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3"/>
  </p:notesMasterIdLst>
  <p:sldIdLst>
    <p:sldId id="256" r:id="rId4"/>
    <p:sldId id="257" r:id="rId5"/>
    <p:sldId id="340" r:id="rId6"/>
    <p:sldId id="402" r:id="rId7"/>
    <p:sldId id="713" r:id="rId8"/>
    <p:sldId id="258" r:id="rId9"/>
    <p:sldId id="259" r:id="rId10"/>
    <p:sldId id="260" r:id="rId11"/>
    <p:sldId id="261" r:id="rId12"/>
    <p:sldId id="712" r:id="rId13"/>
    <p:sldId id="1257" r:id="rId14"/>
    <p:sldId id="1258" r:id="rId15"/>
    <p:sldId id="1259" r:id="rId16"/>
    <p:sldId id="1260" r:id="rId17"/>
    <p:sldId id="1261" r:id="rId18"/>
    <p:sldId id="1262" r:id="rId19"/>
    <p:sldId id="1263" r:id="rId20"/>
    <p:sldId id="1264" r:id="rId21"/>
    <p:sldId id="1265" r:id="rId22"/>
    <p:sldId id="1266" r:id="rId23"/>
    <p:sldId id="264" r:id="rId24"/>
    <p:sldId id="265" r:id="rId25"/>
    <p:sldId id="403" r:id="rId26"/>
    <p:sldId id="266" r:id="rId27"/>
    <p:sldId id="267" r:id="rId28"/>
    <p:sldId id="430" r:id="rId29"/>
    <p:sldId id="268" r:id="rId30"/>
    <p:sldId id="1267" r:id="rId31"/>
    <p:sldId id="1268" r:id="rId32"/>
    <p:sldId id="269" r:id="rId33"/>
    <p:sldId id="270" r:id="rId34"/>
    <p:sldId id="382" r:id="rId35"/>
    <p:sldId id="271" r:id="rId36"/>
    <p:sldId id="406" r:id="rId37"/>
    <p:sldId id="1269" r:id="rId38"/>
    <p:sldId id="1273" r:id="rId39"/>
    <p:sldId id="1270" r:id="rId40"/>
    <p:sldId id="1274" r:id="rId41"/>
    <p:sldId id="1275" r:id="rId42"/>
    <p:sldId id="1436" r:id="rId44"/>
    <p:sldId id="341" r:id="rId45"/>
    <p:sldId id="384" r:id="rId46"/>
    <p:sldId id="386" r:id="rId47"/>
    <p:sldId id="387" r:id="rId48"/>
    <p:sldId id="876" r:id="rId49"/>
    <p:sldId id="714" r:id="rId50"/>
    <p:sldId id="1438" r:id="rId51"/>
    <p:sldId id="1439" r:id="rId52"/>
    <p:sldId id="272" r:id="rId53"/>
    <p:sldId id="273" r:id="rId54"/>
    <p:sldId id="1277" r:id="rId55"/>
    <p:sldId id="581" r:id="rId56"/>
    <p:sldId id="425" r:id="rId57"/>
    <p:sldId id="275" r:id="rId58"/>
    <p:sldId id="276" r:id="rId59"/>
    <p:sldId id="277" r:id="rId60"/>
    <p:sldId id="377" r:id="rId61"/>
    <p:sldId id="278" r:id="rId62"/>
    <p:sldId id="279" r:id="rId63"/>
    <p:sldId id="280" r:id="rId64"/>
    <p:sldId id="281" r:id="rId65"/>
    <p:sldId id="282" r:id="rId66"/>
    <p:sldId id="283" r:id="rId67"/>
    <p:sldId id="284" r:id="rId68"/>
    <p:sldId id="352" r:id="rId69"/>
    <p:sldId id="582" r:id="rId70"/>
    <p:sldId id="285" r:id="rId71"/>
    <p:sldId id="353" r:id="rId72"/>
    <p:sldId id="354" r:id="rId73"/>
    <p:sldId id="878" r:id="rId74"/>
    <p:sldId id="286" r:id="rId75"/>
    <p:sldId id="431" r:id="rId76"/>
    <p:sldId id="287" r:id="rId77"/>
    <p:sldId id="1014" r:id="rId78"/>
    <p:sldId id="288" r:id="rId79"/>
    <p:sldId id="289" r:id="rId80"/>
    <p:sldId id="290" r:id="rId81"/>
    <p:sldId id="291" r:id="rId82"/>
    <p:sldId id="583" r:id="rId83"/>
    <p:sldId id="292" r:id="rId84"/>
    <p:sldId id="293" r:id="rId85"/>
    <p:sldId id="356" r:id="rId86"/>
    <p:sldId id="357" r:id="rId87"/>
    <p:sldId id="417" r:id="rId88"/>
    <p:sldId id="294" r:id="rId89"/>
    <p:sldId id="295" r:id="rId90"/>
    <p:sldId id="296" r:id="rId91"/>
    <p:sldId id="297" r:id="rId92"/>
    <p:sldId id="298" r:id="rId93"/>
    <p:sldId id="1015" r:id="rId94"/>
    <p:sldId id="299" r:id="rId95"/>
    <p:sldId id="369" r:id="rId96"/>
    <p:sldId id="300" r:id="rId97"/>
    <p:sldId id="1016" r:id="rId98"/>
    <p:sldId id="301" r:id="rId99"/>
    <p:sldId id="342" r:id="rId100"/>
    <p:sldId id="418" r:id="rId101"/>
    <p:sldId id="302" r:id="rId102"/>
    <p:sldId id="359" r:id="rId103"/>
    <p:sldId id="358" r:id="rId104"/>
    <p:sldId id="344" r:id="rId105"/>
    <p:sldId id="392" r:id="rId106"/>
    <p:sldId id="345" r:id="rId107"/>
    <p:sldId id="394" r:id="rId108"/>
    <p:sldId id="343" r:id="rId109"/>
    <p:sldId id="365" r:id="rId110"/>
    <p:sldId id="366" r:id="rId111"/>
    <p:sldId id="367" r:id="rId112"/>
    <p:sldId id="368" r:id="rId113"/>
    <p:sldId id="364" r:id="rId114"/>
    <p:sldId id="360" r:id="rId115"/>
    <p:sldId id="361" r:id="rId116"/>
    <p:sldId id="303" r:id="rId117"/>
    <p:sldId id="304" r:id="rId118"/>
    <p:sldId id="395" r:id="rId119"/>
    <p:sldId id="362" r:id="rId120"/>
    <p:sldId id="305" r:id="rId121"/>
    <p:sldId id="1124" r:id="rId122"/>
    <p:sldId id="1125" r:id="rId123"/>
    <p:sldId id="1191" r:id="rId124"/>
    <p:sldId id="398" r:id="rId125"/>
    <p:sldId id="308" r:id="rId126"/>
    <p:sldId id="419" r:id="rId127"/>
    <p:sldId id="309" r:id="rId128"/>
    <p:sldId id="1192" r:id="rId129"/>
    <p:sldId id="370" r:id="rId130"/>
    <p:sldId id="310" r:id="rId131"/>
    <p:sldId id="412" r:id="rId132"/>
    <p:sldId id="313" r:id="rId133"/>
    <p:sldId id="314" r:id="rId134"/>
    <p:sldId id="413" r:id="rId135"/>
    <p:sldId id="414" r:id="rId136"/>
    <p:sldId id="421" r:id="rId137"/>
    <p:sldId id="420" r:id="rId138"/>
    <p:sldId id="315" r:id="rId139"/>
    <p:sldId id="316" r:id="rId140"/>
    <p:sldId id="317" r:id="rId141"/>
    <p:sldId id="415" r:id="rId142"/>
    <p:sldId id="348" r:id="rId143"/>
    <p:sldId id="318" r:id="rId144"/>
    <p:sldId id="399" r:id="rId145"/>
    <p:sldId id="319" r:id="rId146"/>
    <p:sldId id="320" r:id="rId147"/>
    <p:sldId id="321" r:id="rId148"/>
    <p:sldId id="326" r:id="rId149"/>
    <p:sldId id="327" r:id="rId150"/>
    <p:sldId id="328" r:id="rId151"/>
    <p:sldId id="329" r:id="rId152"/>
    <p:sldId id="323" r:id="rId153"/>
    <p:sldId id="1193" r:id="rId154"/>
    <p:sldId id="324" r:id="rId155"/>
    <p:sldId id="435" r:id="rId156"/>
    <p:sldId id="404" r:id="rId157"/>
    <p:sldId id="433" r:id="rId158"/>
    <p:sldId id="331" r:id="rId159"/>
    <p:sldId id="334" r:id="rId160"/>
    <p:sldId id="424" r:id="rId161"/>
    <p:sldId id="332" r:id="rId162"/>
    <p:sldId id="378" r:id="rId163"/>
    <p:sldId id="335" r:id="rId164"/>
    <p:sldId id="349" r:id="rId165"/>
    <p:sldId id="1194" r:id="rId166"/>
    <p:sldId id="1195" r:id="rId167"/>
    <p:sldId id="1196" r:id="rId168"/>
    <p:sldId id="1197" r:id="rId169"/>
    <p:sldId id="1198" r:id="rId170"/>
    <p:sldId id="336" r:id="rId171"/>
    <p:sldId id="381" r:id="rId172"/>
    <p:sldId id="1199" r:id="rId173"/>
    <p:sldId id="337" r:id="rId174"/>
    <p:sldId id="338" r:id="rId175"/>
    <p:sldId id="416" r:id="rId176"/>
    <p:sldId id="373" r:id="rId177"/>
    <p:sldId id="372" r:id="rId178"/>
    <p:sldId id="428" r:id="rId179"/>
    <p:sldId id="374" r:id="rId180"/>
    <p:sldId id="375" r:id="rId181"/>
    <p:sldId id="376" r:id="rId182"/>
    <p:sldId id="371" r:id="rId183"/>
    <p:sldId id="401" r:id="rId184"/>
    <p:sldId id="339" r:id="rId185"/>
    <p:sldId id="347" r:id="rId186"/>
    <p:sldId id="346" r:id="rId187"/>
    <p:sldId id="423" r:id="rId188"/>
    <p:sldId id="1440" r:id="rId189"/>
    <p:sldId id="580" r:id="rId190"/>
    <p:sldId id="1586" r:id="rId191"/>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CCFFFF"/>
    <a:srgbClr val="CCCCFF"/>
    <a:srgbClr val="6666FF"/>
    <a:srgbClr val="99CCFF"/>
    <a:srgbClr val="00FFCC"/>
    <a:srgbClr val="9999FF"/>
    <a:srgbClr val="FF33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082"/>
        <p:guide pos="2808"/>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notesMaster" Target="notesMasters/notes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4" Type="http://schemas.openxmlformats.org/officeDocument/2006/relationships/tableStyles" Target="tableStyles.xml"/><Relationship Id="rId193" Type="http://schemas.openxmlformats.org/officeDocument/2006/relationships/viewProps" Target="viewProps.xml"/><Relationship Id="rId192" Type="http://schemas.openxmlformats.org/officeDocument/2006/relationships/presProps" Target="presProps.xml"/><Relationship Id="rId191" Type="http://schemas.openxmlformats.org/officeDocument/2006/relationships/slide" Target="slides/slide187.xml"/><Relationship Id="rId190" Type="http://schemas.openxmlformats.org/officeDocument/2006/relationships/slide" Target="slides/slide186.xml"/><Relationship Id="rId19" Type="http://schemas.openxmlformats.org/officeDocument/2006/relationships/slide" Target="slides/slide16.xml"/><Relationship Id="rId189" Type="http://schemas.openxmlformats.org/officeDocument/2006/relationships/slide" Target="slides/slide185.xml"/><Relationship Id="rId188" Type="http://schemas.openxmlformats.org/officeDocument/2006/relationships/slide" Target="slides/slide184.xml"/><Relationship Id="rId187" Type="http://schemas.openxmlformats.org/officeDocument/2006/relationships/slide" Target="slides/slide183.xml"/><Relationship Id="rId186" Type="http://schemas.openxmlformats.org/officeDocument/2006/relationships/slide" Target="slides/slide182.xml"/><Relationship Id="rId185" Type="http://schemas.openxmlformats.org/officeDocument/2006/relationships/slide" Target="slides/slide181.xml"/><Relationship Id="rId184" Type="http://schemas.openxmlformats.org/officeDocument/2006/relationships/slide" Target="slides/slide180.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5.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4.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3.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eaLnBrk="1" hangingPunct="1">
              <a:spcBef>
                <a:spcPct val="0"/>
              </a:spcBef>
              <a:buNone/>
            </a:pPr>
            <a:endParaRPr lang="en-US" altLang="x-none" sz="1200" dirty="0">
              <a:latin typeface="Times New Roman" panose="02020603050405020304" pitchFamily="2" charset="0"/>
            </a:endParaRPr>
          </a:p>
        </p:txBody>
      </p:sp>
      <p:sp>
        <p:nvSpPr>
          <p:cNvPr id="3075" name="Rectangle 3"/>
          <p:cNvSpPr>
            <a:spLocks noGrp="1"/>
          </p:cNvSpPr>
          <p:nvPr>
            <p:ph type="dt" idx="1"/>
          </p:nvPr>
        </p:nvSpPr>
        <p:spPr>
          <a:xfrm>
            <a:off x="3886200" y="0"/>
            <a:ext cx="2971800" cy="457200"/>
          </a:xfrm>
          <a:prstGeom prst="rect">
            <a:avLst/>
          </a:prstGeom>
          <a:noFill/>
          <a:ln w="9525">
            <a:noFill/>
          </a:ln>
        </p:spPr>
        <p:txBody>
          <a:bodyPr/>
          <a:p>
            <a:pPr lvl="0" algn="r" eaLnBrk="1" hangingPunct="1">
              <a:spcBef>
                <a:spcPct val="0"/>
              </a:spcBef>
              <a:buNone/>
            </a:pPr>
            <a:endParaRPr lang="en-US" altLang="x-none" sz="1200" dirty="0">
              <a:latin typeface="Times New Roman" panose="02020603050405020304" pitchFamily="2" charset="0"/>
            </a:endParaRPr>
          </a:p>
        </p:txBody>
      </p:sp>
      <p:sp>
        <p:nvSpPr>
          <p:cNvPr id="30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p:cNvSpPr>
          <p:nvPr>
            <p:ph type="body" sz="quarter" idx="3"/>
          </p:nvPr>
        </p:nvSpPr>
        <p:spPr>
          <a:xfrm>
            <a:off x="914400" y="4343400"/>
            <a:ext cx="50292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8686800"/>
            <a:ext cx="2971800" cy="457200"/>
          </a:xfrm>
          <a:prstGeom prst="rect">
            <a:avLst/>
          </a:prstGeom>
          <a:noFill/>
          <a:ln w="9525">
            <a:noFill/>
          </a:ln>
        </p:spPr>
        <p:txBody>
          <a:bodyPr anchor="b"/>
          <a:p>
            <a:pPr lvl="0" eaLnBrk="1" hangingPunct="1">
              <a:spcBef>
                <a:spcPct val="0"/>
              </a:spcBef>
              <a:buNone/>
            </a:pPr>
            <a:endParaRPr lang="en-US" altLang="x-none" sz="1200" dirty="0">
              <a:latin typeface="Times New Roman" panose="02020603050405020304" pitchFamily="2" charset="0"/>
            </a:endParaRPr>
          </a:p>
        </p:txBody>
      </p:sp>
      <p:sp>
        <p:nvSpPr>
          <p:cNvPr id="3079"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t>
            </a:r>
            <a:r>
              <a:rPr lang="zh-CN" altLang="en-US">
                <a:sym typeface="+mn-ea"/>
              </a:rPr>
              <a:t>多多对应</a:t>
            </a:r>
            <a:r>
              <a:rPr lang="en-US" altLang="zh-CN"/>
              <a:t>’</a:t>
            </a:r>
            <a:r>
              <a:rPr lang="zh-CN" altLang="en-US"/>
              <a:t>包含</a:t>
            </a:r>
            <a:r>
              <a:rPr lang="en-US" altLang="zh-CN"/>
              <a:t>‘</a:t>
            </a:r>
            <a:r>
              <a:rPr lang="zh-CN" altLang="en-US"/>
              <a:t>一多对应</a:t>
            </a:r>
            <a:r>
              <a:rPr lang="en-US" altLang="zh-CN"/>
              <a:t>’</a:t>
            </a:r>
            <a:r>
              <a:rPr lang="zh-CN" altLang="en-US"/>
              <a:t>；</a:t>
            </a:r>
            <a:r>
              <a:rPr lang="en-US" altLang="zh-CN"/>
              <a:t>‘</a:t>
            </a:r>
            <a:r>
              <a:rPr lang="zh-CN" altLang="en-US"/>
              <a:t>一多对应</a:t>
            </a:r>
            <a:r>
              <a:rPr lang="en-US" altLang="zh-CN"/>
              <a:t>’</a:t>
            </a:r>
            <a:r>
              <a:rPr lang="zh-CN" altLang="en-US"/>
              <a:t>包含</a:t>
            </a:r>
            <a:r>
              <a:rPr lang="en-US" altLang="zh-CN"/>
              <a:t>‘</a:t>
            </a:r>
            <a:r>
              <a:rPr lang="zh-CN" altLang="en-US"/>
              <a:t>一一对应</a:t>
            </a:r>
            <a:r>
              <a:rPr lang="en-US" altLang="zh-CN"/>
              <a:t>’</a:t>
            </a:r>
            <a:endParaRPr lang="zh-CN" altLang="en-US"/>
          </a:p>
          <a:p>
            <a:r>
              <a:rPr lang="zh-CN" altLang="en-US"/>
              <a:t>在</a:t>
            </a:r>
            <a:r>
              <a:rPr lang="en-US" altLang="zh-CN"/>
              <a:t>‘</a:t>
            </a:r>
            <a:r>
              <a:rPr lang="zh-CN" altLang="en-US"/>
              <a:t>多多对应</a:t>
            </a:r>
            <a:r>
              <a:rPr lang="en-US" altLang="zh-CN"/>
              <a:t>’</a:t>
            </a:r>
            <a:r>
              <a:rPr lang="zh-CN" altLang="en-US"/>
              <a:t>中，允许</a:t>
            </a:r>
            <a:r>
              <a:rPr lang="en-US" altLang="zh-CN"/>
              <a:t>“</a:t>
            </a:r>
            <a:r>
              <a:rPr lang="zh-CN" altLang="en-US"/>
              <a:t>一个</a:t>
            </a:r>
            <a:r>
              <a:rPr lang="en-US" altLang="zh-CN"/>
              <a:t>X</a:t>
            </a:r>
            <a:r>
              <a:rPr lang="zh-CN" altLang="en-US"/>
              <a:t>值对应到多个</a:t>
            </a:r>
            <a:r>
              <a:rPr lang="en-US" altLang="zh-CN"/>
              <a:t>Y</a:t>
            </a:r>
            <a:r>
              <a:rPr lang="zh-CN" altLang="en-US"/>
              <a:t>值，而这组</a:t>
            </a:r>
            <a:r>
              <a:rPr lang="en-US" altLang="zh-CN"/>
              <a:t>Y</a:t>
            </a:r>
            <a:r>
              <a:rPr lang="zh-CN" altLang="en-US"/>
              <a:t>值只能与这个唯一的</a:t>
            </a:r>
            <a:r>
              <a:rPr lang="en-US" altLang="zh-CN"/>
              <a:t>X</a:t>
            </a:r>
            <a:r>
              <a:rPr lang="zh-CN" altLang="en-US"/>
              <a:t>值相对应（即</a:t>
            </a:r>
            <a:r>
              <a:rPr lang="en-US" altLang="zh-CN"/>
              <a:t>‘</a:t>
            </a:r>
            <a:r>
              <a:rPr lang="zh-CN" altLang="en-US"/>
              <a:t>一多对应</a:t>
            </a:r>
            <a:r>
              <a:rPr lang="en-US" altLang="zh-CN"/>
              <a:t>’</a:t>
            </a:r>
            <a:r>
              <a:rPr lang="zh-CN" altLang="en-US"/>
              <a:t>）</a:t>
            </a:r>
            <a:r>
              <a:rPr lang="en-US" altLang="zh-CN"/>
              <a:t>”</a:t>
            </a:r>
            <a:r>
              <a:rPr lang="zh-CN" altLang="en-US"/>
              <a:t>或者</a:t>
            </a:r>
            <a:r>
              <a:rPr lang="en-US" altLang="zh-CN"/>
              <a:t>“</a:t>
            </a:r>
            <a:r>
              <a:rPr lang="zh-CN" altLang="en-US"/>
              <a:t>在某个</a:t>
            </a:r>
            <a:r>
              <a:rPr lang="en-US" altLang="zh-CN"/>
              <a:t>X</a:t>
            </a:r>
            <a:r>
              <a:rPr lang="zh-CN" altLang="en-US"/>
              <a:t>值和</a:t>
            </a:r>
            <a:r>
              <a:rPr lang="en-US" altLang="zh-CN"/>
              <a:t>Y</a:t>
            </a:r>
            <a:r>
              <a:rPr lang="zh-CN" altLang="en-US"/>
              <a:t>值之间存在</a:t>
            </a:r>
            <a:r>
              <a:rPr lang="en-US" altLang="zh-CN"/>
              <a:t>‘</a:t>
            </a:r>
            <a:r>
              <a:rPr lang="zh-CN" altLang="en-US"/>
              <a:t>一一对应</a:t>
            </a:r>
            <a:r>
              <a:rPr lang="en-US" altLang="zh-CN"/>
              <a:t>’</a:t>
            </a:r>
            <a:r>
              <a:rPr lang="zh-CN" altLang="en-US"/>
              <a:t>现象</a:t>
            </a:r>
            <a:r>
              <a:rPr lang="en-US" altLang="zh-CN"/>
              <a:t>”</a:t>
            </a:r>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思考题回答：如果存在那样的函数依赖，那么它们都可以被从已发现的这些函数依赖中推导出来。</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思考题回答：如果存在那样的函数依赖，那么它们都可以被从已发现的这些函数依赖中推导出来。</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152400"/>
            <a:ext cx="20955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165022"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838200"/>
            <a:ext cx="4107180" cy="556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5820" y="838200"/>
            <a:ext cx="4107180" cy="556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152400"/>
            <a:ext cx="20955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165022"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838200"/>
            <a:ext cx="4107180" cy="556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5820" y="838200"/>
            <a:ext cx="4107180" cy="556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spcBef>
                <a:spcPct val="0"/>
              </a:spcBef>
              <a:buNone/>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685800" y="152400"/>
            <a:ext cx="7772400" cy="457200"/>
          </a:xfrm>
          <a:prstGeom prst="rect">
            <a:avLst/>
          </a:prstGeom>
          <a:noFill/>
          <a:ln w="9525">
            <a:noFill/>
          </a:ln>
        </p:spPr>
        <p:txBody>
          <a:bodyPr tIns="0" bIns="0" anchor="ctr"/>
          <a:p>
            <a:pPr lvl="0"/>
            <a:r>
              <a:rPr lang="zh-CN" altLang="en-US"/>
              <a:t>单击此处编辑母版标题样式</a:t>
            </a:r>
            <a:endParaRPr lang="zh-CN" altLang="en-US"/>
          </a:p>
        </p:txBody>
      </p:sp>
      <p:sp>
        <p:nvSpPr>
          <p:cNvPr id="1027" name="Rectangle 3"/>
          <p:cNvSpPr>
            <a:spLocks noGrp="1"/>
          </p:cNvSpPr>
          <p:nvPr>
            <p:ph type="body" idx="1"/>
          </p:nvPr>
        </p:nvSpPr>
        <p:spPr>
          <a:xfrm>
            <a:off x="381000" y="838200"/>
            <a:ext cx="8382000" cy="55626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6"/>
          <p:cNvSpPr>
            <a:spLocks noGrp="1"/>
          </p:cNvSpPr>
          <p:nvPr>
            <p:ph type="sldNum" sz="quarter" idx="4"/>
          </p:nvPr>
        </p:nvSpPr>
        <p:spPr>
          <a:xfrm>
            <a:off x="7162800" y="6629400"/>
            <a:ext cx="1905000" cy="228600"/>
          </a:xfrm>
          <a:prstGeom prst="rect">
            <a:avLst/>
          </a:prstGeom>
          <a:noFill/>
          <a:ln w="9525">
            <a:noFill/>
          </a:ln>
        </p:spPr>
        <p:txBody>
          <a:bodyPr/>
          <a:lstStyle>
            <a:lvl1pPr algn="r">
              <a:defRPr sz="1400" i="1">
                <a:solidFill>
                  <a:schemeClr val="accent1"/>
                </a:solidFill>
                <a:latin typeface="Times New Roman" panose="02020603050405020304" pitchFamily="2" charset="0"/>
              </a:defRPr>
            </a:lvl1pPr>
          </a:lstStyle>
          <a:p>
            <a:pPr lvl="0" eaLnBrk="1" hangingPunct="1">
              <a:spcBef>
                <a:spcPct val="0"/>
              </a:spcBef>
              <a:buNone/>
            </a:pPr>
            <a:fld id="{9A0DB2DC-4C9A-4742-B13C-FB6460FD3503}" type="slidenum">
              <a:rPr lang="zh-CN" altLang="en-US" dirty="0"/>
            </a:fld>
            <a:endParaRPr lang="zh-CN" altLang="en-US" dirty="0"/>
          </a:p>
        </p:txBody>
      </p:sp>
      <p:sp>
        <p:nvSpPr>
          <p:cNvPr id="1029" name="Line 8"/>
          <p:cNvSpPr/>
          <p:nvPr userDrawn="1"/>
        </p:nvSpPr>
        <p:spPr>
          <a:xfrm>
            <a:off x="0" y="685800"/>
            <a:ext cx="9144000" cy="0"/>
          </a:xfrm>
          <a:prstGeom prst="line">
            <a:avLst/>
          </a:prstGeom>
          <a:ln w="38100" cap="flat" cmpd="sng">
            <a:solidFill>
              <a:srgbClr val="FF9900"/>
            </a:solidFill>
            <a:prstDash val="solid"/>
            <a:headEnd type="none" w="med" len="med"/>
            <a:tailEnd type="none" w="med" len="med"/>
          </a:ln>
        </p:spPr>
      </p:sp>
      <p:sp>
        <p:nvSpPr>
          <p:cNvPr id="1030" name="Rectangle 9"/>
          <p:cNvSpPr>
            <a:spLocks noGrp="1"/>
          </p:cNvSpPr>
          <p:nvPr>
            <p:ph type="ftr" sz="quarter" idx="3"/>
          </p:nvPr>
        </p:nvSpPr>
        <p:spPr>
          <a:xfrm>
            <a:off x="0" y="6705600"/>
            <a:ext cx="5029200" cy="152400"/>
          </a:xfrm>
          <a:prstGeom prst="rect">
            <a:avLst/>
          </a:prstGeom>
          <a:noFill/>
          <a:ln w="9525">
            <a:noFill/>
          </a:ln>
        </p:spPr>
        <p:txBody>
          <a:bodyPr tIns="0" bIns="0"/>
          <a:lstStyle>
            <a:lvl1pPr>
              <a:defRPr sz="1000" i="1">
                <a:latin typeface="Times New Roman" panose="02020603050405020304" pitchFamily="2" charset="0"/>
              </a:defRPr>
            </a:lvl1p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p:bodyStyle>
    <p:otherStyle>
      <a:lvl1pPr marL="0" lvl="0" indent="0" algn="l" defTabSz="914400" eaLnBrk="0" fontAlgn="base" latinLnBrk="0" hangingPunct="0">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Rectangle 2"/>
          <p:cNvSpPr>
            <a:spLocks noGrp="1"/>
          </p:cNvSpPr>
          <p:nvPr>
            <p:ph type="title"/>
          </p:nvPr>
        </p:nvSpPr>
        <p:spPr>
          <a:xfrm>
            <a:off x="685800" y="152400"/>
            <a:ext cx="7772400" cy="457200"/>
          </a:xfrm>
          <a:prstGeom prst="rect">
            <a:avLst/>
          </a:prstGeom>
          <a:noFill/>
          <a:ln w="9525">
            <a:noFill/>
          </a:ln>
        </p:spPr>
        <p:txBody>
          <a:bodyPr tIns="0" bIns="0" anchor="ctr"/>
          <a:p>
            <a:pPr lvl="0"/>
            <a:r>
              <a:rPr lang="zh-CN" altLang="en-US"/>
              <a:t>单击此处编辑母版标题样式</a:t>
            </a:r>
            <a:endParaRPr lang="zh-CN" altLang="en-US"/>
          </a:p>
        </p:txBody>
      </p:sp>
      <p:sp>
        <p:nvSpPr>
          <p:cNvPr id="2051" name="Rectangle 3"/>
          <p:cNvSpPr>
            <a:spLocks noGrp="1"/>
          </p:cNvSpPr>
          <p:nvPr>
            <p:ph type="body" idx="1"/>
          </p:nvPr>
        </p:nvSpPr>
        <p:spPr>
          <a:xfrm>
            <a:off x="381000" y="838200"/>
            <a:ext cx="8382000" cy="55626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p:cNvSpPr>
          <p:nvPr>
            <p:ph type="sldNum" sz="quarter" idx="4"/>
          </p:nvPr>
        </p:nvSpPr>
        <p:spPr>
          <a:xfrm>
            <a:off x="7162800" y="6629400"/>
            <a:ext cx="1905000" cy="228600"/>
          </a:xfrm>
          <a:prstGeom prst="rect">
            <a:avLst/>
          </a:prstGeom>
          <a:noFill/>
          <a:ln w="9525">
            <a:noFill/>
          </a:ln>
        </p:spPr>
        <p:txBody>
          <a:bodyPr/>
          <a:lstStyle>
            <a:lvl1pPr algn="r">
              <a:defRPr sz="1400" i="1">
                <a:solidFill>
                  <a:schemeClr val="accent1"/>
                </a:solidFill>
                <a:latin typeface="Times New Roman" panose="02020603050405020304" pitchFamily="2" charset="0"/>
              </a:defRPr>
            </a:lvl1pPr>
          </a:lstStyle>
          <a:p>
            <a:pPr lvl="0" eaLnBrk="1" hangingPunct="1">
              <a:spcBef>
                <a:spcPct val="0"/>
              </a:spcBef>
              <a:buNone/>
            </a:pPr>
            <a:fld id="{9A0DB2DC-4C9A-4742-B13C-FB6460FD3503}" type="slidenum">
              <a:rPr lang="zh-CN" altLang="en-US" dirty="0"/>
            </a:fld>
            <a:endParaRPr lang="zh-CN" altLang="en-US" dirty="0"/>
          </a:p>
        </p:txBody>
      </p:sp>
      <p:sp>
        <p:nvSpPr>
          <p:cNvPr id="2053" name="Line 5"/>
          <p:cNvSpPr/>
          <p:nvPr userDrawn="1"/>
        </p:nvSpPr>
        <p:spPr>
          <a:xfrm>
            <a:off x="0" y="685800"/>
            <a:ext cx="9144000" cy="0"/>
          </a:xfrm>
          <a:prstGeom prst="line">
            <a:avLst/>
          </a:prstGeom>
          <a:ln w="38100" cap="flat" cmpd="sng">
            <a:solidFill>
              <a:srgbClr val="FF9900"/>
            </a:solidFill>
            <a:prstDash val="solid"/>
            <a:headEnd type="none" w="med" len="med"/>
            <a:tailEnd type="none" w="med" len="med"/>
          </a:ln>
        </p:spPr>
      </p:sp>
      <p:sp>
        <p:nvSpPr>
          <p:cNvPr id="2054" name="Rectangle 6"/>
          <p:cNvSpPr>
            <a:spLocks noGrp="1"/>
          </p:cNvSpPr>
          <p:nvPr>
            <p:ph type="ftr" sz="quarter" idx="3"/>
          </p:nvPr>
        </p:nvSpPr>
        <p:spPr>
          <a:xfrm>
            <a:off x="0" y="6705600"/>
            <a:ext cx="5029200" cy="152400"/>
          </a:xfrm>
          <a:prstGeom prst="rect">
            <a:avLst/>
          </a:prstGeom>
          <a:noFill/>
          <a:ln w="9525">
            <a:noFill/>
          </a:ln>
        </p:spPr>
        <p:txBody>
          <a:bodyPr tIns="0" bIns="0"/>
          <a:lstStyle>
            <a:lvl1pPr>
              <a:defRPr sz="1000" i="1">
                <a:latin typeface="Times New Roman" panose="02020603050405020304" pitchFamily="2" charset="0"/>
              </a:defRPr>
            </a:lvl1pPr>
          </a:lstStyle>
          <a:p>
            <a:pPr lvl="0" eaLnBrk="1" hangingPunct="1">
              <a:spcBef>
                <a:spcPct val="0"/>
              </a:spcBef>
              <a:buNone/>
            </a:pPr>
            <a:r>
              <a:rPr lang="en-US" altLang="x-none" dirty="0"/>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p:bodyStyle>
    <p:otherStyle>
      <a:lvl1pPr marL="0" lvl="0" indent="0" algn="l" defTabSz="914400" eaLnBrk="0" fontAlgn="base" latinLnBrk="0" hangingPunct="0">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33.wmf"/><Relationship Id="rId3" Type="http://schemas.openxmlformats.org/officeDocument/2006/relationships/oleObject" Target="../embeddings/oleObject23.bin"/><Relationship Id="rId2" Type="http://schemas.openxmlformats.org/officeDocument/2006/relationships/image" Target="../media/image32.wmf"/><Relationship Id="rId1" Type="http://schemas.openxmlformats.org/officeDocument/2006/relationships/oleObject" Target="../embeddings/oleObject22.bin"/></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24.bin"/></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oleObject" Target="../embeddings/oleObject25.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38.wmf"/><Relationship Id="rId5" Type="http://schemas.openxmlformats.org/officeDocument/2006/relationships/oleObject" Target="../embeddings/oleObject28.bin"/><Relationship Id="rId4" Type="http://schemas.openxmlformats.org/officeDocument/2006/relationships/image" Target="../media/image37.wmf"/><Relationship Id="rId3" Type="http://schemas.openxmlformats.org/officeDocument/2006/relationships/oleObject" Target="../embeddings/oleObject27.bin"/><Relationship Id="rId2" Type="http://schemas.openxmlformats.org/officeDocument/2006/relationships/image" Target="../media/image36.wmf"/><Relationship Id="rId1" Type="http://schemas.openxmlformats.org/officeDocument/2006/relationships/oleObject" Target="../embeddings/oleObject26.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jpe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jpe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file:///C:\0_&#25945;&#23398;2016\CS_2016_&#31179;&#23395;\508_NF\5_ch08_06_alg_2_of_min_cover.ppt" TargetMode="External"/><Relationship Id="rId1" Type="http://schemas.openxmlformats.org/officeDocument/2006/relationships/hyperlink" Target="file:///C:\0_&#25945;&#23398;2016\CS_2016_&#31179;&#23395;\508_NF\5_ch08_05_alg_1_of_min_cover.ppt" TargetMode="Externa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6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5_ch08_09_exp_3_of_min_cover.ppt" TargetMode="External"/><Relationship Id="rId2" Type="http://schemas.openxmlformats.org/officeDocument/2006/relationships/hyperlink" Target="5_ch08_08_exp_2_of_min_cover.ppt" TargetMode="External"/><Relationship Id="rId1" Type="http://schemas.openxmlformats.org/officeDocument/2006/relationships/hyperlink" Target="5_ch08_07_exp_1_of_min_cover.ppt"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11.bin"/></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5_ch08_12_design_3.ppt" TargetMode="External"/><Relationship Id="rId2" Type="http://schemas.openxmlformats.org/officeDocument/2006/relationships/hyperlink" Target="5_ch08_11_design_2.ppt" TargetMode="External"/><Relationship Id="rId1" Type="http://schemas.openxmlformats.org/officeDocument/2006/relationships/hyperlink" Target="5_ch08_10_design_1.ppt" TargetMode="Externa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5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26.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slide" Target="slide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8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5_ch08_04_exp_of_armstrong.pp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1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19.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20.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38200" y="1066800"/>
            <a:ext cx="7543800" cy="1828800"/>
          </a:xfrm>
        </p:spPr>
        <p:txBody>
          <a:bodyPr vert="horz" wrap="square" tIns="0" bIns="0" anchor="ctr"/>
          <a:lstStyle>
            <a:lvl1pPr lvl="0">
              <a:defRPr kern="1200"/>
            </a:lvl1pPr>
          </a:lstStyle>
          <a:p>
            <a:pPr lvl="0" eaLnBrk="1" hangingPunct="1"/>
            <a:r>
              <a:rPr lang="zh-CN" altLang="en-US" sz="3600" dirty="0">
                <a:latin typeface="宋体" panose="02010600030101010101" pitchFamily="2" charset="-122"/>
              </a:rPr>
              <a:t>第8章 </a:t>
            </a:r>
            <a:r>
              <a:rPr lang="zh-CN" altLang="en-US" sz="3600" dirty="0"/>
              <a:t>关系数据库的规范化理论</a:t>
            </a:r>
            <a:endParaRPr lang="en-US" altLang="x-none" sz="3600" dirty="0">
              <a:ea typeface="方正姚体" panose="02010601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2"/>
          <p:cNvSpPr>
            <a:spLocks noGrp="1"/>
          </p:cNvSpPr>
          <p:nvPr/>
        </p:nvSpPr>
        <p:spPr>
          <a:xfrm>
            <a:off x="685800" y="152400"/>
            <a:ext cx="7772400" cy="457200"/>
          </a:xfrm>
          <a:prstGeom prst="rect">
            <a:avLst/>
          </a:prstGeom>
          <a:noFill/>
          <a:ln w="9525">
            <a:noFill/>
          </a:ln>
        </p:spPr>
        <p:txBody>
          <a:bodyPr vert="horz" wrap="square" tIns="0" bIns="0"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1"/>
                </a:solidFill>
                <a:latin typeface="+mj-lt"/>
                <a:ea typeface="+mj-ea"/>
                <a:cs typeface="+mj-cs"/>
              </a:defRPr>
            </a:lvl1pPr>
          </a:lstStyle>
          <a:p>
            <a:pPr lvl="0" eaLnBrk="1" hangingPunct="1"/>
            <a:r>
              <a:rPr lang="zh-CN"/>
              <a:t>不同模式设计方案之比较</a:t>
            </a:r>
            <a:endParaRPr lang="zh-CN"/>
          </a:p>
        </p:txBody>
      </p:sp>
      <p:sp>
        <p:nvSpPr>
          <p:cNvPr id="9221" name="Rectangle 3"/>
          <p:cNvSpPr>
            <a:spLocks noGrp="1"/>
          </p:cNvSpPr>
          <p:nvPr/>
        </p:nvSpPr>
        <p:spPr>
          <a:xfrm>
            <a:off x="179705" y="838200"/>
            <a:ext cx="8763000" cy="691515"/>
          </a:xfrm>
          <a:prstGeom prst="rect">
            <a:avLst/>
          </a:prstGeom>
          <a:no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marL="533400" lvl="0" indent="-533400" eaLnBrk="1" hangingPunct="1">
              <a:lnSpc>
                <a:spcPct val="120000"/>
              </a:lnSpc>
            </a:pPr>
            <a:r>
              <a:rPr lang="zh-CN" altLang="en-US" dirty="0"/>
              <a:t>我们从下面三个方面来比较这两个数据库：</a:t>
            </a:r>
            <a:endParaRPr lang="zh-CN" altLang="en-US" dirty="0"/>
          </a:p>
        </p:txBody>
      </p:sp>
      <p:graphicFrame>
        <p:nvGraphicFramePr>
          <p:cNvPr id="2" name="表格 1"/>
          <p:cNvGraphicFramePr/>
          <p:nvPr/>
        </p:nvGraphicFramePr>
        <p:xfrm>
          <a:off x="559435" y="1447165"/>
          <a:ext cx="7967345" cy="2824480"/>
        </p:xfrm>
        <a:graphic>
          <a:graphicData uri="http://schemas.openxmlformats.org/drawingml/2006/table">
            <a:tbl>
              <a:tblPr firstRow="1" bandRow="1">
                <a:tableStyleId>{5C22544A-7EE6-4342-B048-85BDC9FD1C3A}</a:tableStyleId>
              </a:tblPr>
              <a:tblGrid>
                <a:gridCol w="2655570"/>
                <a:gridCol w="2656205"/>
                <a:gridCol w="2655570"/>
              </a:tblGrid>
              <a:tr h="895985">
                <a:tc>
                  <a:txBody>
                    <a:bodyPr/>
                    <a:p>
                      <a:pPr algn="ctr">
                        <a:buNone/>
                      </a:pP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solidFill>
                            <a:schemeClr val="accent6"/>
                          </a:solidFill>
                        </a:rPr>
                        <a:t>方案</a:t>
                      </a:r>
                      <a:r>
                        <a:rPr lang="en-US" altLang="zh-CN" sz="2400">
                          <a:solidFill>
                            <a:schemeClr val="accent6"/>
                          </a:solidFill>
                        </a:rPr>
                        <a:t>1</a:t>
                      </a:r>
                      <a:endParaRPr lang="en-US" altLang="zh-CN" sz="2400">
                        <a:solidFill>
                          <a:schemeClr val="accent6"/>
                        </a:solidFill>
                      </a:endParaRPr>
                    </a:p>
                    <a:p>
                      <a:pPr algn="ctr">
                        <a:buNone/>
                      </a:pPr>
                      <a:r>
                        <a:rPr lang="zh-CN" altLang="en-US" sz="2400">
                          <a:solidFill>
                            <a:schemeClr val="accent6"/>
                          </a:solidFill>
                        </a:rPr>
                        <a:t>（单个关系）</a:t>
                      </a:r>
                      <a:endParaRPr lang="zh-CN" altLang="en-US" sz="24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solidFill>
                            <a:schemeClr val="accent6"/>
                          </a:solidFill>
                        </a:rPr>
                        <a:t>方案</a:t>
                      </a:r>
                      <a:r>
                        <a:rPr lang="en-US" altLang="zh-CN" sz="2400">
                          <a:solidFill>
                            <a:schemeClr val="accent6"/>
                          </a:solidFill>
                        </a:rPr>
                        <a:t>2</a:t>
                      </a:r>
                      <a:endParaRPr lang="en-US" altLang="zh-CN" sz="2400">
                        <a:solidFill>
                          <a:schemeClr val="accent6"/>
                        </a:solidFill>
                      </a:endParaRPr>
                    </a:p>
                    <a:p>
                      <a:pPr algn="ctr">
                        <a:buNone/>
                      </a:pPr>
                      <a:r>
                        <a:rPr lang="zh-CN" altLang="en-US" sz="2400">
                          <a:solidFill>
                            <a:schemeClr val="accent6"/>
                          </a:solidFill>
                        </a:rPr>
                        <a:t>（三个关系）</a:t>
                      </a:r>
                      <a:endParaRPr lang="zh-CN" altLang="en-US" sz="24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43255">
                <a:tc>
                  <a:txBody>
                    <a:bodyPr/>
                    <a:p>
                      <a:pPr algn="ctr">
                        <a:buNone/>
                      </a:pPr>
                      <a:r>
                        <a:rPr lang="zh-CN" altLang="en-US" sz="2400"/>
                        <a:t>数据冗余度</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solidFill>
                            <a:srgbClr val="FF0000"/>
                          </a:solidFill>
                        </a:rPr>
                        <a:t>高</a:t>
                      </a:r>
                      <a:endParaRPr lang="zh-CN" altLang="en-US" sz="2400">
                        <a:solidFill>
                          <a:srgbClr val="FF0000"/>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t>低</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42620">
                <a:tc>
                  <a:txBody>
                    <a:bodyPr/>
                    <a:p>
                      <a:pPr algn="ctr">
                        <a:buNone/>
                      </a:pPr>
                      <a:r>
                        <a:rPr lang="zh-CN" altLang="en-US" sz="2400"/>
                        <a:t>元组插入异常</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solidFill>
                            <a:srgbClr val="FF0000"/>
                          </a:solidFill>
                        </a:rPr>
                        <a:t>有</a:t>
                      </a:r>
                      <a:endParaRPr lang="zh-CN" altLang="en-US" sz="2400">
                        <a:solidFill>
                          <a:srgbClr val="FF0000"/>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t>无</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42620">
                <a:tc>
                  <a:txBody>
                    <a:bodyPr/>
                    <a:p>
                      <a:pPr algn="ctr">
                        <a:buNone/>
                      </a:pPr>
                      <a:r>
                        <a:rPr lang="zh-CN" altLang="en-US" sz="2400"/>
                        <a:t>元组删除异常</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solidFill>
                            <a:srgbClr val="FF0000"/>
                          </a:solidFill>
                        </a:rPr>
                        <a:t>有</a:t>
                      </a:r>
                      <a:endParaRPr lang="zh-CN" altLang="en-US" sz="2400">
                        <a:solidFill>
                          <a:srgbClr val="FF0000"/>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a:t>无</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4" name="文本框 3"/>
          <p:cNvSpPr txBox="1"/>
          <p:nvPr/>
        </p:nvSpPr>
        <p:spPr>
          <a:xfrm>
            <a:off x="461645" y="4632960"/>
            <a:ext cx="8070850" cy="1383665"/>
          </a:xfrm>
          <a:prstGeom prst="rect">
            <a:avLst/>
          </a:prstGeom>
          <a:noFill/>
        </p:spPr>
        <p:txBody>
          <a:bodyPr wrap="square" rtlCol="0">
            <a:spAutoFit/>
          </a:bodyPr>
          <a:p>
            <a:pPr marL="259080" indent="-241300"/>
            <a:r>
              <a:rPr lang="zh-CN" altLang="en-US"/>
              <a:t>在一个不好的关系模式设计方案中（方案</a:t>
            </a:r>
            <a:r>
              <a:rPr lang="en-US" altLang="zh-CN"/>
              <a:t>1</a:t>
            </a:r>
            <a:r>
              <a:rPr lang="zh-CN" altLang="en-US"/>
              <a:t>），会存在数据冗余度大，以及因此带来的元组插入异常和删除异常现象。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704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7044"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87045" name="Rectangle 7"/>
          <p:cNvSpPr>
            <a:spLocks noGrp="1"/>
          </p:cNvSpPr>
          <p:nvPr>
            <p:ph type="body"/>
          </p:nvPr>
        </p:nvSpPr>
        <p:spPr>
          <a:xfrm>
            <a:off x="381000" y="914400"/>
            <a:ext cx="8382000" cy="5486400"/>
          </a:xfrm>
        </p:spPr>
        <p:txBody>
          <a:bodyPr vert="horz" wrap="square" anchor="t"/>
          <a:p>
            <a:pPr lvl="0" eaLnBrk="1" hangingPunct="1">
              <a:lnSpc>
                <a:spcPct val="100000"/>
              </a:lnSpc>
            </a:pPr>
            <a:r>
              <a:rPr lang="zh-CN" altLang="en-US" dirty="0">
                <a:solidFill>
                  <a:schemeClr val="tx1"/>
                </a:solidFill>
              </a:rPr>
              <a:t>为了使最终的模式设计结果能够满足到2</a:t>
            </a:r>
            <a:r>
              <a:rPr lang="en-US" altLang="x-none" dirty="0">
                <a:solidFill>
                  <a:schemeClr val="tx1"/>
                </a:solidFill>
              </a:rPr>
              <a:t>NF，</a:t>
            </a:r>
            <a:r>
              <a:rPr lang="zh-CN" altLang="en-US" dirty="0">
                <a:solidFill>
                  <a:schemeClr val="tx1"/>
                </a:solidFill>
              </a:rPr>
              <a:t>我们可以对关系</a:t>
            </a:r>
            <a:r>
              <a:rPr lang="en-US" altLang="x-none" dirty="0">
                <a:solidFill>
                  <a:schemeClr val="tx1"/>
                </a:solidFill>
              </a:rPr>
              <a:t>SCG</a:t>
            </a:r>
            <a:r>
              <a:rPr lang="zh-CN" altLang="en-US" dirty="0">
                <a:solidFill>
                  <a:schemeClr val="tx1"/>
                </a:solidFill>
              </a:rPr>
              <a:t>进行模式分解，将其属性集合分解构成若干个小的关系模式。</a:t>
            </a:r>
            <a:endParaRPr lang="zh-CN" altLang="en-US" sz="1400" dirty="0">
              <a:solidFill>
                <a:schemeClr val="tx1"/>
              </a:solidFill>
            </a:endParaRPr>
          </a:p>
          <a:p>
            <a:pPr lvl="1" eaLnBrk="1" hangingPunct="1">
              <a:lnSpc>
                <a:spcPct val="100000"/>
              </a:lnSpc>
            </a:pPr>
            <a:r>
              <a:rPr lang="zh-CN" altLang="en-US" dirty="0">
                <a:solidFill>
                  <a:schemeClr val="accent2"/>
                </a:solidFill>
              </a:rPr>
              <a:t>随着对原有关系模式的分解，原来在关系模式</a:t>
            </a:r>
            <a:r>
              <a:rPr lang="en-US" altLang="x-none" dirty="0">
                <a:solidFill>
                  <a:schemeClr val="accent2"/>
                </a:solidFill>
              </a:rPr>
              <a:t>SCG</a:t>
            </a:r>
            <a:r>
              <a:rPr lang="zh-CN" altLang="en-US" dirty="0">
                <a:solidFill>
                  <a:schemeClr val="accent2"/>
                </a:solidFill>
              </a:rPr>
              <a:t>上存在的函数依赖集合也被分解到若干个小的关系模式上去。</a:t>
            </a:r>
            <a:endParaRPr lang="zh-CN" altLang="en-US" dirty="0">
              <a:solidFill>
                <a:schemeClr val="accent2"/>
              </a:solidFill>
            </a:endParaRPr>
          </a:p>
          <a:p>
            <a:pPr lvl="1" eaLnBrk="1" hangingPunct="1">
              <a:lnSpc>
                <a:spcPct val="100000"/>
              </a:lnSpc>
            </a:pPr>
            <a:endParaRPr lang="zh-CN" altLang="en-US" sz="1400" dirty="0">
              <a:solidFill>
                <a:schemeClr val="accent2"/>
              </a:solidFill>
            </a:endParaRPr>
          </a:p>
          <a:p>
            <a:pPr lvl="0" eaLnBrk="1" hangingPunct="1">
              <a:lnSpc>
                <a:spcPct val="100000"/>
              </a:lnSpc>
            </a:pPr>
            <a:r>
              <a:rPr lang="zh-CN" altLang="en-US" dirty="0">
                <a:solidFill>
                  <a:schemeClr val="tx2"/>
                </a:solidFill>
              </a:rPr>
              <a:t>模式分解的目标</a:t>
            </a:r>
            <a:endParaRPr lang="zh-CN" altLang="en-US" dirty="0">
              <a:solidFill>
                <a:schemeClr val="tx2"/>
              </a:solidFill>
            </a:endParaRPr>
          </a:p>
          <a:p>
            <a:pPr lvl="1" eaLnBrk="1" hangingPunct="1">
              <a:lnSpc>
                <a:spcPct val="100000"/>
              </a:lnSpc>
              <a:buFont typeface="Tahoma" panose="020B0604030504040204" pitchFamily="2" charset="0"/>
              <a:buChar char="–"/>
            </a:pPr>
            <a:r>
              <a:rPr lang="zh-CN" altLang="en-US" dirty="0">
                <a:solidFill>
                  <a:schemeClr val="accent2"/>
                </a:solidFill>
              </a:rPr>
              <a:t>使得分解得到的每个小的关系模式都能够满足2</a:t>
            </a:r>
            <a:r>
              <a:rPr lang="en-US" altLang="x-none" dirty="0">
                <a:solidFill>
                  <a:schemeClr val="accent2"/>
                </a:solidFill>
              </a:rPr>
              <a:t>NF</a:t>
            </a:r>
            <a:r>
              <a:rPr lang="zh-CN" altLang="en-US" dirty="0">
                <a:solidFill>
                  <a:schemeClr val="accent2"/>
                </a:solidFill>
              </a:rPr>
              <a:t>的要求。</a:t>
            </a:r>
            <a:endParaRPr lang="zh-CN" altLang="en-US" dirty="0">
              <a:solidFill>
                <a:schemeClr val="accent2"/>
              </a:solidFill>
            </a:endParaRPr>
          </a:p>
          <a:p>
            <a:pPr lvl="1" eaLnBrk="1" hangingPunct="1">
              <a:lnSpc>
                <a:spcPct val="100000"/>
              </a:lnSpc>
              <a:buFont typeface="Tahoma" panose="020B0604030504040204" pitchFamily="2" charset="0"/>
              <a:buChar char="–"/>
            </a:pPr>
            <a:r>
              <a:rPr lang="zh-CN" altLang="en-US" dirty="0">
                <a:solidFill>
                  <a:schemeClr val="accent2"/>
                </a:solidFill>
              </a:rPr>
              <a:t>从而消除因非主属性对关键字的部分函数依赖而产生的数据冗余现象</a:t>
            </a:r>
            <a:r>
              <a:rPr lang="en-US" altLang="x-none" dirty="0">
                <a:solidFill>
                  <a:schemeClr val="accent2"/>
                </a:solidFill>
              </a:rPr>
              <a:t>.</a:t>
            </a:r>
            <a:endParaRPr lang="en-US" altLang="x-none" dirty="0">
              <a:solidFill>
                <a:schemeClr val="accent2"/>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806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8068"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88069" name="Rectangle 3"/>
          <p:cNvSpPr>
            <a:spLocks noGrp="1"/>
          </p:cNvSpPr>
          <p:nvPr>
            <p:ph type="body"/>
          </p:nvPr>
        </p:nvSpPr>
        <p:spPr>
          <a:xfrm>
            <a:off x="76200" y="762000"/>
            <a:ext cx="8991600" cy="5638800"/>
          </a:xfrm>
        </p:spPr>
        <p:txBody>
          <a:bodyPr vert="horz" wrap="square" anchor="t"/>
          <a:p>
            <a:pPr marL="294005" lvl="0" indent="-294005" eaLnBrk="1" hangingPunct="1">
              <a:lnSpc>
                <a:spcPct val="120000"/>
              </a:lnSpc>
              <a:spcBef>
                <a:spcPct val="30000"/>
              </a:spcBef>
            </a:pPr>
            <a:r>
              <a:rPr lang="zh-CN" altLang="en-US" sz="2600" dirty="0">
                <a:latin typeface="Arial" panose="020B0604020202020204" pitchFamily="34" charset="0"/>
              </a:rPr>
              <a:t>模式分解</a:t>
            </a:r>
            <a:endParaRPr lang="zh-CN" altLang="en-US" sz="2600" dirty="0">
              <a:latin typeface="Arial" panose="020B0604020202020204" pitchFamily="34" charset="0"/>
            </a:endParaRPr>
          </a:p>
          <a:p>
            <a:pPr marL="770255" lvl="1" indent="-285750" eaLnBrk="1" hangingPunct="1">
              <a:lnSpc>
                <a:spcPct val="120000"/>
              </a:lnSpc>
              <a:spcBef>
                <a:spcPct val="30000"/>
              </a:spcBef>
            </a:pPr>
            <a:r>
              <a:rPr lang="zh-CN" altLang="en-US" sz="2600" dirty="0">
                <a:latin typeface="Arial" panose="020B0604020202020204" pitchFamily="34" charset="0"/>
              </a:rPr>
              <a:t>设在关系模式</a:t>
            </a:r>
            <a:r>
              <a:rPr lang="en-US" altLang="x-none" sz="2600" dirty="0">
                <a:latin typeface="Arial" panose="020B0604020202020204" pitchFamily="34" charset="0"/>
              </a:rPr>
              <a:t>R</a:t>
            </a:r>
            <a:r>
              <a:rPr lang="zh-CN" altLang="en-US" sz="2600" dirty="0">
                <a:latin typeface="Arial" panose="020B0604020202020204" pitchFamily="34" charset="0"/>
              </a:rPr>
              <a:t>上成立的函数依赖集为</a:t>
            </a:r>
            <a:r>
              <a:rPr lang="en-US" altLang="x-none" sz="2600" dirty="0">
                <a:latin typeface="Arial" panose="020B0604020202020204" pitchFamily="34" charset="0"/>
              </a:rPr>
              <a:t>F, Head(R) </a:t>
            </a:r>
            <a:r>
              <a:rPr lang="zh-CN" altLang="en-US" sz="2600" dirty="0">
                <a:latin typeface="Arial" panose="020B0604020202020204" pitchFamily="34" charset="0"/>
              </a:rPr>
              <a:t>是由关系</a:t>
            </a:r>
            <a:r>
              <a:rPr lang="en-US" altLang="x-none" sz="2600" dirty="0">
                <a:latin typeface="Arial" panose="020B0604020202020204" pitchFamily="34" charset="0"/>
              </a:rPr>
              <a:t>R</a:t>
            </a:r>
            <a:r>
              <a:rPr lang="zh-CN" altLang="en-US" sz="2600" dirty="0">
                <a:latin typeface="Arial" panose="020B0604020202020204" pitchFamily="34" charset="0"/>
              </a:rPr>
              <a:t>中的所有属性所构成的属性集合。</a:t>
            </a:r>
            <a:endParaRPr lang="zh-CN" altLang="en-US" sz="2600" dirty="0">
              <a:latin typeface="Arial" panose="020B0604020202020204" pitchFamily="34" charset="0"/>
            </a:endParaRPr>
          </a:p>
          <a:p>
            <a:pPr marL="770255" lvl="1" indent="-285750" eaLnBrk="1" hangingPunct="1">
              <a:lnSpc>
                <a:spcPct val="120000"/>
              </a:lnSpc>
              <a:spcBef>
                <a:spcPct val="30000"/>
              </a:spcBef>
            </a:pPr>
            <a:endParaRPr lang="zh-CN" altLang="en-US" sz="2000" dirty="0">
              <a:latin typeface="Arial" panose="020B0604020202020204" pitchFamily="34" charset="0"/>
            </a:endParaRPr>
          </a:p>
          <a:p>
            <a:pPr marL="770255" lvl="1" indent="-285750" eaLnBrk="1" hangingPunct="1">
              <a:lnSpc>
                <a:spcPct val="120000"/>
              </a:lnSpc>
              <a:spcBef>
                <a:spcPct val="30000"/>
              </a:spcBef>
            </a:pPr>
            <a:r>
              <a:rPr lang="zh-CN" altLang="en-US" sz="2600" dirty="0">
                <a:latin typeface="Arial" panose="020B0604020202020204" pitchFamily="34" charset="0"/>
              </a:rPr>
              <a:t>如果存在一组子关系模式 { </a:t>
            </a:r>
            <a:r>
              <a:rPr lang="en-US" altLang="x-none" sz="2600" dirty="0">
                <a:latin typeface="Arial" panose="020B0604020202020204" pitchFamily="34" charset="0"/>
              </a:rPr>
              <a:t>R</a:t>
            </a:r>
            <a:r>
              <a:rPr lang="en-US" altLang="x-none" sz="2600" baseline="-25000" dirty="0">
                <a:latin typeface="Arial" panose="020B0604020202020204" pitchFamily="34" charset="0"/>
              </a:rPr>
              <a:t>1</a:t>
            </a:r>
            <a:r>
              <a:rPr lang="en-US" altLang="x-none" sz="2600" dirty="0">
                <a:latin typeface="Arial" panose="020B0604020202020204" pitchFamily="34" charset="0"/>
              </a:rPr>
              <a:t>, R</a:t>
            </a:r>
            <a:r>
              <a:rPr lang="en-US" altLang="x-none" sz="2600" baseline="-25000" dirty="0">
                <a:latin typeface="Arial" panose="020B0604020202020204" pitchFamily="34" charset="0"/>
              </a:rPr>
              <a:t>2</a:t>
            </a:r>
            <a:r>
              <a:rPr lang="en-US" altLang="x-none" sz="2600" dirty="0">
                <a:latin typeface="Arial" panose="020B0604020202020204" pitchFamily="34" charset="0"/>
              </a:rPr>
              <a:t>, …, R</a:t>
            </a:r>
            <a:r>
              <a:rPr lang="en-US" altLang="x-none" sz="2600" baseline="-25000" dirty="0">
                <a:latin typeface="Arial" panose="020B0604020202020204" pitchFamily="34" charset="0"/>
              </a:rPr>
              <a:t>k </a:t>
            </a:r>
            <a:r>
              <a:rPr lang="en-US" altLang="x-none" sz="2600" dirty="0">
                <a:latin typeface="Arial" panose="020B0604020202020204" pitchFamily="34" charset="0"/>
              </a:rPr>
              <a:t>} </a:t>
            </a:r>
            <a:r>
              <a:rPr lang="zh-CN" altLang="en-US" sz="2600" dirty="0">
                <a:latin typeface="Arial" panose="020B0604020202020204" pitchFamily="34" charset="0"/>
              </a:rPr>
              <a:t>满足下述的两个条件，则我们称 { </a:t>
            </a:r>
            <a:r>
              <a:rPr lang="en-US" altLang="x-none" sz="2600" dirty="0">
                <a:latin typeface="Arial" panose="020B0604020202020204" pitchFamily="34" charset="0"/>
              </a:rPr>
              <a:t>R</a:t>
            </a:r>
            <a:r>
              <a:rPr lang="en-US" altLang="x-none" sz="2600" baseline="-25000" dirty="0">
                <a:latin typeface="Arial" panose="020B0604020202020204" pitchFamily="34" charset="0"/>
              </a:rPr>
              <a:t>1</a:t>
            </a:r>
            <a:r>
              <a:rPr lang="en-US" altLang="x-none" sz="2600" dirty="0">
                <a:latin typeface="Arial" panose="020B0604020202020204" pitchFamily="34" charset="0"/>
              </a:rPr>
              <a:t>, R</a:t>
            </a:r>
            <a:r>
              <a:rPr lang="en-US" altLang="x-none" sz="2600" baseline="-25000" dirty="0">
                <a:latin typeface="Arial" panose="020B0604020202020204" pitchFamily="34" charset="0"/>
              </a:rPr>
              <a:t>2</a:t>
            </a:r>
            <a:r>
              <a:rPr lang="en-US" altLang="x-none" sz="2600" dirty="0">
                <a:latin typeface="Arial" panose="020B0604020202020204" pitchFamily="34" charset="0"/>
              </a:rPr>
              <a:t>, …, R</a:t>
            </a:r>
            <a:r>
              <a:rPr lang="en-US" altLang="x-none" sz="2600" baseline="-25000" dirty="0">
                <a:latin typeface="Arial" panose="020B0604020202020204" pitchFamily="34" charset="0"/>
              </a:rPr>
              <a:t>k </a:t>
            </a:r>
            <a:r>
              <a:rPr lang="en-US" altLang="x-none" sz="2600" dirty="0">
                <a:latin typeface="Arial" panose="020B0604020202020204" pitchFamily="34" charset="0"/>
              </a:rPr>
              <a:t>} </a:t>
            </a:r>
            <a:r>
              <a:rPr lang="zh-CN" altLang="en-US" sz="2600" dirty="0">
                <a:latin typeface="Arial" panose="020B0604020202020204" pitchFamily="34" charset="0"/>
              </a:rPr>
              <a:t>是关系模式</a:t>
            </a:r>
            <a:r>
              <a:rPr lang="en-US" altLang="x-none" sz="2600" dirty="0">
                <a:latin typeface="Arial" panose="020B0604020202020204" pitchFamily="34" charset="0"/>
              </a:rPr>
              <a:t>R</a:t>
            </a:r>
            <a:r>
              <a:rPr lang="zh-CN" altLang="en-US" sz="2600" dirty="0">
                <a:latin typeface="Arial" panose="020B0604020202020204" pitchFamily="34" charset="0"/>
              </a:rPr>
              <a:t>的一个分解 (</a:t>
            </a:r>
            <a:r>
              <a:rPr lang="en-US" altLang="x-none" sz="2600" dirty="0">
                <a:latin typeface="Arial" panose="020B0604020202020204" pitchFamily="34" charset="0"/>
              </a:rPr>
              <a:t>Decomposition)</a:t>
            </a:r>
            <a:endParaRPr lang="en-US" altLang="x-none" sz="2600" dirty="0">
              <a:latin typeface="Arial" panose="020B0604020202020204" pitchFamily="34" charset="0"/>
            </a:endParaRPr>
          </a:p>
          <a:p>
            <a:pPr marL="770255" lvl="1" indent="-285750" eaLnBrk="1" hangingPunct="1">
              <a:lnSpc>
                <a:spcPct val="120000"/>
              </a:lnSpc>
              <a:spcBef>
                <a:spcPct val="30000"/>
              </a:spcBef>
              <a:buClr>
                <a:srgbClr val="6666FF"/>
              </a:buClr>
              <a:buSzPct val="100000"/>
              <a:buFont typeface="Wingdings" panose="05000000000000000000" pitchFamily="2" charset="2"/>
              <a:buAutoNum type="circleNumDbPlain"/>
            </a:pPr>
            <a:r>
              <a:rPr lang="en-US" altLang="x-none" sz="2600" dirty="0">
                <a:solidFill>
                  <a:schemeClr val="accent2"/>
                </a:solidFill>
                <a:latin typeface="Arial" panose="020B0604020202020204" pitchFamily="34" charset="0"/>
              </a:rPr>
              <a:t>Head(R) = Head(R</a:t>
            </a:r>
            <a:r>
              <a:rPr lang="en-US" altLang="x-none" sz="2600" baseline="-25000" dirty="0">
                <a:solidFill>
                  <a:schemeClr val="accent2"/>
                </a:solidFill>
                <a:latin typeface="Arial" panose="020B0604020202020204" pitchFamily="34" charset="0"/>
              </a:rPr>
              <a:t>1</a:t>
            </a:r>
            <a:r>
              <a:rPr lang="en-US" altLang="x-none" sz="2600" dirty="0">
                <a:solidFill>
                  <a:schemeClr val="accent2"/>
                </a:solidFill>
                <a:latin typeface="Arial" panose="020B0604020202020204" pitchFamily="34" charset="0"/>
              </a:rPr>
              <a:t>)∪Head(R</a:t>
            </a:r>
            <a:r>
              <a:rPr lang="en-US" altLang="x-none" sz="2600" baseline="-25000" dirty="0">
                <a:solidFill>
                  <a:schemeClr val="accent2"/>
                </a:solidFill>
                <a:latin typeface="Arial" panose="020B0604020202020204" pitchFamily="34" charset="0"/>
              </a:rPr>
              <a:t>2</a:t>
            </a:r>
            <a:r>
              <a:rPr lang="en-US" altLang="x-none" sz="2600" dirty="0">
                <a:solidFill>
                  <a:schemeClr val="accent2"/>
                </a:solidFill>
                <a:latin typeface="Arial" panose="020B0604020202020204" pitchFamily="34" charset="0"/>
              </a:rPr>
              <a:t>) ∪… ∪Head(R</a:t>
            </a:r>
            <a:r>
              <a:rPr lang="en-US" altLang="x-none" sz="2600" baseline="-25000" dirty="0">
                <a:solidFill>
                  <a:schemeClr val="accent2"/>
                </a:solidFill>
                <a:latin typeface="Arial" panose="020B0604020202020204" pitchFamily="34" charset="0"/>
              </a:rPr>
              <a:t>k</a:t>
            </a:r>
            <a:r>
              <a:rPr lang="en-US" altLang="x-none" sz="2600" dirty="0">
                <a:solidFill>
                  <a:schemeClr val="accent2"/>
                </a:solidFill>
                <a:latin typeface="Arial" panose="020B0604020202020204" pitchFamily="34" charset="0"/>
              </a:rPr>
              <a:t>)</a:t>
            </a:r>
            <a:endParaRPr lang="en-US" altLang="x-none" sz="2600" dirty="0">
              <a:solidFill>
                <a:schemeClr val="accent2"/>
              </a:solidFill>
              <a:latin typeface="Arial" panose="020B0604020202020204" pitchFamily="34" charset="0"/>
            </a:endParaRPr>
          </a:p>
          <a:p>
            <a:pPr marL="770255" lvl="1" indent="-285750" eaLnBrk="1" hangingPunct="1">
              <a:lnSpc>
                <a:spcPct val="120000"/>
              </a:lnSpc>
              <a:spcBef>
                <a:spcPct val="30000"/>
              </a:spcBef>
              <a:buClr>
                <a:srgbClr val="6666FF"/>
              </a:buClr>
              <a:buSzPct val="100000"/>
              <a:buFont typeface="Wingdings" panose="05000000000000000000" pitchFamily="2" charset="2"/>
              <a:buAutoNum type="circleNumDbPlain"/>
            </a:pPr>
            <a:r>
              <a:rPr lang="zh-CN" altLang="en-US" sz="2600" dirty="0">
                <a:solidFill>
                  <a:schemeClr val="accent2"/>
                </a:solidFill>
                <a:latin typeface="Arial" panose="020B0604020202020204" pitchFamily="34" charset="0"/>
              </a:rPr>
              <a:t>设子关系</a:t>
            </a:r>
            <a:r>
              <a:rPr lang="en-US" altLang="x-none" sz="2600" dirty="0">
                <a:solidFill>
                  <a:schemeClr val="accent2"/>
                </a:solidFill>
                <a:latin typeface="Arial" panose="020B0604020202020204" pitchFamily="34" charset="0"/>
              </a:rPr>
              <a:t>R</a:t>
            </a:r>
            <a:r>
              <a:rPr lang="en-US" altLang="x-none" sz="2600" baseline="-25000" dirty="0">
                <a:solidFill>
                  <a:schemeClr val="accent2"/>
                </a:solidFill>
                <a:latin typeface="Arial" panose="020B0604020202020204" pitchFamily="34" charset="0"/>
              </a:rPr>
              <a:t>i</a:t>
            </a:r>
            <a:r>
              <a:rPr lang="zh-CN" altLang="en-US" sz="2600" dirty="0">
                <a:solidFill>
                  <a:schemeClr val="accent2"/>
                </a:solidFill>
                <a:latin typeface="Arial" panose="020B0604020202020204" pitchFamily="34" charset="0"/>
              </a:rPr>
              <a:t>上的函数依赖集为</a:t>
            </a:r>
            <a:r>
              <a:rPr lang="en-US" altLang="x-none" sz="2600" dirty="0">
                <a:solidFill>
                  <a:schemeClr val="accent2"/>
                </a:solidFill>
                <a:latin typeface="Arial" panose="020B0604020202020204" pitchFamily="34" charset="0"/>
              </a:rPr>
              <a:t>F</a:t>
            </a:r>
            <a:r>
              <a:rPr lang="en-US" altLang="x-none" sz="2600" baseline="-25000" dirty="0">
                <a:solidFill>
                  <a:schemeClr val="accent2"/>
                </a:solidFill>
                <a:latin typeface="Arial" panose="020B0604020202020204" pitchFamily="34" charset="0"/>
              </a:rPr>
              <a:t>i</a:t>
            </a:r>
            <a:r>
              <a:rPr lang="en-US" altLang="x-none" sz="2600" dirty="0">
                <a:solidFill>
                  <a:schemeClr val="accent2"/>
                </a:solidFill>
                <a:latin typeface="Arial" panose="020B0604020202020204" pitchFamily="34" charset="0"/>
              </a:rPr>
              <a:t> (i=1,2,…,k), </a:t>
            </a:r>
            <a:r>
              <a:rPr lang="zh-CN" altLang="en-US" sz="2600" dirty="0">
                <a:solidFill>
                  <a:schemeClr val="accent2"/>
                </a:solidFill>
                <a:latin typeface="Arial" panose="020B0604020202020204" pitchFamily="34" charset="0"/>
              </a:rPr>
              <a:t>则：</a:t>
            </a:r>
            <a:endParaRPr lang="zh-CN" altLang="en-US" sz="2600" dirty="0">
              <a:solidFill>
                <a:schemeClr val="accent2"/>
              </a:solidFill>
              <a:latin typeface="Arial" panose="020B0604020202020204" pitchFamily="34" charset="0"/>
            </a:endParaRPr>
          </a:p>
          <a:p>
            <a:pPr marL="1336675" lvl="2" indent="-375920" eaLnBrk="1" hangingPunct="1">
              <a:lnSpc>
                <a:spcPct val="120000"/>
              </a:lnSpc>
              <a:spcBef>
                <a:spcPct val="30000"/>
              </a:spcBef>
              <a:buNone/>
            </a:pPr>
            <a:r>
              <a:rPr lang="en-US" altLang="x-none" sz="2600" dirty="0">
                <a:latin typeface="Arial" panose="020B0604020202020204" pitchFamily="34" charset="0"/>
              </a:rPr>
              <a:t>F</a:t>
            </a:r>
            <a:r>
              <a:rPr lang="en-US" altLang="x-none" sz="2600" baseline="-25000" dirty="0">
                <a:latin typeface="Arial" panose="020B0604020202020204" pitchFamily="34" charset="0"/>
              </a:rPr>
              <a:t>i</a:t>
            </a:r>
            <a:r>
              <a:rPr lang="en-US" altLang="x-none" sz="2600" dirty="0">
                <a:latin typeface="Arial" panose="020B0604020202020204" pitchFamily="34" charset="0"/>
              </a:rPr>
              <a:t> = { X</a:t>
            </a:r>
            <a:r>
              <a:rPr lang="en-US" altLang="x-none" sz="2600" dirty="0">
                <a:latin typeface="Arial" panose="020B0604020202020204" pitchFamily="34" charset="0"/>
                <a:sym typeface="Symbol" panose="05050102010706020507" pitchFamily="2" charset="2"/>
              </a:rPr>
              <a:t>Y  XYF</a:t>
            </a:r>
            <a:r>
              <a:rPr lang="en-US" altLang="x-none" sz="2600" baseline="30000" dirty="0">
                <a:latin typeface="Arial" panose="020B0604020202020204" pitchFamily="34" charset="0"/>
                <a:sym typeface="Symbol" panose="05050102010706020507" pitchFamily="2" charset="2"/>
              </a:rPr>
              <a:t>+ </a:t>
            </a:r>
            <a:r>
              <a:rPr lang="zh-CN" altLang="en-US" sz="2600" dirty="0">
                <a:latin typeface="Arial" panose="020B0604020202020204" pitchFamily="34" charset="0"/>
                <a:sym typeface="Symbol" panose="05050102010706020507" pitchFamily="2" charset="2"/>
              </a:rPr>
              <a:t>且 (</a:t>
            </a:r>
            <a:r>
              <a:rPr lang="en-US" altLang="x-none" sz="2600" dirty="0">
                <a:latin typeface="Arial" panose="020B0604020202020204" pitchFamily="34" charset="0"/>
                <a:sym typeface="Symbol" panose="05050102010706020507" pitchFamily="2" charset="2"/>
              </a:rPr>
              <a:t>X</a:t>
            </a:r>
            <a:r>
              <a:rPr lang="en-US" altLang="x-none" sz="2600" dirty="0">
                <a:latin typeface="Arial" panose="020B0604020202020204" pitchFamily="34" charset="0"/>
              </a:rPr>
              <a:t>∪Y)</a:t>
            </a:r>
            <a:r>
              <a:rPr lang="en-US" altLang="x-none" sz="2600" dirty="0">
                <a:latin typeface="Arial" panose="020B0604020202020204" pitchFamily="34" charset="0"/>
                <a:sym typeface="Symbol" panose="05050102010706020507" pitchFamily="2" charset="2"/>
              </a:rPr>
              <a:t>Head(</a:t>
            </a:r>
            <a:r>
              <a:rPr lang="en-US" altLang="x-none" sz="2600" dirty="0">
                <a:latin typeface="Arial" panose="020B0604020202020204" pitchFamily="34" charset="0"/>
              </a:rPr>
              <a:t>R</a:t>
            </a:r>
            <a:r>
              <a:rPr lang="en-US" altLang="x-none" sz="2600" baseline="-25000" dirty="0">
                <a:latin typeface="Arial" panose="020B0604020202020204" pitchFamily="34" charset="0"/>
              </a:rPr>
              <a:t>i</a:t>
            </a:r>
            <a:r>
              <a:rPr lang="en-US" altLang="x-none" sz="2600" dirty="0">
                <a:latin typeface="Arial" panose="020B0604020202020204" pitchFamily="34" charset="0"/>
                <a:sym typeface="Symbol" panose="05050102010706020507" pitchFamily="2" charset="2"/>
              </a:rPr>
              <a:t>) }</a:t>
            </a:r>
            <a:endParaRPr lang="en-US" altLang="x-none" sz="2600" dirty="0">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909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9092"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89093" name="Rectangle 5"/>
          <p:cNvSpPr>
            <a:spLocks noGrp="1"/>
          </p:cNvSpPr>
          <p:nvPr>
            <p:ph type="body"/>
          </p:nvPr>
        </p:nvSpPr>
        <p:spPr/>
        <p:txBody>
          <a:bodyPr vert="horz" wrap="square" anchor="t"/>
          <a:p>
            <a:pPr lvl="0" eaLnBrk="1" hangingPunct="1">
              <a:lnSpc>
                <a:spcPct val="120000"/>
              </a:lnSpc>
            </a:pPr>
            <a:r>
              <a:rPr lang="zh-CN" altLang="en-US" sz="2600">
                <a:solidFill>
                  <a:schemeClr val="accent2"/>
                </a:solidFill>
              </a:rPr>
              <a:t>关系的规范化过程就是一个不断进行模式分解的过程。</a:t>
            </a:r>
            <a:endParaRPr lang="zh-CN" altLang="en-US" sz="2600">
              <a:solidFill>
                <a:schemeClr val="accent2"/>
              </a:solidFill>
            </a:endParaRPr>
          </a:p>
          <a:p>
            <a:pPr lvl="0" eaLnBrk="1" hangingPunct="1">
              <a:lnSpc>
                <a:spcPct val="120000"/>
              </a:lnSpc>
            </a:pPr>
            <a:endParaRPr lang="zh-CN" altLang="en-US" sz="2600">
              <a:solidFill>
                <a:schemeClr val="accent2"/>
              </a:solidFill>
            </a:endParaRPr>
          </a:p>
          <a:p>
            <a:pPr lvl="0" eaLnBrk="1" hangingPunct="1">
              <a:lnSpc>
                <a:spcPct val="120000"/>
              </a:lnSpc>
            </a:pPr>
            <a:r>
              <a:rPr lang="zh-CN" altLang="en-US" sz="2600">
                <a:solidFill>
                  <a:schemeClr val="accent2"/>
                </a:solidFill>
              </a:rPr>
              <a:t>通过模式分解可以消除原有关系模式中那些不好的函数依赖关系（</a:t>
            </a:r>
            <a:r>
              <a:rPr lang="zh-CN" altLang="en-US" sz="2600" i="1">
                <a:solidFill>
                  <a:schemeClr val="tx1"/>
                </a:solidFill>
              </a:rPr>
              <a:t>即不满足更高范式要求的函数依赖关系</a:t>
            </a:r>
            <a:r>
              <a:rPr lang="zh-CN" altLang="en-US" sz="2600">
                <a:solidFill>
                  <a:schemeClr val="accent2"/>
                </a:solidFill>
              </a:rPr>
              <a:t>），以尽可能地解决原有模式中所存在的数据冗余和各种插入、删除异常现象。</a:t>
            </a:r>
            <a:endParaRPr lang="zh-CN" altLang="en-US" sz="2600">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011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0116"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0117" name="Rectangle 3"/>
          <p:cNvSpPr>
            <a:spLocks noGrp="1"/>
          </p:cNvSpPr>
          <p:nvPr>
            <p:ph type="body"/>
          </p:nvPr>
        </p:nvSpPr>
        <p:spPr>
          <a:xfrm>
            <a:off x="76200" y="685800"/>
            <a:ext cx="8763000" cy="1981200"/>
          </a:xfrm>
        </p:spPr>
        <p:txBody>
          <a:bodyPr vert="horz" wrap="square" anchor="t"/>
          <a:p>
            <a:pPr marL="457200" lvl="0" indent="-457200" eaLnBrk="1" hangingPunct="1">
              <a:lnSpc>
                <a:spcPct val="100000"/>
              </a:lnSpc>
            </a:pPr>
            <a:r>
              <a:rPr lang="zh-CN" altLang="en-US" dirty="0"/>
              <a:t>模式分解的方法</a:t>
            </a:r>
            <a:endParaRPr lang="zh-CN" altLang="en-US" dirty="0"/>
          </a:p>
          <a:p>
            <a:pPr marL="914400" lvl="1" indent="-457200" eaLnBrk="1" hangingPunct="1">
              <a:lnSpc>
                <a:spcPct val="100000"/>
              </a:lnSpc>
            </a:pPr>
            <a:r>
              <a:rPr lang="zh-CN" altLang="en-US" dirty="0"/>
              <a:t>设存在一个关系模式</a:t>
            </a:r>
            <a:r>
              <a:rPr lang="en-US" altLang="x-none" dirty="0"/>
              <a:t>R, </a:t>
            </a:r>
            <a:r>
              <a:rPr lang="zh-CN" altLang="en-US" dirty="0"/>
              <a:t>其属性集合为</a:t>
            </a:r>
            <a:r>
              <a:rPr lang="en-US" altLang="x-none" dirty="0"/>
              <a:t>Head(R), F</a:t>
            </a:r>
            <a:r>
              <a:rPr lang="zh-CN" altLang="en-US" dirty="0"/>
              <a:t>是其函数依赖集。将其分解到满足范式</a:t>
            </a:r>
            <a:r>
              <a:rPr lang="en-US" altLang="x-none" dirty="0"/>
              <a:t>M</a:t>
            </a:r>
            <a:r>
              <a:rPr lang="zh-CN" altLang="en-US" dirty="0"/>
              <a:t>的步骤如下：</a:t>
            </a:r>
            <a:endParaRPr lang="zh-CN" altLang="en-US" dirty="0">
              <a:sym typeface="Symbol" panose="05050102010706020507" pitchFamily="2" charset="2"/>
            </a:endParaRPr>
          </a:p>
        </p:txBody>
      </p:sp>
      <p:grpSp>
        <p:nvGrpSpPr>
          <p:cNvPr id="90118" name="组合 90117"/>
          <p:cNvGrpSpPr/>
          <p:nvPr/>
        </p:nvGrpSpPr>
        <p:grpSpPr>
          <a:xfrm>
            <a:off x="0" y="2743200"/>
            <a:ext cx="9144000" cy="4114800"/>
            <a:chOff x="0" y="0"/>
            <a:chExt cx="14400" cy="6480"/>
          </a:xfrm>
        </p:grpSpPr>
        <p:sp>
          <p:nvSpPr>
            <p:cNvPr id="90119" name="Rectangle 4"/>
            <p:cNvSpPr/>
            <p:nvPr/>
          </p:nvSpPr>
          <p:spPr>
            <a:xfrm>
              <a:off x="0" y="0"/>
              <a:ext cx="14400" cy="6480"/>
            </a:xfrm>
            <a:prstGeom prst="rect">
              <a:avLst/>
            </a:prstGeom>
            <a:solidFill>
              <a:srgbClr val="F8F8F8"/>
            </a:solidFill>
            <a:ln w="9525">
              <a:noFill/>
            </a:ln>
          </p:spPr>
          <p:txBody>
            <a:bodyPr/>
            <a:p>
              <a:pPr marL="914400" lvl="1" indent="-457200" eaLnBrk="1" hangingPunct="1">
                <a:lnSpc>
                  <a:spcPct val="110000"/>
                </a:lnSpc>
                <a:buAutoNum type="arabicParenR"/>
              </a:pPr>
              <a:r>
                <a:rPr lang="zh-CN" altLang="en-US" sz="2600" dirty="0">
                  <a:solidFill>
                    <a:schemeClr val="accent2"/>
                  </a:solidFill>
                  <a:latin typeface="Times New Roman" panose="02020603050405020304" pitchFamily="2" charset="0"/>
                  <a:ea typeface="宋体" panose="02010600030101010101" pitchFamily="2" charset="-122"/>
                </a:rPr>
                <a:t>找出所有不满足范式</a:t>
              </a:r>
              <a:r>
                <a:rPr lang="en-US" altLang="x-none" sz="2600" dirty="0">
                  <a:solidFill>
                    <a:schemeClr val="accent2"/>
                  </a:solidFill>
                  <a:latin typeface="Times New Roman" panose="02020603050405020304" pitchFamily="2" charset="0"/>
                  <a:ea typeface="宋体" panose="02010600030101010101" pitchFamily="2" charset="-122"/>
                </a:rPr>
                <a:t>M</a:t>
              </a:r>
              <a:r>
                <a:rPr lang="zh-CN" altLang="en-US" sz="2600" dirty="0">
                  <a:solidFill>
                    <a:schemeClr val="accent2"/>
                  </a:solidFill>
                  <a:latin typeface="Times New Roman" panose="02020603050405020304" pitchFamily="2" charset="0"/>
                  <a:ea typeface="宋体" panose="02010600030101010101" pitchFamily="2" charset="-122"/>
                </a:rPr>
                <a:t>要求的函数依赖关系</a:t>
              </a:r>
              <a:endParaRPr lang="zh-CN" altLang="en-US" sz="2600" dirty="0">
                <a:solidFill>
                  <a:schemeClr val="accent2"/>
                </a:solidFill>
                <a:latin typeface="Times New Roman" panose="02020603050405020304" pitchFamily="2" charset="0"/>
                <a:ea typeface="宋体" panose="02010600030101010101" pitchFamily="2" charset="-122"/>
              </a:endParaRPr>
            </a:p>
            <a:p>
              <a:pPr marL="914400" lvl="1" indent="-457200" eaLnBrk="1" hangingPunct="1">
                <a:lnSpc>
                  <a:spcPct val="110000"/>
                </a:lnSpc>
                <a:buAutoNum type="arabicParenR"/>
              </a:pPr>
              <a:endParaRPr lang="zh-CN" altLang="en-US" sz="2000" dirty="0">
                <a:solidFill>
                  <a:schemeClr val="accent2"/>
                </a:solidFill>
                <a:latin typeface="Times New Roman" panose="02020603050405020304" pitchFamily="2" charset="0"/>
                <a:ea typeface="宋体" panose="02010600030101010101" pitchFamily="2" charset="-122"/>
              </a:endParaRPr>
            </a:p>
            <a:p>
              <a:pPr marL="914400" lvl="1" indent="-457200" eaLnBrk="1" hangingPunct="1">
                <a:lnSpc>
                  <a:spcPct val="110000"/>
                </a:lnSpc>
                <a:buAutoNum type="arabicParenR"/>
              </a:pPr>
              <a:r>
                <a:rPr lang="zh-CN" altLang="en-US" sz="2600" dirty="0">
                  <a:solidFill>
                    <a:schemeClr val="accent2"/>
                  </a:solidFill>
                  <a:latin typeface="Times New Roman" panose="02020603050405020304" pitchFamily="2" charset="0"/>
                  <a:ea typeface="宋体" panose="02010600030101010101" pitchFamily="2" charset="-122"/>
                </a:rPr>
                <a:t>选择一个不符合要求的函数依赖关系作如下的分解：</a:t>
              </a:r>
              <a:endParaRPr lang="zh-CN" altLang="en-US" sz="2600" dirty="0">
                <a:solidFill>
                  <a:schemeClr val="accent2"/>
                </a:solidFill>
                <a:latin typeface="Times New Roman" panose="02020603050405020304" pitchFamily="2" charset="0"/>
                <a:ea typeface="宋体" panose="02010600030101010101" pitchFamily="2" charset="-122"/>
              </a:endParaRPr>
            </a:p>
            <a:p>
              <a:pPr marL="1371600" lvl="2" indent="-457200" eaLnBrk="1" hangingPunct="1">
                <a:lnSpc>
                  <a:spcPct val="110000"/>
                </a:lnSpc>
                <a:buChar char="•"/>
              </a:pPr>
              <a:r>
                <a:rPr lang="zh-CN" altLang="en-US" sz="2600" dirty="0">
                  <a:latin typeface="Times New Roman" panose="02020603050405020304" pitchFamily="2" charset="0"/>
                  <a:ea typeface="宋体" panose="02010600030101010101" pitchFamily="2" charset="-122"/>
                </a:rPr>
                <a:t>假设 </a:t>
              </a:r>
              <a:r>
                <a:rPr lang="en-US" altLang="x-none" sz="2600" dirty="0">
                  <a:latin typeface="Times New Roman" panose="02020603050405020304" pitchFamily="2" charset="0"/>
                  <a:ea typeface="宋体" panose="02010600030101010101" pitchFamily="2" charset="-122"/>
                  <a:sym typeface="Symbol" panose="05050102010706020507" pitchFamily="2" charset="2"/>
                </a:rPr>
                <a:t>X       Y  F</a:t>
              </a:r>
              <a:r>
                <a:rPr lang="en-US" altLang="x-none" sz="2600" baseline="30000" dirty="0">
                  <a:latin typeface="Times New Roman" panose="02020603050405020304" pitchFamily="2" charset="0"/>
                  <a:ea typeface="宋体" panose="02010600030101010101" pitchFamily="2" charset="-122"/>
                  <a:sym typeface="Symbol" panose="05050102010706020507" pitchFamily="2" charset="2"/>
                </a:rPr>
                <a:t>+ </a:t>
              </a:r>
              <a:r>
                <a:rPr lang="zh-CN" altLang="en-US" sz="2600" dirty="0">
                  <a:latin typeface="Times New Roman" panose="02020603050405020304" pitchFamily="2" charset="0"/>
                  <a:ea typeface="宋体" panose="02010600030101010101" pitchFamily="2" charset="-122"/>
                  <a:sym typeface="Symbol" panose="05050102010706020507" pitchFamily="2" charset="2"/>
                </a:rPr>
                <a:t>且不满足范式</a:t>
              </a:r>
              <a:r>
                <a:rPr lang="en-US" altLang="x-none" sz="2600" dirty="0">
                  <a:latin typeface="Times New Roman" panose="02020603050405020304" pitchFamily="2" charset="0"/>
                  <a:ea typeface="宋体" panose="02010600030101010101" pitchFamily="2" charset="-122"/>
                  <a:sym typeface="Symbol" panose="05050102010706020507" pitchFamily="2" charset="2"/>
                </a:rPr>
                <a:t>M</a:t>
              </a:r>
              <a:r>
                <a:rPr lang="zh-CN" altLang="en-US" sz="2600" dirty="0">
                  <a:latin typeface="Times New Roman" panose="02020603050405020304" pitchFamily="2" charset="0"/>
                  <a:ea typeface="宋体" panose="02010600030101010101" pitchFamily="2" charset="-122"/>
                  <a:sym typeface="Symbol" panose="05050102010706020507" pitchFamily="2" charset="2"/>
                </a:rPr>
                <a:t>的要求，则我们将关系模式</a:t>
              </a:r>
              <a:r>
                <a:rPr lang="en-US" altLang="x-none" sz="2600" dirty="0">
                  <a:latin typeface="Times New Roman" panose="02020603050405020304" pitchFamily="2" charset="0"/>
                  <a:ea typeface="宋体" panose="02010600030101010101" pitchFamily="2" charset="-122"/>
                  <a:sym typeface="Symbol" panose="05050102010706020507" pitchFamily="2" charset="2"/>
                </a:rPr>
                <a:t>R</a:t>
              </a:r>
              <a:r>
                <a:rPr lang="zh-CN" altLang="en-US" sz="2600" dirty="0">
                  <a:latin typeface="Times New Roman" panose="02020603050405020304" pitchFamily="2" charset="0"/>
                  <a:ea typeface="宋体" panose="02010600030101010101" pitchFamily="2" charset="-122"/>
                  <a:sym typeface="Symbol" panose="05050102010706020507" pitchFamily="2" charset="2"/>
                </a:rPr>
                <a:t>分解为如下的两个子关系：</a:t>
              </a:r>
              <a:endParaRPr lang="zh-CN" altLang="en-US" sz="2600" dirty="0">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1" hangingPunct="1">
                <a:lnSpc>
                  <a:spcPct val="110000"/>
                </a:lnSpc>
                <a:buChar char="»"/>
              </a:pP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R</a:t>
              </a:r>
              <a:r>
                <a:rPr lang="en-US" altLang="x-none" sz="2600"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1</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 ( XY,    { XY } )</a:t>
              </a:r>
              <a:endPar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1" hangingPunct="1">
                <a:lnSpc>
                  <a:spcPct val="110000"/>
                </a:lnSpc>
                <a:buChar char="»"/>
              </a:pP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R</a:t>
              </a:r>
              <a:r>
                <a:rPr lang="en-US" altLang="x-none" sz="2600"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2</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 ( Head(R) – Y,     F</a:t>
              </a:r>
              <a:r>
                <a:rPr lang="en-US" altLang="x-none" sz="2600"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2 </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zh-CN" altLang="en-US"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其中：</a:t>
              </a:r>
              <a:endParaRPr lang="zh-CN" altLang="en-US" sz="26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1" hangingPunct="1">
                <a:lnSpc>
                  <a:spcPct val="110000"/>
                </a:lnSpc>
                <a:buNone/>
              </a:pPr>
              <a:r>
                <a:rPr lang="zh-CN" altLang="en-US"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2600"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2</a:t>
              </a:r>
              <a:r>
                <a:rPr lang="zh-CN" altLang="en-US"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 = </a:t>
              </a:r>
              <a:r>
                <a:rPr lang="en-US" altLang="x-none" sz="2600" dirty="0">
                  <a:solidFill>
                    <a:srgbClr val="FF0000"/>
                  </a:solidFill>
                  <a:latin typeface="Times New Roman" panose="02020603050405020304" pitchFamily="2" charset="0"/>
                  <a:ea typeface="宋体" panose="02010600030101010101" pitchFamily="2" charset="-122"/>
                </a:rPr>
                <a:t>{ A</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BABF</a:t>
              </a:r>
              <a:r>
                <a:rPr lang="en-US" altLang="x-none" sz="2600"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r>
                <a:rPr lang="zh-CN" altLang="en-US"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且 (</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2600" dirty="0">
                  <a:solidFill>
                    <a:srgbClr val="FF0000"/>
                  </a:solidFill>
                  <a:latin typeface="Times New Roman" panose="02020603050405020304" pitchFamily="2" charset="0"/>
                  <a:ea typeface="宋体" panose="02010600030101010101" pitchFamily="2" charset="-122"/>
                </a:rPr>
                <a:t>∪B)</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Head(</a:t>
              </a:r>
              <a:r>
                <a:rPr lang="en-US" altLang="x-none" sz="2600" dirty="0">
                  <a:solidFill>
                    <a:srgbClr val="FF0000"/>
                  </a:solidFill>
                  <a:latin typeface="Times New Roman" panose="02020603050405020304" pitchFamily="2" charset="0"/>
                  <a:ea typeface="宋体" panose="02010600030101010101" pitchFamily="2" charset="-122"/>
                </a:rPr>
                <a:t>R</a:t>
              </a:r>
              <a:r>
                <a:rPr lang="en-US" altLang="x-none" sz="2600" baseline="-25000" dirty="0">
                  <a:solidFill>
                    <a:srgbClr val="FF0000"/>
                  </a:solidFill>
                  <a:latin typeface="Times New Roman" panose="02020603050405020304" pitchFamily="2" charset="0"/>
                  <a:ea typeface="宋体" panose="02010600030101010101" pitchFamily="2" charset="-122"/>
                </a:rPr>
                <a:t>2</a:t>
              </a:r>
              <a:r>
                <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endParaRPr lang="en-US" altLang="x-none" sz="26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90120" name="组合 90119"/>
            <p:cNvGrpSpPr/>
            <p:nvPr/>
          </p:nvGrpSpPr>
          <p:grpSpPr>
            <a:xfrm>
              <a:off x="3967" y="2533"/>
              <a:ext cx="720" cy="333"/>
              <a:chOff x="0" y="0"/>
              <a:chExt cx="288" cy="187"/>
            </a:xfrm>
          </p:grpSpPr>
          <p:sp>
            <p:nvSpPr>
              <p:cNvPr id="90121" name="Line 9"/>
              <p:cNvSpPr/>
              <p:nvPr/>
            </p:nvSpPr>
            <p:spPr>
              <a:xfrm>
                <a:off x="0" y="125"/>
                <a:ext cx="288" cy="0"/>
              </a:xfrm>
              <a:prstGeom prst="line">
                <a:avLst/>
              </a:prstGeom>
              <a:ln w="31750" cap="flat" cmpd="sng">
                <a:solidFill>
                  <a:srgbClr val="000000"/>
                </a:solidFill>
                <a:prstDash val="solid"/>
                <a:headEnd type="none" w="med" len="med"/>
                <a:tailEnd type="arrow" w="med" len="sm"/>
              </a:ln>
            </p:spPr>
          </p:sp>
          <p:sp>
            <p:nvSpPr>
              <p:cNvPr id="90122" name="Text Box 10"/>
              <p:cNvSpPr txBox="1"/>
              <p:nvPr/>
            </p:nvSpPr>
            <p:spPr>
              <a:xfrm>
                <a:off x="48" y="0"/>
                <a:ext cx="144" cy="187"/>
              </a:xfrm>
              <a:prstGeom prst="rect">
                <a:avLst/>
              </a:prstGeom>
              <a:noFill/>
              <a:ln w="9525">
                <a:noFill/>
              </a:ln>
            </p:spPr>
            <p:txBody>
              <a:bodyPr/>
              <a:p>
                <a:pPr lvl="0" eaLnBrk="0" hangingPunct="0">
                  <a:spcBef>
                    <a:spcPct val="0"/>
                  </a:spcBef>
                  <a:buNone/>
                </a:pPr>
                <a:r>
                  <a:rPr lang="en-US" altLang="x-none" sz="2400" baseline="30000" dirty="0">
                    <a:latin typeface="Arial" panose="020B0604020202020204" pitchFamily="34" charset="0"/>
                    <a:ea typeface="宋体" panose="02010600030101010101" pitchFamily="2" charset="-122"/>
                  </a:rPr>
                  <a:t>f</a:t>
                </a:r>
                <a:endParaRPr lang="en-US" altLang="x-none" sz="2400" baseline="30000" dirty="0">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linds(horizontal)">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113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1140"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1141" name="Rectangle 3"/>
          <p:cNvSpPr>
            <a:spLocks noGrp="1"/>
          </p:cNvSpPr>
          <p:nvPr>
            <p:ph type="body"/>
          </p:nvPr>
        </p:nvSpPr>
        <p:spPr>
          <a:xfrm>
            <a:off x="76200" y="685800"/>
            <a:ext cx="8763000" cy="609600"/>
          </a:xfrm>
        </p:spPr>
        <p:txBody>
          <a:bodyPr vert="horz" wrap="square" anchor="t"/>
          <a:p>
            <a:pPr marL="457200" lvl="0" indent="-457200" eaLnBrk="1" hangingPunct="1"/>
            <a:r>
              <a:rPr lang="zh-CN" altLang="en-US" dirty="0"/>
              <a:t>模式分解的方法 </a:t>
            </a:r>
            <a:r>
              <a:rPr lang="en-US" altLang="x-none" dirty="0"/>
              <a:t>(cont.)</a:t>
            </a:r>
            <a:endParaRPr lang="en-US" altLang="x-none" dirty="0">
              <a:sym typeface="Symbol" panose="05050102010706020507" pitchFamily="2" charset="2"/>
            </a:endParaRPr>
          </a:p>
        </p:txBody>
      </p:sp>
      <p:sp>
        <p:nvSpPr>
          <p:cNvPr id="91142" name="Rectangle 5"/>
          <p:cNvSpPr/>
          <p:nvPr/>
        </p:nvSpPr>
        <p:spPr>
          <a:xfrm>
            <a:off x="0" y="1371600"/>
            <a:ext cx="9144000" cy="4724400"/>
          </a:xfrm>
          <a:prstGeom prst="rect">
            <a:avLst/>
          </a:prstGeom>
          <a:solidFill>
            <a:srgbClr val="F8F8F8"/>
          </a:solidFill>
          <a:ln w="9525">
            <a:noFill/>
          </a:ln>
        </p:spPr>
        <p:txBody>
          <a:bodyPr/>
          <a:p>
            <a:pPr marL="914400" lvl="1" indent="-457200" eaLnBrk="1" hangingPunct="1">
              <a:lnSpc>
                <a:spcPct val="120000"/>
              </a:lnSpc>
              <a:spcBef>
                <a:spcPct val="30000"/>
              </a:spcBef>
              <a:buAutoNum type="arabicParenR" startAt="3"/>
            </a:pP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对于分解得到的子关系模式</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a:t>
            </a:r>
            <a:r>
              <a:rPr lang="en-US" altLang="x-none" baseline="-25000" dirty="0">
                <a:solidFill>
                  <a:schemeClr val="accent2"/>
                </a:solidFill>
                <a:latin typeface="Times New Roman" panose="02020603050405020304" pitchFamily="2" charset="0"/>
                <a:ea typeface="宋体" panose="02010600030101010101" pitchFamily="2" charset="-122"/>
                <a:sym typeface="Symbol" panose="05050102010706020507" pitchFamily="2" charset="2"/>
              </a:rPr>
              <a:t>2</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重复上述的步骤1)和步骤2)，直到所有的子关系模式都能满足范式</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M</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的要求</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914400" lvl="1" indent="-457200" eaLnBrk="1" hangingPunct="1">
              <a:lnSpc>
                <a:spcPct val="120000"/>
              </a:lnSpc>
              <a:spcBef>
                <a:spcPct val="30000"/>
              </a:spcBef>
              <a:buAutoNum type="arabicParenR" startAt="3"/>
            </a:pPr>
            <a:endParaRPr lang="zh-CN" altLang="en-US" sz="1000"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914400" lvl="1" indent="-457200" eaLnBrk="1" hangingPunct="1">
              <a:lnSpc>
                <a:spcPct val="120000"/>
              </a:lnSpc>
              <a:spcBef>
                <a:spcPct val="30000"/>
              </a:spcBef>
              <a:buAutoNum type="arabicParenR" startAt="3"/>
            </a:pP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合并那些具有相同关键字的子关系模式</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 calcmode="lin" valueType="num">
                                      <p:cBhvr additive="base">
                                        <p:cTn id="7" dur="500" fill="hold"/>
                                        <p:tgtEl>
                                          <p:spTgt spid="91142"/>
                                        </p:tgtEl>
                                        <p:attrNameLst>
                                          <p:attrName>ppt_x</p:attrName>
                                        </p:attrNameLst>
                                      </p:cBhvr>
                                      <p:tavLst>
                                        <p:tav tm="0">
                                          <p:val>
                                            <p:strVal val="#ppt_x"/>
                                          </p:val>
                                        </p:tav>
                                        <p:tav tm="100000">
                                          <p:val>
                                            <p:strVal val="#ppt_x"/>
                                          </p:val>
                                        </p:tav>
                                      </p:tavLst>
                                    </p:anim>
                                    <p:anim calcmode="lin" valueType="num">
                                      <p:cBhvr additive="base">
                                        <p:cTn id="8"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142">
                                            <p:txEl>
                                              <p:charRg st="0" end="50"/>
                                            </p:txEl>
                                          </p:spTgt>
                                        </p:tgtEl>
                                        <p:attrNameLst>
                                          <p:attrName>style.visibility</p:attrName>
                                        </p:attrNameLst>
                                      </p:cBhvr>
                                      <p:to>
                                        <p:strVal val="visible"/>
                                      </p:to>
                                    </p:set>
                                    <p:anim calcmode="lin" valueType="num">
                                      <p:cBhvr additive="base">
                                        <p:cTn id="13" dur="500" fill="hold"/>
                                        <p:tgtEl>
                                          <p:spTgt spid="91142">
                                            <p:txEl>
                                              <p:charRg st="0"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42">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2">
                                            <p:txEl>
                                              <p:charRg st="51" end="69"/>
                                            </p:txEl>
                                          </p:spTgt>
                                        </p:tgtEl>
                                        <p:attrNameLst>
                                          <p:attrName>style.visibility</p:attrName>
                                        </p:attrNameLst>
                                      </p:cBhvr>
                                      <p:to>
                                        <p:strVal val="visible"/>
                                      </p:to>
                                    </p:set>
                                    <p:anim calcmode="lin" valueType="num">
                                      <p:cBhvr additive="base">
                                        <p:cTn id="19" dur="500" fill="hold"/>
                                        <p:tgtEl>
                                          <p:spTgt spid="91142">
                                            <p:txEl>
                                              <p:charRg st="51" end="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42">
                                            <p:txEl>
                                              <p:charRg st="51"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bldLvl="3" animBg="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6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2164"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2165" name="Rectangle 3"/>
          <p:cNvSpPr>
            <a:spLocks noGrp="1"/>
          </p:cNvSpPr>
          <p:nvPr>
            <p:ph type="body"/>
          </p:nvPr>
        </p:nvSpPr>
        <p:spPr>
          <a:xfrm>
            <a:off x="381000" y="838200"/>
            <a:ext cx="8458200" cy="914400"/>
          </a:xfrm>
        </p:spPr>
        <p:txBody>
          <a:bodyPr vert="horz" wrap="square" anchor="t"/>
          <a:p>
            <a:pPr lvl="0" eaLnBrk="1" hangingPunct="1"/>
            <a:r>
              <a:rPr lang="zh-CN" altLang="en-US" sz="2400" dirty="0">
                <a:solidFill>
                  <a:schemeClr val="accent2"/>
                </a:solidFill>
                <a:latin typeface="Arial" panose="020B0604020202020204" pitchFamily="34" charset="0"/>
              </a:rPr>
              <a:t>利用前面介绍的分解方法对关系模式 </a:t>
            </a:r>
            <a:r>
              <a:rPr lang="en-US" altLang="x-none" sz="2400" dirty="0">
                <a:solidFill>
                  <a:schemeClr val="accent2"/>
                </a:solidFill>
                <a:latin typeface="Arial" panose="020B0604020202020204" pitchFamily="34" charset="0"/>
              </a:rPr>
              <a:t>SCG</a:t>
            </a:r>
            <a:r>
              <a:rPr lang="zh-CN" altLang="en-US" sz="2400" dirty="0">
                <a:solidFill>
                  <a:schemeClr val="accent2"/>
                </a:solidFill>
                <a:latin typeface="Arial" panose="020B0604020202020204" pitchFamily="34" charset="0"/>
              </a:rPr>
              <a:t>进行规范化（分解到满足2</a:t>
            </a:r>
            <a:r>
              <a:rPr lang="en-US" altLang="x-none" sz="2400" dirty="0">
                <a:solidFill>
                  <a:schemeClr val="accent2"/>
                </a:solidFill>
                <a:latin typeface="Arial" panose="020B0604020202020204" pitchFamily="34" charset="0"/>
              </a:rPr>
              <a:t>NF）</a:t>
            </a:r>
            <a:endParaRPr lang="zh-CN" altLang="en-US" sz="2400" dirty="0">
              <a:solidFill>
                <a:schemeClr val="accent2"/>
              </a:solidFill>
              <a:latin typeface="Arial" panose="020B0604020202020204" pitchFamily="34" charset="0"/>
            </a:endParaRPr>
          </a:p>
        </p:txBody>
      </p:sp>
      <p:grpSp>
        <p:nvGrpSpPr>
          <p:cNvPr id="92166" name="组合 92165"/>
          <p:cNvGrpSpPr/>
          <p:nvPr/>
        </p:nvGrpSpPr>
        <p:grpSpPr>
          <a:xfrm>
            <a:off x="381000" y="4953000"/>
            <a:ext cx="8458200" cy="1371600"/>
            <a:chOff x="0" y="0"/>
            <a:chExt cx="5328" cy="864"/>
          </a:xfrm>
        </p:grpSpPr>
        <p:grpSp>
          <p:nvGrpSpPr>
            <p:cNvPr id="92167" name="组合 92166"/>
            <p:cNvGrpSpPr/>
            <p:nvPr/>
          </p:nvGrpSpPr>
          <p:grpSpPr>
            <a:xfrm>
              <a:off x="960" y="341"/>
              <a:ext cx="288" cy="187"/>
              <a:chOff x="0" y="0"/>
              <a:chExt cx="288" cy="187"/>
            </a:xfrm>
          </p:grpSpPr>
          <p:sp>
            <p:nvSpPr>
              <p:cNvPr id="92168" name="Line 8"/>
              <p:cNvSpPr/>
              <p:nvPr/>
            </p:nvSpPr>
            <p:spPr>
              <a:xfrm>
                <a:off x="0" y="125"/>
                <a:ext cx="288" cy="0"/>
              </a:xfrm>
              <a:prstGeom prst="line">
                <a:avLst/>
              </a:prstGeom>
              <a:ln w="31750" cap="flat" cmpd="sng">
                <a:solidFill>
                  <a:srgbClr val="000000"/>
                </a:solidFill>
                <a:prstDash val="solid"/>
                <a:headEnd type="none" w="med" len="med"/>
                <a:tailEnd type="arrow" w="med" len="sm"/>
              </a:ln>
            </p:spPr>
          </p:sp>
          <p:sp>
            <p:nvSpPr>
              <p:cNvPr id="92169" name="Text Box 9"/>
              <p:cNvSpPr txBox="1"/>
              <p:nvPr/>
            </p:nvSpPr>
            <p:spPr>
              <a:xfrm>
                <a:off x="48" y="0"/>
                <a:ext cx="144" cy="187"/>
              </a:xfrm>
              <a:prstGeom prst="rect">
                <a:avLst/>
              </a:prstGeom>
              <a:noFill/>
              <a:ln w="9525">
                <a:noFill/>
              </a:ln>
            </p:spPr>
            <p:txBody>
              <a:bodyPr/>
              <a:p>
                <a:pPr lvl="0" eaLnBrk="0" hangingPunct="0">
                  <a:spcBef>
                    <a:spcPct val="0"/>
                  </a:spcBef>
                  <a:buNone/>
                </a:pPr>
                <a:r>
                  <a:rPr lang="en-US" altLang="x-none" sz="2400" baseline="30000" dirty="0">
                    <a:latin typeface="Arial" panose="020B0604020202020204" pitchFamily="34" charset="0"/>
                    <a:ea typeface="宋体" panose="02010600030101010101" pitchFamily="2" charset="-122"/>
                  </a:rPr>
                  <a:t>f</a:t>
                </a:r>
                <a:endParaRPr lang="en-US" altLang="x-none" sz="2400" baseline="30000" dirty="0">
                  <a:latin typeface="Arial" panose="020B0604020202020204" pitchFamily="34" charset="0"/>
                  <a:ea typeface="宋体" panose="02010600030101010101" pitchFamily="2" charset="-122"/>
                </a:endParaRPr>
              </a:p>
            </p:txBody>
          </p:sp>
        </p:grpSp>
        <p:sp>
          <p:nvSpPr>
            <p:cNvPr id="92170" name="Rectangle 13"/>
            <p:cNvSpPr/>
            <p:nvPr/>
          </p:nvSpPr>
          <p:spPr>
            <a:xfrm>
              <a:off x="0" y="0"/>
              <a:ext cx="5328" cy="864"/>
            </a:xfrm>
            <a:prstGeom prst="rect">
              <a:avLst/>
            </a:prstGeom>
            <a:noFill/>
            <a:ln w="9525">
              <a:noFill/>
            </a:ln>
          </p:spPr>
          <p:txBody>
            <a:bodyPr/>
            <a:p>
              <a:pPr marL="742950" lvl="1" indent="-285750" eaLnBrk="1" hangingPunct="1">
                <a:lnSpc>
                  <a:spcPct val="110000"/>
                </a:lnSpc>
              </a:pPr>
              <a:r>
                <a:rPr lang="zh-CN" altLang="en-US" sz="2400" dirty="0">
                  <a:solidFill>
                    <a:schemeClr val="accent2"/>
                  </a:solidFill>
                  <a:latin typeface="Arial" panose="020B0604020202020204" pitchFamily="34" charset="0"/>
                  <a:ea typeface="宋体" panose="02010600030101010101" pitchFamily="2" charset="-122"/>
                </a:rPr>
                <a:t>不符合2</a:t>
              </a:r>
              <a:r>
                <a:rPr lang="en-US" altLang="x-none" sz="2400" dirty="0">
                  <a:solidFill>
                    <a:schemeClr val="accent2"/>
                  </a:solidFill>
                  <a:latin typeface="Arial" panose="020B0604020202020204" pitchFamily="34" charset="0"/>
                  <a:ea typeface="宋体" panose="02010600030101010101" pitchFamily="2" charset="-122"/>
                </a:rPr>
                <a:t>NF</a:t>
              </a:r>
              <a:r>
                <a:rPr lang="zh-CN" altLang="en-US" sz="2400" dirty="0">
                  <a:solidFill>
                    <a:schemeClr val="accent2"/>
                  </a:solidFill>
                  <a:latin typeface="Arial" panose="020B0604020202020204" pitchFamily="34" charset="0"/>
                  <a:ea typeface="宋体" panose="02010600030101010101" pitchFamily="2" charset="-122"/>
                </a:rPr>
                <a:t>要求的函数依赖关系具有以下特征：</a:t>
              </a:r>
              <a:endParaRPr lang="zh-CN" altLang="en-US" sz="2400" dirty="0">
                <a:solidFill>
                  <a:schemeClr val="accent2"/>
                </a:solidFill>
                <a:latin typeface="Arial" panose="020B0604020202020204" pitchFamily="34" charset="0"/>
                <a:ea typeface="宋体" panose="02010600030101010101" pitchFamily="2" charset="-122"/>
              </a:endParaRPr>
            </a:p>
            <a:p>
              <a:pPr marL="1143000" lvl="2" indent="-228600" eaLnBrk="1" hangingPunct="1">
                <a:lnSpc>
                  <a:spcPct val="110000"/>
                </a:lnSpc>
              </a:pPr>
              <a:r>
                <a:rPr lang="en-US" altLang="x-none" sz="2400" dirty="0">
                  <a:latin typeface="Arial" panose="020B0604020202020204" pitchFamily="34" charset="0"/>
                  <a:ea typeface="宋体" panose="02010600030101010101" pitchFamily="2" charset="-122"/>
                  <a:sym typeface="Symbol" panose="05050102010706020507" pitchFamily="2" charset="2"/>
                </a:rPr>
                <a:t>X       Y，Y</a:t>
              </a:r>
              <a:r>
                <a:rPr lang="zh-CN" altLang="en-US" sz="2400" dirty="0">
                  <a:latin typeface="Arial" panose="020B0604020202020204" pitchFamily="34" charset="0"/>
                  <a:ea typeface="宋体" panose="02010600030101010101" pitchFamily="2" charset="-122"/>
                  <a:sym typeface="Symbol" panose="05050102010706020507" pitchFamily="2" charset="2"/>
                </a:rPr>
                <a:t>是关系</a:t>
              </a:r>
              <a:r>
                <a:rPr lang="en-US" altLang="x-none" sz="2400" dirty="0">
                  <a:latin typeface="Arial" panose="020B0604020202020204" pitchFamily="34" charset="0"/>
                  <a:ea typeface="宋体" panose="02010600030101010101" pitchFamily="2" charset="-122"/>
                  <a:sym typeface="Symbol" panose="05050102010706020507" pitchFamily="2" charset="2"/>
                </a:rPr>
                <a:t>SCG</a:t>
              </a:r>
              <a:r>
                <a:rPr lang="zh-CN" altLang="en-US" sz="2400" dirty="0">
                  <a:latin typeface="Arial" panose="020B0604020202020204" pitchFamily="34" charset="0"/>
                  <a:ea typeface="宋体" panose="02010600030101010101" pitchFamily="2" charset="-122"/>
                  <a:sym typeface="Symbol" panose="05050102010706020507" pitchFamily="2" charset="2"/>
                </a:rPr>
                <a:t>的非主属性，而</a:t>
              </a:r>
              <a:r>
                <a:rPr lang="en-US" altLang="x-none" sz="2400" dirty="0">
                  <a:latin typeface="Arial" panose="020B0604020202020204" pitchFamily="34" charset="0"/>
                  <a:ea typeface="宋体" panose="02010600030101010101" pitchFamily="2" charset="-122"/>
                  <a:sym typeface="Symbol" panose="05050102010706020507" pitchFamily="2" charset="2"/>
                </a:rPr>
                <a:t>X</a:t>
              </a:r>
              <a:r>
                <a:rPr lang="zh-CN" altLang="en-US" sz="2400" dirty="0">
                  <a:latin typeface="Arial" panose="020B0604020202020204" pitchFamily="34" charset="0"/>
                  <a:ea typeface="宋体" panose="02010600030101010101" pitchFamily="2" charset="-122"/>
                  <a:sym typeface="Symbol" panose="05050102010706020507" pitchFamily="2" charset="2"/>
                </a:rPr>
                <a:t>则是其某个候选关键字的真子集</a:t>
              </a:r>
              <a:endParaRPr lang="zh-CN" altLang="en-US" sz="2400" dirty="0">
                <a:latin typeface="Arial" panose="020B0604020202020204" pitchFamily="34" charset="0"/>
                <a:ea typeface="宋体" panose="02010600030101010101" pitchFamily="2" charset="-122"/>
                <a:sym typeface="Symbol" panose="05050102010706020507" pitchFamily="2" charset="2"/>
              </a:endParaRPr>
            </a:p>
          </p:txBody>
        </p:sp>
      </p:grpSp>
      <p:grpSp>
        <p:nvGrpSpPr>
          <p:cNvPr id="92171" name="组合 92170"/>
          <p:cNvGrpSpPr/>
          <p:nvPr/>
        </p:nvGrpSpPr>
        <p:grpSpPr>
          <a:xfrm>
            <a:off x="466725" y="1752600"/>
            <a:ext cx="2733675" cy="2895600"/>
            <a:chOff x="0" y="0"/>
            <a:chExt cx="1488" cy="1824"/>
          </a:xfrm>
        </p:grpSpPr>
        <p:sp>
          <p:nvSpPr>
            <p:cNvPr id="92172" name="Rectangle 18"/>
            <p:cNvSpPr/>
            <p:nvPr/>
          </p:nvSpPr>
          <p:spPr>
            <a:xfrm>
              <a:off x="0" y="0"/>
              <a:ext cx="1488" cy="1824"/>
            </a:xfrm>
            <a:prstGeom prst="rect">
              <a:avLst/>
            </a:prstGeom>
            <a:noFill/>
            <a:ln w="9525">
              <a:noFill/>
            </a:ln>
          </p:spPr>
          <p:txBody>
            <a:bodyPr/>
            <a:p>
              <a:pPr marL="342900" lvl="0" indent="-342900" algn="ctr" eaLnBrk="1" hangingPunct="1">
                <a:lnSpc>
                  <a:spcPct val="110000"/>
                </a:lnSpc>
                <a:buNone/>
              </a:pPr>
              <a:r>
                <a:rPr lang="zh-CN" altLang="en-US" sz="2400" dirty="0">
                  <a:latin typeface="Arial" panose="020B0604020202020204" pitchFamily="34" charset="0"/>
                  <a:ea typeface="宋体" panose="02010600030101010101" pitchFamily="2" charset="-122"/>
                </a:rPr>
                <a:t>函数依赖集</a:t>
              </a:r>
              <a:r>
                <a:rPr lang="en-US" altLang="x-none" sz="2400" dirty="0">
                  <a:latin typeface="Arial" panose="020B0604020202020204" pitchFamily="34" charset="0"/>
                  <a:ea typeface="宋体" panose="02010600030101010101" pitchFamily="2" charset="-122"/>
                </a:rPr>
                <a:t>F</a:t>
              </a:r>
              <a:endParaRPr lang="en-US" altLang="x-none" sz="2400" dirty="0">
                <a:latin typeface="Arial" panose="020B0604020202020204" pitchFamily="34" charset="0"/>
                <a:ea typeface="宋体" panose="02010600030101010101" pitchFamily="2" charset="-122"/>
              </a:endParaRPr>
            </a:p>
            <a:p>
              <a:pPr marL="342900" lvl="0" indent="-342900" eaLnBrk="1" hangingPunct="1">
                <a:lnSpc>
                  <a:spcPct val="110000"/>
                </a:lnSpc>
                <a:buNone/>
              </a:pPr>
              <a:r>
                <a:rPr lang="en-US" altLang="x-none" sz="2400" dirty="0">
                  <a:solidFill>
                    <a:srgbClr val="FF0000"/>
                  </a:solidFill>
                  <a:latin typeface="Arial" panose="020B0604020202020204" pitchFamily="34" charset="0"/>
                  <a:ea typeface="宋体" panose="02010600030101010101" pitchFamily="2" charset="-122"/>
                </a:rPr>
                <a:t>f</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Sno→Sn</a:t>
              </a:r>
              <a:endParaRPr lang="en-US" altLang="x-none" sz="2400"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10000"/>
                </a:lnSpc>
                <a:buNone/>
              </a:pPr>
              <a:r>
                <a:rPr lang="en-US" altLang="x-none" sz="2400" dirty="0">
                  <a:solidFill>
                    <a:srgbClr val="FF0000"/>
                  </a:solidFill>
                  <a:latin typeface="Arial" panose="020B0604020202020204" pitchFamily="34" charset="0"/>
                  <a:ea typeface="宋体" panose="02010600030101010101" pitchFamily="2" charset="-122"/>
                </a:rPr>
                <a:t>f</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Sno→Sd</a:t>
              </a:r>
              <a:endParaRPr lang="en-US" altLang="x-none" sz="2400"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10000"/>
                </a:lnSpc>
                <a:buNone/>
              </a:pPr>
              <a:r>
                <a:rPr lang="en-US" altLang="x-none" sz="2400" dirty="0">
                  <a:solidFill>
                    <a:srgbClr val="FF0000"/>
                  </a:solidFill>
                  <a:latin typeface="Arial" panose="020B0604020202020204" pitchFamily="34" charset="0"/>
                  <a:ea typeface="宋体" panose="02010600030101010101" pitchFamily="2" charset="-122"/>
                </a:rPr>
                <a:t>f</a:t>
              </a:r>
              <a:r>
                <a:rPr lang="en-US" altLang="x-none" sz="2400" baseline="-25000" dirty="0">
                  <a:solidFill>
                    <a:srgbClr val="FF0000"/>
                  </a:solidFill>
                  <a:latin typeface="Arial" panose="020B0604020202020204" pitchFamily="34" charset="0"/>
                  <a:ea typeface="宋体" panose="02010600030101010101" pitchFamily="2" charset="-122"/>
                </a:rPr>
                <a:t>3</a:t>
              </a:r>
              <a:r>
                <a:rPr lang="en-US" altLang="x-none" sz="2400" dirty="0">
                  <a:solidFill>
                    <a:srgbClr val="FF0000"/>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Sno→Ss</a:t>
              </a:r>
              <a:endParaRPr lang="en-US" altLang="x-none" sz="2400"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10000"/>
                </a:lnSpc>
                <a:buNone/>
              </a:pPr>
              <a:r>
                <a:rPr lang="en-US" altLang="x-none" sz="2400" dirty="0">
                  <a:solidFill>
                    <a:srgbClr val="FF0000"/>
                  </a:solidFill>
                  <a:latin typeface="Arial" panose="020B0604020202020204" pitchFamily="34" charset="0"/>
                  <a:ea typeface="宋体" panose="02010600030101010101" pitchFamily="2" charset="-122"/>
                </a:rPr>
                <a:t>f</a:t>
              </a:r>
              <a:r>
                <a:rPr lang="en-US" altLang="x-none" sz="2400" baseline="-25000" dirty="0">
                  <a:solidFill>
                    <a:srgbClr val="FF0000"/>
                  </a:solidFill>
                  <a:latin typeface="Arial" panose="020B0604020202020204" pitchFamily="34" charset="0"/>
                  <a:ea typeface="宋体" panose="02010600030101010101" pitchFamily="2" charset="-122"/>
                </a:rPr>
                <a:t>4</a:t>
              </a:r>
              <a:r>
                <a:rPr lang="en-US" altLang="x-none" sz="2400" dirty="0">
                  <a:solidFill>
                    <a:srgbClr val="FF0000"/>
                  </a:solidFill>
                  <a:latin typeface="Arial" panose="020B0604020202020204" pitchFamily="34" charset="0"/>
                  <a:ea typeface="宋体" panose="02010600030101010101" pitchFamily="2" charset="-122"/>
                </a:rPr>
                <a:t>:</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Sno,Cno)→G</a:t>
              </a:r>
              <a:endParaRPr lang="en-US" altLang="x-none" sz="2400"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10000"/>
                </a:lnSpc>
                <a:buNone/>
              </a:pPr>
              <a:r>
                <a:rPr lang="en-US" altLang="x-none" sz="2400" dirty="0">
                  <a:solidFill>
                    <a:srgbClr val="FF0000"/>
                  </a:solidFill>
                  <a:latin typeface="Arial" panose="020B0604020202020204" pitchFamily="34" charset="0"/>
                  <a:ea typeface="宋体" panose="02010600030101010101" pitchFamily="2" charset="-122"/>
                </a:rPr>
                <a:t>f</a:t>
              </a:r>
              <a:r>
                <a:rPr lang="en-US" altLang="x-none" sz="2400" baseline="-25000" dirty="0">
                  <a:solidFill>
                    <a:srgbClr val="FF0000"/>
                  </a:solidFill>
                  <a:latin typeface="Arial" panose="020B0604020202020204" pitchFamily="34" charset="0"/>
                  <a:ea typeface="宋体" panose="02010600030101010101" pitchFamily="2" charset="-122"/>
                </a:rPr>
                <a:t>5</a:t>
              </a:r>
              <a:r>
                <a:rPr lang="en-US" altLang="x-none" sz="2400" dirty="0">
                  <a:solidFill>
                    <a:srgbClr val="FF0000"/>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Ss→Sd</a:t>
              </a:r>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92173" name="Line 19"/>
            <p:cNvSpPr/>
            <p:nvPr/>
          </p:nvSpPr>
          <p:spPr>
            <a:xfrm>
              <a:off x="96" y="288"/>
              <a:ext cx="1248" cy="0"/>
            </a:xfrm>
            <a:prstGeom prst="line">
              <a:avLst/>
            </a:prstGeom>
            <a:ln w="25400" cap="flat" cmpd="sng">
              <a:solidFill>
                <a:schemeClr val="tx1"/>
              </a:solidFill>
              <a:prstDash val="solid"/>
              <a:headEnd type="none" w="med" len="med"/>
              <a:tailEnd type="none" w="med" len="med"/>
            </a:ln>
          </p:spPr>
        </p:sp>
      </p:grpSp>
      <p:grpSp>
        <p:nvGrpSpPr>
          <p:cNvPr id="92174" name="组合 92173"/>
          <p:cNvGrpSpPr/>
          <p:nvPr/>
        </p:nvGrpSpPr>
        <p:grpSpPr>
          <a:xfrm>
            <a:off x="6019800" y="3262313"/>
            <a:ext cx="2801938" cy="1004887"/>
            <a:chOff x="0" y="0"/>
            <a:chExt cx="1536" cy="633"/>
          </a:xfrm>
        </p:grpSpPr>
        <p:sp>
          <p:nvSpPr>
            <p:cNvPr id="92175" name="Text Box 17"/>
            <p:cNvSpPr txBox="1"/>
            <p:nvPr/>
          </p:nvSpPr>
          <p:spPr>
            <a:xfrm>
              <a:off x="0" y="0"/>
              <a:ext cx="1536" cy="633"/>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非主属性集</a:t>
              </a:r>
              <a:endParaRPr lang="zh-CN" altLang="en-US" sz="2400" dirty="0">
                <a:latin typeface="Times New Roman" panose="02020603050405020304" pitchFamily="2" charset="0"/>
                <a:ea typeface="宋体" panose="02010600030101010101" pitchFamily="2" charset="-122"/>
              </a:endParaRPr>
            </a:p>
            <a:p>
              <a:pPr lvl="0" algn="ctr" eaLnBrk="1" hangingPunct="1">
                <a:spcBef>
                  <a:spcPct val="50000"/>
                </a:spcBef>
                <a:buNone/>
              </a:pP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Sn, Sd, Ss, G</a:t>
              </a:r>
              <a:r>
                <a:rPr lang="en-US" altLang="x-none" sz="2400" baseline="300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a:t>
              </a:r>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92176" name="Line 20"/>
            <p:cNvSpPr/>
            <p:nvPr/>
          </p:nvSpPr>
          <p:spPr>
            <a:xfrm>
              <a:off x="48" y="297"/>
              <a:ext cx="1440" cy="0"/>
            </a:xfrm>
            <a:prstGeom prst="line">
              <a:avLst/>
            </a:prstGeom>
            <a:ln w="25400" cap="flat" cmpd="sng">
              <a:solidFill>
                <a:schemeClr val="tx1"/>
              </a:solidFill>
              <a:prstDash val="solid"/>
              <a:headEnd type="none" w="med" len="med"/>
              <a:tailEnd type="none" w="med" len="med"/>
            </a:ln>
          </p:spPr>
        </p:sp>
      </p:grpSp>
      <p:grpSp>
        <p:nvGrpSpPr>
          <p:cNvPr id="92177" name="组合 92176"/>
          <p:cNvGrpSpPr/>
          <p:nvPr/>
        </p:nvGrpSpPr>
        <p:grpSpPr>
          <a:xfrm>
            <a:off x="6324600" y="1752600"/>
            <a:ext cx="2208213" cy="1006475"/>
            <a:chOff x="0" y="0"/>
            <a:chExt cx="1152" cy="633"/>
          </a:xfrm>
        </p:grpSpPr>
        <p:sp>
          <p:nvSpPr>
            <p:cNvPr id="92178" name="Text Box 16"/>
            <p:cNvSpPr txBox="1"/>
            <p:nvPr/>
          </p:nvSpPr>
          <p:spPr>
            <a:xfrm>
              <a:off x="0" y="0"/>
              <a:ext cx="1152" cy="633"/>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主属性集</a:t>
              </a:r>
              <a:endParaRPr lang="zh-CN" altLang="en-US" sz="2400" dirty="0">
                <a:latin typeface="Times New Roman" panose="02020603050405020304" pitchFamily="2" charset="0"/>
                <a:ea typeface="宋体" panose="02010600030101010101" pitchFamily="2" charset="-122"/>
              </a:endParaRPr>
            </a:p>
            <a:p>
              <a:pPr lvl="0" algn="ctr" eaLnBrk="1" hangingPunct="1">
                <a:spcBef>
                  <a:spcPct val="50000"/>
                </a:spcBef>
                <a:buNone/>
              </a:pP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Sno, Cno</a:t>
              </a:r>
              <a:r>
                <a:rPr lang="en-US" altLang="x-none" sz="2400" baseline="300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a:t>
              </a:r>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92179" name="Line 21"/>
            <p:cNvSpPr/>
            <p:nvPr/>
          </p:nvSpPr>
          <p:spPr>
            <a:xfrm>
              <a:off x="144" y="288"/>
              <a:ext cx="864" cy="0"/>
            </a:xfrm>
            <a:prstGeom prst="line">
              <a:avLst/>
            </a:prstGeom>
            <a:ln w="25400" cap="flat" cmpd="sng">
              <a:solidFill>
                <a:schemeClr val="tx1"/>
              </a:solidFill>
              <a:prstDash val="solid"/>
              <a:headEnd type="none" w="med" len="med"/>
              <a:tailEnd type="none" w="med" len="med"/>
            </a:ln>
          </p:spPr>
        </p:sp>
      </p:grpSp>
      <p:grpSp>
        <p:nvGrpSpPr>
          <p:cNvPr id="92180" name="组合 92179"/>
          <p:cNvGrpSpPr/>
          <p:nvPr/>
        </p:nvGrpSpPr>
        <p:grpSpPr>
          <a:xfrm>
            <a:off x="3581400" y="1752600"/>
            <a:ext cx="1828800" cy="1004888"/>
            <a:chOff x="0" y="0"/>
            <a:chExt cx="1152" cy="633"/>
          </a:xfrm>
        </p:grpSpPr>
        <p:sp>
          <p:nvSpPr>
            <p:cNvPr id="92181" name="Text Box 15"/>
            <p:cNvSpPr txBox="1"/>
            <p:nvPr/>
          </p:nvSpPr>
          <p:spPr>
            <a:xfrm>
              <a:off x="0" y="0"/>
              <a:ext cx="1152" cy="633"/>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关键字</a:t>
              </a:r>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a:p>
              <a:pPr lvl="0" algn="ctr" eaLnBrk="1" hangingPunct="1">
                <a:spcBef>
                  <a:spcPct val="50000"/>
                </a:spcBef>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Sno, Cno)</a:t>
              </a:r>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92182" name="Line 22"/>
            <p:cNvSpPr/>
            <p:nvPr/>
          </p:nvSpPr>
          <p:spPr>
            <a:xfrm>
              <a:off x="144" y="288"/>
              <a:ext cx="864" cy="0"/>
            </a:xfrm>
            <a:prstGeom prst="line">
              <a:avLst/>
            </a:prstGeom>
            <a:ln w="254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71"/>
                                        </p:tgtEl>
                                        <p:attrNameLst>
                                          <p:attrName>style.visibility</p:attrName>
                                        </p:attrNameLst>
                                      </p:cBhvr>
                                      <p:to>
                                        <p:strVal val="visible"/>
                                      </p:to>
                                    </p:set>
                                    <p:animEffect transition="in" filter="blinds(horizontal)">
                                      <p:cBhvr>
                                        <p:cTn id="7" dur="500"/>
                                        <p:tgtEl>
                                          <p:spTgt spid="9217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80"/>
                                        </p:tgtEl>
                                        <p:attrNameLst>
                                          <p:attrName>style.visibility</p:attrName>
                                        </p:attrNameLst>
                                      </p:cBhvr>
                                      <p:to>
                                        <p:strVal val="visible"/>
                                      </p:to>
                                    </p:set>
                                    <p:animEffect transition="in" filter="box(in)">
                                      <p:cBhvr>
                                        <p:cTn id="12" dur="500"/>
                                        <p:tgtEl>
                                          <p:spTgt spid="921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77"/>
                                        </p:tgtEl>
                                        <p:attrNameLst>
                                          <p:attrName>style.visibility</p:attrName>
                                        </p:attrNameLst>
                                      </p:cBhvr>
                                      <p:to>
                                        <p:strVal val="visible"/>
                                      </p:to>
                                    </p:set>
                                    <p:animEffect transition="in" filter="blinds(horizontal)">
                                      <p:cBhvr>
                                        <p:cTn id="17" dur="500"/>
                                        <p:tgtEl>
                                          <p:spTgt spid="921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74"/>
                                        </p:tgtEl>
                                        <p:attrNameLst>
                                          <p:attrName>style.visibility</p:attrName>
                                        </p:attrNameLst>
                                      </p:cBhvr>
                                      <p:to>
                                        <p:strVal val="visible"/>
                                      </p:to>
                                    </p:set>
                                    <p:animEffect transition="in" filter="blinds(horizontal)">
                                      <p:cBhvr>
                                        <p:cTn id="22" dur="500"/>
                                        <p:tgtEl>
                                          <p:spTgt spid="9217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2166"/>
                                        </p:tgtEl>
                                        <p:attrNameLst>
                                          <p:attrName>style.visibility</p:attrName>
                                        </p:attrNameLst>
                                      </p:cBhvr>
                                      <p:to>
                                        <p:strVal val="visible"/>
                                      </p:to>
                                    </p:set>
                                    <p:anim calcmode="lin" valueType="num">
                                      <p:cBhvr additive="base">
                                        <p:cTn id="27" dur="500" fill="hold"/>
                                        <p:tgtEl>
                                          <p:spTgt spid="92166"/>
                                        </p:tgtEl>
                                        <p:attrNameLst>
                                          <p:attrName>ppt_x</p:attrName>
                                        </p:attrNameLst>
                                      </p:cBhvr>
                                      <p:tavLst>
                                        <p:tav tm="0">
                                          <p:val>
                                            <p:strVal val="#ppt_x"/>
                                          </p:val>
                                        </p:tav>
                                        <p:tav tm="100000">
                                          <p:val>
                                            <p:strVal val="#ppt_x"/>
                                          </p:val>
                                        </p:tav>
                                      </p:tavLst>
                                    </p:anim>
                                    <p:anim calcmode="lin" valueType="num">
                                      <p:cBhvr additive="base">
                                        <p:cTn id="28"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318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3188"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3189" name="Rectangle 3"/>
          <p:cNvSpPr>
            <a:spLocks noGrp="1"/>
          </p:cNvSpPr>
          <p:nvPr>
            <p:ph type="body"/>
          </p:nvPr>
        </p:nvSpPr>
        <p:spPr>
          <a:xfrm>
            <a:off x="381000" y="838200"/>
            <a:ext cx="8458200" cy="5562600"/>
          </a:xfrm>
        </p:spPr>
        <p:txBody>
          <a:bodyPr vert="horz" wrap="square" anchor="t"/>
          <a:p>
            <a:pPr lvl="0" eaLnBrk="1" hangingPunct="1">
              <a:lnSpc>
                <a:spcPct val="110000"/>
              </a:lnSpc>
            </a:pPr>
            <a:r>
              <a:rPr lang="zh-CN" altLang="en-US" sz="2400" dirty="0">
                <a:latin typeface="Arial" panose="020B0604020202020204" pitchFamily="34" charset="0"/>
              </a:rPr>
              <a:t>分解过程</a:t>
            </a:r>
            <a:r>
              <a:rPr lang="zh-CN" altLang="en-US" sz="2400" dirty="0">
                <a:solidFill>
                  <a:schemeClr val="accent2"/>
                </a:solidFill>
                <a:latin typeface="Arial" panose="020B0604020202020204" pitchFamily="34" charset="0"/>
              </a:rPr>
              <a:t>(1)</a:t>
            </a:r>
            <a:endParaRPr lang="zh-CN" altLang="en-US" sz="2400" dirty="0">
              <a:solidFill>
                <a:schemeClr val="accent2"/>
              </a:solidFill>
              <a:latin typeface="Arial" panose="020B0604020202020204" pitchFamily="34" charset="0"/>
            </a:endParaRPr>
          </a:p>
          <a:p>
            <a:pPr lvl="1" eaLnBrk="1" hangingPunct="1">
              <a:lnSpc>
                <a:spcPct val="110000"/>
              </a:lnSpc>
            </a:pPr>
            <a:r>
              <a:rPr lang="zh-CN" altLang="en-US" sz="2400" dirty="0">
                <a:latin typeface="Arial" panose="020B0604020202020204" pitchFamily="34" charset="0"/>
              </a:rPr>
              <a:t>在关系</a:t>
            </a:r>
            <a:r>
              <a:rPr lang="en-US" altLang="x-none" sz="2400" dirty="0">
                <a:latin typeface="Arial" panose="020B0604020202020204" pitchFamily="34" charset="0"/>
              </a:rPr>
              <a:t>SCG( U={Sno, Sn, Sd, Ss, Cno, G} )</a:t>
            </a:r>
            <a:r>
              <a:rPr lang="zh-CN" altLang="en-US" sz="2400" dirty="0">
                <a:latin typeface="Arial" panose="020B0604020202020204" pitchFamily="34" charset="0"/>
              </a:rPr>
              <a:t>中找出所有不满足2</a:t>
            </a:r>
            <a:r>
              <a:rPr lang="en-US" altLang="x-none" sz="2400" dirty="0">
                <a:latin typeface="Arial" panose="020B0604020202020204" pitchFamily="34" charset="0"/>
              </a:rPr>
              <a:t>NF</a:t>
            </a:r>
            <a:r>
              <a:rPr lang="zh-CN" altLang="en-US" sz="2400" dirty="0">
                <a:latin typeface="Arial" panose="020B0604020202020204" pitchFamily="34" charset="0"/>
              </a:rPr>
              <a:t>要求的函数依赖</a:t>
            </a:r>
            <a:endParaRPr lang="zh-CN" altLang="en-US" sz="2400" dirty="0">
              <a:latin typeface="Arial" panose="020B0604020202020204" pitchFamily="34" charset="0"/>
            </a:endParaRPr>
          </a:p>
          <a:p>
            <a:pPr lvl="2" eaLnBrk="1" hangingPunct="1">
              <a:lnSpc>
                <a:spcPct val="110000"/>
              </a:lnSpc>
              <a:buNone/>
            </a:pP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1</a:t>
            </a:r>
            <a:r>
              <a:rPr lang="en-US" altLang="x-none" sz="2400" dirty="0">
                <a:solidFill>
                  <a:srgbClr val="FF0000"/>
                </a:solidFill>
                <a:latin typeface="Arial" panose="020B0604020202020204" pitchFamily="34" charset="0"/>
              </a:rPr>
              <a:t>:</a:t>
            </a:r>
            <a:r>
              <a:rPr lang="en-US" altLang="x-none" sz="2400" dirty="0">
                <a:latin typeface="Arial" panose="020B0604020202020204" pitchFamily="34" charset="0"/>
              </a:rPr>
              <a:t> Sno→Sn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2</a:t>
            </a:r>
            <a:r>
              <a:rPr lang="en-US" altLang="x-none" sz="2400" dirty="0">
                <a:solidFill>
                  <a:srgbClr val="FF0000"/>
                </a:solidFill>
                <a:latin typeface="Arial" panose="020B0604020202020204" pitchFamily="34" charset="0"/>
              </a:rPr>
              <a:t>:</a:t>
            </a:r>
            <a:r>
              <a:rPr lang="en-US" altLang="x-none" sz="2400" dirty="0">
                <a:latin typeface="Arial" panose="020B0604020202020204" pitchFamily="34" charset="0"/>
              </a:rPr>
              <a:t> Sno→Sd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3</a:t>
            </a:r>
            <a:r>
              <a:rPr lang="en-US" altLang="x-none" sz="2400" dirty="0">
                <a:solidFill>
                  <a:srgbClr val="FF0000"/>
                </a:solidFill>
                <a:latin typeface="Arial" panose="020B0604020202020204" pitchFamily="34" charset="0"/>
              </a:rPr>
              <a:t>:</a:t>
            </a:r>
            <a:r>
              <a:rPr lang="en-US" altLang="x-none" sz="2400" dirty="0">
                <a:latin typeface="Arial" panose="020B0604020202020204" pitchFamily="34" charset="0"/>
              </a:rPr>
              <a:t> Sno→Ss</a:t>
            </a:r>
            <a:endParaRPr lang="en-US" altLang="x-none" sz="2400" dirty="0">
              <a:latin typeface="Arial" panose="020B0604020202020204" pitchFamily="34" charset="0"/>
            </a:endParaRPr>
          </a:p>
          <a:p>
            <a:pPr lvl="2" eaLnBrk="1" hangingPunct="1">
              <a:lnSpc>
                <a:spcPct val="110000"/>
              </a:lnSpc>
              <a:buNone/>
            </a:pPr>
            <a:endParaRPr lang="en-US" altLang="x-none" sz="1200" dirty="0">
              <a:latin typeface="Arial" panose="020B0604020202020204" pitchFamily="34" charset="0"/>
            </a:endParaRPr>
          </a:p>
          <a:p>
            <a:pPr lvl="1" eaLnBrk="1" hangingPunct="1">
              <a:lnSpc>
                <a:spcPct val="110000"/>
              </a:lnSpc>
            </a:pPr>
            <a:r>
              <a:rPr lang="zh-CN" altLang="en-US" sz="2400" dirty="0">
                <a:latin typeface="Arial" panose="020B0604020202020204" pitchFamily="34" charset="0"/>
              </a:rPr>
              <a:t>从中选择一个函数依赖</a:t>
            </a:r>
            <a:r>
              <a:rPr lang="en-US" altLang="x-none" sz="2400" dirty="0">
                <a:latin typeface="Arial" panose="020B0604020202020204" pitchFamily="34" charset="0"/>
              </a:rPr>
              <a:t>(</a:t>
            </a:r>
            <a:r>
              <a:rPr lang="en-US" altLang="x-none" sz="2400" dirty="0">
                <a:solidFill>
                  <a:schemeClr val="accent2"/>
                </a:solidFill>
                <a:latin typeface="Arial" panose="020B0604020202020204" pitchFamily="34" charset="0"/>
              </a:rPr>
              <a:t>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1</a:t>
            </a:r>
            <a:r>
              <a:rPr lang="zh-CN" altLang="en-US" sz="2400" dirty="0">
                <a:latin typeface="Arial" panose="020B0604020202020204" pitchFamily="34" charset="0"/>
              </a:rPr>
              <a:t>)进行模式分解，分解结果如下：</a:t>
            </a:r>
            <a:endParaRPr lang="zh-CN" altLang="en-US" sz="2400" dirty="0">
              <a:latin typeface="Arial" panose="020B0604020202020204" pitchFamily="34" charset="0"/>
            </a:endParaRPr>
          </a:p>
          <a:p>
            <a:pPr lvl="2" eaLnBrk="1" hangingPunct="1">
              <a:lnSpc>
                <a:spcPct val="110000"/>
              </a:lnSpc>
              <a:buNone/>
            </a:pPr>
            <a:r>
              <a:rPr lang="en-US" altLang="x-none" sz="2400" dirty="0">
                <a:latin typeface="Arial" panose="020B0604020202020204" pitchFamily="34" charset="0"/>
              </a:rPr>
              <a:t>R</a:t>
            </a:r>
            <a:r>
              <a:rPr lang="en-US" altLang="x-none" sz="2400" baseline="-25000" dirty="0">
                <a:latin typeface="Arial" panose="020B0604020202020204" pitchFamily="34" charset="0"/>
              </a:rPr>
              <a:t>1 </a:t>
            </a:r>
            <a:r>
              <a:rPr lang="en-US" altLang="x-none" sz="2400" dirty="0">
                <a:latin typeface="Arial" panose="020B0604020202020204" pitchFamily="34" charset="0"/>
              </a:rPr>
              <a:t>( U</a:t>
            </a:r>
            <a:r>
              <a:rPr lang="en-US" altLang="x-none" sz="2400" baseline="-25000" dirty="0">
                <a:latin typeface="Arial" panose="020B0604020202020204" pitchFamily="34" charset="0"/>
              </a:rPr>
              <a:t>1 </a:t>
            </a:r>
            <a:r>
              <a:rPr lang="en-US" altLang="x-none" sz="2400" dirty="0">
                <a:latin typeface="Arial" panose="020B0604020202020204" pitchFamily="34" charset="0"/>
              </a:rPr>
              <a:t>= { Sno, Sn },  F</a:t>
            </a:r>
            <a:r>
              <a:rPr lang="en-US" altLang="x-none" sz="2400" baseline="-25000" dirty="0">
                <a:latin typeface="Arial" panose="020B0604020202020204" pitchFamily="34" charset="0"/>
              </a:rPr>
              <a:t>1 </a:t>
            </a:r>
            <a:r>
              <a:rPr lang="en-US" altLang="x-none" sz="2400" dirty="0">
                <a:latin typeface="Arial" panose="020B0604020202020204" pitchFamily="34" charset="0"/>
              </a:rPr>
              <a:t>= {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1</a:t>
            </a:r>
            <a:r>
              <a:rPr lang="en-US" altLang="x-none" sz="2400" dirty="0">
                <a:solidFill>
                  <a:srgbClr val="FF0000"/>
                </a:solidFill>
                <a:latin typeface="Arial" panose="020B0604020202020204" pitchFamily="34" charset="0"/>
              </a:rPr>
              <a:t>:</a:t>
            </a:r>
            <a:r>
              <a:rPr lang="en-US" altLang="x-none" sz="2400" dirty="0">
                <a:latin typeface="Arial" panose="020B0604020202020204" pitchFamily="34" charset="0"/>
              </a:rPr>
              <a:t> Sno→Sn } )</a:t>
            </a:r>
            <a:endParaRPr lang="en-US" altLang="x-none" sz="2400" dirty="0">
              <a:latin typeface="Arial" panose="020B0604020202020204" pitchFamily="34" charset="0"/>
            </a:endParaRPr>
          </a:p>
          <a:p>
            <a:pPr lvl="2" eaLnBrk="1" hangingPunct="1">
              <a:lnSpc>
                <a:spcPct val="110000"/>
              </a:lnSpc>
              <a:buNone/>
            </a:pPr>
            <a:endParaRPr lang="en-US" altLang="x-none" sz="1200" dirty="0">
              <a:latin typeface="Arial" panose="020B0604020202020204" pitchFamily="34" charset="0"/>
            </a:endParaRPr>
          </a:p>
          <a:p>
            <a:pPr lvl="2" eaLnBrk="1" hangingPunct="1">
              <a:lnSpc>
                <a:spcPct val="110000"/>
              </a:lnSpc>
              <a:buNone/>
            </a:pPr>
            <a:r>
              <a:rPr lang="en-US" altLang="x-none" sz="2400" dirty="0">
                <a:latin typeface="Arial" panose="020B0604020202020204" pitchFamily="34" charset="0"/>
              </a:rPr>
              <a:t>R</a:t>
            </a:r>
            <a:r>
              <a:rPr lang="en-US" altLang="x-none" sz="2400" baseline="-25000" dirty="0">
                <a:latin typeface="Arial" panose="020B0604020202020204" pitchFamily="34" charset="0"/>
              </a:rPr>
              <a:t>0 </a:t>
            </a:r>
            <a:r>
              <a:rPr lang="en-US" altLang="x-none" sz="2400" dirty="0">
                <a:latin typeface="Arial" panose="020B0604020202020204" pitchFamily="34" charset="0"/>
              </a:rPr>
              <a:t>( U</a:t>
            </a:r>
            <a:r>
              <a:rPr lang="en-US" altLang="x-none" sz="2400" baseline="-25000" dirty="0">
                <a:latin typeface="Arial" panose="020B0604020202020204" pitchFamily="34" charset="0"/>
              </a:rPr>
              <a:t>0 </a:t>
            </a:r>
            <a:r>
              <a:rPr lang="en-US" altLang="x-none" sz="2400" dirty="0">
                <a:latin typeface="Arial" panose="020B0604020202020204" pitchFamily="34" charset="0"/>
              </a:rPr>
              <a:t>= U – { Sn } = { Sno, Sd, Ss, Cno, G },</a:t>
            </a:r>
            <a:endParaRPr lang="en-US" altLang="x-none" sz="2400" dirty="0">
              <a:latin typeface="Arial" panose="020B0604020202020204" pitchFamily="34" charset="0"/>
            </a:endParaRPr>
          </a:p>
          <a:p>
            <a:pPr lvl="3" eaLnBrk="1" hangingPunct="1">
              <a:lnSpc>
                <a:spcPct val="110000"/>
              </a:lnSpc>
              <a:buNone/>
            </a:pPr>
            <a:r>
              <a:rPr lang="en-US" altLang="x-none" sz="2400" dirty="0">
                <a:latin typeface="Arial" panose="020B0604020202020204" pitchFamily="34" charset="0"/>
              </a:rPr>
              <a:t>  </a:t>
            </a:r>
            <a:r>
              <a:rPr lang="en-US" altLang="x-none" sz="2400" dirty="0">
                <a:solidFill>
                  <a:schemeClr val="accent2"/>
                </a:solidFill>
                <a:latin typeface="Arial" panose="020B0604020202020204" pitchFamily="34" charset="0"/>
              </a:rPr>
              <a:t>F</a:t>
            </a:r>
            <a:r>
              <a:rPr lang="en-US" altLang="x-none" sz="2400" baseline="-25000" dirty="0">
                <a:solidFill>
                  <a:schemeClr val="accent2"/>
                </a:solidFill>
                <a:latin typeface="Arial" panose="020B0604020202020204" pitchFamily="34" charset="0"/>
              </a:rPr>
              <a:t>0 </a:t>
            </a:r>
            <a:r>
              <a:rPr lang="en-US" altLang="x-none" sz="2400" dirty="0">
                <a:solidFill>
                  <a:schemeClr val="accent2"/>
                </a:solidFill>
                <a:latin typeface="Arial" panose="020B0604020202020204" pitchFamily="34" charset="0"/>
              </a:rPr>
              <a:t>= {</a:t>
            </a:r>
            <a:r>
              <a:rPr lang="en-US" altLang="x-none" sz="2400" dirty="0">
                <a:latin typeface="Arial" panose="020B0604020202020204" pitchFamily="34" charset="0"/>
              </a:rPr>
              <a:t>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2</a:t>
            </a:r>
            <a:r>
              <a:rPr lang="en-US" altLang="x-none" sz="2400" dirty="0">
                <a:solidFill>
                  <a:srgbClr val="FF0000"/>
                </a:solidFill>
                <a:latin typeface="Arial" panose="020B0604020202020204" pitchFamily="34" charset="0"/>
              </a:rPr>
              <a:t>:</a:t>
            </a:r>
            <a:r>
              <a:rPr lang="en-US" altLang="x-none" sz="2400" dirty="0">
                <a:solidFill>
                  <a:schemeClr val="accent2"/>
                </a:solidFill>
                <a:latin typeface="Arial" panose="020B0604020202020204" pitchFamily="34" charset="0"/>
              </a:rPr>
              <a:t> Sno→Sd,</a:t>
            </a:r>
            <a:r>
              <a:rPr lang="en-US" altLang="x-none" sz="2400" dirty="0">
                <a:solidFill>
                  <a:srgbClr val="FF0000"/>
                </a:solidFill>
                <a:latin typeface="Arial" panose="020B0604020202020204" pitchFamily="34" charset="0"/>
              </a:rPr>
              <a:t>		f</a:t>
            </a:r>
            <a:r>
              <a:rPr lang="en-US" altLang="x-none" sz="2400" baseline="-25000" dirty="0">
                <a:solidFill>
                  <a:srgbClr val="FF0000"/>
                </a:solidFill>
                <a:latin typeface="Arial" panose="020B0604020202020204" pitchFamily="34" charset="0"/>
              </a:rPr>
              <a:t>3</a:t>
            </a:r>
            <a:r>
              <a:rPr lang="en-US" altLang="x-none" sz="2400" dirty="0">
                <a:solidFill>
                  <a:srgbClr val="FF0000"/>
                </a:solidFill>
                <a:latin typeface="Arial" panose="020B0604020202020204" pitchFamily="34" charset="0"/>
              </a:rPr>
              <a:t>:</a:t>
            </a:r>
            <a:r>
              <a:rPr lang="en-US" altLang="x-none" sz="2400" dirty="0">
                <a:solidFill>
                  <a:schemeClr val="accent2"/>
                </a:solidFill>
                <a:latin typeface="Arial" panose="020B0604020202020204" pitchFamily="34" charset="0"/>
              </a:rPr>
              <a:t> Sno→Ss,</a:t>
            </a:r>
            <a:endParaRPr lang="en-US" altLang="x-none" sz="2400" dirty="0">
              <a:solidFill>
                <a:schemeClr val="accent2"/>
              </a:solidFill>
              <a:latin typeface="Arial" panose="020B0604020202020204" pitchFamily="34" charset="0"/>
            </a:endParaRPr>
          </a:p>
          <a:p>
            <a:pPr lvl="3" eaLnBrk="1" hangingPunct="1">
              <a:lnSpc>
                <a:spcPct val="110000"/>
              </a:lnSpc>
              <a:buNone/>
            </a:pPr>
            <a:r>
              <a:rPr lang="en-US" altLang="x-none" sz="2400" dirty="0">
                <a:solidFill>
                  <a:schemeClr val="accent2"/>
                </a:solidFill>
                <a:latin typeface="Arial" panose="020B0604020202020204" pitchFamily="34" charset="0"/>
              </a:rPr>
              <a:t>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4</a:t>
            </a:r>
            <a:r>
              <a:rPr lang="en-US" altLang="x-none" sz="2400" dirty="0">
                <a:solidFill>
                  <a:srgbClr val="FF0000"/>
                </a:solidFill>
                <a:latin typeface="Arial" panose="020B0604020202020204" pitchFamily="34" charset="0"/>
              </a:rPr>
              <a:t>: </a:t>
            </a:r>
            <a:r>
              <a:rPr lang="zh-CN" altLang="en-US" sz="2400" dirty="0">
                <a:solidFill>
                  <a:schemeClr val="accent2"/>
                </a:solidFill>
                <a:latin typeface="Arial" panose="020B0604020202020204" pitchFamily="34" charset="0"/>
              </a:rPr>
              <a:t>(</a:t>
            </a:r>
            <a:r>
              <a:rPr lang="en-US" altLang="x-none" sz="2400" dirty="0">
                <a:solidFill>
                  <a:schemeClr val="accent2"/>
                </a:solidFill>
                <a:latin typeface="Arial" panose="020B0604020202020204" pitchFamily="34" charset="0"/>
              </a:rPr>
              <a:t>Sno, Cno)→G,	</a:t>
            </a:r>
            <a:r>
              <a:rPr lang="en-US" altLang="x-none" sz="2400" dirty="0">
                <a:solidFill>
                  <a:srgbClr val="FF0000"/>
                </a:solidFill>
                <a:latin typeface="Arial" panose="020B0604020202020204" pitchFamily="34" charset="0"/>
              </a:rPr>
              <a:t>f</a:t>
            </a:r>
            <a:r>
              <a:rPr lang="en-US" altLang="x-none" sz="2400" baseline="-25000" dirty="0">
                <a:solidFill>
                  <a:srgbClr val="FF0000"/>
                </a:solidFill>
                <a:latin typeface="Arial" panose="020B0604020202020204" pitchFamily="34" charset="0"/>
              </a:rPr>
              <a:t>5</a:t>
            </a:r>
            <a:r>
              <a:rPr lang="en-US" altLang="x-none" sz="2400" dirty="0">
                <a:solidFill>
                  <a:srgbClr val="FF0000"/>
                </a:solidFill>
                <a:latin typeface="Arial" panose="020B0604020202020204" pitchFamily="34" charset="0"/>
              </a:rPr>
              <a:t>:</a:t>
            </a:r>
            <a:r>
              <a:rPr lang="en-US" altLang="x-none" sz="2400" dirty="0">
                <a:solidFill>
                  <a:schemeClr val="accent2"/>
                </a:solidFill>
                <a:latin typeface="Arial" panose="020B0604020202020204" pitchFamily="34" charset="0"/>
              </a:rPr>
              <a:t> Ss→Sd } )</a:t>
            </a:r>
            <a:endParaRPr lang="en-US" altLang="x-none" sz="2400" dirty="0">
              <a:solidFill>
                <a:schemeClr val="accent2"/>
              </a:solidFill>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421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4212"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4213" name="Rectangle 3"/>
          <p:cNvSpPr>
            <a:spLocks noGrp="1"/>
          </p:cNvSpPr>
          <p:nvPr>
            <p:ph type="body"/>
          </p:nvPr>
        </p:nvSpPr>
        <p:spPr>
          <a:xfrm>
            <a:off x="381000" y="838200"/>
            <a:ext cx="8458200" cy="5562600"/>
          </a:xfrm>
        </p:spPr>
        <p:txBody>
          <a:bodyPr vert="horz" wrap="square" anchor="t"/>
          <a:p>
            <a:pPr lvl="0" eaLnBrk="1" hangingPunct="1"/>
            <a:r>
              <a:rPr lang="zh-CN" altLang="en-US" dirty="0">
                <a:latin typeface="Arial" panose="020B0604020202020204" pitchFamily="34" charset="0"/>
              </a:rPr>
              <a:t>分解过程</a:t>
            </a:r>
            <a:r>
              <a:rPr lang="zh-CN" altLang="en-US" dirty="0">
                <a:solidFill>
                  <a:schemeClr val="accent2"/>
                </a:solidFill>
                <a:latin typeface="Arial" panose="020B0604020202020204" pitchFamily="34" charset="0"/>
              </a:rPr>
              <a:t>(2)</a:t>
            </a:r>
            <a:endParaRPr lang="zh-CN" altLang="en-US" dirty="0">
              <a:solidFill>
                <a:schemeClr val="accent2"/>
              </a:solidFill>
              <a:latin typeface="Arial" panose="020B0604020202020204" pitchFamily="34" charset="0"/>
            </a:endParaRPr>
          </a:p>
          <a:p>
            <a:pPr lvl="1" eaLnBrk="1" hangingPunct="1"/>
            <a:r>
              <a:rPr lang="zh-CN" altLang="en-US" dirty="0">
                <a:latin typeface="Arial" panose="020B0604020202020204" pitchFamily="34" charset="0"/>
              </a:rPr>
              <a:t>在关系</a:t>
            </a:r>
            <a:r>
              <a:rPr lang="en-US" altLang="x-none" dirty="0">
                <a:latin typeface="Arial" panose="020B0604020202020204" pitchFamily="34" charset="0"/>
              </a:rPr>
              <a:t>R</a:t>
            </a:r>
            <a:r>
              <a:rPr lang="en-US" altLang="x-none" baseline="-25000" dirty="0">
                <a:latin typeface="Arial" panose="020B0604020202020204" pitchFamily="34" charset="0"/>
              </a:rPr>
              <a:t>0</a:t>
            </a:r>
            <a:r>
              <a:rPr lang="en-US" altLang="x-none" dirty="0">
                <a:latin typeface="Arial" panose="020B0604020202020204" pitchFamily="34" charset="0"/>
              </a:rPr>
              <a:t>( U</a:t>
            </a:r>
            <a:r>
              <a:rPr lang="en-US" altLang="x-none" baseline="-25000" dirty="0">
                <a:latin typeface="Arial" panose="020B0604020202020204" pitchFamily="34" charset="0"/>
              </a:rPr>
              <a:t>0</a:t>
            </a:r>
            <a:r>
              <a:rPr lang="en-US" altLang="x-none" dirty="0">
                <a:latin typeface="Arial" panose="020B0604020202020204" pitchFamily="34" charset="0"/>
              </a:rPr>
              <a:t>={Sno, Sd, Ss, Cno, G}, F</a:t>
            </a:r>
            <a:r>
              <a:rPr lang="en-US" altLang="x-none" baseline="-25000" dirty="0">
                <a:latin typeface="Arial" panose="020B0604020202020204" pitchFamily="34" charset="0"/>
              </a:rPr>
              <a:t>0</a:t>
            </a:r>
            <a:r>
              <a:rPr lang="en-US" altLang="x-none" dirty="0">
                <a:latin typeface="Arial" panose="020B0604020202020204" pitchFamily="34" charset="0"/>
              </a:rPr>
              <a:t> )</a:t>
            </a:r>
            <a:r>
              <a:rPr lang="zh-CN" altLang="en-US" dirty="0">
                <a:latin typeface="Arial" panose="020B0604020202020204" pitchFamily="34" charset="0"/>
              </a:rPr>
              <a:t>中找出所有不满足2</a:t>
            </a:r>
            <a:r>
              <a:rPr lang="en-US" altLang="x-none" dirty="0">
                <a:latin typeface="Arial" panose="020B0604020202020204" pitchFamily="34" charset="0"/>
              </a:rPr>
              <a:t>NF</a:t>
            </a:r>
            <a:r>
              <a:rPr lang="zh-CN" altLang="en-US" dirty="0">
                <a:latin typeface="Arial" panose="020B0604020202020204" pitchFamily="34" charset="0"/>
              </a:rPr>
              <a:t>要求的函数依赖</a:t>
            </a:r>
            <a:endParaRPr lang="zh-CN" altLang="en-US" dirty="0">
              <a:latin typeface="Arial" panose="020B0604020202020204" pitchFamily="34" charset="0"/>
            </a:endParaRPr>
          </a:p>
          <a:p>
            <a:pPr lvl="2" eaLnBrk="1" hangingPunct="1">
              <a:buNone/>
            </a:pP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2</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Sno→Sd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Sno→Ss</a:t>
            </a:r>
            <a:endParaRPr lang="en-US" altLang="x-none" dirty="0">
              <a:latin typeface="Arial" panose="020B0604020202020204" pitchFamily="34" charset="0"/>
            </a:endParaRPr>
          </a:p>
          <a:p>
            <a:pPr lvl="2" eaLnBrk="1" hangingPunct="1">
              <a:buNone/>
            </a:pPr>
            <a:endParaRPr lang="en-US" altLang="x-none" dirty="0">
              <a:latin typeface="Arial" panose="020B0604020202020204" pitchFamily="34" charset="0"/>
            </a:endParaRPr>
          </a:p>
          <a:p>
            <a:pPr lvl="1" eaLnBrk="1" hangingPunct="1"/>
            <a:r>
              <a:rPr lang="zh-CN" altLang="en-US" dirty="0">
                <a:latin typeface="Arial" panose="020B0604020202020204" pitchFamily="34" charset="0"/>
              </a:rPr>
              <a:t>从中选择一个函数依赖</a:t>
            </a:r>
            <a:r>
              <a:rPr lang="en-US" altLang="x-none" dirty="0">
                <a:latin typeface="Arial" panose="020B0604020202020204" pitchFamily="34" charset="0"/>
              </a:rPr>
              <a:t>(</a:t>
            </a:r>
            <a:r>
              <a:rPr lang="en-US" altLang="x-none" dirty="0">
                <a:solidFill>
                  <a:schemeClr val="accent2"/>
                </a:solidFill>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2</a:t>
            </a:r>
            <a:r>
              <a:rPr lang="zh-CN" altLang="en-US" dirty="0">
                <a:latin typeface="Arial" panose="020B0604020202020204" pitchFamily="34" charset="0"/>
              </a:rPr>
              <a:t>)进行模式分解，分解结果如下：</a:t>
            </a:r>
            <a:endParaRPr lang="zh-CN" altLang="en-US" dirty="0">
              <a:latin typeface="Arial" panose="020B0604020202020204" pitchFamily="34" charset="0"/>
            </a:endParaRPr>
          </a:p>
          <a:p>
            <a:pPr lvl="2" eaLnBrk="1" hangingPunct="1">
              <a:buNone/>
            </a:pPr>
            <a:r>
              <a:rPr lang="en-US" altLang="x-none" dirty="0">
                <a:latin typeface="Arial" panose="020B0604020202020204" pitchFamily="34" charset="0"/>
              </a:rPr>
              <a:t>R</a:t>
            </a:r>
            <a:r>
              <a:rPr lang="en-US" altLang="x-none" baseline="-25000" dirty="0">
                <a:latin typeface="Arial" panose="020B0604020202020204" pitchFamily="34" charset="0"/>
              </a:rPr>
              <a:t>2 </a:t>
            </a:r>
            <a:r>
              <a:rPr lang="en-US" altLang="x-none" dirty="0">
                <a:latin typeface="Arial" panose="020B0604020202020204" pitchFamily="34" charset="0"/>
              </a:rPr>
              <a:t>( U</a:t>
            </a:r>
            <a:r>
              <a:rPr lang="en-US" altLang="x-none" baseline="-25000" dirty="0">
                <a:latin typeface="Arial" panose="020B0604020202020204" pitchFamily="34" charset="0"/>
              </a:rPr>
              <a:t>2 </a:t>
            </a:r>
            <a:r>
              <a:rPr lang="en-US" altLang="x-none" dirty="0">
                <a:latin typeface="Arial" panose="020B0604020202020204" pitchFamily="34" charset="0"/>
              </a:rPr>
              <a:t>= { Sno, Sd },  F</a:t>
            </a:r>
            <a:r>
              <a:rPr lang="en-US" altLang="x-none" baseline="-25000" dirty="0">
                <a:latin typeface="Arial" panose="020B0604020202020204" pitchFamily="34" charset="0"/>
              </a:rPr>
              <a:t>2 </a:t>
            </a:r>
            <a:r>
              <a:rPr lang="en-US" altLang="x-none" dirty="0">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2</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Sno→Sd } )</a:t>
            </a:r>
            <a:endParaRPr lang="en-US" altLang="x-none" dirty="0">
              <a:latin typeface="Arial" panose="020B0604020202020204" pitchFamily="34" charset="0"/>
            </a:endParaRPr>
          </a:p>
          <a:p>
            <a:pPr lvl="2" eaLnBrk="1" hangingPunct="1">
              <a:buNone/>
            </a:pPr>
            <a:r>
              <a:rPr lang="en-US" altLang="x-none" dirty="0">
                <a:latin typeface="Arial" panose="020B0604020202020204" pitchFamily="34" charset="0"/>
              </a:rPr>
              <a:t>R</a:t>
            </a:r>
            <a:r>
              <a:rPr lang="en-US" altLang="x-none" baseline="-25000" dirty="0">
                <a:latin typeface="Arial" panose="020B0604020202020204" pitchFamily="34" charset="0"/>
              </a:rPr>
              <a:t>0 </a:t>
            </a:r>
            <a:r>
              <a:rPr lang="en-US" altLang="x-none" dirty="0">
                <a:latin typeface="Arial" panose="020B0604020202020204" pitchFamily="34" charset="0"/>
              </a:rPr>
              <a:t>( U</a:t>
            </a:r>
            <a:r>
              <a:rPr lang="en-US" altLang="x-none" baseline="-25000" dirty="0">
                <a:latin typeface="Arial" panose="020B0604020202020204" pitchFamily="34" charset="0"/>
              </a:rPr>
              <a:t>0 </a:t>
            </a:r>
            <a:r>
              <a:rPr lang="en-US" altLang="x-none" dirty="0">
                <a:latin typeface="Arial" panose="020B0604020202020204" pitchFamily="34" charset="0"/>
              </a:rPr>
              <a:t>= U – { Sd } = { Sno, Ss, Cno, G },</a:t>
            </a:r>
            <a:endParaRPr lang="en-US" altLang="x-none" dirty="0">
              <a:latin typeface="Arial" panose="020B0604020202020204" pitchFamily="34" charset="0"/>
            </a:endParaRPr>
          </a:p>
          <a:p>
            <a:pPr lvl="3" eaLnBrk="1" hangingPunct="1">
              <a:buNone/>
            </a:pPr>
            <a:r>
              <a:rPr lang="en-US" altLang="x-none" dirty="0">
                <a:latin typeface="Arial" panose="020B0604020202020204" pitchFamily="34" charset="0"/>
              </a:rPr>
              <a:t>  </a:t>
            </a:r>
            <a:r>
              <a:rPr lang="en-US" altLang="x-none" dirty="0">
                <a:solidFill>
                  <a:schemeClr val="accent2"/>
                </a:solidFill>
                <a:latin typeface="Arial" panose="020B0604020202020204" pitchFamily="34" charset="0"/>
              </a:rPr>
              <a:t>F</a:t>
            </a:r>
            <a:r>
              <a:rPr lang="en-US" altLang="x-none" baseline="-25000" dirty="0">
                <a:solidFill>
                  <a:schemeClr val="accent2"/>
                </a:solidFill>
                <a:latin typeface="Arial" panose="020B0604020202020204" pitchFamily="34" charset="0"/>
              </a:rPr>
              <a:t>0 </a:t>
            </a:r>
            <a:r>
              <a:rPr lang="en-US" altLang="x-none" dirty="0">
                <a:solidFill>
                  <a:schemeClr val="accent2"/>
                </a:solidFill>
                <a:latin typeface="Arial" panose="020B0604020202020204" pitchFamily="34" charset="0"/>
              </a:rPr>
              <a:t>= {</a:t>
            </a:r>
            <a:r>
              <a:rPr lang="en-US" altLang="x-none" dirty="0">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rgbClr val="FF0000"/>
                </a:solidFill>
                <a:latin typeface="Arial" panose="020B0604020202020204" pitchFamily="34" charset="0"/>
              </a:rPr>
              <a:t>:</a:t>
            </a:r>
            <a:r>
              <a:rPr lang="en-US" altLang="x-none" dirty="0">
                <a:solidFill>
                  <a:schemeClr val="accent2"/>
                </a:solidFill>
                <a:latin typeface="Arial" panose="020B0604020202020204" pitchFamily="34" charset="0"/>
              </a:rPr>
              <a:t> Sno→Ss,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4</a:t>
            </a:r>
            <a:r>
              <a:rPr lang="en-US" altLang="x-none" dirty="0">
                <a:solidFill>
                  <a:srgbClr val="FF0000"/>
                </a:solidFill>
                <a:latin typeface="Arial" panose="020B0604020202020204" pitchFamily="34" charset="0"/>
              </a:rPr>
              <a:t>: </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Sno, Cno)→G } )</a:t>
            </a:r>
            <a:endParaRPr lang="en-US" altLang="x-none" dirty="0">
              <a:solidFill>
                <a:schemeClr val="accent2"/>
              </a:solidFill>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523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5236"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5237" name="Rectangle 3"/>
          <p:cNvSpPr>
            <a:spLocks noGrp="1"/>
          </p:cNvSpPr>
          <p:nvPr>
            <p:ph type="body"/>
          </p:nvPr>
        </p:nvSpPr>
        <p:spPr>
          <a:xfrm>
            <a:off x="381000" y="838200"/>
            <a:ext cx="8458200" cy="5562600"/>
          </a:xfrm>
        </p:spPr>
        <p:txBody>
          <a:bodyPr vert="horz" wrap="square" anchor="t"/>
          <a:p>
            <a:pPr lvl="0" eaLnBrk="1" hangingPunct="1"/>
            <a:r>
              <a:rPr lang="zh-CN" altLang="en-US" dirty="0">
                <a:latin typeface="Arial" panose="020B0604020202020204" pitchFamily="34" charset="0"/>
              </a:rPr>
              <a:t>分解过程</a:t>
            </a:r>
            <a:r>
              <a:rPr lang="zh-CN" altLang="en-US" dirty="0">
                <a:solidFill>
                  <a:schemeClr val="accent2"/>
                </a:solidFill>
                <a:latin typeface="Arial" panose="020B0604020202020204" pitchFamily="34" charset="0"/>
              </a:rPr>
              <a:t>(3)</a:t>
            </a:r>
            <a:endParaRPr lang="zh-CN" altLang="en-US" dirty="0">
              <a:solidFill>
                <a:schemeClr val="accent2"/>
              </a:solidFill>
              <a:latin typeface="Arial" panose="020B0604020202020204" pitchFamily="34" charset="0"/>
            </a:endParaRPr>
          </a:p>
          <a:p>
            <a:pPr lvl="1" eaLnBrk="1" hangingPunct="1"/>
            <a:r>
              <a:rPr lang="zh-CN" altLang="en-US" dirty="0">
                <a:latin typeface="Arial" panose="020B0604020202020204" pitchFamily="34" charset="0"/>
              </a:rPr>
              <a:t>在关系</a:t>
            </a:r>
            <a:r>
              <a:rPr lang="en-US" altLang="x-none" dirty="0">
                <a:latin typeface="Arial" panose="020B0604020202020204" pitchFamily="34" charset="0"/>
              </a:rPr>
              <a:t>R</a:t>
            </a:r>
            <a:r>
              <a:rPr lang="en-US" altLang="x-none" baseline="-25000" dirty="0">
                <a:latin typeface="Arial" panose="020B0604020202020204" pitchFamily="34" charset="0"/>
              </a:rPr>
              <a:t>0</a:t>
            </a:r>
            <a:r>
              <a:rPr lang="en-US" altLang="x-none" dirty="0">
                <a:latin typeface="Arial" panose="020B0604020202020204" pitchFamily="34" charset="0"/>
              </a:rPr>
              <a:t>( U</a:t>
            </a:r>
            <a:r>
              <a:rPr lang="en-US" altLang="x-none" baseline="-25000" dirty="0">
                <a:latin typeface="Arial" panose="020B0604020202020204" pitchFamily="34" charset="0"/>
              </a:rPr>
              <a:t>0</a:t>
            </a:r>
            <a:r>
              <a:rPr lang="en-US" altLang="x-none" dirty="0">
                <a:latin typeface="Arial" panose="020B0604020202020204" pitchFamily="34" charset="0"/>
              </a:rPr>
              <a:t>={Sno, Ss, Cno, G}, F</a:t>
            </a:r>
            <a:r>
              <a:rPr lang="en-US" altLang="x-none" baseline="-25000" dirty="0">
                <a:latin typeface="Arial" panose="020B0604020202020204" pitchFamily="34" charset="0"/>
              </a:rPr>
              <a:t>0</a:t>
            </a:r>
            <a:r>
              <a:rPr lang="en-US" altLang="x-none" dirty="0">
                <a:latin typeface="Arial" panose="020B0604020202020204" pitchFamily="34" charset="0"/>
              </a:rPr>
              <a:t> )</a:t>
            </a:r>
            <a:r>
              <a:rPr lang="zh-CN" altLang="en-US" dirty="0">
                <a:latin typeface="Arial" panose="020B0604020202020204" pitchFamily="34" charset="0"/>
              </a:rPr>
              <a:t>中找出所有不满足2</a:t>
            </a:r>
            <a:r>
              <a:rPr lang="en-US" altLang="x-none" dirty="0">
                <a:latin typeface="Arial" panose="020B0604020202020204" pitchFamily="34" charset="0"/>
              </a:rPr>
              <a:t>NF</a:t>
            </a:r>
            <a:r>
              <a:rPr lang="zh-CN" altLang="en-US" dirty="0">
                <a:latin typeface="Arial" panose="020B0604020202020204" pitchFamily="34" charset="0"/>
              </a:rPr>
              <a:t>要求的函数依赖</a:t>
            </a:r>
            <a:endParaRPr lang="zh-CN" altLang="en-US" dirty="0">
              <a:latin typeface="Arial" panose="020B0604020202020204" pitchFamily="34" charset="0"/>
            </a:endParaRPr>
          </a:p>
          <a:p>
            <a:pPr lvl="2" eaLnBrk="1" hangingPunct="1">
              <a:buNone/>
            </a:pP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Sno→Ss</a:t>
            </a:r>
            <a:endParaRPr lang="en-US" altLang="x-none" dirty="0">
              <a:latin typeface="Arial" panose="020B0604020202020204" pitchFamily="34" charset="0"/>
            </a:endParaRPr>
          </a:p>
          <a:p>
            <a:pPr lvl="2" eaLnBrk="1" hangingPunct="1">
              <a:buNone/>
            </a:pPr>
            <a:endParaRPr lang="en-US" altLang="x-none" dirty="0">
              <a:latin typeface="Arial" panose="020B0604020202020204" pitchFamily="34" charset="0"/>
            </a:endParaRPr>
          </a:p>
          <a:p>
            <a:pPr lvl="1" eaLnBrk="1" hangingPunct="1"/>
            <a:r>
              <a:rPr lang="zh-CN" altLang="en-US" dirty="0">
                <a:latin typeface="Arial" panose="020B0604020202020204" pitchFamily="34" charset="0"/>
              </a:rPr>
              <a:t>从中选择一个函数依赖</a:t>
            </a:r>
            <a:r>
              <a:rPr lang="en-US" altLang="x-none" dirty="0">
                <a:latin typeface="Arial" panose="020B0604020202020204" pitchFamily="34" charset="0"/>
              </a:rPr>
              <a:t>(</a:t>
            </a:r>
            <a:r>
              <a:rPr lang="en-US" altLang="x-none" dirty="0">
                <a:solidFill>
                  <a:schemeClr val="accent2"/>
                </a:solidFill>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zh-CN" altLang="en-US" dirty="0">
                <a:latin typeface="Arial" panose="020B0604020202020204" pitchFamily="34" charset="0"/>
              </a:rPr>
              <a:t>)进行模式分解，分解结果如下：</a:t>
            </a:r>
            <a:endParaRPr lang="zh-CN" altLang="en-US" dirty="0">
              <a:latin typeface="Arial" panose="020B0604020202020204" pitchFamily="34" charset="0"/>
            </a:endParaRPr>
          </a:p>
          <a:p>
            <a:pPr lvl="2" eaLnBrk="1" hangingPunct="1">
              <a:buNone/>
            </a:pPr>
            <a:r>
              <a:rPr lang="en-US" altLang="x-none" dirty="0">
                <a:latin typeface="Arial" panose="020B0604020202020204" pitchFamily="34" charset="0"/>
              </a:rPr>
              <a:t>R</a:t>
            </a:r>
            <a:r>
              <a:rPr lang="en-US" altLang="x-none" baseline="-25000" dirty="0">
                <a:latin typeface="Arial" panose="020B0604020202020204" pitchFamily="34" charset="0"/>
              </a:rPr>
              <a:t>3 </a:t>
            </a:r>
            <a:r>
              <a:rPr lang="en-US" altLang="x-none" dirty="0">
                <a:latin typeface="Arial" panose="020B0604020202020204" pitchFamily="34" charset="0"/>
              </a:rPr>
              <a:t>( U</a:t>
            </a:r>
            <a:r>
              <a:rPr lang="en-US" altLang="x-none" baseline="-25000" dirty="0">
                <a:latin typeface="Arial" panose="020B0604020202020204" pitchFamily="34" charset="0"/>
              </a:rPr>
              <a:t>3 </a:t>
            </a:r>
            <a:r>
              <a:rPr lang="en-US" altLang="x-none" dirty="0">
                <a:latin typeface="Arial" panose="020B0604020202020204" pitchFamily="34" charset="0"/>
              </a:rPr>
              <a:t>= { Sno, Ss },  F</a:t>
            </a:r>
            <a:r>
              <a:rPr lang="en-US" altLang="x-none" baseline="-25000" dirty="0">
                <a:latin typeface="Arial" panose="020B0604020202020204" pitchFamily="34" charset="0"/>
              </a:rPr>
              <a:t>3 </a:t>
            </a:r>
            <a:r>
              <a:rPr lang="en-US" altLang="x-none" dirty="0">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Sno→Ss } )</a:t>
            </a:r>
            <a:endParaRPr lang="en-US" altLang="x-none" dirty="0">
              <a:latin typeface="Arial" panose="020B0604020202020204" pitchFamily="34" charset="0"/>
            </a:endParaRPr>
          </a:p>
          <a:p>
            <a:pPr lvl="2" eaLnBrk="1" hangingPunct="1">
              <a:buNone/>
            </a:pPr>
            <a:r>
              <a:rPr lang="en-US" altLang="x-none" dirty="0">
                <a:latin typeface="Arial" panose="020B0604020202020204" pitchFamily="34" charset="0"/>
              </a:rPr>
              <a:t>R</a:t>
            </a:r>
            <a:r>
              <a:rPr lang="en-US" altLang="x-none" baseline="-25000" dirty="0">
                <a:latin typeface="Arial" panose="020B0604020202020204" pitchFamily="34" charset="0"/>
              </a:rPr>
              <a:t>0 </a:t>
            </a:r>
            <a:r>
              <a:rPr lang="en-US" altLang="x-none" dirty="0">
                <a:latin typeface="Arial" panose="020B0604020202020204" pitchFamily="34" charset="0"/>
              </a:rPr>
              <a:t>( U</a:t>
            </a:r>
            <a:r>
              <a:rPr lang="en-US" altLang="x-none" baseline="-25000" dirty="0">
                <a:latin typeface="Arial" panose="020B0604020202020204" pitchFamily="34" charset="0"/>
              </a:rPr>
              <a:t>0 </a:t>
            </a:r>
            <a:r>
              <a:rPr lang="en-US" altLang="x-none" dirty="0">
                <a:latin typeface="Arial" panose="020B0604020202020204" pitchFamily="34" charset="0"/>
              </a:rPr>
              <a:t>= U – { Ss } = { Sno, Cno, G },</a:t>
            </a:r>
            <a:endParaRPr lang="en-US" altLang="x-none" dirty="0">
              <a:latin typeface="Arial" panose="020B0604020202020204" pitchFamily="34" charset="0"/>
            </a:endParaRPr>
          </a:p>
          <a:p>
            <a:pPr lvl="3" eaLnBrk="1" hangingPunct="1">
              <a:buNone/>
            </a:pPr>
            <a:r>
              <a:rPr lang="en-US" altLang="x-none" dirty="0">
                <a:latin typeface="Arial" panose="020B0604020202020204" pitchFamily="34" charset="0"/>
              </a:rPr>
              <a:t>  </a:t>
            </a:r>
            <a:r>
              <a:rPr lang="en-US" altLang="x-none" dirty="0">
                <a:solidFill>
                  <a:schemeClr val="accent2"/>
                </a:solidFill>
                <a:latin typeface="Arial" panose="020B0604020202020204" pitchFamily="34" charset="0"/>
              </a:rPr>
              <a:t>F</a:t>
            </a:r>
            <a:r>
              <a:rPr lang="en-US" altLang="x-none" baseline="-25000" dirty="0">
                <a:solidFill>
                  <a:schemeClr val="accent2"/>
                </a:solidFill>
                <a:latin typeface="Arial" panose="020B0604020202020204" pitchFamily="34" charset="0"/>
              </a:rPr>
              <a:t>0 </a:t>
            </a:r>
            <a:r>
              <a:rPr lang="en-US" altLang="x-none" dirty="0">
                <a:solidFill>
                  <a:schemeClr val="accent2"/>
                </a:solidFill>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4</a:t>
            </a:r>
            <a:r>
              <a:rPr lang="en-US" altLang="x-none" dirty="0">
                <a:solidFill>
                  <a:srgbClr val="FF0000"/>
                </a:solidFill>
                <a:latin typeface="Arial" panose="020B0604020202020204" pitchFamily="34" charset="0"/>
              </a:rPr>
              <a:t>: </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Sno, Cno)→G } )</a:t>
            </a:r>
            <a:endParaRPr lang="en-US" altLang="x-none" dirty="0">
              <a:solidFill>
                <a:schemeClr val="accent2"/>
              </a:solidFill>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625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6260"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6261" name="Rectangle 3"/>
          <p:cNvSpPr>
            <a:spLocks noGrp="1"/>
          </p:cNvSpPr>
          <p:nvPr>
            <p:ph type="body"/>
          </p:nvPr>
        </p:nvSpPr>
        <p:spPr>
          <a:xfrm>
            <a:off x="381000" y="838200"/>
            <a:ext cx="8458200" cy="5562600"/>
          </a:xfrm>
        </p:spPr>
        <p:txBody>
          <a:bodyPr vert="horz" wrap="square" anchor="t"/>
          <a:p>
            <a:pPr lvl="0" eaLnBrk="1" hangingPunct="1">
              <a:lnSpc>
                <a:spcPct val="140000"/>
              </a:lnSpc>
            </a:pPr>
            <a:r>
              <a:rPr lang="zh-CN" altLang="en-US" dirty="0">
                <a:latin typeface="Arial" panose="020B0604020202020204" pitchFamily="34" charset="0"/>
              </a:rPr>
              <a:t>综合前面的分解结果</a:t>
            </a:r>
            <a:endParaRPr lang="zh-CN" altLang="en-US" dirty="0">
              <a:solidFill>
                <a:schemeClr val="accent2"/>
              </a:solidFill>
              <a:latin typeface="Arial" panose="020B0604020202020204" pitchFamily="34" charset="0"/>
            </a:endParaRPr>
          </a:p>
          <a:p>
            <a:pPr lvl="2" eaLnBrk="1" hangingPunct="1">
              <a:lnSpc>
                <a:spcPct val="140000"/>
              </a:lnSpc>
              <a:buNone/>
            </a:pPr>
            <a:r>
              <a:rPr lang="en-US" altLang="x-none" dirty="0">
                <a:latin typeface="Arial" panose="020B0604020202020204" pitchFamily="34" charset="0"/>
              </a:rPr>
              <a:t>R</a:t>
            </a:r>
            <a:r>
              <a:rPr lang="en-US" altLang="x-none" baseline="-25000" dirty="0">
                <a:latin typeface="Arial" panose="020B0604020202020204" pitchFamily="34" charset="0"/>
              </a:rPr>
              <a:t>1 </a:t>
            </a:r>
            <a:r>
              <a:rPr lang="en-US" altLang="x-none" dirty="0">
                <a:latin typeface="Arial" panose="020B0604020202020204" pitchFamily="34" charset="0"/>
              </a:rPr>
              <a:t>( U</a:t>
            </a:r>
            <a:r>
              <a:rPr lang="en-US" altLang="x-none" baseline="-25000" dirty="0">
                <a:latin typeface="Arial" panose="020B0604020202020204" pitchFamily="34" charset="0"/>
              </a:rPr>
              <a:t>1 </a:t>
            </a:r>
            <a:r>
              <a:rPr lang="en-US" altLang="x-none" dirty="0">
                <a:latin typeface="Arial" panose="020B0604020202020204" pitchFamily="34" charset="0"/>
              </a:rPr>
              <a:t>= { Sno, Sn },  F</a:t>
            </a:r>
            <a:r>
              <a:rPr lang="en-US" altLang="x-none" baseline="-25000" dirty="0">
                <a:latin typeface="Arial" panose="020B0604020202020204" pitchFamily="34" charset="0"/>
              </a:rPr>
              <a:t>1 </a:t>
            </a:r>
            <a:r>
              <a:rPr lang="en-US" altLang="x-none" dirty="0">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1</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Sno→Sn } )</a:t>
            </a:r>
            <a:endParaRPr lang="en-US" altLang="x-none" dirty="0">
              <a:latin typeface="Arial" panose="020B0604020202020204" pitchFamily="34" charset="0"/>
            </a:endParaRPr>
          </a:p>
          <a:p>
            <a:pPr lvl="2" eaLnBrk="1" hangingPunct="1">
              <a:lnSpc>
                <a:spcPct val="140000"/>
              </a:lnSpc>
              <a:buNone/>
            </a:pPr>
            <a:r>
              <a:rPr lang="en-US" altLang="x-none" dirty="0">
                <a:latin typeface="Arial" panose="020B0604020202020204" pitchFamily="34" charset="0"/>
              </a:rPr>
              <a:t>R</a:t>
            </a:r>
            <a:r>
              <a:rPr lang="en-US" altLang="x-none" baseline="-25000" dirty="0">
                <a:latin typeface="Arial" panose="020B0604020202020204" pitchFamily="34" charset="0"/>
              </a:rPr>
              <a:t>2 </a:t>
            </a:r>
            <a:r>
              <a:rPr lang="en-US" altLang="x-none" dirty="0">
                <a:latin typeface="Arial" panose="020B0604020202020204" pitchFamily="34" charset="0"/>
              </a:rPr>
              <a:t>( U</a:t>
            </a:r>
            <a:r>
              <a:rPr lang="en-US" altLang="x-none" baseline="-25000" dirty="0">
                <a:latin typeface="Arial" panose="020B0604020202020204" pitchFamily="34" charset="0"/>
              </a:rPr>
              <a:t>2 </a:t>
            </a:r>
            <a:r>
              <a:rPr lang="en-US" altLang="x-none" dirty="0">
                <a:latin typeface="Arial" panose="020B0604020202020204" pitchFamily="34" charset="0"/>
              </a:rPr>
              <a:t>= { Sno, Sd },  F</a:t>
            </a:r>
            <a:r>
              <a:rPr lang="en-US" altLang="x-none" baseline="-25000" dirty="0">
                <a:latin typeface="Arial" panose="020B0604020202020204" pitchFamily="34" charset="0"/>
              </a:rPr>
              <a:t>2 </a:t>
            </a:r>
            <a:r>
              <a:rPr lang="en-US" altLang="x-none" dirty="0">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2</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Sno→Sd } )</a:t>
            </a:r>
            <a:endParaRPr lang="en-US" altLang="x-none" dirty="0">
              <a:latin typeface="Arial" panose="020B0604020202020204" pitchFamily="34" charset="0"/>
            </a:endParaRPr>
          </a:p>
          <a:p>
            <a:pPr lvl="2" eaLnBrk="1" hangingPunct="1">
              <a:lnSpc>
                <a:spcPct val="140000"/>
              </a:lnSpc>
              <a:buNone/>
            </a:pPr>
            <a:r>
              <a:rPr lang="en-US" altLang="x-none" dirty="0">
                <a:latin typeface="Arial" panose="020B0604020202020204" pitchFamily="34" charset="0"/>
              </a:rPr>
              <a:t>R</a:t>
            </a:r>
            <a:r>
              <a:rPr lang="en-US" altLang="x-none" baseline="-25000" dirty="0">
                <a:latin typeface="Arial" panose="020B0604020202020204" pitchFamily="34" charset="0"/>
              </a:rPr>
              <a:t>3 </a:t>
            </a:r>
            <a:r>
              <a:rPr lang="en-US" altLang="x-none" dirty="0">
                <a:latin typeface="Arial" panose="020B0604020202020204" pitchFamily="34" charset="0"/>
              </a:rPr>
              <a:t>( U</a:t>
            </a:r>
            <a:r>
              <a:rPr lang="en-US" altLang="x-none" baseline="-25000" dirty="0">
                <a:latin typeface="Arial" panose="020B0604020202020204" pitchFamily="34" charset="0"/>
              </a:rPr>
              <a:t>3 </a:t>
            </a:r>
            <a:r>
              <a:rPr lang="en-US" altLang="x-none" dirty="0">
                <a:latin typeface="Arial" panose="020B0604020202020204" pitchFamily="34" charset="0"/>
              </a:rPr>
              <a:t>= { Sno, Ss },  F</a:t>
            </a:r>
            <a:r>
              <a:rPr lang="en-US" altLang="x-none" baseline="-25000" dirty="0">
                <a:latin typeface="Arial" panose="020B0604020202020204" pitchFamily="34" charset="0"/>
              </a:rPr>
              <a:t>2 </a:t>
            </a:r>
            <a:r>
              <a:rPr lang="en-US" altLang="x-none" dirty="0">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rgbClr val="FF0000"/>
                </a:solidFill>
                <a:latin typeface="Arial" panose="020B0604020202020204" pitchFamily="34" charset="0"/>
              </a:rPr>
              <a:t>:</a:t>
            </a:r>
            <a:r>
              <a:rPr lang="en-US" altLang="x-none" dirty="0">
                <a:latin typeface="Arial" panose="020B0604020202020204" pitchFamily="34" charset="0"/>
              </a:rPr>
              <a:t> Sno→Ss } )</a:t>
            </a:r>
            <a:endParaRPr lang="en-US" altLang="x-none" dirty="0">
              <a:latin typeface="Arial" panose="020B0604020202020204" pitchFamily="34" charset="0"/>
            </a:endParaRPr>
          </a:p>
          <a:p>
            <a:pPr lvl="2" eaLnBrk="1" hangingPunct="1">
              <a:lnSpc>
                <a:spcPct val="140000"/>
              </a:lnSpc>
              <a:buNone/>
            </a:pPr>
            <a:r>
              <a:rPr lang="en-US" altLang="x-none" dirty="0">
                <a:latin typeface="Arial" panose="020B0604020202020204" pitchFamily="34" charset="0"/>
              </a:rPr>
              <a:t>R</a:t>
            </a:r>
            <a:r>
              <a:rPr lang="en-US" altLang="x-none" baseline="-25000" dirty="0">
                <a:latin typeface="Arial" panose="020B0604020202020204" pitchFamily="34" charset="0"/>
              </a:rPr>
              <a:t>0 </a:t>
            </a:r>
            <a:r>
              <a:rPr lang="en-US" altLang="x-none" dirty="0">
                <a:latin typeface="Arial" panose="020B0604020202020204" pitchFamily="34" charset="0"/>
              </a:rPr>
              <a:t>( U</a:t>
            </a:r>
            <a:r>
              <a:rPr lang="en-US" altLang="x-none" baseline="-25000" dirty="0">
                <a:latin typeface="Arial" panose="020B0604020202020204" pitchFamily="34" charset="0"/>
              </a:rPr>
              <a:t>0 </a:t>
            </a:r>
            <a:r>
              <a:rPr lang="en-US" altLang="x-none" dirty="0">
                <a:latin typeface="Arial" panose="020B0604020202020204" pitchFamily="34" charset="0"/>
              </a:rPr>
              <a:t>= U – { Ss } = { Sno, Cno, G },</a:t>
            </a:r>
            <a:endParaRPr lang="en-US" altLang="x-none" dirty="0">
              <a:latin typeface="Arial" panose="020B0604020202020204" pitchFamily="34" charset="0"/>
            </a:endParaRPr>
          </a:p>
          <a:p>
            <a:pPr lvl="3" eaLnBrk="1" hangingPunct="1">
              <a:lnSpc>
                <a:spcPct val="140000"/>
              </a:lnSpc>
              <a:buNone/>
            </a:pPr>
            <a:r>
              <a:rPr lang="en-US" altLang="x-none" dirty="0">
                <a:latin typeface="Arial" panose="020B0604020202020204" pitchFamily="34" charset="0"/>
              </a:rPr>
              <a:t>  </a:t>
            </a:r>
            <a:r>
              <a:rPr lang="en-US" altLang="x-none" dirty="0">
                <a:solidFill>
                  <a:schemeClr val="accent2"/>
                </a:solidFill>
                <a:latin typeface="Arial" panose="020B0604020202020204" pitchFamily="34" charset="0"/>
              </a:rPr>
              <a:t>F</a:t>
            </a:r>
            <a:r>
              <a:rPr lang="en-US" altLang="x-none" baseline="-25000" dirty="0">
                <a:solidFill>
                  <a:schemeClr val="accent2"/>
                </a:solidFill>
                <a:latin typeface="Arial" panose="020B0604020202020204" pitchFamily="34" charset="0"/>
              </a:rPr>
              <a:t>0 </a:t>
            </a:r>
            <a:r>
              <a:rPr lang="en-US" altLang="x-none" dirty="0">
                <a:solidFill>
                  <a:schemeClr val="accent2"/>
                </a:solidFill>
                <a:latin typeface="Arial" panose="020B0604020202020204" pitchFamily="34" charset="0"/>
              </a:rPr>
              <a:t>= {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4</a:t>
            </a:r>
            <a:r>
              <a:rPr lang="en-US" altLang="x-none" dirty="0">
                <a:solidFill>
                  <a:srgbClr val="FF0000"/>
                </a:solidFill>
                <a:latin typeface="Arial" panose="020B0604020202020204" pitchFamily="34" charset="0"/>
              </a:rPr>
              <a:t>: </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Sno, Cno)→G } )</a:t>
            </a:r>
            <a:endParaRPr lang="en-US" altLang="x-none" dirty="0">
              <a:solidFill>
                <a:schemeClr val="accent2"/>
              </a:solidFill>
              <a:latin typeface="Arial" panose="020B0604020202020204" pitchFamily="34" charset="0"/>
            </a:endParaRPr>
          </a:p>
          <a:p>
            <a:pPr lvl="3" eaLnBrk="1" hangingPunct="1">
              <a:lnSpc>
                <a:spcPct val="140000"/>
              </a:lnSpc>
              <a:buNone/>
            </a:pPr>
            <a:endParaRPr lang="en-US" altLang="x-none" dirty="0">
              <a:solidFill>
                <a:schemeClr val="accent2"/>
              </a:solidFill>
              <a:latin typeface="Arial" panose="020B0604020202020204" pitchFamily="34" charset="0"/>
            </a:endParaRPr>
          </a:p>
          <a:p>
            <a:pPr lvl="1" eaLnBrk="1" hangingPunct="1">
              <a:lnSpc>
                <a:spcPct val="140000"/>
              </a:lnSpc>
            </a:pPr>
            <a:r>
              <a:rPr lang="zh-CN" altLang="en-US" dirty="0">
                <a:solidFill>
                  <a:schemeClr val="accent2"/>
                </a:solidFill>
                <a:latin typeface="Arial" panose="020B0604020202020204" pitchFamily="34" charset="0"/>
              </a:rPr>
              <a:t>所有的子关系模式都已经满足2</a:t>
            </a:r>
            <a:r>
              <a:rPr lang="en-US" altLang="x-none" dirty="0">
                <a:solidFill>
                  <a:schemeClr val="accent2"/>
                </a:solidFill>
                <a:latin typeface="Arial" panose="020B0604020202020204" pitchFamily="34" charset="0"/>
              </a:rPr>
              <a:t>NF</a:t>
            </a:r>
            <a:endParaRPr lang="zh-CN" altLang="en-US" dirty="0">
              <a:solidFill>
                <a:schemeClr val="accent2"/>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Rectangle 2"/>
          <p:cNvSpPr>
            <a:spLocks noGrp="1"/>
          </p:cNvSpPr>
          <p:nvPr/>
        </p:nvSpPr>
        <p:spPr>
          <a:xfrm>
            <a:off x="685800" y="152400"/>
            <a:ext cx="7772400" cy="457200"/>
          </a:xfrm>
          <a:prstGeom prst="rect">
            <a:avLst/>
          </a:prstGeom>
          <a:noFill/>
          <a:ln w="9525">
            <a:noFill/>
          </a:ln>
        </p:spPr>
        <p:txBody>
          <a:bodyPr vert="horz" wrap="square" tIns="0" bIns="0"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1"/>
                </a:solidFill>
                <a:latin typeface="+mj-lt"/>
                <a:ea typeface="+mj-ea"/>
                <a:cs typeface="+mj-cs"/>
              </a:defRPr>
            </a:lvl1pPr>
          </a:lstStyle>
          <a:p>
            <a:pPr lvl="0" eaLnBrk="1" hangingPunct="1"/>
            <a:r>
              <a:rPr lang="zh-CN" altLang="en-US" sz="2400"/>
              <a:t>模式设计方案</a:t>
            </a:r>
            <a:r>
              <a:rPr lang="en-US" altLang="zh-CN" sz="2400"/>
              <a:t>1</a:t>
            </a:r>
            <a:r>
              <a:rPr lang="zh-CN" altLang="en-US" sz="2400"/>
              <a:t>（表</a:t>
            </a:r>
            <a:r>
              <a:rPr lang="en-US" altLang="zh-CN" sz="2400"/>
              <a:t>8-2</a:t>
            </a:r>
            <a:r>
              <a:rPr lang="zh-CN" altLang="en-US" sz="2400"/>
              <a:t>）的缺陷</a:t>
            </a:r>
            <a:endParaRPr lang="zh-CN" altLang="en-US" sz="2400"/>
          </a:p>
        </p:txBody>
      </p:sp>
      <p:graphicFrame>
        <p:nvGraphicFramePr>
          <p:cNvPr id="2" name="表格 1"/>
          <p:cNvGraphicFramePr/>
          <p:nvPr/>
        </p:nvGraphicFramePr>
        <p:xfrm>
          <a:off x="363220" y="840105"/>
          <a:ext cx="8503285" cy="4066540"/>
        </p:xfrm>
        <a:graphic>
          <a:graphicData uri="http://schemas.openxmlformats.org/drawingml/2006/table">
            <a:tbl>
              <a:tblPr firstRow="1" bandRow="1">
                <a:tableStyleId>{5C22544A-7EE6-4342-B048-85BDC9FD1C3A}</a:tableStyleId>
              </a:tblPr>
              <a:tblGrid>
                <a:gridCol w="2082165"/>
                <a:gridCol w="6421120"/>
              </a:tblGrid>
              <a:tr h="1543050">
                <a:tc>
                  <a:txBody>
                    <a:bodyPr/>
                    <a:p>
                      <a:pPr algn="ctr">
                        <a:buNone/>
                      </a:pPr>
                      <a:r>
                        <a:rPr lang="zh-CN" altLang="en-US" sz="2400">
                          <a:solidFill>
                            <a:schemeClr val="tx1"/>
                          </a:solidFill>
                        </a:rPr>
                        <a:t>数据冗余度大</a:t>
                      </a:r>
                      <a:endParaRPr lang="zh-CN" altLang="en-US" sz="24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marL="342900" indent="-342900" algn="l">
                        <a:buFont typeface="Arial" panose="020B0604020202020204" pitchFamily="34" charset="0"/>
                        <a:buChar char="•"/>
                      </a:pPr>
                      <a:r>
                        <a:rPr lang="zh-CN" altLang="en-US" sz="2400" dirty="0">
                          <a:solidFill>
                            <a:schemeClr val="accent2"/>
                          </a:solidFill>
                          <a:sym typeface="+mn-ea"/>
                        </a:rPr>
                        <a:t>浪费存储空间</a:t>
                      </a:r>
                      <a:endParaRPr lang="zh-CN" altLang="en-US" sz="2400" dirty="0">
                        <a:solidFill>
                          <a:schemeClr val="accent2"/>
                        </a:solidFill>
                        <a:sym typeface="+mn-ea"/>
                      </a:endParaRPr>
                    </a:p>
                    <a:p>
                      <a:pPr marL="342900" indent="-342900" algn="l">
                        <a:buFont typeface="Arial" panose="020B0604020202020204" pitchFamily="34" charset="0"/>
                        <a:buChar char="•"/>
                      </a:pPr>
                      <a:r>
                        <a:rPr lang="zh-CN" altLang="en-US" sz="2400" dirty="0">
                          <a:solidFill>
                            <a:schemeClr val="accent2"/>
                          </a:solidFill>
                          <a:sym typeface="+mn-ea"/>
                        </a:rPr>
                        <a:t>增加了数据更新的时间开销</a:t>
                      </a:r>
                      <a:endParaRPr lang="zh-CN" altLang="en-US" sz="2400" dirty="0">
                        <a:solidFill>
                          <a:schemeClr val="accent2"/>
                        </a:solidFill>
                        <a:sym typeface="+mn-ea"/>
                      </a:endParaRPr>
                    </a:p>
                    <a:p>
                      <a:pPr marL="342900" indent="-342900" algn="l">
                        <a:buFont typeface="Arial" panose="020B0604020202020204" pitchFamily="34" charset="0"/>
                        <a:buChar char="•"/>
                      </a:pPr>
                      <a:r>
                        <a:rPr lang="zh-CN" altLang="en-US" sz="2400" dirty="0">
                          <a:solidFill>
                            <a:schemeClr val="accent2"/>
                          </a:solidFill>
                          <a:sym typeface="+mn-ea"/>
                        </a:rPr>
                        <a:t>容易出现修改异常（数据不一致性）</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76275">
                <a:tc>
                  <a:txBody>
                    <a:bodyPr/>
                    <a:p>
                      <a:pPr algn="ctr">
                        <a:buNone/>
                      </a:pPr>
                      <a:r>
                        <a:rPr lang="zh-CN" altLang="en-US" sz="2400"/>
                        <a:t>存在插入异常</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marL="252730" indent="-252730" algn="l">
                        <a:buFont typeface="Arial" panose="020B0604020202020204" pitchFamily="34" charset="0"/>
                        <a:buChar char="•"/>
                      </a:pPr>
                      <a:r>
                        <a:rPr lang="zh-CN" altLang="en-US" sz="2400" dirty="0">
                          <a:solidFill>
                            <a:schemeClr val="accent2"/>
                          </a:solidFill>
                          <a:sym typeface="+mn-ea"/>
                        </a:rPr>
                        <a:t>可能有些元组插入操作（</a:t>
                      </a:r>
                      <a:r>
                        <a:rPr lang="en-US" altLang="x-none" sz="2400" dirty="0">
                          <a:solidFill>
                            <a:schemeClr val="accent2"/>
                          </a:solidFill>
                          <a:sym typeface="+mn-ea"/>
                        </a:rPr>
                        <a:t>Insert</a:t>
                      </a:r>
                      <a:r>
                        <a:rPr lang="zh-CN" altLang="en-US" sz="2400" dirty="0">
                          <a:solidFill>
                            <a:schemeClr val="accent2"/>
                          </a:solidFill>
                          <a:sym typeface="+mn-ea"/>
                        </a:rPr>
                        <a:t>）无法执行</a:t>
                      </a:r>
                      <a:endParaRPr lang="zh-CN" altLang="en-US" sz="2400" dirty="0">
                        <a:solidFill>
                          <a:schemeClr val="accent2"/>
                        </a:solidFill>
                        <a:sym typeface="+mn-ea"/>
                      </a:endParaRPr>
                    </a:p>
                    <a:p>
                      <a:pPr marL="252730" indent="-252730" algn="l">
                        <a:buFont typeface="Arial" panose="020B0604020202020204" pitchFamily="34" charset="0"/>
                        <a:buChar char="•"/>
                      </a:pPr>
                      <a:r>
                        <a:rPr lang="zh-CN" altLang="en-US" sz="2400">
                          <a:solidFill>
                            <a:schemeClr val="accent6"/>
                          </a:solidFill>
                        </a:rPr>
                        <a:t>例如：</a:t>
                      </a:r>
                      <a:r>
                        <a:rPr lang="zh-CN" altLang="en-US" sz="2400" dirty="0">
                          <a:solidFill>
                            <a:schemeClr val="accent2"/>
                          </a:solidFill>
                          <a:latin typeface="Arial" panose="020B0604020202020204" pitchFamily="34" charset="0"/>
                          <a:ea typeface="宋体" panose="02010600030101010101" pitchFamily="2" charset="-122"/>
                          <a:sym typeface="+mn-ea"/>
                        </a:rPr>
                        <a:t>开设一门尚未有学生选修的新课程！</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19810">
                <a:tc>
                  <a:txBody>
                    <a:bodyPr/>
                    <a:p>
                      <a:pPr algn="ctr">
                        <a:buNone/>
                      </a:pPr>
                      <a:r>
                        <a:rPr lang="zh-CN" altLang="en-US" sz="2400"/>
                        <a:t>存在删除异常</a:t>
                      </a:r>
                      <a:endParaRPr lang="zh-CN" altLang="en-US"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marL="241935" indent="-241935" algn="l">
                        <a:buFont typeface="Arial" panose="020B0604020202020204" pitchFamily="34" charset="0"/>
                        <a:buChar char="•"/>
                      </a:pPr>
                      <a:r>
                        <a:rPr lang="zh-CN" altLang="en-US" sz="2400" dirty="0">
                          <a:solidFill>
                            <a:schemeClr val="accent2"/>
                          </a:solidFill>
                          <a:sym typeface="+mn-ea"/>
                        </a:rPr>
                        <a:t>在执行元组删除操作时，可能会连带删除掉一些其它本不该被删除的信息</a:t>
                      </a:r>
                      <a:endParaRPr lang="zh-CN" altLang="en-US" sz="2400" dirty="0">
                        <a:solidFill>
                          <a:schemeClr val="accent2"/>
                        </a:solidFill>
                        <a:sym typeface="+mn-ea"/>
                      </a:endParaRPr>
                    </a:p>
                    <a:p>
                      <a:pPr marL="241935" indent="-241935" algn="l">
                        <a:buFont typeface="Arial" panose="020B0604020202020204" pitchFamily="34" charset="0"/>
                        <a:buChar char="•"/>
                      </a:pPr>
                      <a:r>
                        <a:rPr lang="zh-CN" altLang="en-US" sz="2400">
                          <a:solidFill>
                            <a:schemeClr val="accent6"/>
                          </a:solidFill>
                        </a:rPr>
                        <a:t>删除</a:t>
                      </a:r>
                      <a:r>
                        <a:rPr lang="en-US" altLang="zh-CN" sz="2400">
                          <a:solidFill>
                            <a:schemeClr val="accent6"/>
                          </a:solidFill>
                        </a:rPr>
                        <a:t>0003</a:t>
                      </a:r>
                      <a:r>
                        <a:rPr lang="zh-CN" altLang="en-US" sz="2400">
                          <a:solidFill>
                            <a:schemeClr val="accent6"/>
                          </a:solidFill>
                        </a:rPr>
                        <a:t>号学生，将连带删除掉课程</a:t>
                      </a:r>
                      <a:r>
                        <a:rPr lang="en-US" altLang="zh-CN" sz="2400">
                          <a:solidFill>
                            <a:schemeClr val="accent6"/>
                          </a:solidFill>
                        </a:rPr>
                        <a:t>107</a:t>
                      </a:r>
                      <a:r>
                        <a:rPr lang="zh-CN" altLang="en-US" sz="2400">
                          <a:solidFill>
                            <a:schemeClr val="accent6"/>
                          </a:solidFill>
                        </a:rPr>
                        <a:t>的信息！</a:t>
                      </a:r>
                      <a:endParaRPr lang="zh-CN" altLang="en-US" sz="24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728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7284"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7285" name="Rectangle 8"/>
          <p:cNvSpPr>
            <a:spLocks noGrp="1"/>
          </p:cNvSpPr>
          <p:nvPr>
            <p:ph type="body"/>
          </p:nvPr>
        </p:nvSpPr>
        <p:spPr>
          <a:xfrm>
            <a:off x="250825" y="838200"/>
            <a:ext cx="8763000" cy="5791200"/>
          </a:xfrm>
        </p:spPr>
        <p:txBody>
          <a:bodyPr vert="horz" wrap="square" anchor="t"/>
          <a:p>
            <a:pPr lvl="0" eaLnBrk="1" hangingPunct="1">
              <a:lnSpc>
                <a:spcPct val="120000"/>
              </a:lnSpc>
            </a:pPr>
            <a:r>
              <a:rPr lang="zh-CN" altLang="en-US" dirty="0">
                <a:solidFill>
                  <a:schemeClr val="accent2"/>
                </a:solidFill>
                <a:latin typeface="Arial" panose="020B0604020202020204" pitchFamily="34" charset="0"/>
              </a:rPr>
              <a:t>合并关键字相同的子关系模式后得到如下的分解结果</a:t>
            </a:r>
            <a:endParaRPr lang="zh-CN" altLang="en-US" dirty="0">
              <a:solidFill>
                <a:schemeClr val="accent2"/>
              </a:solidFill>
              <a:latin typeface="Arial" panose="020B0604020202020204" pitchFamily="34" charset="0"/>
            </a:endParaRPr>
          </a:p>
          <a:p>
            <a:pPr lvl="0" eaLnBrk="1" hangingPunct="1">
              <a:lnSpc>
                <a:spcPct val="120000"/>
              </a:lnSpc>
            </a:pPr>
            <a:endParaRPr lang="en-US" altLang="x-none" sz="1000" dirty="0">
              <a:solidFill>
                <a:schemeClr val="accent2"/>
              </a:solidFill>
              <a:latin typeface="Arial" panose="020B0604020202020204" pitchFamily="34" charset="0"/>
            </a:endParaRPr>
          </a:p>
          <a:p>
            <a:pPr lvl="1" eaLnBrk="1" hangingPunct="1">
              <a:lnSpc>
                <a:spcPct val="120000"/>
              </a:lnSpc>
            </a:pPr>
            <a:r>
              <a:rPr lang="en-US" altLang="x-none" dirty="0">
                <a:latin typeface="Arial" panose="020B0604020202020204" pitchFamily="34" charset="0"/>
              </a:rPr>
              <a:t>SCG</a:t>
            </a:r>
            <a:r>
              <a:rPr lang="en-US" altLang="x-none" baseline="-25000" dirty="0">
                <a:latin typeface="Arial" panose="020B0604020202020204" pitchFamily="34" charset="0"/>
              </a:rPr>
              <a:t>1</a:t>
            </a:r>
            <a:r>
              <a:rPr lang="en-US" altLang="x-none" dirty="0">
                <a:latin typeface="Arial" panose="020B0604020202020204" pitchFamily="34" charset="0"/>
              </a:rPr>
              <a:t> ( Sno, Cno, G ), </a:t>
            </a:r>
            <a:r>
              <a:rPr lang="zh-CN" altLang="en-US" dirty="0">
                <a:latin typeface="Arial" panose="020B0604020202020204" pitchFamily="34" charset="0"/>
              </a:rPr>
              <a:t>其函数依赖集是：</a:t>
            </a:r>
            <a:endParaRPr lang="zh-CN" altLang="en-US" dirty="0">
              <a:latin typeface="Arial" panose="020B0604020202020204" pitchFamily="34" charset="0"/>
            </a:endParaRPr>
          </a:p>
          <a:p>
            <a:pPr lvl="3" eaLnBrk="1" hangingPunct="1">
              <a:lnSpc>
                <a:spcPct val="120000"/>
              </a:lnSpc>
              <a:buNone/>
            </a:pPr>
            <a:r>
              <a:rPr lang="zh-CN" altLang="en-US" dirty="0">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4</a:t>
            </a:r>
            <a:r>
              <a:rPr lang="en-US" altLang="x-none" dirty="0">
                <a:solidFill>
                  <a:srgbClr val="FF0000"/>
                </a:solidFill>
                <a:latin typeface="Arial" panose="020B0604020202020204" pitchFamily="34" charset="0"/>
              </a:rPr>
              <a:t>:</a:t>
            </a:r>
            <a:r>
              <a:rPr lang="en-US" altLang="x-none" dirty="0">
                <a:solidFill>
                  <a:schemeClr val="accent2"/>
                </a:solidFill>
                <a:latin typeface="Arial" panose="020B0604020202020204" pitchFamily="34" charset="0"/>
              </a:rPr>
              <a:t> </a:t>
            </a:r>
            <a:r>
              <a:rPr lang="zh-CN" altLang="en-US" dirty="0">
                <a:latin typeface="Arial" panose="020B0604020202020204" pitchFamily="34" charset="0"/>
              </a:rPr>
              <a:t>( </a:t>
            </a:r>
            <a:r>
              <a:rPr lang="en-US" altLang="x-none" dirty="0">
                <a:latin typeface="Arial" panose="020B0604020202020204" pitchFamily="34" charset="0"/>
              </a:rPr>
              <a:t>Sno, Cno</a:t>
            </a:r>
            <a:r>
              <a:rPr lang="en-US" altLang="x-none" baseline="30000" dirty="0">
                <a:latin typeface="Arial" panose="020B0604020202020204" pitchFamily="34" charset="0"/>
              </a:rPr>
              <a:t> </a:t>
            </a:r>
            <a:r>
              <a:rPr lang="en-US" altLang="x-none" dirty="0">
                <a:latin typeface="Arial" panose="020B0604020202020204" pitchFamily="34" charset="0"/>
              </a:rPr>
              <a:t>)→G }</a:t>
            </a:r>
            <a:endParaRPr lang="en-US" altLang="x-none" dirty="0">
              <a:latin typeface="Arial" panose="020B0604020202020204" pitchFamily="34" charset="0"/>
            </a:endParaRPr>
          </a:p>
          <a:p>
            <a:pPr lvl="3" eaLnBrk="1" hangingPunct="1">
              <a:lnSpc>
                <a:spcPct val="120000"/>
              </a:lnSpc>
              <a:buNone/>
            </a:pPr>
            <a:endParaRPr lang="en-US" altLang="x-none" sz="1000" dirty="0">
              <a:latin typeface="Arial" panose="020B0604020202020204" pitchFamily="34" charset="0"/>
            </a:endParaRPr>
          </a:p>
          <a:p>
            <a:pPr lvl="1" eaLnBrk="1" hangingPunct="1">
              <a:lnSpc>
                <a:spcPct val="120000"/>
              </a:lnSpc>
            </a:pPr>
            <a:r>
              <a:rPr lang="en-US" altLang="x-none" dirty="0">
                <a:latin typeface="Arial" panose="020B0604020202020204" pitchFamily="34" charset="0"/>
              </a:rPr>
              <a:t>SCG</a:t>
            </a:r>
            <a:r>
              <a:rPr lang="en-US" altLang="x-none" baseline="-25000" dirty="0">
                <a:latin typeface="Arial" panose="020B0604020202020204" pitchFamily="34" charset="0"/>
              </a:rPr>
              <a:t>2</a:t>
            </a:r>
            <a:r>
              <a:rPr lang="en-US" altLang="x-none" dirty="0">
                <a:latin typeface="Arial" panose="020B0604020202020204" pitchFamily="34" charset="0"/>
              </a:rPr>
              <a:t> ( Sno, Sn, Sd, Ss ), </a:t>
            </a:r>
            <a:r>
              <a:rPr lang="zh-CN" altLang="en-US" dirty="0">
                <a:latin typeface="Arial" panose="020B0604020202020204" pitchFamily="34" charset="0"/>
              </a:rPr>
              <a:t>其函数依赖集是：</a:t>
            </a:r>
            <a:endParaRPr lang="zh-CN" altLang="en-US" dirty="0">
              <a:latin typeface="Arial" panose="020B0604020202020204" pitchFamily="34" charset="0"/>
            </a:endParaRPr>
          </a:p>
          <a:p>
            <a:pPr lvl="3" eaLnBrk="1" hangingPunct="1">
              <a:lnSpc>
                <a:spcPct val="120000"/>
              </a:lnSpc>
              <a:buNone/>
            </a:pPr>
            <a:r>
              <a:rPr lang="en-US" altLang="x-none" dirty="0">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1</a:t>
            </a:r>
            <a:r>
              <a:rPr lang="en-US" altLang="x-none" dirty="0">
                <a:solidFill>
                  <a:srgbClr val="FF0000"/>
                </a:solidFill>
                <a:latin typeface="Arial" panose="020B0604020202020204" pitchFamily="34" charset="0"/>
              </a:rPr>
              <a:t>:</a:t>
            </a:r>
            <a:r>
              <a:rPr lang="en-US" altLang="x-none" dirty="0">
                <a:solidFill>
                  <a:schemeClr val="accent2"/>
                </a:solidFill>
                <a:latin typeface="Arial" panose="020B0604020202020204" pitchFamily="34" charset="0"/>
              </a:rPr>
              <a:t> </a:t>
            </a:r>
            <a:r>
              <a:rPr lang="en-US" altLang="x-none" dirty="0">
                <a:latin typeface="Arial" panose="020B0604020202020204" pitchFamily="34" charset="0"/>
              </a:rPr>
              <a:t>Sno→Sn,</a:t>
            </a:r>
            <a:endParaRPr lang="en-US" altLang="x-none" dirty="0">
              <a:latin typeface="Arial" panose="020B0604020202020204" pitchFamily="34" charset="0"/>
            </a:endParaRPr>
          </a:p>
          <a:p>
            <a:pPr lvl="3" eaLnBrk="1" hangingPunct="1">
              <a:lnSpc>
                <a:spcPct val="120000"/>
              </a:lnSpc>
              <a:buNone/>
            </a:pPr>
            <a:r>
              <a:rPr lang="en-US" altLang="x-none" dirty="0">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2</a:t>
            </a:r>
            <a:r>
              <a:rPr lang="en-US" altLang="x-none" dirty="0">
                <a:solidFill>
                  <a:srgbClr val="FF0000"/>
                </a:solidFill>
                <a:latin typeface="Arial" panose="020B0604020202020204" pitchFamily="34" charset="0"/>
              </a:rPr>
              <a:t>:</a:t>
            </a:r>
            <a:r>
              <a:rPr lang="en-US" altLang="x-none" dirty="0">
                <a:solidFill>
                  <a:schemeClr val="accent2"/>
                </a:solidFill>
                <a:latin typeface="Arial" panose="020B0604020202020204" pitchFamily="34" charset="0"/>
              </a:rPr>
              <a:t> </a:t>
            </a:r>
            <a:r>
              <a:rPr lang="en-US" altLang="x-none" dirty="0">
                <a:latin typeface="Arial" panose="020B0604020202020204" pitchFamily="34" charset="0"/>
              </a:rPr>
              <a:t>Sno→Sd,</a:t>
            </a:r>
            <a:endParaRPr lang="en-US" altLang="x-none" dirty="0">
              <a:latin typeface="Arial" panose="020B0604020202020204" pitchFamily="34" charset="0"/>
            </a:endParaRPr>
          </a:p>
          <a:p>
            <a:pPr lvl="3" eaLnBrk="1" hangingPunct="1">
              <a:lnSpc>
                <a:spcPct val="120000"/>
              </a:lnSpc>
              <a:buNone/>
            </a:pPr>
            <a:r>
              <a:rPr lang="en-US" altLang="x-none" dirty="0">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rgbClr val="FF0000"/>
                </a:solidFill>
                <a:latin typeface="Arial" panose="020B0604020202020204" pitchFamily="34" charset="0"/>
              </a:rPr>
              <a:t>:</a:t>
            </a:r>
            <a:r>
              <a:rPr lang="en-US" altLang="x-none" dirty="0">
                <a:solidFill>
                  <a:schemeClr val="accent2"/>
                </a:solidFill>
                <a:latin typeface="Arial" panose="020B0604020202020204" pitchFamily="34" charset="0"/>
              </a:rPr>
              <a:t> </a:t>
            </a:r>
            <a:r>
              <a:rPr lang="en-US" altLang="x-none" dirty="0">
                <a:latin typeface="Arial" panose="020B0604020202020204" pitchFamily="34" charset="0"/>
              </a:rPr>
              <a:t>Sno→Ss,</a:t>
            </a:r>
            <a:endParaRPr lang="en-US" altLang="x-none" dirty="0">
              <a:latin typeface="Arial" panose="020B0604020202020204" pitchFamily="34" charset="0"/>
            </a:endParaRPr>
          </a:p>
          <a:p>
            <a:pPr lvl="3" eaLnBrk="1" hangingPunct="1">
              <a:lnSpc>
                <a:spcPct val="120000"/>
              </a:lnSpc>
              <a:buNone/>
            </a:pPr>
            <a:r>
              <a:rPr lang="en-US" altLang="x-none" dirty="0">
                <a:latin typeface="Arial" panose="020B0604020202020204" pitchFamily="34" charset="0"/>
              </a:rPr>
              <a:t>	</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5</a:t>
            </a:r>
            <a:r>
              <a:rPr lang="en-US" altLang="x-none" dirty="0">
                <a:solidFill>
                  <a:srgbClr val="FF0000"/>
                </a:solidFill>
                <a:latin typeface="Arial" panose="020B0604020202020204" pitchFamily="34" charset="0"/>
              </a:rPr>
              <a:t>:</a:t>
            </a:r>
            <a:r>
              <a:rPr lang="en-US" altLang="x-none" dirty="0">
                <a:solidFill>
                  <a:schemeClr val="accent2"/>
                </a:solidFill>
                <a:latin typeface="Arial" panose="020B0604020202020204" pitchFamily="34" charset="0"/>
              </a:rPr>
              <a:t> </a:t>
            </a:r>
            <a:r>
              <a:rPr lang="en-US" altLang="x-none" dirty="0">
                <a:latin typeface="Arial" panose="020B0604020202020204" pitchFamily="34" charset="0"/>
              </a:rPr>
              <a:t>Ss→Sd	}</a:t>
            </a:r>
            <a:endParaRPr lang="zh-CN" altLang="en-US" dirty="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830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graphicFrame>
        <p:nvGraphicFramePr>
          <p:cNvPr id="98309" name="Object 3"/>
          <p:cNvGraphicFramePr>
            <a:graphicFrameLocks noChangeAspect="1"/>
          </p:cNvGraphicFramePr>
          <p:nvPr/>
        </p:nvGraphicFramePr>
        <p:xfrm>
          <a:off x="3482975" y="1844675"/>
          <a:ext cx="5348288" cy="3267075"/>
        </p:xfrm>
        <a:graphic>
          <a:graphicData uri="http://schemas.openxmlformats.org/presentationml/2006/ole">
            <mc:AlternateContent xmlns:mc="http://schemas.openxmlformats.org/markup-compatibility/2006">
              <mc:Choice xmlns:v="urn:schemas-microsoft-com:vml" Requires="v">
                <p:oleObj spid="_x0000_s3084" name="" r:id="rId1" imgW="1939925" imgH="1184275" progId="Word.Picture.8">
                  <p:embed/>
                </p:oleObj>
              </mc:Choice>
              <mc:Fallback>
                <p:oleObj name="" r:id="rId1" imgW="1939925" imgH="1184275" progId="Word.Picture.8">
                  <p:embed/>
                  <p:pic>
                    <p:nvPicPr>
                      <p:cNvPr id="0" name="图片 3083"/>
                      <p:cNvPicPr/>
                      <p:nvPr/>
                    </p:nvPicPr>
                    <p:blipFill>
                      <a:blip r:embed="rId2"/>
                      <a:stretch>
                        <a:fillRect/>
                      </a:stretch>
                    </p:blipFill>
                    <p:spPr>
                      <a:xfrm>
                        <a:off x="3482975" y="1844675"/>
                        <a:ext cx="5348288" cy="3267075"/>
                      </a:xfrm>
                      <a:prstGeom prst="rect">
                        <a:avLst/>
                      </a:prstGeom>
                      <a:noFill/>
                      <a:ln w="38100">
                        <a:noFill/>
                        <a:miter/>
                      </a:ln>
                    </p:spPr>
                  </p:pic>
                </p:oleObj>
              </mc:Fallback>
            </mc:AlternateContent>
          </a:graphicData>
        </a:graphic>
      </p:graphicFrame>
      <p:sp>
        <p:nvSpPr>
          <p:cNvPr id="98310" name="Text Box 4"/>
          <p:cNvSpPr txBox="1"/>
          <p:nvPr/>
        </p:nvSpPr>
        <p:spPr>
          <a:xfrm>
            <a:off x="685800" y="5943600"/>
            <a:ext cx="7772400" cy="822325"/>
          </a:xfrm>
          <a:prstGeom prst="rect">
            <a:avLst/>
          </a:prstGeom>
          <a:noFill/>
          <a:ln w="9525">
            <a:noFill/>
          </a:ln>
        </p:spPr>
        <p:txBody>
          <a:bodyPr>
            <a:spAutoFit/>
          </a:bodyPr>
          <a:p>
            <a:pPr lvl="0" algn="ctr" eaLnBrk="1" hangingPunct="1">
              <a:spcBef>
                <a:spcPct val="0"/>
              </a:spcBef>
              <a:buNone/>
            </a:pPr>
            <a:r>
              <a:rPr lang="zh-CN" altLang="en-US" sz="2400" dirty="0">
                <a:solidFill>
                  <a:schemeClr val="tx2"/>
                </a:solidFill>
                <a:latin typeface="Arial" panose="020B0604020202020204" pitchFamily="34" charset="0"/>
                <a:ea typeface="宋体" panose="02010600030101010101" pitchFamily="2" charset="-122"/>
              </a:rPr>
              <a:t>图2：根据关系模式</a:t>
            </a:r>
            <a:r>
              <a:rPr lang="en-US" altLang="x-none" sz="2400" dirty="0">
                <a:solidFill>
                  <a:schemeClr val="tx2"/>
                </a:solidFill>
                <a:latin typeface="Arial" panose="020B0604020202020204" pitchFamily="34" charset="0"/>
                <a:ea typeface="宋体" panose="02010600030101010101" pitchFamily="2" charset="-122"/>
              </a:rPr>
              <a:t>SCG</a:t>
            </a:r>
            <a:r>
              <a:rPr lang="en-US" altLang="x-none" sz="2400" baseline="-25000" dirty="0">
                <a:solidFill>
                  <a:schemeClr val="tx2"/>
                </a:solidFill>
                <a:latin typeface="Arial" panose="020B0604020202020204" pitchFamily="34" charset="0"/>
                <a:ea typeface="宋体" panose="02010600030101010101" pitchFamily="2" charset="-122"/>
              </a:rPr>
              <a:t>1</a:t>
            </a:r>
            <a:r>
              <a:rPr lang="zh-CN" altLang="en-US" sz="2400" dirty="0">
                <a:solidFill>
                  <a:schemeClr val="tx2"/>
                </a:solidFill>
                <a:latin typeface="Arial" panose="020B0604020202020204" pitchFamily="34" charset="0"/>
                <a:ea typeface="宋体" panose="02010600030101010101" pitchFamily="2" charset="-122"/>
              </a:rPr>
              <a:t>和</a:t>
            </a:r>
            <a:r>
              <a:rPr lang="en-US" altLang="x-none" sz="2400" dirty="0">
                <a:solidFill>
                  <a:schemeClr val="tx2"/>
                </a:solidFill>
                <a:latin typeface="Arial" panose="020B0604020202020204" pitchFamily="34" charset="0"/>
                <a:ea typeface="宋体" panose="02010600030101010101" pitchFamily="2" charset="-122"/>
              </a:rPr>
              <a:t>SCG</a:t>
            </a:r>
            <a:r>
              <a:rPr lang="en-US" altLang="x-none" sz="2400" baseline="-25000" dirty="0">
                <a:solidFill>
                  <a:schemeClr val="tx2"/>
                </a:solidFill>
                <a:latin typeface="Arial" panose="020B0604020202020204" pitchFamily="34" charset="0"/>
                <a:ea typeface="宋体" panose="02010600030101010101" pitchFamily="2" charset="-122"/>
              </a:rPr>
              <a:t>2</a:t>
            </a:r>
            <a:r>
              <a:rPr lang="zh-CN" altLang="en-US" sz="2400" dirty="0">
                <a:solidFill>
                  <a:schemeClr val="tx2"/>
                </a:solidFill>
                <a:latin typeface="Arial" panose="020B0604020202020204" pitchFamily="34" charset="0"/>
                <a:ea typeface="宋体" panose="02010600030101010101" pitchFamily="2" charset="-122"/>
              </a:rPr>
              <a:t>所建立的数据库</a:t>
            </a:r>
            <a:endParaRPr lang="zh-CN" altLang="en-US" sz="2400" dirty="0">
              <a:solidFill>
                <a:schemeClr val="tx2"/>
              </a:solidFill>
              <a:latin typeface="Arial" panose="020B0604020202020204" pitchFamily="34" charset="0"/>
              <a:ea typeface="宋体" panose="02010600030101010101" pitchFamily="2" charset="-122"/>
            </a:endParaRPr>
          </a:p>
          <a:p>
            <a:pPr lvl="0" algn="ctr" eaLnBrk="1" hangingPunct="1">
              <a:spcBef>
                <a:spcPct val="0"/>
              </a:spcBef>
              <a:buNone/>
            </a:pPr>
            <a:r>
              <a:rPr lang="zh-CN" altLang="en-US" sz="2400" dirty="0">
                <a:solidFill>
                  <a:schemeClr val="tx2"/>
                </a:solidFill>
                <a:latin typeface="Arial" panose="020B0604020202020204" pitchFamily="34" charset="0"/>
                <a:ea typeface="宋体" panose="02010600030101010101" pitchFamily="2" charset="-122"/>
              </a:rPr>
              <a:t>（可以满足到 2</a:t>
            </a:r>
            <a:r>
              <a:rPr lang="en-US" altLang="x-none" sz="2400" dirty="0">
                <a:solidFill>
                  <a:schemeClr val="tx2"/>
                </a:solidFill>
                <a:latin typeface="Arial" panose="020B0604020202020204" pitchFamily="34" charset="0"/>
                <a:ea typeface="宋体" panose="02010600030101010101" pitchFamily="2" charset="-122"/>
              </a:rPr>
              <a:t>NF）</a:t>
            </a:r>
            <a:endParaRPr lang="en-US" altLang="x-none" sz="2400" dirty="0">
              <a:solidFill>
                <a:schemeClr val="tx2"/>
              </a:solidFill>
              <a:latin typeface="Arial" panose="020B0604020202020204" pitchFamily="34" charset="0"/>
              <a:ea typeface="宋体" panose="02010600030101010101" pitchFamily="2" charset="-122"/>
            </a:endParaRPr>
          </a:p>
        </p:txBody>
      </p:sp>
      <p:graphicFrame>
        <p:nvGraphicFramePr>
          <p:cNvPr id="98311" name="Object 5"/>
          <p:cNvGraphicFramePr>
            <a:graphicFrameLocks noChangeAspect="1"/>
          </p:cNvGraphicFramePr>
          <p:nvPr/>
        </p:nvGraphicFramePr>
        <p:xfrm>
          <a:off x="280988" y="855663"/>
          <a:ext cx="3140075" cy="5160962"/>
        </p:xfrm>
        <a:graphic>
          <a:graphicData uri="http://schemas.openxmlformats.org/presentationml/2006/ole">
            <mc:AlternateContent xmlns:mc="http://schemas.openxmlformats.org/markup-compatibility/2006">
              <mc:Choice xmlns:v="urn:schemas-microsoft-com:vml" Requires="v">
                <p:oleObj spid="_x0000_s3085" name="" r:id="rId3" imgW="1139825" imgH="1876425" progId="Word.Picture.8">
                  <p:embed/>
                </p:oleObj>
              </mc:Choice>
              <mc:Fallback>
                <p:oleObj name="" r:id="rId3" imgW="1139825" imgH="1876425" progId="Word.Picture.8">
                  <p:embed/>
                  <p:pic>
                    <p:nvPicPr>
                      <p:cNvPr id="0" name="图片 3084"/>
                      <p:cNvPicPr/>
                      <p:nvPr/>
                    </p:nvPicPr>
                    <p:blipFill>
                      <a:blip r:embed="rId4"/>
                      <a:stretch>
                        <a:fillRect/>
                      </a:stretch>
                    </p:blipFill>
                    <p:spPr>
                      <a:xfrm>
                        <a:off x="280988" y="855663"/>
                        <a:ext cx="3140075" cy="5160962"/>
                      </a:xfrm>
                      <a:prstGeom prst="rect">
                        <a:avLst/>
                      </a:prstGeom>
                      <a:noFill/>
                      <a:ln w="38100">
                        <a:noFill/>
                        <a:miter/>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933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9332"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99333" name="Rectangle 3"/>
          <p:cNvSpPr>
            <a:spLocks noGrp="1"/>
          </p:cNvSpPr>
          <p:nvPr>
            <p:ph type="body"/>
          </p:nvPr>
        </p:nvSpPr>
        <p:spPr>
          <a:xfrm>
            <a:off x="381000" y="4292600"/>
            <a:ext cx="8382000" cy="2160588"/>
          </a:xfrm>
        </p:spPr>
        <p:txBody>
          <a:bodyPr vert="horz" wrap="square" anchor="t"/>
          <a:p>
            <a:pPr lvl="0" eaLnBrk="1" hangingPunct="1"/>
            <a:r>
              <a:rPr lang="zh-CN" altLang="en-US" dirty="0">
                <a:solidFill>
                  <a:schemeClr val="accent2"/>
                </a:solidFill>
              </a:rPr>
              <a:t>在关系</a:t>
            </a:r>
            <a:r>
              <a:rPr lang="en-US" altLang="x-none" dirty="0">
                <a:solidFill>
                  <a:schemeClr val="accent2"/>
                </a:solidFill>
                <a:latin typeface="Arial" panose="020B0604020202020204" pitchFamily="34" charset="0"/>
              </a:rPr>
              <a:t>SCG</a:t>
            </a:r>
            <a:r>
              <a:rPr lang="en-US" altLang="x-none" baseline="-25000" dirty="0">
                <a:solidFill>
                  <a:schemeClr val="accent2"/>
                </a:solidFill>
                <a:latin typeface="Arial" panose="020B0604020202020204" pitchFamily="34" charset="0"/>
              </a:rPr>
              <a:t>2</a:t>
            </a:r>
            <a:r>
              <a:rPr lang="zh-CN" altLang="en-US" dirty="0">
                <a:solidFill>
                  <a:schemeClr val="accent2"/>
                </a:solidFill>
              </a:rPr>
              <a:t>中仍然存在数据冗余</a:t>
            </a:r>
            <a:r>
              <a:rPr lang="zh-CN" altLang="en-US" i="1" u="sng" dirty="0">
                <a:solidFill>
                  <a:schemeClr val="tx1"/>
                </a:solidFill>
              </a:rPr>
              <a:t>（专业</a:t>
            </a:r>
            <a:r>
              <a:rPr lang="en-US" altLang="x-none" i="1" u="sng" dirty="0">
                <a:solidFill>
                  <a:schemeClr val="tx1"/>
                </a:solidFill>
              </a:rPr>
              <a:t>Ss</a:t>
            </a:r>
            <a:r>
              <a:rPr lang="zh-CN" altLang="en-US" i="1" u="sng" dirty="0">
                <a:solidFill>
                  <a:schemeClr val="tx1"/>
                </a:solidFill>
              </a:rPr>
              <a:t>与系别</a:t>
            </a:r>
            <a:r>
              <a:rPr lang="en-US" altLang="x-none" i="1" u="sng" dirty="0">
                <a:solidFill>
                  <a:schemeClr val="tx1"/>
                </a:solidFill>
              </a:rPr>
              <a:t>Sd</a:t>
            </a:r>
            <a:r>
              <a:rPr lang="zh-CN" altLang="en-US" i="1" u="sng" dirty="0">
                <a:solidFill>
                  <a:schemeClr val="tx1"/>
                </a:solidFill>
              </a:rPr>
              <a:t>之间的对应关系）</a:t>
            </a:r>
            <a:r>
              <a:rPr lang="zh-CN" altLang="en-US" dirty="0">
                <a:solidFill>
                  <a:schemeClr val="accent2"/>
                </a:solidFill>
              </a:rPr>
              <a:t>，以及因此而产生的更新异常现象</a:t>
            </a:r>
            <a:endParaRPr lang="zh-CN" altLang="en-US" dirty="0">
              <a:solidFill>
                <a:schemeClr val="accent2"/>
              </a:solidFill>
            </a:endParaRPr>
          </a:p>
          <a:p>
            <a:pPr lvl="0" eaLnBrk="1" hangingPunct="1"/>
            <a:r>
              <a:rPr lang="zh-CN" altLang="en-US" dirty="0">
                <a:solidFill>
                  <a:schemeClr val="accent2"/>
                </a:solidFill>
              </a:rPr>
              <a:t>原因：</a:t>
            </a:r>
            <a:r>
              <a:rPr lang="zh-CN" altLang="en-US" dirty="0"/>
              <a:t>存在非主属性对关键字的传递依赖</a:t>
            </a:r>
            <a:endParaRPr lang="zh-CN" altLang="en-US" dirty="0"/>
          </a:p>
        </p:txBody>
      </p:sp>
      <p:graphicFrame>
        <p:nvGraphicFramePr>
          <p:cNvPr id="99334" name="Object 4"/>
          <p:cNvGraphicFramePr>
            <a:graphicFrameLocks noChangeAspect="1"/>
          </p:cNvGraphicFramePr>
          <p:nvPr/>
        </p:nvGraphicFramePr>
        <p:xfrm>
          <a:off x="1905000" y="933450"/>
          <a:ext cx="5348288" cy="3267075"/>
        </p:xfrm>
        <a:graphic>
          <a:graphicData uri="http://schemas.openxmlformats.org/presentationml/2006/ole">
            <mc:AlternateContent xmlns:mc="http://schemas.openxmlformats.org/markup-compatibility/2006">
              <mc:Choice xmlns:v="urn:schemas-microsoft-com:vml" Requires="v">
                <p:oleObj spid="_x0000_s3086" name="" r:id="rId1" imgW="1939925" imgH="1184275" progId="Word.Picture.8">
                  <p:embed/>
                </p:oleObj>
              </mc:Choice>
              <mc:Fallback>
                <p:oleObj name="" r:id="rId1" imgW="1939925" imgH="1184275" progId="Word.Picture.8">
                  <p:embed/>
                  <p:pic>
                    <p:nvPicPr>
                      <p:cNvPr id="0" name="图片 3085"/>
                      <p:cNvPicPr/>
                      <p:nvPr/>
                    </p:nvPicPr>
                    <p:blipFill>
                      <a:blip r:embed="rId2"/>
                      <a:stretch>
                        <a:fillRect/>
                      </a:stretch>
                    </p:blipFill>
                    <p:spPr>
                      <a:xfrm>
                        <a:off x="1905000" y="933450"/>
                        <a:ext cx="5348288" cy="3267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33">
                                            <p:txEl>
                                              <p:charRg st="50" end="69"/>
                                            </p:txEl>
                                          </p:spTgt>
                                        </p:tgtEl>
                                        <p:attrNameLst>
                                          <p:attrName>style.visibility</p:attrName>
                                        </p:attrNameLst>
                                      </p:cBhvr>
                                      <p:to>
                                        <p:strVal val="visible"/>
                                      </p:to>
                                    </p:set>
                                    <p:animEffect transition="in" filter="blinds(horizontal)">
                                      <p:cBhvr>
                                        <p:cTn id="7" dur="500"/>
                                        <p:tgtEl>
                                          <p:spTgt spid="99333">
                                            <p:txEl>
                                              <p:charRg st="50"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035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0356"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0357" name="Rectangle 3"/>
          <p:cNvSpPr>
            <a:spLocks noGrp="1"/>
          </p:cNvSpPr>
          <p:nvPr>
            <p:ph type="body"/>
          </p:nvPr>
        </p:nvSpPr>
        <p:spPr>
          <a:xfrm>
            <a:off x="381000" y="708025"/>
            <a:ext cx="8382000" cy="2064385"/>
          </a:xfrm>
          <a:ln w="12700" cmpd="sng">
            <a:solidFill>
              <a:schemeClr val="accent1">
                <a:shade val="50000"/>
              </a:schemeClr>
            </a:solidFill>
            <a:prstDash val="solid"/>
          </a:ln>
        </p:spPr>
        <p:txBody>
          <a:bodyPr vert="horz" wrap="square" anchor="t"/>
          <a:p>
            <a:pPr lvl="0" eaLnBrk="1" hangingPunct="1">
              <a:lnSpc>
                <a:spcPct val="125000"/>
              </a:lnSpc>
              <a:spcBef>
                <a:spcPts val="20"/>
              </a:spcBef>
              <a:spcAft>
                <a:spcPts val="0"/>
              </a:spcAft>
            </a:pPr>
            <a:r>
              <a:rPr lang="zh-CN" altLang="en-US" sz="2600" dirty="0">
                <a:latin typeface="Arial" panose="020B0604020202020204" pitchFamily="34" charset="0"/>
                <a:ea typeface="黑体" panose="02010609060101010101" pitchFamily="1" charset="-122"/>
              </a:rPr>
              <a:t>定义8.10：</a:t>
            </a:r>
            <a:r>
              <a:rPr lang="zh-CN" altLang="en-US" sz="2600" dirty="0">
                <a:latin typeface="Arial" panose="020B0604020202020204" pitchFamily="34" charset="0"/>
              </a:rPr>
              <a:t>第三范式 ( 3</a:t>
            </a:r>
            <a:r>
              <a:rPr lang="en-US" altLang="x-none" sz="2600" dirty="0">
                <a:latin typeface="Arial" panose="020B0604020202020204" pitchFamily="34" charset="0"/>
              </a:rPr>
              <a:t>NF )</a:t>
            </a:r>
            <a:endParaRPr lang="zh-CN" altLang="en-US" sz="2600" dirty="0">
              <a:latin typeface="Arial" panose="020B0604020202020204" pitchFamily="34" charset="0"/>
              <a:ea typeface="黑体" panose="02010609060101010101" pitchFamily="1" charset="-122"/>
            </a:endParaRPr>
          </a:p>
          <a:p>
            <a:pPr lvl="1" eaLnBrk="1" hangingPunct="1">
              <a:lnSpc>
                <a:spcPct val="125000"/>
              </a:lnSpc>
              <a:spcBef>
                <a:spcPts val="20"/>
              </a:spcBef>
              <a:spcAft>
                <a:spcPts val="0"/>
              </a:spcAft>
            </a:pPr>
            <a:r>
              <a:rPr lang="zh-CN" altLang="en-US" sz="2600" dirty="0">
                <a:latin typeface="Arial" panose="020B0604020202020204" pitchFamily="34" charset="0"/>
              </a:rPr>
              <a:t>设有关系模式 </a:t>
            </a:r>
            <a:r>
              <a:rPr lang="en-US" altLang="x-none" sz="2600" dirty="0">
                <a:latin typeface="Arial" panose="020B0604020202020204" pitchFamily="34" charset="0"/>
              </a:rPr>
              <a:t>R(U) ∈ 2NF，</a:t>
            </a:r>
            <a:r>
              <a:rPr lang="zh-CN" altLang="en-US" sz="2600" dirty="0">
                <a:latin typeface="Arial" panose="020B0604020202020204" pitchFamily="34" charset="0"/>
              </a:rPr>
              <a:t>且其每个非主属性都不传递函数依赖于关键字，则称关系模式 </a:t>
            </a:r>
            <a:r>
              <a:rPr lang="en-US" altLang="x-none" sz="2600" dirty="0">
                <a:latin typeface="Arial" panose="020B0604020202020204" pitchFamily="34" charset="0"/>
              </a:rPr>
              <a:t>R(U) </a:t>
            </a:r>
            <a:r>
              <a:rPr lang="zh-CN" altLang="en-US" sz="2600" dirty="0">
                <a:latin typeface="Arial" panose="020B0604020202020204" pitchFamily="34" charset="0"/>
              </a:rPr>
              <a:t>满足第三范式，并记作：</a:t>
            </a:r>
            <a:r>
              <a:rPr lang="en-US" altLang="x-none" sz="2600" dirty="0">
                <a:latin typeface="Arial" panose="020B0604020202020204" pitchFamily="34" charset="0"/>
              </a:rPr>
              <a:t>R ∈ 3NF</a:t>
            </a:r>
            <a:endParaRPr lang="en-US" altLang="x-none" sz="2600" dirty="0">
              <a:latin typeface="Arial" panose="020B0604020202020204" pitchFamily="34" charset="0"/>
              <a:sym typeface="Symbol" panose="05050102010706020507" pitchFamily="2" charset="2"/>
            </a:endParaRPr>
          </a:p>
        </p:txBody>
      </p:sp>
      <p:grpSp>
        <p:nvGrpSpPr>
          <p:cNvPr id="4" name="组合 3"/>
          <p:cNvGrpSpPr/>
          <p:nvPr/>
        </p:nvGrpSpPr>
        <p:grpSpPr>
          <a:xfrm>
            <a:off x="309245" y="2813685"/>
            <a:ext cx="8382000" cy="2383790"/>
            <a:chOff x="487" y="5109"/>
            <a:chExt cx="13200" cy="3754"/>
          </a:xfrm>
        </p:grpSpPr>
        <p:sp>
          <p:nvSpPr>
            <p:cNvPr id="2" name="Rectangle 3"/>
            <p:cNvSpPr>
              <a:spLocks noGrp="1"/>
            </p:cNvSpPr>
            <p:nvPr/>
          </p:nvSpPr>
          <p:spPr>
            <a:xfrm>
              <a:off x="487" y="5109"/>
              <a:ext cx="13200" cy="3754"/>
            </a:xfrm>
            <a:prstGeom prst="rect">
              <a:avLst/>
            </a:prstGeom>
            <a:no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25000"/>
                </a:lnSpc>
                <a:spcBef>
                  <a:spcPts val="0"/>
                </a:spcBef>
                <a:spcAft>
                  <a:spcPts val="50"/>
                </a:spcAft>
              </a:pPr>
              <a:r>
                <a:rPr lang="zh-CN" altLang="en-US" sz="2400" dirty="0">
                  <a:solidFill>
                    <a:schemeClr val="accent6"/>
                  </a:solidFill>
                  <a:latin typeface="Arial" panose="020B0604020202020204" pitchFamily="34" charset="0"/>
                </a:rPr>
                <a:t>如果</a:t>
              </a:r>
              <a:r>
                <a:rPr lang="zh-CN" altLang="en-US" sz="2400" dirty="0">
                  <a:solidFill>
                    <a:schemeClr val="accent6"/>
                  </a:solidFill>
                  <a:latin typeface="Arial" panose="020B0604020202020204" pitchFamily="34" charset="0"/>
                  <a:sym typeface="+mn-ea"/>
                </a:rPr>
                <a:t>关系</a:t>
              </a:r>
              <a:r>
                <a:rPr lang="en-US" altLang="zh-CN" sz="2400" dirty="0">
                  <a:solidFill>
                    <a:schemeClr val="accent6"/>
                  </a:solidFill>
                  <a:latin typeface="Arial" panose="020B0604020202020204" pitchFamily="34" charset="0"/>
                  <a:sym typeface="+mn-ea"/>
                </a:rPr>
                <a:t>R</a:t>
              </a:r>
              <a:r>
                <a:rPr lang="en-US" altLang="zh-CN" sz="2400" dirty="0">
                  <a:solidFill>
                    <a:schemeClr val="accent6"/>
                  </a:solidFill>
                  <a:latin typeface="Arial" panose="020B0604020202020204" pitchFamily="34" charset="0"/>
                  <a:sym typeface="Symbol" panose="05050102010706020507" charset="0"/>
                </a:rPr>
                <a:t>3NF</a:t>
              </a:r>
              <a:r>
                <a:rPr lang="zh-CN" altLang="en-US" sz="2400" dirty="0">
                  <a:solidFill>
                    <a:schemeClr val="accent6"/>
                  </a:solidFill>
                  <a:latin typeface="Arial" panose="020B0604020202020204" pitchFamily="34" charset="0"/>
                  <a:sym typeface="Symbol" panose="05050102010706020507" charset="0"/>
                </a:rPr>
                <a:t>，那么在关系</a:t>
              </a:r>
              <a:r>
                <a:rPr lang="en-US" altLang="zh-CN" sz="2400" dirty="0">
                  <a:solidFill>
                    <a:schemeClr val="accent6"/>
                  </a:solidFill>
                  <a:latin typeface="Arial" panose="020B0604020202020204" pitchFamily="34" charset="0"/>
                  <a:sym typeface="Symbol" panose="05050102010706020507" charset="0"/>
                </a:rPr>
                <a:t>R</a:t>
              </a:r>
              <a:r>
                <a:rPr lang="zh-CN" altLang="en-US" sz="2400" dirty="0">
                  <a:solidFill>
                    <a:schemeClr val="accent6"/>
                  </a:solidFill>
                  <a:latin typeface="Arial" panose="020B0604020202020204" pitchFamily="34" charset="0"/>
                  <a:sym typeface="Symbol" panose="05050102010706020507" charset="0"/>
                </a:rPr>
                <a:t>中必然存在以下形式的函数依赖                ，其中：依赖因素</a:t>
              </a:r>
              <a:r>
                <a:rPr lang="en-US" altLang="zh-CN" sz="2400" dirty="0">
                  <a:solidFill>
                    <a:schemeClr val="accent6"/>
                  </a:solidFill>
                  <a:latin typeface="Arial" panose="020B0604020202020204" pitchFamily="34" charset="0"/>
                  <a:sym typeface="Symbol" panose="05050102010706020507" charset="0"/>
                </a:rPr>
                <a:t>Y</a:t>
              </a:r>
              <a:r>
                <a:rPr lang="zh-CN" altLang="en-US" sz="2400" dirty="0">
                  <a:solidFill>
                    <a:schemeClr val="accent6"/>
                  </a:solidFill>
                  <a:latin typeface="Arial" panose="020B0604020202020204" pitchFamily="34" charset="0"/>
                  <a:sym typeface="Symbol" panose="05050102010706020507" charset="0"/>
                </a:rPr>
                <a:t>是单个的非主属性，而决定因素</a:t>
              </a:r>
              <a:r>
                <a:rPr lang="en-US" altLang="zh-CN" sz="2400" dirty="0">
                  <a:solidFill>
                    <a:schemeClr val="accent6"/>
                  </a:solidFill>
                  <a:latin typeface="Arial" panose="020B0604020202020204" pitchFamily="34" charset="0"/>
                  <a:sym typeface="Symbol" panose="05050102010706020507" charset="0"/>
                </a:rPr>
                <a:t>X</a:t>
              </a:r>
              <a:r>
                <a:rPr lang="zh-CN" altLang="en-US" sz="2400" dirty="0">
                  <a:solidFill>
                    <a:schemeClr val="accent6"/>
                  </a:solidFill>
                  <a:latin typeface="Arial" panose="020B0604020202020204" pitchFamily="34" charset="0"/>
                  <a:sym typeface="Symbol" panose="05050102010706020507" charset="0"/>
                </a:rPr>
                <a:t>则是以下的两种情况之一：                    </a:t>
              </a:r>
              <a:endParaRPr lang="zh-CN" altLang="en-US" sz="2400" dirty="0">
                <a:solidFill>
                  <a:schemeClr val="accent6"/>
                </a:solidFill>
                <a:latin typeface="Arial" panose="020B0604020202020204" pitchFamily="34" charset="0"/>
                <a:sym typeface="Symbol" panose="05050102010706020507" charset="0"/>
              </a:endParaRPr>
            </a:p>
            <a:p>
              <a:pPr marL="914400" lvl="1" indent="-457200" eaLnBrk="1" hangingPunct="1">
                <a:lnSpc>
                  <a:spcPct val="125000"/>
                </a:lnSpc>
                <a:spcBef>
                  <a:spcPts val="0"/>
                </a:spcBef>
                <a:spcAft>
                  <a:spcPts val="50"/>
                </a:spcAft>
                <a:buFont typeface="+mj-ea"/>
                <a:buAutoNum type="circleNumDbPlain"/>
              </a:pPr>
              <a:r>
                <a:rPr lang="en-US" altLang="x-none" sz="2400" dirty="0">
                  <a:solidFill>
                    <a:schemeClr val="accent6"/>
                  </a:solidFill>
                  <a:latin typeface="Arial" panose="020B0604020202020204" pitchFamily="34" charset="0"/>
                  <a:sym typeface="Symbol" panose="05050102010706020507" pitchFamily="2" charset="2"/>
                </a:rPr>
                <a:t>X</a:t>
              </a:r>
              <a:r>
                <a:rPr lang="zh-CN" altLang="en-US" sz="2400" dirty="0">
                  <a:solidFill>
                    <a:schemeClr val="accent6"/>
                  </a:solidFill>
                  <a:latin typeface="Arial" panose="020B0604020202020204" pitchFamily="34" charset="0"/>
                  <a:sym typeface="Symbol" panose="05050102010706020507" pitchFamily="2" charset="2"/>
                </a:rPr>
                <a:t>是关系</a:t>
              </a:r>
              <a:r>
                <a:rPr lang="en-US" altLang="zh-CN" sz="2400" dirty="0">
                  <a:solidFill>
                    <a:schemeClr val="accent6"/>
                  </a:solidFill>
                  <a:latin typeface="Arial" panose="020B0604020202020204" pitchFamily="34" charset="0"/>
                  <a:sym typeface="Symbol" panose="05050102010706020507" pitchFamily="2" charset="2"/>
                </a:rPr>
                <a:t>R</a:t>
              </a:r>
              <a:r>
                <a:rPr lang="zh-CN" altLang="en-US" sz="2400" dirty="0">
                  <a:solidFill>
                    <a:schemeClr val="accent6"/>
                  </a:solidFill>
                  <a:latin typeface="Arial" panose="020B0604020202020204" pitchFamily="34" charset="0"/>
                  <a:sym typeface="Symbol" panose="05050102010706020507" pitchFamily="2" charset="2"/>
                </a:rPr>
                <a:t>的某个关键字的真子集</a:t>
              </a:r>
              <a:endParaRPr lang="zh-CN" altLang="en-US" sz="2400" dirty="0">
                <a:solidFill>
                  <a:schemeClr val="accent6"/>
                </a:solidFill>
                <a:latin typeface="Arial" panose="020B0604020202020204" pitchFamily="34" charset="0"/>
                <a:sym typeface="Symbol" panose="05050102010706020507" pitchFamily="2" charset="2"/>
              </a:endParaRPr>
            </a:p>
            <a:p>
              <a:pPr marL="914400" lvl="1" indent="-457200" eaLnBrk="1" hangingPunct="1">
                <a:lnSpc>
                  <a:spcPct val="125000"/>
                </a:lnSpc>
                <a:spcBef>
                  <a:spcPts val="0"/>
                </a:spcBef>
                <a:spcAft>
                  <a:spcPts val="50"/>
                </a:spcAft>
                <a:buFont typeface="+mj-ea"/>
                <a:buAutoNum type="circleNumDbPlain"/>
              </a:pPr>
              <a:r>
                <a:rPr lang="en-US" altLang="x-none" sz="2400" dirty="0">
                  <a:solidFill>
                    <a:schemeClr val="accent6"/>
                  </a:solidFill>
                  <a:latin typeface="Arial" panose="020B0604020202020204" pitchFamily="34" charset="0"/>
                  <a:sym typeface="Symbol" panose="05050102010706020507" pitchFamily="2" charset="2"/>
                </a:rPr>
                <a:t>X</a:t>
              </a:r>
              <a:r>
                <a:rPr lang="zh-CN" altLang="en-US" sz="2400" dirty="0">
                  <a:solidFill>
                    <a:schemeClr val="accent6"/>
                  </a:solidFill>
                  <a:latin typeface="Arial" panose="020B0604020202020204" pitchFamily="34" charset="0"/>
                  <a:sym typeface="Symbol" panose="05050102010706020507" pitchFamily="2" charset="2"/>
                </a:rPr>
                <a:t>并不是关系</a:t>
              </a:r>
              <a:r>
                <a:rPr lang="en-US" altLang="zh-CN" sz="2400" dirty="0">
                  <a:solidFill>
                    <a:schemeClr val="accent6"/>
                  </a:solidFill>
                  <a:latin typeface="Arial" panose="020B0604020202020204" pitchFamily="34" charset="0"/>
                  <a:sym typeface="Symbol" panose="05050102010706020507" pitchFamily="2" charset="2"/>
                </a:rPr>
                <a:t>R</a:t>
              </a:r>
              <a:r>
                <a:rPr lang="zh-CN" altLang="en-US" sz="2400" dirty="0">
                  <a:solidFill>
                    <a:schemeClr val="accent6"/>
                  </a:solidFill>
                  <a:latin typeface="Arial" panose="020B0604020202020204" pitchFamily="34" charset="0"/>
                  <a:sym typeface="Symbol" panose="05050102010706020507" pitchFamily="2" charset="2"/>
                </a:rPr>
                <a:t>的关键字</a:t>
              </a:r>
              <a:endParaRPr lang="zh-CN" altLang="en-US" sz="2400" dirty="0">
                <a:solidFill>
                  <a:schemeClr val="accent6"/>
                </a:solidFill>
                <a:latin typeface="Arial" panose="020B0604020202020204" pitchFamily="34" charset="0"/>
                <a:sym typeface="Symbol" panose="05050102010706020507" pitchFamily="2" charset="2"/>
              </a:endParaRPr>
            </a:p>
          </p:txBody>
        </p:sp>
        <p:graphicFrame>
          <p:nvGraphicFramePr>
            <p:cNvPr id="3" name="对象 2">
              <a:hlinkClick r:id="" action="ppaction://ole?verb="/>
            </p:cNvPr>
            <p:cNvGraphicFramePr>
              <a:graphicFrameLocks noChangeAspect="1"/>
            </p:cNvGraphicFramePr>
            <p:nvPr/>
          </p:nvGraphicFramePr>
          <p:xfrm>
            <a:off x="2686" y="5835"/>
            <a:ext cx="2159" cy="735"/>
          </p:xfrm>
          <a:graphic>
            <a:graphicData uri="http://schemas.openxmlformats.org/presentationml/2006/ole">
              <mc:AlternateContent xmlns:mc="http://schemas.openxmlformats.org/markup-compatibility/2006">
                <mc:Choice xmlns:v="urn:schemas-microsoft-com:vml" Requires="v">
                  <p:oleObj spid="_x0000_s3073" name="" r:id="rId1" imgW="596900" imgH="203200" progId="Equation.KSEE3">
                    <p:embed/>
                  </p:oleObj>
                </mc:Choice>
                <mc:Fallback>
                  <p:oleObj name="" r:id="rId1" imgW="596900" imgH="203200" progId="Equation.KSEE3">
                    <p:embed/>
                    <p:pic>
                      <p:nvPicPr>
                        <p:cNvPr id="0" name="图片 3072"/>
                        <p:cNvPicPr/>
                        <p:nvPr/>
                      </p:nvPicPr>
                      <p:blipFill>
                        <a:blip r:embed="rId2"/>
                        <a:stretch>
                          <a:fillRect/>
                        </a:stretch>
                      </p:blipFill>
                      <p:spPr>
                        <a:xfrm>
                          <a:off x="2686" y="5835"/>
                          <a:ext cx="2159" cy="735"/>
                        </a:xfrm>
                        <a:prstGeom prst="rect">
                          <a:avLst/>
                        </a:prstGeom>
                      </p:spPr>
                    </p:pic>
                  </p:oleObj>
                </mc:Fallback>
              </mc:AlternateContent>
            </a:graphicData>
          </a:graphic>
        </p:graphicFrame>
      </p:grpSp>
      <p:sp>
        <p:nvSpPr>
          <p:cNvPr id="99333" name="Rectangle 3"/>
          <p:cNvSpPr>
            <a:spLocks noGrp="1"/>
          </p:cNvSpPr>
          <p:nvPr/>
        </p:nvSpPr>
        <p:spPr>
          <a:xfrm>
            <a:off x="309245" y="5239385"/>
            <a:ext cx="8382000" cy="1305560"/>
          </a:xfrm>
          <a:prstGeom prst="rect">
            <a:avLst/>
          </a:prstGeom>
          <a:solidFill>
            <a:schemeClr val="bg1"/>
          </a:solidFill>
          <a:ln w="9525">
            <a:solidFill>
              <a:schemeClr val="accent1"/>
            </a:solidFill>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r>
              <a:rPr lang="zh-CN" altLang="en-US" sz="2400" dirty="0">
                <a:solidFill>
                  <a:schemeClr val="accent6"/>
                </a:solidFill>
              </a:rPr>
              <a:t>如果是情况</a:t>
            </a:r>
            <a:r>
              <a:rPr lang="zh-CN" altLang="en-US" sz="2400" dirty="0">
                <a:solidFill>
                  <a:schemeClr val="accent6"/>
                </a:solidFill>
                <a:cs typeface="微软雅黑" panose="020B0503020204020204" charset="-122"/>
              </a:rPr>
              <a:t>①，那么</a:t>
            </a:r>
            <a:r>
              <a:rPr lang="en-US" altLang="zh-CN" sz="2400" dirty="0">
                <a:solidFill>
                  <a:schemeClr val="accent6"/>
                </a:solidFill>
                <a:cs typeface="微软雅黑" panose="020B0503020204020204" charset="-122"/>
              </a:rPr>
              <a:t>R</a:t>
            </a:r>
            <a:r>
              <a:rPr lang="en-US" altLang="zh-CN" sz="2400" dirty="0">
                <a:solidFill>
                  <a:schemeClr val="accent6"/>
                </a:solidFill>
                <a:cs typeface="微软雅黑" panose="020B0503020204020204" charset="-122"/>
                <a:sym typeface="Symbol" panose="05050102010706020507" charset="0"/>
              </a:rPr>
              <a:t>2NF</a:t>
            </a:r>
            <a:r>
              <a:rPr lang="zh-CN" altLang="en-US" sz="2400" dirty="0">
                <a:solidFill>
                  <a:schemeClr val="accent6"/>
                </a:solidFill>
                <a:cs typeface="微软雅黑" panose="020B0503020204020204" charset="-122"/>
                <a:sym typeface="Symbol" panose="05050102010706020507" charset="0"/>
              </a:rPr>
              <a:t>，因而</a:t>
            </a:r>
            <a:r>
              <a:rPr lang="en-US" altLang="zh-CN" sz="2400" dirty="0">
                <a:solidFill>
                  <a:schemeClr val="accent6"/>
                </a:solidFill>
                <a:cs typeface="微软雅黑" panose="020B0503020204020204" charset="-122"/>
                <a:sym typeface="+mn-ea"/>
              </a:rPr>
              <a:t>R</a:t>
            </a:r>
            <a:r>
              <a:rPr lang="en-US" altLang="zh-CN" sz="2400" dirty="0">
                <a:solidFill>
                  <a:schemeClr val="accent6"/>
                </a:solidFill>
                <a:cs typeface="微软雅黑" panose="020B0503020204020204" charset="-122"/>
                <a:sym typeface="Symbol" panose="05050102010706020507" charset="0"/>
              </a:rPr>
              <a:t>3NF</a:t>
            </a:r>
            <a:r>
              <a:rPr lang="zh-CN" altLang="en-US" sz="2400" dirty="0">
                <a:solidFill>
                  <a:schemeClr val="accent6"/>
                </a:solidFill>
                <a:cs typeface="微软雅黑" panose="020B0503020204020204" charset="-122"/>
                <a:sym typeface="Symbol" panose="05050102010706020507" charset="0"/>
              </a:rPr>
              <a:t>；</a:t>
            </a:r>
            <a:endParaRPr lang="zh-CN" altLang="en-US" sz="2400" dirty="0">
              <a:solidFill>
                <a:schemeClr val="accent6"/>
              </a:solidFill>
              <a:cs typeface="微软雅黑" panose="020B0503020204020204" charset="-122"/>
              <a:sym typeface="Symbol" panose="05050102010706020507" charset="0"/>
            </a:endParaRPr>
          </a:p>
          <a:p>
            <a:pPr lvl="0" eaLnBrk="1" hangingPunct="1"/>
            <a:r>
              <a:rPr lang="zh-CN" altLang="en-US" sz="2400" dirty="0">
                <a:solidFill>
                  <a:schemeClr val="accent6"/>
                </a:solidFill>
                <a:cs typeface="微软雅黑" panose="020B0503020204020204" charset="-122"/>
                <a:sym typeface="Symbol" panose="05050102010706020507" charset="0"/>
              </a:rPr>
              <a:t>如果是情况②，那么必然存在非主属性对于关键字的传递函数依赖，所以</a:t>
            </a:r>
            <a:r>
              <a:rPr lang="en-US" altLang="zh-CN" sz="2400" dirty="0">
                <a:solidFill>
                  <a:schemeClr val="accent6"/>
                </a:solidFill>
                <a:cs typeface="微软雅黑" panose="020B0503020204020204" charset="-122"/>
                <a:sym typeface="+mn-ea"/>
              </a:rPr>
              <a:t>R</a:t>
            </a:r>
            <a:r>
              <a:rPr lang="en-US" altLang="zh-CN" sz="2400" dirty="0">
                <a:solidFill>
                  <a:schemeClr val="accent6"/>
                </a:solidFill>
                <a:cs typeface="微软雅黑" panose="020B0503020204020204" charset="-122"/>
                <a:sym typeface="Symbol" panose="05050102010706020507" charset="0"/>
              </a:rPr>
              <a:t>3NF</a:t>
            </a:r>
            <a:r>
              <a:rPr lang="zh-CN" altLang="en-US" sz="2400" dirty="0">
                <a:solidFill>
                  <a:schemeClr val="accent6"/>
                </a:solidFill>
                <a:cs typeface="微软雅黑" panose="020B0503020204020204" charset="-122"/>
                <a:sym typeface="Symbol" panose="05050102010706020507" charset="0"/>
              </a:rPr>
              <a:t>。</a:t>
            </a:r>
            <a:endParaRPr lang="zh-CN" altLang="en-US" sz="2400" dirty="0">
              <a:solidFill>
                <a:schemeClr val="accent6"/>
              </a:solidFill>
              <a:cs typeface="微软雅黑" panose="020B0503020204020204" charset="-122"/>
              <a:sym typeface="Symbol" panose="05050102010706020507"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3"/>
                                        </p:tgtEl>
                                        <p:attrNameLst>
                                          <p:attrName>style.visibility</p:attrName>
                                        </p:attrNameLst>
                                      </p:cBhvr>
                                      <p:to>
                                        <p:strVal val="visible"/>
                                      </p:to>
                                    </p:set>
                                    <p:animEffect transition="in" filter="blinds(horizontal)">
                                      <p:cBhvr>
                                        <p:cTn id="12"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137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1380"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1381" name="Rectangle 3"/>
          <p:cNvSpPr>
            <a:spLocks noGrp="1"/>
          </p:cNvSpPr>
          <p:nvPr>
            <p:ph type="body"/>
          </p:nvPr>
        </p:nvSpPr>
        <p:spPr>
          <a:xfrm>
            <a:off x="381000" y="695325"/>
            <a:ext cx="8382000" cy="1676400"/>
          </a:xfrm>
        </p:spPr>
        <p:txBody>
          <a:bodyPr vert="horz" wrap="square" anchor="t"/>
          <a:p>
            <a:pPr marL="457200" lvl="0" indent="-457200" eaLnBrk="1" hangingPunct="1"/>
            <a:r>
              <a:rPr lang="zh-CN" altLang="en-US" dirty="0">
                <a:latin typeface="Arial" panose="020B0604020202020204" pitchFamily="34" charset="0"/>
              </a:rPr>
              <a:t>分解到满足3</a:t>
            </a:r>
            <a:r>
              <a:rPr lang="en-US" altLang="x-none" dirty="0">
                <a:latin typeface="Arial" panose="020B0604020202020204" pitchFamily="34" charset="0"/>
              </a:rPr>
              <a:t>NF</a:t>
            </a:r>
            <a:endParaRPr lang="en-US" altLang="x-none" dirty="0">
              <a:latin typeface="Arial" panose="020B0604020202020204" pitchFamily="34" charset="0"/>
            </a:endParaRPr>
          </a:p>
          <a:p>
            <a:pPr marL="914400" lvl="1" indent="-457200" eaLnBrk="1" hangingPunct="1"/>
            <a:r>
              <a:rPr lang="en-US" altLang="x-none" dirty="0">
                <a:latin typeface="Arial" panose="020B0604020202020204" pitchFamily="34" charset="0"/>
              </a:rPr>
              <a:t>SCG</a:t>
            </a:r>
            <a:r>
              <a:rPr lang="en-US" altLang="x-none" baseline="-25000" dirty="0">
                <a:latin typeface="Arial" panose="020B0604020202020204" pitchFamily="34" charset="0"/>
              </a:rPr>
              <a:t>1</a:t>
            </a:r>
            <a:r>
              <a:rPr lang="en-US" altLang="x-none" dirty="0">
                <a:latin typeface="Arial" panose="020B0604020202020204" pitchFamily="34" charset="0"/>
              </a:rPr>
              <a:t> ( {Sno,Cno,G},  </a:t>
            </a:r>
            <a:r>
              <a:rPr lang="zh-CN" altLang="en-US" dirty="0">
                <a:latin typeface="Arial" panose="020B0604020202020204" pitchFamily="34" charset="0"/>
              </a:rPr>
              <a:t>{ ( </a:t>
            </a:r>
            <a:r>
              <a:rPr lang="en-US" altLang="x-none" dirty="0">
                <a:latin typeface="Arial" panose="020B0604020202020204" pitchFamily="34" charset="0"/>
              </a:rPr>
              <a:t>Sno,Cno</a:t>
            </a:r>
            <a:r>
              <a:rPr lang="en-US" altLang="x-none" baseline="30000" dirty="0">
                <a:latin typeface="Arial" panose="020B0604020202020204" pitchFamily="34" charset="0"/>
              </a:rPr>
              <a:t> </a:t>
            </a:r>
            <a:r>
              <a:rPr lang="en-US" altLang="x-none" dirty="0">
                <a:latin typeface="Arial" panose="020B0604020202020204" pitchFamily="34" charset="0"/>
              </a:rPr>
              <a:t>)→G } )</a:t>
            </a:r>
            <a:endParaRPr lang="en-US" altLang="x-none" dirty="0">
              <a:latin typeface="Arial" panose="020B0604020202020204" pitchFamily="34" charset="0"/>
            </a:endParaRPr>
          </a:p>
          <a:p>
            <a:pPr marL="1371600" lvl="2" indent="-457200" eaLnBrk="1" hangingPunct="1"/>
            <a:r>
              <a:rPr lang="zh-CN" altLang="en-US" dirty="0">
                <a:latin typeface="Arial" panose="020B0604020202020204" pitchFamily="34" charset="0"/>
              </a:rPr>
              <a:t>已满足3</a:t>
            </a:r>
            <a:r>
              <a:rPr lang="en-US" altLang="x-none" dirty="0">
                <a:latin typeface="Arial" panose="020B0604020202020204" pitchFamily="34" charset="0"/>
              </a:rPr>
              <a:t>NF</a:t>
            </a:r>
            <a:endParaRPr lang="en-US" altLang="x-none" dirty="0">
              <a:latin typeface="Arial" panose="020B0604020202020204" pitchFamily="34" charset="0"/>
            </a:endParaRPr>
          </a:p>
        </p:txBody>
      </p:sp>
      <p:grpSp>
        <p:nvGrpSpPr>
          <p:cNvPr id="101382" name="组合 101381"/>
          <p:cNvGrpSpPr/>
          <p:nvPr/>
        </p:nvGrpSpPr>
        <p:grpSpPr>
          <a:xfrm>
            <a:off x="381000" y="2760663"/>
            <a:ext cx="8382000" cy="2819400"/>
            <a:chOff x="0" y="0"/>
            <a:chExt cx="13200" cy="4440"/>
          </a:xfrm>
        </p:grpSpPr>
        <p:sp>
          <p:nvSpPr>
            <p:cNvPr id="101383" name="Rectangle 5"/>
            <p:cNvSpPr/>
            <p:nvPr/>
          </p:nvSpPr>
          <p:spPr>
            <a:xfrm>
              <a:off x="0" y="0"/>
              <a:ext cx="13200" cy="4440"/>
            </a:xfrm>
            <a:prstGeom prst="rect">
              <a:avLst/>
            </a:prstGeom>
            <a:noFill/>
            <a:ln w="9525">
              <a:noFill/>
            </a:ln>
          </p:spPr>
          <p:txBody>
            <a:bodyPr/>
            <a:p>
              <a:pPr marL="914400" lvl="1" indent="-457200" eaLnBrk="1" hangingPunct="1">
                <a:lnSpc>
                  <a:spcPct val="110000"/>
                </a:lnSpc>
              </a:pPr>
              <a:r>
                <a:rPr lang="en-US" altLang="x-none" dirty="0">
                  <a:latin typeface="Arial" panose="020B0604020202020204" pitchFamily="34" charset="0"/>
                  <a:ea typeface="宋体" panose="02010600030101010101" pitchFamily="2" charset="-122"/>
                </a:rPr>
                <a:t>SCG</a:t>
              </a:r>
              <a:r>
                <a:rPr lang="en-US" altLang="x-none" baseline="-25000" dirty="0">
                  <a:latin typeface="Arial" panose="020B0604020202020204" pitchFamily="34" charset="0"/>
                  <a:ea typeface="宋体" panose="02010600030101010101" pitchFamily="2" charset="-122"/>
                </a:rPr>
                <a:t>2</a:t>
              </a:r>
              <a:r>
                <a:rPr lang="en-US" altLang="x-none" dirty="0">
                  <a:latin typeface="Arial" panose="020B0604020202020204" pitchFamily="34" charset="0"/>
                  <a:ea typeface="宋体" panose="02010600030101010101" pitchFamily="2" charset="-122"/>
                </a:rPr>
                <a:t> ( {Sno, Sn, Sd, Ss},</a:t>
              </a:r>
              <a:endParaRPr lang="en-US" altLang="x-none" dirty="0">
                <a:latin typeface="Arial" panose="020B0604020202020204" pitchFamily="34" charset="0"/>
                <a:ea typeface="宋体" panose="02010600030101010101" pitchFamily="2" charset="-122"/>
              </a:endParaRPr>
            </a:p>
            <a:p>
              <a:pPr marL="914400" lvl="1" indent="-457200" eaLnBrk="1" hangingPunct="1">
                <a:lnSpc>
                  <a:spcPct val="110000"/>
                </a:lnSpc>
                <a:buNone/>
              </a:pPr>
              <a:r>
                <a:rPr lang="en-US" altLang="x-none" dirty="0">
                  <a:latin typeface="Arial" panose="020B0604020202020204" pitchFamily="34" charset="0"/>
                  <a:ea typeface="宋体" panose="02010600030101010101" pitchFamily="2" charset="-122"/>
                </a:rPr>
                <a:t>		   { Sno→Sn, Sno→Ss, Ss→Sd } )</a:t>
              </a:r>
              <a:endParaRPr lang="en-US" altLang="x-none" dirty="0">
                <a:latin typeface="Arial" panose="020B0604020202020204" pitchFamily="34" charset="0"/>
                <a:ea typeface="宋体" panose="02010600030101010101" pitchFamily="2" charset="-122"/>
              </a:endParaRPr>
            </a:p>
            <a:p>
              <a:pPr marL="1371600" lvl="2" indent="-4572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rPr>
                <a:t>关键字：</a:t>
              </a:r>
              <a:r>
                <a:rPr lang="en-US" altLang="x-none" dirty="0">
                  <a:solidFill>
                    <a:schemeClr val="accent2"/>
                  </a:solidFill>
                  <a:latin typeface="Arial" panose="020B0604020202020204" pitchFamily="34" charset="0"/>
                  <a:ea typeface="宋体" panose="02010600030101010101" pitchFamily="2" charset="-122"/>
                </a:rPr>
                <a:t>Sno</a:t>
              </a:r>
              <a:endParaRPr lang="en-US" altLang="x-none" baseline="30000" dirty="0">
                <a:solidFill>
                  <a:schemeClr val="accent2"/>
                </a:solidFill>
                <a:latin typeface="Arial" panose="020B0604020202020204" pitchFamily="34" charset="0"/>
                <a:ea typeface="宋体" panose="02010600030101010101" pitchFamily="2" charset="-122"/>
              </a:endParaRPr>
            </a:p>
            <a:p>
              <a:pPr marL="1371600" lvl="2" indent="-4572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rPr>
                <a:t>存在非主属性</a:t>
              </a:r>
              <a:r>
                <a:rPr lang="en-US" altLang="x-none" dirty="0">
                  <a:solidFill>
                    <a:schemeClr val="accent2"/>
                  </a:solidFill>
                  <a:latin typeface="Arial" panose="020B0604020202020204" pitchFamily="34" charset="0"/>
                  <a:ea typeface="宋体" panose="02010600030101010101" pitchFamily="2" charset="-122"/>
                </a:rPr>
                <a:t>Sd</a:t>
              </a:r>
              <a:r>
                <a:rPr lang="zh-CN" altLang="en-US" dirty="0">
                  <a:solidFill>
                    <a:schemeClr val="accent2"/>
                  </a:solidFill>
                  <a:latin typeface="Arial" panose="020B0604020202020204" pitchFamily="34" charset="0"/>
                  <a:ea typeface="宋体" panose="02010600030101010101" pitchFamily="2" charset="-122"/>
                </a:rPr>
                <a:t>对关键字的传递依赖：</a:t>
              </a:r>
              <a:endParaRPr lang="zh-CN" altLang="en-US" dirty="0">
                <a:solidFill>
                  <a:schemeClr val="accent2"/>
                </a:solidFill>
                <a:latin typeface="Arial" panose="020B0604020202020204" pitchFamily="34" charset="0"/>
                <a:ea typeface="宋体" panose="02010600030101010101" pitchFamily="2" charset="-122"/>
              </a:endParaRPr>
            </a:p>
            <a:p>
              <a:pPr marL="1828800" lvl="3" indent="-457200" eaLnBrk="1" hangingPunct="1">
                <a:lnSpc>
                  <a:spcPct val="110000"/>
                </a:lnSpc>
                <a:buFont typeface="Arial" panose="020B0604020202020204" pitchFamily="34" charset="0"/>
                <a:buNone/>
              </a:pPr>
              <a:r>
                <a:rPr lang="en-US" altLang="x-none" dirty="0">
                  <a:latin typeface="Arial" panose="020B0604020202020204" pitchFamily="34" charset="0"/>
                  <a:ea typeface="宋体" panose="02010600030101010101" pitchFamily="2" charset="-122"/>
                </a:rPr>
                <a:t>Sno→Ss, Ss→Sno, Ss→Sd  </a:t>
              </a:r>
              <a:r>
                <a:rPr lang="en-US" altLang="x-none" dirty="0">
                  <a:solidFill>
                    <a:srgbClr val="FF0000"/>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Sno→Sd</a:t>
              </a:r>
              <a:endParaRPr lang="en-US" altLang="x-none" dirty="0">
                <a:latin typeface="Arial" panose="020B0604020202020204" pitchFamily="34" charset="0"/>
                <a:ea typeface="宋体" panose="02010600030101010101" pitchFamily="2" charset="-122"/>
              </a:endParaRPr>
            </a:p>
          </p:txBody>
        </p:sp>
        <p:sp>
          <p:nvSpPr>
            <p:cNvPr id="101384" name="Line 6"/>
            <p:cNvSpPr/>
            <p:nvPr/>
          </p:nvSpPr>
          <p:spPr>
            <a:xfrm>
              <a:off x="5725" y="3720"/>
              <a:ext cx="240" cy="480"/>
            </a:xfrm>
            <a:prstGeom prst="line">
              <a:avLst/>
            </a:prstGeom>
            <a:ln w="38100" cap="flat" cmpd="sng">
              <a:solidFill>
                <a:schemeClr val="tx1"/>
              </a:solidFill>
              <a:prstDash val="solid"/>
              <a:headEnd type="none" w="med" len="med"/>
              <a:tailEnd type="none" w="med" len="med"/>
            </a:ln>
          </p:spPr>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240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2404"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2405" name="Rectangle 3"/>
          <p:cNvSpPr>
            <a:spLocks noGrp="1"/>
          </p:cNvSpPr>
          <p:nvPr>
            <p:ph type="body"/>
          </p:nvPr>
        </p:nvSpPr>
        <p:spPr/>
        <p:txBody>
          <a:bodyPr vert="horz" wrap="square" anchor="t"/>
          <a:p>
            <a:pPr lvl="0" eaLnBrk="1" hangingPunct="1"/>
            <a:r>
              <a:rPr lang="zh-CN" altLang="en-US" dirty="0">
                <a:latin typeface="Arial" panose="020B0604020202020204" pitchFamily="34" charset="0"/>
              </a:rPr>
              <a:t>将</a:t>
            </a:r>
            <a:r>
              <a:rPr lang="en-US" altLang="x-none" dirty="0">
                <a:latin typeface="Arial" panose="020B0604020202020204" pitchFamily="34" charset="0"/>
              </a:rPr>
              <a:t>SCG</a:t>
            </a:r>
            <a:r>
              <a:rPr lang="en-US" altLang="x-none" baseline="-25000" dirty="0">
                <a:latin typeface="Arial" panose="020B0604020202020204" pitchFamily="34" charset="0"/>
              </a:rPr>
              <a:t>2</a:t>
            </a:r>
            <a:r>
              <a:rPr lang="zh-CN" altLang="en-US" dirty="0">
                <a:latin typeface="Arial" panose="020B0604020202020204" pitchFamily="34" charset="0"/>
              </a:rPr>
              <a:t>分解到满足3</a:t>
            </a:r>
            <a:r>
              <a:rPr lang="en-US" altLang="x-none" dirty="0">
                <a:latin typeface="Arial" panose="020B0604020202020204" pitchFamily="34" charset="0"/>
              </a:rPr>
              <a:t>NF</a:t>
            </a:r>
            <a:endParaRPr lang="en-US" altLang="x-none" dirty="0">
              <a:latin typeface="Arial" panose="020B0604020202020204" pitchFamily="34" charset="0"/>
            </a:endParaRPr>
          </a:p>
          <a:p>
            <a:pPr lvl="1" eaLnBrk="1" hangingPunct="1"/>
            <a:r>
              <a:rPr lang="zh-CN" altLang="en-US" dirty="0">
                <a:latin typeface="Arial" panose="020B0604020202020204" pitchFamily="34" charset="0"/>
              </a:rPr>
              <a:t>对 </a:t>
            </a:r>
            <a:r>
              <a:rPr lang="en-US" altLang="x-none" dirty="0">
                <a:latin typeface="Arial" panose="020B0604020202020204" pitchFamily="34" charset="0"/>
              </a:rPr>
              <a:t>SCG</a:t>
            </a:r>
            <a:r>
              <a:rPr lang="en-US" altLang="x-none" baseline="-25000" dirty="0">
                <a:latin typeface="Arial" panose="020B0604020202020204" pitchFamily="34" charset="0"/>
              </a:rPr>
              <a:t>2</a:t>
            </a:r>
            <a:r>
              <a:rPr lang="en-US" altLang="x-none" dirty="0">
                <a:latin typeface="Arial" panose="020B0604020202020204" pitchFamily="34" charset="0"/>
              </a:rPr>
              <a:t> ( Sno, Sn, Sd, Ss )</a:t>
            </a:r>
            <a:r>
              <a:rPr lang="zh-CN" altLang="en-US" dirty="0">
                <a:latin typeface="Arial" panose="020B0604020202020204" pitchFamily="34" charset="0"/>
              </a:rPr>
              <a:t> 进行模式分解，结果如下：</a:t>
            </a:r>
            <a:endParaRPr lang="zh-CN" altLang="en-US" dirty="0">
              <a:latin typeface="Arial" panose="020B0604020202020204" pitchFamily="34" charset="0"/>
            </a:endParaRPr>
          </a:p>
          <a:p>
            <a:pPr lvl="1" eaLnBrk="1" hangingPunct="1"/>
            <a:endParaRPr lang="zh-CN" altLang="en-US" sz="1200" dirty="0">
              <a:latin typeface="Arial" panose="020B0604020202020204" pitchFamily="34" charset="0"/>
            </a:endParaRPr>
          </a:p>
          <a:p>
            <a:pPr lvl="2" eaLnBrk="1" hangingPunct="1"/>
            <a:r>
              <a:rPr lang="en-US" altLang="x-none" dirty="0">
                <a:latin typeface="Arial" panose="020B0604020202020204" pitchFamily="34" charset="0"/>
              </a:rPr>
              <a:t>SCG</a:t>
            </a:r>
            <a:r>
              <a:rPr lang="en-US" altLang="x-none" baseline="-25000" dirty="0">
                <a:latin typeface="Arial" panose="020B0604020202020204" pitchFamily="34" charset="0"/>
              </a:rPr>
              <a:t>21</a:t>
            </a:r>
            <a:r>
              <a:rPr lang="en-US" altLang="x-none" dirty="0">
                <a:latin typeface="Arial" panose="020B0604020202020204" pitchFamily="34" charset="0"/>
              </a:rPr>
              <a:t> ( Sno, Sn, Ss ), </a:t>
            </a:r>
            <a:r>
              <a:rPr lang="zh-CN" altLang="en-US" dirty="0">
                <a:latin typeface="Arial" panose="020B0604020202020204" pitchFamily="34" charset="0"/>
              </a:rPr>
              <a:t>其函数依赖集是：</a:t>
            </a:r>
            <a:endParaRPr lang="zh-CN" altLang="en-US" dirty="0">
              <a:latin typeface="Arial" panose="020B0604020202020204" pitchFamily="34" charset="0"/>
            </a:endParaRPr>
          </a:p>
          <a:p>
            <a:pPr lvl="4" eaLnBrk="1" hangingPunct="1">
              <a:buNone/>
            </a:pPr>
            <a:r>
              <a:rPr lang="en-US" altLang="x-none" dirty="0">
                <a:latin typeface="Arial" panose="020B0604020202020204" pitchFamily="34" charset="0"/>
              </a:rPr>
              <a:t>{ Sno→Sn,  Sno→Ss }</a:t>
            </a:r>
            <a:endParaRPr lang="en-US" altLang="x-none" dirty="0">
              <a:latin typeface="Arial" panose="020B0604020202020204" pitchFamily="34" charset="0"/>
            </a:endParaRPr>
          </a:p>
          <a:p>
            <a:pPr lvl="4" eaLnBrk="1" hangingPunct="1">
              <a:buNone/>
            </a:pPr>
            <a:endParaRPr lang="en-US" altLang="x-none" sz="1200" dirty="0">
              <a:latin typeface="Arial" panose="020B0604020202020204" pitchFamily="34" charset="0"/>
            </a:endParaRPr>
          </a:p>
          <a:p>
            <a:pPr lvl="2" eaLnBrk="1" hangingPunct="1"/>
            <a:r>
              <a:rPr lang="en-US" altLang="x-none" dirty="0">
                <a:latin typeface="Arial" panose="020B0604020202020204" pitchFamily="34" charset="0"/>
              </a:rPr>
              <a:t>SCG</a:t>
            </a:r>
            <a:r>
              <a:rPr lang="en-US" altLang="x-none" baseline="-25000" dirty="0">
                <a:latin typeface="Arial" panose="020B0604020202020204" pitchFamily="34" charset="0"/>
              </a:rPr>
              <a:t>22</a:t>
            </a:r>
            <a:r>
              <a:rPr lang="en-US" altLang="x-none" dirty="0">
                <a:latin typeface="Arial" panose="020B0604020202020204" pitchFamily="34" charset="0"/>
              </a:rPr>
              <a:t> ( Sd, Ss ), </a:t>
            </a:r>
            <a:r>
              <a:rPr lang="zh-CN" altLang="en-US" dirty="0">
                <a:latin typeface="Arial" panose="020B0604020202020204" pitchFamily="34" charset="0"/>
              </a:rPr>
              <a:t>其函数依赖集是：</a:t>
            </a:r>
            <a:endParaRPr lang="zh-CN" altLang="en-US" dirty="0">
              <a:latin typeface="Arial" panose="020B0604020202020204" pitchFamily="34" charset="0"/>
            </a:endParaRPr>
          </a:p>
          <a:p>
            <a:pPr lvl="4" eaLnBrk="1" hangingPunct="1">
              <a:buNone/>
            </a:pPr>
            <a:r>
              <a:rPr lang="en-US" altLang="x-none" dirty="0">
                <a:latin typeface="Arial" panose="020B0604020202020204" pitchFamily="34" charset="0"/>
              </a:rPr>
              <a:t>{ Ss→Sd }</a:t>
            </a:r>
            <a:endParaRPr lang="en-US" altLang="x-none"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342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3428"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graphicFrame>
        <p:nvGraphicFramePr>
          <p:cNvPr id="103429" name="Object 3"/>
          <p:cNvGraphicFramePr>
            <a:graphicFrameLocks noChangeAspect="1"/>
          </p:cNvGraphicFramePr>
          <p:nvPr/>
        </p:nvGraphicFramePr>
        <p:xfrm>
          <a:off x="3956050" y="857250"/>
          <a:ext cx="4402138" cy="3036888"/>
        </p:xfrm>
        <a:graphic>
          <a:graphicData uri="http://schemas.openxmlformats.org/presentationml/2006/ole">
            <mc:AlternateContent xmlns:mc="http://schemas.openxmlformats.org/markup-compatibility/2006">
              <mc:Choice xmlns:v="urn:schemas-microsoft-com:vml" Requires="v">
                <p:oleObj spid="_x0000_s3087" name="" r:id="rId1" imgW="1599565" imgH="1186180" progId="Word.Picture.8">
                  <p:embed/>
                </p:oleObj>
              </mc:Choice>
              <mc:Fallback>
                <p:oleObj name="" r:id="rId1" imgW="1599565" imgH="1186180" progId="Word.Picture.8">
                  <p:embed/>
                  <p:pic>
                    <p:nvPicPr>
                      <p:cNvPr id="0" name="图片 3086"/>
                      <p:cNvPicPr/>
                      <p:nvPr/>
                    </p:nvPicPr>
                    <p:blipFill>
                      <a:blip r:embed="rId2"/>
                      <a:stretch>
                        <a:fillRect/>
                      </a:stretch>
                    </p:blipFill>
                    <p:spPr>
                      <a:xfrm>
                        <a:off x="3956050" y="857250"/>
                        <a:ext cx="4402138" cy="3036888"/>
                      </a:xfrm>
                      <a:prstGeom prst="rect">
                        <a:avLst/>
                      </a:prstGeom>
                      <a:noFill/>
                      <a:ln w="38100">
                        <a:noFill/>
                        <a:miter/>
                      </a:ln>
                    </p:spPr>
                  </p:pic>
                </p:oleObj>
              </mc:Fallback>
            </mc:AlternateContent>
          </a:graphicData>
        </a:graphic>
      </p:graphicFrame>
      <p:sp>
        <p:nvSpPr>
          <p:cNvPr id="103430" name="Text Box 4"/>
          <p:cNvSpPr txBox="1"/>
          <p:nvPr/>
        </p:nvSpPr>
        <p:spPr>
          <a:xfrm>
            <a:off x="685800" y="6096000"/>
            <a:ext cx="7772400" cy="457200"/>
          </a:xfrm>
          <a:prstGeom prst="rect">
            <a:avLst/>
          </a:prstGeom>
          <a:noFill/>
          <a:ln w="9525">
            <a:noFill/>
          </a:ln>
        </p:spPr>
        <p:txBody>
          <a:bodyPr>
            <a:spAutoFit/>
          </a:bodyPr>
          <a:p>
            <a:pPr lvl="0" algn="ctr" eaLnBrk="1" hangingPunct="1">
              <a:spcBef>
                <a:spcPct val="0"/>
              </a:spcBef>
              <a:buNone/>
            </a:pPr>
            <a:r>
              <a:rPr lang="zh-CN" altLang="en-US" sz="2400" dirty="0">
                <a:solidFill>
                  <a:schemeClr val="tx2"/>
                </a:solidFill>
                <a:latin typeface="Arial" panose="020B0604020202020204" pitchFamily="34" charset="0"/>
                <a:ea typeface="宋体" panose="02010600030101010101" pitchFamily="2" charset="-122"/>
              </a:rPr>
              <a:t>图3：符合3</a:t>
            </a:r>
            <a:r>
              <a:rPr lang="en-US" altLang="x-none" sz="2400" dirty="0">
                <a:solidFill>
                  <a:schemeClr val="tx2"/>
                </a:solidFill>
                <a:latin typeface="Arial" panose="020B0604020202020204" pitchFamily="34" charset="0"/>
                <a:ea typeface="宋体" panose="02010600030101010101" pitchFamily="2" charset="-122"/>
              </a:rPr>
              <a:t>NF</a:t>
            </a:r>
            <a:r>
              <a:rPr lang="zh-CN" altLang="en-US" sz="2400" dirty="0">
                <a:solidFill>
                  <a:schemeClr val="tx2"/>
                </a:solidFill>
                <a:latin typeface="Arial" panose="020B0604020202020204" pitchFamily="34" charset="0"/>
                <a:ea typeface="宋体" panose="02010600030101010101" pitchFamily="2" charset="-122"/>
              </a:rPr>
              <a:t>要求的模式设计</a:t>
            </a:r>
            <a:endParaRPr lang="zh-CN" altLang="en-US" sz="2400" dirty="0">
              <a:solidFill>
                <a:schemeClr val="tx2"/>
              </a:solidFill>
              <a:latin typeface="Arial" panose="020B0604020202020204" pitchFamily="34" charset="0"/>
              <a:ea typeface="宋体" panose="02010600030101010101" pitchFamily="2" charset="-122"/>
            </a:endParaRPr>
          </a:p>
        </p:txBody>
      </p:sp>
      <p:graphicFrame>
        <p:nvGraphicFramePr>
          <p:cNvPr id="103431" name="Object 5"/>
          <p:cNvGraphicFramePr>
            <a:graphicFrameLocks noChangeAspect="1"/>
          </p:cNvGraphicFramePr>
          <p:nvPr/>
        </p:nvGraphicFramePr>
        <p:xfrm>
          <a:off x="280988" y="855663"/>
          <a:ext cx="3140075" cy="5160962"/>
        </p:xfrm>
        <a:graphic>
          <a:graphicData uri="http://schemas.openxmlformats.org/presentationml/2006/ole">
            <mc:AlternateContent xmlns:mc="http://schemas.openxmlformats.org/markup-compatibility/2006">
              <mc:Choice xmlns:v="urn:schemas-microsoft-com:vml" Requires="v">
                <p:oleObj spid="_x0000_s3088" name="" r:id="rId3" imgW="1139825" imgH="1876425" progId="Word.Picture.8">
                  <p:embed/>
                </p:oleObj>
              </mc:Choice>
              <mc:Fallback>
                <p:oleObj name="" r:id="rId3" imgW="1139825" imgH="1876425" progId="Word.Picture.8">
                  <p:embed/>
                  <p:pic>
                    <p:nvPicPr>
                      <p:cNvPr id="0" name="图片 3087"/>
                      <p:cNvPicPr/>
                      <p:nvPr/>
                    </p:nvPicPr>
                    <p:blipFill>
                      <a:blip r:embed="rId4"/>
                      <a:stretch>
                        <a:fillRect/>
                      </a:stretch>
                    </p:blipFill>
                    <p:spPr>
                      <a:xfrm>
                        <a:off x="280988" y="855663"/>
                        <a:ext cx="3140075" cy="5160962"/>
                      </a:xfrm>
                      <a:prstGeom prst="rect">
                        <a:avLst/>
                      </a:prstGeom>
                      <a:noFill/>
                      <a:ln w="38100">
                        <a:noFill/>
                        <a:miter/>
                      </a:ln>
                    </p:spPr>
                  </p:pic>
                </p:oleObj>
              </mc:Fallback>
            </mc:AlternateContent>
          </a:graphicData>
        </a:graphic>
      </p:graphicFrame>
      <p:graphicFrame>
        <p:nvGraphicFramePr>
          <p:cNvPr id="103432" name="Object 6"/>
          <p:cNvGraphicFramePr>
            <a:graphicFrameLocks noChangeAspect="1"/>
          </p:cNvGraphicFramePr>
          <p:nvPr/>
        </p:nvGraphicFramePr>
        <p:xfrm>
          <a:off x="4876800" y="3886200"/>
          <a:ext cx="2832100" cy="1981200"/>
        </p:xfrm>
        <a:graphic>
          <a:graphicData uri="http://schemas.openxmlformats.org/presentationml/2006/ole">
            <mc:AlternateContent xmlns:mc="http://schemas.openxmlformats.org/markup-compatibility/2006">
              <mc:Choice xmlns:v="urn:schemas-microsoft-com:vml" Requires="v">
                <p:oleObj spid="_x0000_s3089" name="" r:id="rId5" imgW="1028700" imgH="790575" progId="Word.Picture.8">
                  <p:embed/>
                </p:oleObj>
              </mc:Choice>
              <mc:Fallback>
                <p:oleObj name="" r:id="rId5" imgW="1028700" imgH="790575" progId="Word.Picture.8">
                  <p:embed/>
                  <p:pic>
                    <p:nvPicPr>
                      <p:cNvPr id="0" name="图片 3088"/>
                      <p:cNvPicPr/>
                      <p:nvPr/>
                    </p:nvPicPr>
                    <p:blipFill>
                      <a:blip r:embed="rId6"/>
                      <a:stretch>
                        <a:fillRect/>
                      </a:stretch>
                    </p:blipFill>
                    <p:spPr>
                      <a:xfrm>
                        <a:off x="4876800" y="3886200"/>
                        <a:ext cx="2832100" cy="1981200"/>
                      </a:xfrm>
                      <a:prstGeom prst="rect">
                        <a:avLst/>
                      </a:prstGeom>
                      <a:noFill/>
                      <a:ln w="38100">
                        <a:noFill/>
                        <a:miter/>
                      </a:ln>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445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4452"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4453" name="Rectangle 3"/>
          <p:cNvSpPr/>
          <p:nvPr/>
        </p:nvSpPr>
        <p:spPr>
          <a:xfrm>
            <a:off x="381000" y="1295400"/>
            <a:ext cx="8458200" cy="4191000"/>
          </a:xfrm>
          <a:prstGeom prst="rect">
            <a:avLst/>
          </a:prstGeom>
          <a:noFill/>
          <a:ln w="9525">
            <a:noFill/>
          </a:ln>
        </p:spPr>
        <p:txBody>
          <a:bodyPr/>
          <a:p>
            <a:pPr marL="342900" lvl="0" indent="-342900" eaLnBrk="1" hangingPunct="1">
              <a:lnSpc>
                <a:spcPct val="130000"/>
              </a:lnSpc>
            </a:pPr>
            <a:r>
              <a:rPr lang="zh-CN" altLang="en-US" dirty="0">
                <a:solidFill>
                  <a:srgbClr val="FF0000"/>
                </a:solidFill>
                <a:latin typeface="Arial" panose="020B0604020202020204" pitchFamily="34" charset="0"/>
                <a:ea typeface="黑体" panose="02010609060101010101" pitchFamily="1" charset="-122"/>
              </a:rPr>
              <a:t>定义8.11：</a:t>
            </a:r>
            <a:r>
              <a:rPr lang="en-US" altLang="x-none" dirty="0">
                <a:solidFill>
                  <a:srgbClr val="FF0000"/>
                </a:solidFill>
                <a:latin typeface="Arial" panose="020B0604020202020204" pitchFamily="34" charset="0"/>
                <a:ea typeface="宋体" panose="02010600030101010101" pitchFamily="2" charset="-122"/>
              </a:rPr>
              <a:t>BCNF</a:t>
            </a:r>
            <a:endParaRPr lang="zh-CN" altLang="en-US" dirty="0">
              <a:solidFill>
                <a:srgbClr val="FF0000"/>
              </a:solidFill>
              <a:latin typeface="Arial" panose="020B0604020202020204" pitchFamily="34" charset="0"/>
              <a:ea typeface="黑体" panose="02010609060101010101" pitchFamily="1" charset="-122"/>
            </a:endParaRPr>
          </a:p>
          <a:p>
            <a:pPr marL="742950" lvl="1" indent="-285750" eaLnBrk="1" hangingPunct="1">
              <a:lnSpc>
                <a:spcPct val="130000"/>
              </a:lnSpc>
            </a:pPr>
            <a:endParaRPr lang="en-US" altLang="x-none" sz="1400" dirty="0">
              <a:latin typeface="Arial" panose="020B0604020202020204" pitchFamily="34" charset="0"/>
              <a:ea typeface="宋体" panose="02010600030101010101" pitchFamily="2" charset="-122"/>
            </a:endParaRPr>
          </a:p>
          <a:p>
            <a:pPr marL="742950" lvl="1" indent="-285750" eaLnBrk="1" hangingPunct="1">
              <a:lnSpc>
                <a:spcPct val="130000"/>
              </a:lnSpc>
            </a:pPr>
            <a:r>
              <a:rPr lang="zh-CN" altLang="en-US" dirty="0">
                <a:latin typeface="Arial" panose="020B0604020202020204" pitchFamily="34" charset="0"/>
                <a:ea typeface="宋体" panose="02010600030101010101" pitchFamily="2" charset="-122"/>
              </a:rPr>
              <a:t>设关系模式 </a:t>
            </a:r>
            <a:r>
              <a:rPr lang="en-US" altLang="x-none" dirty="0">
                <a:latin typeface="Arial" panose="020B0604020202020204" pitchFamily="34" charset="0"/>
                <a:ea typeface="宋体" panose="02010600030101010101" pitchFamily="2" charset="-122"/>
              </a:rPr>
              <a:t>R(U) </a:t>
            </a:r>
            <a:r>
              <a:rPr lang="zh-CN" altLang="en-US" dirty="0">
                <a:latin typeface="Arial" panose="020B0604020202020204" pitchFamily="34" charset="0"/>
                <a:ea typeface="宋体" panose="02010600030101010101" pitchFamily="2" charset="-122"/>
              </a:rPr>
              <a:t>满足 1</a:t>
            </a:r>
            <a:r>
              <a:rPr lang="en-US" altLang="x-none" dirty="0">
                <a:latin typeface="Arial" panose="020B0604020202020204" pitchFamily="34" charset="0"/>
                <a:ea typeface="宋体" panose="02010600030101010101" pitchFamily="2" charset="-122"/>
              </a:rPr>
              <a:t>NF，</a:t>
            </a:r>
            <a:r>
              <a:rPr lang="zh-CN" altLang="en-US" dirty="0">
                <a:latin typeface="Arial" panose="020B0604020202020204" pitchFamily="34" charset="0"/>
                <a:ea typeface="宋体" panose="02010600030101010101" pitchFamily="2" charset="-122"/>
              </a:rPr>
              <a:t>且若 </a:t>
            </a:r>
            <a:r>
              <a:rPr lang="en-US" altLang="x-none" dirty="0">
                <a:latin typeface="Arial" panose="020B0604020202020204" pitchFamily="34" charset="0"/>
                <a:ea typeface="宋体" panose="02010600030101010101" pitchFamily="2" charset="-122"/>
              </a:rPr>
              <a:t>X</a:t>
            </a:r>
            <a:r>
              <a:rPr lang="en-US" altLang="x-none"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rPr>
              <a:t>Y </a:t>
            </a:r>
            <a:r>
              <a:rPr lang="zh-CN" altLang="en-US" dirty="0">
                <a:latin typeface="Arial" panose="020B0604020202020204" pitchFamily="34" charset="0"/>
                <a:ea typeface="宋体" panose="02010600030101010101" pitchFamily="2" charset="-122"/>
              </a:rPr>
              <a:t>时 </a:t>
            </a:r>
            <a:r>
              <a:rPr lang="en-US" altLang="x-none" dirty="0">
                <a:latin typeface="Arial" panose="020B0604020202020204" pitchFamily="34" charset="0"/>
                <a:ea typeface="宋体" panose="02010600030101010101" pitchFamily="2" charset="-122"/>
              </a:rPr>
              <a:t>X </a:t>
            </a:r>
            <a:r>
              <a:rPr lang="zh-CN" altLang="en-US" dirty="0">
                <a:latin typeface="Arial" panose="020B0604020202020204" pitchFamily="34" charset="0"/>
                <a:ea typeface="宋体" panose="02010600030101010101" pitchFamily="2" charset="-122"/>
              </a:rPr>
              <a:t>必含有该关系模式的关键字，则称关系模式 </a:t>
            </a:r>
            <a:r>
              <a:rPr lang="en-US" altLang="x-none" dirty="0">
                <a:latin typeface="Arial" panose="020B0604020202020204" pitchFamily="34" charset="0"/>
                <a:ea typeface="宋体" panose="02010600030101010101" pitchFamily="2" charset="-122"/>
              </a:rPr>
              <a:t>R(U) </a:t>
            </a:r>
            <a:r>
              <a:rPr lang="zh-CN" altLang="en-US" dirty="0">
                <a:latin typeface="Arial" panose="020B0604020202020204" pitchFamily="34" charset="0"/>
                <a:ea typeface="宋体" panose="02010600030101010101" pitchFamily="2" charset="-122"/>
              </a:rPr>
              <a:t>满足</a:t>
            </a:r>
            <a:r>
              <a:rPr lang="en-US" altLang="x-none" dirty="0">
                <a:latin typeface="Arial" panose="020B0604020202020204" pitchFamily="34" charset="0"/>
                <a:ea typeface="宋体" panose="02010600030101010101" pitchFamily="2" charset="-122"/>
              </a:rPr>
              <a:t>BCNF</a:t>
            </a:r>
            <a:r>
              <a:rPr lang="zh-CN" altLang="en-US" dirty="0">
                <a:latin typeface="Arial" panose="020B0604020202020204" pitchFamily="34" charset="0"/>
                <a:ea typeface="宋体" panose="02010600030101010101" pitchFamily="2" charset="-122"/>
              </a:rPr>
              <a:t>范式</a:t>
            </a:r>
            <a:r>
              <a:rPr lang="en-US" altLang="x-none"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并记作：</a:t>
            </a:r>
            <a:r>
              <a:rPr lang="en-US" altLang="x-none" dirty="0">
                <a:latin typeface="Arial" panose="020B0604020202020204" pitchFamily="34" charset="0"/>
                <a:ea typeface="宋体" panose="02010600030101010101" pitchFamily="2" charset="-122"/>
              </a:rPr>
              <a:t>R ∈ BCNF</a:t>
            </a:r>
            <a:endParaRPr lang="en-US" altLang="x-none" dirty="0">
              <a:latin typeface="Arial" panose="020B0604020202020204" pitchFamily="34"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547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5476"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5477" name="Rectangle 3"/>
          <p:cNvSpPr>
            <a:spLocks noGrp="1"/>
          </p:cNvSpPr>
          <p:nvPr>
            <p:ph type="body"/>
          </p:nvPr>
        </p:nvSpPr>
        <p:spPr>
          <a:xfrm>
            <a:off x="381000" y="762000"/>
            <a:ext cx="8382000" cy="2165985"/>
          </a:xfrm>
        </p:spPr>
        <p:txBody>
          <a:bodyPr vert="horz" wrap="square" anchor="t"/>
          <a:p>
            <a:pPr lvl="0" eaLnBrk="1" hangingPunct="1">
              <a:lnSpc>
                <a:spcPct val="125000"/>
              </a:lnSpc>
              <a:spcBef>
                <a:spcPts val="20"/>
              </a:spcBef>
              <a:spcAft>
                <a:spcPts val="0"/>
              </a:spcAft>
            </a:pPr>
            <a:r>
              <a:rPr lang="zh-CN" altLang="en-US" sz="2600" dirty="0">
                <a:latin typeface="Arial" panose="020B0604020202020204" pitchFamily="34" charset="0"/>
                <a:ea typeface="黑体" panose="02010609060101010101" pitchFamily="1" charset="-122"/>
              </a:rPr>
              <a:t>例 8.1：</a:t>
            </a:r>
            <a:r>
              <a:rPr lang="zh-CN" altLang="en-US" sz="2600" dirty="0">
                <a:solidFill>
                  <a:srgbClr val="0000FF"/>
                </a:solidFill>
                <a:latin typeface="Arial" panose="020B0604020202020204" pitchFamily="34" charset="0"/>
              </a:rPr>
              <a:t>设有选课关系 </a:t>
            </a:r>
            <a:r>
              <a:rPr lang="en-US" altLang="x-none" sz="2600" dirty="0">
                <a:solidFill>
                  <a:srgbClr val="0000FF"/>
                </a:solidFill>
                <a:latin typeface="Arial" panose="020B0604020202020204" pitchFamily="34" charset="0"/>
              </a:rPr>
              <a:t>R (S, C, T)，</a:t>
            </a:r>
            <a:r>
              <a:rPr lang="zh-CN" altLang="en-US" sz="2600" dirty="0">
                <a:solidFill>
                  <a:srgbClr val="0000FF"/>
                </a:solidFill>
                <a:latin typeface="Arial" panose="020B0604020202020204" pitchFamily="34" charset="0"/>
              </a:rPr>
              <a:t>其中</a:t>
            </a:r>
            <a:r>
              <a:rPr lang="en-US" altLang="x-none" sz="2600" dirty="0">
                <a:solidFill>
                  <a:srgbClr val="0000FF"/>
                </a:solidFill>
                <a:latin typeface="Arial" panose="020B0604020202020204" pitchFamily="34" charset="0"/>
              </a:rPr>
              <a:t>S</a:t>
            </a:r>
            <a:r>
              <a:rPr lang="zh-CN" altLang="en-US" sz="2600" dirty="0">
                <a:solidFill>
                  <a:srgbClr val="0000FF"/>
                </a:solidFill>
                <a:latin typeface="Arial" panose="020B0604020202020204" pitchFamily="34" charset="0"/>
              </a:rPr>
              <a:t>表示学生</a:t>
            </a:r>
            <a:r>
              <a:rPr lang="en-US" altLang="x-none" sz="2600" dirty="0">
                <a:solidFill>
                  <a:srgbClr val="0000FF"/>
                </a:solidFill>
                <a:latin typeface="Arial" panose="020B0604020202020204" pitchFamily="34" charset="0"/>
              </a:rPr>
              <a:t>, C</a:t>
            </a:r>
            <a:r>
              <a:rPr lang="zh-CN" altLang="en-US" sz="2600" dirty="0">
                <a:solidFill>
                  <a:srgbClr val="0000FF"/>
                </a:solidFill>
                <a:latin typeface="Arial" panose="020B0604020202020204" pitchFamily="34" charset="0"/>
              </a:rPr>
              <a:t>表示课程, </a:t>
            </a:r>
            <a:r>
              <a:rPr lang="en-US" altLang="x-none" sz="2600" dirty="0">
                <a:solidFill>
                  <a:srgbClr val="0000FF"/>
                </a:solidFill>
                <a:latin typeface="Arial" panose="020B0604020202020204" pitchFamily="34" charset="0"/>
              </a:rPr>
              <a:t>T</a:t>
            </a:r>
            <a:r>
              <a:rPr lang="zh-CN" altLang="en-US" sz="2600" dirty="0">
                <a:solidFill>
                  <a:srgbClr val="0000FF"/>
                </a:solidFill>
                <a:latin typeface="Arial" panose="020B0604020202020204" pitchFamily="34" charset="0"/>
              </a:rPr>
              <a:t>表示任课教师，</a:t>
            </a:r>
            <a:r>
              <a:rPr lang="en-US" altLang="x-none" sz="2600" dirty="0">
                <a:solidFill>
                  <a:srgbClr val="0000FF"/>
                </a:solidFill>
                <a:latin typeface="Arial" panose="020B0604020202020204" pitchFamily="34" charset="0"/>
              </a:rPr>
              <a:t>R</a:t>
            </a:r>
            <a:r>
              <a:rPr lang="zh-CN" altLang="en-US" sz="2600" dirty="0">
                <a:solidFill>
                  <a:srgbClr val="0000FF"/>
                </a:solidFill>
                <a:latin typeface="Arial" panose="020B0604020202020204" pitchFamily="34" charset="0"/>
              </a:rPr>
              <a:t>有下列语义信息：</a:t>
            </a:r>
            <a:endParaRPr lang="zh-CN" altLang="en-US" sz="2600" dirty="0">
              <a:solidFill>
                <a:srgbClr val="0000FF"/>
              </a:solidFill>
              <a:latin typeface="Arial" panose="020B0604020202020204" pitchFamily="34" charset="0"/>
            </a:endParaRPr>
          </a:p>
          <a:p>
            <a:pPr marL="971550" lvl="1" indent="-514350" eaLnBrk="1" hangingPunct="1">
              <a:lnSpc>
                <a:spcPct val="125000"/>
              </a:lnSpc>
              <a:spcBef>
                <a:spcPts val="20"/>
              </a:spcBef>
              <a:spcAft>
                <a:spcPts val="0"/>
              </a:spcAft>
              <a:buFont typeface="+mj-ea"/>
              <a:buAutoNum type="circleNumDbPlain"/>
            </a:pPr>
            <a:r>
              <a:rPr lang="zh-CN" altLang="en-US" sz="2400" dirty="0">
                <a:solidFill>
                  <a:srgbClr val="0000FF"/>
                </a:solidFill>
                <a:latin typeface="Arial" panose="020B0604020202020204" pitchFamily="34" charset="0"/>
              </a:rPr>
              <a:t>每个教师仅上一门课，一门课可能有多位任课教师</a:t>
            </a:r>
            <a:endParaRPr lang="zh-CN" altLang="en-US" sz="2400" dirty="0">
              <a:solidFill>
                <a:srgbClr val="0000FF"/>
              </a:solidFill>
              <a:latin typeface="Arial" panose="020B0604020202020204" pitchFamily="34" charset="0"/>
            </a:endParaRPr>
          </a:p>
          <a:p>
            <a:pPr marL="971550" lvl="1" indent="-514350" eaLnBrk="1" hangingPunct="1">
              <a:lnSpc>
                <a:spcPct val="125000"/>
              </a:lnSpc>
              <a:spcBef>
                <a:spcPts val="20"/>
              </a:spcBef>
              <a:spcAft>
                <a:spcPts val="0"/>
              </a:spcAft>
              <a:buFont typeface="+mj-ea"/>
              <a:buAutoNum type="circleNumDbPlain"/>
            </a:pPr>
            <a:r>
              <a:rPr lang="zh-CN" altLang="en-US" sz="2400" dirty="0">
                <a:solidFill>
                  <a:srgbClr val="0000FF"/>
                </a:solidFill>
                <a:latin typeface="Arial" panose="020B0604020202020204" pitchFamily="34" charset="0"/>
              </a:rPr>
              <a:t>学生在选课时，必须确定所选课程的任课教师</a:t>
            </a:r>
            <a:endParaRPr lang="zh-CN" altLang="en-US" sz="2400" dirty="0">
              <a:solidFill>
                <a:srgbClr val="0000FF"/>
              </a:solidFill>
              <a:latin typeface="Arial" panose="020B0604020202020204" pitchFamily="34" charset="0"/>
            </a:endParaRPr>
          </a:p>
        </p:txBody>
      </p:sp>
      <p:sp>
        <p:nvSpPr>
          <p:cNvPr id="105478" name="Rectangle 4"/>
          <p:cNvSpPr/>
          <p:nvPr/>
        </p:nvSpPr>
        <p:spPr>
          <a:xfrm>
            <a:off x="381000" y="2984500"/>
            <a:ext cx="8382000" cy="2800350"/>
          </a:xfrm>
          <a:prstGeom prst="rect">
            <a:avLst/>
          </a:prstGeom>
          <a:solidFill>
            <a:srgbClr val="FFFFFF"/>
          </a:solidFill>
          <a:ln w="9525">
            <a:noFill/>
          </a:ln>
        </p:spPr>
        <p:txBody>
          <a:bodyPr/>
          <a:p>
            <a:pPr marL="457200" lvl="0" indent="-457200" eaLnBrk="1" hangingPunct="1">
              <a:lnSpc>
                <a:spcPct val="90000"/>
              </a:lnSpc>
              <a:buNone/>
            </a:pPr>
            <a:r>
              <a:rPr lang="zh-CN" altLang="en-US" dirty="0">
                <a:latin typeface="Times New Roman" panose="02020603050405020304" pitchFamily="2" charset="0"/>
                <a:ea typeface="宋体" panose="02010600030101010101" pitchFamily="2" charset="-122"/>
              </a:rPr>
              <a:t>思考题：</a:t>
            </a:r>
            <a:endParaRPr lang="zh-CN" altLang="en-US" dirty="0">
              <a:latin typeface="Times New Roman" panose="02020603050405020304" pitchFamily="2" charset="0"/>
              <a:ea typeface="宋体" panose="02010600030101010101" pitchFamily="2" charset="-122"/>
            </a:endParaRPr>
          </a:p>
          <a:p>
            <a:pPr marL="936625" lvl="1" indent="-479425" eaLnBrk="1" hangingPunct="1">
              <a:lnSpc>
                <a:spcPct val="90000"/>
              </a:lnSpc>
              <a:buAutoNum type="arabicPeriod"/>
            </a:pPr>
            <a:r>
              <a:rPr lang="zh-CN" altLang="en-US" dirty="0">
                <a:solidFill>
                  <a:schemeClr val="accent2"/>
                </a:solidFill>
                <a:latin typeface="Times New Roman" panose="02020603050405020304" pitchFamily="2" charset="0"/>
                <a:ea typeface="宋体" panose="02010600030101010101" pitchFamily="2" charset="-122"/>
              </a:rPr>
              <a:t>请写出关系模式</a:t>
            </a:r>
            <a:r>
              <a:rPr lang="en-US" altLang="zh-CN" dirty="0">
                <a:solidFill>
                  <a:schemeClr val="accent2"/>
                </a:solidFill>
                <a:latin typeface="Times New Roman" panose="02020603050405020304" pitchFamily="2" charset="0"/>
                <a:ea typeface="宋体" panose="02010600030101010101" pitchFamily="2" charset="-122"/>
              </a:rPr>
              <a:t>R</a:t>
            </a:r>
            <a:r>
              <a:rPr lang="zh-CN" altLang="en-US" dirty="0">
                <a:solidFill>
                  <a:schemeClr val="accent2"/>
                </a:solidFill>
                <a:latin typeface="Times New Roman" panose="02020603050405020304" pitchFamily="2" charset="0"/>
                <a:ea typeface="宋体" panose="02010600030101010101" pitchFamily="2" charset="-122"/>
              </a:rPr>
              <a:t>上的函数依赖</a:t>
            </a:r>
            <a:endParaRPr lang="zh-CN" altLang="en-US"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90000"/>
              </a:lnSpc>
              <a:buAutoNum type="arabicPeriod"/>
            </a:pPr>
            <a:r>
              <a:rPr lang="zh-CN" altLang="en-US" dirty="0">
                <a:solidFill>
                  <a:schemeClr val="accent2"/>
                </a:solidFill>
                <a:latin typeface="Times New Roman" panose="02020603050405020304" pitchFamily="2" charset="0"/>
                <a:ea typeface="宋体" panose="02010600030101010101" pitchFamily="2" charset="-122"/>
              </a:rPr>
              <a:t>关系模式 </a:t>
            </a:r>
            <a:r>
              <a:rPr lang="en-US" altLang="x-none" dirty="0">
                <a:solidFill>
                  <a:schemeClr val="accent2"/>
                </a:solidFill>
                <a:latin typeface="Times New Roman" panose="02020603050405020304" pitchFamily="2" charset="0"/>
                <a:ea typeface="宋体" panose="02010600030101010101" pitchFamily="2" charset="-122"/>
              </a:rPr>
              <a:t>R </a:t>
            </a:r>
            <a:r>
              <a:rPr lang="zh-CN" altLang="en-US" dirty="0">
                <a:solidFill>
                  <a:schemeClr val="accent2"/>
                </a:solidFill>
                <a:latin typeface="Times New Roman" panose="02020603050405020304" pitchFamily="2" charset="0"/>
                <a:ea typeface="宋体" panose="02010600030101010101" pitchFamily="2" charset="-122"/>
              </a:rPr>
              <a:t>的关键字是什么？</a:t>
            </a:r>
            <a:endParaRPr lang="zh-CN" altLang="en-US"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90000"/>
              </a:lnSpc>
              <a:buAutoNum type="arabicPeriod"/>
            </a:pPr>
            <a:r>
              <a:rPr lang="zh-CN" altLang="en-US" dirty="0">
                <a:solidFill>
                  <a:schemeClr val="accent2"/>
                </a:solidFill>
                <a:latin typeface="Times New Roman" panose="02020603050405020304" pitchFamily="2" charset="0"/>
                <a:ea typeface="宋体" panose="02010600030101010101" pitchFamily="2" charset="-122"/>
              </a:rPr>
              <a:t>关系模式 </a:t>
            </a:r>
            <a:r>
              <a:rPr lang="en-US" altLang="x-none" dirty="0">
                <a:solidFill>
                  <a:schemeClr val="accent2"/>
                </a:solidFill>
                <a:latin typeface="Times New Roman" panose="02020603050405020304" pitchFamily="2" charset="0"/>
                <a:ea typeface="宋体" panose="02010600030101010101" pitchFamily="2" charset="-122"/>
              </a:rPr>
              <a:t>R </a:t>
            </a:r>
            <a:r>
              <a:rPr lang="zh-CN" altLang="en-US" dirty="0">
                <a:solidFill>
                  <a:schemeClr val="accent2"/>
                </a:solidFill>
                <a:latin typeface="Times New Roman" panose="02020603050405020304" pitchFamily="2" charset="0"/>
                <a:ea typeface="宋体" panose="02010600030101010101" pitchFamily="2" charset="-122"/>
              </a:rPr>
              <a:t>的主属性集是什么？非主属性集又是什么？</a:t>
            </a:r>
            <a:endParaRPr lang="zh-CN" altLang="en-US"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90000"/>
              </a:lnSpc>
              <a:buAutoNum type="arabicPeriod"/>
            </a:pPr>
            <a:r>
              <a:rPr lang="zh-CN" altLang="en-US" dirty="0">
                <a:solidFill>
                  <a:schemeClr val="accent2"/>
                </a:solidFill>
                <a:latin typeface="Times New Roman" panose="02020603050405020304" pitchFamily="2" charset="0"/>
                <a:ea typeface="宋体" panose="02010600030101010101" pitchFamily="2" charset="-122"/>
              </a:rPr>
              <a:t>该关系模式 </a:t>
            </a:r>
            <a:r>
              <a:rPr lang="en-US" altLang="x-none" dirty="0">
                <a:solidFill>
                  <a:schemeClr val="accent2"/>
                </a:solidFill>
                <a:latin typeface="Times New Roman" panose="02020603050405020304" pitchFamily="2" charset="0"/>
                <a:ea typeface="宋体" panose="02010600030101010101" pitchFamily="2" charset="-122"/>
              </a:rPr>
              <a:t>R </a:t>
            </a:r>
            <a:r>
              <a:rPr lang="zh-CN" altLang="en-US" dirty="0">
                <a:solidFill>
                  <a:schemeClr val="accent2"/>
                </a:solidFill>
                <a:latin typeface="Times New Roman" panose="02020603050405020304" pitchFamily="2" charset="0"/>
                <a:ea typeface="宋体" panose="02010600030101010101" pitchFamily="2" charset="-122"/>
              </a:rPr>
              <a:t>最高能够满足到第几范式？</a:t>
            </a:r>
            <a:endParaRPr lang="zh-CN" altLang="en-US"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5478"/>
                                        </p:tgtEl>
                                        <p:attrNameLst>
                                          <p:attrName>style.visibility</p:attrName>
                                        </p:attrNameLst>
                                      </p:cBhvr>
                                      <p:to>
                                        <p:strVal val="visible"/>
                                      </p:to>
                                    </p:set>
                                    <p:animEffect transition="in" filter="barn(inVertical)">
                                      <p:cBhvr>
                                        <p:cTn id="7"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8" name="Rectangle 4"/>
          <p:cNvSpPr/>
          <p:nvPr/>
        </p:nvSpPr>
        <p:spPr>
          <a:xfrm>
            <a:off x="-635" y="1692910"/>
            <a:ext cx="9139555" cy="4795520"/>
          </a:xfrm>
          <a:prstGeom prst="rect">
            <a:avLst/>
          </a:prstGeom>
          <a:noFill/>
          <a:ln w="9525">
            <a:noFill/>
          </a:ln>
        </p:spPr>
        <p:txBody>
          <a:bodyPr/>
          <a:p>
            <a:pPr marL="457200" lvl="0" indent="-457200" eaLnBrk="1" hangingPunct="1">
              <a:lnSpc>
                <a:spcPct val="100000"/>
              </a:lnSpc>
              <a:spcBef>
                <a:spcPts val="20"/>
              </a:spcBef>
              <a:spcAft>
                <a:spcPts val="100"/>
              </a:spcAft>
              <a:buNone/>
            </a:pPr>
            <a:r>
              <a:rPr lang="zh-CN" altLang="en-US" sz="2400" dirty="0">
                <a:latin typeface="Times New Roman" panose="02020603050405020304" pitchFamily="2" charset="0"/>
                <a:ea typeface="宋体" panose="02010600030101010101" pitchFamily="2" charset="-122"/>
              </a:rPr>
              <a:t>思考题：</a:t>
            </a:r>
            <a:endParaRPr lang="zh-CN" altLang="en-US" sz="2400" dirty="0">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请写出关系模式</a:t>
            </a:r>
            <a:r>
              <a:rPr lang="en-US" altLang="zh-CN" sz="2400" dirty="0">
                <a:solidFill>
                  <a:schemeClr val="accent2"/>
                </a:solidFill>
                <a:latin typeface="Times New Roman" panose="02020603050405020304" pitchFamily="2" charset="0"/>
                <a:ea typeface="宋体" panose="02010600030101010101" pitchFamily="2" charset="-122"/>
              </a:rPr>
              <a:t>R</a:t>
            </a:r>
            <a:r>
              <a:rPr lang="zh-CN" altLang="en-US" sz="2400" dirty="0">
                <a:solidFill>
                  <a:schemeClr val="accent2"/>
                </a:solidFill>
                <a:latin typeface="Times New Roman" panose="02020603050405020304" pitchFamily="2" charset="0"/>
                <a:ea typeface="宋体" panose="02010600030101010101" pitchFamily="2" charset="-122"/>
              </a:rPr>
              <a:t>上的函数依赖</a:t>
            </a:r>
            <a:endParaRPr lang="zh-CN" altLang="en-US" sz="24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endParaRPr lang="zh-CN" altLang="en-US" sz="20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endParaRPr lang="zh-CN" altLang="en-US" sz="20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关系模式 </a:t>
            </a:r>
            <a:r>
              <a:rPr lang="en-US" altLang="x-none" sz="2400" dirty="0">
                <a:solidFill>
                  <a:schemeClr val="accent2"/>
                </a:solidFill>
                <a:latin typeface="Times New Roman" panose="02020603050405020304" pitchFamily="2" charset="0"/>
                <a:ea typeface="宋体" panose="02010600030101010101" pitchFamily="2" charset="-122"/>
              </a:rPr>
              <a:t>R </a:t>
            </a:r>
            <a:r>
              <a:rPr lang="zh-CN" altLang="en-US" sz="2400" dirty="0">
                <a:solidFill>
                  <a:schemeClr val="accent2"/>
                </a:solidFill>
                <a:latin typeface="Times New Roman" panose="02020603050405020304" pitchFamily="2" charset="0"/>
                <a:ea typeface="宋体" panose="02010600030101010101" pitchFamily="2" charset="-122"/>
              </a:rPr>
              <a:t>的关键字是什么？</a:t>
            </a:r>
            <a:endParaRPr lang="zh-CN" altLang="en-US" sz="24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endParaRPr lang="zh-CN" altLang="en-US" sz="20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endParaRPr lang="zh-CN" altLang="en-US" sz="20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关系模式 </a:t>
            </a:r>
            <a:r>
              <a:rPr lang="en-US" altLang="x-none" sz="2400" dirty="0">
                <a:solidFill>
                  <a:schemeClr val="accent2"/>
                </a:solidFill>
                <a:latin typeface="Times New Roman" panose="02020603050405020304" pitchFamily="2" charset="0"/>
                <a:ea typeface="宋体" panose="02010600030101010101" pitchFamily="2" charset="-122"/>
              </a:rPr>
              <a:t>R </a:t>
            </a:r>
            <a:r>
              <a:rPr lang="zh-CN" altLang="en-US" sz="2400" dirty="0">
                <a:solidFill>
                  <a:schemeClr val="accent2"/>
                </a:solidFill>
                <a:latin typeface="Times New Roman" panose="02020603050405020304" pitchFamily="2" charset="0"/>
                <a:ea typeface="宋体" panose="02010600030101010101" pitchFamily="2" charset="-122"/>
              </a:rPr>
              <a:t>的主属性集是什么？非主属性集又是什么？</a:t>
            </a:r>
            <a:endParaRPr lang="zh-CN" altLang="en-US" sz="24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endParaRPr lang="zh-CN" altLang="en-US" sz="20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endParaRPr lang="zh-CN" altLang="en-US" sz="20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00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该关系模式 </a:t>
            </a:r>
            <a:r>
              <a:rPr lang="en-US" altLang="x-none" sz="2400" dirty="0">
                <a:solidFill>
                  <a:schemeClr val="accent2"/>
                </a:solidFill>
                <a:latin typeface="Times New Roman" panose="02020603050405020304" pitchFamily="2" charset="0"/>
                <a:ea typeface="宋体" panose="02010600030101010101" pitchFamily="2" charset="-122"/>
              </a:rPr>
              <a:t>R </a:t>
            </a:r>
            <a:r>
              <a:rPr lang="zh-CN" altLang="en-US" sz="2400" dirty="0">
                <a:solidFill>
                  <a:schemeClr val="accent2"/>
                </a:solidFill>
                <a:latin typeface="Times New Roman" panose="02020603050405020304" pitchFamily="2" charset="0"/>
                <a:ea typeface="宋体" panose="02010600030101010101" pitchFamily="2" charset="-122"/>
              </a:rPr>
              <a:t>最高能够满足到第几范式？</a:t>
            </a:r>
            <a:endParaRPr lang="zh-CN" altLang="en-US" sz="2400" dirty="0">
              <a:solidFill>
                <a:schemeClr val="accent2"/>
              </a:solidFill>
              <a:latin typeface="Times New Roman" panose="02020603050405020304" pitchFamily="2" charset="0"/>
              <a:ea typeface="宋体" panose="02010600030101010101" pitchFamily="2" charset="-122"/>
            </a:endParaRPr>
          </a:p>
        </p:txBody>
      </p:sp>
      <p:sp>
        <p:nvSpPr>
          <p:cNvPr id="105477" name="Rectangle 3"/>
          <p:cNvSpPr>
            <a:spLocks noGrp="1"/>
          </p:cNvSpPr>
          <p:nvPr/>
        </p:nvSpPr>
        <p:spPr>
          <a:xfrm>
            <a:off x="0" y="-3810"/>
            <a:ext cx="9138920" cy="1660525"/>
          </a:xfrm>
          <a:prstGeom prst="rect">
            <a:avLst/>
          </a:prstGeom>
          <a:solidFill>
            <a:schemeClr val="bg1"/>
          </a:solidFill>
          <a:ln w="12700" cmpd="sng">
            <a:solidFill>
              <a:schemeClr val="accent1">
                <a:shade val="50000"/>
              </a:schemeClr>
            </a:solidFill>
            <a:prstDash val="solid"/>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00000"/>
              </a:lnSpc>
              <a:spcBef>
                <a:spcPts val="20"/>
              </a:spcBef>
              <a:spcAft>
                <a:spcPts val="0"/>
              </a:spcAft>
            </a:pPr>
            <a:r>
              <a:rPr lang="zh-CN" altLang="en-US" sz="2600" dirty="0">
                <a:latin typeface="Arial" panose="020B0604020202020204" pitchFamily="34" charset="0"/>
                <a:ea typeface="黑体" panose="02010609060101010101" pitchFamily="1" charset="-122"/>
              </a:rPr>
              <a:t>例 8.1：</a:t>
            </a:r>
            <a:r>
              <a:rPr lang="zh-CN" altLang="en-US" sz="2600" dirty="0">
                <a:solidFill>
                  <a:srgbClr val="0000FF"/>
                </a:solidFill>
                <a:latin typeface="Arial" panose="020B0604020202020204" pitchFamily="34" charset="0"/>
              </a:rPr>
              <a:t>设有选课关系 </a:t>
            </a:r>
            <a:r>
              <a:rPr lang="en-US" altLang="x-none" sz="2600" dirty="0">
                <a:solidFill>
                  <a:srgbClr val="0000FF"/>
                </a:solidFill>
                <a:latin typeface="Arial" panose="020B0604020202020204" pitchFamily="34" charset="0"/>
              </a:rPr>
              <a:t>R (S, C, T)，</a:t>
            </a:r>
            <a:r>
              <a:rPr lang="zh-CN" altLang="en-US" sz="2600" dirty="0">
                <a:solidFill>
                  <a:srgbClr val="0000FF"/>
                </a:solidFill>
                <a:latin typeface="Arial" panose="020B0604020202020204" pitchFamily="34" charset="0"/>
              </a:rPr>
              <a:t>其中</a:t>
            </a:r>
            <a:r>
              <a:rPr lang="en-US" altLang="x-none" sz="2600" dirty="0">
                <a:solidFill>
                  <a:srgbClr val="0000FF"/>
                </a:solidFill>
                <a:latin typeface="Arial" panose="020B0604020202020204" pitchFamily="34" charset="0"/>
              </a:rPr>
              <a:t>S</a:t>
            </a:r>
            <a:r>
              <a:rPr lang="zh-CN" altLang="en-US" sz="2600" dirty="0">
                <a:solidFill>
                  <a:srgbClr val="0000FF"/>
                </a:solidFill>
                <a:latin typeface="Arial" panose="020B0604020202020204" pitchFamily="34" charset="0"/>
              </a:rPr>
              <a:t>表示学生</a:t>
            </a:r>
            <a:r>
              <a:rPr lang="en-US" altLang="x-none" sz="2600" dirty="0">
                <a:solidFill>
                  <a:srgbClr val="0000FF"/>
                </a:solidFill>
                <a:latin typeface="Arial" panose="020B0604020202020204" pitchFamily="34" charset="0"/>
              </a:rPr>
              <a:t>, C</a:t>
            </a:r>
            <a:r>
              <a:rPr lang="zh-CN" altLang="en-US" sz="2600" dirty="0">
                <a:solidFill>
                  <a:srgbClr val="0000FF"/>
                </a:solidFill>
                <a:latin typeface="Arial" panose="020B0604020202020204" pitchFamily="34" charset="0"/>
              </a:rPr>
              <a:t>表示课程, </a:t>
            </a:r>
            <a:r>
              <a:rPr lang="en-US" altLang="x-none" sz="2600" dirty="0">
                <a:solidFill>
                  <a:srgbClr val="0000FF"/>
                </a:solidFill>
                <a:latin typeface="Arial" panose="020B0604020202020204" pitchFamily="34" charset="0"/>
              </a:rPr>
              <a:t>T</a:t>
            </a:r>
            <a:r>
              <a:rPr lang="zh-CN" altLang="en-US" sz="2600" dirty="0">
                <a:solidFill>
                  <a:srgbClr val="0000FF"/>
                </a:solidFill>
                <a:latin typeface="Arial" panose="020B0604020202020204" pitchFamily="34" charset="0"/>
              </a:rPr>
              <a:t>表示任课教师，</a:t>
            </a:r>
            <a:r>
              <a:rPr lang="en-US" altLang="x-none" sz="2600" dirty="0">
                <a:solidFill>
                  <a:srgbClr val="0000FF"/>
                </a:solidFill>
                <a:latin typeface="Arial" panose="020B0604020202020204" pitchFamily="34" charset="0"/>
              </a:rPr>
              <a:t>R</a:t>
            </a:r>
            <a:r>
              <a:rPr lang="zh-CN" altLang="en-US" sz="2600" dirty="0">
                <a:solidFill>
                  <a:srgbClr val="0000FF"/>
                </a:solidFill>
                <a:latin typeface="Arial" panose="020B0604020202020204" pitchFamily="34" charset="0"/>
              </a:rPr>
              <a:t>有下列语义信息：</a:t>
            </a:r>
            <a:endParaRPr lang="zh-CN" altLang="en-US" sz="2600" dirty="0">
              <a:solidFill>
                <a:srgbClr val="0000FF"/>
              </a:solidFill>
              <a:latin typeface="Arial" panose="020B0604020202020204" pitchFamily="34" charset="0"/>
            </a:endParaRPr>
          </a:p>
          <a:p>
            <a:pPr marL="971550" lvl="1" indent="-514350" eaLnBrk="1" hangingPunct="1">
              <a:lnSpc>
                <a:spcPct val="100000"/>
              </a:lnSpc>
              <a:spcBef>
                <a:spcPts val="20"/>
              </a:spcBef>
              <a:spcAft>
                <a:spcPts val="0"/>
              </a:spcAft>
              <a:buFont typeface="+mj-ea"/>
              <a:buAutoNum type="circleNumDbPlain"/>
            </a:pPr>
            <a:r>
              <a:rPr lang="zh-CN" altLang="en-US" sz="2400" dirty="0">
                <a:solidFill>
                  <a:srgbClr val="0000FF"/>
                </a:solidFill>
                <a:latin typeface="Arial" panose="020B0604020202020204" pitchFamily="34" charset="0"/>
              </a:rPr>
              <a:t>每个教师仅上一门课，一门课可能有多位任课教师</a:t>
            </a:r>
            <a:endParaRPr lang="zh-CN" altLang="en-US" sz="2400" dirty="0">
              <a:solidFill>
                <a:srgbClr val="0000FF"/>
              </a:solidFill>
              <a:latin typeface="Arial" panose="020B0604020202020204" pitchFamily="34" charset="0"/>
            </a:endParaRPr>
          </a:p>
          <a:p>
            <a:pPr marL="971550" lvl="1" indent="-514350" eaLnBrk="1" hangingPunct="1">
              <a:lnSpc>
                <a:spcPct val="100000"/>
              </a:lnSpc>
              <a:spcBef>
                <a:spcPts val="20"/>
              </a:spcBef>
              <a:spcAft>
                <a:spcPts val="0"/>
              </a:spcAft>
              <a:buFont typeface="+mj-ea"/>
              <a:buAutoNum type="circleNumDbPlain"/>
            </a:pPr>
            <a:r>
              <a:rPr lang="zh-CN" altLang="en-US" sz="2400" dirty="0">
                <a:solidFill>
                  <a:srgbClr val="0000FF"/>
                </a:solidFill>
                <a:latin typeface="Arial" panose="020B0604020202020204" pitchFamily="34" charset="0"/>
              </a:rPr>
              <a:t>学生在选课时，必须确定所选课程的任课教师</a:t>
            </a:r>
            <a:endParaRPr lang="zh-CN" altLang="en-US" sz="2400" dirty="0">
              <a:solidFill>
                <a:srgbClr val="0000FF"/>
              </a:solidFill>
              <a:latin typeface="Arial" panose="020B0604020202020204" pitchFamily="34" charset="0"/>
            </a:endParaRPr>
          </a:p>
        </p:txBody>
      </p:sp>
      <p:sp>
        <p:nvSpPr>
          <p:cNvPr id="1064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64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6502" name="Rectangle 4"/>
          <p:cNvSpPr/>
          <p:nvPr/>
        </p:nvSpPr>
        <p:spPr>
          <a:xfrm>
            <a:off x="502285" y="2493010"/>
            <a:ext cx="8559165" cy="516255"/>
          </a:xfrm>
          <a:prstGeom prst="rect">
            <a:avLst/>
          </a:prstGeom>
          <a:solidFill>
            <a:srgbClr val="FFFFFF"/>
          </a:solidFill>
          <a:ln w="9525">
            <a:noFill/>
          </a:ln>
        </p:spPr>
        <p:txBody>
          <a:bodyPr/>
          <a:p>
            <a:pPr marL="800100" lvl="1" indent="-342900" eaLnBrk="1" hangingPunct="1">
              <a:lnSpc>
                <a:spcPct val="110000"/>
              </a:lnSpc>
              <a:buFont typeface="Arial" panose="020B0604020202020204" pitchFamily="34" charset="0"/>
              <a:buChar char="•"/>
            </a:pPr>
            <a:r>
              <a:rPr lang="zh-CN" altLang="en-US" sz="2400" dirty="0">
                <a:solidFill>
                  <a:srgbClr val="FF0000"/>
                </a:solidFill>
                <a:latin typeface="Times New Roman" panose="02020603050405020304" pitchFamily="2" charset="0"/>
                <a:sym typeface="+mn-ea"/>
              </a:rPr>
              <a:t>函数依赖集：</a:t>
            </a:r>
            <a:r>
              <a:rPr lang="en-US" altLang="zh-CN" sz="2400" dirty="0">
                <a:solidFill>
                  <a:srgbClr val="FF0000"/>
                </a:solidFill>
                <a:latin typeface="Arial" panose="020B0604020202020204" pitchFamily="34" charset="0"/>
                <a:ea typeface="宋体" panose="02010600030101010101" pitchFamily="2" charset="-122"/>
              </a:rPr>
              <a:t>{  T</a:t>
            </a:r>
            <a:r>
              <a:rPr lang="en-US" altLang="zh-CN" sz="2400" dirty="0">
                <a:solidFill>
                  <a:srgbClr val="FF0000"/>
                </a:solidFill>
                <a:latin typeface="Arial" panose="020B0604020202020204" pitchFamily="34" charset="0"/>
                <a:ea typeface="宋体" panose="02010600030101010101" pitchFamily="2" charset="-122"/>
                <a:cs typeface="微软雅黑" panose="020B0503020204020204" charset="-122"/>
              </a:rPr>
              <a:t>→C,   (S,C)→T  }</a:t>
            </a:r>
            <a:endParaRPr lang="en-US" altLang="zh-CN" sz="2400" dirty="0">
              <a:solidFill>
                <a:srgbClr val="FF0000"/>
              </a:solidFill>
              <a:latin typeface="Arial" panose="020B0604020202020204" pitchFamily="34" charset="0"/>
              <a:ea typeface="宋体" panose="02010600030101010101" pitchFamily="2" charset="-122"/>
              <a:cs typeface="微软雅黑" panose="020B0503020204020204" charset="-122"/>
            </a:endParaRPr>
          </a:p>
        </p:txBody>
      </p:sp>
      <p:sp>
        <p:nvSpPr>
          <p:cNvPr id="2" name="Rectangle 4"/>
          <p:cNvSpPr/>
          <p:nvPr/>
        </p:nvSpPr>
        <p:spPr>
          <a:xfrm>
            <a:off x="504190" y="3521075"/>
            <a:ext cx="8557260" cy="525145"/>
          </a:xfrm>
          <a:prstGeom prst="rect">
            <a:avLst/>
          </a:prstGeom>
          <a:solidFill>
            <a:srgbClr val="FFFFFF"/>
          </a:solidFill>
          <a:ln w="9525">
            <a:noFill/>
          </a:ln>
        </p:spPr>
        <p:txBody>
          <a:bodyPr/>
          <a:p>
            <a:pPr marL="784860" lvl="1" indent="-326390" eaLnBrk="1" hangingPunct="1">
              <a:lnSpc>
                <a:spcPct val="110000"/>
              </a:lnSpc>
              <a:buFont typeface="Arial" panose="020B0604020202020204" pitchFamily="34" charset="0"/>
              <a:buChar char="•"/>
            </a:pPr>
            <a:r>
              <a:rPr lang="zh-CN" altLang="en-US" sz="2400" dirty="0">
                <a:solidFill>
                  <a:srgbClr val="FF0000"/>
                </a:solidFill>
                <a:latin typeface="Arial" panose="020B0604020202020204" pitchFamily="34" charset="0"/>
                <a:ea typeface="宋体" panose="02010600030101010101" pitchFamily="2" charset="-122"/>
              </a:rPr>
              <a:t>有两个候选关键字：{ </a:t>
            </a:r>
            <a:r>
              <a:rPr lang="en-US" altLang="x-none" sz="2400" dirty="0">
                <a:solidFill>
                  <a:srgbClr val="FF0000"/>
                </a:solidFill>
                <a:latin typeface="Arial" panose="020B0604020202020204" pitchFamily="34" charset="0"/>
                <a:ea typeface="宋体" panose="02010600030101010101" pitchFamily="2" charset="-122"/>
              </a:rPr>
              <a:t>S, C } </a:t>
            </a:r>
            <a:r>
              <a:rPr lang="zh-CN" altLang="en-US" sz="2400" dirty="0">
                <a:solidFill>
                  <a:srgbClr val="FF0000"/>
                </a:solidFill>
                <a:latin typeface="Arial" panose="020B0604020202020204" pitchFamily="34" charset="0"/>
                <a:ea typeface="宋体" panose="02010600030101010101" pitchFamily="2" charset="-122"/>
              </a:rPr>
              <a:t>和 { </a:t>
            </a:r>
            <a:r>
              <a:rPr lang="en-US" altLang="x-none" sz="2400" dirty="0">
                <a:solidFill>
                  <a:srgbClr val="FF0000"/>
                </a:solidFill>
                <a:latin typeface="Arial" panose="020B0604020202020204" pitchFamily="34" charset="0"/>
                <a:ea typeface="宋体" panose="02010600030101010101" pitchFamily="2" charset="-122"/>
              </a:rPr>
              <a:t>S, T }</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3" name="Rectangle 4"/>
          <p:cNvSpPr/>
          <p:nvPr/>
        </p:nvSpPr>
        <p:spPr>
          <a:xfrm>
            <a:off x="487680" y="4580890"/>
            <a:ext cx="8557260" cy="508635"/>
          </a:xfrm>
          <a:prstGeom prst="rect">
            <a:avLst/>
          </a:prstGeom>
          <a:solidFill>
            <a:srgbClr val="FFFFFF"/>
          </a:solidFill>
          <a:ln w="9525">
            <a:noFill/>
          </a:ln>
        </p:spPr>
        <p:txBody>
          <a:bodyPr/>
          <a:p>
            <a:pPr marL="790575" lvl="1" indent="-332105" eaLnBrk="1" hangingPunct="1">
              <a:lnSpc>
                <a:spcPct val="110000"/>
              </a:lnSpc>
              <a:buFont typeface="Arial" panose="020B0604020202020204" pitchFamily="34" charset="0"/>
              <a:buChar char="•"/>
            </a:pPr>
            <a:r>
              <a:rPr lang="zh-CN" altLang="en-US" sz="2400" dirty="0">
                <a:solidFill>
                  <a:srgbClr val="FF0000"/>
                </a:solidFill>
                <a:latin typeface="Arial" panose="020B0604020202020204" pitchFamily="34" charset="0"/>
                <a:ea typeface="宋体" panose="02010600030101010101" pitchFamily="2" charset="-122"/>
              </a:rPr>
              <a:t>主属性集是：{ </a:t>
            </a:r>
            <a:r>
              <a:rPr lang="en-US" altLang="x-none" sz="2400" dirty="0">
                <a:solidFill>
                  <a:srgbClr val="FF0000"/>
                </a:solidFill>
                <a:latin typeface="Arial" panose="020B0604020202020204" pitchFamily="34" charset="0"/>
                <a:ea typeface="宋体" panose="02010600030101010101" pitchFamily="2" charset="-122"/>
              </a:rPr>
              <a:t>S</a:t>
            </a:r>
            <a:r>
              <a:rPr lang="en-US" altLang="zh-CN" sz="2400" dirty="0">
                <a:solidFill>
                  <a:srgbClr val="FF0000"/>
                </a:solidFill>
                <a:latin typeface="Arial" panose="020B0604020202020204" pitchFamily="34" charset="0"/>
                <a:ea typeface="宋体" panose="02010600030101010101" pitchFamily="2" charset="-122"/>
              </a:rPr>
              <a:t>, </a:t>
            </a:r>
            <a:r>
              <a:rPr lang="en-US" altLang="x-none" sz="2400" dirty="0">
                <a:solidFill>
                  <a:srgbClr val="FF0000"/>
                </a:solidFill>
                <a:latin typeface="Arial" panose="020B0604020202020204" pitchFamily="34" charset="0"/>
                <a:ea typeface="宋体" panose="02010600030101010101" pitchFamily="2" charset="-122"/>
              </a:rPr>
              <a:t>C, T }</a:t>
            </a:r>
            <a:r>
              <a:rPr lang="zh-CN" altLang="en-US" sz="2400" dirty="0">
                <a:solidFill>
                  <a:srgbClr val="FF0000"/>
                </a:solidFill>
                <a:latin typeface="Arial" panose="020B0604020202020204" pitchFamily="34" charset="0"/>
                <a:ea typeface="宋体" panose="02010600030101010101" pitchFamily="2" charset="-122"/>
              </a:rPr>
              <a:t>，非主属性集是：</a:t>
            </a:r>
            <a:r>
              <a:rPr lang="en-US" altLang="zh-CN" sz="2400" dirty="0">
                <a:solidFill>
                  <a:srgbClr val="FF0000"/>
                </a:solidFill>
                <a:latin typeface="Arial" panose="020B0604020202020204" pitchFamily="34" charset="0"/>
                <a:ea typeface="宋体" panose="02010600030101010101" pitchFamily="2" charset="-122"/>
              </a:rPr>
              <a:t>{   }</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4" name="Rectangle 4"/>
          <p:cNvSpPr/>
          <p:nvPr/>
        </p:nvSpPr>
        <p:spPr>
          <a:xfrm>
            <a:off x="471170" y="5568950"/>
            <a:ext cx="8557260" cy="508635"/>
          </a:xfrm>
          <a:prstGeom prst="rect">
            <a:avLst/>
          </a:prstGeom>
          <a:solidFill>
            <a:srgbClr val="FFFFFF"/>
          </a:solidFill>
          <a:ln w="9525">
            <a:noFill/>
          </a:ln>
        </p:spPr>
        <p:txBody>
          <a:bodyPr/>
          <a:p>
            <a:pPr marL="790575" lvl="1" indent="-332105" eaLnBrk="1" hangingPunct="1">
              <a:lnSpc>
                <a:spcPct val="110000"/>
              </a:lnSpc>
              <a:buFont typeface="Arial" panose="020B0604020202020204" pitchFamily="34" charset="0"/>
              <a:buChar char="•"/>
            </a:pPr>
            <a:r>
              <a:rPr lang="zh-CN" sz="2400" dirty="0">
                <a:solidFill>
                  <a:srgbClr val="FF0000"/>
                </a:solidFill>
                <a:latin typeface="Arial" panose="020B0604020202020204" pitchFamily="34" charset="0"/>
                <a:ea typeface="宋体" panose="02010600030101010101" pitchFamily="2" charset="-122"/>
              </a:rPr>
              <a:t>最高可以满足到 </a:t>
            </a:r>
            <a:r>
              <a:rPr lang="en-US" altLang="zh-CN" sz="2400" dirty="0">
                <a:solidFill>
                  <a:srgbClr val="FF0000"/>
                </a:solidFill>
                <a:latin typeface="Arial" panose="020B0604020202020204" pitchFamily="34" charset="0"/>
                <a:ea typeface="宋体" panose="02010600030101010101" pitchFamily="2" charset="-122"/>
              </a:rPr>
              <a:t>3NF</a:t>
            </a:r>
            <a:endParaRPr lang="en-US"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blinds(horizontal)">
                                      <p:cBhvr>
                                        <p:cTn id="7" dur="500"/>
                                        <p:tgtEl>
                                          <p:spTgt spid="1065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bldLvl="0" animBg="1"/>
      <p:bldP spid="2" grpId="0" bldLvl="0" animBg="1"/>
      <p:bldP spid="3" grpId="0" bldLvl="0" animBg="1"/>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3073"/>
          <p:cNvSpPr>
            <a:spLocks noGrp="1"/>
          </p:cNvSpPr>
          <p:nvPr>
            <p:ph type="title"/>
          </p:nvPr>
        </p:nvSpPr>
        <p:spPr/>
        <p:txBody>
          <a:bodyPr tIns="0" bIns="0" anchor="ctr"/>
          <a:p>
            <a:r>
              <a:rPr lang="zh-CN" altLang="en-US" dirty="0"/>
              <a:t>方案</a:t>
            </a:r>
            <a:r>
              <a:rPr lang="en-US" altLang="x-none" dirty="0"/>
              <a:t>1</a:t>
            </a:r>
            <a:r>
              <a:rPr lang="zh-CN" altLang="en-US" dirty="0"/>
              <a:t>的缺点</a:t>
            </a:r>
            <a:r>
              <a:rPr lang="en-US" altLang="x-none" dirty="0"/>
              <a:t>(</a:t>
            </a:r>
            <a:r>
              <a:rPr lang="zh-CN" altLang="en-US" dirty="0"/>
              <a:t>表</a:t>
            </a:r>
            <a:r>
              <a:rPr lang="en-US" altLang="x-none" dirty="0"/>
              <a:t>8-2)</a:t>
            </a:r>
            <a:endParaRPr lang="en-US" altLang="x-none" dirty="0"/>
          </a:p>
        </p:txBody>
      </p:sp>
      <p:graphicFrame>
        <p:nvGraphicFramePr>
          <p:cNvPr id="3074" name="对象 3074"/>
          <p:cNvGraphicFramePr>
            <a:graphicFrameLocks noChangeAspect="1"/>
          </p:cNvGraphicFramePr>
          <p:nvPr/>
        </p:nvGraphicFramePr>
        <p:xfrm>
          <a:off x="0" y="1983105"/>
          <a:ext cx="9128125" cy="4603750"/>
        </p:xfrm>
        <a:graphic>
          <a:graphicData uri="http://schemas.openxmlformats.org/presentationml/2006/ole">
            <mc:AlternateContent xmlns:mc="http://schemas.openxmlformats.org/markup-compatibility/2006">
              <mc:Choice xmlns:v="urn:schemas-microsoft-com:vml" Requires="v">
                <p:oleObj spid="_x0000_s3083" name="" r:id="rId1" imgW="3311525" imgH="1678305" progId="Word.Picture.8">
                  <p:embed/>
                </p:oleObj>
              </mc:Choice>
              <mc:Fallback>
                <p:oleObj name="" r:id="rId1" imgW="3311525" imgH="1678305" progId="Word.Picture.8">
                  <p:embed/>
                  <p:pic>
                    <p:nvPicPr>
                      <p:cNvPr id="0" name="图片 3082"/>
                      <p:cNvPicPr/>
                      <p:nvPr/>
                    </p:nvPicPr>
                    <p:blipFill>
                      <a:blip r:embed="rId2"/>
                      <a:stretch>
                        <a:fillRect/>
                      </a:stretch>
                    </p:blipFill>
                    <p:spPr>
                      <a:xfrm>
                        <a:off x="0" y="1983105"/>
                        <a:ext cx="9128125" cy="4603750"/>
                      </a:xfrm>
                      <a:prstGeom prst="rect">
                        <a:avLst/>
                      </a:prstGeom>
                      <a:solidFill>
                        <a:schemeClr val="bg1"/>
                      </a:solidFill>
                      <a:ln w="38100">
                        <a:noFill/>
                        <a:miter/>
                      </a:ln>
                    </p:spPr>
                  </p:pic>
                </p:oleObj>
              </mc:Fallback>
            </mc:AlternateContent>
          </a:graphicData>
        </a:graphic>
      </p:graphicFrame>
      <p:sp>
        <p:nvSpPr>
          <p:cNvPr id="3075" name="文本占位符 3075"/>
          <p:cNvSpPr>
            <a:spLocks noGrp="1"/>
          </p:cNvSpPr>
          <p:nvPr>
            <p:ph idx="1"/>
          </p:nvPr>
        </p:nvSpPr>
        <p:spPr>
          <a:xfrm>
            <a:off x="381000" y="692150"/>
            <a:ext cx="8382000" cy="1273175"/>
          </a:xfrm>
        </p:spPr>
        <p:txBody>
          <a:bodyPr anchor="t">
            <a:spAutoFit/>
          </a:bodyPr>
          <a:p>
            <a:pPr marL="533400" indent="-533400">
              <a:lnSpc>
                <a:spcPct val="100000"/>
              </a:lnSpc>
              <a:buAutoNum type="arabicParenR"/>
            </a:pPr>
            <a:r>
              <a:rPr lang="zh-CN" altLang="en-US" sz="2400" dirty="0"/>
              <a:t>数据冗余度大</a:t>
            </a:r>
            <a:endParaRPr lang="zh-CN" altLang="en-US" sz="2400" dirty="0"/>
          </a:p>
          <a:p>
            <a:pPr marL="1341755" lvl="1" indent="-884555">
              <a:lnSpc>
                <a:spcPct val="100000"/>
              </a:lnSpc>
              <a:buNone/>
            </a:pPr>
            <a:r>
              <a:rPr lang="zh-CN" altLang="en-US" sz="2400" dirty="0">
                <a:solidFill>
                  <a:schemeClr val="accent2"/>
                </a:solidFill>
              </a:rPr>
              <a:t>缺点：浪费存储空间，增加了数据更新的时间开销，容易出现修改异常</a:t>
            </a:r>
            <a:r>
              <a:rPr lang="en-US" altLang="zh-CN" sz="2400" dirty="0">
                <a:solidFill>
                  <a:schemeClr val="accent2"/>
                </a:solidFill>
              </a:rPr>
              <a:t>(</a:t>
            </a:r>
            <a:r>
              <a:rPr lang="zh-CN" altLang="en-US" sz="2400" dirty="0">
                <a:solidFill>
                  <a:schemeClr val="accent2"/>
                </a:solidFill>
              </a:rPr>
              <a:t>数据不一致性</a:t>
            </a:r>
            <a:r>
              <a:rPr lang="en-US" altLang="zh-CN" sz="2400" dirty="0">
                <a:solidFill>
                  <a:schemeClr val="accent2"/>
                </a:solidFill>
              </a:rPr>
              <a:t>)</a:t>
            </a:r>
            <a:endParaRPr lang="en-US" altLang="zh-CN" sz="2400" dirty="0">
              <a:solidFill>
                <a:schemeClr val="accent2"/>
              </a:solidFill>
            </a:endParaRPr>
          </a:p>
        </p:txBody>
      </p:sp>
      <p:sp>
        <p:nvSpPr>
          <p:cNvPr id="3076"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8" name="Rectangle 4"/>
          <p:cNvSpPr/>
          <p:nvPr/>
        </p:nvSpPr>
        <p:spPr>
          <a:xfrm>
            <a:off x="-635" y="1692910"/>
            <a:ext cx="9139555" cy="2480310"/>
          </a:xfrm>
          <a:prstGeom prst="rect">
            <a:avLst/>
          </a:prstGeom>
          <a:noFill/>
          <a:ln w="9525">
            <a:noFill/>
          </a:ln>
        </p:spPr>
        <p:txBody>
          <a:bodyPr/>
          <a:p>
            <a:pPr marL="457200" lvl="0" indent="-457200" eaLnBrk="1" hangingPunct="1">
              <a:lnSpc>
                <a:spcPct val="125000"/>
              </a:lnSpc>
              <a:spcBef>
                <a:spcPts val="20"/>
              </a:spcBef>
              <a:spcAft>
                <a:spcPts val="100"/>
              </a:spcAft>
              <a:buNone/>
            </a:pPr>
            <a:r>
              <a:rPr lang="zh-CN" altLang="en-US" sz="2400" dirty="0">
                <a:latin typeface="Times New Roman" panose="02020603050405020304" pitchFamily="2" charset="0"/>
                <a:ea typeface="宋体" panose="02010600030101010101" pitchFamily="2" charset="-122"/>
              </a:rPr>
              <a:t>思考题：</a:t>
            </a:r>
            <a:endParaRPr lang="zh-CN" altLang="en-US" sz="2400" dirty="0">
              <a:latin typeface="Times New Roman" panose="02020603050405020304" pitchFamily="2" charset="0"/>
              <a:ea typeface="宋体" panose="02010600030101010101" pitchFamily="2" charset="-122"/>
            </a:endParaRPr>
          </a:p>
          <a:p>
            <a:pPr marL="936625" lvl="1" indent="-479425" eaLnBrk="1" hangingPunct="1">
              <a:lnSpc>
                <a:spcPct val="125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关系模式</a:t>
            </a:r>
            <a:r>
              <a:rPr lang="en-US" altLang="zh-CN" sz="2400" dirty="0">
                <a:solidFill>
                  <a:schemeClr val="accent2"/>
                </a:solidFill>
                <a:latin typeface="Times New Roman" panose="02020603050405020304" pitchFamily="2" charset="0"/>
                <a:ea typeface="宋体" panose="02010600030101010101" pitchFamily="2" charset="-122"/>
              </a:rPr>
              <a:t>R</a:t>
            </a:r>
            <a:r>
              <a:rPr lang="zh-CN" altLang="en-US" sz="2400" dirty="0">
                <a:solidFill>
                  <a:schemeClr val="accent2"/>
                </a:solidFill>
                <a:latin typeface="Times New Roman" panose="02020603050405020304" pitchFamily="2" charset="0"/>
                <a:ea typeface="宋体" panose="02010600030101010101" pitchFamily="2" charset="-122"/>
              </a:rPr>
              <a:t>上的函数依赖：</a:t>
            </a:r>
            <a:r>
              <a:rPr lang="en-US" altLang="zh-CN" sz="2400" dirty="0">
                <a:solidFill>
                  <a:srgbClr val="FF0000"/>
                </a:solidFill>
                <a:sym typeface="+mn-ea"/>
              </a:rPr>
              <a:t>{  T</a:t>
            </a:r>
            <a:r>
              <a:rPr lang="en-US" altLang="zh-CN" sz="2400" dirty="0">
                <a:solidFill>
                  <a:srgbClr val="FF0000"/>
                </a:solidFill>
                <a:cs typeface="微软雅黑" panose="020B0503020204020204" charset="-122"/>
                <a:sym typeface="+mn-ea"/>
              </a:rPr>
              <a:t>→C,   (S,C)→T  }</a:t>
            </a:r>
            <a:endParaRPr lang="zh-CN" altLang="en-US" sz="24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25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关系模式 </a:t>
            </a:r>
            <a:r>
              <a:rPr lang="en-US" altLang="x-none" sz="2400" dirty="0">
                <a:solidFill>
                  <a:schemeClr val="accent2"/>
                </a:solidFill>
                <a:latin typeface="Times New Roman" panose="02020603050405020304" pitchFamily="2" charset="0"/>
                <a:ea typeface="宋体" panose="02010600030101010101" pitchFamily="2" charset="-122"/>
              </a:rPr>
              <a:t>R </a:t>
            </a:r>
            <a:r>
              <a:rPr lang="zh-CN" altLang="en-US" sz="2400" dirty="0">
                <a:solidFill>
                  <a:schemeClr val="accent2"/>
                </a:solidFill>
                <a:latin typeface="Times New Roman" panose="02020603050405020304" pitchFamily="2" charset="0"/>
                <a:ea typeface="宋体" panose="02010600030101010101" pitchFamily="2" charset="-122"/>
              </a:rPr>
              <a:t>的关键字是：</a:t>
            </a:r>
            <a:r>
              <a:rPr lang="zh-CN" altLang="en-US" sz="2400" dirty="0">
                <a:solidFill>
                  <a:srgbClr val="FF0000"/>
                </a:solidFill>
                <a:sym typeface="+mn-ea"/>
              </a:rPr>
              <a:t>{ </a:t>
            </a:r>
            <a:r>
              <a:rPr lang="en-US" altLang="x-none" sz="2400" dirty="0">
                <a:solidFill>
                  <a:srgbClr val="FF0000"/>
                </a:solidFill>
                <a:sym typeface="+mn-ea"/>
              </a:rPr>
              <a:t>S, C } </a:t>
            </a:r>
            <a:r>
              <a:rPr lang="zh-CN" altLang="en-US" sz="2400" dirty="0">
                <a:solidFill>
                  <a:srgbClr val="FF0000"/>
                </a:solidFill>
                <a:sym typeface="+mn-ea"/>
              </a:rPr>
              <a:t>和 { </a:t>
            </a:r>
            <a:r>
              <a:rPr lang="en-US" altLang="x-none" sz="2400" dirty="0">
                <a:solidFill>
                  <a:srgbClr val="FF0000"/>
                </a:solidFill>
                <a:sym typeface="+mn-ea"/>
              </a:rPr>
              <a:t>S, T }</a:t>
            </a:r>
            <a:endParaRPr lang="zh-CN" altLang="en-US" sz="24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25000"/>
              </a:lnSpc>
              <a:spcBef>
                <a:spcPts val="20"/>
              </a:spcBef>
              <a:spcAft>
                <a:spcPts val="100"/>
              </a:spcAft>
              <a:buAutoNum type="arabicPeriod"/>
            </a:pPr>
            <a:r>
              <a:rPr lang="zh-CN" altLang="en-US" sz="2400" dirty="0">
                <a:solidFill>
                  <a:schemeClr val="accent2"/>
                </a:solidFill>
                <a:sym typeface="+mn-ea"/>
              </a:rPr>
              <a:t>主属性集是：</a:t>
            </a:r>
            <a:r>
              <a:rPr lang="zh-CN" altLang="en-US" sz="2400" dirty="0">
                <a:solidFill>
                  <a:srgbClr val="FF0000"/>
                </a:solidFill>
                <a:sym typeface="+mn-ea"/>
              </a:rPr>
              <a:t>{ </a:t>
            </a:r>
            <a:r>
              <a:rPr lang="en-US" altLang="x-none" sz="2400" dirty="0">
                <a:solidFill>
                  <a:srgbClr val="FF0000"/>
                </a:solidFill>
                <a:sym typeface="+mn-ea"/>
              </a:rPr>
              <a:t>S</a:t>
            </a:r>
            <a:r>
              <a:rPr lang="en-US" altLang="zh-CN" sz="2400" dirty="0">
                <a:solidFill>
                  <a:srgbClr val="FF0000"/>
                </a:solidFill>
                <a:sym typeface="+mn-ea"/>
              </a:rPr>
              <a:t>, </a:t>
            </a:r>
            <a:r>
              <a:rPr lang="en-US" altLang="x-none" sz="2400" dirty="0">
                <a:solidFill>
                  <a:srgbClr val="FF0000"/>
                </a:solidFill>
                <a:sym typeface="+mn-ea"/>
              </a:rPr>
              <a:t>C, T }</a:t>
            </a:r>
            <a:r>
              <a:rPr lang="zh-CN" altLang="en-US" sz="2400" dirty="0">
                <a:solidFill>
                  <a:schemeClr val="accent2"/>
                </a:solidFill>
                <a:sym typeface="+mn-ea"/>
              </a:rPr>
              <a:t>，非主属性集是：</a:t>
            </a:r>
            <a:r>
              <a:rPr lang="en-US" altLang="zh-CN" sz="2400" dirty="0">
                <a:solidFill>
                  <a:srgbClr val="FF0000"/>
                </a:solidFill>
                <a:sym typeface="+mn-ea"/>
              </a:rPr>
              <a:t>{   }</a:t>
            </a:r>
            <a:endParaRPr lang="zh-CN" altLang="en-US" sz="2400" dirty="0">
              <a:solidFill>
                <a:schemeClr val="accent2"/>
              </a:solidFill>
              <a:latin typeface="Times New Roman" panose="02020603050405020304" pitchFamily="2" charset="0"/>
              <a:ea typeface="宋体" panose="02010600030101010101" pitchFamily="2" charset="-122"/>
            </a:endParaRPr>
          </a:p>
          <a:p>
            <a:pPr marL="936625" lvl="1" indent="-479425" eaLnBrk="1" hangingPunct="1">
              <a:lnSpc>
                <a:spcPct val="125000"/>
              </a:lnSpc>
              <a:spcBef>
                <a:spcPts val="20"/>
              </a:spcBef>
              <a:spcAft>
                <a:spcPts val="100"/>
              </a:spcAft>
              <a:buAutoNum type="arabicPeriod"/>
            </a:pPr>
            <a:r>
              <a:rPr lang="zh-CN" altLang="en-US" sz="2400" dirty="0">
                <a:solidFill>
                  <a:schemeClr val="accent2"/>
                </a:solidFill>
                <a:latin typeface="Times New Roman" panose="02020603050405020304" pitchFamily="2" charset="0"/>
                <a:ea typeface="宋体" panose="02010600030101010101" pitchFamily="2" charset="-122"/>
              </a:rPr>
              <a:t>该关系模式 </a:t>
            </a:r>
            <a:r>
              <a:rPr lang="en-US" altLang="x-none" sz="2400" dirty="0">
                <a:solidFill>
                  <a:schemeClr val="accent2"/>
                </a:solidFill>
                <a:latin typeface="Times New Roman" panose="02020603050405020304" pitchFamily="2" charset="0"/>
                <a:ea typeface="宋体" panose="02010600030101010101" pitchFamily="2" charset="-122"/>
              </a:rPr>
              <a:t>R </a:t>
            </a:r>
            <a:r>
              <a:rPr lang="zh-CN" altLang="en-US" sz="2400" dirty="0">
                <a:solidFill>
                  <a:schemeClr val="accent2"/>
                </a:solidFill>
                <a:latin typeface="Times New Roman" panose="02020603050405020304" pitchFamily="2" charset="0"/>
                <a:ea typeface="宋体" panose="02010600030101010101" pitchFamily="2" charset="-122"/>
              </a:rPr>
              <a:t>最高能够满足到  </a:t>
            </a:r>
            <a:r>
              <a:rPr lang="en-US" altLang="zh-CN" sz="2400" dirty="0">
                <a:solidFill>
                  <a:srgbClr val="FF0000"/>
                </a:solidFill>
                <a:latin typeface="Times New Roman" panose="02020603050405020304" pitchFamily="2" charset="0"/>
                <a:ea typeface="宋体" panose="02010600030101010101" pitchFamily="2" charset="-122"/>
              </a:rPr>
              <a:t>3NF</a:t>
            </a:r>
            <a:endParaRPr lang="en-US" altLang="zh-CN" sz="2400" dirty="0">
              <a:solidFill>
                <a:srgbClr val="FF0000"/>
              </a:solidFill>
              <a:latin typeface="Times New Roman" panose="02020603050405020304" pitchFamily="2" charset="0"/>
              <a:ea typeface="宋体" panose="02010600030101010101" pitchFamily="2" charset="-122"/>
            </a:endParaRPr>
          </a:p>
        </p:txBody>
      </p:sp>
      <p:sp>
        <p:nvSpPr>
          <p:cNvPr id="105477" name="Rectangle 3"/>
          <p:cNvSpPr>
            <a:spLocks noGrp="1"/>
          </p:cNvSpPr>
          <p:nvPr/>
        </p:nvSpPr>
        <p:spPr>
          <a:xfrm>
            <a:off x="0" y="-3810"/>
            <a:ext cx="9138920" cy="1660525"/>
          </a:xfrm>
          <a:prstGeom prst="rect">
            <a:avLst/>
          </a:prstGeom>
          <a:solidFill>
            <a:schemeClr val="bg1"/>
          </a:solidFill>
          <a:ln w="12700" cmpd="sng">
            <a:solidFill>
              <a:schemeClr val="accent1">
                <a:shade val="50000"/>
              </a:schemeClr>
            </a:solidFill>
            <a:prstDash val="solid"/>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00000"/>
              </a:lnSpc>
              <a:spcBef>
                <a:spcPts val="20"/>
              </a:spcBef>
              <a:spcAft>
                <a:spcPts val="0"/>
              </a:spcAft>
            </a:pPr>
            <a:r>
              <a:rPr lang="zh-CN" altLang="en-US" sz="2600" dirty="0">
                <a:latin typeface="Arial" panose="020B0604020202020204" pitchFamily="34" charset="0"/>
                <a:ea typeface="黑体" panose="02010609060101010101" pitchFamily="1" charset="-122"/>
              </a:rPr>
              <a:t>例 8.1：</a:t>
            </a:r>
            <a:r>
              <a:rPr lang="zh-CN" altLang="en-US" sz="2600" dirty="0">
                <a:solidFill>
                  <a:srgbClr val="0000FF"/>
                </a:solidFill>
                <a:latin typeface="Arial" panose="020B0604020202020204" pitchFamily="34" charset="0"/>
              </a:rPr>
              <a:t>设有选课关系 </a:t>
            </a:r>
            <a:r>
              <a:rPr lang="en-US" altLang="x-none" sz="2600" dirty="0">
                <a:solidFill>
                  <a:srgbClr val="0000FF"/>
                </a:solidFill>
                <a:latin typeface="Arial" panose="020B0604020202020204" pitchFamily="34" charset="0"/>
              </a:rPr>
              <a:t>R (S, C, T)，</a:t>
            </a:r>
            <a:r>
              <a:rPr lang="zh-CN" altLang="en-US" sz="2600" dirty="0">
                <a:solidFill>
                  <a:srgbClr val="0000FF"/>
                </a:solidFill>
                <a:latin typeface="Arial" panose="020B0604020202020204" pitchFamily="34" charset="0"/>
              </a:rPr>
              <a:t>其中</a:t>
            </a:r>
            <a:r>
              <a:rPr lang="en-US" altLang="x-none" sz="2600" dirty="0">
                <a:solidFill>
                  <a:srgbClr val="0000FF"/>
                </a:solidFill>
                <a:latin typeface="Arial" panose="020B0604020202020204" pitchFamily="34" charset="0"/>
              </a:rPr>
              <a:t>S</a:t>
            </a:r>
            <a:r>
              <a:rPr lang="zh-CN" altLang="en-US" sz="2600" dirty="0">
                <a:solidFill>
                  <a:srgbClr val="0000FF"/>
                </a:solidFill>
                <a:latin typeface="Arial" panose="020B0604020202020204" pitchFamily="34" charset="0"/>
              </a:rPr>
              <a:t>表示学生</a:t>
            </a:r>
            <a:r>
              <a:rPr lang="en-US" altLang="x-none" sz="2600" dirty="0">
                <a:solidFill>
                  <a:srgbClr val="0000FF"/>
                </a:solidFill>
                <a:latin typeface="Arial" panose="020B0604020202020204" pitchFamily="34" charset="0"/>
              </a:rPr>
              <a:t>, C</a:t>
            </a:r>
            <a:r>
              <a:rPr lang="zh-CN" altLang="en-US" sz="2600" dirty="0">
                <a:solidFill>
                  <a:srgbClr val="0000FF"/>
                </a:solidFill>
                <a:latin typeface="Arial" panose="020B0604020202020204" pitchFamily="34" charset="0"/>
              </a:rPr>
              <a:t>表示课程, </a:t>
            </a:r>
            <a:r>
              <a:rPr lang="en-US" altLang="x-none" sz="2600" dirty="0">
                <a:solidFill>
                  <a:srgbClr val="0000FF"/>
                </a:solidFill>
                <a:latin typeface="Arial" panose="020B0604020202020204" pitchFamily="34" charset="0"/>
              </a:rPr>
              <a:t>T</a:t>
            </a:r>
            <a:r>
              <a:rPr lang="zh-CN" altLang="en-US" sz="2600" dirty="0">
                <a:solidFill>
                  <a:srgbClr val="0000FF"/>
                </a:solidFill>
                <a:latin typeface="Arial" panose="020B0604020202020204" pitchFamily="34" charset="0"/>
              </a:rPr>
              <a:t>表示任课教师，</a:t>
            </a:r>
            <a:r>
              <a:rPr lang="en-US" altLang="x-none" sz="2600" dirty="0">
                <a:solidFill>
                  <a:srgbClr val="0000FF"/>
                </a:solidFill>
                <a:latin typeface="Arial" panose="020B0604020202020204" pitchFamily="34" charset="0"/>
              </a:rPr>
              <a:t>R</a:t>
            </a:r>
            <a:r>
              <a:rPr lang="zh-CN" altLang="en-US" sz="2600" dirty="0">
                <a:solidFill>
                  <a:srgbClr val="0000FF"/>
                </a:solidFill>
                <a:latin typeface="Arial" panose="020B0604020202020204" pitchFamily="34" charset="0"/>
              </a:rPr>
              <a:t>有下列语义信息：</a:t>
            </a:r>
            <a:endParaRPr lang="zh-CN" altLang="en-US" sz="2600" dirty="0">
              <a:solidFill>
                <a:srgbClr val="0000FF"/>
              </a:solidFill>
              <a:latin typeface="Arial" panose="020B0604020202020204" pitchFamily="34" charset="0"/>
            </a:endParaRPr>
          </a:p>
          <a:p>
            <a:pPr marL="971550" lvl="1" indent="-514350" eaLnBrk="1" hangingPunct="1">
              <a:lnSpc>
                <a:spcPct val="100000"/>
              </a:lnSpc>
              <a:spcBef>
                <a:spcPts val="20"/>
              </a:spcBef>
              <a:spcAft>
                <a:spcPts val="0"/>
              </a:spcAft>
              <a:buFont typeface="+mj-ea"/>
              <a:buAutoNum type="circleNumDbPlain"/>
            </a:pPr>
            <a:r>
              <a:rPr lang="zh-CN" altLang="en-US" sz="2400" dirty="0">
                <a:solidFill>
                  <a:srgbClr val="0000FF"/>
                </a:solidFill>
                <a:latin typeface="Arial" panose="020B0604020202020204" pitchFamily="34" charset="0"/>
              </a:rPr>
              <a:t>每个教师仅上一门课，一门课可能有多位任课教师</a:t>
            </a:r>
            <a:endParaRPr lang="zh-CN" altLang="en-US" sz="2400" dirty="0">
              <a:solidFill>
                <a:srgbClr val="0000FF"/>
              </a:solidFill>
              <a:latin typeface="Arial" panose="020B0604020202020204" pitchFamily="34" charset="0"/>
            </a:endParaRPr>
          </a:p>
          <a:p>
            <a:pPr marL="971550" lvl="1" indent="-514350" eaLnBrk="1" hangingPunct="1">
              <a:lnSpc>
                <a:spcPct val="100000"/>
              </a:lnSpc>
              <a:spcBef>
                <a:spcPts val="20"/>
              </a:spcBef>
              <a:spcAft>
                <a:spcPts val="0"/>
              </a:spcAft>
              <a:buFont typeface="+mj-ea"/>
              <a:buAutoNum type="circleNumDbPlain"/>
            </a:pPr>
            <a:r>
              <a:rPr lang="zh-CN" altLang="en-US" sz="2400" dirty="0">
                <a:solidFill>
                  <a:srgbClr val="0000FF"/>
                </a:solidFill>
                <a:latin typeface="Arial" panose="020B0604020202020204" pitchFamily="34" charset="0"/>
              </a:rPr>
              <a:t>学生在选课时，必须确定所选课程的任课教师</a:t>
            </a:r>
            <a:endParaRPr lang="zh-CN" altLang="en-US" sz="2400" dirty="0">
              <a:solidFill>
                <a:srgbClr val="0000FF"/>
              </a:solidFill>
              <a:latin typeface="Arial" panose="020B0604020202020204" pitchFamily="34" charset="0"/>
            </a:endParaRPr>
          </a:p>
        </p:txBody>
      </p:sp>
      <p:sp>
        <p:nvSpPr>
          <p:cNvPr id="1064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64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6503" name="Rectangle 5"/>
          <p:cNvSpPr/>
          <p:nvPr/>
        </p:nvSpPr>
        <p:spPr>
          <a:xfrm>
            <a:off x="2540" y="4643120"/>
            <a:ext cx="9139555" cy="1335405"/>
          </a:xfrm>
          <a:prstGeom prst="rect">
            <a:avLst/>
          </a:prstGeom>
          <a:solidFill>
            <a:schemeClr val="bg1"/>
          </a:solidFill>
          <a:ln w="9525">
            <a:noFill/>
          </a:ln>
        </p:spPr>
        <p:txBody>
          <a:bodyPr/>
          <a:p>
            <a:pPr marL="533400" lvl="0" indent="-533400" eaLnBrk="1" hangingPunct="1">
              <a:lnSpc>
                <a:spcPct val="110000"/>
              </a:lnSpc>
            </a:pPr>
            <a:r>
              <a:rPr lang="zh-CN" altLang="en-US" sz="2400" dirty="0">
                <a:solidFill>
                  <a:schemeClr val="accent2"/>
                </a:solidFill>
                <a:latin typeface="Arial" panose="020B0604020202020204" pitchFamily="34" charset="0"/>
                <a:ea typeface="宋体" panose="02010600030101010101" pitchFamily="2" charset="-122"/>
              </a:rPr>
              <a:t>在关系</a:t>
            </a:r>
            <a:r>
              <a:rPr lang="en-US" altLang="zh-CN" sz="2400" dirty="0">
                <a:solidFill>
                  <a:schemeClr val="accent2"/>
                </a:solidFill>
                <a:latin typeface="Arial" panose="020B0604020202020204" pitchFamily="34" charset="0"/>
                <a:ea typeface="宋体" panose="02010600030101010101" pitchFamily="2" charset="-122"/>
              </a:rPr>
              <a:t>R</a:t>
            </a:r>
            <a:r>
              <a:rPr lang="zh-CN" altLang="en-US" sz="2400" dirty="0">
                <a:solidFill>
                  <a:schemeClr val="accent2"/>
                </a:solidFill>
                <a:latin typeface="Arial" panose="020B0604020202020204" pitchFamily="34" charset="0"/>
                <a:ea typeface="宋体" panose="02010600030101010101" pitchFamily="2" charset="-122"/>
              </a:rPr>
              <a:t>中，主属性集为</a:t>
            </a:r>
            <a:r>
              <a:rPr lang="en-US" altLang="x-none" sz="2400" dirty="0">
                <a:solidFill>
                  <a:schemeClr val="accent2"/>
                </a:solidFill>
                <a:latin typeface="Arial" panose="020B0604020202020204" pitchFamily="34" charset="0"/>
                <a:ea typeface="宋体" panose="02010600030101010101" pitchFamily="2" charset="-122"/>
              </a:rPr>
              <a:t>{S, C, T}，</a:t>
            </a:r>
            <a:r>
              <a:rPr lang="zh-CN" altLang="en-US" sz="2400" dirty="0">
                <a:solidFill>
                  <a:schemeClr val="accent2"/>
                </a:solidFill>
                <a:latin typeface="Arial" panose="020B0604020202020204" pitchFamily="34" charset="0"/>
                <a:ea typeface="宋体" panose="02010600030101010101" pitchFamily="2" charset="-122"/>
              </a:rPr>
              <a:t>非主属性集为空（不存在非主属性），因此该关系</a:t>
            </a:r>
            <a:r>
              <a:rPr lang="en-US" altLang="zh-CN" sz="2400" dirty="0">
                <a:solidFill>
                  <a:schemeClr val="accent2"/>
                </a:solidFill>
                <a:latin typeface="Arial" panose="020B0604020202020204" pitchFamily="34" charset="0"/>
                <a:ea typeface="宋体" panose="02010600030101010101" pitchFamily="2" charset="-122"/>
              </a:rPr>
              <a:t>R</a:t>
            </a:r>
            <a:r>
              <a:rPr lang="zh-CN" altLang="en-US" sz="2400" dirty="0">
                <a:solidFill>
                  <a:schemeClr val="accent2"/>
                </a:solidFill>
                <a:latin typeface="Arial" panose="020B0604020202020204" pitchFamily="34" charset="0"/>
                <a:ea typeface="宋体" panose="02010600030101010101" pitchFamily="2" charset="-122"/>
              </a:rPr>
              <a:t>中“</a:t>
            </a:r>
            <a:r>
              <a:rPr lang="zh-CN" altLang="en-US" sz="2400" dirty="0">
                <a:solidFill>
                  <a:srgbClr val="FF0000"/>
                </a:solidFill>
                <a:latin typeface="Arial" panose="020B0604020202020204" pitchFamily="34" charset="0"/>
                <a:ea typeface="宋体" panose="02010600030101010101" pitchFamily="2" charset="-122"/>
              </a:rPr>
              <a:t>不存在不满足2</a:t>
            </a:r>
            <a:r>
              <a:rPr lang="en-US" altLang="x-none" sz="2400" dirty="0">
                <a:solidFill>
                  <a:srgbClr val="FF0000"/>
                </a:solidFill>
                <a:latin typeface="Arial" panose="020B0604020202020204" pitchFamily="34" charset="0"/>
                <a:ea typeface="宋体" panose="02010600030101010101" pitchFamily="2" charset="-122"/>
              </a:rPr>
              <a:t>NF</a:t>
            </a:r>
            <a:r>
              <a:rPr lang="zh-CN" altLang="en-US" sz="2400" dirty="0">
                <a:solidFill>
                  <a:srgbClr val="FF0000"/>
                </a:solidFill>
                <a:latin typeface="Arial" panose="020B0604020202020204" pitchFamily="34" charset="0"/>
                <a:ea typeface="宋体" panose="02010600030101010101" pitchFamily="2" charset="-122"/>
              </a:rPr>
              <a:t>和3</a:t>
            </a:r>
            <a:r>
              <a:rPr lang="en-US" altLang="x-none" sz="2400" dirty="0">
                <a:solidFill>
                  <a:srgbClr val="FF0000"/>
                </a:solidFill>
                <a:latin typeface="Arial" panose="020B0604020202020204" pitchFamily="34" charset="0"/>
                <a:ea typeface="宋体" panose="02010600030101010101" pitchFamily="2" charset="-122"/>
              </a:rPr>
              <a:t>NF</a:t>
            </a:r>
            <a:r>
              <a:rPr lang="zh-CN" altLang="en-US" sz="2400" dirty="0">
                <a:solidFill>
                  <a:srgbClr val="FF0000"/>
                </a:solidFill>
                <a:latin typeface="Arial" panose="020B0604020202020204" pitchFamily="34" charset="0"/>
                <a:ea typeface="宋体" panose="02010600030101010101" pitchFamily="2" charset="-122"/>
              </a:rPr>
              <a:t>要求的函数依赖</a:t>
            </a:r>
            <a:r>
              <a:rPr lang="zh-CN" altLang="en-US" sz="2400" dirty="0">
                <a:solidFill>
                  <a:schemeClr val="accent2"/>
                </a:solidFill>
                <a:latin typeface="Arial" panose="020B0604020202020204" pitchFamily="34" charset="0"/>
                <a:ea typeface="宋体" panose="02010600030101010101" pitchFamily="2" charset="-122"/>
              </a:rPr>
              <a:t>”，因此该关系模式满足3</a:t>
            </a:r>
            <a:r>
              <a:rPr lang="en-US" altLang="x-none" sz="2400" dirty="0">
                <a:solidFill>
                  <a:schemeClr val="accent2"/>
                </a:solidFill>
                <a:latin typeface="Arial" panose="020B0604020202020204" pitchFamily="34" charset="0"/>
                <a:ea typeface="宋体" panose="02010600030101010101" pitchFamily="2" charset="-122"/>
              </a:rPr>
              <a:t>NF</a:t>
            </a:r>
            <a:r>
              <a:rPr lang="zh-CN" altLang="en-US" sz="2400" dirty="0">
                <a:solidFill>
                  <a:schemeClr val="accent2"/>
                </a:solidFill>
                <a:latin typeface="Arial" panose="020B0604020202020204" pitchFamily="34" charset="0"/>
                <a:ea typeface="宋体" panose="02010600030101010101" pitchFamily="2" charset="-122"/>
              </a:rPr>
              <a:t>，但不满足</a:t>
            </a:r>
            <a:r>
              <a:rPr lang="en-US" altLang="zh-CN" sz="2400" dirty="0">
                <a:solidFill>
                  <a:srgbClr val="FF0000"/>
                </a:solidFill>
                <a:latin typeface="Arial" panose="020B0604020202020204" pitchFamily="34" charset="0"/>
                <a:ea typeface="宋体" panose="02010600030101010101" pitchFamily="2" charset="-122"/>
              </a:rPr>
              <a:t>BCNF</a:t>
            </a:r>
            <a:r>
              <a:rPr lang="zh-CN" altLang="en-US" sz="2400" dirty="0">
                <a:solidFill>
                  <a:schemeClr val="accent2"/>
                </a:solidFill>
                <a:latin typeface="Arial" panose="020B0604020202020204" pitchFamily="34" charset="0"/>
                <a:ea typeface="宋体" panose="02010600030101010101" pitchFamily="2" charset="-122"/>
              </a:rPr>
              <a:t>！</a:t>
            </a:r>
            <a:endParaRPr lang="zh-CN" altLang="en-US" sz="24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blinds(horizontal)">
                                      <p:cBhvr>
                                        <p:cTn id="7"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752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7524"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7525" name="Rectangle 3"/>
          <p:cNvSpPr>
            <a:spLocks noGrp="1"/>
          </p:cNvSpPr>
          <p:nvPr>
            <p:ph type="body"/>
          </p:nvPr>
        </p:nvSpPr>
        <p:spPr>
          <a:xfrm>
            <a:off x="381000" y="838200"/>
            <a:ext cx="8382000" cy="1752600"/>
          </a:xfrm>
        </p:spPr>
        <p:txBody>
          <a:bodyPr vert="horz" wrap="square" anchor="t"/>
          <a:p>
            <a:pPr marL="533400" lvl="0" indent="-533400" eaLnBrk="1" hangingPunct="1"/>
            <a:r>
              <a:rPr lang="zh-CN" altLang="en-US" sz="2400" dirty="0">
                <a:latin typeface="Arial" panose="020B0604020202020204" pitchFamily="34" charset="0"/>
              </a:rPr>
              <a:t>关系模式</a:t>
            </a:r>
            <a:r>
              <a:rPr lang="en-US" altLang="x-none" sz="2400" dirty="0">
                <a:latin typeface="Arial" panose="020B0604020202020204" pitchFamily="34" charset="0"/>
              </a:rPr>
              <a:t>R</a:t>
            </a:r>
            <a:r>
              <a:rPr lang="zh-CN" altLang="en-US" sz="2400" dirty="0">
                <a:latin typeface="Arial" panose="020B0604020202020204" pitchFamily="34" charset="0"/>
              </a:rPr>
              <a:t>是否能够满足</a:t>
            </a:r>
            <a:r>
              <a:rPr lang="en-US" altLang="x-none" sz="2400" dirty="0">
                <a:latin typeface="Arial" panose="020B0604020202020204" pitchFamily="34" charset="0"/>
              </a:rPr>
              <a:t>BCNF？</a:t>
            </a:r>
            <a:endParaRPr lang="en-US" altLang="x-none" sz="2400" dirty="0">
              <a:latin typeface="Arial" panose="020B0604020202020204" pitchFamily="34" charset="0"/>
            </a:endParaRPr>
          </a:p>
          <a:p>
            <a:pPr marL="1447800" lvl="2" indent="-533400" eaLnBrk="1" hangingPunct="1">
              <a:buNone/>
            </a:pPr>
            <a:r>
              <a:rPr lang="en-US" altLang="x-none" sz="2400" dirty="0">
                <a:solidFill>
                  <a:schemeClr val="tx1"/>
                </a:solidFill>
                <a:latin typeface="Arial" panose="020B0604020202020204" pitchFamily="34" charset="0"/>
              </a:rPr>
              <a:t>R( {S, C, T},  { T→C,  (S,C)→T } )</a:t>
            </a:r>
            <a:endParaRPr lang="en-US" altLang="x-none" sz="2400" dirty="0">
              <a:solidFill>
                <a:schemeClr val="tx1"/>
              </a:solidFill>
              <a:latin typeface="Arial" panose="020B0604020202020204" pitchFamily="34" charset="0"/>
            </a:endParaRPr>
          </a:p>
          <a:p>
            <a:pPr marL="1447800" lvl="2" indent="-533400" eaLnBrk="1" hangingPunct="1">
              <a:buNone/>
            </a:pPr>
            <a:r>
              <a:rPr lang="zh-CN" altLang="en-US" sz="2400" dirty="0">
                <a:solidFill>
                  <a:schemeClr val="tx1"/>
                </a:solidFill>
                <a:latin typeface="Arial" panose="020B0604020202020204" pitchFamily="34" charset="0"/>
              </a:rPr>
              <a:t>候选关键字：{ </a:t>
            </a:r>
            <a:r>
              <a:rPr lang="en-US" altLang="x-none" sz="2400" dirty="0">
                <a:solidFill>
                  <a:schemeClr val="tx1"/>
                </a:solidFill>
                <a:latin typeface="Arial" panose="020B0604020202020204" pitchFamily="34" charset="0"/>
              </a:rPr>
              <a:t>S, C } </a:t>
            </a:r>
            <a:r>
              <a:rPr lang="zh-CN" altLang="en-US" sz="2400" dirty="0">
                <a:solidFill>
                  <a:schemeClr val="tx1"/>
                </a:solidFill>
                <a:latin typeface="Arial" panose="020B0604020202020204" pitchFamily="34" charset="0"/>
              </a:rPr>
              <a:t>和 { </a:t>
            </a:r>
            <a:r>
              <a:rPr lang="en-US" altLang="x-none" sz="2400" dirty="0">
                <a:solidFill>
                  <a:schemeClr val="tx1"/>
                </a:solidFill>
                <a:latin typeface="Arial" panose="020B0604020202020204" pitchFamily="34" charset="0"/>
              </a:rPr>
              <a:t>S, T }</a:t>
            </a:r>
            <a:endParaRPr lang="zh-CN" altLang="en-US" sz="2400" dirty="0">
              <a:solidFill>
                <a:schemeClr val="tx1"/>
              </a:solidFill>
              <a:latin typeface="Arial" panose="020B0604020202020204" pitchFamily="34" charset="0"/>
            </a:endParaRPr>
          </a:p>
        </p:txBody>
      </p:sp>
      <p:sp>
        <p:nvSpPr>
          <p:cNvPr id="107526" name="Rectangle 5"/>
          <p:cNvSpPr/>
          <p:nvPr/>
        </p:nvSpPr>
        <p:spPr>
          <a:xfrm>
            <a:off x="304800" y="2747645"/>
            <a:ext cx="8382000" cy="1172845"/>
          </a:xfrm>
          <a:prstGeom prst="rect">
            <a:avLst/>
          </a:prstGeom>
          <a:noFill/>
          <a:ln w="9525">
            <a:noFill/>
          </a:ln>
        </p:spPr>
        <p:txBody>
          <a:bodyPr/>
          <a:p>
            <a:pPr marL="812165" lvl="1" indent="-354330" defTabSz="914400" eaLnBrk="1" hangingPunct="1">
              <a:lnSpc>
                <a:spcPct val="110000"/>
              </a:lnSpc>
              <a:tabLst>
                <a:tab pos="895350" algn="l"/>
              </a:tabLst>
            </a:pPr>
            <a:r>
              <a:rPr lang="zh-CN" altLang="en-US" sz="2400" dirty="0">
                <a:solidFill>
                  <a:schemeClr val="accent2"/>
                </a:solidFill>
                <a:latin typeface="Arial" panose="020B0604020202020204" pitchFamily="34" charset="0"/>
                <a:ea typeface="宋体" panose="02010600030101010101" pitchFamily="2" charset="-122"/>
              </a:rPr>
              <a:t>存在不满足</a:t>
            </a:r>
            <a:r>
              <a:rPr lang="en-US" altLang="x-none" sz="2400" dirty="0">
                <a:solidFill>
                  <a:schemeClr val="accent2"/>
                </a:solidFill>
                <a:latin typeface="Arial" panose="020B0604020202020204" pitchFamily="34" charset="0"/>
                <a:ea typeface="宋体" panose="02010600030101010101" pitchFamily="2" charset="-122"/>
              </a:rPr>
              <a:t>BCNF</a:t>
            </a:r>
            <a:r>
              <a:rPr lang="zh-CN" altLang="en-US" sz="2400" dirty="0">
                <a:solidFill>
                  <a:schemeClr val="accent2"/>
                </a:solidFill>
                <a:latin typeface="Arial" panose="020B0604020202020204" pitchFamily="34" charset="0"/>
                <a:ea typeface="宋体" panose="02010600030101010101" pitchFamily="2" charset="-122"/>
              </a:rPr>
              <a:t>要求的函数依赖:  </a:t>
            </a:r>
            <a:r>
              <a:rPr lang="en-US" altLang="x-none" sz="2400" dirty="0">
                <a:solidFill>
                  <a:schemeClr val="accent2"/>
                </a:solidFill>
                <a:latin typeface="Arial" panose="020B0604020202020204" pitchFamily="34" charset="0"/>
                <a:ea typeface="宋体" panose="02010600030101010101" pitchFamily="2" charset="-122"/>
              </a:rPr>
              <a:t>T→C</a:t>
            </a:r>
            <a:endParaRPr lang="en-US" altLang="x-none" sz="2400" dirty="0">
              <a:solidFill>
                <a:schemeClr val="accent2"/>
              </a:solidFill>
              <a:latin typeface="Arial" panose="020B0604020202020204" pitchFamily="34" charset="0"/>
              <a:ea typeface="宋体" panose="02010600030101010101" pitchFamily="2" charset="-122"/>
            </a:endParaRPr>
          </a:p>
          <a:p>
            <a:pPr marL="1447800" lvl="2" indent="-533400" eaLnBrk="1" hangingPunct="1">
              <a:lnSpc>
                <a:spcPct val="110000"/>
              </a:lnSpc>
              <a:buNone/>
            </a:pPr>
            <a:r>
              <a:rPr lang="zh-CN" altLang="en-US" sz="2400" dirty="0">
                <a:solidFill>
                  <a:schemeClr val="accent2"/>
                </a:solidFill>
                <a:latin typeface="Arial" panose="020B0604020202020204" pitchFamily="34" charset="0"/>
                <a:ea typeface="宋体" panose="02010600030101010101" pitchFamily="2" charset="-122"/>
              </a:rPr>
              <a:t>因此不满足</a:t>
            </a:r>
            <a:r>
              <a:rPr lang="en-US" altLang="x-none" sz="2400" dirty="0">
                <a:solidFill>
                  <a:schemeClr val="accent2"/>
                </a:solidFill>
                <a:latin typeface="Arial" panose="020B0604020202020204" pitchFamily="34" charset="0"/>
                <a:ea typeface="宋体" panose="02010600030101010101" pitchFamily="2" charset="-122"/>
              </a:rPr>
              <a:t>BCNF</a:t>
            </a:r>
            <a:endParaRPr lang="en-US" altLang="x-none" sz="2400" dirty="0">
              <a:solidFill>
                <a:schemeClr val="accent2"/>
              </a:solidFill>
              <a:latin typeface="Arial" panose="020B0604020202020204" pitchFamily="34" charset="0"/>
              <a:ea typeface="宋体" panose="02010600030101010101" pitchFamily="2" charset="-122"/>
            </a:endParaRPr>
          </a:p>
        </p:txBody>
      </p:sp>
      <p:sp>
        <p:nvSpPr>
          <p:cNvPr id="107527" name="Rectangle 6"/>
          <p:cNvSpPr/>
          <p:nvPr/>
        </p:nvSpPr>
        <p:spPr>
          <a:xfrm>
            <a:off x="762000" y="4375150"/>
            <a:ext cx="7772400" cy="1828800"/>
          </a:xfrm>
          <a:prstGeom prst="rect">
            <a:avLst/>
          </a:prstGeom>
          <a:noFill/>
          <a:ln w="9525">
            <a:noFill/>
          </a:ln>
        </p:spPr>
        <p:txBody>
          <a:bodyPr/>
          <a:p>
            <a:pPr marL="457200" lvl="0" indent="-457200" eaLnBrk="1" hangingPunct="1">
              <a:lnSpc>
                <a:spcPct val="120000"/>
              </a:lnSpc>
            </a:pPr>
            <a:r>
              <a:rPr lang="zh-CN" altLang="en-US" sz="2400" dirty="0">
                <a:solidFill>
                  <a:srgbClr val="FF0000"/>
                </a:solidFill>
                <a:latin typeface="Arial" panose="020B0604020202020204" pitchFamily="34" charset="0"/>
                <a:ea typeface="宋体" panose="02010600030101010101" pitchFamily="2" charset="-122"/>
              </a:rPr>
              <a:t>分解到满足</a:t>
            </a:r>
            <a:r>
              <a:rPr lang="en-US" altLang="x-none" sz="2400" dirty="0">
                <a:solidFill>
                  <a:srgbClr val="FF0000"/>
                </a:solidFill>
                <a:latin typeface="Arial" panose="020B0604020202020204" pitchFamily="34" charset="0"/>
                <a:ea typeface="宋体" panose="02010600030101010101" pitchFamily="2" charset="-122"/>
              </a:rPr>
              <a:t>BCNF</a:t>
            </a:r>
            <a:r>
              <a:rPr lang="zh-CN" altLang="en-US" sz="2400" dirty="0">
                <a:solidFill>
                  <a:srgbClr val="FF0000"/>
                </a:solidFill>
                <a:latin typeface="Arial" panose="020B0604020202020204" pitchFamily="34" charset="0"/>
                <a:ea typeface="宋体" panose="02010600030101010101" pitchFamily="2" charset="-122"/>
              </a:rPr>
              <a:t>范式</a:t>
            </a:r>
            <a:endParaRPr lang="zh-CN" altLang="en-US" sz="2400" dirty="0">
              <a:latin typeface="Arial" panose="020B0604020202020204" pitchFamily="34" charset="0"/>
              <a:ea typeface="宋体" panose="02010600030101010101" pitchFamily="2" charset="-122"/>
            </a:endParaRPr>
          </a:p>
          <a:p>
            <a:pPr marL="1371600" lvl="2" indent="-457200" eaLnBrk="1" hangingPunct="1">
              <a:lnSpc>
                <a:spcPct val="120000"/>
              </a:lnSpc>
              <a:buNone/>
            </a:pPr>
            <a:r>
              <a:rPr lang="en-US" altLang="x-none" sz="2400" dirty="0">
                <a:latin typeface="Arial" panose="020B0604020202020204" pitchFamily="34" charset="0"/>
                <a:ea typeface="宋体" panose="02010600030101010101" pitchFamily="2" charset="-122"/>
              </a:rPr>
              <a:t>R</a:t>
            </a:r>
            <a:r>
              <a:rPr lang="en-US" altLang="x-none" sz="2400" baseline="-25000" dirty="0">
                <a:latin typeface="Arial" panose="020B0604020202020204" pitchFamily="34" charset="0"/>
                <a:ea typeface="宋体" panose="02010600030101010101" pitchFamily="2" charset="-122"/>
              </a:rPr>
              <a:t>1</a:t>
            </a:r>
            <a:r>
              <a:rPr lang="en-US" altLang="x-none" sz="2400" dirty="0">
                <a:latin typeface="Arial" panose="020B0604020202020204" pitchFamily="34" charset="0"/>
                <a:ea typeface="宋体" panose="02010600030101010101" pitchFamily="2" charset="-122"/>
              </a:rPr>
              <a:t> ( C, T )	</a:t>
            </a:r>
            <a:r>
              <a:rPr lang="zh-CN" altLang="en-US" sz="2400" dirty="0">
                <a:latin typeface="Arial" panose="020B0604020202020204" pitchFamily="34" charset="0"/>
                <a:ea typeface="宋体" panose="02010600030101010101" pitchFamily="2" charset="-122"/>
              </a:rPr>
              <a:t>函数依赖集：{ </a:t>
            </a:r>
            <a:r>
              <a:rPr lang="en-US" altLang="x-none" sz="2400" dirty="0">
                <a:latin typeface="Arial" panose="020B0604020202020204" pitchFamily="34" charset="0"/>
                <a:ea typeface="宋体" panose="02010600030101010101" pitchFamily="2" charset="-122"/>
              </a:rPr>
              <a:t>T→C</a:t>
            </a:r>
            <a:r>
              <a:rPr lang="zh-CN" altLang="en-US" sz="2400" dirty="0">
                <a:latin typeface="Arial" panose="020B0604020202020204" pitchFamily="34" charset="0"/>
                <a:ea typeface="宋体" panose="02010600030101010101" pitchFamily="2" charset="-122"/>
              </a:rPr>
              <a:t> }</a:t>
            </a:r>
            <a:endParaRPr lang="en-US" altLang="x-none" sz="2400" dirty="0">
              <a:latin typeface="Arial" panose="020B0604020202020204" pitchFamily="34" charset="0"/>
              <a:ea typeface="宋体" panose="02010600030101010101" pitchFamily="2" charset="-122"/>
            </a:endParaRPr>
          </a:p>
          <a:p>
            <a:pPr marL="1371600" lvl="2" indent="-457200" eaLnBrk="1" hangingPunct="1">
              <a:lnSpc>
                <a:spcPct val="120000"/>
              </a:lnSpc>
              <a:buNone/>
            </a:pPr>
            <a:r>
              <a:rPr lang="en-US" altLang="x-none" sz="2400" dirty="0">
                <a:latin typeface="Arial" panose="020B0604020202020204" pitchFamily="34" charset="0"/>
                <a:ea typeface="宋体" panose="02010600030101010101" pitchFamily="2" charset="-122"/>
              </a:rPr>
              <a:t>R</a:t>
            </a:r>
            <a:r>
              <a:rPr lang="en-US" altLang="x-none" sz="2400" baseline="-25000" dirty="0">
                <a:latin typeface="Arial" panose="020B0604020202020204" pitchFamily="34" charset="0"/>
                <a:ea typeface="宋体" panose="02010600030101010101" pitchFamily="2" charset="-122"/>
              </a:rPr>
              <a:t>2</a:t>
            </a:r>
            <a:r>
              <a:rPr lang="en-US" altLang="x-none" sz="2400" dirty="0">
                <a:latin typeface="Arial" panose="020B0604020202020204" pitchFamily="34" charset="0"/>
                <a:ea typeface="宋体" panose="02010600030101010101" pitchFamily="2" charset="-122"/>
              </a:rPr>
              <a:t> ( S, T )	</a:t>
            </a:r>
            <a:r>
              <a:rPr lang="zh-CN" altLang="en-US" sz="2400" dirty="0">
                <a:latin typeface="Arial" panose="020B0604020202020204" pitchFamily="34" charset="0"/>
                <a:ea typeface="宋体" panose="02010600030101010101" pitchFamily="2" charset="-122"/>
              </a:rPr>
              <a:t>函数依赖集：{   }</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6">
                                            <p:txEl>
                                              <p:charRg st="0" end="18"/>
                                            </p:txEl>
                                          </p:spTgt>
                                        </p:tgtEl>
                                        <p:attrNameLst>
                                          <p:attrName>style.visibility</p:attrName>
                                        </p:attrNameLst>
                                      </p:cBhvr>
                                      <p:to>
                                        <p:strVal val="visible"/>
                                      </p:to>
                                    </p:set>
                                    <p:animEffect transition="in" filter="blinds(horizontal)">
                                      <p:cBhvr>
                                        <p:cTn id="7" dur="500"/>
                                        <p:tgtEl>
                                          <p:spTgt spid="107526">
                                            <p:txEl>
                                              <p:charRg st="0" end="1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7526">
                                            <p:txEl>
                                              <p:charRg st="22" end="32"/>
                                            </p:txEl>
                                          </p:spTgt>
                                        </p:tgtEl>
                                        <p:attrNameLst>
                                          <p:attrName>style.visibility</p:attrName>
                                        </p:attrNameLst>
                                      </p:cBhvr>
                                      <p:to>
                                        <p:strVal val="visible"/>
                                      </p:to>
                                    </p:set>
                                    <p:animEffect transition="in" filter="blinds(horizontal)">
                                      <p:cBhvr>
                                        <p:cTn id="10" dur="500"/>
                                        <p:tgtEl>
                                          <p:spTgt spid="107526">
                                            <p:txEl>
                                              <p:charRg st="22" end="3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7527"/>
                                        </p:tgtEl>
                                        <p:attrNameLst>
                                          <p:attrName>style.visibility</p:attrName>
                                        </p:attrNameLst>
                                      </p:cBhvr>
                                      <p:to>
                                        <p:strVal val="visible"/>
                                      </p:to>
                                    </p:set>
                                    <p:animEffect transition="in" filter="blinds(horizontal)">
                                      <p:cBhvr>
                                        <p:cTn id="15" dur="500"/>
                                        <p:tgtEl>
                                          <p:spTgt spid="10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build="p"/>
      <p:bldP spid="10752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854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8548"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108549" name="Rectangle 3"/>
          <p:cNvSpPr>
            <a:spLocks noGrp="1"/>
          </p:cNvSpPr>
          <p:nvPr>
            <p:ph type="body"/>
          </p:nvPr>
        </p:nvSpPr>
        <p:spPr>
          <a:xfrm>
            <a:off x="381000" y="762000"/>
            <a:ext cx="8382000" cy="1066800"/>
          </a:xfrm>
          <a:ln>
            <a:solidFill>
              <a:schemeClr val="accent1"/>
            </a:solidFill>
          </a:ln>
        </p:spPr>
        <p:txBody>
          <a:bodyPr vert="horz" wrap="square" anchor="t"/>
          <a:p>
            <a:pPr lvl="0" eaLnBrk="1" hangingPunct="1">
              <a:lnSpc>
                <a:spcPct val="100000"/>
              </a:lnSpc>
            </a:pPr>
            <a:r>
              <a:rPr lang="zh-CN" altLang="en-US" dirty="0"/>
              <a:t>定理8-1</a:t>
            </a:r>
            <a:endParaRPr lang="zh-CN" altLang="en-US" dirty="0"/>
          </a:p>
          <a:p>
            <a:pPr lvl="1" eaLnBrk="1" hangingPunct="1">
              <a:lnSpc>
                <a:spcPct val="100000"/>
              </a:lnSpc>
            </a:pPr>
            <a:r>
              <a:rPr lang="zh-CN" altLang="en-US" dirty="0">
                <a:solidFill>
                  <a:schemeClr val="accent2"/>
                </a:solidFill>
              </a:rPr>
              <a:t>如果关系模式 </a:t>
            </a:r>
            <a:r>
              <a:rPr lang="en-US" altLang="x-none" dirty="0">
                <a:solidFill>
                  <a:schemeClr val="accent2"/>
                </a:solidFill>
              </a:rPr>
              <a:t>R(U) </a:t>
            </a:r>
            <a:r>
              <a:rPr lang="en-US" altLang="x-none" dirty="0">
                <a:solidFill>
                  <a:schemeClr val="accent2"/>
                </a:solidFill>
                <a:sym typeface="Symbol" panose="05050102010706020507" pitchFamily="2" charset="2"/>
              </a:rPr>
              <a:t></a:t>
            </a:r>
            <a:r>
              <a:rPr lang="en-US" altLang="x-none" dirty="0">
                <a:solidFill>
                  <a:schemeClr val="accent2"/>
                </a:solidFill>
              </a:rPr>
              <a:t> BCNF，</a:t>
            </a:r>
            <a:r>
              <a:rPr lang="zh-CN" altLang="en-US" dirty="0">
                <a:solidFill>
                  <a:schemeClr val="accent2"/>
                </a:solidFill>
              </a:rPr>
              <a:t>则 </a:t>
            </a:r>
            <a:r>
              <a:rPr lang="en-US" altLang="x-none" dirty="0">
                <a:solidFill>
                  <a:schemeClr val="accent2"/>
                </a:solidFill>
              </a:rPr>
              <a:t>R(U) </a:t>
            </a:r>
            <a:r>
              <a:rPr lang="en-US" altLang="x-none" dirty="0">
                <a:solidFill>
                  <a:schemeClr val="accent2"/>
                </a:solidFill>
                <a:sym typeface="Symbol" panose="05050102010706020507" pitchFamily="2" charset="2"/>
              </a:rPr>
              <a:t></a:t>
            </a:r>
            <a:r>
              <a:rPr lang="en-US" altLang="x-none" dirty="0">
                <a:solidFill>
                  <a:schemeClr val="accent2"/>
                </a:solidFill>
              </a:rPr>
              <a:t> 3NF</a:t>
            </a:r>
            <a:endParaRPr lang="en-US" altLang="x-none" dirty="0">
              <a:solidFill>
                <a:schemeClr val="accent2"/>
              </a:solidFill>
            </a:endParaRPr>
          </a:p>
        </p:txBody>
      </p:sp>
      <p:sp>
        <p:nvSpPr>
          <p:cNvPr id="108550" name="Rectangle 4"/>
          <p:cNvSpPr/>
          <p:nvPr/>
        </p:nvSpPr>
        <p:spPr>
          <a:xfrm>
            <a:off x="325438" y="2131378"/>
            <a:ext cx="7772400" cy="576262"/>
          </a:xfrm>
          <a:prstGeom prst="rect">
            <a:avLst/>
          </a:prstGeom>
          <a:noFill/>
          <a:ln w="9525">
            <a:noFill/>
          </a:ln>
        </p:spPr>
        <p:txBody>
          <a:bodyPr/>
          <a:p>
            <a:pPr marL="457200" lvl="0" indent="-457200" eaLnBrk="1" hangingPunct="1">
              <a:buNone/>
            </a:pPr>
            <a:r>
              <a:rPr lang="zh-CN" altLang="en-US" dirty="0">
                <a:solidFill>
                  <a:srgbClr val="FF0000"/>
                </a:solidFill>
                <a:latin typeface="Times New Roman" panose="02020603050405020304" pitchFamily="2" charset="0"/>
                <a:ea typeface="宋体" panose="02010600030101010101" pitchFamily="2" charset="-122"/>
              </a:rPr>
              <a:t>证明</a:t>
            </a:r>
            <a:r>
              <a:rPr lang="zh-CN" altLang="en-US" dirty="0">
                <a:latin typeface="Times New Roman" panose="02020603050405020304" pitchFamily="2" charset="0"/>
                <a:ea typeface="宋体" panose="02010600030101010101" pitchFamily="2" charset="-122"/>
              </a:rPr>
              <a:t>：假设 </a:t>
            </a:r>
            <a:r>
              <a:rPr lang="en-US" altLang="x-none" dirty="0">
                <a:latin typeface="Times New Roman" panose="02020603050405020304" pitchFamily="2" charset="0"/>
                <a:ea typeface="宋体" panose="02010600030101010101" pitchFamily="2" charset="-122"/>
              </a:rPr>
              <a:t>R(U) </a:t>
            </a:r>
            <a:r>
              <a:rPr lang="en-US" altLang="x-none" dirty="0">
                <a:latin typeface="Times New Roman" panose="02020603050405020304" pitchFamily="2" charset="0"/>
                <a:ea typeface="宋体" panose="02010600030101010101" pitchFamily="2" charset="-122"/>
                <a:sym typeface="Symbol" panose="05050102010706020507" pitchFamily="2" charset="2"/>
              </a:rPr>
              <a:t> 3NF, </a:t>
            </a:r>
            <a:r>
              <a:rPr lang="zh-CN" altLang="en-US" dirty="0">
                <a:latin typeface="Times New Roman" panose="02020603050405020304" pitchFamily="2" charset="0"/>
                <a:ea typeface="宋体" panose="02010600030101010101" pitchFamily="2" charset="-122"/>
                <a:sym typeface="Symbol" panose="05050102010706020507" pitchFamily="2" charset="2"/>
              </a:rPr>
              <a:t>则有三种可能性：</a:t>
            </a:r>
            <a:endParaRPr lang="zh-CN" altLang="en-US" dirty="0">
              <a:latin typeface="Times New Roman" panose="02020603050405020304" pitchFamily="2" charset="0"/>
              <a:ea typeface="宋体" panose="02010600030101010101" pitchFamily="2" charset="-122"/>
              <a:sym typeface="Symbol" panose="05050102010706020507" pitchFamily="2" charset="2"/>
            </a:endParaRPr>
          </a:p>
        </p:txBody>
      </p:sp>
      <p:sp>
        <p:nvSpPr>
          <p:cNvPr id="108551" name="Rectangle 8"/>
          <p:cNvSpPr/>
          <p:nvPr/>
        </p:nvSpPr>
        <p:spPr>
          <a:xfrm>
            <a:off x="685800" y="2708275"/>
            <a:ext cx="7772400" cy="3673475"/>
          </a:xfrm>
          <a:prstGeom prst="rect">
            <a:avLst/>
          </a:prstGeom>
          <a:noFill/>
          <a:ln w="9525">
            <a:noFill/>
          </a:ln>
        </p:spPr>
        <p:txBody>
          <a:bodyPr/>
          <a:p>
            <a:pPr marL="514350" lvl="0" indent="-514350" eaLnBrk="1" hangingPunct="1">
              <a:lnSpc>
                <a:spcPct val="120000"/>
              </a:lnSpc>
              <a:buClrTx/>
              <a:buFont typeface="+mj-ea"/>
              <a:buAutoNum type="circleNumDbPlain"/>
            </a:pPr>
            <a:r>
              <a:rPr lang="en-US" altLang="x-none" dirty="0">
                <a:latin typeface="Arial" panose="020B0604020202020204" pitchFamily="34" charset="0"/>
                <a:ea typeface="宋体" panose="02010600030101010101" pitchFamily="2" charset="-122"/>
              </a:rPr>
              <a:t> R(U) </a:t>
            </a:r>
            <a:r>
              <a:rPr lang="en-US" altLang="x-none" dirty="0">
                <a:latin typeface="Arial" panose="020B0604020202020204" pitchFamily="34" charset="0"/>
                <a:ea typeface="宋体" panose="02010600030101010101" pitchFamily="2" charset="-122"/>
                <a:sym typeface="Symbol" panose="05050102010706020507" pitchFamily="2" charset="2"/>
              </a:rPr>
              <a:t> 1NF</a:t>
            </a:r>
            <a:endParaRPr lang="en-US" altLang="x-none" dirty="0">
              <a:latin typeface="Arial" panose="020B0604020202020204" pitchFamily="34" charset="0"/>
              <a:ea typeface="宋体" panose="02010600030101010101" pitchFamily="2" charset="-122"/>
              <a:sym typeface="Symbol" panose="05050102010706020507" pitchFamily="2" charset="2"/>
            </a:endParaRPr>
          </a:p>
          <a:p>
            <a:pPr marL="514350" lvl="0" indent="-514350" eaLnBrk="1" hangingPunct="1">
              <a:lnSpc>
                <a:spcPct val="120000"/>
              </a:lnSpc>
              <a:buClrTx/>
              <a:buFont typeface="+mj-ea"/>
              <a:buAutoNum type="circleNumDbPlain"/>
            </a:pPr>
            <a:r>
              <a:rPr lang="en-US" altLang="x-none" dirty="0">
                <a:latin typeface="Arial" panose="020B0604020202020204" pitchFamily="34" charset="0"/>
                <a:ea typeface="宋体" panose="02010600030101010101" pitchFamily="2" charset="-122"/>
              </a:rPr>
              <a:t> R(U) </a:t>
            </a:r>
            <a:r>
              <a:rPr lang="en-US" altLang="x-none" dirty="0">
                <a:latin typeface="Arial" panose="020B0604020202020204" pitchFamily="34" charset="0"/>
                <a:ea typeface="宋体" panose="02010600030101010101" pitchFamily="2" charset="-122"/>
                <a:sym typeface="Symbol" panose="05050102010706020507" pitchFamily="2" charset="2"/>
              </a:rPr>
              <a:t> 2NF</a:t>
            </a:r>
            <a:r>
              <a:rPr lang="zh-CN" altLang="en-US" dirty="0">
                <a:latin typeface="Arial" panose="020B0604020202020204" pitchFamily="34" charset="0"/>
                <a:ea typeface="宋体" panose="02010600030101010101" pitchFamily="2" charset="-122"/>
                <a:sym typeface="Symbol" panose="05050102010706020507" pitchFamily="2" charset="2"/>
              </a:rPr>
              <a:t>，即：存在一个非主属性部分依赖于关键字</a:t>
            </a:r>
            <a:endParaRPr lang="zh-CN" altLang="en-US" dirty="0">
              <a:latin typeface="Arial" panose="020B0604020202020204" pitchFamily="34" charset="0"/>
              <a:ea typeface="宋体" panose="02010600030101010101" pitchFamily="2" charset="-122"/>
              <a:sym typeface="Symbol" panose="05050102010706020507" pitchFamily="2" charset="2"/>
            </a:endParaRPr>
          </a:p>
          <a:p>
            <a:pPr marL="514350" lvl="0" indent="-514350" eaLnBrk="1" hangingPunct="1">
              <a:lnSpc>
                <a:spcPct val="120000"/>
              </a:lnSpc>
              <a:buClrTx/>
              <a:buFont typeface="+mj-ea"/>
              <a:buAutoNum type="circleNumDbPlain"/>
            </a:pPr>
            <a:r>
              <a:rPr lang="en-US" altLang="x-none" dirty="0">
                <a:latin typeface="Arial" panose="020B0604020202020204" pitchFamily="34" charset="0"/>
                <a:ea typeface="宋体" panose="02010600030101010101" pitchFamily="2" charset="-122"/>
              </a:rPr>
              <a:t> R(U) </a:t>
            </a:r>
            <a:r>
              <a:rPr lang="en-US" altLang="x-none" dirty="0">
                <a:latin typeface="Arial" panose="020B0604020202020204" pitchFamily="34" charset="0"/>
                <a:ea typeface="宋体" panose="02010600030101010101" pitchFamily="2" charset="-122"/>
                <a:sym typeface="Symbol" panose="05050102010706020507" pitchFamily="2" charset="2"/>
              </a:rPr>
              <a:t> 3NF</a:t>
            </a:r>
            <a:r>
              <a:rPr lang="zh-CN" altLang="en-US" dirty="0">
                <a:latin typeface="Arial" panose="020B0604020202020204" pitchFamily="34" charset="0"/>
                <a:ea typeface="宋体" panose="02010600030101010101" pitchFamily="2" charset="-122"/>
                <a:sym typeface="Symbol" panose="05050102010706020507" pitchFamily="2" charset="2"/>
              </a:rPr>
              <a:t>，即：存在一个非主属性传递依赖于关键字</a:t>
            </a:r>
            <a:endParaRPr lang="zh-CN" altLang="en-US"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8551"/>
                                        </p:tgtEl>
                                        <p:attrNameLst>
                                          <p:attrName>style.visibility</p:attrName>
                                        </p:attrNameLst>
                                      </p:cBhvr>
                                      <p:to>
                                        <p:strVal val="visible"/>
                                      </p:to>
                                    </p:set>
                                    <p:animEffect transition="in" filter="blinds(horizontal)">
                                      <p:cBhvr>
                                        <p:cTn id="11"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p:bldP spid="10855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957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9572" name="Rectangle 2"/>
          <p:cNvSpPr>
            <a:spLocks noGrp="1"/>
          </p:cNvSpPr>
          <p:nvPr>
            <p:ph type="title"/>
          </p:nvPr>
        </p:nvSpPr>
        <p:spPr>
          <a:xfrm>
            <a:off x="685800" y="152400"/>
            <a:ext cx="8458200" cy="457200"/>
          </a:xfrm>
        </p:spPr>
        <p:txBody>
          <a:bodyPr vert="horz" wrap="square" tIns="0" bIns="0" anchor="ctr"/>
          <a:p>
            <a:pPr lvl="0" algn="r" eaLnBrk="1" hangingPunct="1"/>
            <a:r>
              <a:rPr lang="zh-CN" altLang="en-US" sz="2400" dirty="0"/>
              <a:t>定理</a:t>
            </a:r>
            <a:r>
              <a:rPr lang="en-US" altLang="x-none" sz="2400" dirty="0"/>
              <a:t>8-1</a:t>
            </a:r>
            <a:r>
              <a:rPr lang="zh-CN" altLang="en-US" sz="2400" dirty="0"/>
              <a:t>之证明</a:t>
            </a:r>
            <a:endParaRPr lang="zh-CN" altLang="en-US" sz="2400" dirty="0">
              <a:latin typeface="宋体" panose="02010600030101010101" pitchFamily="2" charset="-122"/>
            </a:endParaRPr>
          </a:p>
        </p:txBody>
      </p:sp>
      <p:grpSp>
        <p:nvGrpSpPr>
          <p:cNvPr id="109573" name="组合 109572"/>
          <p:cNvGrpSpPr/>
          <p:nvPr/>
        </p:nvGrpSpPr>
        <p:grpSpPr>
          <a:xfrm>
            <a:off x="215900" y="2061210"/>
            <a:ext cx="8893175" cy="1152525"/>
            <a:chOff x="0" y="0"/>
            <a:chExt cx="5602" cy="726"/>
          </a:xfrm>
        </p:grpSpPr>
        <p:sp>
          <p:nvSpPr>
            <p:cNvPr id="109574" name="Rectangle 9"/>
            <p:cNvSpPr/>
            <p:nvPr/>
          </p:nvSpPr>
          <p:spPr>
            <a:xfrm>
              <a:off x="0" y="0"/>
              <a:ext cx="5602" cy="726"/>
            </a:xfrm>
            <a:prstGeom prst="rect">
              <a:avLst/>
            </a:prstGeom>
            <a:noFill/>
            <a:ln w="9525">
              <a:noFill/>
            </a:ln>
          </p:spPr>
          <p:txBody>
            <a:bodyPr/>
            <a:p>
              <a:pPr marL="457200" lvl="0" indent="-457200" eaLnBrk="1" hangingPunct="1">
                <a:lnSpc>
                  <a:spcPct val="110000"/>
                </a:lnSpc>
                <a:buNone/>
              </a:pPr>
              <a:r>
                <a:rPr lang="zh-CN" altLang="en-US"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(2) 假设存在一个非主属性 </a:t>
              </a:r>
              <a:r>
                <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A </a:t>
              </a:r>
              <a:r>
                <a:rPr lang="zh-CN" altLang="en-US"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部分依赖于关键字 </a:t>
              </a:r>
              <a:r>
                <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K，</a:t>
              </a:r>
              <a:r>
                <a:rPr lang="zh-CN" altLang="en-US"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即：</a:t>
              </a:r>
              <a:endParaRPr lang="zh-CN" altLang="en-US" sz="2400" dirty="0">
                <a:solidFill>
                  <a:srgbClr val="0000FF"/>
                </a:solidFill>
                <a:latin typeface="Times New Roman" panose="02020603050405020304" pitchFamily="2" charset="0"/>
                <a:ea typeface="宋体" panose="02010600030101010101" pitchFamily="2" charset="-122"/>
                <a:sym typeface="Symbol" panose="05050102010706020507" pitchFamily="2" charset="2"/>
              </a:endParaRPr>
            </a:p>
            <a:p>
              <a:pPr marL="1371600" lvl="2" indent="-457200" eaLnBrk="1" hangingPunct="1">
                <a:lnSpc>
                  <a:spcPct val="110000"/>
                </a:lnSpc>
                <a:buNone/>
              </a:pPr>
              <a:r>
                <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K          A（A  K）</a:t>
              </a:r>
              <a:endParaRPr lang="zh-CN" altLang="en-US" sz="2400" dirty="0">
                <a:latin typeface="Times New Roman" panose="02020603050405020304" pitchFamily="2" charset="0"/>
                <a:ea typeface="宋体" panose="02010600030101010101" pitchFamily="2" charset="-122"/>
                <a:sym typeface="Symbol" panose="05050102010706020507" pitchFamily="2" charset="2"/>
              </a:endParaRPr>
            </a:p>
          </p:txBody>
        </p:sp>
        <p:grpSp>
          <p:nvGrpSpPr>
            <p:cNvPr id="109575" name="组合 109574"/>
            <p:cNvGrpSpPr/>
            <p:nvPr/>
          </p:nvGrpSpPr>
          <p:grpSpPr>
            <a:xfrm>
              <a:off x="795" y="317"/>
              <a:ext cx="454" cy="272"/>
              <a:chOff x="-72" y="-156"/>
              <a:chExt cx="720" cy="468"/>
            </a:xfrm>
          </p:grpSpPr>
          <p:sp>
            <p:nvSpPr>
              <p:cNvPr id="109576" name="Line 6"/>
              <p:cNvSpPr/>
              <p:nvPr/>
            </p:nvSpPr>
            <p:spPr>
              <a:xfrm>
                <a:off x="-72" y="156"/>
                <a:ext cx="720" cy="0"/>
              </a:xfrm>
              <a:prstGeom prst="line">
                <a:avLst/>
              </a:prstGeom>
              <a:ln w="6350" cap="flat" cmpd="sng">
                <a:solidFill>
                  <a:srgbClr val="000000"/>
                </a:solidFill>
                <a:prstDash val="solid"/>
                <a:headEnd type="none" w="med" len="med"/>
                <a:tailEnd type="stealth" w="lg" len="lg"/>
              </a:ln>
            </p:spPr>
          </p:sp>
          <p:sp>
            <p:nvSpPr>
              <p:cNvPr id="109577" name="Text Box 7"/>
              <p:cNvSpPr txBox="1"/>
              <p:nvPr/>
            </p:nvSpPr>
            <p:spPr>
              <a:xfrm>
                <a:off x="108" y="-156"/>
                <a:ext cx="360" cy="468"/>
              </a:xfrm>
              <a:prstGeom prst="rect">
                <a:avLst/>
              </a:prstGeom>
              <a:noFill/>
              <a:ln w="9525">
                <a:noFill/>
              </a:ln>
            </p:spPr>
            <p:txBody>
              <a:bodyPr/>
              <a:p>
                <a:pPr lvl="0" algn="just" eaLnBrk="0" hangingPunct="0">
                  <a:spcBef>
                    <a:spcPct val="0"/>
                  </a:spcBef>
                  <a:buNone/>
                </a:pPr>
                <a:r>
                  <a:rPr lang="en-US" altLang="x-none" sz="3200" baseline="30000" dirty="0">
                    <a:latin typeface="Arial" panose="020B0604020202020204" pitchFamily="34" charset="0"/>
                    <a:ea typeface="宋体" panose="02010600030101010101" pitchFamily="2" charset="-122"/>
                  </a:rPr>
                  <a:t>p</a:t>
                </a:r>
                <a:endParaRPr lang="en-US" altLang="x-none" sz="3200" baseline="30000" dirty="0">
                  <a:latin typeface="Arial" panose="020B0604020202020204" pitchFamily="34" charset="0"/>
                  <a:ea typeface="宋体" panose="02010600030101010101" pitchFamily="2" charset="-122"/>
                </a:endParaRPr>
              </a:p>
            </p:txBody>
          </p:sp>
        </p:grpSp>
      </p:grpSp>
      <p:sp>
        <p:nvSpPr>
          <p:cNvPr id="109578" name="Rectangle 8"/>
          <p:cNvSpPr/>
          <p:nvPr/>
        </p:nvSpPr>
        <p:spPr>
          <a:xfrm>
            <a:off x="250825" y="836613"/>
            <a:ext cx="8893175" cy="1152525"/>
          </a:xfrm>
          <a:prstGeom prst="rect">
            <a:avLst/>
          </a:prstGeom>
          <a:noFill/>
          <a:ln w="9525">
            <a:noFill/>
          </a:ln>
        </p:spPr>
        <p:txBody>
          <a:bodyPr/>
          <a:p>
            <a:pPr lvl="0" eaLnBrk="1" hangingPunct="1">
              <a:lnSpc>
                <a:spcPct val="110000"/>
              </a:lnSpc>
              <a:buNone/>
            </a:pPr>
            <a:r>
              <a:rPr lang="en-US" altLang="zh-CN" sz="2400" dirty="0">
                <a:solidFill>
                  <a:srgbClr val="0000FF"/>
                </a:solidFill>
                <a:latin typeface="Times New Roman" panose="02020603050405020304" pitchFamily="2" charset="0"/>
                <a:ea typeface="宋体" panose="02010600030101010101" pitchFamily="2" charset="-122"/>
              </a:rPr>
              <a:t>(1) </a:t>
            </a:r>
            <a:r>
              <a:rPr lang="zh-CN" altLang="en-US" sz="2400" dirty="0">
                <a:solidFill>
                  <a:srgbClr val="0000FF"/>
                </a:solidFill>
                <a:latin typeface="Times New Roman" panose="02020603050405020304" pitchFamily="2" charset="0"/>
                <a:ea typeface="宋体" panose="02010600030101010101" pitchFamily="2" charset="-122"/>
              </a:rPr>
              <a:t>假设 </a:t>
            </a:r>
            <a:r>
              <a:rPr lang="en-US" altLang="x-none" sz="2400" dirty="0">
                <a:solidFill>
                  <a:srgbClr val="0000FF"/>
                </a:solidFill>
                <a:latin typeface="Times New Roman" panose="02020603050405020304" pitchFamily="2" charset="0"/>
                <a:ea typeface="宋体" panose="02010600030101010101" pitchFamily="2" charset="-122"/>
              </a:rPr>
              <a:t>R(U) </a:t>
            </a:r>
            <a:r>
              <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 1NF</a:t>
            </a:r>
            <a:endPar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endParaRPr>
          </a:p>
          <a:p>
            <a:pPr marL="914400" lvl="1" indent="-457200" eaLnBrk="1" hangingPunct="1">
              <a:lnSpc>
                <a:spcPct val="110000"/>
              </a:lnSpc>
              <a:buNone/>
            </a:pPr>
            <a:r>
              <a:rPr lang="zh-CN" altLang="en-US" sz="2400" dirty="0">
                <a:latin typeface="Times New Roman" panose="02020603050405020304" pitchFamily="2" charset="0"/>
                <a:ea typeface="宋体" panose="02010600030101010101" pitchFamily="2" charset="-122"/>
                <a:sym typeface="Symbol" panose="05050102010706020507" pitchFamily="2" charset="2"/>
              </a:rPr>
              <a:t>由 </a:t>
            </a:r>
            <a:r>
              <a:rPr lang="en-US" altLang="x-none" sz="2400" dirty="0">
                <a:latin typeface="Times New Roman" panose="02020603050405020304" pitchFamily="2" charset="0"/>
                <a:ea typeface="宋体" panose="02010600030101010101" pitchFamily="2" charset="-122"/>
              </a:rPr>
              <a:t>R(U) </a:t>
            </a:r>
            <a:r>
              <a:rPr lang="en-US" altLang="x-none" sz="2400" dirty="0">
                <a:latin typeface="Times New Roman" panose="02020603050405020304" pitchFamily="2" charset="0"/>
                <a:ea typeface="宋体" panose="02010600030101010101" pitchFamily="2" charset="-122"/>
                <a:sym typeface="Symbol" panose="05050102010706020507" pitchFamily="2" charset="2"/>
              </a:rPr>
              <a:t> BCNF </a:t>
            </a:r>
            <a:r>
              <a:rPr lang="zh-CN" altLang="en-US" sz="2400" dirty="0">
                <a:latin typeface="Times New Roman" panose="02020603050405020304" pitchFamily="2" charset="0"/>
                <a:ea typeface="宋体" panose="02010600030101010101" pitchFamily="2" charset="-122"/>
                <a:sym typeface="Symbol" panose="05050102010706020507" pitchFamily="2" charset="2"/>
              </a:rPr>
              <a:t>可知：</a:t>
            </a:r>
            <a:r>
              <a:rPr lang="en-US" altLang="x-none" sz="2400" dirty="0">
                <a:latin typeface="Times New Roman" panose="02020603050405020304" pitchFamily="2" charset="0"/>
                <a:ea typeface="宋体" panose="02010600030101010101" pitchFamily="2" charset="-122"/>
              </a:rPr>
              <a:t>R(U) </a:t>
            </a:r>
            <a:r>
              <a:rPr lang="en-US" altLang="x-none" sz="2400" dirty="0">
                <a:latin typeface="Times New Roman" panose="02020603050405020304" pitchFamily="2" charset="0"/>
                <a:ea typeface="宋体" panose="02010600030101010101" pitchFamily="2" charset="-122"/>
                <a:sym typeface="Symbol" panose="05050102010706020507" pitchFamily="2" charset="2"/>
              </a:rPr>
              <a:t> 1NF。</a:t>
            </a:r>
            <a:r>
              <a:rPr lang="zh-CN" altLang="en-US" sz="2400" dirty="0">
                <a:latin typeface="Times New Roman" panose="02020603050405020304" pitchFamily="2" charset="0"/>
                <a:ea typeface="宋体" panose="02010600030101010101" pitchFamily="2" charset="-122"/>
                <a:sym typeface="Symbol" panose="05050102010706020507" pitchFamily="2" charset="2"/>
              </a:rPr>
              <a:t>与假设相矛盾。</a:t>
            </a:r>
            <a:endParaRPr lang="zh-CN" altLang="en-US" sz="2400" dirty="0">
              <a:latin typeface="Times New Roman" panose="02020603050405020304" pitchFamily="2" charset="0"/>
              <a:ea typeface="宋体" panose="02010600030101010101" pitchFamily="2" charset="-122"/>
              <a:sym typeface="Symbol" panose="05050102010706020507" pitchFamily="2" charset="2"/>
            </a:endParaRPr>
          </a:p>
        </p:txBody>
      </p:sp>
      <p:sp>
        <p:nvSpPr>
          <p:cNvPr id="109579" name="Rectangle 9"/>
          <p:cNvSpPr/>
          <p:nvPr/>
        </p:nvSpPr>
        <p:spPr>
          <a:xfrm>
            <a:off x="250825" y="3141345"/>
            <a:ext cx="8893175" cy="3488690"/>
          </a:xfrm>
          <a:prstGeom prst="rect">
            <a:avLst/>
          </a:prstGeom>
          <a:noFill/>
          <a:ln w="9525">
            <a:noFill/>
          </a:ln>
        </p:spPr>
        <p:txBody>
          <a:bodyPr/>
          <a:p>
            <a:pPr marL="914400" lvl="1" indent="-457200" eaLnBrk="1" hangingPunct="1">
              <a:lnSpc>
                <a:spcPct val="100000"/>
              </a:lnSpc>
            </a:pPr>
            <a:r>
              <a:rPr lang="zh-CN" altLang="en-US" sz="2400" dirty="0">
                <a:latin typeface="Times New Roman" panose="02020603050405020304" pitchFamily="2" charset="0"/>
                <a:ea typeface="宋体" panose="02010600030101010101" pitchFamily="2" charset="-122"/>
                <a:sym typeface="Symbol" panose="05050102010706020507" pitchFamily="2" charset="2"/>
              </a:rPr>
              <a:t>由部分函数依赖的定义可知，必存在 </a:t>
            </a:r>
            <a:r>
              <a:rPr lang="en-US" altLang="x-none" sz="2400" dirty="0">
                <a:latin typeface="Times New Roman" panose="02020603050405020304" pitchFamily="2" charset="0"/>
                <a:ea typeface="宋体" panose="02010600030101010101" pitchFamily="2" charset="-122"/>
                <a:sym typeface="Symbol" panose="05050102010706020507" pitchFamily="2" charset="2"/>
              </a:rPr>
              <a:t>K </a:t>
            </a:r>
            <a:r>
              <a:rPr lang="zh-CN" altLang="en-US" sz="2400" dirty="0">
                <a:latin typeface="Times New Roman" panose="02020603050405020304" pitchFamily="2" charset="0"/>
                <a:ea typeface="宋体" panose="02010600030101010101" pitchFamily="2" charset="-122"/>
                <a:sym typeface="Symbol" panose="05050102010706020507" pitchFamily="2" charset="2"/>
              </a:rPr>
              <a:t>的某个真子集 </a:t>
            </a:r>
            <a:r>
              <a:rPr lang="en-US" altLang="x-none" sz="2400" dirty="0">
                <a:latin typeface="Times New Roman" panose="02020603050405020304" pitchFamily="2" charset="0"/>
                <a:ea typeface="宋体" panose="02010600030101010101" pitchFamily="2" charset="-122"/>
                <a:sym typeface="Symbol" panose="05050102010706020507" pitchFamily="2" charset="2"/>
              </a:rPr>
              <a:t>W</a:t>
            </a:r>
            <a:r>
              <a:rPr lang="zh-CN" altLang="en-US" sz="2400" dirty="0">
                <a:latin typeface="Times New Roman" panose="02020603050405020304" pitchFamily="2" charset="0"/>
                <a:ea typeface="宋体" panose="02010600030101010101" pitchFamily="2" charset="-122"/>
                <a:sym typeface="Symbol" panose="05050102010706020507" pitchFamily="2" charset="2"/>
              </a:rPr>
              <a:t>也能函数决定</a:t>
            </a:r>
            <a:r>
              <a:rPr lang="en-US" altLang="zh-CN" sz="2400" dirty="0">
                <a:latin typeface="Times New Roman" panose="02020603050405020304" pitchFamily="2" charset="0"/>
                <a:ea typeface="宋体" panose="02010600030101010101" pitchFamily="2" charset="-122"/>
                <a:sym typeface="Symbol" panose="05050102010706020507" pitchFamily="2" charset="2"/>
              </a:rPr>
              <a:t>A</a:t>
            </a:r>
            <a:r>
              <a:rPr lang="en-US" altLang="x-none" sz="2400" dirty="0">
                <a:latin typeface="Times New Roman" panose="02020603050405020304" pitchFamily="2" charset="0"/>
                <a:ea typeface="宋体" panose="02010600030101010101" pitchFamily="2" charset="-122"/>
                <a:sym typeface="Symbol" panose="05050102010706020507" pitchFamily="2" charset="2"/>
              </a:rPr>
              <a:t>，</a:t>
            </a:r>
            <a:r>
              <a:rPr lang="zh-CN" altLang="en-US" sz="2400" dirty="0">
                <a:latin typeface="Times New Roman" panose="02020603050405020304" pitchFamily="2" charset="0"/>
                <a:ea typeface="宋体" panose="02010600030101010101" pitchFamily="2" charset="-122"/>
                <a:sym typeface="Symbol" panose="05050102010706020507" pitchFamily="2" charset="2"/>
              </a:rPr>
              <a:t>即：</a:t>
            </a:r>
            <a:r>
              <a:rPr lang="en-US" altLang="zh-CN"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W</a:t>
            </a:r>
            <a:r>
              <a:rPr lang="en-US" altLang="zh-CN" sz="2400" dirty="0">
                <a:solidFill>
                  <a:srgbClr val="FF0000"/>
                </a:solidFill>
                <a:latin typeface="Times New Roman" panose="02020603050405020304" pitchFamily="2" charset="0"/>
                <a:ea typeface="宋体" panose="02010600030101010101" pitchFamily="2" charset="-122"/>
                <a:sym typeface="Symbol" panose="05050102010706020507" charset="0"/>
              </a:rPr>
              <a:t>K </a:t>
            </a: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charset="0"/>
              </a:rPr>
              <a:t>且 </a:t>
            </a:r>
            <a:r>
              <a:rPr lang="en-US" altLang="x-none" sz="2400" dirty="0">
                <a:solidFill>
                  <a:srgbClr val="FF0000"/>
                </a:solidFill>
                <a:latin typeface="Times New Roman" panose="02020603050405020304" pitchFamily="2" charset="0"/>
                <a:ea typeface="宋体" panose="02010600030101010101" pitchFamily="2" charset="-122"/>
              </a:rPr>
              <a:t>W→A（</a:t>
            </a:r>
            <a:r>
              <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  W）</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a:p>
            <a:pPr marL="914400" lvl="1" indent="-457200" eaLnBrk="1" hangingPunct="1">
              <a:lnSpc>
                <a:spcPct val="100000"/>
              </a:lnSpc>
            </a:pPr>
            <a:r>
              <a:rPr lang="zh-CN" altLang="en-US" sz="2400" dirty="0">
                <a:latin typeface="Times New Roman" panose="02020603050405020304" pitchFamily="2" charset="0"/>
                <a:sym typeface="Symbol" panose="05050102010706020507" pitchFamily="2" charset="2"/>
              </a:rPr>
              <a:t>根据</a:t>
            </a:r>
            <a:r>
              <a:rPr lang="en-US" altLang="x-none" sz="2400" dirty="0">
                <a:latin typeface="Times New Roman" panose="02020603050405020304" pitchFamily="2" charset="0"/>
                <a:sym typeface="Symbol" panose="05050102010706020507" pitchFamily="2" charset="2"/>
              </a:rPr>
              <a:t>BCNF </a:t>
            </a:r>
            <a:r>
              <a:rPr lang="zh-CN" altLang="en-US" sz="2400" dirty="0">
                <a:latin typeface="Times New Roman" panose="02020603050405020304" pitchFamily="2" charset="0"/>
                <a:sym typeface="Symbol" panose="05050102010706020507" pitchFamily="2" charset="2"/>
              </a:rPr>
              <a:t>定义，</a:t>
            </a:r>
            <a:r>
              <a:rPr lang="zh-CN" altLang="en-US" sz="2400" dirty="0">
                <a:latin typeface="Times New Roman" panose="02020603050405020304" pitchFamily="2" charset="0"/>
                <a:ea typeface="宋体" panose="02010600030101010101" pitchFamily="2" charset="-122"/>
                <a:sym typeface="Symbol" panose="05050102010706020507" pitchFamily="2" charset="2"/>
              </a:rPr>
              <a:t>由 </a:t>
            </a:r>
            <a:r>
              <a:rPr lang="en-US" altLang="zh-CN" sz="2400" dirty="0">
                <a:latin typeface="Times New Roman" panose="02020603050405020304" pitchFamily="2" charset="0"/>
                <a:ea typeface="宋体" panose="02010600030101010101" pitchFamily="2" charset="-122"/>
                <a:sym typeface="Symbol" panose="05050102010706020507" pitchFamily="2" charset="2"/>
              </a:rPr>
              <a:t>R</a:t>
            </a:r>
            <a:r>
              <a:rPr lang="en-US" altLang="x-none" sz="2400" dirty="0">
                <a:latin typeface="Times New Roman" panose="02020603050405020304" pitchFamily="2" charset="0"/>
                <a:ea typeface="宋体" panose="02010600030101010101" pitchFamily="2" charset="-122"/>
                <a:sym typeface="Symbol" panose="05050102010706020507" pitchFamily="2" charset="2"/>
              </a:rPr>
              <a:t>BCNF </a:t>
            </a:r>
            <a:r>
              <a:rPr lang="zh-CN" altLang="en-US" sz="2400" dirty="0">
                <a:latin typeface="Times New Roman" panose="02020603050405020304" pitchFamily="2" charset="0"/>
                <a:ea typeface="宋体" panose="02010600030101010101" pitchFamily="2" charset="-122"/>
                <a:sym typeface="Symbol" panose="05050102010706020507" pitchFamily="2" charset="2"/>
              </a:rPr>
              <a:t>及 </a:t>
            </a:r>
            <a:r>
              <a:rPr lang="en-US" altLang="x-none" sz="2400" dirty="0">
                <a:solidFill>
                  <a:schemeClr val="tx1"/>
                </a:solidFill>
                <a:latin typeface="Times New Roman" panose="02020603050405020304" pitchFamily="2" charset="0"/>
                <a:sym typeface="+mn-ea"/>
              </a:rPr>
              <a:t>W→A</a:t>
            </a:r>
            <a:r>
              <a:rPr lang="en-US" altLang="x-none" sz="2400" dirty="0">
                <a:latin typeface="Times New Roman" panose="02020603050405020304" pitchFamily="2" charset="0"/>
                <a:ea typeface="宋体" panose="02010600030101010101" pitchFamily="2" charset="-122"/>
                <a:sym typeface="Symbol" panose="05050102010706020507" pitchFamily="2" charset="2"/>
              </a:rPr>
              <a:t> </a:t>
            </a:r>
            <a:r>
              <a:rPr lang="zh-CN" altLang="en-US" sz="2400" dirty="0">
                <a:latin typeface="Times New Roman" panose="02020603050405020304" pitchFamily="2" charset="0"/>
                <a:ea typeface="宋体" panose="02010600030101010101" pitchFamily="2" charset="-122"/>
                <a:sym typeface="Symbol" panose="05050102010706020507" pitchFamily="2" charset="2"/>
              </a:rPr>
              <a:t>可知：</a:t>
            </a:r>
            <a:r>
              <a:rPr lang="en-US" altLang="x-none" sz="2400" dirty="0">
                <a:latin typeface="Times New Roman" panose="02020603050405020304" pitchFamily="2" charset="0"/>
                <a:ea typeface="宋体" panose="02010600030101010101" pitchFamily="2" charset="-122"/>
                <a:sym typeface="Symbol" panose="05050102010706020507" pitchFamily="2" charset="2"/>
              </a:rPr>
              <a:t>W </a:t>
            </a:r>
            <a:r>
              <a:rPr lang="zh-CN" altLang="en-US" sz="2400" dirty="0">
                <a:latin typeface="Times New Roman" panose="02020603050405020304" pitchFamily="2" charset="0"/>
                <a:ea typeface="宋体" panose="02010600030101010101" pitchFamily="2" charset="-122"/>
                <a:sym typeface="Symbol" panose="05050102010706020507" pitchFamily="2" charset="2"/>
              </a:rPr>
              <a:t>中必含有关系</a:t>
            </a:r>
            <a:r>
              <a:rPr lang="en-US" altLang="zh-CN" sz="2400" dirty="0">
                <a:latin typeface="Times New Roman" panose="02020603050405020304" pitchFamily="2" charset="0"/>
                <a:ea typeface="宋体" panose="02010600030101010101" pitchFamily="2" charset="-122"/>
                <a:sym typeface="Symbol" panose="05050102010706020507" pitchFamily="2" charset="2"/>
              </a:rPr>
              <a:t>R</a:t>
            </a:r>
            <a:r>
              <a:rPr lang="zh-CN" altLang="en-US" sz="2400" dirty="0">
                <a:latin typeface="Times New Roman" panose="02020603050405020304" pitchFamily="2" charset="0"/>
                <a:ea typeface="宋体" panose="02010600030101010101" pitchFamily="2" charset="-122"/>
                <a:sym typeface="Symbol" panose="05050102010706020507" pitchFamily="2" charset="2"/>
              </a:rPr>
              <a:t>的关键字，即一定能够找到关系</a:t>
            </a:r>
            <a:r>
              <a:rPr lang="en-US" altLang="zh-CN" sz="2400" dirty="0">
                <a:latin typeface="Times New Roman" panose="02020603050405020304" pitchFamily="2" charset="0"/>
                <a:ea typeface="宋体" panose="02010600030101010101" pitchFamily="2" charset="-122"/>
                <a:sym typeface="Symbol" panose="05050102010706020507" pitchFamily="2" charset="2"/>
              </a:rPr>
              <a:t>R</a:t>
            </a:r>
            <a:r>
              <a:rPr lang="zh-CN" altLang="en-US" sz="2400" dirty="0">
                <a:latin typeface="Times New Roman" panose="02020603050405020304" pitchFamily="2" charset="0"/>
                <a:ea typeface="宋体" panose="02010600030101010101" pitchFamily="2" charset="-122"/>
                <a:sym typeface="Symbol" panose="05050102010706020507" pitchFamily="2" charset="2"/>
              </a:rPr>
              <a:t>的一个关键字 </a:t>
            </a:r>
            <a:r>
              <a:rPr lang="en-US" altLang="zh-CN" sz="2400" dirty="0">
                <a:latin typeface="Times New Roman" panose="02020603050405020304" pitchFamily="2" charset="0"/>
                <a:ea typeface="宋体" panose="02010600030101010101" pitchFamily="2" charset="-122"/>
                <a:sym typeface="Symbol" panose="05050102010706020507" pitchFamily="2" charset="2"/>
              </a:rPr>
              <a:t>K' </a:t>
            </a:r>
            <a:r>
              <a:rPr lang="zh-CN" altLang="en-US" sz="2400" dirty="0">
                <a:latin typeface="Times New Roman" panose="02020603050405020304" pitchFamily="2" charset="0"/>
                <a:ea typeface="宋体" panose="02010600030101010101" pitchFamily="2" charset="-122"/>
                <a:sym typeface="Symbol" panose="05050102010706020507" pitchFamily="2" charset="2"/>
              </a:rPr>
              <a:t>且 </a:t>
            </a:r>
            <a:r>
              <a:rPr lang="en-US" altLang="zh-CN" sz="2400" dirty="0">
                <a:latin typeface="Times New Roman" panose="02020603050405020304" pitchFamily="2" charset="0"/>
                <a:ea typeface="宋体" panose="02010600030101010101" pitchFamily="2" charset="-122"/>
                <a:sym typeface="Symbol" panose="05050102010706020507" pitchFamily="2" charset="2"/>
              </a:rPr>
              <a:t>K'</a:t>
            </a:r>
            <a:r>
              <a:rPr lang="en-US" altLang="zh-CN" sz="2400" dirty="0">
                <a:latin typeface="Times New Roman" panose="02020603050405020304" pitchFamily="2" charset="0"/>
                <a:ea typeface="宋体" panose="02010600030101010101" pitchFamily="2" charset="-122"/>
                <a:sym typeface="Symbol" panose="05050102010706020507" charset="0"/>
              </a:rPr>
              <a:t>W</a:t>
            </a:r>
            <a:endParaRPr lang="en-US" altLang="zh-CN" sz="2400" dirty="0">
              <a:latin typeface="Times New Roman" panose="02020603050405020304" pitchFamily="2" charset="0"/>
              <a:ea typeface="宋体" panose="02010600030101010101" pitchFamily="2" charset="-122"/>
              <a:sym typeface="Symbol" panose="05050102010706020507" charset="0"/>
            </a:endParaRPr>
          </a:p>
          <a:p>
            <a:pPr marL="914400" lvl="1" indent="-457200" eaLnBrk="1" hangingPunct="1">
              <a:lnSpc>
                <a:spcPct val="100000"/>
              </a:lnSpc>
            </a:pPr>
            <a:r>
              <a:rPr lang="zh-CN" altLang="en-US" sz="2400" dirty="0">
                <a:latin typeface="Times New Roman" panose="02020603050405020304" pitchFamily="2" charset="0"/>
                <a:ea typeface="宋体" panose="02010600030101010101" pitchFamily="2" charset="-122"/>
                <a:sym typeface="Symbol" panose="05050102010706020507" charset="0"/>
              </a:rPr>
              <a:t>综上可得：</a:t>
            </a:r>
            <a:r>
              <a:rPr lang="en-US" altLang="zh-CN" sz="2400" dirty="0">
                <a:solidFill>
                  <a:srgbClr val="FF0000"/>
                </a:solidFill>
                <a:latin typeface="Times New Roman" panose="02020603050405020304" pitchFamily="2" charset="0"/>
                <a:sym typeface="Symbol" panose="05050102010706020507" pitchFamily="2" charset="2"/>
              </a:rPr>
              <a:t>K' </a:t>
            </a:r>
            <a:r>
              <a:rPr lang="en-US" altLang="zh-CN" sz="2400" dirty="0">
                <a:solidFill>
                  <a:srgbClr val="FF0000"/>
                </a:solidFill>
                <a:latin typeface="Times New Roman" panose="02020603050405020304" pitchFamily="2" charset="0"/>
                <a:sym typeface="Symbol" panose="05050102010706020507" charset="0"/>
              </a:rPr>
              <a:t> W</a:t>
            </a:r>
            <a:r>
              <a:rPr lang="zh-CN" altLang="en-US" sz="2400" dirty="0">
                <a:solidFill>
                  <a:srgbClr val="FF0000"/>
                </a:solidFill>
                <a:latin typeface="Times New Roman" panose="02020603050405020304" pitchFamily="2" charset="0"/>
                <a:sym typeface="Symbol" panose="05050102010706020507" charset="0"/>
              </a:rPr>
              <a:t>，</a:t>
            </a:r>
            <a:r>
              <a:rPr lang="en-US" altLang="zh-CN" sz="2400" dirty="0">
                <a:solidFill>
                  <a:srgbClr val="FF0000"/>
                </a:solidFill>
                <a:latin typeface="Times New Roman" panose="02020603050405020304" pitchFamily="2" charset="0"/>
                <a:sym typeface="Symbol" panose="05050102010706020507" pitchFamily="2" charset="2"/>
              </a:rPr>
              <a:t>W </a:t>
            </a:r>
            <a:r>
              <a:rPr lang="en-US" altLang="zh-CN" sz="2400" dirty="0">
                <a:solidFill>
                  <a:srgbClr val="FF0000"/>
                </a:solidFill>
                <a:latin typeface="Times New Roman" panose="02020603050405020304" pitchFamily="2" charset="0"/>
                <a:sym typeface="Symbol" panose="05050102010706020507" charset="0"/>
              </a:rPr>
              <a:t> K </a:t>
            </a:r>
            <a:r>
              <a:rPr lang="en-US" altLang="zh-CN" sz="2400" dirty="0">
                <a:solidFill>
                  <a:srgbClr val="FF0000"/>
                </a:solidFill>
                <a:latin typeface="Times New Roman" panose="02020603050405020304" pitchFamily="2" charset="0"/>
                <a:cs typeface="微软雅黑" panose="020B0503020204020204" charset="-122"/>
                <a:sym typeface="Symbol" panose="05050102010706020507" charset="0"/>
              </a:rPr>
              <a:t>╞  </a:t>
            </a:r>
            <a:r>
              <a:rPr lang="en-US" altLang="zh-CN" sz="2400" dirty="0">
                <a:solidFill>
                  <a:srgbClr val="FF0000"/>
                </a:solidFill>
                <a:latin typeface="Times New Roman" panose="02020603050405020304" pitchFamily="2" charset="0"/>
                <a:sym typeface="Symbol" panose="05050102010706020507" pitchFamily="2" charset="2"/>
              </a:rPr>
              <a:t>K' </a:t>
            </a:r>
            <a:r>
              <a:rPr lang="en-US" altLang="zh-CN" sz="2400" dirty="0">
                <a:solidFill>
                  <a:srgbClr val="FF0000"/>
                </a:solidFill>
                <a:latin typeface="Times New Roman" panose="02020603050405020304" pitchFamily="2" charset="0"/>
                <a:sym typeface="Symbol" panose="05050102010706020507" charset="0"/>
              </a:rPr>
              <a:t> K</a:t>
            </a:r>
            <a:endParaRPr lang="en-US" altLang="zh-CN" sz="2400" dirty="0">
              <a:solidFill>
                <a:srgbClr val="FF0000"/>
              </a:solidFill>
              <a:latin typeface="Times New Roman" panose="02020603050405020304" pitchFamily="2" charset="0"/>
              <a:ea typeface="宋体" panose="02010600030101010101" pitchFamily="2" charset="-122"/>
              <a:cs typeface="微软雅黑" panose="020B0503020204020204" charset="-122"/>
              <a:sym typeface="Symbol" panose="05050102010706020507" charset="0"/>
            </a:endParaRPr>
          </a:p>
          <a:p>
            <a:pPr marL="914400" lvl="1" indent="-457200" eaLnBrk="1" hangingPunct="1">
              <a:lnSpc>
                <a:spcPct val="100000"/>
              </a:lnSpc>
            </a:pPr>
            <a:r>
              <a:rPr lang="zh-CN" altLang="en-US" sz="2400" dirty="0">
                <a:latin typeface="Times New Roman" panose="02020603050405020304" pitchFamily="2" charset="0"/>
                <a:ea typeface="宋体" panose="02010600030101010101" pitchFamily="2" charset="-122"/>
                <a:sym typeface="Symbol" panose="05050102010706020507" pitchFamily="2" charset="2"/>
              </a:rPr>
              <a:t>即关键字 </a:t>
            </a:r>
            <a:r>
              <a:rPr lang="en-US" altLang="x-none" sz="2400" dirty="0">
                <a:latin typeface="Times New Roman" panose="02020603050405020304" pitchFamily="2" charset="0"/>
                <a:ea typeface="宋体" panose="02010600030101010101" pitchFamily="2" charset="-122"/>
                <a:sym typeface="Symbol" panose="05050102010706020507" pitchFamily="2" charset="2"/>
              </a:rPr>
              <a:t>K' </a:t>
            </a:r>
            <a:r>
              <a:rPr lang="zh-CN" altLang="en-US" sz="2400" dirty="0">
                <a:latin typeface="Times New Roman" panose="02020603050405020304" pitchFamily="2" charset="0"/>
                <a:ea typeface="宋体" panose="02010600030101010101" pitchFamily="2" charset="-122"/>
                <a:sym typeface="Symbol" panose="05050102010706020507" pitchFamily="2" charset="2"/>
              </a:rPr>
              <a:t>是另一个关键字 </a:t>
            </a:r>
            <a:r>
              <a:rPr lang="en-US" altLang="zh-CN" sz="2400" dirty="0">
                <a:latin typeface="Times New Roman" panose="02020603050405020304" pitchFamily="2" charset="0"/>
                <a:ea typeface="宋体" panose="02010600030101010101" pitchFamily="2" charset="-122"/>
                <a:sym typeface="Symbol" panose="05050102010706020507" pitchFamily="2" charset="2"/>
              </a:rPr>
              <a:t>K </a:t>
            </a:r>
            <a:r>
              <a:rPr lang="zh-CN" altLang="en-US" sz="2400" dirty="0">
                <a:latin typeface="Times New Roman" panose="02020603050405020304" pitchFamily="2" charset="0"/>
                <a:ea typeface="宋体" panose="02010600030101010101" pitchFamily="2" charset="-122"/>
                <a:sym typeface="Symbol" panose="05050102010706020507" pitchFamily="2" charset="2"/>
              </a:rPr>
              <a:t>的真子集</a:t>
            </a:r>
            <a:r>
              <a:rPr lang="en-US" altLang="x-none" sz="2400" dirty="0">
                <a:latin typeface="Times New Roman" panose="02020603050405020304" pitchFamily="2" charset="0"/>
                <a:ea typeface="宋体" panose="02010600030101010101" pitchFamily="2" charset="-122"/>
                <a:sym typeface="Symbol" panose="05050102010706020507" pitchFamily="2" charset="2"/>
              </a:rPr>
              <a:t>，</a:t>
            </a:r>
            <a:r>
              <a:rPr lang="zh-CN" altLang="en-US" sz="2400" dirty="0">
                <a:latin typeface="Times New Roman" panose="02020603050405020304" pitchFamily="2" charset="0"/>
                <a:ea typeface="宋体" panose="02010600030101010101" pitchFamily="2" charset="-122"/>
                <a:sym typeface="Symbol" panose="05050102010706020507" pitchFamily="2" charset="2"/>
              </a:rPr>
              <a:t>这与关键字的定义相矛盾。</a:t>
            </a:r>
            <a:endParaRPr lang="zh-CN" altLang="en-US" sz="2400" dirty="0">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blinds(horizontal)">
                                      <p:cBhvr>
                                        <p:cTn id="7" dur="500"/>
                                        <p:tgtEl>
                                          <p:spTgt spid="1095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9">
                                            <p:txEl>
                                              <p:charRg st="0" end="41"/>
                                            </p:txEl>
                                          </p:spTgt>
                                        </p:tgtEl>
                                        <p:attrNameLst>
                                          <p:attrName>style.visibility</p:attrName>
                                        </p:attrNameLst>
                                      </p:cBhvr>
                                      <p:to>
                                        <p:strVal val="visible"/>
                                      </p:to>
                                    </p:set>
                                    <p:animEffect transition="in" filter="blinds(horizontal)">
                                      <p:cBhvr>
                                        <p:cTn id="12" dur="500"/>
                                        <p:tgtEl>
                                          <p:spTgt spid="109579">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579">
                                            <p:txEl>
                                              <p:charRg st="42" end="117"/>
                                            </p:txEl>
                                          </p:spTgt>
                                        </p:tgtEl>
                                        <p:attrNameLst>
                                          <p:attrName>style.visibility</p:attrName>
                                        </p:attrNameLst>
                                      </p:cBhvr>
                                      <p:to>
                                        <p:strVal val="visible"/>
                                      </p:to>
                                    </p:set>
                                    <p:animEffect transition="in" filter="blinds(horizontal)">
                                      <p:cBhvr>
                                        <p:cTn id="17" dur="500"/>
                                        <p:tgtEl>
                                          <p:spTgt spid="109579">
                                            <p:txEl>
                                              <p:charRg st="42"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9579">
                                            <p:txEl>
                                              <p:charRg st="2" end="2"/>
                                            </p:txEl>
                                          </p:spTgt>
                                        </p:tgtEl>
                                        <p:attrNameLst>
                                          <p:attrName>style.visibility</p:attrName>
                                        </p:attrNameLst>
                                      </p:cBhvr>
                                      <p:to>
                                        <p:strVal val="visible"/>
                                      </p:to>
                                    </p:set>
                                    <p:animEffect transition="in" filter="blinds(horizontal)">
                                      <p:cBhvr>
                                        <p:cTn id="22" dur="500"/>
                                        <p:tgtEl>
                                          <p:spTgt spid="109579">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9579">
                                            <p:txEl>
                                              <p:charRg st="2" end="2"/>
                                            </p:txEl>
                                          </p:spTgt>
                                        </p:tgtEl>
                                        <p:attrNameLst>
                                          <p:attrName>style.visibility</p:attrName>
                                        </p:attrNameLst>
                                      </p:cBhvr>
                                      <p:to>
                                        <p:strVal val="visible"/>
                                      </p:to>
                                    </p:set>
                                    <p:animEffect transition="in" filter="blinds(horizontal)">
                                      <p:cBhvr>
                                        <p:cTn id="27" dur="500"/>
                                        <p:tgtEl>
                                          <p:spTgt spid="109579">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9" grpId="0" bldLvl="2"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p:nvPr/>
        </p:nvSpPr>
        <p:spPr>
          <a:xfrm>
            <a:off x="0" y="2421255"/>
            <a:ext cx="8763000" cy="1636395"/>
          </a:xfrm>
          <a:prstGeom prst="rect">
            <a:avLst/>
          </a:prstGeom>
          <a:noFill/>
          <a:ln w="9525">
            <a:noFill/>
          </a:ln>
        </p:spPr>
        <p:txBody>
          <a:bodyPr/>
          <a:p>
            <a:pPr marL="742950" lvl="1" indent="-285750" eaLnBrk="1" hangingPunct="1">
              <a:lnSpc>
                <a:spcPct val="120000"/>
              </a:lnSpc>
            </a:pPr>
            <a:r>
              <a:rPr lang="zh-CN" altLang="en-US" sz="2400" dirty="0">
                <a:latin typeface="Times New Roman" panose="02020603050405020304" pitchFamily="2" charset="0"/>
                <a:ea typeface="宋体" panose="02010600030101010101" pitchFamily="2" charset="-122"/>
              </a:rPr>
              <a:t>由</a:t>
            </a:r>
            <a:r>
              <a:rPr lang="en-US" altLang="x-none" sz="2400" dirty="0">
                <a:latin typeface="Times New Roman" panose="02020603050405020304" pitchFamily="2" charset="0"/>
                <a:ea typeface="宋体" panose="02010600030101010101" pitchFamily="2" charset="-122"/>
              </a:rPr>
              <a:t>W→A </a:t>
            </a:r>
            <a:r>
              <a:rPr lang="zh-CN" altLang="en-US" sz="2400" dirty="0">
                <a:latin typeface="Times New Roman" panose="02020603050405020304" pitchFamily="2" charset="0"/>
                <a:ea typeface="宋体" panose="02010600030101010101" pitchFamily="2" charset="-122"/>
              </a:rPr>
              <a:t>及 </a:t>
            </a:r>
            <a:r>
              <a:rPr lang="en-US" altLang="x-none" sz="2400" dirty="0">
                <a:latin typeface="Times New Roman" panose="02020603050405020304" pitchFamily="2" charset="0"/>
                <a:ea typeface="宋体" panose="02010600030101010101" pitchFamily="2" charset="-122"/>
              </a:rPr>
              <a:t>R(U) </a:t>
            </a:r>
            <a:r>
              <a:rPr lang="en-US" altLang="x-none" sz="2400" dirty="0">
                <a:latin typeface="Times New Roman" panose="02020603050405020304" pitchFamily="2" charset="0"/>
                <a:ea typeface="宋体" panose="02010600030101010101" pitchFamily="2" charset="-122"/>
                <a:sym typeface="Symbol" panose="05050102010706020507" pitchFamily="2" charset="2"/>
              </a:rPr>
              <a:t> BCNF </a:t>
            </a:r>
            <a:r>
              <a:rPr lang="zh-CN" altLang="en-US" sz="2400" dirty="0">
                <a:latin typeface="Times New Roman" panose="02020603050405020304" pitchFamily="2" charset="0"/>
                <a:ea typeface="宋体" panose="02010600030101010101" pitchFamily="2" charset="-122"/>
                <a:sym typeface="Symbol" panose="05050102010706020507" pitchFamily="2" charset="2"/>
              </a:rPr>
              <a:t>可知：</a:t>
            </a:r>
            <a:r>
              <a:rPr lang="en-US" altLang="x-none" sz="2400" dirty="0">
                <a:latin typeface="Times New Roman" panose="02020603050405020304" pitchFamily="2" charset="0"/>
                <a:ea typeface="宋体" panose="02010600030101010101" pitchFamily="2" charset="-122"/>
                <a:sym typeface="Symbol" panose="05050102010706020507" pitchFamily="2" charset="2"/>
              </a:rPr>
              <a:t>W </a:t>
            </a:r>
            <a:r>
              <a:rPr lang="zh-CN" altLang="en-US" sz="2400" dirty="0">
                <a:latin typeface="Times New Roman" panose="02020603050405020304" pitchFamily="2" charset="0"/>
                <a:ea typeface="宋体" panose="02010600030101010101" pitchFamily="2" charset="-122"/>
                <a:sym typeface="Symbol" panose="05050102010706020507" pitchFamily="2" charset="2"/>
              </a:rPr>
              <a:t>中必含有关键字 </a:t>
            </a:r>
            <a:r>
              <a:rPr lang="en-US" altLang="x-none" sz="2400" dirty="0">
                <a:latin typeface="Times New Roman" panose="02020603050405020304" pitchFamily="2" charset="0"/>
                <a:ea typeface="宋体" panose="02010600030101010101" pitchFamily="2" charset="-122"/>
                <a:sym typeface="Symbol" panose="05050102010706020507" pitchFamily="2" charset="2"/>
              </a:rPr>
              <a:t>Z</a:t>
            </a:r>
            <a:endParaRPr lang="en-US" altLang="x-none" sz="2400" dirty="0">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sz="2400" dirty="0">
                <a:latin typeface="Times New Roman" panose="02020603050405020304" pitchFamily="2" charset="0"/>
                <a:ea typeface="宋体" panose="02010600030101010101" pitchFamily="2" charset="-122"/>
                <a:sym typeface="Symbol" panose="05050102010706020507" pitchFamily="2" charset="2"/>
              </a:rPr>
              <a:t>由关键字的定义可知：</a:t>
            </a:r>
            <a:r>
              <a:rPr lang="en-US" altLang="x-none" sz="2400" dirty="0">
                <a:latin typeface="Times New Roman" panose="02020603050405020304" pitchFamily="2" charset="0"/>
                <a:ea typeface="宋体" panose="02010600030101010101" pitchFamily="2" charset="-122"/>
                <a:sym typeface="Symbol" panose="05050102010706020507" pitchFamily="2" charset="2"/>
              </a:rPr>
              <a:t>Z </a:t>
            </a:r>
            <a:r>
              <a:rPr lang="en-US" altLang="x-none" sz="2400" dirty="0">
                <a:latin typeface="Times New Roman" panose="02020603050405020304" pitchFamily="2" charset="0"/>
                <a:ea typeface="宋体" panose="02010600030101010101" pitchFamily="2" charset="-122"/>
              </a:rPr>
              <a:t>→ U</a:t>
            </a:r>
            <a:endParaRPr lang="en-US" altLang="x-none" sz="2400" dirty="0">
              <a:latin typeface="Times New Roman" panose="02020603050405020304" pitchFamily="2" charset="0"/>
              <a:ea typeface="宋体" panose="02010600030101010101" pitchFamily="2" charset="-122"/>
            </a:endParaRPr>
          </a:p>
          <a:p>
            <a:pPr marL="742950" lvl="1" indent="-285750" eaLnBrk="1" hangingPunct="1">
              <a:lnSpc>
                <a:spcPct val="120000"/>
              </a:lnSpc>
            </a:pPr>
            <a:r>
              <a:rPr lang="zh-CN" altLang="en-US" sz="2400" dirty="0">
                <a:latin typeface="Times New Roman" panose="02020603050405020304" pitchFamily="2" charset="0"/>
                <a:ea typeface="宋体" panose="02010600030101010101" pitchFamily="2" charset="-122"/>
              </a:rPr>
              <a:t>因为 </a:t>
            </a:r>
            <a:r>
              <a:rPr lang="en-US" altLang="x-none" sz="2400" dirty="0">
                <a:latin typeface="Times New Roman" panose="02020603050405020304" pitchFamily="2" charset="0"/>
                <a:ea typeface="宋体" panose="02010600030101010101" pitchFamily="2" charset="-122"/>
              </a:rPr>
              <a:t>W </a:t>
            </a:r>
            <a:r>
              <a:rPr lang="en-US" altLang="x-none" sz="2400" dirty="0">
                <a:latin typeface="Times New Roman" panose="02020603050405020304" pitchFamily="2" charset="0"/>
                <a:ea typeface="宋体" panose="02010600030101010101" pitchFamily="2" charset="-122"/>
                <a:sym typeface="Symbol" panose="05050102010706020507" pitchFamily="2" charset="2"/>
              </a:rPr>
              <a:t> Z</a:t>
            </a:r>
            <a:r>
              <a:rPr lang="en-US" altLang="x-none" sz="2400" dirty="0">
                <a:latin typeface="Times New Roman" panose="02020603050405020304" pitchFamily="2" charset="0"/>
                <a:ea typeface="宋体" panose="02010600030101010101" pitchFamily="2" charset="-122"/>
              </a:rPr>
              <a:t>, K </a:t>
            </a:r>
            <a:r>
              <a:rPr lang="en-US" altLang="x-none" sz="2400" dirty="0">
                <a:latin typeface="Times New Roman" panose="02020603050405020304" pitchFamily="2" charset="0"/>
                <a:ea typeface="宋体" panose="02010600030101010101" pitchFamily="2" charset="-122"/>
                <a:sym typeface="Symbol" panose="05050102010706020507" pitchFamily="2" charset="2"/>
              </a:rPr>
              <a:t> </a:t>
            </a:r>
            <a:r>
              <a:rPr lang="en-US" altLang="x-none" sz="2400" dirty="0">
                <a:latin typeface="Times New Roman" panose="02020603050405020304" pitchFamily="2" charset="0"/>
                <a:ea typeface="宋体" panose="02010600030101010101" pitchFamily="2" charset="-122"/>
              </a:rPr>
              <a:t>U，</a:t>
            </a:r>
            <a:r>
              <a:rPr lang="zh-CN" altLang="en-US" sz="2400" dirty="0">
                <a:latin typeface="Times New Roman" panose="02020603050405020304" pitchFamily="2" charset="0"/>
                <a:ea typeface="宋体" panose="02010600030101010101" pitchFamily="2" charset="-122"/>
              </a:rPr>
              <a:t>故 </a:t>
            </a:r>
            <a:r>
              <a:rPr lang="en-US" altLang="x-none" sz="2400" dirty="0">
                <a:latin typeface="Times New Roman" panose="02020603050405020304" pitchFamily="2" charset="0"/>
                <a:ea typeface="宋体" panose="02010600030101010101" pitchFamily="2" charset="-122"/>
              </a:rPr>
              <a:t>W→K。</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0595"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0596"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grpSp>
        <p:nvGrpSpPr>
          <p:cNvPr id="110597" name="组合 110596"/>
          <p:cNvGrpSpPr/>
          <p:nvPr/>
        </p:nvGrpSpPr>
        <p:grpSpPr>
          <a:xfrm>
            <a:off x="0" y="692150"/>
            <a:ext cx="8763000" cy="1651000"/>
            <a:chOff x="0" y="0"/>
            <a:chExt cx="5520" cy="1040"/>
          </a:xfrm>
        </p:grpSpPr>
        <p:sp>
          <p:nvSpPr>
            <p:cNvPr id="110598" name="Rectangle 7"/>
            <p:cNvSpPr/>
            <p:nvPr/>
          </p:nvSpPr>
          <p:spPr>
            <a:xfrm>
              <a:off x="0" y="0"/>
              <a:ext cx="5520" cy="1040"/>
            </a:xfrm>
            <a:prstGeom prst="rect">
              <a:avLst/>
            </a:prstGeom>
            <a:noFill/>
            <a:ln w="9525">
              <a:noFill/>
            </a:ln>
          </p:spPr>
          <p:txBody>
            <a:bodyPr/>
            <a:p>
              <a:pPr marL="342900" lvl="0" indent="-342900" eaLnBrk="1" hangingPunct="1">
                <a:lnSpc>
                  <a:spcPct val="120000"/>
                </a:lnSpc>
                <a:buNone/>
              </a:pPr>
              <a:r>
                <a:rPr lang="en-US" altLang="x-none" sz="2400" dirty="0">
                  <a:latin typeface="Times New Roman" panose="02020603050405020304" pitchFamily="2" charset="0"/>
                  <a:ea typeface="宋体" panose="02010600030101010101" pitchFamily="2" charset="-122"/>
                </a:rPr>
                <a:t>(3) </a:t>
              </a:r>
              <a:r>
                <a:rPr lang="zh-CN" altLang="en-US" sz="2400" dirty="0">
                  <a:solidFill>
                    <a:srgbClr val="0000FF"/>
                  </a:solidFill>
                  <a:latin typeface="Times New Roman" panose="02020603050405020304" pitchFamily="2" charset="0"/>
                  <a:ea typeface="宋体" panose="02010600030101010101" pitchFamily="2" charset="-122"/>
                </a:rPr>
                <a:t>假设存在一个非主属性 </a:t>
              </a:r>
              <a:r>
                <a:rPr lang="en-US" altLang="x-none" sz="2400" dirty="0">
                  <a:solidFill>
                    <a:srgbClr val="0000FF"/>
                  </a:solidFill>
                  <a:latin typeface="Times New Roman" panose="02020603050405020304" pitchFamily="2" charset="0"/>
                  <a:ea typeface="宋体" panose="02010600030101010101" pitchFamily="2" charset="-122"/>
                </a:rPr>
                <a:t>A </a:t>
              </a:r>
              <a:r>
                <a:rPr lang="zh-CN" altLang="en-US" sz="2400" dirty="0">
                  <a:solidFill>
                    <a:srgbClr val="0000FF"/>
                  </a:solidFill>
                  <a:latin typeface="Times New Roman" panose="02020603050405020304" pitchFamily="2" charset="0"/>
                  <a:ea typeface="宋体" panose="02010600030101010101" pitchFamily="2" charset="-122"/>
                </a:rPr>
                <a:t>传递依赖于关键字 </a:t>
              </a:r>
              <a:r>
                <a:rPr lang="en-US" altLang="x-none" sz="2400" dirty="0">
                  <a:solidFill>
                    <a:srgbClr val="0000FF"/>
                  </a:solidFill>
                  <a:latin typeface="Times New Roman" panose="02020603050405020304" pitchFamily="2" charset="0"/>
                  <a:ea typeface="宋体" panose="02010600030101010101" pitchFamily="2" charset="-122"/>
                </a:rPr>
                <a:t>K，</a:t>
              </a:r>
              <a:r>
                <a:rPr lang="zh-CN" altLang="en-US" sz="2400" dirty="0">
                  <a:solidFill>
                    <a:srgbClr val="0000FF"/>
                  </a:solidFill>
                  <a:latin typeface="Times New Roman" panose="02020603050405020304" pitchFamily="2" charset="0"/>
                  <a:ea typeface="宋体" panose="02010600030101010101" pitchFamily="2" charset="-122"/>
                </a:rPr>
                <a:t>即存在一个属性集合 </a:t>
              </a:r>
              <a:r>
                <a:rPr lang="en-US" altLang="x-none" sz="2400" dirty="0">
                  <a:solidFill>
                    <a:srgbClr val="0000FF"/>
                  </a:solidFill>
                  <a:latin typeface="Times New Roman" panose="02020603050405020304" pitchFamily="2" charset="0"/>
                  <a:ea typeface="宋体" panose="02010600030101010101" pitchFamily="2" charset="-122"/>
                </a:rPr>
                <a:t>W，</a:t>
              </a:r>
              <a:r>
                <a:rPr lang="zh-CN" altLang="en-US" sz="2400" dirty="0">
                  <a:solidFill>
                    <a:srgbClr val="0000FF"/>
                  </a:solidFill>
                  <a:latin typeface="Times New Roman" panose="02020603050405020304" pitchFamily="2" charset="0"/>
                  <a:ea typeface="宋体" panose="02010600030101010101" pitchFamily="2" charset="-122"/>
                </a:rPr>
                <a:t>并满足：</a:t>
              </a:r>
              <a:endParaRPr lang="zh-CN" altLang="en-US" sz="2400" dirty="0">
                <a:solidFill>
                  <a:srgbClr val="0000FF"/>
                </a:solidFill>
                <a:latin typeface="Times New Roman" panose="02020603050405020304" pitchFamily="2" charset="0"/>
                <a:ea typeface="宋体" panose="02010600030101010101" pitchFamily="2" charset="-122"/>
              </a:endParaRPr>
            </a:p>
            <a:p>
              <a:pPr marL="1143000" lvl="2" indent="-228600" eaLnBrk="1" hangingPunct="1">
                <a:lnSpc>
                  <a:spcPct val="120000"/>
                </a:lnSpc>
                <a:buNone/>
              </a:pPr>
              <a:r>
                <a:rPr lang="en-US" altLang="x-none" sz="2400" dirty="0">
                  <a:solidFill>
                    <a:schemeClr val="accent2"/>
                  </a:solidFill>
                  <a:latin typeface="Times New Roman" panose="02020603050405020304" pitchFamily="2" charset="0"/>
                  <a:ea typeface="宋体" panose="02010600030101010101" pitchFamily="2" charset="-122"/>
                </a:rPr>
                <a:t>K→W，W </a:t>
              </a:r>
              <a:r>
                <a:rPr lang="en-US" altLang="x-none" sz="2400" dirty="0">
                  <a:solidFill>
                    <a:schemeClr val="accent2"/>
                  </a:solidFill>
                  <a:latin typeface="Times New Roman" panose="02020603050405020304" pitchFamily="2" charset="0"/>
                  <a:ea typeface="宋体" panose="02010600030101010101" pitchFamily="2" charset="-122"/>
                  <a:sym typeface="Symbol" panose="05050102010706020507" pitchFamily="2" charset="2"/>
                </a:rPr>
                <a:t> K</a:t>
              </a:r>
              <a:r>
                <a:rPr lang="en-US" altLang="x-none" sz="2400" dirty="0">
                  <a:solidFill>
                    <a:schemeClr val="accent2"/>
                  </a:solidFill>
                  <a:latin typeface="Times New Roman" panose="02020603050405020304" pitchFamily="2" charset="0"/>
                  <a:ea typeface="宋体" panose="02010600030101010101" pitchFamily="2" charset="-122"/>
                </a:rPr>
                <a:t>，W→K，W→A</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0599" name="Line 4"/>
            <p:cNvSpPr/>
            <p:nvPr/>
          </p:nvSpPr>
          <p:spPr>
            <a:xfrm>
              <a:off x="2383" y="727"/>
              <a:ext cx="96" cy="144"/>
            </a:xfrm>
            <a:prstGeom prst="line">
              <a:avLst/>
            </a:prstGeom>
            <a:ln w="25400" cap="flat" cmpd="sng">
              <a:solidFill>
                <a:schemeClr val="accent2"/>
              </a:solidFill>
              <a:prstDash val="solid"/>
              <a:headEnd type="none" w="med" len="med"/>
              <a:tailEnd type="none" w="med" len="med"/>
            </a:ln>
          </p:spPr>
        </p:sp>
      </p:grpSp>
      <p:grpSp>
        <p:nvGrpSpPr>
          <p:cNvPr id="110600" name="组合 110599"/>
          <p:cNvGrpSpPr/>
          <p:nvPr/>
        </p:nvGrpSpPr>
        <p:grpSpPr>
          <a:xfrm>
            <a:off x="0" y="4509135"/>
            <a:ext cx="8763000" cy="576263"/>
            <a:chOff x="0" y="0"/>
            <a:chExt cx="5520" cy="363"/>
          </a:xfrm>
        </p:grpSpPr>
        <p:sp>
          <p:nvSpPr>
            <p:cNvPr id="110601" name="Rectangle 7"/>
            <p:cNvSpPr/>
            <p:nvPr/>
          </p:nvSpPr>
          <p:spPr>
            <a:xfrm>
              <a:off x="0" y="0"/>
              <a:ext cx="5520" cy="363"/>
            </a:xfrm>
            <a:prstGeom prst="rect">
              <a:avLst/>
            </a:prstGeom>
            <a:noFill/>
            <a:ln w="9525">
              <a:noFill/>
            </a:ln>
          </p:spPr>
          <p:txBody>
            <a:bodyPr/>
            <a:p>
              <a:pPr marL="742950" lvl="1" indent="-285750" eaLnBrk="1" hangingPunct="1">
                <a:lnSpc>
                  <a:spcPct val="120000"/>
                </a:lnSpc>
              </a:pPr>
              <a:r>
                <a:rPr lang="zh-CN" altLang="en-US" sz="2400" dirty="0">
                  <a:latin typeface="Times New Roman" panose="02020603050405020304" pitchFamily="2" charset="0"/>
                  <a:ea typeface="宋体" panose="02010600030101010101" pitchFamily="2" charset="-122"/>
                </a:rPr>
                <a:t>这与假设中的 </a:t>
              </a:r>
              <a:r>
                <a:rPr lang="en-US" altLang="x-none" sz="2400" dirty="0">
                  <a:latin typeface="Times New Roman" panose="02020603050405020304" pitchFamily="2" charset="0"/>
                  <a:ea typeface="宋体" panose="02010600030101010101" pitchFamily="2" charset="-122"/>
                </a:rPr>
                <a:t>W→K </a:t>
              </a:r>
              <a:r>
                <a:rPr lang="zh-CN" altLang="en-US" sz="2400" dirty="0">
                  <a:latin typeface="Times New Roman" panose="02020603050405020304" pitchFamily="2" charset="0"/>
                  <a:ea typeface="宋体" panose="02010600030101010101" pitchFamily="2" charset="-122"/>
                </a:rPr>
                <a:t>相矛盾。</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0602" name="Line 5"/>
            <p:cNvSpPr/>
            <p:nvPr/>
          </p:nvSpPr>
          <p:spPr>
            <a:xfrm>
              <a:off x="1941" y="91"/>
              <a:ext cx="96" cy="144"/>
            </a:xfrm>
            <a:prstGeom prst="line">
              <a:avLst/>
            </a:prstGeom>
            <a:ln w="25400" cap="flat" cmpd="sng">
              <a:solidFill>
                <a:schemeClr val="tx1"/>
              </a:solidFill>
              <a:prstDash val="solid"/>
              <a:headEnd type="none" w="med" len="med"/>
              <a:tailEnd type="none" w="med" len="med"/>
            </a:ln>
          </p:spPr>
        </p:sp>
      </p:grpSp>
      <p:sp>
        <p:nvSpPr>
          <p:cNvPr id="110603" name="Rectangle 6"/>
          <p:cNvSpPr/>
          <p:nvPr/>
        </p:nvSpPr>
        <p:spPr>
          <a:xfrm>
            <a:off x="0" y="5158423"/>
            <a:ext cx="8458200" cy="1223962"/>
          </a:xfrm>
          <a:prstGeom prst="rect">
            <a:avLst/>
          </a:prstGeom>
          <a:noFill/>
          <a:ln w="9525">
            <a:noFill/>
          </a:ln>
        </p:spPr>
        <p:txBody>
          <a:bodyPr/>
          <a:p>
            <a:pPr marL="742950" lvl="1" indent="-285750" eaLnBrk="1" hangingPunct="1">
              <a:lnSpc>
                <a:spcPct val="110000"/>
              </a:lnSpc>
              <a:buNone/>
            </a:pPr>
            <a:r>
              <a:rPr lang="zh-CN" altLang="en-US" sz="2400" dirty="0">
                <a:solidFill>
                  <a:srgbClr val="0000FF"/>
                </a:solidFill>
                <a:latin typeface="Times New Roman" panose="02020603050405020304" pitchFamily="2" charset="0"/>
                <a:ea typeface="宋体" panose="02010600030101010101" pitchFamily="2" charset="-122"/>
              </a:rPr>
              <a:t>综上所述，假设不成立，即 </a:t>
            </a:r>
            <a:r>
              <a:rPr lang="en-US" altLang="x-none" sz="2400" dirty="0">
                <a:solidFill>
                  <a:srgbClr val="0000FF"/>
                </a:solidFill>
                <a:latin typeface="Times New Roman" panose="02020603050405020304" pitchFamily="2" charset="0"/>
                <a:ea typeface="宋体" panose="02010600030101010101" pitchFamily="2" charset="-122"/>
              </a:rPr>
              <a:t>R(U) </a:t>
            </a:r>
            <a:r>
              <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rPr>
              <a:t> 3NF</a:t>
            </a:r>
            <a:endParaRPr lang="en-US" altLang="x-none" sz="2400" dirty="0">
              <a:solidFill>
                <a:srgbClr val="0000FF"/>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lnSpc>
                <a:spcPct val="110000"/>
              </a:lnSpc>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证毕.</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0604" name="Rectangle 2"/>
          <p:cNvSpPr/>
          <p:nvPr/>
        </p:nvSpPr>
        <p:spPr>
          <a:xfrm>
            <a:off x="685800" y="152400"/>
            <a:ext cx="8458200" cy="457200"/>
          </a:xfrm>
          <a:prstGeom prst="rect">
            <a:avLst/>
          </a:prstGeom>
          <a:noFill/>
          <a:ln w="9525">
            <a:noFill/>
          </a:ln>
        </p:spPr>
        <p:txBody>
          <a:bodyPr tIns="0" bIns="0" anchor="ctr"/>
          <a:p>
            <a:pPr lvl="0" algn="r" eaLnBrk="1" hangingPunct="1">
              <a:spcBef>
                <a:spcPct val="0"/>
              </a:spcBef>
              <a:buNone/>
            </a:pPr>
            <a:r>
              <a:rPr lang="zh-CN" altLang="en-US" sz="2400" dirty="0">
                <a:latin typeface="Times New Roman" panose="02020603050405020304" pitchFamily="2" charset="0"/>
                <a:ea typeface="宋体" panose="02010600030101010101" pitchFamily="2" charset="-122"/>
              </a:rPr>
              <a:t>定理</a:t>
            </a:r>
            <a:r>
              <a:rPr lang="en-US" altLang="x-none" sz="2400" dirty="0">
                <a:latin typeface="Times New Roman" panose="02020603050405020304" pitchFamily="2" charset="0"/>
                <a:ea typeface="宋体" panose="02010600030101010101" pitchFamily="2" charset="-122"/>
              </a:rPr>
              <a:t>8-1</a:t>
            </a:r>
            <a:r>
              <a:rPr lang="zh-CN" altLang="en-US" sz="2400" dirty="0">
                <a:latin typeface="Times New Roman" panose="02020603050405020304" pitchFamily="2" charset="0"/>
                <a:ea typeface="宋体" panose="02010600030101010101" pitchFamily="2" charset="-122"/>
              </a:rPr>
              <a:t>之证明</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4">
                                            <p:txEl>
                                              <p:charRg st="0" end="34"/>
                                            </p:txEl>
                                          </p:spTgt>
                                        </p:tgtEl>
                                        <p:attrNameLst>
                                          <p:attrName>style.visibility</p:attrName>
                                        </p:attrNameLst>
                                      </p:cBhvr>
                                      <p:to>
                                        <p:strVal val="visible"/>
                                      </p:to>
                                    </p:set>
                                    <p:animEffect transition="in" filter="blinds(horizontal)">
                                      <p:cBhvr>
                                        <p:cTn id="7" dur="500"/>
                                        <p:tgtEl>
                                          <p:spTgt spid="110594">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4">
                                            <p:txEl>
                                              <p:charRg st="34" end="50"/>
                                            </p:txEl>
                                          </p:spTgt>
                                        </p:tgtEl>
                                        <p:attrNameLst>
                                          <p:attrName>style.visibility</p:attrName>
                                        </p:attrNameLst>
                                      </p:cBhvr>
                                      <p:to>
                                        <p:strVal val="visible"/>
                                      </p:to>
                                    </p:set>
                                    <p:animEffect transition="in" filter="blinds(horizontal)">
                                      <p:cBhvr>
                                        <p:cTn id="12" dur="500"/>
                                        <p:tgtEl>
                                          <p:spTgt spid="110594">
                                            <p:txEl>
                                              <p:charRg st="34"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594">
                                            <p:txEl>
                                              <p:charRg st="50" end="73"/>
                                            </p:txEl>
                                          </p:spTgt>
                                        </p:tgtEl>
                                        <p:attrNameLst>
                                          <p:attrName>style.visibility</p:attrName>
                                        </p:attrNameLst>
                                      </p:cBhvr>
                                      <p:to>
                                        <p:strVal val="visible"/>
                                      </p:to>
                                    </p:set>
                                    <p:animEffect transition="in" filter="blinds(horizontal)">
                                      <p:cBhvr>
                                        <p:cTn id="17" dur="500"/>
                                        <p:tgtEl>
                                          <p:spTgt spid="110594">
                                            <p:txEl>
                                              <p:charRg st="50"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600"/>
                                        </p:tgtEl>
                                        <p:attrNameLst>
                                          <p:attrName>style.visibility</p:attrName>
                                        </p:attrNameLst>
                                      </p:cBhvr>
                                      <p:to>
                                        <p:strVal val="visible"/>
                                      </p:to>
                                    </p:set>
                                    <p:animEffect transition="in" filter="blinds(horizontal)">
                                      <p:cBhvr>
                                        <p:cTn id="22" dur="500"/>
                                        <p:tgtEl>
                                          <p:spTgt spid="11060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0603"/>
                                        </p:tgtEl>
                                        <p:attrNameLst>
                                          <p:attrName>style.visibility</p:attrName>
                                        </p:attrNameLst>
                                      </p:cBhvr>
                                      <p:to>
                                        <p:strVal val="visible"/>
                                      </p:to>
                                    </p:set>
                                    <p:anim calcmode="lin" valueType="num">
                                      <p:cBhvr additive="base">
                                        <p:cTn id="27" dur="500" fill="hold"/>
                                        <p:tgtEl>
                                          <p:spTgt spid="110603"/>
                                        </p:tgtEl>
                                        <p:attrNameLst>
                                          <p:attrName>ppt_x</p:attrName>
                                        </p:attrNameLst>
                                      </p:cBhvr>
                                      <p:tavLst>
                                        <p:tav tm="0">
                                          <p:val>
                                            <p:strVal val="#ppt_x"/>
                                          </p:val>
                                        </p:tav>
                                        <p:tav tm="100000">
                                          <p:val>
                                            <p:strVal val="#ppt_x"/>
                                          </p:val>
                                        </p:tav>
                                      </p:tavLst>
                                    </p:anim>
                                    <p:anim calcmode="lin" valueType="num">
                                      <p:cBhvr additive="base">
                                        <p:cTn id="28" dur="500" fill="hold"/>
                                        <p:tgtEl>
                                          <p:spTgt spid="110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ldLvl="2" build="p"/>
      <p:bldP spid="11060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08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0900" name="Rectangle 2"/>
          <p:cNvSpPr>
            <a:spLocks noGrp="1"/>
          </p:cNvSpPr>
          <p:nvPr>
            <p:ph type="title"/>
          </p:nvPr>
        </p:nvSpPr>
        <p:spPr/>
        <p:txBody>
          <a:bodyPr vert="horz" wrap="square" tIns="0" bIns="0" anchor="ctr"/>
          <a:p>
            <a:pPr lvl="0" eaLnBrk="1" hangingPunct="1"/>
            <a:r>
              <a:rPr lang="en-US" altLang="zh-CN" dirty="0"/>
              <a:t>summary</a:t>
            </a:r>
            <a:endParaRPr lang="en-US" altLang="zh-CN" dirty="0"/>
          </a:p>
        </p:txBody>
      </p:sp>
      <p:sp>
        <p:nvSpPr>
          <p:cNvPr id="80901" name="Rectangle 3"/>
          <p:cNvSpPr>
            <a:spLocks noGrp="1"/>
          </p:cNvSpPr>
          <p:nvPr>
            <p:ph type="body"/>
          </p:nvPr>
        </p:nvSpPr>
        <p:spPr>
          <a:xfrm>
            <a:off x="381000" y="766445"/>
            <a:ext cx="8382000" cy="1638300"/>
          </a:xfrm>
          <a:ln w="12700" cmpd="sng">
            <a:solidFill>
              <a:schemeClr val="accent1">
                <a:shade val="50000"/>
              </a:schemeClr>
            </a:solidFill>
            <a:prstDash val="solid"/>
          </a:ln>
        </p:spPr>
        <p:txBody>
          <a:bodyPr vert="horz" wrap="square" anchor="t"/>
          <a:p>
            <a:pPr lvl="0" eaLnBrk="1" hangingPunct="1">
              <a:lnSpc>
                <a:spcPct val="100000"/>
              </a:lnSpc>
              <a:buFont typeface="Wingdings" panose="05000000000000000000" charset="0"/>
              <a:buChar char="p"/>
            </a:pPr>
            <a:r>
              <a:rPr lang="zh-CN" altLang="en-US" sz="2400" dirty="0">
                <a:latin typeface="宋体" panose="02010600030101010101" pitchFamily="2" charset="-122"/>
                <a:ea typeface="宋体" panose="02010600030101010101" pitchFamily="2" charset="-122"/>
              </a:rPr>
              <a:t>定义：第二范式（</a:t>
            </a:r>
            <a:r>
              <a:rPr lang="en-US" altLang="zh-CN" sz="2400" dirty="0">
                <a:latin typeface="宋体" panose="02010600030101010101" pitchFamily="2" charset="-122"/>
                <a:ea typeface="宋体" panose="02010600030101010101" pitchFamily="2" charset="-122"/>
              </a:rPr>
              <a:t>2</a:t>
            </a:r>
            <a:r>
              <a:rPr lang="en-US" altLang="x-none" sz="2400" dirty="0">
                <a:latin typeface="宋体" panose="02010600030101010101" pitchFamily="2" charset="-122"/>
                <a:ea typeface="宋体" panose="02010600030101010101" pitchFamily="2" charset="-122"/>
              </a:rPr>
              <a:t>NF）</a:t>
            </a:r>
            <a:endParaRPr lang="en-US" altLang="x-none" sz="2400" dirty="0">
              <a:latin typeface="宋体" panose="02010600030101010101" pitchFamily="2" charset="-122"/>
              <a:ea typeface="宋体" panose="02010600030101010101" pitchFamily="2" charset="-122"/>
            </a:endParaRPr>
          </a:p>
          <a:p>
            <a:pPr lvl="1" eaLnBrk="1" hangingPunct="1">
              <a:lnSpc>
                <a:spcPct val="100000"/>
              </a:lnSpc>
            </a:pPr>
            <a:r>
              <a:rPr lang="zh-CN" altLang="en-US" sz="2400" dirty="0">
                <a:latin typeface="宋体" panose="02010600030101010101" pitchFamily="2" charset="-122"/>
                <a:ea typeface="宋体" panose="02010600030101010101" pitchFamily="2" charset="-122"/>
                <a:sym typeface="+mn-ea"/>
              </a:rPr>
              <a:t>设有关系模式 </a:t>
            </a:r>
            <a:r>
              <a:rPr lang="en-US" altLang="x-none" sz="2400" dirty="0">
                <a:latin typeface="宋体" panose="02010600030101010101" pitchFamily="2" charset="-122"/>
                <a:ea typeface="宋体" panose="02010600030101010101" pitchFamily="2" charset="-122"/>
                <a:sym typeface="+mn-ea"/>
              </a:rPr>
              <a:t>R(U)∈1NF，</a:t>
            </a:r>
            <a:r>
              <a:rPr lang="zh-CN" altLang="en-US" sz="2400" dirty="0">
                <a:latin typeface="宋体" panose="02010600030101010101" pitchFamily="2" charset="-122"/>
                <a:ea typeface="宋体" panose="02010600030101010101" pitchFamily="2" charset="-122"/>
                <a:sym typeface="+mn-ea"/>
              </a:rPr>
              <a:t>且其每个非主属性都完全函数依赖于关键字，则称关系模式 </a:t>
            </a:r>
            <a:r>
              <a:rPr lang="en-US" altLang="x-none" sz="2400" dirty="0">
                <a:latin typeface="宋体" panose="02010600030101010101" pitchFamily="2" charset="-122"/>
                <a:ea typeface="宋体" panose="02010600030101010101" pitchFamily="2" charset="-122"/>
                <a:sym typeface="+mn-ea"/>
              </a:rPr>
              <a:t>R(U) </a:t>
            </a:r>
            <a:r>
              <a:rPr lang="zh-CN" altLang="en-US" sz="2400" dirty="0">
                <a:latin typeface="宋体" panose="02010600030101010101" pitchFamily="2" charset="-122"/>
                <a:ea typeface="宋体" panose="02010600030101010101" pitchFamily="2" charset="-122"/>
                <a:sym typeface="+mn-ea"/>
              </a:rPr>
              <a:t>满足第二范式，并记作：</a:t>
            </a:r>
            <a:r>
              <a:rPr lang="en-US" altLang="x-none" sz="2400" dirty="0">
                <a:latin typeface="宋体" panose="02010600030101010101" pitchFamily="2" charset="-122"/>
                <a:ea typeface="宋体" panose="02010600030101010101" pitchFamily="2" charset="-122"/>
                <a:sym typeface="+mn-ea"/>
              </a:rPr>
              <a:t>R∈2NF</a:t>
            </a:r>
            <a:endParaRPr lang="en-US" altLang="x-none" sz="2400" dirty="0">
              <a:latin typeface="宋体" panose="02010600030101010101" pitchFamily="2" charset="-122"/>
              <a:ea typeface="宋体" panose="02010600030101010101" pitchFamily="2" charset="-122"/>
            </a:endParaRPr>
          </a:p>
        </p:txBody>
      </p:sp>
      <p:sp>
        <p:nvSpPr>
          <p:cNvPr id="100357" name="Rectangle 3"/>
          <p:cNvSpPr>
            <a:spLocks noGrp="1"/>
          </p:cNvSpPr>
          <p:nvPr/>
        </p:nvSpPr>
        <p:spPr>
          <a:xfrm>
            <a:off x="381000" y="2717165"/>
            <a:ext cx="8382000" cy="1527175"/>
          </a:xfrm>
          <a:prstGeom prst="rect">
            <a:avLst/>
          </a:prstGeom>
          <a:noFill/>
          <a:ln w="12700" cmpd="sng">
            <a:solidFill>
              <a:schemeClr val="accent1">
                <a:shade val="50000"/>
              </a:schemeClr>
            </a:solidFill>
            <a:prstDash val="solid"/>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00000"/>
              </a:lnSpc>
              <a:spcBef>
                <a:spcPts val="20"/>
              </a:spcBef>
              <a:spcAft>
                <a:spcPts val="0"/>
              </a:spcAft>
              <a:buFont typeface="Wingdings" panose="05000000000000000000" charset="0"/>
              <a:buChar char="p"/>
            </a:pPr>
            <a:r>
              <a:rPr lang="zh-CN" altLang="en-US" sz="2400" dirty="0">
                <a:latin typeface="宋体" panose="02010600030101010101" pitchFamily="2" charset="-122"/>
                <a:ea typeface="宋体" panose="02010600030101010101" pitchFamily="2" charset="-122"/>
              </a:rPr>
              <a:t>定义：第三范式 (3</a:t>
            </a:r>
            <a:r>
              <a:rPr lang="en-US" altLang="x-none" sz="2400" dirty="0">
                <a:latin typeface="宋体" panose="02010600030101010101" pitchFamily="2" charset="-122"/>
                <a:ea typeface="宋体" panose="02010600030101010101" pitchFamily="2" charset="-122"/>
              </a:rPr>
              <a:t>NF)</a:t>
            </a:r>
            <a:endParaRPr lang="zh-CN" altLang="en-US" sz="2400" dirty="0">
              <a:latin typeface="宋体" panose="02010600030101010101" pitchFamily="2" charset="-122"/>
              <a:ea typeface="宋体" panose="02010600030101010101" pitchFamily="2" charset="-122"/>
            </a:endParaRPr>
          </a:p>
          <a:p>
            <a:pPr lvl="1" eaLnBrk="1" hangingPunct="1">
              <a:lnSpc>
                <a:spcPct val="100000"/>
              </a:lnSpc>
              <a:spcBef>
                <a:spcPts val="20"/>
              </a:spcBef>
              <a:spcAft>
                <a:spcPts val="0"/>
              </a:spcAft>
            </a:pPr>
            <a:r>
              <a:rPr lang="zh-CN" altLang="en-US" sz="2400" dirty="0">
                <a:latin typeface="宋体" panose="02010600030101010101" pitchFamily="2" charset="-122"/>
                <a:ea typeface="宋体" panose="02010600030101010101" pitchFamily="2" charset="-122"/>
              </a:rPr>
              <a:t>设有关系模式 </a:t>
            </a:r>
            <a:r>
              <a:rPr lang="en-US" altLang="x-none" sz="2400" dirty="0">
                <a:latin typeface="宋体" panose="02010600030101010101" pitchFamily="2" charset="-122"/>
                <a:ea typeface="宋体" panose="02010600030101010101" pitchFamily="2" charset="-122"/>
              </a:rPr>
              <a:t>R(U)∈2NF，</a:t>
            </a:r>
            <a:r>
              <a:rPr lang="zh-CN" altLang="en-US" sz="2400" dirty="0">
                <a:latin typeface="宋体" panose="02010600030101010101" pitchFamily="2" charset="-122"/>
                <a:ea typeface="宋体" panose="02010600030101010101" pitchFamily="2" charset="-122"/>
              </a:rPr>
              <a:t>且其每个非主属性都不传递函数依赖于关键字，则称关系模式 </a:t>
            </a:r>
            <a:r>
              <a:rPr lang="en-US" altLang="x-none" sz="2400" dirty="0">
                <a:latin typeface="宋体" panose="02010600030101010101" pitchFamily="2" charset="-122"/>
                <a:ea typeface="宋体" panose="02010600030101010101" pitchFamily="2" charset="-122"/>
              </a:rPr>
              <a:t>R(U) </a:t>
            </a:r>
            <a:r>
              <a:rPr lang="zh-CN" altLang="en-US" sz="2400" dirty="0">
                <a:latin typeface="宋体" panose="02010600030101010101" pitchFamily="2" charset="-122"/>
                <a:ea typeface="宋体" panose="02010600030101010101" pitchFamily="2" charset="-122"/>
              </a:rPr>
              <a:t>满足第三范式，并记作：</a:t>
            </a:r>
            <a:r>
              <a:rPr lang="en-US" altLang="x-none" sz="2400" dirty="0">
                <a:latin typeface="宋体" panose="02010600030101010101" pitchFamily="2" charset="-122"/>
                <a:ea typeface="宋体" panose="02010600030101010101" pitchFamily="2" charset="-122"/>
              </a:rPr>
              <a:t>R∈3NF</a:t>
            </a:r>
            <a:endParaRPr lang="en-US" altLang="x-none" sz="2400" dirty="0">
              <a:latin typeface="宋体" panose="02010600030101010101" pitchFamily="2" charset="-122"/>
              <a:ea typeface="宋体" panose="02010600030101010101" pitchFamily="2" charset="-122"/>
              <a:sym typeface="Symbol" panose="05050102010706020507" pitchFamily="2" charset="2"/>
            </a:endParaRPr>
          </a:p>
        </p:txBody>
      </p:sp>
      <p:sp>
        <p:nvSpPr>
          <p:cNvPr id="104453" name="Rectangle 3"/>
          <p:cNvSpPr/>
          <p:nvPr/>
        </p:nvSpPr>
        <p:spPr>
          <a:xfrm>
            <a:off x="381000" y="4596130"/>
            <a:ext cx="8458200" cy="1686560"/>
          </a:xfrm>
          <a:prstGeom prst="rect">
            <a:avLst/>
          </a:prstGeom>
          <a:noFill/>
          <a:ln w="12700" cmpd="sng">
            <a:solidFill>
              <a:schemeClr val="accent1">
                <a:shade val="50000"/>
              </a:schemeClr>
            </a:solidFill>
            <a:prstDash val="solid"/>
          </a:ln>
        </p:spPr>
        <p:txBody>
          <a:bodyPr/>
          <a:p>
            <a:pPr marL="342900" lvl="0" indent="-342900" eaLnBrk="1" hangingPunct="1">
              <a:lnSpc>
                <a:spcPct val="100000"/>
              </a:lnSpc>
              <a:buFont typeface="Wingdings" panose="05000000000000000000" charset="0"/>
              <a:buChar char="p"/>
            </a:pPr>
            <a:r>
              <a:rPr lang="zh-CN" altLang="en-US" sz="2400" dirty="0">
                <a:solidFill>
                  <a:srgbClr val="FF0000"/>
                </a:solidFill>
                <a:latin typeface="宋体" panose="02010600030101010101" pitchFamily="2" charset="-122"/>
              </a:rPr>
              <a:t>定义：</a:t>
            </a:r>
            <a:r>
              <a:rPr lang="en-US" altLang="x-none" sz="2400" dirty="0">
                <a:solidFill>
                  <a:srgbClr val="FF0000"/>
                </a:solidFill>
                <a:latin typeface="宋体" panose="02010600030101010101" pitchFamily="2" charset="-122"/>
              </a:rPr>
              <a:t>BCNF</a:t>
            </a:r>
            <a:endParaRPr lang="en-US" altLang="x-none" sz="2400" dirty="0">
              <a:latin typeface="宋体" panose="02010600030101010101" pitchFamily="2" charset="-122"/>
            </a:endParaRPr>
          </a:p>
          <a:p>
            <a:pPr marL="742950" lvl="1" indent="-285750" eaLnBrk="1" hangingPunct="1">
              <a:lnSpc>
                <a:spcPct val="100000"/>
              </a:lnSpc>
            </a:pPr>
            <a:r>
              <a:rPr lang="zh-CN" altLang="en-US" sz="2400" dirty="0">
                <a:latin typeface="宋体" panose="02010600030101010101" pitchFamily="2" charset="-122"/>
              </a:rPr>
              <a:t>设关系模式 </a:t>
            </a:r>
            <a:r>
              <a:rPr lang="en-US" altLang="x-none" sz="2400" dirty="0">
                <a:latin typeface="宋体" panose="02010600030101010101" pitchFamily="2" charset="-122"/>
              </a:rPr>
              <a:t>R(U) </a:t>
            </a:r>
            <a:r>
              <a:rPr lang="zh-CN" altLang="en-US" sz="2400" dirty="0">
                <a:latin typeface="宋体" panose="02010600030101010101" pitchFamily="2" charset="-122"/>
              </a:rPr>
              <a:t>满足 1</a:t>
            </a:r>
            <a:r>
              <a:rPr lang="en-US" altLang="x-none" sz="2400" dirty="0">
                <a:latin typeface="宋体" panose="02010600030101010101" pitchFamily="2" charset="-122"/>
              </a:rPr>
              <a:t>NF，</a:t>
            </a:r>
            <a:r>
              <a:rPr lang="zh-CN" altLang="en-US" sz="2400" dirty="0">
                <a:latin typeface="宋体" panose="02010600030101010101" pitchFamily="2" charset="-122"/>
              </a:rPr>
              <a:t>且若 </a:t>
            </a:r>
            <a:r>
              <a:rPr lang="en-US" altLang="x-none" sz="2400" dirty="0">
                <a:latin typeface="宋体" panose="02010600030101010101" pitchFamily="2" charset="-122"/>
              </a:rPr>
              <a:t>X</a:t>
            </a:r>
            <a:r>
              <a:rPr lang="en-US" altLang="x-none" sz="2400" dirty="0">
                <a:latin typeface="宋体" panose="02010600030101010101" pitchFamily="2" charset="-122"/>
                <a:sym typeface="Symbol" panose="05050102010706020507" pitchFamily="2" charset="2"/>
              </a:rPr>
              <a:t></a:t>
            </a:r>
            <a:r>
              <a:rPr lang="en-US" altLang="x-none" sz="2400" dirty="0">
                <a:latin typeface="宋体" panose="02010600030101010101" pitchFamily="2" charset="-122"/>
              </a:rPr>
              <a:t>Y </a:t>
            </a:r>
            <a:r>
              <a:rPr lang="zh-CN" altLang="en-US" sz="2400" dirty="0">
                <a:latin typeface="宋体" panose="02010600030101010101" pitchFamily="2" charset="-122"/>
              </a:rPr>
              <a:t>时 </a:t>
            </a:r>
            <a:r>
              <a:rPr lang="en-US" altLang="x-none" sz="2400" dirty="0">
                <a:latin typeface="宋体" panose="02010600030101010101" pitchFamily="2" charset="-122"/>
              </a:rPr>
              <a:t>X </a:t>
            </a:r>
            <a:r>
              <a:rPr lang="zh-CN" altLang="en-US" sz="2400" dirty="0">
                <a:latin typeface="宋体" panose="02010600030101010101" pitchFamily="2" charset="-122"/>
              </a:rPr>
              <a:t>必含有该关系模式的关键字，则称关系模式 </a:t>
            </a:r>
            <a:r>
              <a:rPr lang="en-US" altLang="x-none" sz="2400" dirty="0">
                <a:latin typeface="宋体" panose="02010600030101010101" pitchFamily="2" charset="-122"/>
              </a:rPr>
              <a:t>R(U) </a:t>
            </a:r>
            <a:r>
              <a:rPr lang="zh-CN" altLang="en-US" sz="2400" dirty="0">
                <a:latin typeface="宋体" panose="02010600030101010101" pitchFamily="2" charset="-122"/>
              </a:rPr>
              <a:t>满足</a:t>
            </a:r>
            <a:r>
              <a:rPr lang="en-US" altLang="x-none" sz="2400" dirty="0">
                <a:latin typeface="宋体" panose="02010600030101010101" pitchFamily="2" charset="-122"/>
              </a:rPr>
              <a:t>BCNF</a:t>
            </a:r>
            <a:r>
              <a:rPr lang="zh-CN" altLang="en-US" sz="2400" dirty="0">
                <a:latin typeface="宋体" panose="02010600030101010101" pitchFamily="2" charset="-122"/>
              </a:rPr>
              <a:t>范式</a:t>
            </a:r>
            <a:r>
              <a:rPr lang="en-US" altLang="x-none" sz="2400" dirty="0">
                <a:latin typeface="宋体" panose="02010600030101010101" pitchFamily="2" charset="-122"/>
              </a:rPr>
              <a:t>，</a:t>
            </a:r>
            <a:r>
              <a:rPr lang="zh-CN" altLang="en-US" sz="2400" dirty="0">
                <a:latin typeface="宋体" panose="02010600030101010101" pitchFamily="2" charset="-122"/>
              </a:rPr>
              <a:t>并记作：</a:t>
            </a:r>
            <a:r>
              <a:rPr lang="en-US" altLang="x-none" sz="2400" dirty="0">
                <a:latin typeface="宋体" panose="02010600030101010101" pitchFamily="2" charset="-122"/>
              </a:rPr>
              <a:t>R∈BCNF</a:t>
            </a:r>
            <a:endParaRPr lang="en-US" altLang="x-none" sz="24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16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1620" name="Rectangle 2"/>
          <p:cNvSpPr>
            <a:spLocks noGrp="1"/>
          </p:cNvSpPr>
          <p:nvPr>
            <p:ph type="title"/>
          </p:nvPr>
        </p:nvSpPr>
        <p:spPr/>
        <p:txBody>
          <a:bodyPr vert="horz" wrap="square" tIns="0" bIns="0" anchor="ctr"/>
          <a:p>
            <a:pPr lvl="0" eaLnBrk="1" hangingPunct="1"/>
            <a:r>
              <a:rPr lang="en-US" altLang="zh-CN"/>
              <a:t>8.2  </a:t>
            </a:r>
            <a:r>
              <a:rPr lang="zh-CN" altLang="en-US"/>
              <a:t>规范化理论</a:t>
            </a:r>
            <a:endParaRPr lang="zh-CN" altLang="en-US"/>
          </a:p>
        </p:txBody>
      </p:sp>
      <p:sp>
        <p:nvSpPr>
          <p:cNvPr id="111621" name="Rectangle 3"/>
          <p:cNvSpPr>
            <a:spLocks noGrp="1"/>
          </p:cNvSpPr>
          <p:nvPr>
            <p:ph type="body"/>
          </p:nvPr>
        </p:nvSpPr>
        <p:spPr>
          <a:xfrm>
            <a:off x="304800" y="685800"/>
            <a:ext cx="8458200" cy="6019800"/>
          </a:xfrm>
        </p:spPr>
        <p:txBody>
          <a:bodyPr vert="horz" wrap="square" anchor="t"/>
          <a:p>
            <a:pPr lvl="1" eaLnBrk="1" hangingPunct="1">
              <a:lnSpc>
                <a:spcPct val="100000"/>
              </a:lnSpc>
              <a:spcBef>
                <a:spcPct val="10000"/>
              </a:spcBef>
              <a:buNone/>
            </a:pPr>
            <a:r>
              <a:rPr lang="zh-CN" altLang="en-US" dirty="0">
                <a:latin typeface="Arial" panose="020B0604020202020204" pitchFamily="34" charset="0"/>
              </a:rPr>
              <a:t>8.2.1  函数依赖</a:t>
            </a:r>
            <a:endParaRPr lang="zh-CN" altLang="en-US" dirty="0">
              <a:latin typeface="Arial" panose="020B0604020202020204" pitchFamily="34" charset="0"/>
            </a:endParaRPr>
          </a:p>
          <a:p>
            <a:pPr lvl="3" eaLnBrk="1" hangingPunct="1">
              <a:lnSpc>
                <a:spcPct val="100000"/>
              </a:lnSpc>
              <a:spcBef>
                <a:spcPct val="10000"/>
              </a:spcBef>
              <a:buNone/>
            </a:pPr>
            <a:endParaRPr lang="zh-CN" altLang="en-US" dirty="0">
              <a:latin typeface="Arial" panose="020B0604020202020204" pitchFamily="34" charset="0"/>
            </a:endParaRPr>
          </a:p>
          <a:p>
            <a:pPr lvl="1" eaLnBrk="1" hangingPunct="1">
              <a:lnSpc>
                <a:spcPct val="100000"/>
              </a:lnSpc>
              <a:spcBef>
                <a:spcPct val="10000"/>
              </a:spcBef>
              <a:buNone/>
            </a:pPr>
            <a:r>
              <a:rPr lang="zh-CN" altLang="en-US" dirty="0">
                <a:latin typeface="Arial" panose="020B0604020202020204" pitchFamily="34" charset="0"/>
              </a:rPr>
              <a:t>8.2.2  与函数依赖有关的范式</a:t>
            </a:r>
            <a:endParaRPr lang="zh-CN" altLang="en-US" dirty="0">
              <a:latin typeface="Arial" panose="020B0604020202020204" pitchFamily="34" charset="0"/>
            </a:endParaRPr>
          </a:p>
          <a:p>
            <a:pPr lvl="1" eaLnBrk="1" hangingPunct="1">
              <a:lnSpc>
                <a:spcPct val="100000"/>
              </a:lnSpc>
              <a:spcBef>
                <a:spcPct val="10000"/>
              </a:spcBef>
              <a:buNone/>
            </a:pPr>
            <a:endParaRPr lang="en-US" altLang="x-none" dirty="0">
              <a:latin typeface="Arial" panose="020B0604020202020204" pitchFamily="34" charset="0"/>
            </a:endParaRPr>
          </a:p>
          <a:p>
            <a:pPr lvl="1" eaLnBrk="1" hangingPunct="1">
              <a:lnSpc>
                <a:spcPct val="100000"/>
              </a:lnSpc>
              <a:spcBef>
                <a:spcPct val="10000"/>
              </a:spcBef>
              <a:buNone/>
            </a:pPr>
            <a:r>
              <a:rPr lang="zh-CN" altLang="en-US" dirty="0">
                <a:solidFill>
                  <a:srgbClr val="FF0000"/>
                </a:solidFill>
                <a:latin typeface="Arial" panose="020B0604020202020204" pitchFamily="34" charset="0"/>
              </a:rPr>
              <a:t>8.2.3  多值依赖与第四范式</a:t>
            </a:r>
            <a:endParaRPr lang="zh-CN" altLang="en-US" dirty="0">
              <a:solidFill>
                <a:srgbClr val="FF0000"/>
              </a:solidFill>
              <a:latin typeface="Arial" panose="020B0604020202020204" pitchFamily="34" charset="0"/>
            </a:endParaRPr>
          </a:p>
          <a:p>
            <a:pPr marL="1371600" lvl="2" indent="-457200" eaLnBrk="1" hangingPunct="1">
              <a:lnSpc>
                <a:spcPct val="100000"/>
              </a:lnSpc>
              <a:spcBef>
                <a:spcPct val="10000"/>
              </a:spcBef>
            </a:pPr>
            <a:r>
              <a:rPr lang="zh-CN" altLang="en-US" dirty="0">
                <a:solidFill>
                  <a:srgbClr val="FF0000"/>
                </a:solidFill>
                <a:latin typeface="Arial" panose="020B0604020202020204" pitchFamily="34" charset="0"/>
              </a:rPr>
              <a:t>多值依赖</a:t>
            </a:r>
            <a:endParaRPr lang="zh-CN" altLang="en-US" dirty="0">
              <a:solidFill>
                <a:srgbClr val="FF0000"/>
              </a:solidFill>
              <a:latin typeface="Arial" panose="020B0604020202020204" pitchFamily="34" charset="0"/>
            </a:endParaRPr>
          </a:p>
          <a:p>
            <a:pPr marL="1828800" lvl="3" indent="-457200" eaLnBrk="1" hangingPunct="1">
              <a:lnSpc>
                <a:spcPct val="100000"/>
              </a:lnSpc>
              <a:spcBef>
                <a:spcPct val="10000"/>
              </a:spcBef>
            </a:pPr>
            <a:r>
              <a:rPr lang="zh-CN" altLang="en-US" dirty="0">
                <a:solidFill>
                  <a:srgbClr val="FF0000"/>
                </a:solidFill>
                <a:latin typeface="Arial" panose="020B0604020202020204" pitchFamily="34" charset="0"/>
              </a:rPr>
              <a:t>定义</a:t>
            </a:r>
            <a:endParaRPr lang="zh-CN" altLang="en-US" dirty="0">
              <a:solidFill>
                <a:srgbClr val="FF0000"/>
              </a:solidFill>
              <a:latin typeface="Arial" panose="020B0604020202020204" pitchFamily="34" charset="0"/>
            </a:endParaRPr>
          </a:p>
          <a:p>
            <a:pPr marL="1828800" lvl="3" indent="-457200" eaLnBrk="1" hangingPunct="1">
              <a:lnSpc>
                <a:spcPct val="100000"/>
              </a:lnSpc>
              <a:spcBef>
                <a:spcPct val="10000"/>
              </a:spcBef>
            </a:pPr>
            <a:r>
              <a:rPr lang="zh-CN" altLang="en-US" dirty="0">
                <a:solidFill>
                  <a:srgbClr val="FF0000"/>
                </a:solidFill>
                <a:latin typeface="Arial" panose="020B0604020202020204" pitchFamily="34" charset="0"/>
              </a:rPr>
              <a:t>平凡多值依赖  </a:t>
            </a:r>
            <a:r>
              <a:rPr lang="en-US" altLang="zh-CN" dirty="0">
                <a:solidFill>
                  <a:srgbClr val="FF0000"/>
                </a:solidFill>
                <a:latin typeface="Arial" panose="020B0604020202020204" pitchFamily="34" charset="0"/>
              </a:rPr>
              <a:t>&amp;  </a:t>
            </a:r>
            <a:r>
              <a:rPr lang="zh-CN" altLang="en-US" dirty="0">
                <a:solidFill>
                  <a:srgbClr val="FF0000"/>
                </a:solidFill>
                <a:latin typeface="Arial" panose="020B0604020202020204" pitchFamily="34" charset="0"/>
              </a:rPr>
              <a:t>非平凡多值依赖</a:t>
            </a:r>
            <a:endParaRPr lang="zh-CN" altLang="en-US" dirty="0">
              <a:solidFill>
                <a:srgbClr val="FF0000"/>
              </a:solidFill>
              <a:latin typeface="Arial" panose="020B0604020202020204" pitchFamily="34" charset="0"/>
            </a:endParaRPr>
          </a:p>
          <a:p>
            <a:pPr marL="1828800" lvl="3" indent="-457200" eaLnBrk="1" hangingPunct="1">
              <a:lnSpc>
                <a:spcPct val="100000"/>
              </a:lnSpc>
              <a:spcBef>
                <a:spcPct val="10000"/>
              </a:spcBef>
            </a:pPr>
            <a:r>
              <a:rPr lang="zh-CN" altLang="en-US" dirty="0">
                <a:solidFill>
                  <a:srgbClr val="FF0000"/>
                </a:solidFill>
                <a:latin typeface="Arial" panose="020B0604020202020204" pitchFamily="34" charset="0"/>
              </a:rPr>
              <a:t>多值依赖的性质</a:t>
            </a:r>
            <a:endParaRPr lang="zh-CN" altLang="en-US" dirty="0">
              <a:solidFill>
                <a:srgbClr val="FF0000"/>
              </a:solidFill>
              <a:latin typeface="Arial" panose="020B0604020202020204" pitchFamily="34" charset="0"/>
            </a:endParaRPr>
          </a:p>
          <a:p>
            <a:pPr marL="1371600" lvl="2" indent="-457200" eaLnBrk="1" hangingPunct="1">
              <a:lnSpc>
                <a:spcPct val="100000"/>
              </a:lnSpc>
              <a:spcBef>
                <a:spcPct val="10000"/>
              </a:spcBef>
            </a:pPr>
            <a:r>
              <a:rPr lang="zh-CN" altLang="en-US" dirty="0">
                <a:solidFill>
                  <a:srgbClr val="FF0000"/>
                </a:solidFill>
                <a:latin typeface="Arial" panose="020B0604020202020204" pitchFamily="34" charset="0"/>
              </a:rPr>
              <a:t>与</a:t>
            </a:r>
            <a:r>
              <a:rPr lang="en-US" altLang="x-none" dirty="0">
                <a:solidFill>
                  <a:srgbClr val="FF0000"/>
                </a:solidFill>
                <a:latin typeface="Arial" panose="020B0604020202020204" pitchFamily="34" charset="0"/>
              </a:rPr>
              <a:t>MVD</a:t>
            </a:r>
            <a:r>
              <a:rPr lang="zh-CN" altLang="en-US" dirty="0">
                <a:solidFill>
                  <a:srgbClr val="FF0000"/>
                </a:solidFill>
                <a:latin typeface="Arial" panose="020B0604020202020204" pitchFamily="34" charset="0"/>
              </a:rPr>
              <a:t>有关的推理规则</a:t>
            </a:r>
            <a:endParaRPr lang="zh-CN" altLang="en-US" sz="1400" dirty="0">
              <a:solidFill>
                <a:srgbClr val="FF0000"/>
              </a:solidFill>
              <a:latin typeface="Arial" panose="020B0604020202020204" pitchFamily="34" charset="0"/>
            </a:endParaRPr>
          </a:p>
          <a:p>
            <a:pPr marL="1371600" lvl="2" indent="-457200" eaLnBrk="1" hangingPunct="1">
              <a:lnSpc>
                <a:spcPct val="100000"/>
              </a:lnSpc>
              <a:spcBef>
                <a:spcPct val="10000"/>
              </a:spcBef>
            </a:pPr>
            <a:r>
              <a:rPr lang="zh-CN" altLang="en-US" dirty="0">
                <a:solidFill>
                  <a:srgbClr val="FF0000"/>
                </a:solidFill>
                <a:latin typeface="Arial" panose="020B0604020202020204" pitchFamily="34" charset="0"/>
              </a:rPr>
              <a:t>4</a:t>
            </a:r>
            <a:r>
              <a:rPr lang="en-US" altLang="x-none" dirty="0">
                <a:solidFill>
                  <a:srgbClr val="FF0000"/>
                </a:solidFill>
                <a:latin typeface="Arial" panose="020B0604020202020204" pitchFamily="34" charset="0"/>
              </a:rPr>
              <a:t>NF</a:t>
            </a:r>
            <a:endParaRPr lang="zh-CN" altLang="en-US" dirty="0">
              <a:solidFill>
                <a:srgbClr val="FF0000"/>
              </a:solidFill>
              <a:latin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264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2644" name="Rectangle 37"/>
          <p:cNvSpPr/>
          <p:nvPr/>
        </p:nvSpPr>
        <p:spPr>
          <a:xfrm>
            <a:off x="0" y="3357563"/>
            <a:ext cx="9144000" cy="3500437"/>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12645"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p>
        </p:txBody>
      </p:sp>
      <p:sp>
        <p:nvSpPr>
          <p:cNvPr id="112646" name="Rectangle 3"/>
          <p:cNvSpPr>
            <a:spLocks noGrp="1"/>
          </p:cNvSpPr>
          <p:nvPr>
            <p:ph type="body"/>
          </p:nvPr>
        </p:nvSpPr>
        <p:spPr>
          <a:xfrm>
            <a:off x="0" y="692150"/>
            <a:ext cx="9144000" cy="2736850"/>
          </a:xfrm>
        </p:spPr>
        <p:txBody>
          <a:bodyPr vert="horz" wrap="square" anchor="t"/>
          <a:p>
            <a:pPr lvl="0" eaLnBrk="1" hangingPunct="1">
              <a:lnSpc>
                <a:spcPct val="120000"/>
              </a:lnSpc>
              <a:buNone/>
            </a:pPr>
            <a:r>
              <a:rPr lang="zh-CN" altLang="en-US" sz="2600" dirty="0">
                <a:latin typeface="Arial" panose="020B0604020202020204" pitchFamily="34" charset="0"/>
              </a:rPr>
              <a:t>1. 一个多值依赖的例子</a:t>
            </a:r>
            <a:endParaRPr lang="zh-CN" altLang="en-US" sz="2600" dirty="0">
              <a:latin typeface="Arial" panose="020B0604020202020204" pitchFamily="34" charset="0"/>
            </a:endParaRPr>
          </a:p>
          <a:p>
            <a:pPr lvl="0" eaLnBrk="1" hangingPunct="1">
              <a:lnSpc>
                <a:spcPct val="120000"/>
              </a:lnSpc>
              <a:buNone/>
            </a:pPr>
            <a:r>
              <a:rPr lang="zh-CN" altLang="en-US" sz="2600" dirty="0">
                <a:solidFill>
                  <a:schemeClr val="accent2"/>
                </a:solidFill>
                <a:latin typeface="Arial" panose="020B0604020202020204" pitchFamily="34" charset="0"/>
              </a:rPr>
              <a:t>		例子8.2：设有一个课程关系</a:t>
            </a:r>
            <a:r>
              <a:rPr lang="en-US" altLang="x-none" sz="2600" dirty="0">
                <a:solidFill>
                  <a:schemeClr val="accent2"/>
                </a:solidFill>
                <a:latin typeface="Arial" panose="020B0604020202020204" pitchFamily="34" charset="0"/>
              </a:rPr>
              <a:t>R，</a:t>
            </a:r>
            <a:r>
              <a:rPr lang="zh-CN" altLang="en-US" sz="2600" dirty="0">
                <a:solidFill>
                  <a:schemeClr val="accent2"/>
                </a:solidFill>
                <a:latin typeface="Arial" panose="020B0604020202020204" pitchFamily="34" charset="0"/>
              </a:rPr>
              <a:t>其示意图用表8.5表示。此表表示‘高等数学’这门课</a:t>
            </a:r>
            <a:r>
              <a:rPr lang="en-US" altLang="x-none" sz="2600" dirty="0">
                <a:solidFill>
                  <a:schemeClr val="accent2"/>
                </a:solidFill>
                <a:latin typeface="Arial" panose="020B0604020202020204" pitchFamily="34" charset="0"/>
              </a:rPr>
              <a:t>(C)</a:t>
            </a:r>
            <a:r>
              <a:rPr lang="zh-CN" altLang="en-US" sz="2600" dirty="0">
                <a:solidFill>
                  <a:schemeClr val="accent2"/>
                </a:solidFill>
                <a:latin typeface="Arial" panose="020B0604020202020204" pitchFamily="34" charset="0"/>
              </a:rPr>
              <a:t>的任课教师</a:t>
            </a:r>
            <a:r>
              <a:rPr lang="en-US" altLang="x-none" sz="2600" dirty="0">
                <a:solidFill>
                  <a:schemeClr val="accent2"/>
                </a:solidFill>
                <a:latin typeface="Arial" panose="020B0604020202020204" pitchFamily="34" charset="0"/>
              </a:rPr>
              <a:t>(T)</a:t>
            </a:r>
            <a:r>
              <a:rPr lang="zh-CN" altLang="en-US" sz="2600" dirty="0">
                <a:solidFill>
                  <a:schemeClr val="accent2"/>
                </a:solidFill>
                <a:latin typeface="Arial" panose="020B0604020202020204" pitchFamily="34" charset="0"/>
              </a:rPr>
              <a:t>有3个，它的参考书</a:t>
            </a:r>
            <a:r>
              <a:rPr lang="en-US" altLang="x-none" sz="2600" dirty="0">
                <a:solidFill>
                  <a:schemeClr val="accent2"/>
                </a:solidFill>
                <a:latin typeface="Arial" panose="020B0604020202020204" pitchFamily="34" charset="0"/>
              </a:rPr>
              <a:t>(L)</a:t>
            </a:r>
            <a:r>
              <a:rPr lang="zh-CN" altLang="en-US" sz="2600" dirty="0">
                <a:solidFill>
                  <a:schemeClr val="accent2"/>
                </a:solidFill>
                <a:latin typeface="Arial" panose="020B0604020202020204" pitchFamily="34" charset="0"/>
              </a:rPr>
              <a:t>可以有2本；‘普通物理’这门课</a:t>
            </a:r>
            <a:r>
              <a:rPr lang="en-US" altLang="x-none" sz="2600" dirty="0">
                <a:solidFill>
                  <a:schemeClr val="accent2"/>
                </a:solidFill>
                <a:latin typeface="Arial" panose="020B0604020202020204" pitchFamily="34" charset="0"/>
              </a:rPr>
              <a:t>(C)</a:t>
            </a:r>
            <a:r>
              <a:rPr lang="zh-CN" altLang="en-US" sz="2600" dirty="0">
                <a:solidFill>
                  <a:schemeClr val="accent2"/>
                </a:solidFill>
                <a:latin typeface="Arial" panose="020B0604020202020204" pitchFamily="34" charset="0"/>
              </a:rPr>
              <a:t>的任课教师</a:t>
            </a:r>
            <a:r>
              <a:rPr lang="en-US" altLang="x-none" sz="2600" dirty="0">
                <a:solidFill>
                  <a:schemeClr val="accent2"/>
                </a:solidFill>
                <a:latin typeface="Arial" panose="020B0604020202020204" pitchFamily="34" charset="0"/>
              </a:rPr>
              <a:t>(T)</a:t>
            </a:r>
            <a:r>
              <a:rPr lang="zh-CN" altLang="en-US" sz="2600" dirty="0">
                <a:solidFill>
                  <a:schemeClr val="accent2"/>
                </a:solidFill>
                <a:latin typeface="Arial" panose="020B0604020202020204" pitchFamily="34" charset="0"/>
              </a:rPr>
              <a:t>也有3个，它的参考书</a:t>
            </a:r>
            <a:r>
              <a:rPr lang="en-US" altLang="x-none" sz="2600" dirty="0">
                <a:solidFill>
                  <a:schemeClr val="accent2"/>
                </a:solidFill>
                <a:latin typeface="Arial" panose="020B0604020202020204" pitchFamily="34" charset="0"/>
              </a:rPr>
              <a:t>(L)</a:t>
            </a:r>
            <a:r>
              <a:rPr lang="zh-CN" altLang="en-US" sz="2600" dirty="0">
                <a:solidFill>
                  <a:schemeClr val="accent2"/>
                </a:solidFill>
                <a:latin typeface="Arial" panose="020B0604020202020204" pitchFamily="34" charset="0"/>
              </a:rPr>
              <a:t>可以有3本。</a:t>
            </a:r>
            <a:endParaRPr lang="en-US" altLang="x-none" sz="2600" dirty="0">
              <a:solidFill>
                <a:schemeClr val="accent2"/>
              </a:solidFill>
              <a:latin typeface="Arial" panose="020B0604020202020204" pitchFamily="34" charset="0"/>
            </a:endParaRPr>
          </a:p>
        </p:txBody>
      </p:sp>
      <p:grpSp>
        <p:nvGrpSpPr>
          <p:cNvPr id="112647" name="组合 112646"/>
          <p:cNvGrpSpPr/>
          <p:nvPr/>
        </p:nvGrpSpPr>
        <p:grpSpPr>
          <a:xfrm>
            <a:off x="1524000" y="3357563"/>
            <a:ext cx="6400800" cy="3429000"/>
            <a:chOff x="0" y="0"/>
            <a:chExt cx="4032" cy="2160"/>
          </a:xfrm>
        </p:grpSpPr>
        <p:grpSp>
          <p:nvGrpSpPr>
            <p:cNvPr id="112648" name="组合 112647"/>
            <p:cNvGrpSpPr/>
            <p:nvPr/>
          </p:nvGrpSpPr>
          <p:grpSpPr>
            <a:xfrm>
              <a:off x="0" y="0"/>
              <a:ext cx="4032" cy="1872"/>
              <a:chOff x="0" y="0"/>
              <a:chExt cx="2398" cy="1472"/>
            </a:xfrm>
          </p:grpSpPr>
          <p:grpSp>
            <p:nvGrpSpPr>
              <p:cNvPr id="112649" name="组合 112648"/>
              <p:cNvGrpSpPr/>
              <p:nvPr/>
            </p:nvGrpSpPr>
            <p:grpSpPr>
              <a:xfrm>
                <a:off x="3" y="3"/>
                <a:ext cx="2392" cy="1466"/>
                <a:chOff x="0" y="0"/>
                <a:chExt cx="2392" cy="1466"/>
              </a:xfrm>
            </p:grpSpPr>
            <p:grpSp>
              <p:nvGrpSpPr>
                <p:cNvPr id="112650" name="组合 112649"/>
                <p:cNvGrpSpPr/>
                <p:nvPr/>
              </p:nvGrpSpPr>
              <p:grpSpPr>
                <a:xfrm>
                  <a:off x="0" y="0"/>
                  <a:ext cx="636" cy="374"/>
                  <a:chOff x="0" y="0"/>
                  <a:chExt cx="636" cy="374"/>
                </a:xfrm>
              </p:grpSpPr>
              <p:sp>
                <p:nvSpPr>
                  <p:cNvPr id="112651" name="Rectangle 7"/>
                  <p:cNvSpPr/>
                  <p:nvPr/>
                </p:nvSpPr>
                <p:spPr>
                  <a:xfrm>
                    <a:off x="43" y="0"/>
                    <a:ext cx="550" cy="374"/>
                  </a:xfrm>
                  <a:prstGeom prst="rect">
                    <a:avLst/>
                  </a:prstGeom>
                  <a:noFill/>
                  <a:ln w="9525">
                    <a:noFill/>
                  </a:ln>
                </p:spPr>
                <p:txBody>
                  <a:bodyPr anchor="ctr"/>
                  <a:p>
                    <a:pPr lvl="0" algn="ctr" eaLnBrk="1" hangingPunct="1">
                      <a:spcBef>
                        <a:spcPct val="0"/>
                      </a:spcBef>
                      <a:buNone/>
                    </a:pPr>
                    <a:r>
                      <a:rPr lang="zh-CN" altLang="en-US" sz="2400" dirty="0">
                        <a:solidFill>
                          <a:srgbClr val="FF0000"/>
                        </a:solidFill>
                        <a:latin typeface="Times New Roman" panose="02020603050405020304" pitchFamily="2" charset="0"/>
                        <a:ea typeface="黑体" panose="02010609060101010101" pitchFamily="1" charset="-122"/>
                      </a:rPr>
                      <a:t>课程名</a:t>
                    </a:r>
                    <a:r>
                      <a:rPr lang="en-US" altLang="x-none" sz="2400" dirty="0">
                        <a:solidFill>
                          <a:srgbClr val="FF0000"/>
                        </a:solidFill>
                        <a:latin typeface="Times New Roman" panose="02020603050405020304" pitchFamily="2" charset="0"/>
                        <a:ea typeface="黑体" panose="02010609060101010101" pitchFamily="1" charset="-122"/>
                      </a:rPr>
                      <a:t>C</a:t>
                    </a:r>
                    <a:endParaRPr lang="en-US" altLang="x-none" sz="2400" dirty="0">
                      <a:solidFill>
                        <a:srgbClr val="FF0000"/>
                      </a:solidFill>
                      <a:latin typeface="Times New Roman" panose="02020603050405020304" pitchFamily="2" charset="0"/>
                      <a:ea typeface="宋体" panose="02010600030101010101" pitchFamily="2" charset="-122"/>
                    </a:endParaRPr>
                  </a:p>
                </p:txBody>
              </p:sp>
              <p:sp>
                <p:nvSpPr>
                  <p:cNvPr id="112652" name="Rectangle 8"/>
                  <p:cNvSpPr/>
                  <p:nvPr/>
                </p:nvSpPr>
                <p:spPr>
                  <a:xfrm>
                    <a:off x="0" y="0"/>
                    <a:ext cx="636" cy="374"/>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53" name="组合 112652"/>
                <p:cNvGrpSpPr/>
                <p:nvPr/>
              </p:nvGrpSpPr>
              <p:grpSpPr>
                <a:xfrm>
                  <a:off x="636" y="0"/>
                  <a:ext cx="734" cy="374"/>
                  <a:chOff x="0" y="0"/>
                  <a:chExt cx="734" cy="374"/>
                </a:xfrm>
              </p:grpSpPr>
              <p:sp>
                <p:nvSpPr>
                  <p:cNvPr id="112654" name="Rectangle 10"/>
                  <p:cNvSpPr/>
                  <p:nvPr/>
                </p:nvSpPr>
                <p:spPr>
                  <a:xfrm>
                    <a:off x="43" y="0"/>
                    <a:ext cx="648" cy="374"/>
                  </a:xfrm>
                  <a:prstGeom prst="rect">
                    <a:avLst/>
                  </a:prstGeom>
                  <a:noFill/>
                  <a:ln w="9525">
                    <a:noFill/>
                  </a:ln>
                </p:spPr>
                <p:txBody>
                  <a:bodyPr anchor="ctr"/>
                  <a:p>
                    <a:pPr lvl="0" algn="ctr" eaLnBrk="1" hangingPunct="1">
                      <a:spcBef>
                        <a:spcPct val="0"/>
                      </a:spcBef>
                      <a:buNone/>
                    </a:pPr>
                    <a:r>
                      <a:rPr lang="zh-CN" altLang="en-US" sz="2400" dirty="0">
                        <a:solidFill>
                          <a:srgbClr val="FF0000"/>
                        </a:solidFill>
                        <a:latin typeface="Times New Roman" panose="02020603050405020304" pitchFamily="2" charset="0"/>
                        <a:ea typeface="黑体" panose="02010609060101010101" pitchFamily="1" charset="-122"/>
                      </a:rPr>
                      <a:t>教师名</a:t>
                    </a:r>
                    <a:r>
                      <a:rPr lang="en-US" altLang="x-none" sz="2400" dirty="0">
                        <a:solidFill>
                          <a:srgbClr val="FF0000"/>
                        </a:solidFill>
                        <a:latin typeface="Times New Roman" panose="02020603050405020304" pitchFamily="2" charset="0"/>
                        <a:ea typeface="黑体" panose="02010609060101010101" pitchFamily="1" charset="-122"/>
                      </a:rPr>
                      <a:t>T</a:t>
                    </a:r>
                    <a:endParaRPr lang="en-US" altLang="x-none" sz="2400" dirty="0">
                      <a:solidFill>
                        <a:srgbClr val="FF0000"/>
                      </a:solidFill>
                      <a:latin typeface="Times New Roman" panose="02020603050405020304" pitchFamily="2" charset="0"/>
                      <a:ea typeface="宋体" panose="02010600030101010101" pitchFamily="2" charset="-122"/>
                    </a:endParaRPr>
                  </a:p>
                </p:txBody>
              </p:sp>
              <p:sp>
                <p:nvSpPr>
                  <p:cNvPr id="112655" name="Rectangle 11"/>
                  <p:cNvSpPr/>
                  <p:nvPr/>
                </p:nvSpPr>
                <p:spPr>
                  <a:xfrm>
                    <a:off x="0" y="0"/>
                    <a:ext cx="734" cy="374"/>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56" name="组合 112655"/>
                <p:cNvGrpSpPr/>
                <p:nvPr/>
              </p:nvGrpSpPr>
              <p:grpSpPr>
                <a:xfrm>
                  <a:off x="1370" y="0"/>
                  <a:ext cx="1022" cy="374"/>
                  <a:chOff x="0" y="0"/>
                  <a:chExt cx="1022" cy="374"/>
                </a:xfrm>
              </p:grpSpPr>
              <p:sp>
                <p:nvSpPr>
                  <p:cNvPr id="112657" name="Rectangle 13"/>
                  <p:cNvSpPr/>
                  <p:nvPr/>
                </p:nvSpPr>
                <p:spPr>
                  <a:xfrm>
                    <a:off x="43" y="0"/>
                    <a:ext cx="936" cy="374"/>
                  </a:xfrm>
                  <a:prstGeom prst="rect">
                    <a:avLst/>
                  </a:prstGeom>
                  <a:noFill/>
                  <a:ln w="9525">
                    <a:noFill/>
                  </a:ln>
                </p:spPr>
                <p:txBody>
                  <a:bodyPr anchor="ctr"/>
                  <a:p>
                    <a:pPr lvl="0" algn="ctr" eaLnBrk="1" hangingPunct="1">
                      <a:spcBef>
                        <a:spcPct val="0"/>
                      </a:spcBef>
                      <a:buNone/>
                    </a:pPr>
                    <a:r>
                      <a:rPr lang="zh-CN" altLang="en-US" sz="2400" dirty="0">
                        <a:solidFill>
                          <a:srgbClr val="FF0000"/>
                        </a:solidFill>
                        <a:latin typeface="Times New Roman" panose="02020603050405020304" pitchFamily="2" charset="0"/>
                        <a:ea typeface="黑体" panose="02010609060101010101" pitchFamily="1" charset="-122"/>
                      </a:rPr>
                      <a:t>选用参考书</a:t>
                    </a:r>
                    <a:r>
                      <a:rPr lang="en-US" altLang="x-none" sz="2400" dirty="0">
                        <a:solidFill>
                          <a:srgbClr val="FF0000"/>
                        </a:solidFill>
                        <a:latin typeface="Times New Roman" panose="02020603050405020304" pitchFamily="2" charset="0"/>
                        <a:ea typeface="黑体" panose="02010609060101010101" pitchFamily="1" charset="-122"/>
                      </a:rPr>
                      <a:t>L</a:t>
                    </a:r>
                    <a:endParaRPr lang="en-US" altLang="x-none" sz="2400" dirty="0">
                      <a:solidFill>
                        <a:srgbClr val="FF0000"/>
                      </a:solidFill>
                      <a:latin typeface="Times New Roman" panose="02020603050405020304" pitchFamily="2" charset="0"/>
                      <a:ea typeface="宋体" panose="02010600030101010101" pitchFamily="2" charset="-122"/>
                    </a:endParaRPr>
                  </a:p>
                </p:txBody>
              </p:sp>
              <p:sp>
                <p:nvSpPr>
                  <p:cNvPr id="112658" name="Rectangle 14"/>
                  <p:cNvSpPr/>
                  <p:nvPr/>
                </p:nvSpPr>
                <p:spPr>
                  <a:xfrm>
                    <a:off x="0" y="0"/>
                    <a:ext cx="1022" cy="374"/>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59" name="组合 112658"/>
                <p:cNvGrpSpPr/>
                <p:nvPr/>
              </p:nvGrpSpPr>
              <p:grpSpPr>
                <a:xfrm>
                  <a:off x="0" y="374"/>
                  <a:ext cx="636" cy="546"/>
                  <a:chOff x="0" y="0"/>
                  <a:chExt cx="636" cy="546"/>
                </a:xfrm>
              </p:grpSpPr>
              <p:sp>
                <p:nvSpPr>
                  <p:cNvPr id="112660" name="Rectangle 16"/>
                  <p:cNvSpPr/>
                  <p:nvPr/>
                </p:nvSpPr>
                <p:spPr>
                  <a:xfrm>
                    <a:off x="43" y="0"/>
                    <a:ext cx="550"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高等数学</a:t>
                    </a:r>
                    <a:endParaRPr lang="zh-CN" altLang="en-US" sz="2400" dirty="0">
                      <a:latin typeface="Times New Roman" panose="02020603050405020304" pitchFamily="2" charset="0"/>
                      <a:ea typeface="宋体" panose="02010600030101010101" pitchFamily="2" charset="-122"/>
                    </a:endParaRPr>
                  </a:p>
                </p:txBody>
              </p:sp>
              <p:sp>
                <p:nvSpPr>
                  <p:cNvPr id="112661" name="Rectangle 17"/>
                  <p:cNvSpPr/>
                  <p:nvPr/>
                </p:nvSpPr>
                <p:spPr>
                  <a:xfrm>
                    <a:off x="0" y="0"/>
                    <a:ext cx="636"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62" name="组合 112661"/>
                <p:cNvGrpSpPr/>
                <p:nvPr/>
              </p:nvGrpSpPr>
              <p:grpSpPr>
                <a:xfrm>
                  <a:off x="636" y="374"/>
                  <a:ext cx="734" cy="546"/>
                  <a:chOff x="0" y="0"/>
                  <a:chExt cx="734" cy="546"/>
                </a:xfrm>
              </p:grpSpPr>
              <p:sp>
                <p:nvSpPr>
                  <p:cNvPr id="112663" name="Rectangle 19"/>
                  <p:cNvSpPr/>
                  <p:nvPr/>
                </p:nvSpPr>
                <p:spPr>
                  <a:xfrm>
                    <a:off x="43" y="0"/>
                    <a:ext cx="648"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李华民</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王天华</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林  静</a:t>
                    </a:r>
                    <a:endParaRPr lang="zh-CN" altLang="en-US" sz="2400" dirty="0">
                      <a:latin typeface="Times New Roman" panose="02020603050405020304" pitchFamily="2" charset="0"/>
                      <a:ea typeface="宋体" panose="02010600030101010101" pitchFamily="2" charset="-122"/>
                    </a:endParaRPr>
                  </a:p>
                </p:txBody>
              </p:sp>
              <p:sp>
                <p:nvSpPr>
                  <p:cNvPr id="112664" name="Rectangle 20"/>
                  <p:cNvSpPr/>
                  <p:nvPr/>
                </p:nvSpPr>
                <p:spPr>
                  <a:xfrm>
                    <a:off x="0" y="0"/>
                    <a:ext cx="734"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65" name="组合 112664"/>
                <p:cNvGrpSpPr/>
                <p:nvPr/>
              </p:nvGrpSpPr>
              <p:grpSpPr>
                <a:xfrm>
                  <a:off x="1370" y="374"/>
                  <a:ext cx="1022" cy="546"/>
                  <a:chOff x="0" y="0"/>
                  <a:chExt cx="1022" cy="546"/>
                </a:xfrm>
              </p:grpSpPr>
              <p:sp>
                <p:nvSpPr>
                  <p:cNvPr id="112666" name="Rectangle 22"/>
                  <p:cNvSpPr/>
                  <p:nvPr/>
                </p:nvSpPr>
                <p:spPr>
                  <a:xfrm>
                    <a:off x="43" y="0"/>
                    <a:ext cx="936"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高等数学</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高等数学教程</a:t>
                    </a:r>
                    <a:endParaRPr lang="zh-CN" altLang="en-US" sz="2400" dirty="0">
                      <a:latin typeface="Times New Roman" panose="02020603050405020304" pitchFamily="2" charset="0"/>
                      <a:ea typeface="宋体" panose="02010600030101010101" pitchFamily="2" charset="-122"/>
                    </a:endParaRPr>
                  </a:p>
                </p:txBody>
              </p:sp>
              <p:sp>
                <p:nvSpPr>
                  <p:cNvPr id="112667" name="Rectangle 23"/>
                  <p:cNvSpPr/>
                  <p:nvPr/>
                </p:nvSpPr>
                <p:spPr>
                  <a:xfrm>
                    <a:off x="0" y="0"/>
                    <a:ext cx="1022"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68" name="组合 112667"/>
                <p:cNvGrpSpPr/>
                <p:nvPr/>
              </p:nvGrpSpPr>
              <p:grpSpPr>
                <a:xfrm>
                  <a:off x="0" y="920"/>
                  <a:ext cx="636" cy="546"/>
                  <a:chOff x="0" y="0"/>
                  <a:chExt cx="636" cy="546"/>
                </a:xfrm>
              </p:grpSpPr>
              <p:sp>
                <p:nvSpPr>
                  <p:cNvPr id="112669" name="Rectangle 25"/>
                  <p:cNvSpPr/>
                  <p:nvPr/>
                </p:nvSpPr>
                <p:spPr>
                  <a:xfrm>
                    <a:off x="43" y="0"/>
                    <a:ext cx="550"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普通物理</a:t>
                    </a:r>
                    <a:endParaRPr lang="zh-CN" altLang="en-US" sz="2400" dirty="0">
                      <a:latin typeface="Times New Roman" panose="02020603050405020304" pitchFamily="2" charset="0"/>
                      <a:ea typeface="宋体" panose="02010600030101010101" pitchFamily="2" charset="-122"/>
                    </a:endParaRPr>
                  </a:p>
                </p:txBody>
              </p:sp>
              <p:sp>
                <p:nvSpPr>
                  <p:cNvPr id="112670" name="Rectangle 26"/>
                  <p:cNvSpPr/>
                  <p:nvPr/>
                </p:nvSpPr>
                <p:spPr>
                  <a:xfrm>
                    <a:off x="0" y="0"/>
                    <a:ext cx="636"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71" name="组合 112670"/>
                <p:cNvGrpSpPr/>
                <p:nvPr/>
              </p:nvGrpSpPr>
              <p:grpSpPr>
                <a:xfrm>
                  <a:off x="636" y="920"/>
                  <a:ext cx="734" cy="546"/>
                  <a:chOff x="0" y="0"/>
                  <a:chExt cx="734" cy="546"/>
                </a:xfrm>
              </p:grpSpPr>
              <p:sp>
                <p:nvSpPr>
                  <p:cNvPr id="112672" name="Rectangle 28"/>
                  <p:cNvSpPr/>
                  <p:nvPr/>
                </p:nvSpPr>
                <p:spPr>
                  <a:xfrm>
                    <a:off x="43" y="0"/>
                    <a:ext cx="648"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吴铁钢</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谢晓芳</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徐秋芳</a:t>
                    </a:r>
                    <a:endParaRPr lang="zh-CN" altLang="en-US" sz="2400" dirty="0">
                      <a:latin typeface="Times New Roman" panose="02020603050405020304" pitchFamily="2" charset="0"/>
                      <a:ea typeface="宋体" panose="02010600030101010101" pitchFamily="2" charset="-122"/>
                    </a:endParaRPr>
                  </a:p>
                </p:txBody>
              </p:sp>
              <p:sp>
                <p:nvSpPr>
                  <p:cNvPr id="112673" name="Rectangle 29"/>
                  <p:cNvSpPr/>
                  <p:nvPr/>
                </p:nvSpPr>
                <p:spPr>
                  <a:xfrm>
                    <a:off x="0" y="0"/>
                    <a:ext cx="734"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12674" name="组合 112673"/>
                <p:cNvGrpSpPr/>
                <p:nvPr/>
              </p:nvGrpSpPr>
              <p:grpSpPr>
                <a:xfrm>
                  <a:off x="1370" y="920"/>
                  <a:ext cx="1022" cy="546"/>
                  <a:chOff x="0" y="0"/>
                  <a:chExt cx="1022" cy="546"/>
                </a:xfrm>
              </p:grpSpPr>
              <p:sp>
                <p:nvSpPr>
                  <p:cNvPr id="112675" name="Rectangle 31"/>
                  <p:cNvSpPr/>
                  <p:nvPr/>
                </p:nvSpPr>
                <p:spPr>
                  <a:xfrm>
                    <a:off x="43" y="0"/>
                    <a:ext cx="936"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物理学</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普通物理</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普通物理基础</a:t>
                    </a:r>
                    <a:endParaRPr lang="zh-CN" altLang="en-US" sz="2400" dirty="0">
                      <a:latin typeface="Times New Roman" panose="02020603050405020304" pitchFamily="2" charset="0"/>
                      <a:ea typeface="宋体" panose="02010600030101010101" pitchFamily="2" charset="-122"/>
                    </a:endParaRPr>
                  </a:p>
                </p:txBody>
              </p:sp>
              <p:sp>
                <p:nvSpPr>
                  <p:cNvPr id="112676" name="Rectangle 32"/>
                  <p:cNvSpPr/>
                  <p:nvPr/>
                </p:nvSpPr>
                <p:spPr>
                  <a:xfrm>
                    <a:off x="0" y="0"/>
                    <a:ext cx="1022"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sp>
            <p:nvSpPr>
              <p:cNvPr id="112677" name="Rectangle 33"/>
              <p:cNvSpPr/>
              <p:nvPr/>
            </p:nvSpPr>
            <p:spPr>
              <a:xfrm>
                <a:off x="0" y="0"/>
                <a:ext cx="2398" cy="1472"/>
              </a:xfrm>
              <a:prstGeom prst="rect">
                <a:avLst/>
              </a:prstGeom>
              <a:noFill/>
              <a:ln w="9525"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sp>
          <p:nvSpPr>
            <p:cNvPr id="112678" name="Text Box 34"/>
            <p:cNvSpPr txBox="1"/>
            <p:nvPr/>
          </p:nvSpPr>
          <p:spPr>
            <a:xfrm>
              <a:off x="0" y="1872"/>
              <a:ext cx="4032" cy="288"/>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表8.5  关系</a:t>
              </a:r>
              <a:r>
                <a:rPr lang="en-US" altLang="x-none" sz="2400" dirty="0">
                  <a:latin typeface="Times New Roman" panose="02020603050405020304" pitchFamily="2" charset="0"/>
                  <a:ea typeface="宋体" panose="02010600030101010101" pitchFamily="2" charset="-122"/>
                </a:rPr>
                <a:t>R</a:t>
              </a:r>
              <a:r>
                <a:rPr lang="zh-CN" altLang="en-US" sz="2400" dirty="0">
                  <a:latin typeface="Times New Roman" panose="02020603050405020304" pitchFamily="2" charset="0"/>
                  <a:ea typeface="宋体" panose="02010600030101010101" pitchFamily="2" charset="-122"/>
                </a:rPr>
                <a:t>的示意图</a:t>
              </a:r>
              <a:endParaRPr lang="zh-CN" altLang="en-US" sz="2400"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1"/>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3667" name="页脚占位符 2"/>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3668" name="Rectangle 4"/>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13669" name="表格 113668"/>
          <p:cNvGraphicFramePr/>
          <p:nvPr/>
        </p:nvGraphicFramePr>
        <p:xfrm>
          <a:off x="107950" y="44450"/>
          <a:ext cx="4992688" cy="6834188"/>
        </p:xfrm>
        <a:graphic>
          <a:graphicData uri="http://schemas.openxmlformats.org/drawingml/2006/table">
            <a:tbl>
              <a:tblPr/>
              <a:tblGrid>
                <a:gridCol w="1524000"/>
                <a:gridCol w="1524000"/>
                <a:gridCol w="1944688"/>
              </a:tblGrid>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C</a:t>
                      </a:r>
                      <a:endParaRPr lang="en-US" altLang="x-none" sz="2000" dirty="0">
                        <a:solidFill>
                          <a:srgbClr val="FF0000"/>
                        </a:solidFill>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T</a:t>
                      </a:r>
                      <a:endParaRPr lang="en-US" altLang="x-none" sz="2000" dirty="0">
                        <a:solidFill>
                          <a:srgbClr val="FF0000"/>
                        </a:solidFill>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L</a:t>
                      </a:r>
                      <a:endParaRPr lang="en-US" altLang="x-none" sz="2000" dirty="0">
                        <a:solidFill>
                          <a:srgbClr val="FF0000"/>
                        </a:solidFill>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李华民</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李华民</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高等数学教程</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王天华</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王天华</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高等数学教程</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林  静</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林  静</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高等数学教程</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吴铁钢</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物理学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吴铁钢</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吴铁钢</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普通物理基础</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谢晓芳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物理学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谢晓芳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谢晓芳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普通物理基础</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徐秋芳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物理学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徐秋芳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862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徐秋芳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普通物理基础</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r>
            </a:tbl>
          </a:graphicData>
        </a:graphic>
      </p:graphicFrame>
      <p:sp>
        <p:nvSpPr>
          <p:cNvPr id="113739" name="Rectangle 96"/>
          <p:cNvSpPr/>
          <p:nvPr/>
        </p:nvSpPr>
        <p:spPr>
          <a:xfrm>
            <a:off x="5151438" y="1938338"/>
            <a:ext cx="3957637" cy="1058862"/>
          </a:xfrm>
          <a:prstGeom prst="rect">
            <a:avLst/>
          </a:prstGeom>
          <a:noFill/>
          <a:ln w="9525">
            <a:noFill/>
          </a:ln>
        </p:spPr>
        <p:txBody>
          <a:bodyPr/>
          <a:p>
            <a:pPr marL="342900" lvl="0" indent="-342900" eaLnBrk="1" hangingPunct="1"/>
            <a:r>
              <a:rPr lang="zh-CN" altLang="en-US" dirty="0">
                <a:solidFill>
                  <a:srgbClr val="FF0000"/>
                </a:solidFill>
                <a:latin typeface="Times New Roman" panose="02020603050405020304" pitchFamily="2" charset="0"/>
                <a:ea typeface="宋体" panose="02010600030101010101" pitchFamily="2" charset="-122"/>
              </a:rPr>
              <a:t>缺点</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数据大量冗余存储</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13740" name="Text Box 97"/>
          <p:cNvSpPr txBox="1"/>
          <p:nvPr/>
        </p:nvSpPr>
        <p:spPr>
          <a:xfrm>
            <a:off x="5148263" y="6284913"/>
            <a:ext cx="2592387" cy="457200"/>
          </a:xfrm>
          <a:prstGeom prst="rect">
            <a:avLst/>
          </a:prstGeom>
          <a:noFill/>
          <a:ln w="9525">
            <a:noFill/>
          </a:ln>
        </p:spPr>
        <p:txBody>
          <a:bodyPr>
            <a:spAutoFit/>
          </a:bodyPr>
          <a:p>
            <a:pPr lvl="0" algn="ctr" eaLnBrk="1" hangingPunct="1">
              <a:spcBef>
                <a:spcPct val="50000"/>
              </a:spcBef>
              <a:buNone/>
            </a:pPr>
            <a:r>
              <a:rPr lang="zh-CN" altLang="en-US" sz="2400" dirty="0">
                <a:latin typeface="宋体" panose="02010600030101010101" pitchFamily="2" charset="-122"/>
                <a:ea typeface="宋体" panose="02010600030101010101" pitchFamily="2" charset="-122"/>
              </a:rPr>
              <a:t>表</a:t>
            </a:r>
            <a:r>
              <a:rPr lang="en-US" altLang="x-none" sz="2400" dirty="0">
                <a:latin typeface="宋体" panose="02010600030101010101" pitchFamily="2" charset="-122"/>
                <a:ea typeface="宋体" panose="02010600030101010101" pitchFamily="2" charset="-122"/>
              </a:rPr>
              <a:t>8.6</a:t>
            </a:r>
            <a:r>
              <a:rPr lang="zh-CN" altLang="en-US" sz="2400" dirty="0">
                <a:latin typeface="宋体" panose="02010600030101010101" pitchFamily="2" charset="-122"/>
                <a:ea typeface="宋体" panose="02010600030101010101" pitchFamily="2" charset="-122"/>
              </a:rPr>
              <a:t>　 关系Ｒ</a:t>
            </a:r>
            <a:endParaRPr lang="zh-CN" altLang="en-US" sz="2400" dirty="0">
              <a:latin typeface="宋体" panose="02010600030101010101" pitchFamily="2" charset="-122"/>
              <a:ea typeface="宋体" panose="02010600030101010101" pitchFamily="2" charset="-122"/>
            </a:endParaRPr>
          </a:p>
        </p:txBody>
      </p:sp>
      <p:sp>
        <p:nvSpPr>
          <p:cNvPr id="113741" name="Rectangle 98"/>
          <p:cNvSpPr/>
          <p:nvPr/>
        </p:nvSpPr>
        <p:spPr>
          <a:xfrm>
            <a:off x="5076825" y="3162300"/>
            <a:ext cx="4029075" cy="2714625"/>
          </a:xfrm>
          <a:prstGeom prst="rect">
            <a:avLst/>
          </a:prstGeom>
          <a:noFill/>
          <a:ln w="9525">
            <a:noFill/>
          </a:ln>
        </p:spPr>
        <p:txBody>
          <a:bodyPr/>
          <a:p>
            <a:pPr marL="533400" lvl="0" indent="-533400" eaLnBrk="1" hangingPunct="1">
              <a:lnSpc>
                <a:spcPct val="110000"/>
              </a:lnSpc>
              <a:buChar char="q"/>
            </a:pPr>
            <a:r>
              <a:rPr lang="zh-CN" altLang="en-US" dirty="0">
                <a:solidFill>
                  <a:srgbClr val="FF0000"/>
                </a:solidFill>
                <a:latin typeface="Arial" panose="020B0604020202020204" pitchFamily="34" charset="0"/>
                <a:ea typeface="宋体" panose="02010600030101010101" pitchFamily="2" charset="-122"/>
              </a:rPr>
              <a:t>特点</a:t>
            </a:r>
            <a:endParaRPr lang="zh-CN" altLang="en-US" dirty="0">
              <a:solidFill>
                <a:srgbClr val="FF0000"/>
              </a:solidFill>
              <a:latin typeface="Arial" panose="020B0604020202020204" pitchFamily="34" charset="0"/>
              <a:ea typeface="宋体" panose="02010600030101010101" pitchFamily="2" charset="-122"/>
            </a:endParaRPr>
          </a:p>
          <a:p>
            <a:pPr marL="990600" lvl="1" indent="-533400" eaLnBrk="1" hangingPunct="1">
              <a:lnSpc>
                <a:spcPct val="110000"/>
              </a:lnSpc>
              <a:buClr>
                <a:srgbClr val="CC9900"/>
              </a:buClr>
              <a:buSzPct val="75000"/>
              <a:buAutoNum type="arabicParenR"/>
            </a:pPr>
            <a:r>
              <a:rPr lang="zh-CN" altLang="en-US" dirty="0">
                <a:solidFill>
                  <a:schemeClr val="accent2"/>
                </a:solidFill>
                <a:latin typeface="Arial" panose="020B0604020202020204" pitchFamily="34" charset="0"/>
                <a:ea typeface="宋体" panose="02010600030101010101" pitchFamily="2" charset="-122"/>
              </a:rPr>
              <a:t>一个</a:t>
            </a:r>
            <a:r>
              <a:rPr lang="en-US" altLang="x-none" dirty="0">
                <a:solidFill>
                  <a:schemeClr val="accent2"/>
                </a:solidFill>
                <a:latin typeface="Arial" panose="020B0604020202020204" pitchFamily="34" charset="0"/>
                <a:ea typeface="宋体" panose="02010600030101010101" pitchFamily="2" charset="-122"/>
              </a:rPr>
              <a:t>C</a:t>
            </a:r>
            <a:r>
              <a:rPr lang="zh-CN" altLang="en-US" dirty="0">
                <a:solidFill>
                  <a:schemeClr val="accent2"/>
                </a:solidFill>
                <a:latin typeface="Arial" panose="020B0604020202020204" pitchFamily="34" charset="0"/>
                <a:ea typeface="宋体" panose="02010600030101010101" pitchFamily="2" charset="-122"/>
              </a:rPr>
              <a:t>的值与一组</a:t>
            </a:r>
            <a:r>
              <a:rPr lang="en-US" altLang="x-none" dirty="0">
                <a:solidFill>
                  <a:schemeClr val="accent2"/>
                </a:solidFill>
                <a:latin typeface="Arial" panose="020B0604020202020204" pitchFamily="34" charset="0"/>
                <a:ea typeface="宋体" panose="02010600030101010101" pitchFamily="2" charset="-122"/>
              </a:rPr>
              <a:t>T</a:t>
            </a:r>
            <a:r>
              <a:rPr lang="zh-CN" altLang="en-US" dirty="0">
                <a:solidFill>
                  <a:schemeClr val="accent2"/>
                </a:solidFill>
                <a:latin typeface="Arial" panose="020B0604020202020204" pitchFamily="34" charset="0"/>
                <a:ea typeface="宋体" panose="02010600030101010101" pitchFamily="2" charset="-122"/>
              </a:rPr>
              <a:t>的值相对应</a:t>
            </a:r>
            <a:endParaRPr lang="zh-CN" altLang="en-US" dirty="0">
              <a:solidFill>
                <a:schemeClr val="accent2"/>
              </a:solidFill>
              <a:latin typeface="Arial" panose="020B0604020202020204" pitchFamily="34" charset="0"/>
              <a:ea typeface="宋体" panose="02010600030101010101" pitchFamily="2" charset="-122"/>
            </a:endParaRPr>
          </a:p>
          <a:p>
            <a:pPr marL="990600" lvl="1" indent="-533400" eaLnBrk="1" hangingPunct="1">
              <a:lnSpc>
                <a:spcPct val="110000"/>
              </a:lnSpc>
              <a:buClr>
                <a:srgbClr val="CC9900"/>
              </a:buClr>
              <a:buSzPct val="75000"/>
              <a:buAutoNum type="arabicParenR"/>
            </a:pPr>
            <a:r>
              <a:rPr lang="zh-CN" altLang="en-US" dirty="0">
                <a:solidFill>
                  <a:schemeClr val="accent2"/>
                </a:solidFill>
                <a:latin typeface="Arial" panose="020B0604020202020204" pitchFamily="34" charset="0"/>
                <a:ea typeface="宋体" panose="02010600030101010101" pitchFamily="2" charset="-122"/>
              </a:rPr>
              <a:t>这组</a:t>
            </a:r>
            <a:r>
              <a:rPr lang="en-US" altLang="x-none" dirty="0">
                <a:solidFill>
                  <a:schemeClr val="accent2"/>
                </a:solidFill>
                <a:latin typeface="Arial" panose="020B0604020202020204" pitchFamily="34" charset="0"/>
                <a:ea typeface="宋体" panose="02010600030101010101" pitchFamily="2" charset="-122"/>
              </a:rPr>
              <a:t>T</a:t>
            </a:r>
            <a:r>
              <a:rPr lang="zh-CN" altLang="en-US" dirty="0">
                <a:solidFill>
                  <a:schemeClr val="accent2"/>
                </a:solidFill>
                <a:latin typeface="Arial" panose="020B0604020202020204" pitchFamily="34" charset="0"/>
                <a:ea typeface="宋体" panose="02010600030101010101" pitchFamily="2" charset="-122"/>
              </a:rPr>
              <a:t>的值与其它属性</a:t>
            </a:r>
            <a:r>
              <a:rPr lang="en-US" altLang="x-none" dirty="0">
                <a:solidFill>
                  <a:schemeClr val="accent2"/>
                </a:solidFill>
                <a:latin typeface="Arial" panose="020B0604020202020204" pitchFamily="34" charset="0"/>
                <a:ea typeface="宋体" panose="02010600030101010101" pitchFamily="2" charset="-122"/>
              </a:rPr>
              <a:t>(L)</a:t>
            </a:r>
            <a:r>
              <a:rPr lang="zh-CN" altLang="en-US" dirty="0">
                <a:solidFill>
                  <a:schemeClr val="accent2"/>
                </a:solidFill>
                <a:latin typeface="Arial" panose="020B0604020202020204" pitchFamily="34" charset="0"/>
                <a:ea typeface="宋体" panose="02010600030101010101" pitchFamily="2" charset="-122"/>
              </a:rPr>
              <a:t>的值无关</a:t>
            </a:r>
            <a:endParaRPr lang="zh-CN" altLang="en-US" dirty="0">
              <a:solidFill>
                <a:schemeClr val="accent2"/>
              </a:solidFill>
              <a:latin typeface="Arial" panose="020B0604020202020204" pitchFamily="34" charset="0"/>
              <a:ea typeface="宋体" panose="02010600030101010101" pitchFamily="2" charset="-122"/>
            </a:endParaRPr>
          </a:p>
        </p:txBody>
      </p:sp>
      <p:sp>
        <p:nvSpPr>
          <p:cNvPr id="113742" name="Text Box 99"/>
          <p:cNvSpPr txBox="1"/>
          <p:nvPr/>
        </p:nvSpPr>
        <p:spPr>
          <a:xfrm>
            <a:off x="5148263" y="260350"/>
            <a:ext cx="3995737" cy="1373188"/>
          </a:xfrm>
          <a:prstGeom prst="rect">
            <a:avLst/>
          </a:prstGeom>
          <a:noFill/>
          <a:ln w="9525">
            <a:noFill/>
          </a:ln>
        </p:spPr>
        <p:txBody>
          <a:bodyPr>
            <a:spAutoFit/>
          </a:bodyPr>
          <a:p>
            <a:pPr lvl="0" eaLnBrk="1" hangingPunct="1">
              <a:spcBef>
                <a:spcPct val="50000"/>
              </a:spcBef>
              <a:buNone/>
            </a:pPr>
            <a:r>
              <a:rPr lang="zh-CN" altLang="en-US" dirty="0">
                <a:latin typeface="Arial" panose="020B0604020202020204" pitchFamily="34" charset="0"/>
                <a:ea typeface="宋体" panose="02010600030101010101" pitchFamily="2" charset="-122"/>
              </a:rPr>
              <a:t>        如果将表</a:t>
            </a:r>
            <a:r>
              <a:rPr lang="en-US" altLang="x-none" dirty="0">
                <a:latin typeface="Arial" panose="020B0604020202020204" pitchFamily="34" charset="0"/>
                <a:ea typeface="宋体" panose="02010600030101010101" pitchFamily="2" charset="-122"/>
              </a:rPr>
              <a:t>8.5</a:t>
            </a:r>
            <a:r>
              <a:rPr lang="zh-CN" altLang="en-US" dirty="0">
                <a:latin typeface="Arial" panose="020B0604020202020204" pitchFamily="34" charset="0"/>
                <a:ea typeface="宋体" panose="02010600030101010101" pitchFamily="2" charset="-122"/>
              </a:rPr>
              <a:t>用标准的关系形式来表示，如表8.6所示。</a:t>
            </a:r>
            <a:endParaRPr lang="en-US" altLang="x-none"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739">
                                            <p:txEl>
                                              <p:charRg st="0"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3739">
                                            <p:txEl>
                                              <p:charRg st="3"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3741">
                                            <p:txEl>
                                              <p:charRg st="0"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3741">
                                            <p:txEl>
                                              <p:charRg st="3" end="1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3741">
                                            <p:txEl>
                                              <p:charRg st="18" end="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39" grpId="0" build="p"/>
      <p:bldP spid="113741"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469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4692" name="Rectangle 5"/>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14693" name="Rectangle 3"/>
          <p:cNvSpPr>
            <a:spLocks noGrp="1"/>
          </p:cNvSpPr>
          <p:nvPr>
            <p:ph type="body"/>
          </p:nvPr>
        </p:nvSpPr>
        <p:spPr>
          <a:xfrm>
            <a:off x="0" y="44450"/>
            <a:ext cx="9144000" cy="1081088"/>
          </a:xfrm>
        </p:spPr>
        <p:txBody>
          <a:bodyPr vert="horz" wrap="square" anchor="t"/>
          <a:p>
            <a:pPr lvl="0" eaLnBrk="1" hangingPunct="1">
              <a:lnSpc>
                <a:spcPct val="100000"/>
              </a:lnSpc>
            </a:pPr>
            <a:r>
              <a:rPr lang="zh-CN" altLang="en-US" dirty="0"/>
              <a:t>特点</a:t>
            </a:r>
            <a:endParaRPr lang="zh-CN" altLang="en-US" dirty="0"/>
          </a:p>
          <a:p>
            <a:pPr lvl="1" eaLnBrk="1" hangingPunct="1">
              <a:lnSpc>
                <a:spcPct val="100000"/>
              </a:lnSpc>
              <a:buNone/>
            </a:pPr>
            <a:r>
              <a:rPr lang="en-US" altLang="x-none" dirty="0"/>
              <a:t>1) </a:t>
            </a:r>
            <a:r>
              <a:rPr lang="zh-CN" altLang="en-US" u="sng" dirty="0"/>
              <a:t>一个 </a:t>
            </a:r>
            <a:r>
              <a:rPr lang="en-US" altLang="x-none" u="sng" dirty="0"/>
              <a:t>C </a:t>
            </a:r>
            <a:r>
              <a:rPr lang="zh-CN" altLang="en-US" u="sng" dirty="0"/>
              <a:t>的值与一组 </a:t>
            </a:r>
            <a:r>
              <a:rPr lang="en-US" altLang="x-none" u="sng" dirty="0"/>
              <a:t>T </a:t>
            </a:r>
            <a:r>
              <a:rPr lang="zh-CN" altLang="en-US" u="sng" dirty="0"/>
              <a:t>的值相对应</a:t>
            </a:r>
            <a:endParaRPr lang="zh-CN" altLang="en-US" u="sng" dirty="0"/>
          </a:p>
        </p:txBody>
      </p:sp>
      <p:sp>
        <p:nvSpPr>
          <p:cNvPr id="114694" name="Rectangle 4"/>
          <p:cNvSpPr/>
          <p:nvPr/>
        </p:nvSpPr>
        <p:spPr>
          <a:xfrm>
            <a:off x="0" y="2349500"/>
            <a:ext cx="9144000" cy="531813"/>
          </a:xfrm>
          <a:prstGeom prst="rect">
            <a:avLst/>
          </a:prstGeom>
          <a:noFill/>
          <a:ln w="9525">
            <a:noFill/>
          </a:ln>
        </p:spPr>
        <p:txBody>
          <a:bodyPr/>
          <a:p>
            <a:pPr marL="742950" lvl="1" indent="-285750" eaLnBrk="1" hangingPunct="1">
              <a:buNone/>
            </a:pPr>
            <a:r>
              <a:rPr lang="en-US" altLang="x-none" dirty="0">
                <a:latin typeface="Times New Roman" panose="02020603050405020304" pitchFamily="2" charset="0"/>
                <a:ea typeface="宋体" panose="02010600030101010101" pitchFamily="2" charset="-122"/>
              </a:rPr>
              <a:t>2) </a:t>
            </a:r>
            <a:r>
              <a:rPr lang="zh-CN" altLang="en-US" u="sng" dirty="0">
                <a:latin typeface="Times New Roman" panose="02020603050405020304" pitchFamily="2" charset="0"/>
                <a:ea typeface="宋体" panose="02010600030101010101" pitchFamily="2" charset="-122"/>
              </a:rPr>
              <a:t>这组 </a:t>
            </a:r>
            <a:r>
              <a:rPr lang="en-US" altLang="x-none" u="sng" dirty="0">
                <a:latin typeface="Times New Roman" panose="02020603050405020304" pitchFamily="2" charset="0"/>
                <a:ea typeface="宋体" panose="02010600030101010101" pitchFamily="2" charset="-122"/>
              </a:rPr>
              <a:t>T </a:t>
            </a:r>
            <a:r>
              <a:rPr lang="zh-CN" altLang="en-US" u="sng" dirty="0">
                <a:latin typeface="Times New Roman" panose="02020603050405020304" pitchFamily="2" charset="0"/>
                <a:ea typeface="宋体" panose="02010600030101010101" pitchFamily="2" charset="-122"/>
              </a:rPr>
              <a:t>的值与该关系中的其它属性（</a:t>
            </a:r>
            <a:r>
              <a:rPr lang="en-US" altLang="x-none" u="sng" dirty="0">
                <a:latin typeface="Times New Roman" panose="02020603050405020304" pitchFamily="2" charset="0"/>
                <a:ea typeface="宋体" panose="02010600030101010101" pitchFamily="2" charset="-122"/>
              </a:rPr>
              <a:t>L）</a:t>
            </a:r>
            <a:r>
              <a:rPr lang="zh-CN" altLang="en-US" u="sng" dirty="0">
                <a:latin typeface="Times New Roman" panose="02020603050405020304" pitchFamily="2" charset="0"/>
                <a:ea typeface="宋体" panose="02010600030101010101" pitchFamily="2" charset="-122"/>
              </a:rPr>
              <a:t>的值无关</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4695" name="Rectangle 7"/>
          <p:cNvSpPr/>
          <p:nvPr/>
        </p:nvSpPr>
        <p:spPr>
          <a:xfrm>
            <a:off x="36513" y="1125538"/>
            <a:ext cx="9107487" cy="1079500"/>
          </a:xfrm>
          <a:prstGeom prst="rect">
            <a:avLst/>
          </a:prstGeom>
          <a:noFill/>
          <a:ln w="9525">
            <a:noFill/>
          </a:ln>
        </p:spPr>
        <p:txBody>
          <a:bodyPr/>
          <a:p>
            <a:pPr marL="685800" lvl="1" indent="-228600" eaLnBrk="1" hangingPunct="1">
              <a:buNone/>
            </a:pPr>
            <a:r>
              <a:rPr lang="zh-CN" altLang="en-US" sz="2400" dirty="0">
                <a:solidFill>
                  <a:schemeClr val="accent2"/>
                </a:solidFill>
                <a:latin typeface="Times New Roman" panose="02020603050405020304" pitchFamily="2" charset="0"/>
                <a:ea typeface="宋体" panose="02010600030101010101" pitchFamily="2" charset="-122"/>
              </a:rPr>
              <a:t>‘高等数学’ 对应 </a:t>
            </a:r>
            <a:r>
              <a:rPr lang="en-US" altLang="x-none" sz="2400" dirty="0">
                <a:solidFill>
                  <a:schemeClr val="accent2"/>
                </a:solidFill>
                <a:latin typeface="Times New Roman" panose="02020603050405020304" pitchFamily="2" charset="0"/>
                <a:ea typeface="宋体" panose="02010600030101010101" pitchFamily="2" charset="-122"/>
              </a:rPr>
              <a:t>{ ‘</a:t>
            </a:r>
            <a:r>
              <a:rPr lang="zh-CN" altLang="en-US" sz="2400" dirty="0">
                <a:solidFill>
                  <a:schemeClr val="accent2"/>
                </a:solidFill>
                <a:latin typeface="宋体" panose="02010600030101010101" pitchFamily="2" charset="-122"/>
                <a:ea typeface="宋体" panose="02010600030101010101" pitchFamily="2" charset="-122"/>
              </a:rPr>
              <a:t>李华民</a:t>
            </a:r>
            <a:r>
              <a:rPr lang="en-US" altLang="x-none" sz="2400" dirty="0">
                <a:solidFill>
                  <a:schemeClr val="accent2"/>
                </a:solidFill>
                <a:latin typeface="Times New Roman" panose="02020603050405020304" pitchFamily="2" charset="0"/>
                <a:ea typeface="宋体" panose="02010600030101010101" pitchFamily="2" charset="-122"/>
              </a:rPr>
              <a:t>’</a:t>
            </a:r>
            <a:r>
              <a:rPr lang="zh-CN" altLang="en-US" sz="2400" dirty="0">
                <a:solidFill>
                  <a:schemeClr val="accent2"/>
                </a:solidFill>
                <a:latin typeface="Times New Roman" panose="02020603050405020304" pitchFamily="2" charset="0"/>
                <a:ea typeface="宋体" panose="02010600030101010101" pitchFamily="2" charset="-122"/>
              </a:rPr>
              <a:t>，‘</a:t>
            </a:r>
            <a:r>
              <a:rPr lang="zh-CN" altLang="en-US" sz="2400" dirty="0">
                <a:solidFill>
                  <a:schemeClr val="accent2"/>
                </a:solidFill>
                <a:latin typeface="宋体" panose="02010600030101010101" pitchFamily="2" charset="-122"/>
                <a:ea typeface="宋体" panose="02010600030101010101" pitchFamily="2" charset="-122"/>
              </a:rPr>
              <a:t>王天华</a:t>
            </a:r>
            <a:r>
              <a:rPr lang="zh-CN" altLang="en-US" sz="2400" dirty="0">
                <a:solidFill>
                  <a:schemeClr val="accent2"/>
                </a:solidFill>
                <a:latin typeface="Times New Roman" panose="02020603050405020304" pitchFamily="2" charset="0"/>
                <a:ea typeface="宋体" panose="02010600030101010101" pitchFamily="2" charset="-122"/>
              </a:rPr>
              <a:t>’，‘</a:t>
            </a:r>
            <a:r>
              <a:rPr lang="zh-CN" altLang="en-US" sz="2400" dirty="0">
                <a:solidFill>
                  <a:schemeClr val="accent2"/>
                </a:solidFill>
                <a:latin typeface="宋体" panose="02010600030101010101" pitchFamily="2" charset="-122"/>
                <a:ea typeface="宋体" panose="02010600030101010101" pitchFamily="2" charset="-122"/>
              </a:rPr>
              <a:t>林静</a:t>
            </a:r>
            <a:r>
              <a:rPr lang="zh-CN" altLang="en-US" sz="2400" dirty="0">
                <a:solidFill>
                  <a:schemeClr val="accent2"/>
                </a:solidFill>
                <a:latin typeface="Times New Roman" panose="02020603050405020304" pitchFamily="2" charset="0"/>
                <a:ea typeface="宋体" panose="02010600030101010101" pitchFamily="2" charset="-122"/>
              </a:rPr>
              <a:t>’ </a:t>
            </a:r>
            <a:r>
              <a:rPr lang="en-US" altLang="x-none" sz="2400" dirty="0">
                <a:solidFill>
                  <a:schemeClr val="accent2"/>
                </a:solidFill>
                <a:latin typeface="Times New Roman" panose="02020603050405020304" pitchFamily="2" charset="0"/>
                <a:ea typeface="宋体" panose="02010600030101010101" pitchFamily="2" charset="-122"/>
              </a:rPr>
              <a:t>}</a:t>
            </a:r>
            <a:endParaRPr lang="en-US" altLang="x-none" sz="2400" dirty="0">
              <a:solidFill>
                <a:schemeClr val="accent2"/>
              </a:solidFill>
              <a:latin typeface="Times New Roman" panose="02020603050405020304" pitchFamily="2" charset="0"/>
              <a:ea typeface="宋体" panose="02010600030101010101" pitchFamily="2" charset="-122"/>
            </a:endParaRPr>
          </a:p>
          <a:p>
            <a:pPr marL="685800" lvl="1" indent="-228600" eaLnBrk="1" hangingPunct="1">
              <a:buNone/>
            </a:pPr>
            <a:r>
              <a:rPr lang="zh-CN" altLang="en-US" sz="2400" dirty="0">
                <a:solidFill>
                  <a:schemeClr val="accent2"/>
                </a:solidFill>
                <a:latin typeface="Times New Roman" panose="02020603050405020304" pitchFamily="2" charset="0"/>
                <a:ea typeface="宋体" panose="02010600030101010101" pitchFamily="2" charset="-122"/>
              </a:rPr>
              <a:t>‘普通物理’ 对应 </a:t>
            </a:r>
            <a:r>
              <a:rPr lang="en-US" altLang="x-none" sz="2400" dirty="0">
                <a:solidFill>
                  <a:schemeClr val="accent2"/>
                </a:solidFill>
                <a:latin typeface="Times New Roman" panose="02020603050405020304" pitchFamily="2" charset="0"/>
                <a:ea typeface="宋体" panose="02010600030101010101" pitchFamily="2" charset="-122"/>
              </a:rPr>
              <a:t>{ ‘</a:t>
            </a:r>
            <a:r>
              <a:rPr lang="zh-CN" altLang="en-US" sz="2400" dirty="0">
                <a:solidFill>
                  <a:schemeClr val="accent2"/>
                </a:solidFill>
                <a:latin typeface="宋体" panose="02010600030101010101" pitchFamily="2" charset="-122"/>
                <a:ea typeface="宋体" panose="02010600030101010101" pitchFamily="2" charset="-122"/>
              </a:rPr>
              <a:t>吴铁钢</a:t>
            </a:r>
            <a:r>
              <a:rPr lang="zh-CN" altLang="en-US" sz="2400" dirty="0">
                <a:solidFill>
                  <a:schemeClr val="accent2"/>
                </a:solidFill>
                <a:latin typeface="Times New Roman" panose="02020603050405020304" pitchFamily="2" charset="0"/>
                <a:ea typeface="宋体" panose="02010600030101010101" pitchFamily="2" charset="-122"/>
              </a:rPr>
              <a:t>’，‘</a:t>
            </a:r>
            <a:r>
              <a:rPr lang="zh-CN" altLang="en-US" sz="2400" dirty="0">
                <a:solidFill>
                  <a:schemeClr val="accent2"/>
                </a:solidFill>
                <a:latin typeface="宋体" panose="02010600030101010101" pitchFamily="2" charset="-122"/>
                <a:ea typeface="宋体" panose="02010600030101010101" pitchFamily="2" charset="-122"/>
              </a:rPr>
              <a:t>谢晓芳</a:t>
            </a:r>
            <a:r>
              <a:rPr lang="zh-CN" altLang="en-US" sz="2400" dirty="0">
                <a:solidFill>
                  <a:schemeClr val="accent2"/>
                </a:solidFill>
                <a:latin typeface="Times New Roman" panose="02020603050405020304" pitchFamily="2" charset="0"/>
                <a:ea typeface="宋体" panose="02010600030101010101" pitchFamily="2" charset="-122"/>
              </a:rPr>
              <a:t>’，‘</a:t>
            </a:r>
            <a:r>
              <a:rPr lang="zh-CN" altLang="en-US" sz="2400" dirty="0">
                <a:solidFill>
                  <a:schemeClr val="accent2"/>
                </a:solidFill>
                <a:latin typeface="宋体" panose="02010600030101010101" pitchFamily="2" charset="-122"/>
                <a:ea typeface="宋体" panose="02010600030101010101" pitchFamily="2" charset="-122"/>
              </a:rPr>
              <a:t>徐秋芳</a:t>
            </a:r>
            <a:r>
              <a:rPr lang="zh-CN" altLang="en-US" sz="2400"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14696" name="Rectangle 8"/>
          <p:cNvSpPr/>
          <p:nvPr/>
        </p:nvSpPr>
        <p:spPr>
          <a:xfrm>
            <a:off x="34925" y="2924175"/>
            <a:ext cx="9144000" cy="3744913"/>
          </a:xfrm>
          <a:prstGeom prst="rect">
            <a:avLst/>
          </a:prstGeom>
          <a:noFill/>
          <a:ln w="9525">
            <a:noFill/>
          </a:ln>
        </p:spPr>
        <p:txBody>
          <a:bodyPr/>
          <a:p>
            <a:pPr marL="1143000" lvl="2" indent="-2286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rPr>
              <a:t>即：设</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zh-CN" altLang="en-US" dirty="0">
                <a:solidFill>
                  <a:schemeClr val="accent2"/>
                </a:solidFill>
                <a:latin typeface="Arial" panose="020B0604020202020204" pitchFamily="34" charset="0"/>
                <a:ea typeface="宋体" panose="02010600030101010101" pitchFamily="2" charset="-122"/>
              </a:rPr>
              <a:t>是关系</a:t>
            </a:r>
            <a:r>
              <a:rPr lang="en-US" altLang="x-none" dirty="0">
                <a:solidFill>
                  <a:schemeClr val="accent2"/>
                </a:solidFill>
                <a:latin typeface="Arial" panose="020B0604020202020204" pitchFamily="34" charset="0"/>
                <a:ea typeface="宋体" panose="02010600030101010101" pitchFamily="2" charset="-122"/>
              </a:rPr>
              <a:t>R</a:t>
            </a:r>
            <a:r>
              <a:rPr lang="zh-CN" altLang="en-US" dirty="0">
                <a:solidFill>
                  <a:schemeClr val="accent2"/>
                </a:solidFill>
                <a:latin typeface="Arial" panose="020B0604020202020204" pitchFamily="34" charset="0"/>
                <a:ea typeface="宋体" panose="02010600030101010101" pitchFamily="2" charset="-122"/>
              </a:rPr>
              <a:t>中的两个元组(</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且</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C]=</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[C]，</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则互换这两个元组在属性</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L</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上的取值所构成的两个新的元组：</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eaLnBrk="1" hangingPunct="1">
              <a:lnSpc>
                <a:spcPct val="110000"/>
              </a:lnSpc>
              <a:buNone/>
            </a:pP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sym typeface="Symbol" panose="05050102010706020507" pitchFamily="2" charset="2"/>
              </a:rPr>
              <a:t>：(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sym typeface="Symbol" panose="05050102010706020507" pitchFamily="2" charset="2"/>
              </a:rPr>
              <a:t>C],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sym typeface="Symbol" panose="05050102010706020507" pitchFamily="2" charset="2"/>
              </a:rPr>
              <a:t>T],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sym typeface="Symbol" panose="05050102010706020507" pitchFamily="2" charset="2"/>
              </a:rPr>
              <a:t>L] )</a:t>
            </a:r>
            <a:endParaRPr lang="en-US" altLang="x-none" dirty="0">
              <a:latin typeface="Arial" panose="020B0604020202020204" pitchFamily="34" charset="0"/>
              <a:ea typeface="宋体" panose="02010600030101010101" pitchFamily="2" charset="-122"/>
              <a:sym typeface="Symbol" panose="05050102010706020507" pitchFamily="2" charset="2"/>
            </a:endParaRPr>
          </a:p>
          <a:p>
            <a:pPr marL="2057400" lvl="4" indent="-228600" eaLnBrk="1" hangingPunct="1">
              <a:lnSpc>
                <a:spcPct val="110000"/>
              </a:lnSpc>
              <a:buNone/>
            </a:pP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sym typeface="Symbol" panose="05050102010706020507" pitchFamily="2" charset="2"/>
              </a:rPr>
              <a:t>：(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sym typeface="Symbol" panose="05050102010706020507" pitchFamily="2" charset="2"/>
              </a:rPr>
              <a:t>C],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sym typeface="Symbol" panose="05050102010706020507" pitchFamily="2" charset="2"/>
              </a:rPr>
              <a:t>T],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sym typeface="Symbol" panose="05050102010706020507" pitchFamily="2" charset="2"/>
              </a:rPr>
              <a:t>L] )</a:t>
            </a:r>
            <a:endParaRPr lang="en-US" altLang="x-none" dirty="0">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10000"/>
              </a:lnSpc>
              <a:buNone/>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也必定是关系</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中的元组(即：</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3</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4</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在这里并没有区别</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3</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4</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是不是相同的元组。</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5"/>
                                        </p:tgtEl>
                                        <p:attrNameLst>
                                          <p:attrName>style.visibility</p:attrName>
                                        </p:attrNameLst>
                                      </p:cBhvr>
                                      <p:to>
                                        <p:strVal val="visible"/>
                                      </p:to>
                                    </p:set>
                                    <p:animEffect transition="in" filter="blinds(horizontal)">
                                      <p:cBhvr>
                                        <p:cTn id="7" dur="500"/>
                                        <p:tgtEl>
                                          <p:spTgt spid="1146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14696">
                                            <p:txEl>
                                              <p:charRg st="0" end="73"/>
                                            </p:txEl>
                                          </p:spTgt>
                                        </p:tgtEl>
                                        <p:attrNameLst>
                                          <p:attrName>style.visibility</p:attrName>
                                        </p:attrNameLst>
                                      </p:cBhvr>
                                      <p:to>
                                        <p:strVal val="visible"/>
                                      </p:to>
                                    </p:set>
                                    <p:animEffect transition="in" filter="blinds(vertical)">
                                      <p:cBhvr>
                                        <p:cTn id="12" dur="500"/>
                                        <p:tgtEl>
                                          <p:spTgt spid="114696">
                                            <p:txEl>
                                              <p:charRg st="0" end="73"/>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114696">
                                            <p:txEl>
                                              <p:charRg st="73" end="100"/>
                                            </p:txEl>
                                          </p:spTgt>
                                        </p:tgtEl>
                                        <p:attrNameLst>
                                          <p:attrName>style.visibility</p:attrName>
                                        </p:attrNameLst>
                                      </p:cBhvr>
                                      <p:to>
                                        <p:strVal val="visible"/>
                                      </p:to>
                                    </p:set>
                                    <p:animEffect transition="in" filter="blinds(vertical)">
                                      <p:cBhvr>
                                        <p:cTn id="15" dur="500"/>
                                        <p:tgtEl>
                                          <p:spTgt spid="114696">
                                            <p:txEl>
                                              <p:charRg st="73" end="100"/>
                                            </p:txEl>
                                          </p:spTgt>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114696">
                                            <p:txEl>
                                              <p:charRg st="100" end="127"/>
                                            </p:txEl>
                                          </p:spTgt>
                                        </p:tgtEl>
                                        <p:attrNameLst>
                                          <p:attrName>style.visibility</p:attrName>
                                        </p:attrNameLst>
                                      </p:cBhvr>
                                      <p:to>
                                        <p:strVal val="visible"/>
                                      </p:to>
                                    </p:set>
                                    <p:animEffect transition="in" filter="blinds(vertical)">
                                      <p:cBhvr>
                                        <p:cTn id="18" dur="500"/>
                                        <p:tgtEl>
                                          <p:spTgt spid="114696">
                                            <p:txEl>
                                              <p:charRg st="100" end="127"/>
                                            </p:txEl>
                                          </p:spTgt>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114696">
                                            <p:txEl>
                                              <p:charRg st="127" end="153"/>
                                            </p:txEl>
                                          </p:spTgt>
                                        </p:tgtEl>
                                        <p:attrNameLst>
                                          <p:attrName>style.visibility</p:attrName>
                                        </p:attrNameLst>
                                      </p:cBhvr>
                                      <p:to>
                                        <p:strVal val="visible"/>
                                      </p:to>
                                    </p:set>
                                    <p:animEffect transition="in" filter="blinds(vertical)">
                                      <p:cBhvr>
                                        <p:cTn id="21" dur="500"/>
                                        <p:tgtEl>
                                          <p:spTgt spid="114696">
                                            <p:txEl>
                                              <p:charRg st="127" end="15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14696">
                                            <p:txEl>
                                              <p:charRg st="153" end="185"/>
                                            </p:txEl>
                                          </p:spTgt>
                                        </p:tgtEl>
                                        <p:attrNameLst>
                                          <p:attrName>style.visibility</p:attrName>
                                        </p:attrNameLst>
                                      </p:cBhvr>
                                      <p:to>
                                        <p:strVal val="visible"/>
                                      </p:to>
                                    </p:set>
                                    <p:animEffect transition="in" filter="blinds(vertical)">
                                      <p:cBhvr>
                                        <p:cTn id="26" dur="500"/>
                                        <p:tgtEl>
                                          <p:spTgt spid="114696">
                                            <p:txEl>
                                              <p:charRg st="153"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p:bldP spid="114696" grpId="0" bldLvl="3"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7" name="标题 4097"/>
          <p:cNvSpPr>
            <a:spLocks noGrp="1"/>
          </p:cNvSpPr>
          <p:nvPr>
            <p:ph type="title"/>
          </p:nvPr>
        </p:nvSpPr>
        <p:spPr/>
        <p:txBody>
          <a:bodyPr tIns="0" bIns="0" anchor="ctr"/>
          <a:p>
            <a:r>
              <a:rPr lang="zh-CN" altLang="en-US" dirty="0"/>
              <a:t>方案</a:t>
            </a:r>
            <a:r>
              <a:rPr lang="en-US" altLang="x-none" dirty="0"/>
              <a:t>1</a:t>
            </a:r>
            <a:r>
              <a:rPr lang="zh-CN" altLang="en-US" dirty="0"/>
              <a:t>的缺点</a:t>
            </a:r>
            <a:r>
              <a:rPr lang="en-US" altLang="x-none" dirty="0"/>
              <a:t>(</a:t>
            </a:r>
            <a:r>
              <a:rPr lang="zh-CN" altLang="en-US" dirty="0"/>
              <a:t>表</a:t>
            </a:r>
            <a:r>
              <a:rPr lang="en-US" altLang="x-none" dirty="0"/>
              <a:t>8-2)</a:t>
            </a:r>
            <a:endParaRPr lang="en-US" altLang="x-none" dirty="0"/>
          </a:p>
        </p:txBody>
      </p:sp>
      <p:graphicFrame>
        <p:nvGraphicFramePr>
          <p:cNvPr id="4098" name="对象 4098"/>
          <p:cNvGraphicFramePr>
            <a:graphicFrameLocks noChangeAspect="1"/>
          </p:cNvGraphicFramePr>
          <p:nvPr/>
        </p:nvGraphicFramePr>
        <p:xfrm>
          <a:off x="0" y="1768475"/>
          <a:ext cx="9128125" cy="4603750"/>
        </p:xfrm>
        <a:graphic>
          <a:graphicData uri="http://schemas.openxmlformats.org/presentationml/2006/ole">
            <mc:AlternateContent xmlns:mc="http://schemas.openxmlformats.org/markup-compatibility/2006">
              <mc:Choice xmlns:v="urn:schemas-microsoft-com:vml" Requires="v">
                <p:oleObj spid="_x0000_s3084" name="" r:id="rId1" imgW="3311525" imgH="1678305" progId="Word.Picture.8">
                  <p:embed/>
                </p:oleObj>
              </mc:Choice>
              <mc:Fallback>
                <p:oleObj name="" r:id="rId1" imgW="3311525" imgH="1678305" progId="Word.Picture.8">
                  <p:embed/>
                  <p:pic>
                    <p:nvPicPr>
                      <p:cNvPr id="0" name="图片 3083"/>
                      <p:cNvPicPr/>
                      <p:nvPr/>
                    </p:nvPicPr>
                    <p:blipFill>
                      <a:blip r:embed="rId2"/>
                      <a:stretch>
                        <a:fillRect/>
                      </a:stretch>
                    </p:blipFill>
                    <p:spPr>
                      <a:xfrm>
                        <a:off x="0" y="1768475"/>
                        <a:ext cx="9128125" cy="4603750"/>
                      </a:xfrm>
                      <a:prstGeom prst="rect">
                        <a:avLst/>
                      </a:prstGeom>
                      <a:solidFill>
                        <a:schemeClr val="bg1"/>
                      </a:solidFill>
                      <a:ln w="38100">
                        <a:noFill/>
                        <a:miter/>
                      </a:ln>
                    </p:spPr>
                  </p:pic>
                </p:oleObj>
              </mc:Fallback>
            </mc:AlternateContent>
          </a:graphicData>
        </a:graphic>
      </p:graphicFrame>
      <p:sp>
        <p:nvSpPr>
          <p:cNvPr id="4099" name="文本占位符 4099"/>
          <p:cNvSpPr>
            <a:spLocks noGrp="1"/>
          </p:cNvSpPr>
          <p:nvPr>
            <p:ph idx="1"/>
          </p:nvPr>
        </p:nvSpPr>
        <p:spPr>
          <a:xfrm>
            <a:off x="381000" y="692150"/>
            <a:ext cx="8382000" cy="903605"/>
          </a:xfrm>
        </p:spPr>
        <p:txBody>
          <a:bodyPr anchor="t">
            <a:spAutoFit/>
          </a:bodyPr>
          <a:p>
            <a:pPr marL="533400" indent="-533400">
              <a:lnSpc>
                <a:spcPct val="100000"/>
              </a:lnSpc>
              <a:buAutoNum type="arabicParenR" startAt="2"/>
            </a:pPr>
            <a:r>
              <a:rPr lang="zh-CN" altLang="en-US" sz="2400" dirty="0"/>
              <a:t>插入异常</a:t>
            </a:r>
            <a:endParaRPr lang="zh-CN" altLang="en-US" sz="2400" dirty="0"/>
          </a:p>
          <a:p>
            <a:pPr marL="990600" lvl="1" indent="-533400">
              <a:lnSpc>
                <a:spcPct val="100000"/>
              </a:lnSpc>
              <a:buFont typeface="Wingdings" panose="05000000000000000000" pitchFamily="2" charset="2"/>
              <a:buChar char="q"/>
            </a:pPr>
            <a:r>
              <a:rPr lang="zh-CN" altLang="en-US" sz="2400" dirty="0">
                <a:solidFill>
                  <a:schemeClr val="accent2"/>
                </a:solidFill>
              </a:rPr>
              <a:t>可能有些元组插入操作（</a:t>
            </a:r>
            <a:r>
              <a:rPr lang="en-US" altLang="x-none" sz="2400" dirty="0">
                <a:solidFill>
                  <a:schemeClr val="accent2"/>
                </a:solidFill>
              </a:rPr>
              <a:t>Insert</a:t>
            </a:r>
            <a:r>
              <a:rPr lang="zh-CN" altLang="en-US" sz="2400" dirty="0">
                <a:solidFill>
                  <a:schemeClr val="accent2"/>
                </a:solidFill>
              </a:rPr>
              <a:t>）无法执行</a:t>
            </a:r>
            <a:endParaRPr lang="zh-CN" altLang="en-US" sz="2400" dirty="0">
              <a:solidFill>
                <a:schemeClr val="accent2"/>
              </a:solidFill>
            </a:endParaRPr>
          </a:p>
        </p:txBody>
      </p:sp>
      <p:sp>
        <p:nvSpPr>
          <p:cNvPr id="4100"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571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15717" name="Rectangle 3"/>
          <p:cNvSpPr>
            <a:spLocks noGrp="1"/>
          </p:cNvSpPr>
          <p:nvPr>
            <p:ph type="body"/>
          </p:nvPr>
        </p:nvSpPr>
        <p:spPr>
          <a:xfrm>
            <a:off x="304800" y="838200"/>
            <a:ext cx="8458200" cy="4678363"/>
          </a:xfrm>
        </p:spPr>
        <p:txBody>
          <a:bodyPr vert="horz" wrap="square" anchor="t"/>
          <a:p>
            <a:pPr lvl="0" eaLnBrk="1" hangingPunct="1">
              <a:lnSpc>
                <a:spcPct val="130000"/>
              </a:lnSpc>
              <a:buNone/>
            </a:pPr>
            <a:r>
              <a:rPr lang="zh-CN" altLang="en-US" dirty="0">
                <a:latin typeface="Arial" panose="020B0604020202020204" pitchFamily="34" charset="0"/>
              </a:rPr>
              <a:t>2. 【定义8-12】多值依赖(</a:t>
            </a:r>
            <a:r>
              <a:rPr lang="en-US" altLang="x-none" dirty="0">
                <a:latin typeface="Arial" panose="020B0604020202020204" pitchFamily="34" charset="0"/>
              </a:rPr>
              <a:t>MVD)</a:t>
            </a:r>
            <a:endParaRPr lang="en-US" altLang="x-none" dirty="0">
              <a:latin typeface="Arial" panose="020B0604020202020204" pitchFamily="34" charset="0"/>
            </a:endParaRPr>
          </a:p>
          <a:p>
            <a:pPr lvl="1" eaLnBrk="1" hangingPunct="1">
              <a:lnSpc>
                <a:spcPct val="130000"/>
              </a:lnSpc>
            </a:pPr>
            <a:r>
              <a:rPr lang="zh-CN" altLang="en-US" dirty="0">
                <a:latin typeface="Arial" panose="020B0604020202020204" pitchFamily="34" charset="0"/>
              </a:rPr>
              <a:t>设有关系模式</a:t>
            </a:r>
            <a:r>
              <a:rPr lang="en-US" altLang="x-none" dirty="0">
                <a:latin typeface="Arial" panose="020B0604020202020204" pitchFamily="34" charset="0"/>
              </a:rPr>
              <a:t>R(U)，X, Y</a:t>
            </a:r>
            <a:r>
              <a:rPr lang="zh-CN" altLang="en-US" dirty="0">
                <a:latin typeface="Arial" panose="020B0604020202020204" pitchFamily="34" charset="0"/>
              </a:rPr>
              <a:t>是</a:t>
            </a:r>
            <a:r>
              <a:rPr lang="en-US" altLang="x-none" dirty="0">
                <a:latin typeface="Arial" panose="020B0604020202020204" pitchFamily="34" charset="0"/>
              </a:rPr>
              <a:t>U</a:t>
            </a:r>
            <a:r>
              <a:rPr lang="zh-CN" altLang="en-US" dirty="0">
                <a:latin typeface="Arial" panose="020B0604020202020204" pitchFamily="34" charset="0"/>
              </a:rPr>
              <a:t>的子集(</a:t>
            </a:r>
            <a:r>
              <a:rPr lang="en-US" altLang="x-none" dirty="0">
                <a:latin typeface="Arial" panose="020B0604020202020204" pitchFamily="34" charset="0"/>
              </a:rPr>
              <a:t>X,Y</a:t>
            </a:r>
            <a:r>
              <a:rPr lang="en-US" altLang="x-none" dirty="0">
                <a:latin typeface="Arial" panose="020B0604020202020204" pitchFamily="34" charset="0"/>
                <a:sym typeface="Symbol" panose="05050102010706020507" pitchFamily="2" charset="2"/>
              </a:rPr>
              <a:t></a:t>
            </a:r>
            <a:r>
              <a:rPr lang="en-US" altLang="x-none" dirty="0">
                <a:latin typeface="Arial" panose="020B0604020202020204" pitchFamily="34" charset="0"/>
              </a:rPr>
              <a:t>U)，</a:t>
            </a:r>
            <a:r>
              <a:rPr lang="zh-CN" altLang="en-US" dirty="0">
                <a:latin typeface="Arial" panose="020B0604020202020204" pitchFamily="34" charset="0"/>
              </a:rPr>
              <a:t>若对</a:t>
            </a:r>
            <a:r>
              <a:rPr lang="en-US" altLang="x-none" dirty="0">
                <a:latin typeface="Arial" panose="020B0604020202020204" pitchFamily="34" charset="0"/>
              </a:rPr>
              <a:t>R(U)</a:t>
            </a:r>
            <a:r>
              <a:rPr lang="zh-CN" altLang="en-US" dirty="0">
                <a:latin typeface="Arial" panose="020B0604020202020204" pitchFamily="34" charset="0"/>
              </a:rPr>
              <a:t>的任何一个关系</a:t>
            </a:r>
            <a:r>
              <a:rPr lang="en-US" altLang="x-none" dirty="0">
                <a:latin typeface="Arial" panose="020B0604020202020204" pitchFamily="34" charset="0"/>
              </a:rPr>
              <a:t>r，</a:t>
            </a:r>
            <a:r>
              <a:rPr lang="zh-CN" altLang="en-US" dirty="0">
                <a:latin typeface="Arial" panose="020B0604020202020204" pitchFamily="34" charset="0"/>
              </a:rPr>
              <a:t>对</a:t>
            </a:r>
            <a:r>
              <a:rPr lang="en-US" altLang="x-none" dirty="0">
                <a:latin typeface="Arial" panose="020B0604020202020204" pitchFamily="34" charset="0"/>
              </a:rPr>
              <a:t>X</a:t>
            </a:r>
            <a:r>
              <a:rPr lang="zh-CN" altLang="en-US" dirty="0">
                <a:latin typeface="Arial" panose="020B0604020202020204" pitchFamily="34" charset="0"/>
              </a:rPr>
              <a:t>的一个确定值，存在</a:t>
            </a:r>
            <a:r>
              <a:rPr lang="en-US" altLang="x-none" dirty="0">
                <a:latin typeface="Arial" panose="020B0604020202020204" pitchFamily="34" charset="0"/>
              </a:rPr>
              <a:t>Y</a:t>
            </a:r>
            <a:r>
              <a:rPr lang="zh-CN" altLang="en-US" dirty="0">
                <a:latin typeface="Arial" panose="020B0604020202020204" pitchFamily="34" charset="0"/>
              </a:rPr>
              <a:t>的一组值与之对应，且</a:t>
            </a:r>
            <a:r>
              <a:rPr lang="en-US" altLang="x-none" dirty="0">
                <a:latin typeface="Arial" panose="020B0604020202020204" pitchFamily="34" charset="0"/>
              </a:rPr>
              <a:t>Y</a:t>
            </a:r>
            <a:r>
              <a:rPr lang="zh-CN" altLang="en-US" dirty="0">
                <a:latin typeface="Arial" panose="020B0604020202020204" pitchFamily="34" charset="0"/>
              </a:rPr>
              <a:t>的这组值又与</a:t>
            </a:r>
            <a:r>
              <a:rPr lang="en-US" altLang="x-none" dirty="0">
                <a:latin typeface="Arial" panose="020B0604020202020204" pitchFamily="34" charset="0"/>
              </a:rPr>
              <a:t>Z=U-X-Y</a:t>
            </a:r>
            <a:r>
              <a:rPr lang="zh-CN" altLang="en-US" dirty="0">
                <a:latin typeface="Arial" panose="020B0604020202020204" pitchFamily="34" charset="0"/>
              </a:rPr>
              <a:t>中的属性值不相关，此时称</a:t>
            </a:r>
            <a:r>
              <a:rPr lang="en-US" altLang="x-none" dirty="0">
                <a:latin typeface="Arial" panose="020B0604020202020204" pitchFamily="34" charset="0"/>
              </a:rPr>
              <a:t>Y</a:t>
            </a:r>
            <a:r>
              <a:rPr lang="zh-CN" altLang="en-US" dirty="0">
                <a:latin typeface="Arial" panose="020B0604020202020204" pitchFamily="34" charset="0"/>
              </a:rPr>
              <a:t>多值依赖于</a:t>
            </a:r>
            <a:r>
              <a:rPr lang="en-US" altLang="x-none" dirty="0">
                <a:latin typeface="Arial" panose="020B0604020202020204" pitchFamily="34" charset="0"/>
              </a:rPr>
              <a:t>X，</a:t>
            </a:r>
            <a:r>
              <a:rPr lang="zh-CN" altLang="en-US" dirty="0">
                <a:latin typeface="Arial" panose="020B0604020202020204" pitchFamily="34" charset="0"/>
              </a:rPr>
              <a:t>并记为：</a:t>
            </a:r>
            <a:r>
              <a:rPr lang="en-US" altLang="x-none" dirty="0">
                <a:latin typeface="Arial" panose="020B0604020202020204" pitchFamily="34" charset="0"/>
              </a:rPr>
              <a:t>X→→Y</a:t>
            </a:r>
            <a:endParaRPr lang="zh-CN" altLang="en-US" dirty="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673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6740" name="Rectangle 2"/>
          <p:cNvSpPr>
            <a:spLocks noGrp="1"/>
          </p:cNvSpPr>
          <p:nvPr>
            <p:ph type="title"/>
          </p:nvPr>
        </p:nvSpPr>
        <p:spPr/>
        <p:txBody>
          <a:bodyPr vert="horz" wrap="square" tIns="0" bIns="0" anchor="ctr"/>
          <a:p>
            <a:pPr lvl="0" eaLnBrk="1" hangingPunct="1"/>
            <a:r>
              <a:rPr lang="en-US" altLang="x-none" sz="2800" dirty="0"/>
              <a:t>8.2.3  </a:t>
            </a:r>
            <a:r>
              <a:rPr lang="zh-CN" altLang="en-US" sz="2800" dirty="0">
                <a:latin typeface="宋体" panose="02010600030101010101" pitchFamily="2" charset="-122"/>
              </a:rPr>
              <a:t>多值依赖与第四范式</a:t>
            </a:r>
            <a:endParaRPr lang="zh-CN" altLang="en-US" sz="2800" dirty="0">
              <a:latin typeface="宋体" panose="02010600030101010101" pitchFamily="2" charset="-122"/>
            </a:endParaRPr>
          </a:p>
        </p:txBody>
      </p:sp>
      <p:sp>
        <p:nvSpPr>
          <p:cNvPr id="116741" name="Rectangle 3"/>
          <p:cNvSpPr>
            <a:spLocks noGrp="1"/>
          </p:cNvSpPr>
          <p:nvPr>
            <p:ph type="body"/>
          </p:nvPr>
        </p:nvSpPr>
        <p:spPr/>
        <p:txBody>
          <a:bodyPr vert="horz" wrap="square" anchor="t"/>
          <a:p>
            <a:pPr lvl="0" eaLnBrk="1" hangingPunct="1"/>
            <a:r>
              <a:rPr lang="zh-CN" altLang="en-US" dirty="0"/>
              <a:t>多值依赖产生的原因</a:t>
            </a:r>
            <a:endParaRPr lang="zh-CN" altLang="en-US" dirty="0"/>
          </a:p>
          <a:p>
            <a:pPr lvl="1" eaLnBrk="1" hangingPunct="1"/>
            <a:r>
              <a:rPr lang="zh-CN" altLang="en-US" dirty="0"/>
              <a:t>在一个关系模式中，若存在两个相互独立的属性之间的‘一对多’函数对应关系，如：</a:t>
            </a:r>
            <a:endParaRPr lang="zh-CN" altLang="en-US" dirty="0"/>
          </a:p>
          <a:p>
            <a:pPr lvl="2" eaLnBrk="1" hangingPunct="1"/>
            <a:r>
              <a:rPr lang="en-US" altLang="x-none" dirty="0">
                <a:latin typeface="Arial" panose="020B0604020202020204" pitchFamily="34" charset="0"/>
              </a:rPr>
              <a:t>C </a:t>
            </a:r>
            <a:r>
              <a:rPr lang="zh-CN" altLang="en-US" dirty="0">
                <a:latin typeface="Arial" panose="020B0604020202020204" pitchFamily="34" charset="0"/>
              </a:rPr>
              <a:t>与 </a:t>
            </a:r>
            <a:r>
              <a:rPr lang="en-US" altLang="x-none" dirty="0">
                <a:latin typeface="Arial" panose="020B0604020202020204" pitchFamily="34" charset="0"/>
              </a:rPr>
              <a:t>T </a:t>
            </a:r>
            <a:r>
              <a:rPr lang="zh-CN" altLang="en-US" dirty="0">
                <a:latin typeface="Arial" panose="020B0604020202020204" pitchFamily="34" charset="0"/>
              </a:rPr>
              <a:t>的‘一对多’函数对应关系</a:t>
            </a:r>
            <a:endParaRPr lang="zh-CN" altLang="en-US" dirty="0">
              <a:latin typeface="Arial" panose="020B0604020202020204" pitchFamily="34" charset="0"/>
            </a:endParaRPr>
          </a:p>
          <a:p>
            <a:pPr lvl="2" eaLnBrk="1" hangingPunct="1"/>
            <a:r>
              <a:rPr lang="en-US" altLang="x-none" dirty="0">
                <a:latin typeface="Arial" panose="020B0604020202020204" pitchFamily="34" charset="0"/>
              </a:rPr>
              <a:t>C </a:t>
            </a:r>
            <a:r>
              <a:rPr lang="zh-CN" altLang="en-US" dirty="0">
                <a:latin typeface="Arial" panose="020B0604020202020204" pitchFamily="34" charset="0"/>
              </a:rPr>
              <a:t>与 </a:t>
            </a:r>
            <a:r>
              <a:rPr lang="en-US" altLang="x-none" dirty="0">
                <a:latin typeface="Arial" panose="020B0604020202020204" pitchFamily="34" charset="0"/>
              </a:rPr>
              <a:t>L </a:t>
            </a:r>
            <a:r>
              <a:rPr lang="zh-CN" altLang="en-US" dirty="0">
                <a:latin typeface="Arial" panose="020B0604020202020204" pitchFamily="34" charset="0"/>
              </a:rPr>
              <a:t>之间的‘一对多’函数对应关系</a:t>
            </a:r>
            <a:endParaRPr lang="zh-CN" altLang="en-US" dirty="0">
              <a:latin typeface="Arial" panose="020B0604020202020204" pitchFamily="34" charset="0"/>
            </a:endParaRPr>
          </a:p>
          <a:p>
            <a:pPr lvl="2" eaLnBrk="1" hangingPunct="1"/>
            <a:endParaRPr lang="zh-CN" altLang="en-US" dirty="0">
              <a:latin typeface="Arial" panose="020B0604020202020204" pitchFamily="34" charset="0"/>
            </a:endParaRPr>
          </a:p>
          <a:p>
            <a:pPr lvl="1" eaLnBrk="1" hangingPunct="1"/>
            <a:r>
              <a:rPr lang="zh-CN" altLang="en-US" dirty="0">
                <a:latin typeface="Arial" panose="020B0604020202020204" pitchFamily="34" charset="0"/>
              </a:rPr>
              <a:t>而</a:t>
            </a:r>
            <a:r>
              <a:rPr lang="en-US" altLang="x-none" dirty="0">
                <a:latin typeface="Arial" panose="020B0604020202020204" pitchFamily="34" charset="0"/>
              </a:rPr>
              <a:t>T</a:t>
            </a:r>
            <a:r>
              <a:rPr lang="zh-CN" altLang="en-US" dirty="0">
                <a:latin typeface="Arial" panose="020B0604020202020204" pitchFamily="34" charset="0"/>
              </a:rPr>
              <a:t>和</a:t>
            </a:r>
            <a:r>
              <a:rPr lang="en-US" altLang="x-none" dirty="0">
                <a:latin typeface="Arial" panose="020B0604020202020204" pitchFamily="34" charset="0"/>
              </a:rPr>
              <a:t>L</a:t>
            </a:r>
            <a:r>
              <a:rPr lang="zh-CN" altLang="en-US" dirty="0">
                <a:latin typeface="Arial" panose="020B0604020202020204" pitchFamily="34" charset="0"/>
              </a:rPr>
              <a:t>之间又没有任何依赖关系，此时若把它们合并起来构成一个关系，即</a:t>
            </a:r>
            <a:r>
              <a:rPr lang="en-US" altLang="x-none" dirty="0">
                <a:latin typeface="Arial" panose="020B0604020202020204" pitchFamily="34" charset="0"/>
              </a:rPr>
              <a:t>R(C, T, L)，</a:t>
            </a:r>
            <a:r>
              <a:rPr lang="zh-CN" altLang="en-US" dirty="0">
                <a:latin typeface="Arial" panose="020B0604020202020204" pitchFamily="34" charset="0"/>
              </a:rPr>
              <a:t>则就会产生多值依赖现象。</a:t>
            </a:r>
            <a:endParaRPr lang="zh-CN" altLang="en-US" dirty="0">
              <a:latin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1"/>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7763" name="页脚占位符 2"/>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7764" name="Rectangle 2"/>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17765" name="表格 117764"/>
          <p:cNvGraphicFramePr/>
          <p:nvPr/>
        </p:nvGraphicFramePr>
        <p:xfrm>
          <a:off x="34925" y="44450"/>
          <a:ext cx="9109075" cy="4352925"/>
        </p:xfrm>
        <a:graphic>
          <a:graphicData uri="http://schemas.openxmlformats.org/drawingml/2006/table">
            <a:tbl>
              <a:tblPr/>
              <a:tblGrid>
                <a:gridCol w="2781300"/>
                <a:gridCol w="2779713"/>
                <a:gridCol w="3548062"/>
              </a:tblGrid>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C</a:t>
                      </a:r>
                      <a:endParaRPr lang="en-US" altLang="x-none" sz="2000" dirty="0">
                        <a:solidFill>
                          <a:srgbClr val="FF0000"/>
                        </a:solidFill>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T</a:t>
                      </a:r>
                      <a:endParaRPr lang="en-US" altLang="x-none" sz="2000" dirty="0">
                        <a:solidFill>
                          <a:srgbClr val="FF0000"/>
                        </a:solidFill>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L</a:t>
                      </a:r>
                      <a:endParaRPr lang="en-US" altLang="x-none" sz="2000" dirty="0">
                        <a:solidFill>
                          <a:srgbClr val="FF0000"/>
                        </a:solidFill>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r>
              <a:tr h="5603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李华民</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038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李华民</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a:solidFill>
                            <a:schemeClr val="accent2"/>
                          </a:solidFill>
                          <a:latin typeface="宋体" panose="02010600030101010101" pitchFamily="2" charset="-122"/>
                        </a:rPr>
                        <a:t>高等数学教程</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r>
              <a:tr h="56197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王天华</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r>
              <a:tr h="5603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王天华</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a:solidFill>
                            <a:schemeClr val="accent2"/>
                          </a:solidFill>
                          <a:latin typeface="宋体" panose="02010600030101010101" pitchFamily="2" charset="-122"/>
                        </a:rPr>
                        <a:t>高等数学教程</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038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林  静</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197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林  静</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a:solidFill>
                            <a:schemeClr val="accent2"/>
                          </a:solidFill>
                          <a:latin typeface="宋体" panose="02010600030101010101" pitchFamily="2" charset="-122"/>
                        </a:rPr>
                        <a:t>高等数学教程</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03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宋体" panose="02010600030101010101" pitchFamily="2" charset="-122"/>
                        </a:rPr>
                        <a:t>…</a:t>
                      </a:r>
                      <a:endParaRPr lang="en-US" altLang="x-none" dirty="0">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宋体" panose="02010600030101010101" pitchFamily="2" charset="-122"/>
                        </a:rPr>
                        <a:t>…</a:t>
                      </a:r>
                      <a:endParaRPr lang="en-US" altLang="x-none" dirty="0">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en-US" altLang="x-none" dirty="0">
                          <a:solidFill>
                            <a:schemeClr val="accent2"/>
                          </a:solidFill>
                          <a:latin typeface="宋体" panose="02010600030101010101" pitchFamily="2" charset="-122"/>
                        </a:rPr>
                        <a:t>…</a:t>
                      </a:r>
                      <a:endParaRPr lang="en-US" altLang="x-none" dirty="0">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r>
            </a:tbl>
          </a:graphicData>
        </a:graphic>
      </p:graphicFrame>
      <p:sp>
        <p:nvSpPr>
          <p:cNvPr id="117803" name="Text Box 76"/>
          <p:cNvSpPr txBox="1"/>
          <p:nvPr/>
        </p:nvSpPr>
        <p:spPr>
          <a:xfrm>
            <a:off x="0" y="4581525"/>
            <a:ext cx="9144000" cy="1544638"/>
          </a:xfrm>
          <a:prstGeom prst="rect">
            <a:avLst/>
          </a:prstGeom>
          <a:noFill/>
          <a:ln w="9525">
            <a:noFill/>
          </a:ln>
        </p:spPr>
        <p:txBody>
          <a:bodyPr>
            <a:spAutoFit/>
          </a:bodyPr>
          <a:p>
            <a:pPr marL="457200" lvl="0" indent="-457200" eaLnBrk="1" hangingPunct="1">
              <a:buNone/>
            </a:pPr>
            <a:r>
              <a:rPr lang="zh-CN" altLang="en-US" dirty="0">
                <a:latin typeface="Arial" panose="020B0604020202020204" pitchFamily="34" charset="0"/>
                <a:ea typeface="宋体" panose="02010600030101010101" pitchFamily="2" charset="-122"/>
              </a:rPr>
              <a:t>在表8.6中我们可以看到：</a:t>
            </a:r>
            <a:endParaRPr lang="zh-CN" altLang="en-US" dirty="0">
              <a:latin typeface="Arial" panose="020B0604020202020204" pitchFamily="34" charset="0"/>
              <a:ea typeface="宋体" panose="02010600030101010101" pitchFamily="2" charset="-122"/>
            </a:endParaRPr>
          </a:p>
          <a:p>
            <a:pPr marL="457200" lvl="0" indent="-457200" eaLnBrk="1" hangingPunct="1">
              <a:spcBef>
                <a:spcPct val="40000"/>
              </a:spcBef>
              <a:buSzPct val="75000"/>
              <a:buAutoNum type="arabicParenR"/>
            </a:pPr>
            <a:r>
              <a:rPr lang="zh-CN" altLang="en-US" dirty="0">
                <a:solidFill>
                  <a:schemeClr val="accent2"/>
                </a:solidFill>
                <a:latin typeface="Arial" panose="020B0604020202020204" pitchFamily="34" charset="0"/>
                <a:ea typeface="宋体" panose="02010600030101010101" pitchFamily="2" charset="-122"/>
              </a:rPr>
              <a:t>若存在两个元组(第</a:t>
            </a:r>
            <a:r>
              <a:rPr lang="en-US" altLang="x-none" dirty="0">
                <a:solidFill>
                  <a:schemeClr val="accent2"/>
                </a:solidFill>
                <a:latin typeface="Arial" panose="020B0604020202020204" pitchFamily="34" charset="0"/>
                <a:ea typeface="宋体" panose="02010600030101010101" pitchFamily="2" charset="-122"/>
              </a:rPr>
              <a:t>2</a:t>
            </a:r>
            <a:r>
              <a:rPr lang="zh-CN" altLang="en-US" dirty="0">
                <a:solidFill>
                  <a:schemeClr val="accent2"/>
                </a:solidFill>
                <a:latin typeface="Arial" panose="020B0604020202020204" pitchFamily="34" charset="0"/>
                <a:ea typeface="宋体" panose="02010600030101010101" pitchFamily="2" charset="-122"/>
              </a:rPr>
              <a:t>和第3个元组)，它们在</a:t>
            </a:r>
            <a:r>
              <a:rPr lang="en-US" altLang="x-none" dirty="0">
                <a:solidFill>
                  <a:schemeClr val="accent2"/>
                </a:solidFill>
                <a:latin typeface="Arial" panose="020B0604020202020204" pitchFamily="34" charset="0"/>
                <a:ea typeface="宋体" panose="02010600030101010101" pitchFamily="2" charset="-122"/>
              </a:rPr>
              <a:t>C</a:t>
            </a:r>
            <a:r>
              <a:rPr lang="zh-CN" altLang="en-US" dirty="0">
                <a:solidFill>
                  <a:schemeClr val="accent2"/>
                </a:solidFill>
                <a:latin typeface="Arial" panose="020B0604020202020204" pitchFamily="34" charset="0"/>
                <a:ea typeface="宋体" panose="02010600030101010101" pitchFamily="2" charset="-122"/>
              </a:rPr>
              <a:t>上的取值相同(高等数学)，但在</a:t>
            </a:r>
            <a:r>
              <a:rPr lang="en-US" altLang="x-none" dirty="0">
                <a:solidFill>
                  <a:schemeClr val="accent2"/>
                </a:solidFill>
                <a:latin typeface="Arial" panose="020B0604020202020204" pitchFamily="34" charset="0"/>
                <a:ea typeface="宋体" panose="02010600030101010101" pitchFamily="2" charset="-122"/>
              </a:rPr>
              <a:t>T</a:t>
            </a:r>
            <a:r>
              <a:rPr lang="zh-CN" altLang="en-US" dirty="0">
                <a:solidFill>
                  <a:schemeClr val="accent2"/>
                </a:solidFill>
                <a:latin typeface="Arial" panose="020B0604020202020204" pitchFamily="34" charset="0"/>
                <a:ea typeface="宋体" panose="02010600030101010101" pitchFamily="2" charset="-122"/>
              </a:rPr>
              <a:t>上的取值不同(李华民,王天华)</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1"/>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8787" name="页脚占位符 2"/>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8788" name="Rectangle 2"/>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18789" name="表格 118788"/>
          <p:cNvGraphicFramePr/>
          <p:nvPr/>
        </p:nvGraphicFramePr>
        <p:xfrm>
          <a:off x="34925" y="44450"/>
          <a:ext cx="9109075" cy="4352925"/>
        </p:xfrm>
        <a:graphic>
          <a:graphicData uri="http://schemas.openxmlformats.org/drawingml/2006/table">
            <a:tbl>
              <a:tblPr/>
              <a:tblGrid>
                <a:gridCol w="2781300"/>
                <a:gridCol w="2779713"/>
                <a:gridCol w="3548062"/>
              </a:tblGrid>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C</a:t>
                      </a:r>
                      <a:endParaRPr lang="en-US" altLang="x-none" sz="2000" dirty="0">
                        <a:solidFill>
                          <a:srgbClr val="FF0000"/>
                        </a:solidFill>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T</a:t>
                      </a:r>
                      <a:endParaRPr lang="en-US" altLang="x-none" sz="2000" dirty="0">
                        <a:solidFill>
                          <a:srgbClr val="FF0000"/>
                        </a:solidFill>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L</a:t>
                      </a:r>
                      <a:endParaRPr lang="en-US" altLang="x-none" sz="2000" dirty="0">
                        <a:solidFill>
                          <a:srgbClr val="FF0000"/>
                        </a:solidFill>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r>
              <a:tr h="5603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CC">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李华民</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CC">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CC">
                        <a:alpha val="100000"/>
                      </a:srgbClr>
                    </a:solidFill>
                  </a:tcPr>
                </a:tc>
              </a:tr>
              <a:tr h="56038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李华民</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a:solidFill>
                            <a:schemeClr val="accent2"/>
                          </a:solidFill>
                          <a:latin typeface="宋体" panose="02010600030101010101" pitchFamily="2" charset="-122"/>
                        </a:rPr>
                        <a:t>高等数学教程</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r>
              <a:tr h="56197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王天华</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alpha val="100000"/>
                      </a:srgbClr>
                    </a:solidFill>
                  </a:tcPr>
                </a:tc>
              </a:tr>
              <a:tr h="5603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CC">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王天华</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CC">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a:solidFill>
                            <a:schemeClr val="accent2"/>
                          </a:solidFill>
                          <a:latin typeface="宋体" panose="02010600030101010101" pitchFamily="2" charset="-122"/>
                        </a:rPr>
                        <a:t>高等数学教程</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CC">
                        <a:alpha val="100000"/>
                      </a:srgbClr>
                    </a:solidFill>
                  </a:tcPr>
                </a:tc>
              </a:tr>
              <a:tr h="56038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林  静</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197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高等数学</a:t>
                      </a:r>
                      <a:endParaRPr lang="zh-CN" altLang="en-US">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a:solidFill>
                            <a:schemeClr val="accent2"/>
                          </a:solidFill>
                          <a:latin typeface="宋体" panose="02010600030101010101" pitchFamily="2" charset="-122"/>
                        </a:rPr>
                        <a:t>林  静</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a:solidFill>
                            <a:schemeClr val="accent2"/>
                          </a:solidFill>
                          <a:latin typeface="宋体" panose="02010600030101010101" pitchFamily="2" charset="-122"/>
                        </a:rPr>
                        <a:t>高等数学教程</a:t>
                      </a:r>
                      <a:endParaRPr lang="zh-CN" altLang="en-US">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03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宋体" panose="02010600030101010101" pitchFamily="2" charset="-122"/>
                        </a:rPr>
                        <a:t>…</a:t>
                      </a:r>
                      <a:endParaRPr lang="en-US" altLang="x-none" dirty="0">
                        <a:solidFill>
                          <a:schemeClr val="accent2"/>
                        </a:solidFill>
                        <a:latin typeface="宋体" panose="02010600030101010101" pitchFamily="2" charset="-122"/>
                      </a:endParaRPr>
                    </a:p>
                  </a:txBody>
                  <a:tcPr marT="45724" marB="45724"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宋体" panose="02010600030101010101" pitchFamily="2" charset="-122"/>
                        </a:rPr>
                        <a:t>…</a:t>
                      </a:r>
                      <a:endParaRPr lang="en-US" altLang="x-none" dirty="0">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en-US" altLang="x-none" dirty="0">
                          <a:solidFill>
                            <a:schemeClr val="accent2"/>
                          </a:solidFill>
                          <a:latin typeface="宋体" panose="02010600030101010101" pitchFamily="2" charset="-122"/>
                        </a:rPr>
                        <a:t>…</a:t>
                      </a:r>
                      <a:endParaRPr lang="en-US" altLang="x-none" dirty="0">
                        <a:solidFill>
                          <a:schemeClr val="accent2"/>
                        </a:solidFill>
                        <a:latin typeface="宋体" panose="02010600030101010101" pitchFamily="2" charset="-122"/>
                      </a:endParaRPr>
                    </a:p>
                  </a:txBody>
                  <a:tcPr marT="45724" marB="45724"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r>
            </a:tbl>
          </a:graphicData>
        </a:graphic>
      </p:graphicFrame>
      <p:sp>
        <p:nvSpPr>
          <p:cNvPr id="118827" name="Text Box 76"/>
          <p:cNvSpPr txBox="1"/>
          <p:nvPr/>
        </p:nvSpPr>
        <p:spPr>
          <a:xfrm>
            <a:off x="0" y="4581525"/>
            <a:ext cx="9144000" cy="1541463"/>
          </a:xfrm>
          <a:prstGeom prst="rect">
            <a:avLst/>
          </a:prstGeom>
          <a:noFill/>
          <a:ln w="9525">
            <a:noFill/>
          </a:ln>
        </p:spPr>
        <p:txBody>
          <a:bodyPr>
            <a:spAutoFit/>
          </a:bodyPr>
          <a:p>
            <a:pPr marL="533400" lvl="0" indent="-533400" eaLnBrk="1" hangingPunct="1">
              <a:buNone/>
            </a:pPr>
            <a:r>
              <a:rPr lang="zh-CN" altLang="en-US" dirty="0">
                <a:latin typeface="Arial" panose="020B0604020202020204" pitchFamily="34" charset="0"/>
                <a:ea typeface="宋体" panose="02010600030101010101" pitchFamily="2" charset="-122"/>
              </a:rPr>
              <a:t>那么：</a:t>
            </a:r>
            <a:endParaRPr lang="zh-CN" altLang="en-US" dirty="0">
              <a:latin typeface="Arial" panose="020B0604020202020204" pitchFamily="34" charset="0"/>
              <a:ea typeface="宋体" panose="02010600030101010101" pitchFamily="2" charset="-122"/>
            </a:endParaRPr>
          </a:p>
          <a:p>
            <a:pPr marL="533400" lvl="0" indent="-533400" eaLnBrk="1" hangingPunct="1">
              <a:spcBef>
                <a:spcPct val="40000"/>
              </a:spcBef>
              <a:buSzPct val="75000"/>
              <a:buAutoNum type="arabicParenR" startAt="2"/>
            </a:pPr>
            <a:r>
              <a:rPr lang="zh-CN" altLang="en-US" dirty="0">
                <a:solidFill>
                  <a:schemeClr val="accent2"/>
                </a:solidFill>
                <a:latin typeface="Arial" panose="020B0604020202020204" pitchFamily="34" charset="0"/>
                <a:ea typeface="宋体" panose="02010600030101010101" pitchFamily="2" charset="-122"/>
              </a:rPr>
              <a:t>互换它们在</a:t>
            </a:r>
            <a:r>
              <a:rPr lang="en-US" altLang="x-none" dirty="0">
                <a:solidFill>
                  <a:schemeClr val="accent2"/>
                </a:solidFill>
                <a:latin typeface="Arial" panose="020B0604020202020204" pitchFamily="34" charset="0"/>
                <a:ea typeface="宋体" panose="02010600030101010101" pitchFamily="2" charset="-122"/>
              </a:rPr>
              <a:t>L</a:t>
            </a:r>
            <a:r>
              <a:rPr lang="zh-CN" altLang="en-US" dirty="0">
                <a:solidFill>
                  <a:schemeClr val="accent2"/>
                </a:solidFill>
                <a:latin typeface="Arial" panose="020B0604020202020204" pitchFamily="34" charset="0"/>
                <a:ea typeface="宋体" panose="02010600030101010101" pitchFamily="2" charset="-122"/>
              </a:rPr>
              <a:t>上的取值(高等数学</a:t>
            </a:r>
            <a:r>
              <a:rPr lang="en-US" altLang="x-none"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高等数学教程)，产生的新元组一定也出现在关系</a:t>
            </a:r>
            <a:r>
              <a:rPr lang="en-US" altLang="x-none" dirty="0">
                <a:solidFill>
                  <a:schemeClr val="accent2"/>
                </a:solidFill>
                <a:latin typeface="Arial" panose="020B0604020202020204" pitchFamily="34" charset="0"/>
                <a:ea typeface="宋体" panose="02010600030101010101" pitchFamily="2" charset="-122"/>
              </a:rPr>
              <a:t>R</a:t>
            </a:r>
            <a:r>
              <a:rPr lang="zh-CN" altLang="en-US" dirty="0">
                <a:solidFill>
                  <a:schemeClr val="accent2"/>
                </a:solidFill>
                <a:latin typeface="Arial" panose="020B0604020202020204" pitchFamily="34" charset="0"/>
                <a:ea typeface="宋体" panose="02010600030101010101" pitchFamily="2" charset="-122"/>
              </a:rPr>
              <a:t>中（元组</a:t>
            </a:r>
            <a:r>
              <a:rPr lang="en-US" altLang="x-none" dirty="0">
                <a:solidFill>
                  <a:schemeClr val="accent2"/>
                </a:solidFill>
                <a:latin typeface="Arial" panose="020B0604020202020204" pitchFamily="34" charset="0"/>
                <a:ea typeface="宋体" panose="02010600030101010101" pitchFamily="2" charset="-122"/>
              </a:rPr>
              <a:t>1</a:t>
            </a:r>
            <a:r>
              <a:rPr lang="zh-CN" altLang="en-US" dirty="0">
                <a:solidFill>
                  <a:schemeClr val="accent2"/>
                </a:solidFill>
                <a:latin typeface="Arial" panose="020B0604020202020204" pitchFamily="34" charset="0"/>
                <a:ea typeface="宋体" panose="02010600030101010101" pitchFamily="2" charset="-122"/>
              </a:rPr>
              <a:t>和元组</a:t>
            </a:r>
            <a:r>
              <a:rPr lang="en-US" altLang="x-none" dirty="0">
                <a:solidFill>
                  <a:schemeClr val="accent2"/>
                </a:solidFill>
                <a:latin typeface="Arial" panose="020B0604020202020204" pitchFamily="34" charset="0"/>
                <a:ea typeface="宋体" panose="02010600030101010101" pitchFamily="2" charset="-122"/>
              </a:rPr>
              <a:t>4</a:t>
            </a:r>
            <a:r>
              <a:rPr lang="zh-CN" altLang="en-US" dirty="0">
                <a:solidFill>
                  <a:schemeClr val="accent2"/>
                </a:solidFill>
                <a:latin typeface="Arial" panose="020B0604020202020204" pitchFamily="34" charset="0"/>
                <a:ea typeface="宋体" panose="02010600030101010101" pitchFamily="2" charset="-122"/>
              </a:rPr>
              <a:t>）。</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1"/>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9811" name="页脚占位符 2"/>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9812" name="Rectangle 2"/>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19813" name="表格 119812"/>
          <p:cNvGraphicFramePr/>
          <p:nvPr/>
        </p:nvGraphicFramePr>
        <p:xfrm>
          <a:off x="34925" y="44450"/>
          <a:ext cx="4992688" cy="6834188"/>
        </p:xfrm>
        <a:graphic>
          <a:graphicData uri="http://schemas.openxmlformats.org/drawingml/2006/table">
            <a:tbl>
              <a:tblPr/>
              <a:tblGrid>
                <a:gridCol w="1524000"/>
                <a:gridCol w="1524000"/>
                <a:gridCol w="1944688"/>
              </a:tblGrid>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C</a:t>
                      </a:r>
                      <a:endParaRPr lang="en-US" altLang="x-none" sz="2000" dirty="0">
                        <a:solidFill>
                          <a:srgbClr val="FF0000"/>
                        </a:solidFill>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T</a:t>
                      </a:r>
                      <a:endParaRPr lang="en-US" altLang="x-none" sz="2000" dirty="0">
                        <a:solidFill>
                          <a:srgbClr val="FF0000"/>
                        </a:solidFill>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000" dirty="0">
                          <a:solidFill>
                            <a:srgbClr val="FF0000"/>
                          </a:solidFill>
                          <a:latin typeface="Arial" panose="020B0604020202020204" pitchFamily="34" charset="0"/>
                        </a:rPr>
                        <a:t>L</a:t>
                      </a:r>
                      <a:endParaRPr lang="en-US" altLang="x-none" sz="2000" dirty="0">
                        <a:solidFill>
                          <a:srgbClr val="FF0000"/>
                        </a:solidFill>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alpha val="100000"/>
                      </a:srgbClr>
                    </a:solid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李华民</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李华民</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高等数学教程</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王天华</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王天华</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高等数学教程</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林  静</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高等数学</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林  静</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高等数学教程</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吴铁钢</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物理学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吴铁钢</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吴铁钢</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普通物理基础</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谢晓芳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物理学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谢晓芳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谢晓芳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普通物理基础</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徐秋芳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00000"/>
                        </a:lnSpc>
                        <a:spcBef>
                          <a:spcPct val="0"/>
                        </a:spcBef>
                        <a:buNone/>
                      </a:pPr>
                      <a:r>
                        <a:rPr lang="zh-CN" altLang="en-US" sz="2000">
                          <a:solidFill>
                            <a:schemeClr val="accent2"/>
                          </a:solidFill>
                          <a:latin typeface="宋体" panose="02010600030101010101" pitchFamily="2" charset="-122"/>
                        </a:rPr>
                        <a:t>物理学</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70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徐秋芳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rotWithShape="0">
                      <a:blip r:embed="rId1"/>
                    </a:blipFill>
                  </a:tcPr>
                </a:tc>
              </a:tr>
              <a:tr h="42862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普通物理</a:t>
                      </a:r>
                      <a:endParaRPr lang="zh-CN" altLang="en-US" sz="2000">
                        <a:solidFill>
                          <a:schemeClr val="accent2"/>
                        </a:solidFill>
                        <a:latin typeface="宋体" panose="02010600030101010101" pitchFamily="2" charset="-122"/>
                      </a:endParaRPr>
                    </a:p>
                  </a:txBody>
                  <a:tcPr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zh-CN" altLang="en-US" sz="2000">
                          <a:solidFill>
                            <a:schemeClr val="accent2"/>
                          </a:solidFill>
                          <a:latin typeface="宋体" panose="02010600030101010101" pitchFamily="2" charset="-122"/>
                        </a:rPr>
                        <a:t>徐秋芳</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a:lnSpc>
                          <a:spcPct val="100000"/>
                        </a:lnSpc>
                        <a:spcBef>
                          <a:spcPct val="0"/>
                        </a:spcBef>
                        <a:buNone/>
                      </a:pPr>
                      <a:r>
                        <a:rPr lang="zh-CN" altLang="en-US" sz="2000">
                          <a:solidFill>
                            <a:schemeClr val="accent2"/>
                          </a:solidFill>
                          <a:latin typeface="宋体" panose="02010600030101010101" pitchFamily="2" charset="-122"/>
                        </a:rPr>
                        <a:t>普通物理基础</a:t>
                      </a:r>
                      <a:endParaRPr lang="zh-CN" altLang="en-US" sz="2000">
                        <a:solidFill>
                          <a:schemeClr val="accent2"/>
                        </a:solidFill>
                        <a:latin typeface="宋体" panose="02010600030101010101" pitchFamily="2" charset="-122"/>
                      </a:endParaRPr>
                    </a:p>
                  </a:txBody>
                  <a:tcPr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blipFill rotWithShape="0">
                      <a:blip r:embed="rId1"/>
                    </a:blipFill>
                  </a:tcPr>
                </a:tc>
              </a:tr>
            </a:tbl>
          </a:graphicData>
        </a:graphic>
      </p:graphicFrame>
      <p:sp>
        <p:nvSpPr>
          <p:cNvPr id="119883" name="Text Box 74"/>
          <p:cNvSpPr txBox="1"/>
          <p:nvPr/>
        </p:nvSpPr>
        <p:spPr>
          <a:xfrm>
            <a:off x="5003800" y="6427788"/>
            <a:ext cx="2592388" cy="457200"/>
          </a:xfrm>
          <a:prstGeom prst="rect">
            <a:avLst/>
          </a:prstGeom>
          <a:noFill/>
          <a:ln w="9525">
            <a:noFill/>
          </a:ln>
        </p:spPr>
        <p:txBody>
          <a:bodyPr>
            <a:spAutoFit/>
          </a:bodyPr>
          <a:p>
            <a:pPr lvl="0" algn="ctr" eaLnBrk="1" hangingPunct="1">
              <a:spcBef>
                <a:spcPct val="50000"/>
              </a:spcBef>
              <a:buNone/>
            </a:pPr>
            <a:r>
              <a:rPr lang="zh-CN" altLang="en-US" sz="2400" dirty="0">
                <a:latin typeface="宋体" panose="02010600030101010101" pitchFamily="2" charset="-122"/>
                <a:ea typeface="宋体" panose="02010600030101010101" pitchFamily="2" charset="-122"/>
              </a:rPr>
              <a:t>表</a:t>
            </a:r>
            <a:r>
              <a:rPr lang="en-US" altLang="x-none" sz="2400" dirty="0">
                <a:latin typeface="宋体" panose="02010600030101010101" pitchFamily="2" charset="-122"/>
                <a:ea typeface="宋体" panose="02010600030101010101" pitchFamily="2" charset="-122"/>
              </a:rPr>
              <a:t>8.6</a:t>
            </a:r>
            <a:r>
              <a:rPr lang="zh-CN" altLang="en-US" sz="2400" dirty="0">
                <a:latin typeface="宋体" panose="02010600030101010101" pitchFamily="2" charset="-122"/>
                <a:ea typeface="宋体" panose="02010600030101010101" pitchFamily="2" charset="-122"/>
              </a:rPr>
              <a:t>　 关系Ｒ</a:t>
            </a:r>
            <a:endParaRPr lang="zh-CN" altLang="en-US" sz="2400" dirty="0">
              <a:latin typeface="宋体" panose="02010600030101010101" pitchFamily="2" charset="-122"/>
              <a:ea typeface="宋体" panose="02010600030101010101" pitchFamily="2" charset="-122"/>
            </a:endParaRPr>
          </a:p>
        </p:txBody>
      </p:sp>
      <p:sp>
        <p:nvSpPr>
          <p:cNvPr id="119884" name="Text Box 76"/>
          <p:cNvSpPr txBox="1"/>
          <p:nvPr/>
        </p:nvSpPr>
        <p:spPr>
          <a:xfrm>
            <a:off x="5148263" y="147638"/>
            <a:ext cx="3995737" cy="5568950"/>
          </a:xfrm>
          <a:prstGeom prst="rect">
            <a:avLst/>
          </a:prstGeom>
          <a:noFill/>
          <a:ln w="9525">
            <a:noFill/>
          </a:ln>
        </p:spPr>
        <p:txBody>
          <a:bodyPr>
            <a:spAutoFit/>
          </a:bodyPr>
          <a:p>
            <a:pPr marL="457200" lvl="0" indent="-457200" eaLnBrk="1" hangingPunct="1">
              <a:buNone/>
            </a:pPr>
            <a:r>
              <a:rPr lang="zh-CN" altLang="en-US" sz="2600" dirty="0">
                <a:latin typeface="Arial" panose="020B0604020202020204" pitchFamily="34" charset="0"/>
                <a:ea typeface="宋体" panose="02010600030101010101" pitchFamily="2" charset="-122"/>
              </a:rPr>
              <a:t>在表8.6中我们可以看到：</a:t>
            </a:r>
            <a:endParaRPr lang="zh-CN" altLang="en-US" sz="2600" dirty="0">
              <a:latin typeface="Arial" panose="020B0604020202020204" pitchFamily="34" charset="0"/>
              <a:ea typeface="宋体" panose="02010600030101010101" pitchFamily="2" charset="-122"/>
            </a:endParaRPr>
          </a:p>
          <a:p>
            <a:pPr marL="457200" lvl="0" indent="-457200" eaLnBrk="1" hangingPunct="1">
              <a:spcBef>
                <a:spcPct val="40000"/>
              </a:spcBef>
              <a:buSzPct val="75000"/>
              <a:buAutoNum type="arabicParenR"/>
            </a:pPr>
            <a:r>
              <a:rPr lang="zh-CN" altLang="en-US" sz="2600" dirty="0">
                <a:solidFill>
                  <a:schemeClr val="accent2"/>
                </a:solidFill>
                <a:latin typeface="Arial" panose="020B0604020202020204" pitchFamily="34" charset="0"/>
                <a:ea typeface="宋体" panose="02010600030101010101" pitchFamily="2" charset="-122"/>
              </a:rPr>
              <a:t>每一门课程</a:t>
            </a:r>
            <a:r>
              <a:rPr lang="en-US" altLang="x-none" sz="2600" dirty="0">
                <a:solidFill>
                  <a:schemeClr val="accent2"/>
                </a:solidFill>
                <a:latin typeface="Arial" panose="020B0604020202020204" pitchFamily="34" charset="0"/>
                <a:ea typeface="宋体" panose="02010600030101010101" pitchFamily="2" charset="-122"/>
              </a:rPr>
              <a:t>C</a:t>
            </a:r>
            <a:r>
              <a:rPr lang="zh-CN" altLang="en-US" sz="2600" dirty="0">
                <a:solidFill>
                  <a:schemeClr val="accent2"/>
                </a:solidFill>
                <a:latin typeface="Arial" panose="020B0604020202020204" pitchFamily="34" charset="0"/>
                <a:ea typeface="宋体" panose="02010600030101010101" pitchFamily="2" charset="-122"/>
              </a:rPr>
              <a:t>（高等数学）都对应着一组教师</a:t>
            </a:r>
            <a:r>
              <a:rPr lang="en-US" altLang="x-none" sz="2600" dirty="0">
                <a:solidFill>
                  <a:schemeClr val="accent2"/>
                </a:solidFill>
                <a:latin typeface="Arial" panose="020B0604020202020204" pitchFamily="34" charset="0"/>
                <a:ea typeface="宋体" panose="02010600030101010101" pitchFamily="2" charset="-122"/>
              </a:rPr>
              <a:t>T</a:t>
            </a:r>
            <a:r>
              <a:rPr lang="zh-CN" altLang="en-US" sz="2600" dirty="0">
                <a:solidFill>
                  <a:schemeClr val="accent2"/>
                </a:solidFill>
                <a:latin typeface="Arial" panose="020B0604020202020204" pitchFamily="34" charset="0"/>
                <a:ea typeface="宋体" panose="02010600030101010101" pitchFamily="2" charset="-122"/>
              </a:rPr>
              <a:t>（李华民，王天华，林静）。</a:t>
            </a:r>
            <a:endParaRPr lang="zh-CN" altLang="en-US" sz="2600" dirty="0">
              <a:solidFill>
                <a:schemeClr val="accent2"/>
              </a:solidFill>
              <a:latin typeface="Arial" panose="020B0604020202020204" pitchFamily="34" charset="0"/>
              <a:ea typeface="宋体" panose="02010600030101010101" pitchFamily="2" charset="-122"/>
            </a:endParaRPr>
          </a:p>
          <a:p>
            <a:pPr marL="457200" lvl="0" indent="-457200" eaLnBrk="1" hangingPunct="1">
              <a:spcBef>
                <a:spcPct val="40000"/>
              </a:spcBef>
              <a:buSzPct val="75000"/>
              <a:buAutoNum type="arabicParenR"/>
            </a:pPr>
            <a:r>
              <a:rPr lang="zh-CN" altLang="en-US" sz="2600" dirty="0">
                <a:solidFill>
                  <a:schemeClr val="accent2"/>
                </a:solidFill>
                <a:latin typeface="Arial" panose="020B0604020202020204" pitchFamily="34" charset="0"/>
                <a:ea typeface="宋体" panose="02010600030101010101" pitchFamily="2" charset="-122"/>
              </a:rPr>
              <a:t>那么对于</a:t>
            </a:r>
            <a:r>
              <a:rPr lang="en-US" altLang="x-none" sz="2600" dirty="0">
                <a:solidFill>
                  <a:schemeClr val="accent2"/>
                </a:solidFill>
                <a:latin typeface="Arial" panose="020B0604020202020204" pitchFamily="34" charset="0"/>
                <a:ea typeface="宋体" panose="02010600030101010101" pitchFamily="2" charset="-122"/>
              </a:rPr>
              <a:t>T</a:t>
            </a:r>
            <a:r>
              <a:rPr lang="zh-CN" altLang="en-US" sz="2600" dirty="0">
                <a:solidFill>
                  <a:schemeClr val="accent2"/>
                </a:solidFill>
                <a:latin typeface="Arial" panose="020B0604020202020204" pitchFamily="34" charset="0"/>
                <a:ea typeface="宋体" panose="02010600030101010101" pitchFamily="2" charset="-122"/>
              </a:rPr>
              <a:t>的每个取值，都必须重复地与同这个</a:t>
            </a:r>
            <a:r>
              <a:rPr lang="en-US" altLang="x-none" sz="2600" dirty="0">
                <a:solidFill>
                  <a:schemeClr val="accent2"/>
                </a:solidFill>
                <a:latin typeface="Arial" panose="020B0604020202020204" pitchFamily="34" charset="0"/>
                <a:ea typeface="宋体" panose="02010600030101010101" pitchFamily="2" charset="-122"/>
              </a:rPr>
              <a:t>C</a:t>
            </a:r>
            <a:r>
              <a:rPr lang="zh-CN" altLang="en-US" sz="2600" dirty="0">
                <a:solidFill>
                  <a:schemeClr val="accent2"/>
                </a:solidFill>
                <a:latin typeface="Arial" panose="020B0604020202020204" pitchFamily="34" charset="0"/>
                <a:ea typeface="宋体" panose="02010600030101010101" pitchFamily="2" charset="-122"/>
              </a:rPr>
              <a:t>上的值相关的</a:t>
            </a:r>
            <a:r>
              <a:rPr lang="en-US" altLang="x-none" sz="2600" dirty="0">
                <a:solidFill>
                  <a:schemeClr val="accent2"/>
                </a:solidFill>
                <a:latin typeface="Arial" panose="020B0604020202020204" pitchFamily="34" charset="0"/>
                <a:ea typeface="宋体" panose="02010600030101010101" pitchFamily="2" charset="-122"/>
              </a:rPr>
              <a:t>L</a:t>
            </a:r>
            <a:r>
              <a:rPr lang="zh-CN" altLang="en-US" sz="2600" dirty="0">
                <a:solidFill>
                  <a:schemeClr val="accent2"/>
                </a:solidFill>
                <a:latin typeface="Arial" panose="020B0604020202020204" pitchFamily="34" charset="0"/>
                <a:ea typeface="宋体" panose="02010600030101010101" pitchFamily="2" charset="-122"/>
              </a:rPr>
              <a:t>上的每个值(高等数学</a:t>
            </a:r>
            <a:r>
              <a:rPr lang="en-US" altLang="x-none" sz="2600" dirty="0">
                <a:solidFill>
                  <a:schemeClr val="accent2"/>
                </a:solidFill>
                <a:latin typeface="Arial" panose="020B0604020202020204" pitchFamily="34" charset="0"/>
                <a:ea typeface="宋体" panose="02010600030101010101" pitchFamily="2" charset="-122"/>
              </a:rPr>
              <a:t>,</a:t>
            </a:r>
            <a:r>
              <a:rPr lang="zh-CN" altLang="en-US" sz="2600" dirty="0">
                <a:solidFill>
                  <a:schemeClr val="accent2"/>
                </a:solidFill>
                <a:latin typeface="Arial" panose="020B0604020202020204" pitchFamily="34" charset="0"/>
                <a:ea typeface="宋体" panose="02010600030101010101" pitchFamily="2" charset="-122"/>
              </a:rPr>
              <a:t>高等数学教程)相匹配，因此在关系</a:t>
            </a:r>
            <a:r>
              <a:rPr lang="en-US" altLang="x-none" sz="2600" dirty="0">
                <a:solidFill>
                  <a:schemeClr val="accent2"/>
                </a:solidFill>
                <a:latin typeface="Arial" panose="020B0604020202020204" pitchFamily="34" charset="0"/>
                <a:ea typeface="宋体" panose="02010600030101010101" pitchFamily="2" charset="-122"/>
              </a:rPr>
              <a:t>R</a:t>
            </a:r>
            <a:r>
              <a:rPr lang="zh-CN" altLang="en-US" sz="2600" dirty="0">
                <a:solidFill>
                  <a:schemeClr val="accent2"/>
                </a:solidFill>
                <a:latin typeface="Arial" panose="020B0604020202020204" pitchFamily="34" charset="0"/>
                <a:ea typeface="宋体" panose="02010600030101010101" pitchFamily="2" charset="-122"/>
              </a:rPr>
              <a:t>内出现了一个多值属性，产生了数据冗余。</a:t>
            </a:r>
            <a:endParaRPr lang="en-US" altLang="x-none" sz="2600"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083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0836" name="Rectangle 12"/>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20837" name="Rectangle 3"/>
          <p:cNvSpPr>
            <a:spLocks noGrp="1"/>
          </p:cNvSpPr>
          <p:nvPr>
            <p:ph type="body"/>
          </p:nvPr>
        </p:nvSpPr>
        <p:spPr>
          <a:xfrm>
            <a:off x="250825" y="3954463"/>
            <a:ext cx="8512175" cy="1536700"/>
          </a:xfrm>
        </p:spPr>
        <p:txBody>
          <a:bodyPr vert="horz" wrap="square" anchor="t"/>
          <a:p>
            <a:pPr lvl="0" eaLnBrk="1" hangingPunct="1"/>
            <a:r>
              <a:rPr lang="zh-CN" altLang="en-US" dirty="0">
                <a:solidFill>
                  <a:schemeClr val="accent2"/>
                </a:solidFill>
                <a:latin typeface="Arial" panose="020B0604020202020204" pitchFamily="34" charset="0"/>
              </a:rPr>
              <a:t>如果如例8.2那样，用表</a:t>
            </a:r>
            <a:r>
              <a:rPr lang="en-US" altLang="x-none" dirty="0">
                <a:solidFill>
                  <a:schemeClr val="accent2"/>
                </a:solidFill>
                <a:latin typeface="Arial" panose="020B0604020202020204" pitchFamily="34" charset="0"/>
              </a:rPr>
              <a:t>8.5</a:t>
            </a:r>
            <a:r>
              <a:rPr lang="zh-CN" altLang="en-US" dirty="0">
                <a:solidFill>
                  <a:schemeClr val="accent2"/>
                </a:solidFill>
                <a:latin typeface="Arial" panose="020B0604020202020204" pitchFamily="34" charset="0"/>
              </a:rPr>
              <a:t>来表示上述的关系，那么就不会出现前述的数据冗余现象。但表</a:t>
            </a:r>
            <a:r>
              <a:rPr lang="en-US" altLang="x-none" dirty="0">
                <a:solidFill>
                  <a:schemeClr val="accent2"/>
                </a:solidFill>
                <a:latin typeface="Arial" panose="020B0604020202020204" pitchFamily="34" charset="0"/>
              </a:rPr>
              <a:t>8.5</a:t>
            </a:r>
            <a:r>
              <a:rPr lang="zh-CN" altLang="en-US" dirty="0">
                <a:solidFill>
                  <a:schemeClr val="accent2"/>
                </a:solidFill>
                <a:latin typeface="Arial" panose="020B0604020202020204" pitchFamily="34" charset="0"/>
              </a:rPr>
              <a:t>是不符合</a:t>
            </a:r>
            <a:r>
              <a:rPr lang="en-US" altLang="x-none" dirty="0">
                <a:solidFill>
                  <a:schemeClr val="accent2"/>
                </a:solidFill>
                <a:latin typeface="Arial" panose="020B0604020202020204" pitchFamily="34" charset="0"/>
              </a:rPr>
              <a:t>1NF</a:t>
            </a:r>
            <a:r>
              <a:rPr lang="zh-CN" altLang="en-US" dirty="0">
                <a:solidFill>
                  <a:schemeClr val="accent2"/>
                </a:solidFill>
                <a:latin typeface="Arial" panose="020B0604020202020204" pitchFamily="34" charset="0"/>
              </a:rPr>
              <a:t>的要求的。</a:t>
            </a:r>
            <a:endParaRPr lang="zh-CN" altLang="en-US" dirty="0">
              <a:solidFill>
                <a:schemeClr val="accent2"/>
              </a:solidFill>
              <a:latin typeface="Arial" panose="020B0604020202020204" pitchFamily="34" charset="0"/>
            </a:endParaRPr>
          </a:p>
        </p:txBody>
      </p:sp>
      <p:sp>
        <p:nvSpPr>
          <p:cNvPr id="120838" name="Rectangle 4"/>
          <p:cNvSpPr/>
          <p:nvPr/>
        </p:nvSpPr>
        <p:spPr>
          <a:xfrm>
            <a:off x="250825" y="5562600"/>
            <a:ext cx="8713788" cy="1295400"/>
          </a:xfrm>
          <a:prstGeom prst="rect">
            <a:avLst/>
          </a:prstGeom>
          <a:noFill/>
          <a:ln w="9525">
            <a:noFill/>
          </a:ln>
        </p:spPr>
        <p:txBody>
          <a:bodyPr/>
          <a:p>
            <a:pPr marL="342900" lvl="0" indent="-342900" eaLnBrk="1" hangingPunct="1">
              <a:lnSpc>
                <a:spcPct val="110000"/>
              </a:lnSpc>
              <a:buClr>
                <a:srgbClr val="CC9900"/>
              </a:buClr>
              <a:buSzPct val="80000"/>
            </a:pPr>
            <a:r>
              <a:rPr lang="zh-CN" altLang="en-US" dirty="0">
                <a:solidFill>
                  <a:srgbClr val="FF0000"/>
                </a:solidFill>
                <a:latin typeface="Arial" panose="020B0604020202020204" pitchFamily="34" charset="0"/>
                <a:ea typeface="宋体" panose="02010600030101010101" pitchFamily="2" charset="-122"/>
              </a:rPr>
              <a:t>因此，在关系数据库中，因为1</a:t>
            </a:r>
            <a:r>
              <a:rPr lang="en-US" altLang="x-none" dirty="0">
                <a:solidFill>
                  <a:srgbClr val="FF0000"/>
                </a:solidFill>
                <a:latin typeface="Arial" panose="020B0604020202020204" pitchFamily="34" charset="0"/>
                <a:ea typeface="宋体" panose="02010600030101010101" pitchFamily="2" charset="-122"/>
              </a:rPr>
              <a:t>NF</a:t>
            </a:r>
            <a:r>
              <a:rPr lang="zh-CN" altLang="en-US" dirty="0">
                <a:solidFill>
                  <a:srgbClr val="FF0000"/>
                </a:solidFill>
                <a:latin typeface="Arial" panose="020B0604020202020204" pitchFamily="34" charset="0"/>
                <a:ea typeface="宋体" panose="02010600030101010101" pitchFamily="2" charset="-122"/>
              </a:rPr>
              <a:t>的要求而产生了多值依赖！</a:t>
            </a:r>
            <a:endParaRPr lang="en-US" altLang="x-none" dirty="0">
              <a:solidFill>
                <a:srgbClr val="FF0000"/>
              </a:solidFill>
              <a:latin typeface="Arial" panose="020B0604020202020204" pitchFamily="34" charset="0"/>
              <a:ea typeface="宋体" panose="02010600030101010101" pitchFamily="2" charset="-122"/>
            </a:endParaRPr>
          </a:p>
        </p:txBody>
      </p:sp>
      <p:grpSp>
        <p:nvGrpSpPr>
          <p:cNvPr id="120839" name="组合 120838"/>
          <p:cNvGrpSpPr/>
          <p:nvPr/>
        </p:nvGrpSpPr>
        <p:grpSpPr>
          <a:xfrm>
            <a:off x="1116013" y="115888"/>
            <a:ext cx="7127875" cy="3797300"/>
            <a:chOff x="0" y="0"/>
            <a:chExt cx="4032" cy="2128"/>
          </a:xfrm>
        </p:grpSpPr>
        <p:grpSp>
          <p:nvGrpSpPr>
            <p:cNvPr id="120840" name="组合 120839"/>
            <p:cNvGrpSpPr/>
            <p:nvPr/>
          </p:nvGrpSpPr>
          <p:grpSpPr>
            <a:xfrm>
              <a:off x="0" y="0"/>
              <a:ext cx="4032" cy="1872"/>
              <a:chOff x="0" y="0"/>
              <a:chExt cx="2398" cy="1472"/>
            </a:xfrm>
          </p:grpSpPr>
          <p:grpSp>
            <p:nvGrpSpPr>
              <p:cNvPr id="120841" name="组合 120840"/>
              <p:cNvGrpSpPr/>
              <p:nvPr/>
            </p:nvGrpSpPr>
            <p:grpSpPr>
              <a:xfrm>
                <a:off x="3" y="3"/>
                <a:ext cx="2392" cy="1466"/>
                <a:chOff x="0" y="0"/>
                <a:chExt cx="2392" cy="1466"/>
              </a:xfrm>
            </p:grpSpPr>
            <p:grpSp>
              <p:nvGrpSpPr>
                <p:cNvPr id="120842" name="组合 120841"/>
                <p:cNvGrpSpPr/>
                <p:nvPr/>
              </p:nvGrpSpPr>
              <p:grpSpPr>
                <a:xfrm>
                  <a:off x="0" y="0"/>
                  <a:ext cx="636" cy="374"/>
                  <a:chOff x="0" y="0"/>
                  <a:chExt cx="636" cy="374"/>
                </a:xfrm>
              </p:grpSpPr>
              <p:sp>
                <p:nvSpPr>
                  <p:cNvPr id="120843" name="Rectangle 19"/>
                  <p:cNvSpPr/>
                  <p:nvPr/>
                </p:nvSpPr>
                <p:spPr>
                  <a:xfrm>
                    <a:off x="43" y="0"/>
                    <a:ext cx="550" cy="374"/>
                  </a:xfrm>
                  <a:prstGeom prst="rect">
                    <a:avLst/>
                  </a:prstGeom>
                  <a:noFill/>
                  <a:ln w="9525">
                    <a:noFill/>
                  </a:ln>
                </p:spPr>
                <p:txBody>
                  <a:bodyPr anchor="ctr"/>
                  <a:p>
                    <a:pPr lvl="0" algn="ctr" eaLnBrk="1" hangingPunct="1">
                      <a:spcBef>
                        <a:spcPct val="0"/>
                      </a:spcBef>
                      <a:buNone/>
                    </a:pPr>
                    <a:r>
                      <a:rPr lang="zh-CN" altLang="en-US" sz="2400" dirty="0">
                        <a:solidFill>
                          <a:srgbClr val="FF0000"/>
                        </a:solidFill>
                        <a:latin typeface="Times New Roman" panose="02020603050405020304" pitchFamily="2" charset="0"/>
                        <a:ea typeface="黑体" panose="02010609060101010101" pitchFamily="1" charset="-122"/>
                      </a:rPr>
                      <a:t>课程名</a:t>
                    </a:r>
                    <a:r>
                      <a:rPr lang="en-US" altLang="x-none" sz="2400" dirty="0">
                        <a:solidFill>
                          <a:srgbClr val="FF0000"/>
                        </a:solidFill>
                        <a:latin typeface="Times New Roman" panose="02020603050405020304" pitchFamily="2" charset="0"/>
                        <a:ea typeface="黑体" panose="02010609060101010101" pitchFamily="1" charset="-122"/>
                      </a:rPr>
                      <a:t>C</a:t>
                    </a:r>
                    <a:endParaRPr lang="en-US" altLang="x-none" sz="2400" dirty="0">
                      <a:solidFill>
                        <a:srgbClr val="FF0000"/>
                      </a:solidFill>
                      <a:latin typeface="Times New Roman" panose="02020603050405020304" pitchFamily="2" charset="0"/>
                      <a:ea typeface="宋体" panose="02010600030101010101" pitchFamily="2" charset="-122"/>
                    </a:endParaRPr>
                  </a:p>
                </p:txBody>
              </p:sp>
              <p:sp>
                <p:nvSpPr>
                  <p:cNvPr id="120844" name="Rectangle 20"/>
                  <p:cNvSpPr/>
                  <p:nvPr/>
                </p:nvSpPr>
                <p:spPr>
                  <a:xfrm>
                    <a:off x="0" y="0"/>
                    <a:ext cx="636" cy="374"/>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45" name="组合 120844"/>
                <p:cNvGrpSpPr/>
                <p:nvPr/>
              </p:nvGrpSpPr>
              <p:grpSpPr>
                <a:xfrm>
                  <a:off x="636" y="0"/>
                  <a:ext cx="734" cy="374"/>
                  <a:chOff x="0" y="0"/>
                  <a:chExt cx="734" cy="374"/>
                </a:xfrm>
              </p:grpSpPr>
              <p:sp>
                <p:nvSpPr>
                  <p:cNvPr id="120846" name="Rectangle 22"/>
                  <p:cNvSpPr/>
                  <p:nvPr/>
                </p:nvSpPr>
                <p:spPr>
                  <a:xfrm>
                    <a:off x="43" y="0"/>
                    <a:ext cx="648" cy="374"/>
                  </a:xfrm>
                  <a:prstGeom prst="rect">
                    <a:avLst/>
                  </a:prstGeom>
                  <a:noFill/>
                  <a:ln w="9525">
                    <a:noFill/>
                  </a:ln>
                </p:spPr>
                <p:txBody>
                  <a:bodyPr anchor="ctr"/>
                  <a:p>
                    <a:pPr lvl="0" algn="ctr" eaLnBrk="1" hangingPunct="1">
                      <a:spcBef>
                        <a:spcPct val="0"/>
                      </a:spcBef>
                      <a:buNone/>
                    </a:pPr>
                    <a:r>
                      <a:rPr lang="zh-CN" altLang="en-US" sz="2400" dirty="0">
                        <a:solidFill>
                          <a:srgbClr val="FF0000"/>
                        </a:solidFill>
                        <a:latin typeface="Times New Roman" panose="02020603050405020304" pitchFamily="2" charset="0"/>
                        <a:ea typeface="黑体" panose="02010609060101010101" pitchFamily="1" charset="-122"/>
                      </a:rPr>
                      <a:t>教师名</a:t>
                    </a:r>
                    <a:r>
                      <a:rPr lang="en-US" altLang="x-none" sz="2400" dirty="0">
                        <a:solidFill>
                          <a:srgbClr val="FF0000"/>
                        </a:solidFill>
                        <a:latin typeface="Times New Roman" panose="02020603050405020304" pitchFamily="2" charset="0"/>
                        <a:ea typeface="黑体" panose="02010609060101010101" pitchFamily="1" charset="-122"/>
                      </a:rPr>
                      <a:t>T</a:t>
                    </a:r>
                    <a:endParaRPr lang="en-US" altLang="x-none" sz="2400" dirty="0">
                      <a:solidFill>
                        <a:srgbClr val="FF0000"/>
                      </a:solidFill>
                      <a:latin typeface="Times New Roman" panose="02020603050405020304" pitchFamily="2" charset="0"/>
                      <a:ea typeface="宋体" panose="02010600030101010101" pitchFamily="2" charset="-122"/>
                    </a:endParaRPr>
                  </a:p>
                </p:txBody>
              </p:sp>
              <p:sp>
                <p:nvSpPr>
                  <p:cNvPr id="120847" name="Rectangle 23"/>
                  <p:cNvSpPr/>
                  <p:nvPr/>
                </p:nvSpPr>
                <p:spPr>
                  <a:xfrm>
                    <a:off x="0" y="0"/>
                    <a:ext cx="734" cy="374"/>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48" name="组合 120847"/>
                <p:cNvGrpSpPr/>
                <p:nvPr/>
              </p:nvGrpSpPr>
              <p:grpSpPr>
                <a:xfrm>
                  <a:off x="1370" y="0"/>
                  <a:ext cx="1022" cy="374"/>
                  <a:chOff x="0" y="0"/>
                  <a:chExt cx="1022" cy="374"/>
                </a:xfrm>
              </p:grpSpPr>
              <p:sp>
                <p:nvSpPr>
                  <p:cNvPr id="120849" name="Rectangle 25"/>
                  <p:cNvSpPr/>
                  <p:nvPr/>
                </p:nvSpPr>
                <p:spPr>
                  <a:xfrm>
                    <a:off x="43" y="0"/>
                    <a:ext cx="936" cy="374"/>
                  </a:xfrm>
                  <a:prstGeom prst="rect">
                    <a:avLst/>
                  </a:prstGeom>
                  <a:noFill/>
                  <a:ln w="9525">
                    <a:noFill/>
                  </a:ln>
                </p:spPr>
                <p:txBody>
                  <a:bodyPr anchor="ctr"/>
                  <a:p>
                    <a:pPr lvl="0" algn="ctr" eaLnBrk="1" hangingPunct="1">
                      <a:spcBef>
                        <a:spcPct val="0"/>
                      </a:spcBef>
                      <a:buNone/>
                    </a:pPr>
                    <a:r>
                      <a:rPr lang="zh-CN" altLang="en-US" sz="2400" dirty="0">
                        <a:solidFill>
                          <a:srgbClr val="FF0000"/>
                        </a:solidFill>
                        <a:latin typeface="Times New Roman" panose="02020603050405020304" pitchFamily="2" charset="0"/>
                        <a:ea typeface="黑体" panose="02010609060101010101" pitchFamily="1" charset="-122"/>
                      </a:rPr>
                      <a:t>选用参考书</a:t>
                    </a:r>
                    <a:r>
                      <a:rPr lang="en-US" altLang="x-none" sz="2400" dirty="0">
                        <a:solidFill>
                          <a:srgbClr val="FF0000"/>
                        </a:solidFill>
                        <a:latin typeface="Times New Roman" panose="02020603050405020304" pitchFamily="2" charset="0"/>
                        <a:ea typeface="黑体" panose="02010609060101010101" pitchFamily="1" charset="-122"/>
                      </a:rPr>
                      <a:t>L</a:t>
                    </a:r>
                    <a:endParaRPr lang="en-US" altLang="x-none" sz="2400" dirty="0">
                      <a:solidFill>
                        <a:srgbClr val="FF0000"/>
                      </a:solidFill>
                      <a:latin typeface="Times New Roman" panose="02020603050405020304" pitchFamily="2" charset="0"/>
                      <a:ea typeface="宋体" panose="02010600030101010101" pitchFamily="2" charset="-122"/>
                    </a:endParaRPr>
                  </a:p>
                </p:txBody>
              </p:sp>
              <p:sp>
                <p:nvSpPr>
                  <p:cNvPr id="120850" name="Rectangle 26"/>
                  <p:cNvSpPr/>
                  <p:nvPr/>
                </p:nvSpPr>
                <p:spPr>
                  <a:xfrm>
                    <a:off x="0" y="0"/>
                    <a:ext cx="1022" cy="374"/>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51" name="组合 120850"/>
                <p:cNvGrpSpPr/>
                <p:nvPr/>
              </p:nvGrpSpPr>
              <p:grpSpPr>
                <a:xfrm>
                  <a:off x="0" y="374"/>
                  <a:ext cx="636" cy="546"/>
                  <a:chOff x="0" y="0"/>
                  <a:chExt cx="636" cy="546"/>
                </a:xfrm>
              </p:grpSpPr>
              <p:sp>
                <p:nvSpPr>
                  <p:cNvPr id="120852" name="Rectangle 28"/>
                  <p:cNvSpPr/>
                  <p:nvPr/>
                </p:nvSpPr>
                <p:spPr>
                  <a:xfrm>
                    <a:off x="43" y="0"/>
                    <a:ext cx="550"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高等数学</a:t>
                    </a:r>
                    <a:endParaRPr lang="zh-CN" altLang="en-US" sz="2400" dirty="0">
                      <a:latin typeface="Times New Roman" panose="02020603050405020304" pitchFamily="2" charset="0"/>
                      <a:ea typeface="宋体" panose="02010600030101010101" pitchFamily="2" charset="-122"/>
                    </a:endParaRPr>
                  </a:p>
                </p:txBody>
              </p:sp>
              <p:sp>
                <p:nvSpPr>
                  <p:cNvPr id="120853" name="Rectangle 29"/>
                  <p:cNvSpPr/>
                  <p:nvPr/>
                </p:nvSpPr>
                <p:spPr>
                  <a:xfrm>
                    <a:off x="0" y="0"/>
                    <a:ext cx="636"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54" name="组合 120853"/>
                <p:cNvGrpSpPr/>
                <p:nvPr/>
              </p:nvGrpSpPr>
              <p:grpSpPr>
                <a:xfrm>
                  <a:off x="636" y="374"/>
                  <a:ext cx="734" cy="546"/>
                  <a:chOff x="0" y="0"/>
                  <a:chExt cx="734" cy="546"/>
                </a:xfrm>
              </p:grpSpPr>
              <p:sp>
                <p:nvSpPr>
                  <p:cNvPr id="120855" name="Rectangle 31"/>
                  <p:cNvSpPr/>
                  <p:nvPr/>
                </p:nvSpPr>
                <p:spPr>
                  <a:xfrm>
                    <a:off x="43" y="0"/>
                    <a:ext cx="648"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李华民</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王天华</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林  静</a:t>
                    </a:r>
                    <a:endParaRPr lang="zh-CN" altLang="en-US" sz="2400" dirty="0">
                      <a:latin typeface="Times New Roman" panose="02020603050405020304" pitchFamily="2" charset="0"/>
                      <a:ea typeface="宋体" panose="02010600030101010101" pitchFamily="2" charset="-122"/>
                    </a:endParaRPr>
                  </a:p>
                </p:txBody>
              </p:sp>
              <p:sp>
                <p:nvSpPr>
                  <p:cNvPr id="120856" name="Rectangle 32"/>
                  <p:cNvSpPr/>
                  <p:nvPr/>
                </p:nvSpPr>
                <p:spPr>
                  <a:xfrm>
                    <a:off x="0" y="0"/>
                    <a:ext cx="734"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57" name="组合 120856"/>
                <p:cNvGrpSpPr/>
                <p:nvPr/>
              </p:nvGrpSpPr>
              <p:grpSpPr>
                <a:xfrm>
                  <a:off x="1370" y="374"/>
                  <a:ext cx="1022" cy="546"/>
                  <a:chOff x="0" y="0"/>
                  <a:chExt cx="1022" cy="546"/>
                </a:xfrm>
              </p:grpSpPr>
              <p:sp>
                <p:nvSpPr>
                  <p:cNvPr id="120858" name="Rectangle 34"/>
                  <p:cNvSpPr/>
                  <p:nvPr/>
                </p:nvSpPr>
                <p:spPr>
                  <a:xfrm>
                    <a:off x="43" y="0"/>
                    <a:ext cx="936"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高等数学</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高等数学教程</a:t>
                    </a:r>
                    <a:endParaRPr lang="zh-CN" altLang="en-US" sz="2400" dirty="0">
                      <a:latin typeface="Times New Roman" panose="02020603050405020304" pitchFamily="2" charset="0"/>
                      <a:ea typeface="宋体" panose="02010600030101010101" pitchFamily="2" charset="-122"/>
                    </a:endParaRPr>
                  </a:p>
                </p:txBody>
              </p:sp>
              <p:sp>
                <p:nvSpPr>
                  <p:cNvPr id="120859" name="Rectangle 35"/>
                  <p:cNvSpPr/>
                  <p:nvPr/>
                </p:nvSpPr>
                <p:spPr>
                  <a:xfrm>
                    <a:off x="0" y="0"/>
                    <a:ext cx="1022"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60" name="组合 120859"/>
                <p:cNvGrpSpPr/>
                <p:nvPr/>
              </p:nvGrpSpPr>
              <p:grpSpPr>
                <a:xfrm>
                  <a:off x="0" y="920"/>
                  <a:ext cx="636" cy="546"/>
                  <a:chOff x="0" y="0"/>
                  <a:chExt cx="636" cy="546"/>
                </a:xfrm>
              </p:grpSpPr>
              <p:sp>
                <p:nvSpPr>
                  <p:cNvPr id="120861" name="Rectangle 37"/>
                  <p:cNvSpPr/>
                  <p:nvPr/>
                </p:nvSpPr>
                <p:spPr>
                  <a:xfrm>
                    <a:off x="43" y="0"/>
                    <a:ext cx="550"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普通物理</a:t>
                    </a:r>
                    <a:endParaRPr lang="zh-CN" altLang="en-US" sz="2400" dirty="0">
                      <a:latin typeface="Times New Roman" panose="02020603050405020304" pitchFamily="2" charset="0"/>
                      <a:ea typeface="宋体" panose="02010600030101010101" pitchFamily="2" charset="-122"/>
                    </a:endParaRPr>
                  </a:p>
                </p:txBody>
              </p:sp>
              <p:sp>
                <p:nvSpPr>
                  <p:cNvPr id="120862" name="Rectangle 38"/>
                  <p:cNvSpPr/>
                  <p:nvPr/>
                </p:nvSpPr>
                <p:spPr>
                  <a:xfrm>
                    <a:off x="0" y="0"/>
                    <a:ext cx="636"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63" name="组合 120862"/>
                <p:cNvGrpSpPr/>
                <p:nvPr/>
              </p:nvGrpSpPr>
              <p:grpSpPr>
                <a:xfrm>
                  <a:off x="636" y="920"/>
                  <a:ext cx="734" cy="546"/>
                  <a:chOff x="0" y="0"/>
                  <a:chExt cx="734" cy="546"/>
                </a:xfrm>
              </p:grpSpPr>
              <p:sp>
                <p:nvSpPr>
                  <p:cNvPr id="120864" name="Rectangle 40"/>
                  <p:cNvSpPr/>
                  <p:nvPr/>
                </p:nvSpPr>
                <p:spPr>
                  <a:xfrm>
                    <a:off x="43" y="0"/>
                    <a:ext cx="648"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吴铁钢</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谢晓芳</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徐秋芳</a:t>
                    </a:r>
                    <a:endParaRPr lang="zh-CN" altLang="en-US" sz="2400" dirty="0">
                      <a:latin typeface="Times New Roman" panose="02020603050405020304" pitchFamily="2" charset="0"/>
                      <a:ea typeface="宋体" panose="02010600030101010101" pitchFamily="2" charset="-122"/>
                    </a:endParaRPr>
                  </a:p>
                </p:txBody>
              </p:sp>
              <p:sp>
                <p:nvSpPr>
                  <p:cNvPr id="120865" name="Rectangle 41"/>
                  <p:cNvSpPr/>
                  <p:nvPr/>
                </p:nvSpPr>
                <p:spPr>
                  <a:xfrm>
                    <a:off x="0" y="0"/>
                    <a:ext cx="734"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20866" name="组合 120865"/>
                <p:cNvGrpSpPr/>
                <p:nvPr/>
              </p:nvGrpSpPr>
              <p:grpSpPr>
                <a:xfrm>
                  <a:off x="1370" y="920"/>
                  <a:ext cx="1022" cy="546"/>
                  <a:chOff x="0" y="0"/>
                  <a:chExt cx="1022" cy="546"/>
                </a:xfrm>
              </p:grpSpPr>
              <p:sp>
                <p:nvSpPr>
                  <p:cNvPr id="120867" name="Rectangle 43"/>
                  <p:cNvSpPr/>
                  <p:nvPr/>
                </p:nvSpPr>
                <p:spPr>
                  <a:xfrm>
                    <a:off x="43" y="0"/>
                    <a:ext cx="936" cy="546"/>
                  </a:xfrm>
                  <a:prstGeom prst="rect">
                    <a:avLst/>
                  </a:prstGeom>
                  <a:noFill/>
                  <a:ln w="9525">
                    <a:noFill/>
                  </a:ln>
                </p:spPr>
                <p:txBody>
                  <a:bodyPr anchor="ctr"/>
                  <a:p>
                    <a:pPr lvl="0" algn="ctr" eaLnBrk="1" hangingPunct="1">
                      <a:spcBef>
                        <a:spcPct val="0"/>
                      </a:spcBef>
                      <a:buNone/>
                    </a:pPr>
                    <a:r>
                      <a:rPr lang="zh-CN" altLang="en-US" sz="2400" dirty="0">
                        <a:latin typeface="Times New Roman" panose="02020603050405020304" pitchFamily="2" charset="0"/>
                        <a:ea typeface="宋体" panose="02010600030101010101" pitchFamily="2" charset="-122"/>
                      </a:rPr>
                      <a:t>物理学</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普通物理</a:t>
                    </a:r>
                    <a:endParaRPr lang="zh-CN" altLang="en-US" sz="2400" dirty="0">
                      <a:latin typeface="Times New Roman" panose="02020603050405020304" pitchFamily="2" charset="0"/>
                      <a:ea typeface="宋体" panose="02010600030101010101" pitchFamily="2" charset="-122"/>
                    </a:endParaRPr>
                  </a:p>
                  <a:p>
                    <a:pPr lvl="0" algn="ctr" eaLnBrk="0" hangingPunct="0">
                      <a:spcBef>
                        <a:spcPct val="0"/>
                      </a:spcBef>
                      <a:buNone/>
                    </a:pPr>
                    <a:r>
                      <a:rPr lang="zh-CN" altLang="en-US" sz="2400" dirty="0">
                        <a:latin typeface="Times New Roman" panose="02020603050405020304" pitchFamily="2" charset="0"/>
                        <a:ea typeface="宋体" panose="02010600030101010101" pitchFamily="2" charset="-122"/>
                      </a:rPr>
                      <a:t>普通物理基础</a:t>
                    </a:r>
                    <a:endParaRPr lang="zh-CN" altLang="en-US" sz="2400" dirty="0">
                      <a:latin typeface="Times New Roman" panose="02020603050405020304" pitchFamily="2" charset="0"/>
                      <a:ea typeface="宋体" panose="02010600030101010101" pitchFamily="2" charset="-122"/>
                    </a:endParaRPr>
                  </a:p>
                </p:txBody>
              </p:sp>
              <p:sp>
                <p:nvSpPr>
                  <p:cNvPr id="120868" name="Rectangle 44"/>
                  <p:cNvSpPr/>
                  <p:nvPr/>
                </p:nvSpPr>
                <p:spPr>
                  <a:xfrm>
                    <a:off x="0" y="0"/>
                    <a:ext cx="1022" cy="546"/>
                  </a:xfrm>
                  <a:prstGeom prst="rect">
                    <a:avLst/>
                  </a:prstGeom>
                  <a:noFill/>
                  <a:ln w="7"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grpSp>
          <p:sp>
            <p:nvSpPr>
              <p:cNvPr id="120869" name="Rectangle 45"/>
              <p:cNvSpPr/>
              <p:nvPr/>
            </p:nvSpPr>
            <p:spPr>
              <a:xfrm>
                <a:off x="0" y="0"/>
                <a:ext cx="2398" cy="1472"/>
              </a:xfrm>
              <a:prstGeom prst="rect">
                <a:avLst/>
              </a:prstGeom>
              <a:noFill/>
              <a:ln w="9525" cap="flat" cmpd="sng">
                <a:solidFill>
                  <a:srgbClr val="A0A0A0"/>
                </a:solidFill>
                <a:prstDash val="solid"/>
                <a:miter/>
                <a:headEnd type="none" w="med" len="med"/>
                <a:tailEnd type="none" w="med" len="med"/>
              </a:ln>
            </p:spPr>
            <p:txBody>
              <a:bodyPr anchor="ctr"/>
              <a:p>
                <a:pPr lvl="0" eaLnBrk="1" hangingPunct="1"/>
                <a:endParaRPr lang="zh-CN" altLang="en-US" dirty="0">
                  <a:latin typeface="Arial" panose="020B0604020202020204" pitchFamily="34" charset="0"/>
                  <a:ea typeface="宋体" panose="02010600030101010101" pitchFamily="2" charset="-122"/>
                </a:endParaRPr>
              </a:p>
            </p:txBody>
          </p:sp>
        </p:grpSp>
        <p:sp>
          <p:nvSpPr>
            <p:cNvPr id="120870" name="Text Box 46"/>
            <p:cNvSpPr txBox="1"/>
            <p:nvPr/>
          </p:nvSpPr>
          <p:spPr>
            <a:xfrm>
              <a:off x="0" y="1872"/>
              <a:ext cx="4032" cy="256"/>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表8.5  关系</a:t>
              </a:r>
              <a:r>
                <a:rPr lang="en-US" altLang="x-none" sz="2400" dirty="0">
                  <a:latin typeface="Times New Roman" panose="02020603050405020304" pitchFamily="2" charset="0"/>
                  <a:ea typeface="宋体" panose="02010600030101010101" pitchFamily="2" charset="-122"/>
                </a:rPr>
                <a:t>R</a:t>
              </a:r>
              <a:r>
                <a:rPr lang="zh-CN" altLang="en-US" sz="2400" dirty="0">
                  <a:latin typeface="Times New Roman" panose="02020603050405020304" pitchFamily="2" charset="0"/>
                  <a:ea typeface="宋体" panose="02010600030101010101" pitchFamily="2" charset="-122"/>
                </a:rPr>
                <a:t>的示意图</a:t>
              </a:r>
              <a:endParaRPr lang="zh-CN" altLang="en-US" sz="2400"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0838">
                                            <p:txEl>
                                              <p:charRg st="0" end="29"/>
                                            </p:txEl>
                                          </p:spTgt>
                                        </p:tgtEl>
                                        <p:attrNameLst>
                                          <p:attrName>style.visibility</p:attrName>
                                        </p:attrNameLst>
                                      </p:cBhvr>
                                      <p:to>
                                        <p:strVal val="visible"/>
                                      </p:to>
                                    </p:set>
                                    <p:animEffect transition="in" filter="blinds(vertical)">
                                      <p:cBhvr>
                                        <p:cTn id="7" dur="500"/>
                                        <p:tgtEl>
                                          <p:spTgt spid="120838">
                                            <p:txEl>
                                              <p:charRg st="0"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bldLvl="2"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185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1860"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21861" name="Rectangle 3"/>
          <p:cNvSpPr>
            <a:spLocks noGrp="1"/>
          </p:cNvSpPr>
          <p:nvPr>
            <p:ph type="body"/>
          </p:nvPr>
        </p:nvSpPr>
        <p:spPr>
          <a:xfrm>
            <a:off x="381000" y="838200"/>
            <a:ext cx="8382000" cy="2514600"/>
          </a:xfrm>
        </p:spPr>
        <p:txBody>
          <a:bodyPr vert="horz" wrap="square" anchor="t"/>
          <a:p>
            <a:pPr lvl="0" eaLnBrk="1" hangingPunct="1">
              <a:lnSpc>
                <a:spcPct val="130000"/>
              </a:lnSpc>
              <a:buNone/>
            </a:pPr>
            <a:r>
              <a:rPr lang="zh-CN" altLang="en-US" dirty="0">
                <a:latin typeface="Arial" panose="020B0604020202020204" pitchFamily="34" charset="0"/>
              </a:rPr>
              <a:t>3 非平凡的多值依赖</a:t>
            </a:r>
            <a:endParaRPr lang="zh-CN" altLang="en-US" dirty="0">
              <a:latin typeface="Arial" panose="020B0604020202020204" pitchFamily="34" charset="0"/>
            </a:endParaRPr>
          </a:p>
          <a:p>
            <a:pPr lvl="1" eaLnBrk="1" hangingPunct="1">
              <a:lnSpc>
                <a:spcPct val="130000"/>
              </a:lnSpc>
              <a:buNone/>
            </a:pPr>
            <a:r>
              <a:rPr lang="zh-CN" altLang="en-US" dirty="0">
                <a:latin typeface="Arial" panose="020B0604020202020204" pitchFamily="34" charset="0"/>
              </a:rPr>
              <a:t>【定义】设在关系模式</a:t>
            </a:r>
            <a:r>
              <a:rPr lang="en-US" altLang="x-none" dirty="0">
                <a:latin typeface="Arial" panose="020B0604020202020204" pitchFamily="34" charset="0"/>
              </a:rPr>
              <a:t>R(U)</a:t>
            </a:r>
            <a:r>
              <a:rPr lang="zh-CN" altLang="en-US" dirty="0">
                <a:latin typeface="Arial" panose="020B0604020202020204" pitchFamily="34" charset="0"/>
              </a:rPr>
              <a:t>中，</a:t>
            </a:r>
            <a:r>
              <a:rPr lang="en-US" altLang="x-none" dirty="0">
                <a:latin typeface="Arial" panose="020B0604020202020204" pitchFamily="34" charset="0"/>
              </a:rPr>
              <a:t>X→→Y </a:t>
            </a:r>
            <a:r>
              <a:rPr lang="zh-CN" altLang="en-US" dirty="0">
                <a:latin typeface="Arial" panose="020B0604020202020204" pitchFamily="34" charset="0"/>
              </a:rPr>
              <a:t>且 </a:t>
            </a:r>
            <a:r>
              <a:rPr lang="en-US" altLang="x-none" dirty="0">
                <a:latin typeface="Arial" panose="020B0604020202020204" pitchFamily="34" charset="0"/>
              </a:rPr>
              <a:t>U-X-Y </a:t>
            </a:r>
            <a:r>
              <a:rPr lang="en-US" altLang="x-none" dirty="0">
                <a:latin typeface="Arial" panose="020B0604020202020204" pitchFamily="34" charset="0"/>
                <a:sym typeface="Symbol" panose="05050102010706020507" pitchFamily="2" charset="2"/>
              </a:rPr>
              <a:t> ，</a:t>
            </a:r>
            <a:r>
              <a:rPr lang="zh-CN" altLang="en-US" dirty="0">
                <a:latin typeface="Arial" panose="020B0604020202020204" pitchFamily="34" charset="0"/>
                <a:sym typeface="Symbol" panose="05050102010706020507" pitchFamily="2" charset="2"/>
              </a:rPr>
              <a:t>则称 </a:t>
            </a:r>
            <a:r>
              <a:rPr lang="en-US" altLang="x-none" dirty="0">
                <a:latin typeface="Arial" panose="020B0604020202020204" pitchFamily="34" charset="0"/>
              </a:rPr>
              <a:t>X→→Y </a:t>
            </a:r>
            <a:r>
              <a:rPr lang="zh-CN" altLang="en-US" dirty="0">
                <a:latin typeface="Arial" panose="020B0604020202020204" pitchFamily="34" charset="0"/>
              </a:rPr>
              <a:t>是非平凡的多值依赖，否则称为平凡的多值依赖。</a:t>
            </a:r>
            <a:endParaRPr lang="zh-CN" altLang="en-US" dirty="0">
              <a:latin typeface="Arial" panose="020B0604020202020204" pitchFamily="34" charset="0"/>
            </a:endParaRPr>
          </a:p>
        </p:txBody>
      </p:sp>
      <p:sp>
        <p:nvSpPr>
          <p:cNvPr id="121862" name="Rectangle 4"/>
          <p:cNvSpPr/>
          <p:nvPr/>
        </p:nvSpPr>
        <p:spPr>
          <a:xfrm>
            <a:off x="304800" y="3657600"/>
            <a:ext cx="8534400" cy="2819400"/>
          </a:xfrm>
          <a:prstGeom prst="rect">
            <a:avLst/>
          </a:prstGeom>
          <a:noFill/>
          <a:ln w="9525">
            <a:noFill/>
          </a:ln>
        </p:spPr>
        <p:txBody>
          <a:bodyPr/>
          <a:p>
            <a:pPr marL="457200" lvl="0" indent="-457200" eaLnBrk="1" hangingPunct="1">
              <a:lnSpc>
                <a:spcPct val="120000"/>
              </a:lnSpc>
              <a:buNone/>
            </a:pPr>
            <a:r>
              <a:rPr lang="zh-CN" altLang="en-US" dirty="0">
                <a:solidFill>
                  <a:srgbClr val="FF0000"/>
                </a:solidFill>
                <a:latin typeface="Arial" panose="020B0604020202020204" pitchFamily="34" charset="0"/>
                <a:ea typeface="宋体" panose="02010600030101010101" pitchFamily="2" charset="-122"/>
              </a:rPr>
              <a:t>【例】</a:t>
            </a:r>
            <a:r>
              <a:rPr lang="zh-CN" altLang="en-US" dirty="0">
                <a:latin typeface="Arial" panose="020B0604020202020204" pitchFamily="34" charset="0"/>
                <a:ea typeface="宋体" panose="02010600030101010101" pitchFamily="2" charset="-122"/>
              </a:rPr>
              <a:t>在关系模式</a:t>
            </a:r>
            <a:r>
              <a:rPr lang="en-US" altLang="x-none" dirty="0">
                <a:latin typeface="Arial" panose="020B0604020202020204" pitchFamily="34" charset="0"/>
                <a:ea typeface="宋体" panose="02010600030101010101" pitchFamily="2" charset="-122"/>
              </a:rPr>
              <a:t>S(Sno, Sn, Sd)</a:t>
            </a:r>
            <a:r>
              <a:rPr lang="zh-CN" altLang="en-US" dirty="0">
                <a:latin typeface="Arial" panose="020B0604020202020204" pitchFamily="34" charset="0"/>
                <a:ea typeface="宋体" panose="02010600030101010101" pitchFamily="2" charset="-122"/>
              </a:rPr>
              <a:t>中，三个属性分别是学号、姓名和学生所在的系。请问：</a:t>
            </a:r>
            <a:endParaRPr lang="zh-CN" altLang="en-US" dirty="0">
              <a:latin typeface="Arial" panose="020B0604020202020204" pitchFamily="34" charset="0"/>
              <a:ea typeface="宋体" panose="02010600030101010101" pitchFamily="2" charset="-122"/>
            </a:endParaRPr>
          </a:p>
          <a:p>
            <a:pPr marL="914400" lvl="1" indent="-457200" eaLnBrk="1" hangingPunct="1">
              <a:lnSpc>
                <a:spcPct val="120000"/>
              </a:lnSpc>
              <a:buAutoNum type="arabicParenR"/>
            </a:pPr>
            <a:r>
              <a:rPr lang="zh-CN" altLang="en-US" dirty="0">
                <a:solidFill>
                  <a:schemeClr val="accent2"/>
                </a:solidFill>
                <a:latin typeface="Arial" panose="020B0604020202020204" pitchFamily="34" charset="0"/>
                <a:ea typeface="宋体" panose="02010600030101010101" pitchFamily="2" charset="-122"/>
              </a:rPr>
              <a:t>在该关系模式中存在哪些</a:t>
            </a:r>
            <a:r>
              <a:rPr lang="en-US" altLang="x-none" dirty="0">
                <a:solidFill>
                  <a:schemeClr val="accent2"/>
                </a:solidFill>
                <a:latin typeface="Arial" panose="020B0604020202020204" pitchFamily="34" charset="0"/>
                <a:ea typeface="宋体" panose="02010600030101010101" pitchFamily="2" charset="-122"/>
              </a:rPr>
              <a:t>MVD？</a:t>
            </a:r>
            <a:endParaRPr lang="en-US" altLang="x-none" dirty="0">
              <a:solidFill>
                <a:schemeClr val="accent2"/>
              </a:solidFill>
              <a:latin typeface="Arial" panose="020B0604020202020204" pitchFamily="34" charset="0"/>
              <a:ea typeface="宋体" panose="02010600030101010101" pitchFamily="2" charset="-122"/>
            </a:endParaRPr>
          </a:p>
          <a:p>
            <a:pPr marL="914400" lvl="1" indent="-457200" eaLnBrk="1" hangingPunct="1">
              <a:lnSpc>
                <a:spcPct val="120000"/>
              </a:lnSpc>
              <a:buAutoNum type="arabicParenR"/>
            </a:pPr>
            <a:r>
              <a:rPr lang="zh-CN" altLang="en-US" dirty="0">
                <a:solidFill>
                  <a:schemeClr val="accent2"/>
                </a:solidFill>
                <a:latin typeface="Arial" panose="020B0604020202020204" pitchFamily="34" charset="0"/>
                <a:ea typeface="宋体" panose="02010600030101010101" pitchFamily="2" charset="-122"/>
              </a:rPr>
              <a:t>如果存在</a:t>
            </a:r>
            <a:r>
              <a:rPr lang="en-US" altLang="x-none" dirty="0">
                <a:solidFill>
                  <a:schemeClr val="accent2"/>
                </a:solidFill>
                <a:latin typeface="Arial" panose="020B0604020202020204" pitchFamily="34" charset="0"/>
                <a:ea typeface="宋体" panose="02010600030101010101" pitchFamily="2" charset="-122"/>
              </a:rPr>
              <a:t>MVD，</a:t>
            </a:r>
            <a:r>
              <a:rPr lang="zh-CN" altLang="en-US" dirty="0">
                <a:solidFill>
                  <a:schemeClr val="accent2"/>
                </a:solidFill>
                <a:latin typeface="Arial" panose="020B0604020202020204" pitchFamily="34" charset="0"/>
                <a:ea typeface="宋体" panose="02010600030101010101" pitchFamily="2" charset="-122"/>
              </a:rPr>
              <a:t>请指出是平凡的</a:t>
            </a:r>
            <a:r>
              <a:rPr lang="en-US" altLang="x-none" dirty="0">
                <a:solidFill>
                  <a:schemeClr val="accent2"/>
                </a:solidFill>
                <a:latin typeface="Arial" panose="020B0604020202020204" pitchFamily="34" charset="0"/>
                <a:ea typeface="宋体" panose="02010600030101010101" pitchFamily="2" charset="-122"/>
              </a:rPr>
              <a:t>MVD，</a:t>
            </a:r>
            <a:r>
              <a:rPr lang="zh-CN" altLang="en-US" dirty="0">
                <a:solidFill>
                  <a:schemeClr val="accent2"/>
                </a:solidFill>
                <a:latin typeface="Arial" panose="020B0604020202020204" pitchFamily="34" charset="0"/>
                <a:ea typeface="宋体" panose="02010600030101010101" pitchFamily="2" charset="-122"/>
              </a:rPr>
              <a:t>还是非平凡的</a:t>
            </a:r>
            <a:r>
              <a:rPr lang="en-US" altLang="x-none" dirty="0">
                <a:solidFill>
                  <a:schemeClr val="accent2"/>
                </a:solidFill>
                <a:latin typeface="Arial" panose="020B0604020202020204" pitchFamily="34" charset="0"/>
                <a:ea typeface="宋体" panose="02010600030101010101" pitchFamily="2" charset="-122"/>
              </a:rPr>
              <a:t>MVD？</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2"/>
                                        </p:tgtEl>
                                        <p:attrNameLst>
                                          <p:attrName>style.visibility</p:attrName>
                                        </p:attrNameLst>
                                      </p:cBhvr>
                                      <p:to>
                                        <p:strVal val="visible"/>
                                      </p:to>
                                    </p:set>
                                    <p:animEffect transition="in" filter="blinds(horizontal)">
                                      <p:cBhvr>
                                        <p:cTn id="7"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288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vert="horz" wrap="square" tIns="0" bIns="0" anchor="ctr"/>
          <a:p>
            <a:pPr lvl="0" eaLnBrk="1" hangingPunct="1"/>
            <a:r>
              <a:rPr lang="zh-CN" altLang="en-US" sz="2800" dirty="0">
                <a:latin typeface="Arial" panose="020B0604020202020204" pitchFamily="34" charset="0"/>
              </a:rPr>
              <a:t>关系模式：</a:t>
            </a:r>
            <a:r>
              <a:rPr lang="en-US" altLang="x-none" sz="2800" dirty="0">
                <a:latin typeface="Arial" panose="020B0604020202020204" pitchFamily="34" charset="0"/>
              </a:rPr>
              <a:t>S(Sno, Sn, Sd)</a:t>
            </a:r>
            <a:endParaRPr lang="zh-CN" altLang="en-US" sz="2800" dirty="0">
              <a:latin typeface="Arial" panose="020B0604020202020204" pitchFamily="34" charset="0"/>
            </a:endParaRPr>
          </a:p>
        </p:txBody>
      </p:sp>
      <p:sp>
        <p:nvSpPr>
          <p:cNvPr id="122885" name="Rectangle 3"/>
          <p:cNvSpPr/>
          <p:nvPr/>
        </p:nvSpPr>
        <p:spPr>
          <a:xfrm>
            <a:off x="180975" y="1270000"/>
            <a:ext cx="3095625" cy="5111750"/>
          </a:xfrm>
          <a:prstGeom prst="rect">
            <a:avLst/>
          </a:prstGeom>
          <a:noFill/>
          <a:ln w="9525">
            <a:noFill/>
          </a:ln>
        </p:spPr>
        <p:txBody>
          <a:bodyPr/>
          <a:p>
            <a:pPr marL="457200" lvl="0" indent="-457200" eaLnBrk="1" hangingPunct="1">
              <a:lnSpc>
                <a:spcPct val="120000"/>
              </a:lnSpc>
              <a:spcBef>
                <a:spcPct val="50000"/>
              </a:spcBef>
              <a:buClr>
                <a:srgbClr val="FF0000"/>
              </a:buClr>
              <a:buSzPct val="75000"/>
              <a:buAutoNum type="arabicParenR"/>
            </a:pPr>
            <a:r>
              <a:rPr lang="en-US" altLang="x-none" sz="3200" dirty="0">
                <a:solidFill>
                  <a:schemeClr val="accent2"/>
                </a:solidFill>
                <a:latin typeface="Arial" panose="020B0604020202020204" pitchFamily="34" charset="0"/>
                <a:ea typeface="宋体" panose="02010600030101010101" pitchFamily="2" charset="-122"/>
              </a:rPr>
              <a:t>Sno</a:t>
            </a:r>
            <a:r>
              <a:rPr lang="en-US" altLang="x-none" sz="3200" baseline="30000" dirty="0">
                <a:solidFill>
                  <a:schemeClr val="accent2"/>
                </a:solidFill>
                <a:latin typeface="Arial" panose="020B0604020202020204" pitchFamily="34" charset="0"/>
                <a:ea typeface="宋体" panose="02010600030101010101" pitchFamily="2" charset="-122"/>
              </a:rPr>
              <a:t> </a:t>
            </a:r>
            <a:r>
              <a:rPr lang="en-US" altLang="x-none" sz="3200" dirty="0">
                <a:solidFill>
                  <a:schemeClr val="accent2"/>
                </a:solidFill>
                <a:latin typeface="Arial" panose="020B0604020202020204" pitchFamily="34" charset="0"/>
                <a:ea typeface="宋体" panose="02010600030101010101" pitchFamily="2" charset="-122"/>
              </a:rPr>
              <a:t>→→ Sn</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a:pPr>
            <a:r>
              <a:rPr lang="en-US" altLang="x-none" sz="3200" dirty="0">
                <a:solidFill>
                  <a:schemeClr val="accent2"/>
                </a:solidFill>
                <a:latin typeface="Arial" panose="020B0604020202020204" pitchFamily="34" charset="0"/>
                <a:ea typeface="宋体" panose="02010600030101010101" pitchFamily="2" charset="-122"/>
              </a:rPr>
              <a:t>Sno</a:t>
            </a:r>
            <a:r>
              <a:rPr lang="en-US" altLang="x-none" sz="3200" baseline="30000" dirty="0">
                <a:solidFill>
                  <a:schemeClr val="accent2"/>
                </a:solidFill>
                <a:latin typeface="Arial" panose="020B0604020202020204" pitchFamily="34" charset="0"/>
                <a:ea typeface="宋体" panose="02010600030101010101" pitchFamily="2" charset="-122"/>
              </a:rPr>
              <a:t> </a:t>
            </a:r>
            <a:r>
              <a:rPr lang="en-US" altLang="x-none" sz="3200" dirty="0">
                <a:solidFill>
                  <a:schemeClr val="accent2"/>
                </a:solidFill>
                <a:latin typeface="Arial" panose="020B0604020202020204" pitchFamily="34" charset="0"/>
                <a:ea typeface="宋体" panose="02010600030101010101" pitchFamily="2" charset="-122"/>
              </a:rPr>
              <a:t>→→ Sd</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a:pPr>
            <a:r>
              <a:rPr lang="en-US" altLang="x-none" sz="3200" dirty="0">
                <a:solidFill>
                  <a:schemeClr val="accent2"/>
                </a:solidFill>
                <a:latin typeface="Arial" panose="020B0604020202020204" pitchFamily="34" charset="0"/>
                <a:ea typeface="宋体" panose="02010600030101010101" pitchFamily="2" charset="-122"/>
              </a:rPr>
              <a:t>Sn →→ Sno</a:t>
            </a:r>
            <a:endParaRPr lang="en-US" altLang="x-none" sz="3200" baseline="300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a:pPr>
            <a:r>
              <a:rPr lang="en-US" altLang="x-none" sz="3200" dirty="0">
                <a:solidFill>
                  <a:schemeClr val="accent2"/>
                </a:solidFill>
                <a:latin typeface="Arial" panose="020B0604020202020204" pitchFamily="34" charset="0"/>
                <a:ea typeface="宋体" panose="02010600030101010101" pitchFamily="2" charset="-122"/>
              </a:rPr>
              <a:t>Sn →→ Sd</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a:pPr>
            <a:r>
              <a:rPr lang="en-US" altLang="x-none" sz="3200" dirty="0">
                <a:solidFill>
                  <a:schemeClr val="accent2"/>
                </a:solidFill>
                <a:latin typeface="Arial" panose="020B0604020202020204" pitchFamily="34" charset="0"/>
                <a:ea typeface="宋体" panose="02010600030101010101" pitchFamily="2" charset="-122"/>
              </a:rPr>
              <a:t>Sd →→ Sno</a:t>
            </a:r>
            <a:endParaRPr lang="en-US" altLang="x-none" sz="3200" baseline="300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a:pPr>
            <a:r>
              <a:rPr lang="en-US" altLang="x-none" sz="3200" dirty="0">
                <a:solidFill>
                  <a:schemeClr val="accent2"/>
                </a:solidFill>
                <a:latin typeface="Arial" panose="020B0604020202020204" pitchFamily="34" charset="0"/>
                <a:ea typeface="宋体" panose="02010600030101010101" pitchFamily="2" charset="-122"/>
              </a:rPr>
              <a:t>Sd →→ Sn</a:t>
            </a:r>
            <a:endParaRPr lang="en-US" altLang="x-none" sz="3200" dirty="0">
              <a:solidFill>
                <a:schemeClr val="accent2"/>
              </a:solidFill>
              <a:latin typeface="Arial" panose="020B0604020202020204" pitchFamily="34" charset="0"/>
              <a:ea typeface="宋体" panose="02010600030101010101" pitchFamily="2" charset="-122"/>
            </a:endParaRPr>
          </a:p>
        </p:txBody>
      </p:sp>
      <p:sp>
        <p:nvSpPr>
          <p:cNvPr id="122886" name="Rectangle 6"/>
          <p:cNvSpPr/>
          <p:nvPr/>
        </p:nvSpPr>
        <p:spPr>
          <a:xfrm>
            <a:off x="4440238" y="1270000"/>
            <a:ext cx="4021137" cy="2519363"/>
          </a:xfrm>
          <a:prstGeom prst="rect">
            <a:avLst/>
          </a:prstGeom>
          <a:noFill/>
          <a:ln w="9525">
            <a:noFill/>
          </a:ln>
        </p:spPr>
        <p:txBody>
          <a:bodyPr/>
          <a:p>
            <a:pPr marL="457200" lvl="0" indent="-457200" eaLnBrk="1" hangingPunct="1">
              <a:lnSpc>
                <a:spcPct val="120000"/>
              </a:lnSpc>
              <a:spcBef>
                <a:spcPct val="50000"/>
              </a:spcBef>
              <a:buClr>
                <a:srgbClr val="FF0000"/>
              </a:buClr>
              <a:buSzPct val="75000"/>
              <a:buAutoNum type="arabicParenR" startAt="7"/>
            </a:pPr>
            <a:r>
              <a:rPr lang="en-US" altLang="x-none" sz="3200" dirty="0">
                <a:solidFill>
                  <a:schemeClr val="accent2"/>
                </a:solidFill>
                <a:latin typeface="Arial" panose="020B0604020202020204" pitchFamily="34" charset="0"/>
                <a:ea typeface="宋体" panose="02010600030101010101" pitchFamily="2" charset="-122"/>
              </a:rPr>
              <a:t>Sno →→ (Sn, Sd)</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startAt="7"/>
            </a:pPr>
            <a:r>
              <a:rPr lang="en-US" altLang="x-none" sz="3200" dirty="0">
                <a:solidFill>
                  <a:schemeClr val="accent2"/>
                </a:solidFill>
                <a:latin typeface="Arial" panose="020B0604020202020204" pitchFamily="34" charset="0"/>
                <a:ea typeface="宋体" panose="02010600030101010101" pitchFamily="2" charset="-122"/>
              </a:rPr>
              <a:t>Sn →→ (Sno, Sd)</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startAt="7"/>
            </a:pPr>
            <a:r>
              <a:rPr lang="en-US" altLang="x-none" sz="3200" dirty="0">
                <a:solidFill>
                  <a:schemeClr val="accent2"/>
                </a:solidFill>
                <a:latin typeface="Arial" panose="020B0604020202020204" pitchFamily="34" charset="0"/>
                <a:ea typeface="宋体" panose="02010600030101010101" pitchFamily="2" charset="-122"/>
              </a:rPr>
              <a:t>Sd →→ (Sno, Sn)</a:t>
            </a:r>
            <a:endParaRPr lang="en-US" altLang="x-none" sz="3200" dirty="0">
              <a:solidFill>
                <a:schemeClr val="accent2"/>
              </a:solidFill>
              <a:latin typeface="Arial" panose="020B0604020202020204" pitchFamily="34" charset="0"/>
              <a:ea typeface="宋体" panose="02010600030101010101" pitchFamily="2" charset="-122"/>
            </a:endParaRPr>
          </a:p>
        </p:txBody>
      </p:sp>
      <p:sp>
        <p:nvSpPr>
          <p:cNvPr id="122887" name="Rectangle 9"/>
          <p:cNvSpPr/>
          <p:nvPr/>
        </p:nvSpPr>
        <p:spPr>
          <a:xfrm>
            <a:off x="4284663" y="3790950"/>
            <a:ext cx="4249737" cy="2447925"/>
          </a:xfrm>
          <a:prstGeom prst="rect">
            <a:avLst/>
          </a:prstGeom>
          <a:noFill/>
          <a:ln w="9525">
            <a:noFill/>
          </a:ln>
        </p:spPr>
        <p:txBody>
          <a:bodyPr/>
          <a:p>
            <a:pPr marL="457200" lvl="0" indent="-457200" eaLnBrk="1" hangingPunct="1">
              <a:lnSpc>
                <a:spcPct val="120000"/>
              </a:lnSpc>
              <a:spcBef>
                <a:spcPct val="50000"/>
              </a:spcBef>
              <a:buClr>
                <a:srgbClr val="FF0000"/>
              </a:buClr>
              <a:buSzPct val="75000"/>
              <a:buAutoNum type="arabicParenR" startAt="10"/>
            </a:pPr>
            <a:r>
              <a:rPr lang="en-US" altLang="x-none" sz="3200" dirty="0">
                <a:solidFill>
                  <a:schemeClr val="accent2"/>
                </a:solidFill>
                <a:latin typeface="Arial" panose="020B0604020202020204" pitchFamily="34" charset="0"/>
                <a:ea typeface="宋体" panose="02010600030101010101" pitchFamily="2" charset="-122"/>
              </a:rPr>
              <a:t> (Sno, Sn) →→ Sd</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startAt="10"/>
            </a:pPr>
            <a:r>
              <a:rPr lang="en-US" altLang="x-none" sz="3200" dirty="0">
                <a:solidFill>
                  <a:schemeClr val="accent2"/>
                </a:solidFill>
                <a:latin typeface="Arial" panose="020B0604020202020204" pitchFamily="34" charset="0"/>
                <a:ea typeface="宋体" panose="02010600030101010101" pitchFamily="2" charset="-122"/>
              </a:rPr>
              <a:t> (Sno, Sd) →→ Sn</a:t>
            </a:r>
            <a:endParaRPr lang="en-US" altLang="x-none" sz="32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20000"/>
              </a:lnSpc>
              <a:spcBef>
                <a:spcPct val="50000"/>
              </a:spcBef>
              <a:buClr>
                <a:srgbClr val="FF0000"/>
              </a:buClr>
              <a:buSzPct val="75000"/>
              <a:buAutoNum type="arabicParenR" startAt="10"/>
            </a:pPr>
            <a:r>
              <a:rPr lang="en-US" altLang="x-none" sz="3200" dirty="0">
                <a:solidFill>
                  <a:schemeClr val="accent2"/>
                </a:solidFill>
                <a:latin typeface="Arial" panose="020B0604020202020204" pitchFamily="34" charset="0"/>
                <a:ea typeface="宋体" panose="02010600030101010101" pitchFamily="2" charset="-122"/>
              </a:rPr>
              <a:t> (Sn, Sd) →→ Sno</a:t>
            </a:r>
            <a:endParaRPr lang="en-US" altLang="x-none" sz="3200" baseline="30000" dirty="0">
              <a:solidFill>
                <a:schemeClr val="accent2"/>
              </a:solidFill>
              <a:latin typeface="Arial" panose="020B0604020202020204" pitchFamily="34" charset="0"/>
              <a:ea typeface="宋体" panose="02010600030101010101" pitchFamily="2" charset="-122"/>
            </a:endParaRPr>
          </a:p>
        </p:txBody>
      </p:sp>
      <p:sp>
        <p:nvSpPr>
          <p:cNvPr id="122888" name="Text Box 10"/>
          <p:cNvSpPr txBox="1"/>
          <p:nvPr/>
        </p:nvSpPr>
        <p:spPr>
          <a:xfrm>
            <a:off x="179388" y="749300"/>
            <a:ext cx="7488237" cy="519113"/>
          </a:xfrm>
          <a:prstGeom prst="rect">
            <a:avLst/>
          </a:prstGeom>
          <a:noFill/>
          <a:ln w="9525">
            <a:noFill/>
          </a:ln>
        </p:spPr>
        <p:txBody>
          <a:bodyPr>
            <a:spAutoFit/>
          </a:bodyPr>
          <a:p>
            <a:pPr lvl="0" eaLnBrk="1" hangingPunct="1">
              <a:spcBef>
                <a:spcPct val="50000"/>
              </a:spcBef>
            </a:pPr>
            <a:r>
              <a:rPr lang="zh-CN" altLang="en-US" dirty="0">
                <a:latin typeface="Times New Roman" panose="02020603050405020304" pitchFamily="2" charset="0"/>
                <a:ea typeface="宋体" panose="02010600030101010101" pitchFamily="2" charset="-122"/>
              </a:rPr>
              <a:t> 所有可能存在的多值依赖如下：</a:t>
            </a:r>
            <a:endParaRPr lang="zh-CN" altLang="en-US" dirty="0">
              <a:latin typeface="Times New Roman" panose="02020603050405020304" pitchFamily="2" charset="0"/>
              <a:ea typeface="宋体" panose="02010600030101010101" pitchFamily="2" charset="-122"/>
            </a:endParaRPr>
          </a:p>
        </p:txBody>
      </p:sp>
      <p:grpSp>
        <p:nvGrpSpPr>
          <p:cNvPr id="122889" name="组合 122888"/>
          <p:cNvGrpSpPr/>
          <p:nvPr/>
        </p:nvGrpSpPr>
        <p:grpSpPr>
          <a:xfrm>
            <a:off x="8172450" y="1196975"/>
            <a:ext cx="827088" cy="4895850"/>
            <a:chOff x="0" y="0"/>
            <a:chExt cx="521" cy="3084"/>
          </a:xfrm>
        </p:grpSpPr>
        <p:sp>
          <p:nvSpPr>
            <p:cNvPr id="122890" name="Text Box 22"/>
            <p:cNvSpPr txBox="1"/>
            <p:nvPr/>
          </p:nvSpPr>
          <p:spPr>
            <a:xfrm>
              <a:off x="0" y="0"/>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sp>
          <p:nvSpPr>
            <p:cNvPr id="122891" name="Text Box 23"/>
            <p:cNvSpPr txBox="1"/>
            <p:nvPr/>
          </p:nvSpPr>
          <p:spPr>
            <a:xfrm>
              <a:off x="0" y="537"/>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sp>
          <p:nvSpPr>
            <p:cNvPr id="122892" name="Text Box 24"/>
            <p:cNvSpPr txBox="1"/>
            <p:nvPr/>
          </p:nvSpPr>
          <p:spPr>
            <a:xfrm>
              <a:off x="0" y="1043"/>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sp>
          <p:nvSpPr>
            <p:cNvPr id="122893" name="Text Box 25"/>
            <p:cNvSpPr txBox="1"/>
            <p:nvPr/>
          </p:nvSpPr>
          <p:spPr>
            <a:xfrm>
              <a:off x="0" y="1580"/>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sp>
          <p:nvSpPr>
            <p:cNvPr id="122894" name="Text Box 26"/>
            <p:cNvSpPr txBox="1"/>
            <p:nvPr/>
          </p:nvSpPr>
          <p:spPr>
            <a:xfrm>
              <a:off x="0" y="2117"/>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sp>
          <p:nvSpPr>
            <p:cNvPr id="122895" name="Text Box 27"/>
            <p:cNvSpPr txBox="1"/>
            <p:nvPr/>
          </p:nvSpPr>
          <p:spPr>
            <a:xfrm>
              <a:off x="0" y="2623"/>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grpSp>
      <p:grpSp>
        <p:nvGrpSpPr>
          <p:cNvPr id="122896" name="组合 122895"/>
          <p:cNvGrpSpPr/>
          <p:nvPr/>
        </p:nvGrpSpPr>
        <p:grpSpPr>
          <a:xfrm>
            <a:off x="2881313" y="1257300"/>
            <a:ext cx="827087" cy="1524000"/>
            <a:chOff x="0" y="0"/>
            <a:chExt cx="521" cy="960"/>
          </a:xfrm>
        </p:grpSpPr>
        <p:sp>
          <p:nvSpPr>
            <p:cNvPr id="122897" name="Text Box 28"/>
            <p:cNvSpPr txBox="1"/>
            <p:nvPr/>
          </p:nvSpPr>
          <p:spPr>
            <a:xfrm>
              <a:off x="0" y="0"/>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sp>
          <p:nvSpPr>
            <p:cNvPr id="122898" name="Text Box 29"/>
            <p:cNvSpPr txBox="1"/>
            <p:nvPr/>
          </p:nvSpPr>
          <p:spPr>
            <a:xfrm>
              <a:off x="0" y="499"/>
              <a:ext cx="521" cy="461"/>
            </a:xfrm>
            <a:prstGeom prst="rect">
              <a:avLst/>
            </a:prstGeom>
            <a:noFill/>
            <a:ln w="9525">
              <a:noFill/>
            </a:ln>
          </p:spPr>
          <p:txBody>
            <a:bodyPr lIns="0" tIns="0" rIns="0" bIns="0">
              <a:spAutoFit/>
            </a:bodyPr>
            <a:p>
              <a:pPr lvl="0" algn="ctr" eaLnBrk="1" hangingPunct="1">
                <a:spcBef>
                  <a:spcPct val="50000"/>
                </a:spcBef>
                <a:buNone/>
              </a:pPr>
              <a:r>
                <a:rPr lang="zh-CN" altLang="en-US" sz="4800" dirty="0">
                  <a:solidFill>
                    <a:srgbClr val="FF0000"/>
                  </a:solidFill>
                  <a:latin typeface="Arial" panose="020B0604020202020204" pitchFamily="34" charset="0"/>
                  <a:ea typeface="宋体" panose="02010600030101010101" pitchFamily="2" charset="-122"/>
                </a:rPr>
                <a:t>√</a:t>
              </a:r>
              <a:endParaRPr lang="zh-CN" altLang="en-US" sz="4800" dirty="0">
                <a:solidFill>
                  <a:srgbClr val="FF0000"/>
                </a:solidFill>
                <a:latin typeface="Arial" panose="020B0604020202020204" pitchFamily="34" charset="0"/>
                <a:ea typeface="宋体" panose="02010600030101010101" pitchFamily="2" charset="-122"/>
              </a:endParaRPr>
            </a:p>
          </p:txBody>
        </p:sp>
      </p:grpSp>
      <p:grpSp>
        <p:nvGrpSpPr>
          <p:cNvPr id="122899" name="组合 122898"/>
          <p:cNvGrpSpPr/>
          <p:nvPr/>
        </p:nvGrpSpPr>
        <p:grpSpPr>
          <a:xfrm>
            <a:off x="3024188" y="2913063"/>
            <a:ext cx="827087" cy="3179762"/>
            <a:chOff x="0" y="0"/>
            <a:chExt cx="521" cy="2003"/>
          </a:xfrm>
        </p:grpSpPr>
        <p:sp>
          <p:nvSpPr>
            <p:cNvPr id="122900" name="Text Box 30"/>
            <p:cNvSpPr txBox="1"/>
            <p:nvPr/>
          </p:nvSpPr>
          <p:spPr>
            <a:xfrm>
              <a:off x="0" y="0"/>
              <a:ext cx="521" cy="461"/>
            </a:xfrm>
            <a:prstGeom prst="rect">
              <a:avLst/>
            </a:prstGeom>
            <a:noFill/>
            <a:ln w="9525">
              <a:noFill/>
            </a:ln>
          </p:spPr>
          <p:txBody>
            <a:bodyPr lIns="0" tIns="0" rIns="0" bIns="0">
              <a:spAutoFit/>
            </a:bodyPr>
            <a:p>
              <a:pPr lvl="0" algn="ctr" eaLnBrk="1" hangingPunct="1">
                <a:spcBef>
                  <a:spcPct val="50000"/>
                </a:spcBef>
                <a:buNone/>
              </a:pPr>
              <a:r>
                <a:rPr lang="en-US" altLang="x-none" sz="4800" dirty="0">
                  <a:solidFill>
                    <a:srgbClr val="FF0000"/>
                  </a:solidFill>
                  <a:latin typeface="Times New Roman" panose="02020603050405020304" pitchFamily="2" charset="0"/>
                  <a:ea typeface="宋体" panose="02010600030101010101" pitchFamily="2" charset="-122"/>
                </a:rPr>
                <a:t>×</a:t>
              </a:r>
              <a:endParaRPr lang="zh-CN" altLang="en-US" sz="4800" dirty="0">
                <a:solidFill>
                  <a:srgbClr val="FF0000"/>
                </a:solidFill>
                <a:latin typeface="Times New Roman" panose="02020603050405020304" pitchFamily="2" charset="0"/>
                <a:ea typeface="宋体" panose="02010600030101010101" pitchFamily="2" charset="-122"/>
              </a:endParaRPr>
            </a:p>
          </p:txBody>
        </p:sp>
        <p:sp>
          <p:nvSpPr>
            <p:cNvPr id="122901" name="Text Box 31"/>
            <p:cNvSpPr txBox="1"/>
            <p:nvPr/>
          </p:nvSpPr>
          <p:spPr>
            <a:xfrm>
              <a:off x="0" y="506"/>
              <a:ext cx="521" cy="461"/>
            </a:xfrm>
            <a:prstGeom prst="rect">
              <a:avLst/>
            </a:prstGeom>
            <a:noFill/>
            <a:ln w="9525">
              <a:noFill/>
            </a:ln>
          </p:spPr>
          <p:txBody>
            <a:bodyPr lIns="0" tIns="0" rIns="0" bIns="0">
              <a:spAutoFit/>
            </a:bodyPr>
            <a:p>
              <a:pPr lvl="0" algn="ctr" eaLnBrk="1" hangingPunct="1">
                <a:spcBef>
                  <a:spcPct val="50000"/>
                </a:spcBef>
                <a:buNone/>
              </a:pPr>
              <a:r>
                <a:rPr lang="en-US" altLang="x-none" sz="4800" dirty="0">
                  <a:solidFill>
                    <a:srgbClr val="FF0000"/>
                  </a:solidFill>
                  <a:latin typeface="Times New Roman" panose="02020603050405020304" pitchFamily="2" charset="0"/>
                  <a:ea typeface="宋体" panose="02010600030101010101" pitchFamily="2" charset="-122"/>
                </a:rPr>
                <a:t>×</a:t>
              </a:r>
              <a:endParaRPr lang="zh-CN" altLang="en-US" sz="4800" dirty="0">
                <a:solidFill>
                  <a:srgbClr val="FF0000"/>
                </a:solidFill>
                <a:latin typeface="Times New Roman" panose="02020603050405020304" pitchFamily="2" charset="0"/>
                <a:ea typeface="宋体" panose="02010600030101010101" pitchFamily="2" charset="-122"/>
              </a:endParaRPr>
            </a:p>
          </p:txBody>
        </p:sp>
        <p:sp>
          <p:nvSpPr>
            <p:cNvPr id="122902" name="Text Box 32"/>
            <p:cNvSpPr txBox="1"/>
            <p:nvPr/>
          </p:nvSpPr>
          <p:spPr>
            <a:xfrm>
              <a:off x="0" y="1036"/>
              <a:ext cx="521" cy="461"/>
            </a:xfrm>
            <a:prstGeom prst="rect">
              <a:avLst/>
            </a:prstGeom>
            <a:noFill/>
            <a:ln w="9525">
              <a:noFill/>
            </a:ln>
          </p:spPr>
          <p:txBody>
            <a:bodyPr lIns="0" tIns="0" rIns="0" bIns="0">
              <a:spAutoFit/>
            </a:bodyPr>
            <a:p>
              <a:pPr lvl="0" algn="ctr" eaLnBrk="1" hangingPunct="1">
                <a:spcBef>
                  <a:spcPct val="50000"/>
                </a:spcBef>
                <a:buNone/>
              </a:pPr>
              <a:r>
                <a:rPr lang="en-US" altLang="x-none" sz="4800" dirty="0">
                  <a:solidFill>
                    <a:srgbClr val="FF0000"/>
                  </a:solidFill>
                  <a:latin typeface="Times New Roman" panose="02020603050405020304" pitchFamily="2" charset="0"/>
                  <a:ea typeface="宋体" panose="02010600030101010101" pitchFamily="2" charset="-122"/>
                </a:rPr>
                <a:t>×</a:t>
              </a:r>
              <a:endParaRPr lang="zh-CN" altLang="en-US" sz="4800" dirty="0">
                <a:solidFill>
                  <a:srgbClr val="FF0000"/>
                </a:solidFill>
                <a:latin typeface="Times New Roman" panose="02020603050405020304" pitchFamily="2" charset="0"/>
                <a:ea typeface="宋体" panose="02010600030101010101" pitchFamily="2" charset="-122"/>
              </a:endParaRPr>
            </a:p>
          </p:txBody>
        </p:sp>
        <p:sp>
          <p:nvSpPr>
            <p:cNvPr id="122903" name="Text Box 33"/>
            <p:cNvSpPr txBox="1"/>
            <p:nvPr/>
          </p:nvSpPr>
          <p:spPr>
            <a:xfrm>
              <a:off x="0" y="1542"/>
              <a:ext cx="521" cy="461"/>
            </a:xfrm>
            <a:prstGeom prst="rect">
              <a:avLst/>
            </a:prstGeom>
            <a:noFill/>
            <a:ln w="9525">
              <a:noFill/>
            </a:ln>
          </p:spPr>
          <p:txBody>
            <a:bodyPr lIns="0" tIns="0" rIns="0" bIns="0">
              <a:spAutoFit/>
            </a:bodyPr>
            <a:p>
              <a:pPr lvl="0" algn="ctr" eaLnBrk="1" hangingPunct="1">
                <a:spcBef>
                  <a:spcPct val="50000"/>
                </a:spcBef>
                <a:buNone/>
              </a:pPr>
              <a:r>
                <a:rPr lang="en-US" altLang="x-none" sz="4800" dirty="0">
                  <a:solidFill>
                    <a:srgbClr val="FF0000"/>
                  </a:solidFill>
                  <a:latin typeface="Times New Roman" panose="02020603050405020304" pitchFamily="2" charset="0"/>
                  <a:ea typeface="宋体" panose="02010600030101010101" pitchFamily="2" charset="-122"/>
                </a:rPr>
                <a:t>×</a:t>
              </a:r>
              <a:endParaRPr lang="zh-CN" altLang="en-US" sz="4800" dirty="0">
                <a:solidFill>
                  <a:srgbClr val="FF0000"/>
                </a:solidFill>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linds(horizontal)">
                                      <p:cBhvr>
                                        <p:cTn id="7" dur="500"/>
                                        <p:tgtEl>
                                          <p:spTgt spid="122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blinds(horizontal)">
                                      <p:cBhvr>
                                        <p:cTn id="12" dur="500"/>
                                        <p:tgtEl>
                                          <p:spTgt spid="1228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887"/>
                                        </p:tgtEl>
                                        <p:attrNameLst>
                                          <p:attrName>style.visibility</p:attrName>
                                        </p:attrNameLst>
                                      </p:cBhvr>
                                      <p:to>
                                        <p:strVal val="visible"/>
                                      </p:to>
                                    </p:set>
                                    <p:animEffect transition="in" filter="blinds(horizontal)">
                                      <p:cBhvr>
                                        <p:cTn id="17" dur="500"/>
                                        <p:tgtEl>
                                          <p:spTgt spid="12288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288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28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2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P spid="122886" grpId="0"/>
      <p:bldP spid="12288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390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a:xfrm>
            <a:off x="755650" y="115888"/>
            <a:ext cx="7772400" cy="457200"/>
          </a:xfrm>
        </p:spPr>
        <p:txBody>
          <a:bodyPr vert="horz" wrap="square" tIns="0" bIns="0" anchor="ctr"/>
          <a:p>
            <a:pPr lvl="0" eaLnBrk="1" hangingPunct="1"/>
            <a:r>
              <a:rPr lang="zh-CN" altLang="en-US" sz="2800" dirty="0">
                <a:latin typeface="Arial" panose="020B0604020202020204" pitchFamily="34" charset="0"/>
              </a:rPr>
              <a:t>关系模式：</a:t>
            </a:r>
            <a:r>
              <a:rPr lang="en-US" altLang="x-none" sz="2800" dirty="0">
                <a:latin typeface="Arial" panose="020B0604020202020204" pitchFamily="34" charset="0"/>
              </a:rPr>
              <a:t>S(Sno, Sn, Sd)</a:t>
            </a:r>
            <a:endParaRPr lang="zh-CN" altLang="en-US" sz="2800" dirty="0">
              <a:latin typeface="Arial" panose="020B0604020202020204" pitchFamily="34" charset="0"/>
            </a:endParaRPr>
          </a:p>
        </p:txBody>
      </p:sp>
      <p:sp>
        <p:nvSpPr>
          <p:cNvPr id="123909" name="Text Box 3"/>
          <p:cNvSpPr txBox="1"/>
          <p:nvPr/>
        </p:nvSpPr>
        <p:spPr>
          <a:xfrm>
            <a:off x="0" y="981075"/>
            <a:ext cx="9144000" cy="2462213"/>
          </a:xfrm>
          <a:prstGeom prst="rect">
            <a:avLst/>
          </a:prstGeom>
          <a:solidFill>
            <a:srgbClr val="CCFFFF"/>
          </a:solidFill>
          <a:ln w="9525">
            <a:noFill/>
          </a:ln>
        </p:spPr>
        <p:txBody>
          <a:bodyPr>
            <a:spAutoFit/>
          </a:bodyPr>
          <a:p>
            <a:pPr lvl="0" eaLnBrk="1" hangingPunct="1">
              <a:lnSpc>
                <a:spcPct val="110000"/>
              </a:lnSpc>
              <a:spcBef>
                <a:spcPct val="50000"/>
              </a:spcBef>
            </a:pPr>
            <a:r>
              <a:rPr lang="zh-CN" altLang="en-US" dirty="0">
                <a:latin typeface="Arial" panose="020B0604020202020204" pitchFamily="34" charset="0"/>
                <a:ea typeface="宋体" panose="02010600030101010101" pitchFamily="2" charset="-122"/>
              </a:rPr>
              <a:t> 存在的</a:t>
            </a:r>
            <a:r>
              <a:rPr lang="en-US" altLang="x-none" dirty="0">
                <a:latin typeface="Arial" panose="020B0604020202020204" pitchFamily="34" charset="0"/>
                <a:ea typeface="宋体" panose="02010600030101010101" pitchFamily="2" charset="-122"/>
              </a:rPr>
              <a:t>MVD</a:t>
            </a:r>
            <a:r>
              <a:rPr lang="zh-CN" altLang="en-US" dirty="0">
                <a:latin typeface="Arial" panose="020B0604020202020204" pitchFamily="34" charset="0"/>
                <a:ea typeface="宋体" panose="02010600030101010101" pitchFamily="2" charset="-122"/>
              </a:rPr>
              <a:t>有：</a:t>
            </a:r>
            <a:endParaRPr lang="zh-CN" altLang="en-US" dirty="0">
              <a:latin typeface="Arial" panose="020B0604020202020204" pitchFamily="34" charset="0"/>
              <a:ea typeface="宋体" panose="02010600030101010101" pitchFamily="2" charset="-122"/>
            </a:endParaRPr>
          </a:p>
          <a:p>
            <a:pPr lvl="0" eaLnBrk="1" hangingPunct="1">
              <a:lnSpc>
                <a:spcPct val="110000"/>
              </a:lnSpc>
              <a:spcBef>
                <a:spcPct val="50000"/>
              </a:spcBef>
              <a:buNone/>
            </a:pPr>
            <a:r>
              <a:rPr lang="en-US" altLang="x-none" sz="2600" dirty="0">
                <a:solidFill>
                  <a:srgbClr val="FF0000"/>
                </a:solidFill>
                <a:latin typeface="Arial" panose="020B0604020202020204" pitchFamily="34" charset="0"/>
                <a:ea typeface="宋体" panose="02010600030101010101" pitchFamily="2" charset="-122"/>
              </a:rPr>
              <a:t>  Sno→→Sn              Sno→→Sd</a:t>
            </a:r>
            <a:endParaRPr lang="en-US" altLang="x-none" sz="2600" dirty="0">
              <a:solidFill>
                <a:srgbClr val="FF0000"/>
              </a:solidFill>
              <a:latin typeface="Arial" panose="020B0604020202020204" pitchFamily="34" charset="0"/>
              <a:ea typeface="宋体" panose="02010600030101010101" pitchFamily="2" charset="-122"/>
            </a:endParaRPr>
          </a:p>
          <a:p>
            <a:pPr lvl="0" eaLnBrk="1" hangingPunct="1">
              <a:lnSpc>
                <a:spcPct val="110000"/>
              </a:lnSpc>
              <a:spcBef>
                <a:spcPct val="50000"/>
              </a:spcBef>
              <a:buNone/>
            </a:pPr>
            <a:r>
              <a:rPr lang="en-US" altLang="x-none" sz="2600" dirty="0">
                <a:solidFill>
                  <a:schemeClr val="accent2"/>
                </a:solidFill>
                <a:latin typeface="Arial" panose="020B0604020202020204" pitchFamily="34" charset="0"/>
                <a:ea typeface="宋体" panose="02010600030101010101" pitchFamily="2" charset="-122"/>
              </a:rPr>
              <a:t>  Sno→→(Sn,Sd)      Sn→→(Sno,Sd)      Sd→→(Sno,Sn)</a:t>
            </a:r>
            <a:endParaRPr lang="en-US" altLang="x-none" sz="2600" dirty="0">
              <a:solidFill>
                <a:schemeClr val="accent2"/>
              </a:solidFill>
              <a:latin typeface="Arial" panose="020B0604020202020204" pitchFamily="34" charset="0"/>
              <a:ea typeface="宋体" panose="02010600030101010101" pitchFamily="2" charset="-122"/>
            </a:endParaRPr>
          </a:p>
          <a:p>
            <a:pPr lvl="0" eaLnBrk="1" hangingPunct="1">
              <a:lnSpc>
                <a:spcPct val="110000"/>
              </a:lnSpc>
              <a:spcBef>
                <a:spcPct val="50000"/>
              </a:spcBef>
              <a:buNone/>
            </a:pPr>
            <a:r>
              <a:rPr lang="en-US" altLang="x-none" sz="2600" dirty="0">
                <a:solidFill>
                  <a:schemeClr val="accent2"/>
                </a:solidFill>
                <a:latin typeface="Arial" panose="020B0604020202020204" pitchFamily="34" charset="0"/>
                <a:ea typeface="宋体" panose="02010600030101010101" pitchFamily="2" charset="-122"/>
              </a:rPr>
              <a:t>  (Sno,Sn)→→Sd      (Sno,Sd)→→Sn       (Sn,Sd)→→Sno</a:t>
            </a:r>
            <a:endParaRPr lang="zh-CN" altLang="en-US" sz="2600" baseline="30000" dirty="0">
              <a:solidFill>
                <a:schemeClr val="accent2"/>
              </a:solidFill>
              <a:latin typeface="Arial" panose="020B0604020202020204" pitchFamily="34" charset="0"/>
              <a:ea typeface="宋体" panose="02010600030101010101" pitchFamily="2" charset="-122"/>
            </a:endParaRPr>
          </a:p>
        </p:txBody>
      </p:sp>
      <p:sp>
        <p:nvSpPr>
          <p:cNvPr id="123910" name="Text Box 8"/>
          <p:cNvSpPr txBox="1"/>
          <p:nvPr/>
        </p:nvSpPr>
        <p:spPr>
          <a:xfrm>
            <a:off x="0" y="3862388"/>
            <a:ext cx="9144000" cy="1801812"/>
          </a:xfrm>
          <a:prstGeom prst="rect">
            <a:avLst/>
          </a:prstGeom>
          <a:noFill/>
          <a:ln w="9525">
            <a:noFill/>
          </a:ln>
        </p:spPr>
        <p:txBody>
          <a:bodyPr>
            <a:spAutoFit/>
          </a:bodyPr>
          <a:p>
            <a:pPr lvl="0" eaLnBrk="1" hangingPunct="1">
              <a:spcBef>
                <a:spcPct val="50000"/>
              </a:spcBef>
              <a:buClr>
                <a:schemeClr val="tx2"/>
              </a:buClr>
            </a:pPr>
            <a:r>
              <a:rPr lang="zh-CN" altLang="en-US" dirty="0">
                <a:latin typeface="Times New Roman" panose="02020603050405020304" pitchFamily="2" charset="0"/>
                <a:ea typeface="宋体" panose="02010600030101010101" pitchFamily="2" charset="-122"/>
              </a:rPr>
              <a:t> 其中：</a:t>
            </a:r>
            <a:endParaRPr lang="zh-CN" altLang="en-US" dirty="0">
              <a:latin typeface="Times New Roman" panose="02020603050405020304" pitchFamily="2" charset="0"/>
              <a:ea typeface="宋体" panose="02010600030101010101" pitchFamily="2" charset="-122"/>
            </a:endParaRPr>
          </a:p>
          <a:p>
            <a:pPr lvl="1" eaLnBrk="1" hangingPunct="1">
              <a:spcBef>
                <a:spcPct val="50000"/>
              </a:spcBef>
              <a:buClr>
                <a:schemeClr val="tx2"/>
              </a:buClr>
            </a:pPr>
            <a:r>
              <a:rPr lang="zh-CN" altLang="en-US" dirty="0">
                <a:solidFill>
                  <a:srgbClr val="FF0000"/>
                </a:solidFill>
                <a:latin typeface="Times New Roman" panose="02020603050405020304" pitchFamily="2" charset="0"/>
                <a:ea typeface="宋体" panose="02010600030101010101" pitchFamily="2" charset="-122"/>
              </a:rPr>
              <a:t> 红颜色是非平凡多值依赖</a:t>
            </a:r>
            <a:endParaRPr lang="zh-CN" altLang="en-US" dirty="0">
              <a:latin typeface="Times New Roman" panose="02020603050405020304" pitchFamily="2" charset="0"/>
              <a:ea typeface="宋体" panose="02010600030101010101" pitchFamily="2" charset="-122"/>
            </a:endParaRPr>
          </a:p>
          <a:p>
            <a:pPr lvl="1" eaLnBrk="1" hangingPunct="1">
              <a:spcBef>
                <a:spcPct val="50000"/>
              </a:spcBef>
              <a:buClr>
                <a:schemeClr val="tx2"/>
              </a:buClr>
            </a:pPr>
            <a:r>
              <a:rPr lang="zh-CN" altLang="en-US" dirty="0">
                <a:solidFill>
                  <a:schemeClr val="accent2"/>
                </a:solidFill>
                <a:latin typeface="Times New Roman" panose="02020603050405020304" pitchFamily="2" charset="0"/>
                <a:ea typeface="宋体" panose="02010600030101010101" pitchFamily="2" charset="-122"/>
              </a:rPr>
              <a:t> 其它的为平凡多值依赖</a:t>
            </a:r>
            <a:endParaRPr lang="zh-CN" altLang="en-US"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493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24933" name="Rectangle 3"/>
          <p:cNvSpPr>
            <a:spLocks noGrp="1"/>
          </p:cNvSpPr>
          <p:nvPr>
            <p:ph type="body"/>
          </p:nvPr>
        </p:nvSpPr>
        <p:spPr>
          <a:xfrm>
            <a:off x="179388" y="838200"/>
            <a:ext cx="8763000" cy="5562600"/>
          </a:xfrm>
        </p:spPr>
        <p:txBody>
          <a:bodyPr vert="horz" wrap="square" anchor="t"/>
          <a:p>
            <a:pPr lvl="0" eaLnBrk="1" hangingPunct="1">
              <a:lnSpc>
                <a:spcPct val="130000"/>
              </a:lnSpc>
            </a:pPr>
            <a:r>
              <a:rPr lang="zh-CN" altLang="en-US" dirty="0">
                <a:latin typeface="Arial" panose="020B0604020202020204" pitchFamily="34" charset="0"/>
              </a:rPr>
              <a:t>习题8.2：</a:t>
            </a:r>
            <a:endParaRPr lang="zh-CN" altLang="en-US" dirty="0">
              <a:latin typeface="Arial" panose="020B0604020202020204" pitchFamily="34" charset="0"/>
            </a:endParaRPr>
          </a:p>
          <a:p>
            <a:pPr lvl="0" eaLnBrk="1" hangingPunct="1">
              <a:lnSpc>
                <a:spcPct val="130000"/>
              </a:lnSpc>
              <a:buNone/>
            </a:pPr>
            <a:r>
              <a:rPr lang="zh-CN" altLang="en-US" dirty="0">
                <a:latin typeface="Arial" panose="020B0604020202020204" pitchFamily="34" charset="0"/>
              </a:rPr>
              <a:t>		</a:t>
            </a:r>
            <a:r>
              <a:rPr lang="zh-CN" altLang="en-US" dirty="0">
                <a:solidFill>
                  <a:schemeClr val="accent2"/>
                </a:solidFill>
                <a:latin typeface="Arial" panose="020B0604020202020204" pitchFamily="34" charset="0"/>
              </a:rPr>
              <a:t>在关系 </a:t>
            </a:r>
            <a:r>
              <a:rPr lang="en-US" altLang="x-none" dirty="0">
                <a:solidFill>
                  <a:schemeClr val="accent2"/>
                </a:solidFill>
                <a:latin typeface="Arial" panose="020B0604020202020204" pitchFamily="34" charset="0"/>
              </a:rPr>
              <a:t>SC(Sno, Cno, G) </a:t>
            </a:r>
            <a:r>
              <a:rPr lang="zh-CN" altLang="en-US" dirty="0">
                <a:solidFill>
                  <a:schemeClr val="accent2"/>
                </a:solidFill>
                <a:latin typeface="Arial" panose="020B0604020202020204" pitchFamily="34" charset="0"/>
              </a:rPr>
              <a:t>中， </a:t>
            </a:r>
            <a:r>
              <a:rPr lang="en-US" altLang="x-none" dirty="0">
                <a:solidFill>
                  <a:schemeClr val="accent2"/>
                </a:solidFill>
                <a:latin typeface="Arial" panose="020B0604020202020204" pitchFamily="34" charset="0"/>
              </a:rPr>
              <a:t>Sno</a:t>
            </a:r>
            <a:r>
              <a:rPr lang="en-US" altLang="x-none" baseline="30000" dirty="0">
                <a:solidFill>
                  <a:schemeClr val="accent2"/>
                </a:solidFill>
                <a:latin typeface="Arial" panose="020B0604020202020204" pitchFamily="34" charset="0"/>
              </a:rPr>
              <a:t> </a:t>
            </a:r>
            <a:r>
              <a:rPr lang="en-US" altLang="x-none" dirty="0">
                <a:solidFill>
                  <a:schemeClr val="accent2"/>
                </a:solidFill>
                <a:latin typeface="Arial" panose="020B0604020202020204" pitchFamily="34" charset="0"/>
                <a:sym typeface="Symbol" panose="05050102010706020507" pitchFamily="2" charset="2"/>
              </a:rPr>
              <a:t> </a:t>
            </a:r>
            <a:r>
              <a:rPr lang="en-US" altLang="x-none" dirty="0">
                <a:solidFill>
                  <a:schemeClr val="accent2"/>
                </a:solidFill>
                <a:latin typeface="Arial" panose="020B0604020202020204" pitchFamily="34" charset="0"/>
              </a:rPr>
              <a:t>Cno</a:t>
            </a:r>
            <a:r>
              <a:rPr lang="en-US" altLang="x-none" baseline="30000" dirty="0">
                <a:solidFill>
                  <a:schemeClr val="accent2"/>
                </a:solidFill>
                <a:latin typeface="Arial" panose="020B0604020202020204" pitchFamily="34" charset="0"/>
              </a:rPr>
              <a:t> </a:t>
            </a:r>
            <a:r>
              <a:rPr lang="zh-CN" altLang="en-US" dirty="0">
                <a:solidFill>
                  <a:schemeClr val="accent2"/>
                </a:solidFill>
                <a:latin typeface="Arial" panose="020B0604020202020204" pitchFamily="34" charset="0"/>
              </a:rPr>
              <a:t>正确吗？请说明其理由。</a:t>
            </a:r>
            <a:endParaRPr lang="zh-CN" altLang="en-US" dirty="0">
              <a:solidFill>
                <a:schemeClr val="accent2"/>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5122" name="对象 5121"/>
          <p:cNvGraphicFramePr>
            <a:graphicFrameLocks noChangeAspect="1"/>
          </p:cNvGraphicFramePr>
          <p:nvPr/>
        </p:nvGraphicFramePr>
        <p:xfrm>
          <a:off x="0" y="1077278"/>
          <a:ext cx="9128125" cy="5149850"/>
        </p:xfrm>
        <a:graphic>
          <a:graphicData uri="http://schemas.openxmlformats.org/presentationml/2006/ole">
            <mc:AlternateContent xmlns:mc="http://schemas.openxmlformats.org/markup-compatibility/2006">
              <mc:Choice xmlns:v="urn:schemas-microsoft-com:vml" Requires="v">
                <p:oleObj spid="_x0000_s3082" name="" r:id="rId1" imgW="3311525" imgH="1876425" progId="Word.Picture.8">
                  <p:embed/>
                </p:oleObj>
              </mc:Choice>
              <mc:Fallback>
                <p:oleObj name="" r:id="rId1" imgW="3311525" imgH="1876425" progId="Word.Picture.8">
                  <p:embed/>
                  <p:pic>
                    <p:nvPicPr>
                      <p:cNvPr id="0" name="图片 3081"/>
                      <p:cNvPicPr/>
                      <p:nvPr/>
                    </p:nvPicPr>
                    <p:blipFill>
                      <a:blip r:embed="rId2"/>
                      <a:stretch>
                        <a:fillRect/>
                      </a:stretch>
                    </p:blipFill>
                    <p:spPr>
                      <a:xfrm>
                        <a:off x="0" y="1077278"/>
                        <a:ext cx="9128125" cy="5149850"/>
                      </a:xfrm>
                      <a:prstGeom prst="rect">
                        <a:avLst/>
                      </a:prstGeom>
                      <a:solidFill>
                        <a:schemeClr val="bg1"/>
                      </a:solidFill>
                      <a:ln w="38100">
                        <a:noFill/>
                        <a:miter/>
                      </a:ln>
                    </p:spPr>
                  </p:pic>
                </p:oleObj>
              </mc:Fallback>
            </mc:AlternateContent>
          </a:graphicData>
        </a:graphic>
      </p:graphicFrame>
      <p:sp>
        <p:nvSpPr>
          <p:cNvPr id="2" name="文本占位符 5122"/>
          <p:cNvSpPr>
            <a:spLocks noGrp="1"/>
          </p:cNvSpPr>
          <p:nvPr>
            <p:ph idx="1"/>
          </p:nvPr>
        </p:nvSpPr>
        <p:spPr>
          <a:xfrm>
            <a:off x="381000" y="44450"/>
            <a:ext cx="8382000" cy="977265"/>
          </a:xfrm>
        </p:spPr>
        <p:txBody>
          <a:bodyPr anchor="t">
            <a:spAutoFit/>
          </a:bodyPr>
          <a:p>
            <a:pPr marL="533400" indent="-533400">
              <a:lnSpc>
                <a:spcPct val="120000"/>
              </a:lnSpc>
            </a:pPr>
            <a:r>
              <a:rPr lang="zh-CN" altLang="en-US" sz="2400" dirty="0">
                <a:solidFill>
                  <a:schemeClr val="accent2"/>
                </a:solidFill>
              </a:rPr>
              <a:t>例如允许插入一门尚未有学生选修的课程(104, </a:t>
            </a:r>
            <a:r>
              <a:rPr lang="en-US" altLang="x-none" sz="2400" dirty="0">
                <a:solidFill>
                  <a:schemeClr val="accent2"/>
                </a:solidFill>
              </a:rPr>
              <a:t>DB, 103)，</a:t>
            </a:r>
            <a:r>
              <a:rPr lang="zh-CN" altLang="en-US" sz="2400" dirty="0">
                <a:solidFill>
                  <a:schemeClr val="accent2"/>
                </a:solidFill>
              </a:rPr>
              <a:t>其结果如下：</a:t>
            </a:r>
            <a:endParaRPr lang="zh-CN" altLang="en-US" sz="2400" dirty="0">
              <a:solidFill>
                <a:schemeClr val="accent2"/>
              </a:solidFill>
            </a:endParaRPr>
          </a:p>
        </p:txBody>
      </p:sp>
      <p:sp>
        <p:nvSpPr>
          <p:cNvPr id="5124" name="文本框 5123"/>
          <p:cNvSpPr txBox="1"/>
          <p:nvPr/>
        </p:nvSpPr>
        <p:spPr>
          <a:xfrm>
            <a:off x="0" y="6165215"/>
            <a:ext cx="9144000" cy="460375"/>
          </a:xfrm>
          <a:prstGeom prst="rect">
            <a:avLst/>
          </a:prstGeom>
          <a:solidFill>
            <a:schemeClr val="bg1"/>
          </a:solidFill>
          <a:ln w="9525">
            <a:noFill/>
          </a:ln>
        </p:spPr>
        <p:txBody>
          <a:bodyPr anchor="t">
            <a:spAutoFit/>
          </a:bodyPr>
          <a:p>
            <a:pPr>
              <a:spcBef>
                <a:spcPct val="50000"/>
              </a:spcBef>
              <a:buClr>
                <a:schemeClr val="tx1"/>
              </a:buClr>
              <a:buFont typeface="Wingdings" panose="05000000000000000000" pitchFamily="2" charset="2"/>
              <a:buChar char="n"/>
            </a:pPr>
            <a:r>
              <a:rPr lang="zh-CN" altLang="en-US" sz="2400" b="1" dirty="0">
                <a:solidFill>
                  <a:srgbClr val="FF0000"/>
                </a:solidFill>
                <a:latin typeface="Times New Roman" panose="02020603050405020304" pitchFamily="2" charset="0"/>
              </a:rPr>
              <a:t> 结果关系将违反关系的</a:t>
            </a:r>
            <a:r>
              <a:rPr lang="en-US" altLang="zh-CN" sz="2400" b="1" dirty="0">
                <a:solidFill>
                  <a:srgbClr val="FF0000"/>
                </a:solidFill>
                <a:latin typeface="Times New Roman" panose="02020603050405020304" pitchFamily="2" charset="0"/>
              </a:rPr>
              <a:t>'</a:t>
            </a:r>
            <a:r>
              <a:rPr lang="zh-CN" altLang="en-US" sz="2400" b="1" dirty="0">
                <a:solidFill>
                  <a:srgbClr val="FF0000"/>
                </a:solidFill>
                <a:latin typeface="Times New Roman" panose="02020603050405020304" pitchFamily="2" charset="0"/>
              </a:rPr>
              <a:t>实体完整性约束</a:t>
            </a:r>
            <a:r>
              <a:rPr lang="en-US" altLang="zh-CN" sz="2400" b="1" dirty="0">
                <a:solidFill>
                  <a:srgbClr val="FF0000"/>
                </a:solidFill>
                <a:latin typeface="Times New Roman" panose="02020603050405020304" pitchFamily="2" charset="0"/>
              </a:rPr>
              <a:t>'(</a:t>
            </a:r>
            <a:r>
              <a:rPr lang="zh-CN" altLang="en-US" sz="2400" b="1" dirty="0">
                <a:solidFill>
                  <a:srgbClr val="FF0000"/>
                </a:solidFill>
                <a:latin typeface="Times New Roman" panose="02020603050405020304" pitchFamily="2" charset="0"/>
              </a:rPr>
              <a:t>新元组的关键字为空</a:t>
            </a:r>
            <a:r>
              <a:rPr lang="en-US" altLang="zh-CN" sz="2400" b="1" dirty="0">
                <a:solidFill>
                  <a:srgbClr val="FF0000"/>
                </a:solidFill>
                <a:latin typeface="Times New Roman" panose="02020603050405020304" pitchFamily="2" charset="0"/>
              </a:rPr>
              <a:t>)</a:t>
            </a:r>
            <a:endParaRPr lang="en-US" altLang="zh-CN" sz="2400" b="1" dirty="0">
              <a:solidFill>
                <a:srgbClr val="FF0000"/>
              </a:solidFill>
              <a:latin typeface="Times New Roman" panose="02020603050405020304" pitchFamily="2" charset="0"/>
            </a:endParaRPr>
          </a:p>
        </p:txBody>
      </p:sp>
      <p:sp>
        <p:nvSpPr>
          <p:cNvPr id="3"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blinds(horizontal)">
                                      <p:cBhvr>
                                        <p:cTn id="1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595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5956"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25957" name="Rectangle 3"/>
          <p:cNvSpPr>
            <a:spLocks noGrp="1"/>
          </p:cNvSpPr>
          <p:nvPr>
            <p:ph type="body"/>
          </p:nvPr>
        </p:nvSpPr>
        <p:spPr>
          <a:xfrm>
            <a:off x="685800" y="762000"/>
            <a:ext cx="7772400" cy="4191000"/>
          </a:xfrm>
        </p:spPr>
        <p:txBody>
          <a:bodyPr vert="horz" wrap="square" anchor="t"/>
          <a:p>
            <a:pPr marL="533400" lvl="0" indent="-533400" eaLnBrk="1" hangingPunct="1">
              <a:buNone/>
            </a:pPr>
            <a:r>
              <a:rPr lang="zh-CN" altLang="en-US" dirty="0">
                <a:latin typeface="Arial" panose="020B0604020202020204" pitchFamily="34" charset="0"/>
              </a:rPr>
              <a:t>4. 多值依赖的性质</a:t>
            </a:r>
            <a:endParaRPr lang="zh-CN" altLang="en-US" dirty="0">
              <a:latin typeface="Arial" panose="020B0604020202020204" pitchFamily="34" charset="0"/>
            </a:endParaRPr>
          </a:p>
          <a:p>
            <a:pPr marL="1447800" lvl="2" indent="-533400" eaLnBrk="1" hangingPunct="1">
              <a:buNone/>
            </a:pPr>
            <a:r>
              <a:rPr lang="zh-CN" altLang="en-US" dirty="0">
                <a:latin typeface="Arial" panose="020B0604020202020204" pitchFamily="34" charset="0"/>
              </a:rPr>
              <a:t>在一个关系模式</a:t>
            </a:r>
            <a:r>
              <a:rPr lang="en-US" altLang="x-none" dirty="0">
                <a:latin typeface="Arial" panose="020B0604020202020204" pitchFamily="34" charset="0"/>
              </a:rPr>
              <a:t>R(U)</a:t>
            </a:r>
            <a:r>
              <a:rPr lang="zh-CN" altLang="en-US" dirty="0">
                <a:latin typeface="Arial" panose="020B0604020202020204" pitchFamily="34" charset="0"/>
              </a:rPr>
              <a:t>中，</a:t>
            </a:r>
            <a:endParaRPr lang="zh-CN" altLang="en-US" dirty="0">
              <a:latin typeface="Arial" panose="020B0604020202020204" pitchFamily="34" charset="0"/>
            </a:endParaRPr>
          </a:p>
          <a:p>
            <a:pPr marL="990600" lvl="1" indent="-533400" eaLnBrk="1" hangingPunct="1">
              <a:buClr>
                <a:srgbClr val="CC9900"/>
              </a:buClr>
              <a:buSzPct val="75000"/>
              <a:buFont typeface="Wingdings" panose="05000000000000000000" pitchFamily="2" charset="2"/>
              <a:buAutoNum type="arabicParenR"/>
            </a:pPr>
            <a:r>
              <a:rPr lang="zh-CN" altLang="en-US" dirty="0">
                <a:solidFill>
                  <a:schemeClr val="accent2"/>
                </a:solidFill>
                <a:latin typeface="Arial" panose="020B0604020202020204" pitchFamily="34" charset="0"/>
              </a:rPr>
              <a:t>如有 </a:t>
            </a:r>
            <a:r>
              <a:rPr lang="en-US" altLang="x-none" dirty="0">
                <a:solidFill>
                  <a:schemeClr val="accent2"/>
                </a:solidFill>
                <a:latin typeface="Arial" panose="020B0604020202020204" pitchFamily="34" charset="0"/>
              </a:rPr>
              <a:t>X→→Y，</a:t>
            </a:r>
            <a:r>
              <a:rPr lang="zh-CN" altLang="en-US" dirty="0">
                <a:solidFill>
                  <a:schemeClr val="accent2"/>
                </a:solidFill>
                <a:latin typeface="Arial" panose="020B0604020202020204" pitchFamily="34" charset="0"/>
              </a:rPr>
              <a:t>则必有 </a:t>
            </a:r>
            <a:r>
              <a:rPr lang="en-US" altLang="x-none" dirty="0">
                <a:solidFill>
                  <a:schemeClr val="accent2"/>
                </a:solidFill>
                <a:latin typeface="Arial" panose="020B0604020202020204" pitchFamily="34" charset="0"/>
              </a:rPr>
              <a:t>X→→(U-X-Y)</a:t>
            </a:r>
            <a:endParaRPr lang="en-US" altLang="x-none" dirty="0">
              <a:solidFill>
                <a:schemeClr val="accent2"/>
              </a:solidFill>
              <a:latin typeface="Arial" panose="020B0604020202020204" pitchFamily="34" charset="0"/>
            </a:endParaRPr>
          </a:p>
          <a:p>
            <a:pPr marL="990600" lvl="1" indent="-533400" eaLnBrk="1" hangingPunct="1">
              <a:buClr>
                <a:srgbClr val="CC9900"/>
              </a:buClr>
              <a:buSzPct val="75000"/>
              <a:buFont typeface="Wingdings" panose="05000000000000000000" pitchFamily="2" charset="2"/>
              <a:buAutoNum type="arabicParenR"/>
            </a:pPr>
            <a:r>
              <a:rPr lang="zh-CN" altLang="en-US" dirty="0">
                <a:solidFill>
                  <a:schemeClr val="accent2"/>
                </a:solidFill>
                <a:latin typeface="Arial" panose="020B0604020202020204" pitchFamily="34" charset="0"/>
              </a:rPr>
              <a:t>如有 </a:t>
            </a:r>
            <a:r>
              <a:rPr lang="en-US" altLang="x-none" dirty="0">
                <a:solidFill>
                  <a:schemeClr val="accent2"/>
                </a:solidFill>
                <a:latin typeface="Arial" panose="020B0604020202020204" pitchFamily="34" charset="0"/>
              </a:rPr>
              <a:t>X→Y，</a:t>
            </a:r>
            <a:r>
              <a:rPr lang="zh-CN" altLang="en-US" dirty="0">
                <a:solidFill>
                  <a:schemeClr val="accent2"/>
                </a:solidFill>
                <a:latin typeface="Arial" panose="020B0604020202020204" pitchFamily="34" charset="0"/>
              </a:rPr>
              <a:t>则必有 </a:t>
            </a:r>
            <a:r>
              <a:rPr lang="en-US" altLang="x-none" dirty="0">
                <a:solidFill>
                  <a:schemeClr val="accent2"/>
                </a:solidFill>
                <a:latin typeface="Arial" panose="020B0604020202020204" pitchFamily="34" charset="0"/>
              </a:rPr>
              <a:t>X→→Y</a:t>
            </a:r>
            <a:endParaRPr lang="en-US" altLang="x-none" dirty="0">
              <a:solidFill>
                <a:schemeClr val="accent2"/>
              </a:solidFill>
              <a:latin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697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6980"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26981" name="Rectangle 4"/>
          <p:cNvSpPr/>
          <p:nvPr/>
        </p:nvSpPr>
        <p:spPr>
          <a:xfrm>
            <a:off x="395288" y="838200"/>
            <a:ext cx="8353425" cy="1905000"/>
          </a:xfrm>
          <a:prstGeom prst="rect">
            <a:avLst/>
          </a:prstGeom>
          <a:noFill/>
          <a:ln w="9525">
            <a:noFill/>
          </a:ln>
        </p:spPr>
        <p:txBody>
          <a:bodyPr/>
          <a:p>
            <a:pPr marL="342900" lvl="0" indent="-342900" eaLnBrk="1" hangingPunct="1">
              <a:lnSpc>
                <a:spcPct val="130000"/>
              </a:lnSpc>
              <a:buNone/>
            </a:pPr>
            <a:r>
              <a:rPr lang="zh-CN" altLang="en-US" dirty="0">
                <a:solidFill>
                  <a:srgbClr val="FF0000"/>
                </a:solidFill>
                <a:latin typeface="Arial" panose="020B0604020202020204" pitchFamily="34" charset="0"/>
                <a:ea typeface="宋体" panose="02010600030101010101" pitchFamily="2" charset="-122"/>
              </a:rPr>
              <a:t>【思考题】</a:t>
            </a:r>
            <a:r>
              <a:rPr lang="zh-CN" altLang="en-US" dirty="0">
                <a:latin typeface="Arial" panose="020B0604020202020204" pitchFamily="34" charset="0"/>
                <a:ea typeface="宋体" panose="02010600030101010101" pitchFamily="2" charset="-122"/>
              </a:rPr>
              <a:t>在学生关系模式</a:t>
            </a:r>
            <a:r>
              <a:rPr lang="en-US" altLang="x-none" dirty="0">
                <a:latin typeface="Arial" panose="020B0604020202020204" pitchFamily="34" charset="0"/>
                <a:ea typeface="宋体" panose="02010600030101010101" pitchFamily="2" charset="-122"/>
              </a:rPr>
              <a:t>S(Sno, Sn, Ss, Sd)</a:t>
            </a:r>
            <a:r>
              <a:rPr lang="zh-CN" altLang="en-US" dirty="0">
                <a:latin typeface="Arial" panose="020B0604020202020204" pitchFamily="34" charset="0"/>
                <a:ea typeface="宋体" panose="02010600030101010101" pitchFamily="2" charset="-122"/>
              </a:rPr>
              <a:t>中，属性之间的语义约束要求同前。请问在该关系中存在哪些</a:t>
            </a:r>
            <a:r>
              <a:rPr lang="zh-CN" altLang="en-US" u="sng" dirty="0">
                <a:solidFill>
                  <a:srgbClr val="FF0000"/>
                </a:solidFill>
                <a:latin typeface="Arial" panose="020B0604020202020204" pitchFamily="34" charset="0"/>
                <a:ea typeface="宋体" panose="02010600030101010101" pitchFamily="2" charset="-122"/>
              </a:rPr>
              <a:t>不是函数依赖的非平凡的</a:t>
            </a:r>
            <a:r>
              <a:rPr lang="en-US" altLang="x-none" u="sng" dirty="0">
                <a:solidFill>
                  <a:srgbClr val="FF0000"/>
                </a:solidFill>
                <a:latin typeface="Arial" panose="020B0604020202020204" pitchFamily="34" charset="0"/>
                <a:ea typeface="宋体" panose="02010600030101010101" pitchFamily="2" charset="-122"/>
              </a:rPr>
              <a:t>MVD</a:t>
            </a:r>
            <a:r>
              <a:rPr lang="en-US" altLang="x-none"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126982" name="Text Box 5"/>
          <p:cNvSpPr txBox="1"/>
          <p:nvPr/>
        </p:nvSpPr>
        <p:spPr>
          <a:xfrm>
            <a:off x="685800" y="5319713"/>
            <a:ext cx="4419600" cy="1158875"/>
          </a:xfrm>
          <a:prstGeom prst="rect">
            <a:avLst/>
          </a:prstGeom>
          <a:solidFill>
            <a:srgbClr val="CCFFFF"/>
          </a:solidFill>
          <a:ln w="9525">
            <a:noFill/>
          </a:ln>
        </p:spPr>
        <p:txBody>
          <a:bodyPr>
            <a:spAutoFit/>
          </a:bodyPr>
          <a:p>
            <a:pPr lvl="0" eaLnBrk="1" hangingPunct="1">
              <a:spcBef>
                <a:spcPct val="50000"/>
              </a:spcBef>
              <a:buNone/>
            </a:pPr>
            <a:r>
              <a:rPr lang="zh-CN" altLang="en-US" dirty="0">
                <a:solidFill>
                  <a:srgbClr val="FF0000"/>
                </a:solidFill>
                <a:latin typeface="Arial" panose="020B0604020202020204" pitchFamily="34" charset="0"/>
                <a:ea typeface="宋体" panose="02010600030101010101" pitchFamily="2" charset="-122"/>
              </a:rPr>
              <a:t>【</a:t>
            </a:r>
            <a:r>
              <a:rPr lang="zh-CN" altLang="en-US" dirty="0">
                <a:solidFill>
                  <a:srgbClr val="FF0000"/>
                </a:solidFill>
                <a:latin typeface="Times New Roman" panose="02020603050405020304" pitchFamily="2" charset="0"/>
                <a:ea typeface="宋体" panose="02010600030101010101" pitchFamily="2" charset="-122"/>
              </a:rPr>
              <a:t>答案</a:t>
            </a:r>
            <a:r>
              <a:rPr lang="zh-CN" altLang="en-US"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Times New Roman" panose="02020603050405020304" pitchFamily="2" charset="0"/>
              <a:ea typeface="宋体" panose="02010600030101010101" pitchFamily="2" charset="-122"/>
            </a:endParaRPr>
          </a:p>
          <a:p>
            <a:pPr lvl="2" eaLnBrk="1" hangingPunct="1">
              <a:spcBef>
                <a:spcPct val="50000"/>
              </a:spcBef>
              <a:buNone/>
            </a:pPr>
            <a:r>
              <a:rPr lang="en-US" altLang="x-none" dirty="0">
                <a:latin typeface="Arial" panose="020B0604020202020204" pitchFamily="34" charset="0"/>
                <a:ea typeface="宋体" panose="02010600030101010101" pitchFamily="2" charset="-122"/>
              </a:rPr>
              <a:t>Ss→→(Sno,Sn)</a:t>
            </a:r>
            <a:endParaRPr lang="en-US" altLang="x-none" dirty="0">
              <a:latin typeface="Arial" panose="020B0604020202020204" pitchFamily="34" charset="0"/>
              <a:ea typeface="宋体" panose="02010600030101010101" pitchFamily="2" charset="-122"/>
            </a:endParaRPr>
          </a:p>
        </p:txBody>
      </p:sp>
      <p:grpSp>
        <p:nvGrpSpPr>
          <p:cNvPr id="126983" name="组合 126982"/>
          <p:cNvGrpSpPr/>
          <p:nvPr/>
        </p:nvGrpSpPr>
        <p:grpSpPr>
          <a:xfrm>
            <a:off x="2124075" y="1981200"/>
            <a:ext cx="5943600" cy="3932238"/>
            <a:chOff x="0" y="0"/>
            <a:chExt cx="3744" cy="2477"/>
          </a:xfrm>
        </p:grpSpPr>
        <p:sp>
          <p:nvSpPr>
            <p:cNvPr id="126984" name="AutoShape 7"/>
            <p:cNvSpPr/>
            <p:nvPr/>
          </p:nvSpPr>
          <p:spPr>
            <a:xfrm>
              <a:off x="1010" y="761"/>
              <a:ext cx="2734" cy="1716"/>
            </a:xfrm>
            <a:prstGeom prst="cloudCallout">
              <a:avLst>
                <a:gd name="adj1" fmla="val -65509"/>
                <a:gd name="adj2" fmla="val -91782"/>
              </a:avLst>
            </a:prstGeom>
            <a:solidFill>
              <a:srgbClr val="F8F8F8">
                <a:alpha val="50000"/>
              </a:srgbClr>
            </a:solidFill>
            <a:ln w="9525" cap="flat" cmpd="sng">
              <a:solidFill>
                <a:schemeClr val="tx1"/>
              </a:solidFill>
              <a:prstDash val="solid"/>
              <a:headEnd type="none" w="med" len="med"/>
              <a:tailEnd type="none" w="med" len="med"/>
            </a:ln>
          </p:spPr>
          <p:txBody>
            <a:bodyPr>
              <a:spAutoFit/>
            </a:bodyPr>
            <a:p>
              <a:pPr lvl="0" algn="ctr" eaLnBrk="1" hangingPunct="1">
                <a:spcBef>
                  <a:spcPct val="0"/>
                </a:spcBef>
                <a:buNone/>
              </a:pPr>
              <a:r>
                <a:rPr lang="en-US" altLang="x-none" dirty="0">
                  <a:solidFill>
                    <a:schemeClr val="accent2"/>
                  </a:solidFill>
                  <a:latin typeface="Arial" panose="020B0604020202020204" pitchFamily="34" charset="0"/>
                  <a:ea typeface="宋体" panose="02010600030101010101" pitchFamily="2" charset="-122"/>
                </a:rPr>
                <a:t>Sno</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Sn</a:t>
              </a:r>
              <a:endParaRPr lang="en-US" altLang="x-none" dirty="0">
                <a:solidFill>
                  <a:schemeClr val="accent2"/>
                </a:solidFill>
                <a:latin typeface="Arial" panose="020B0604020202020204" pitchFamily="34" charset="0"/>
                <a:ea typeface="宋体" panose="02010600030101010101" pitchFamily="2" charset="-122"/>
              </a:endParaRPr>
            </a:p>
            <a:p>
              <a:pPr lvl="0" algn="ctr" eaLnBrk="1" hangingPunct="1">
                <a:spcBef>
                  <a:spcPct val="0"/>
                </a:spcBef>
                <a:buNone/>
              </a:pPr>
              <a:r>
                <a:rPr lang="en-US" altLang="x-none" dirty="0">
                  <a:solidFill>
                    <a:schemeClr val="accent2"/>
                  </a:solidFill>
                  <a:latin typeface="Arial" panose="020B0604020202020204" pitchFamily="34" charset="0"/>
                  <a:ea typeface="宋体" panose="02010600030101010101" pitchFamily="2" charset="-122"/>
                </a:rPr>
                <a:t>Sno</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Sd</a:t>
              </a:r>
              <a:endParaRPr lang="en-US" altLang="x-none" dirty="0">
                <a:solidFill>
                  <a:schemeClr val="accent2"/>
                </a:solidFill>
                <a:latin typeface="Arial" panose="020B0604020202020204" pitchFamily="34" charset="0"/>
                <a:ea typeface="宋体" panose="02010600030101010101" pitchFamily="2" charset="-122"/>
              </a:endParaRPr>
            </a:p>
            <a:p>
              <a:pPr lvl="0" algn="ctr" eaLnBrk="1" hangingPunct="1">
                <a:spcBef>
                  <a:spcPct val="0"/>
                </a:spcBef>
                <a:buNone/>
              </a:pPr>
              <a:r>
                <a:rPr lang="en-US" altLang="x-none" dirty="0">
                  <a:solidFill>
                    <a:schemeClr val="accent2"/>
                  </a:solidFill>
                  <a:latin typeface="Arial" panose="020B0604020202020204" pitchFamily="34" charset="0"/>
                  <a:ea typeface="宋体" panose="02010600030101010101" pitchFamily="2" charset="-122"/>
                </a:rPr>
                <a:t>Sno</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Ss</a:t>
              </a:r>
              <a:endParaRPr lang="en-US" altLang="x-none" dirty="0">
                <a:solidFill>
                  <a:schemeClr val="accent2"/>
                </a:solidFill>
                <a:latin typeface="Arial" panose="020B0604020202020204" pitchFamily="34" charset="0"/>
                <a:ea typeface="宋体" panose="02010600030101010101" pitchFamily="2" charset="-122"/>
              </a:endParaRPr>
            </a:p>
            <a:p>
              <a:pPr lvl="0" algn="ctr" eaLnBrk="1" hangingPunct="1">
                <a:spcBef>
                  <a:spcPct val="0"/>
                </a:spcBef>
                <a:buNone/>
              </a:pPr>
              <a:r>
                <a:rPr lang="en-US" altLang="x-none" dirty="0">
                  <a:solidFill>
                    <a:schemeClr val="accent2"/>
                  </a:solidFill>
                  <a:latin typeface="Arial" panose="020B0604020202020204" pitchFamily="34" charset="0"/>
                  <a:ea typeface="宋体" panose="02010600030101010101" pitchFamily="2" charset="-122"/>
                </a:rPr>
                <a:t>Ss → Sd</a:t>
              </a:r>
              <a:endParaRPr lang="zh-CN" altLang="en-US" dirty="0">
                <a:solidFill>
                  <a:schemeClr val="accent2"/>
                </a:solidFill>
                <a:latin typeface="Arial" panose="020B0604020202020204" pitchFamily="34" charset="0"/>
                <a:ea typeface="宋体" panose="02010600030101010101" pitchFamily="2" charset="-122"/>
              </a:endParaRPr>
            </a:p>
          </p:txBody>
        </p:sp>
        <p:sp>
          <p:nvSpPr>
            <p:cNvPr id="126985" name="Line 8"/>
            <p:cNvSpPr/>
            <p:nvPr/>
          </p:nvSpPr>
          <p:spPr>
            <a:xfrm>
              <a:off x="0" y="0"/>
              <a:ext cx="1152" cy="0"/>
            </a:xfrm>
            <a:prstGeom prst="line">
              <a:avLst/>
            </a:prstGeom>
            <a:ln w="25400" cap="flat" cmpd="sng">
              <a:solidFill>
                <a:schemeClr val="accent2"/>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3"/>
                                        </p:tgtEl>
                                        <p:attrNameLst>
                                          <p:attrName>style.visibility</p:attrName>
                                        </p:attrNameLst>
                                      </p:cBhvr>
                                      <p:to>
                                        <p:strVal val="visible"/>
                                      </p:to>
                                    </p:set>
                                    <p:animEffect transition="in" filter="blinds(horizontal)">
                                      <p:cBhvr>
                                        <p:cTn id="7" dur="500"/>
                                        <p:tgtEl>
                                          <p:spTgt spid="1269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6982"/>
                                        </p:tgtEl>
                                        <p:attrNameLst>
                                          <p:attrName>style.visibility</p:attrName>
                                        </p:attrNameLst>
                                      </p:cBhvr>
                                      <p:to>
                                        <p:strVal val="visible"/>
                                      </p:to>
                                    </p:set>
                                    <p:animEffect transition="in" filter="barn(inHorizontal)">
                                      <p:cBhvr>
                                        <p:cTn id="12" dur="500"/>
                                        <p:tgtEl>
                                          <p:spTgt spid="126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bldLvl="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800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8004"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28005" name="Rectangle 3"/>
          <p:cNvSpPr>
            <a:spLocks noGrp="1"/>
          </p:cNvSpPr>
          <p:nvPr>
            <p:ph type="body"/>
          </p:nvPr>
        </p:nvSpPr>
        <p:spPr>
          <a:xfrm>
            <a:off x="0" y="694690"/>
            <a:ext cx="9145905" cy="5715000"/>
          </a:xfrm>
        </p:spPr>
        <p:txBody>
          <a:bodyPr vert="horz" wrap="square" anchor="t"/>
          <a:p>
            <a:pPr lvl="0" eaLnBrk="1" hangingPunct="1">
              <a:lnSpc>
                <a:spcPct val="100000"/>
              </a:lnSpc>
            </a:pPr>
            <a:r>
              <a:rPr lang="zh-CN" altLang="en-US" sz="2400" dirty="0">
                <a:latin typeface="Arial" panose="020B0604020202020204" pitchFamily="34" charset="0"/>
              </a:rPr>
              <a:t>有关函数依赖(</a:t>
            </a:r>
            <a:r>
              <a:rPr lang="en-US" altLang="x-none" sz="2400" dirty="0">
                <a:latin typeface="Arial" panose="020B0604020202020204" pitchFamily="34" charset="0"/>
              </a:rPr>
              <a:t>FD)</a:t>
            </a:r>
            <a:r>
              <a:rPr lang="zh-CN" altLang="en-US" sz="2400" dirty="0">
                <a:latin typeface="Arial" panose="020B0604020202020204" pitchFamily="34" charset="0"/>
              </a:rPr>
              <a:t>和多值依赖(</a:t>
            </a:r>
            <a:r>
              <a:rPr lang="en-US" altLang="x-none" sz="2400" dirty="0">
                <a:latin typeface="Arial" panose="020B0604020202020204" pitchFamily="34" charset="0"/>
              </a:rPr>
              <a:t>MVD)</a:t>
            </a:r>
            <a:r>
              <a:rPr lang="zh-CN" altLang="en-US" sz="2400" dirty="0">
                <a:latin typeface="Arial" panose="020B0604020202020204" pitchFamily="34" charset="0"/>
              </a:rPr>
              <a:t>的推导规则</a:t>
            </a:r>
            <a:endParaRPr lang="zh-CN" altLang="en-US" sz="2400" dirty="0">
              <a:latin typeface="Arial" panose="020B0604020202020204" pitchFamily="34" charset="0"/>
            </a:endParaRPr>
          </a:p>
          <a:p>
            <a:pPr lvl="1" eaLnBrk="1" hangingPunct="1">
              <a:lnSpc>
                <a:spcPct val="100000"/>
              </a:lnSpc>
              <a:buNone/>
            </a:pPr>
            <a:r>
              <a:rPr lang="zh-CN" altLang="en-US" sz="2400" dirty="0">
                <a:latin typeface="Arial" panose="020B0604020202020204" pitchFamily="34" charset="0"/>
              </a:rPr>
              <a:t>关系模式</a:t>
            </a:r>
            <a:r>
              <a:rPr lang="en-US" altLang="x-none" sz="2400" dirty="0">
                <a:latin typeface="Arial" panose="020B0604020202020204" pitchFamily="34" charset="0"/>
              </a:rPr>
              <a:t>R(U)，X，Y，Z，W </a:t>
            </a:r>
            <a:r>
              <a:rPr lang="zh-CN" altLang="en-US" sz="2400" dirty="0">
                <a:latin typeface="Arial" panose="020B0604020202020204" pitchFamily="34" charset="0"/>
              </a:rPr>
              <a:t>是 </a:t>
            </a:r>
            <a:r>
              <a:rPr lang="en-US" altLang="x-none" sz="2400" dirty="0">
                <a:latin typeface="Arial" panose="020B0604020202020204" pitchFamily="34" charset="0"/>
              </a:rPr>
              <a:t>U </a:t>
            </a:r>
            <a:r>
              <a:rPr lang="zh-CN" altLang="en-US" sz="2400" dirty="0">
                <a:latin typeface="Arial" panose="020B0604020202020204" pitchFamily="34" charset="0"/>
              </a:rPr>
              <a:t>的子集</a:t>
            </a:r>
            <a:endParaRPr lang="zh-CN" altLang="en-US" sz="900" dirty="0">
              <a:latin typeface="Arial" panose="020B0604020202020204" pitchFamily="34" charset="0"/>
            </a:endParaRPr>
          </a:p>
          <a:p>
            <a:pPr lvl="1" eaLnBrk="1" hangingPunct="1">
              <a:lnSpc>
                <a:spcPct val="100000"/>
              </a:lnSpc>
            </a:pPr>
            <a:r>
              <a:rPr lang="zh-CN" altLang="en-US" sz="2400" dirty="0">
                <a:latin typeface="Arial" panose="020B0604020202020204" pitchFamily="34" charset="0"/>
              </a:rPr>
              <a:t>规则 </a:t>
            </a:r>
            <a:r>
              <a:rPr lang="en-US" altLang="x-none" sz="2400" dirty="0">
                <a:latin typeface="Arial" panose="020B0604020202020204" pitchFamily="34" charset="0"/>
              </a:rPr>
              <a:t>IR</a:t>
            </a:r>
            <a:r>
              <a:rPr lang="en-US" altLang="x-none" sz="2400" baseline="-25000" dirty="0">
                <a:latin typeface="Arial" panose="020B0604020202020204" pitchFamily="34" charset="0"/>
              </a:rPr>
              <a:t>1</a:t>
            </a:r>
            <a:r>
              <a:rPr lang="en-US" altLang="x-none" sz="2400" dirty="0">
                <a:latin typeface="Arial" panose="020B0604020202020204" pitchFamily="34" charset="0"/>
              </a:rPr>
              <a:t>(</a:t>
            </a:r>
            <a:r>
              <a:rPr lang="zh-CN" altLang="en-US" sz="2400" dirty="0">
                <a:latin typeface="Arial" panose="020B0604020202020204" pitchFamily="34" charset="0"/>
              </a:rPr>
              <a:t>自反规则</a:t>
            </a:r>
            <a:r>
              <a:rPr lang="en-US" altLang="zh-CN" sz="2400" dirty="0">
                <a:latin typeface="Arial" panose="020B0604020202020204" pitchFamily="34" charset="0"/>
              </a:rPr>
              <a:t>)</a:t>
            </a:r>
            <a:r>
              <a:rPr lang="zh-CN" altLang="zh-CN" sz="2400" dirty="0">
                <a:latin typeface="Arial" panose="020B0604020202020204" pitchFamily="34" charset="0"/>
              </a:rPr>
              <a:t>：</a:t>
            </a:r>
            <a:r>
              <a:rPr lang="zh-CN" altLang="en-US" sz="2400" dirty="0">
                <a:solidFill>
                  <a:srgbClr val="0000FF"/>
                </a:solidFill>
                <a:latin typeface="Arial" panose="020B0604020202020204" pitchFamily="34" charset="0"/>
              </a:rPr>
              <a:t>如果</a:t>
            </a:r>
            <a:r>
              <a:rPr lang="en-US" altLang="x-none" sz="2400" dirty="0">
                <a:solidFill>
                  <a:srgbClr val="0000FF"/>
                </a:solidFill>
                <a:latin typeface="Arial" panose="020B0604020202020204" pitchFamily="34" charset="0"/>
              </a:rPr>
              <a:t>Y</a:t>
            </a:r>
            <a:r>
              <a:rPr lang="zh-CN" altLang="en-US" sz="2400" dirty="0">
                <a:solidFill>
                  <a:srgbClr val="0000FF"/>
                </a:solidFill>
                <a:latin typeface="Arial" panose="020B0604020202020204" pitchFamily="34" charset="0"/>
              </a:rPr>
              <a:t>是</a:t>
            </a:r>
            <a:r>
              <a:rPr lang="en-US" altLang="x-none" sz="2400" dirty="0">
                <a:solidFill>
                  <a:srgbClr val="0000FF"/>
                </a:solidFill>
                <a:latin typeface="Arial" panose="020B0604020202020204" pitchFamily="34" charset="0"/>
              </a:rPr>
              <a:t>X</a:t>
            </a:r>
            <a:r>
              <a:rPr lang="zh-CN" altLang="en-US" sz="2400" dirty="0">
                <a:solidFill>
                  <a:srgbClr val="0000FF"/>
                </a:solidFill>
                <a:latin typeface="Arial" panose="020B0604020202020204" pitchFamily="34" charset="0"/>
              </a:rPr>
              <a:t>的子集，则： </a:t>
            </a:r>
            <a:r>
              <a:rPr lang="en-US" altLang="x-none" sz="2400" dirty="0">
                <a:solidFill>
                  <a:srgbClr val="0000FF"/>
                </a:solidFill>
                <a:latin typeface="Arial" panose="020B0604020202020204" pitchFamily="34" charset="0"/>
              </a:rPr>
              <a:t>X → Y</a:t>
            </a:r>
            <a:endParaRPr lang="en-US" altLang="x-none" sz="900" dirty="0">
              <a:latin typeface="Arial" panose="020B0604020202020204" pitchFamily="34" charset="0"/>
            </a:endParaRPr>
          </a:p>
          <a:p>
            <a:pPr lvl="1" eaLnBrk="1" hangingPunct="1">
              <a:lnSpc>
                <a:spcPct val="100000"/>
              </a:lnSpc>
            </a:pPr>
            <a:r>
              <a:rPr lang="zh-CN" altLang="en-US" sz="2400" dirty="0">
                <a:latin typeface="Arial" panose="020B0604020202020204" pitchFamily="34" charset="0"/>
              </a:rPr>
              <a:t>规则 </a:t>
            </a:r>
            <a:r>
              <a:rPr lang="en-US" altLang="x-none" sz="2400" dirty="0">
                <a:latin typeface="Arial" panose="020B0604020202020204" pitchFamily="34" charset="0"/>
              </a:rPr>
              <a:t>IR</a:t>
            </a:r>
            <a:r>
              <a:rPr lang="en-US" altLang="x-none" sz="2400" baseline="-25000" dirty="0">
                <a:latin typeface="Arial" panose="020B0604020202020204" pitchFamily="34" charset="0"/>
              </a:rPr>
              <a:t>2</a:t>
            </a:r>
            <a:r>
              <a:rPr lang="en-US" altLang="x-none" sz="2400" dirty="0">
                <a:latin typeface="Arial" panose="020B0604020202020204" pitchFamily="34" charset="0"/>
              </a:rPr>
              <a:t>(</a:t>
            </a:r>
            <a:r>
              <a:rPr lang="zh-CN" altLang="en-US" sz="2400" dirty="0">
                <a:latin typeface="Arial" panose="020B0604020202020204" pitchFamily="34" charset="0"/>
              </a:rPr>
              <a:t>增广规则</a:t>
            </a:r>
            <a:r>
              <a:rPr lang="en-US" altLang="zh-CN" sz="2400" dirty="0">
                <a:latin typeface="Arial" panose="020B0604020202020204" pitchFamily="34" charset="0"/>
              </a:rPr>
              <a:t>)</a:t>
            </a:r>
            <a:r>
              <a:rPr lang="zh-CN" altLang="en-US" sz="2400" dirty="0">
                <a:latin typeface="Arial" panose="020B0604020202020204" pitchFamily="34" charset="0"/>
              </a:rPr>
              <a:t>：</a:t>
            </a:r>
            <a:r>
              <a:rPr lang="zh-CN" altLang="en-US" sz="2400" dirty="0">
                <a:solidFill>
                  <a:srgbClr val="0000FF"/>
                </a:solidFill>
                <a:latin typeface="Arial" panose="020B0604020202020204" pitchFamily="34" charset="0"/>
              </a:rPr>
              <a:t>如果 </a:t>
            </a:r>
            <a:r>
              <a:rPr lang="en-US" altLang="x-none" sz="2400" dirty="0">
                <a:solidFill>
                  <a:srgbClr val="0000FF"/>
                </a:solidFill>
                <a:latin typeface="Arial" panose="020B0604020202020204" pitchFamily="34" charset="0"/>
              </a:rPr>
              <a:t>X → Y，</a:t>
            </a:r>
            <a:r>
              <a:rPr lang="zh-CN" altLang="en-US" sz="2400" dirty="0">
                <a:solidFill>
                  <a:srgbClr val="0000FF"/>
                </a:solidFill>
                <a:latin typeface="Arial" panose="020B0604020202020204" pitchFamily="34" charset="0"/>
              </a:rPr>
              <a:t>则：</a:t>
            </a:r>
            <a:r>
              <a:rPr lang="en-US" altLang="x-none" sz="2400" dirty="0">
                <a:solidFill>
                  <a:srgbClr val="0000FF"/>
                </a:solidFill>
                <a:latin typeface="Arial" panose="020B0604020202020204" pitchFamily="34" charset="0"/>
              </a:rPr>
              <a:t>XZ → YZ</a:t>
            </a:r>
            <a:endParaRPr lang="en-US" altLang="x-none" sz="900" dirty="0">
              <a:solidFill>
                <a:srgbClr val="0000FF"/>
              </a:solidFill>
              <a:latin typeface="Arial" panose="020B0604020202020204" pitchFamily="34" charset="0"/>
            </a:endParaRPr>
          </a:p>
          <a:p>
            <a:pPr lvl="1" eaLnBrk="1" hangingPunct="1">
              <a:lnSpc>
                <a:spcPct val="100000"/>
              </a:lnSpc>
            </a:pPr>
            <a:r>
              <a:rPr lang="zh-CN" altLang="en-US" sz="2400" dirty="0">
                <a:latin typeface="Arial" panose="020B0604020202020204" pitchFamily="34" charset="0"/>
              </a:rPr>
              <a:t>规则 </a:t>
            </a:r>
            <a:r>
              <a:rPr lang="en-US" altLang="x-none" sz="2400" dirty="0">
                <a:latin typeface="Arial" panose="020B0604020202020204" pitchFamily="34" charset="0"/>
              </a:rPr>
              <a:t>IR</a:t>
            </a:r>
            <a:r>
              <a:rPr lang="en-US" altLang="x-none" sz="2400" baseline="-25000" dirty="0">
                <a:latin typeface="Arial" panose="020B0604020202020204" pitchFamily="34" charset="0"/>
              </a:rPr>
              <a:t>3</a:t>
            </a:r>
            <a:r>
              <a:rPr lang="en-US" altLang="x-none" sz="2400" dirty="0">
                <a:latin typeface="Arial" panose="020B0604020202020204" pitchFamily="34" charset="0"/>
              </a:rPr>
              <a:t>(</a:t>
            </a:r>
            <a:r>
              <a:rPr lang="zh-CN" altLang="en-US" sz="2400" dirty="0">
                <a:latin typeface="Arial" panose="020B0604020202020204" pitchFamily="34" charset="0"/>
              </a:rPr>
              <a:t>传递规则</a:t>
            </a:r>
            <a:r>
              <a:rPr lang="en-US" altLang="zh-CN" sz="2400" dirty="0">
                <a:latin typeface="Arial" panose="020B0604020202020204" pitchFamily="34" charset="0"/>
              </a:rPr>
              <a:t>)</a:t>
            </a:r>
            <a:r>
              <a:rPr lang="zh-CN" altLang="en-US" sz="2400" dirty="0">
                <a:latin typeface="Arial" panose="020B0604020202020204" pitchFamily="34" charset="0"/>
              </a:rPr>
              <a:t>：</a:t>
            </a:r>
            <a:r>
              <a:rPr lang="zh-CN" altLang="en-US" sz="2400" dirty="0">
                <a:solidFill>
                  <a:srgbClr val="0000FF"/>
                </a:solidFill>
                <a:latin typeface="Arial" panose="020B0604020202020204" pitchFamily="34" charset="0"/>
              </a:rPr>
              <a:t>如果 </a:t>
            </a:r>
            <a:r>
              <a:rPr lang="en-US" altLang="x-none" sz="2400" dirty="0">
                <a:solidFill>
                  <a:srgbClr val="0000FF"/>
                </a:solidFill>
                <a:latin typeface="Arial" panose="020B0604020202020204" pitchFamily="34" charset="0"/>
              </a:rPr>
              <a:t>X → Y，Y → Z，</a:t>
            </a:r>
            <a:r>
              <a:rPr lang="zh-CN" altLang="en-US" sz="2400" dirty="0">
                <a:solidFill>
                  <a:srgbClr val="0000FF"/>
                </a:solidFill>
                <a:latin typeface="Arial" panose="020B0604020202020204" pitchFamily="34" charset="0"/>
              </a:rPr>
              <a:t>则：</a:t>
            </a:r>
            <a:r>
              <a:rPr lang="en-US" altLang="x-none" sz="2400" dirty="0">
                <a:solidFill>
                  <a:srgbClr val="0000FF"/>
                </a:solidFill>
                <a:latin typeface="Arial" panose="020B0604020202020204" pitchFamily="34" charset="0"/>
              </a:rPr>
              <a:t>X → Z</a:t>
            </a:r>
            <a:endParaRPr lang="en-US" altLang="x-none" sz="900" dirty="0">
              <a:latin typeface="Arial" panose="020B0604020202020204" pitchFamily="34" charset="0"/>
            </a:endParaRPr>
          </a:p>
          <a:p>
            <a:pPr lvl="1" eaLnBrk="1" hangingPunct="1">
              <a:lnSpc>
                <a:spcPct val="100000"/>
              </a:lnSpc>
            </a:pPr>
            <a:r>
              <a:rPr lang="zh-CN" altLang="en-US" sz="2400" dirty="0">
                <a:latin typeface="Arial" panose="020B0604020202020204" pitchFamily="34" charset="0"/>
              </a:rPr>
              <a:t>规则 </a:t>
            </a:r>
            <a:r>
              <a:rPr lang="en-US" altLang="x-none" sz="2400" dirty="0">
                <a:latin typeface="Arial" panose="020B0604020202020204" pitchFamily="34" charset="0"/>
              </a:rPr>
              <a:t>IR</a:t>
            </a:r>
            <a:r>
              <a:rPr lang="en-US" altLang="x-none" sz="2400" baseline="-25000" dirty="0">
                <a:latin typeface="Arial" panose="020B0604020202020204" pitchFamily="34" charset="0"/>
              </a:rPr>
              <a:t>4</a:t>
            </a:r>
            <a:r>
              <a:rPr lang="en-US" altLang="zh-CN" sz="2400" dirty="0">
                <a:latin typeface="Arial" panose="020B0604020202020204" pitchFamily="34" charset="0"/>
              </a:rPr>
              <a:t>(</a:t>
            </a:r>
            <a:r>
              <a:rPr lang="zh-CN" altLang="en-US" sz="2400" dirty="0">
                <a:latin typeface="Arial" panose="020B0604020202020204" pitchFamily="34" charset="0"/>
              </a:rPr>
              <a:t>求补规则</a:t>
            </a:r>
            <a:r>
              <a:rPr lang="en-US" altLang="zh-CN" sz="2400" dirty="0">
                <a:latin typeface="Arial" panose="020B0604020202020204" pitchFamily="34" charset="0"/>
              </a:rPr>
              <a:t>)</a:t>
            </a:r>
            <a:r>
              <a:rPr lang="zh-CN" altLang="en-US" sz="2400" dirty="0">
                <a:latin typeface="Arial" panose="020B0604020202020204" pitchFamily="34" charset="0"/>
              </a:rPr>
              <a:t>：</a:t>
            </a:r>
            <a:r>
              <a:rPr lang="zh-CN" altLang="en-US" sz="2400" dirty="0">
                <a:solidFill>
                  <a:srgbClr val="0000FF"/>
                </a:solidFill>
                <a:latin typeface="Arial" panose="020B0604020202020204" pitchFamily="34" charset="0"/>
              </a:rPr>
              <a:t>如果 </a:t>
            </a:r>
            <a:r>
              <a:rPr lang="en-US" altLang="x-none" sz="2400" dirty="0">
                <a:solidFill>
                  <a:srgbClr val="0000FF"/>
                </a:solidFill>
                <a:latin typeface="Arial" panose="020B0604020202020204" pitchFamily="34" charset="0"/>
              </a:rPr>
              <a:t>X→→Y，</a:t>
            </a:r>
            <a:r>
              <a:rPr lang="zh-CN" altLang="en-US" sz="2400" dirty="0">
                <a:solidFill>
                  <a:srgbClr val="0000FF"/>
                </a:solidFill>
                <a:latin typeface="Arial" panose="020B0604020202020204" pitchFamily="34" charset="0"/>
              </a:rPr>
              <a:t>则 </a:t>
            </a:r>
            <a:r>
              <a:rPr lang="en-US" altLang="x-none" sz="2400" dirty="0">
                <a:solidFill>
                  <a:srgbClr val="0000FF"/>
                </a:solidFill>
                <a:latin typeface="Arial" panose="020B0604020202020204" pitchFamily="34" charset="0"/>
              </a:rPr>
              <a:t>X→→(U</a:t>
            </a:r>
            <a:r>
              <a:rPr lang="en-US" altLang="x-none" sz="2400" dirty="0">
                <a:latin typeface="Arial" panose="020B0604020202020204" pitchFamily="34" charset="0"/>
                <a:sym typeface="+mn-ea"/>
              </a:rPr>
              <a:t>–</a:t>
            </a:r>
            <a:r>
              <a:rPr lang="en-US" altLang="x-none" sz="2400" dirty="0">
                <a:solidFill>
                  <a:srgbClr val="0000FF"/>
                </a:solidFill>
                <a:latin typeface="Arial" panose="020B0604020202020204" pitchFamily="34" charset="0"/>
              </a:rPr>
              <a:t>X</a:t>
            </a:r>
            <a:r>
              <a:rPr lang="en-US" altLang="x-none" sz="2400" dirty="0">
                <a:latin typeface="Arial" panose="020B0604020202020204" pitchFamily="34" charset="0"/>
                <a:sym typeface="+mn-ea"/>
              </a:rPr>
              <a:t>–</a:t>
            </a:r>
            <a:r>
              <a:rPr lang="en-US" altLang="x-none" sz="2400" dirty="0">
                <a:solidFill>
                  <a:srgbClr val="0000FF"/>
                </a:solidFill>
                <a:latin typeface="Arial" panose="020B0604020202020204" pitchFamily="34" charset="0"/>
              </a:rPr>
              <a:t>Y)</a:t>
            </a:r>
            <a:endParaRPr lang="en-US" altLang="x-none" sz="2400" dirty="0">
              <a:solidFill>
                <a:srgbClr val="0000FF"/>
              </a:solidFill>
              <a:latin typeface="Arial" panose="020B0604020202020204" pitchFamily="34" charset="0"/>
            </a:endParaRPr>
          </a:p>
          <a:p>
            <a:pPr lvl="1" eaLnBrk="1" hangingPunct="1">
              <a:lnSpc>
                <a:spcPct val="100000"/>
              </a:lnSpc>
            </a:pPr>
            <a:r>
              <a:rPr lang="zh-CN" altLang="en-US" sz="2400" dirty="0">
                <a:solidFill>
                  <a:schemeClr val="tx1"/>
                </a:solidFill>
                <a:latin typeface="Arial" panose="020B0604020202020204" pitchFamily="34" charset="0"/>
              </a:rPr>
              <a:t>规则</a:t>
            </a:r>
            <a:r>
              <a:rPr lang="en-US" altLang="zh-CN" sz="2400" dirty="0">
                <a:solidFill>
                  <a:schemeClr val="tx1"/>
                </a:solidFill>
                <a:latin typeface="Arial" panose="020B0604020202020204" pitchFamily="34" charset="0"/>
              </a:rPr>
              <a:t>IR</a:t>
            </a:r>
            <a:r>
              <a:rPr lang="en-US" altLang="zh-CN" sz="2400" baseline="-25000" dirty="0">
                <a:solidFill>
                  <a:schemeClr val="tx1"/>
                </a:solidFill>
                <a:uFillTx/>
                <a:latin typeface="Arial" panose="020B0604020202020204" pitchFamily="34" charset="0"/>
              </a:rPr>
              <a:t>5</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多值依赖的增广规则</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a:p>
            <a:pPr marL="914400" lvl="2" indent="0" eaLnBrk="1" hangingPunct="1">
              <a:lnSpc>
                <a:spcPct val="100000"/>
              </a:lnSpc>
              <a:buNone/>
            </a:pPr>
            <a:r>
              <a:rPr lang="zh-CN" altLang="en-US" sz="2400" dirty="0">
                <a:latin typeface="Arial" panose="020B0604020202020204" pitchFamily="34" charset="0"/>
                <a:sym typeface="+mn-ea"/>
              </a:rPr>
              <a:t>如果 </a:t>
            </a:r>
            <a:r>
              <a:rPr lang="en-US" altLang="x-none" sz="2400" dirty="0">
                <a:latin typeface="Arial" panose="020B0604020202020204" pitchFamily="34" charset="0"/>
                <a:sym typeface="+mn-ea"/>
              </a:rPr>
              <a:t>X→→Y </a:t>
            </a:r>
            <a:r>
              <a:rPr lang="zh-CN" altLang="en-US" sz="2400" dirty="0">
                <a:latin typeface="Arial" panose="020B0604020202020204" pitchFamily="34" charset="0"/>
                <a:sym typeface="+mn-ea"/>
              </a:rPr>
              <a:t>且 </a:t>
            </a:r>
            <a:r>
              <a:rPr lang="en-US" altLang="x-none" sz="2400" dirty="0">
                <a:latin typeface="Arial" panose="020B0604020202020204" pitchFamily="34" charset="0"/>
                <a:sym typeface="+mn-ea"/>
              </a:rPr>
              <a:t>W </a:t>
            </a:r>
            <a:r>
              <a:rPr lang="en-US" altLang="x-none" sz="2400" dirty="0">
                <a:latin typeface="Arial" panose="020B0604020202020204" pitchFamily="34" charset="0"/>
                <a:sym typeface="Symbol" panose="05050102010706020507" pitchFamily="2" charset="2"/>
              </a:rPr>
              <a:t> Z</a:t>
            </a:r>
            <a:r>
              <a:rPr lang="en-US" altLang="x-none" sz="2400" dirty="0">
                <a:latin typeface="Arial" panose="020B0604020202020204" pitchFamily="34" charset="0"/>
                <a:sym typeface="+mn-ea"/>
              </a:rPr>
              <a:t>，</a:t>
            </a:r>
            <a:r>
              <a:rPr lang="zh-CN" altLang="en-US" sz="2400" dirty="0">
                <a:latin typeface="Arial" panose="020B0604020202020204" pitchFamily="34" charset="0"/>
                <a:sym typeface="+mn-ea"/>
              </a:rPr>
              <a:t>则 </a:t>
            </a:r>
            <a:r>
              <a:rPr lang="en-US" altLang="x-none" sz="2400" dirty="0">
                <a:latin typeface="Arial" panose="020B0604020202020204" pitchFamily="34" charset="0"/>
                <a:sym typeface="+mn-ea"/>
              </a:rPr>
              <a:t>WX→→YZ</a:t>
            </a:r>
            <a:endParaRPr lang="zh-CN" altLang="en-US" sz="2400" dirty="0">
              <a:solidFill>
                <a:srgbClr val="0000FF"/>
              </a:solidFill>
              <a:latin typeface="Arial" panose="020B0604020202020204" pitchFamily="34" charset="0"/>
            </a:endParaRPr>
          </a:p>
          <a:p>
            <a:pPr lvl="1" eaLnBrk="1" hangingPunct="1">
              <a:lnSpc>
                <a:spcPct val="100000"/>
              </a:lnSpc>
            </a:pPr>
            <a:r>
              <a:rPr lang="zh-CN" altLang="en-US" sz="2400" dirty="0">
                <a:solidFill>
                  <a:schemeClr val="tx1"/>
                </a:solidFill>
                <a:latin typeface="Arial" panose="020B0604020202020204" pitchFamily="34" charset="0"/>
                <a:sym typeface="+mn-ea"/>
              </a:rPr>
              <a:t>规则</a:t>
            </a:r>
            <a:r>
              <a:rPr lang="en-US" altLang="zh-CN" sz="2400" dirty="0">
                <a:solidFill>
                  <a:schemeClr val="tx1"/>
                </a:solidFill>
                <a:latin typeface="Arial" panose="020B0604020202020204" pitchFamily="34" charset="0"/>
                <a:sym typeface="+mn-ea"/>
              </a:rPr>
              <a:t>IR</a:t>
            </a:r>
            <a:r>
              <a:rPr lang="en-US" altLang="zh-CN" sz="2400" baseline="-25000" dirty="0">
                <a:solidFill>
                  <a:schemeClr val="tx1"/>
                </a:solidFill>
                <a:uFillTx/>
                <a:latin typeface="Arial" panose="020B0604020202020204" pitchFamily="34" charset="0"/>
                <a:sym typeface="+mn-ea"/>
              </a:rPr>
              <a:t>6</a:t>
            </a:r>
            <a:r>
              <a:rPr lang="en-US" altLang="zh-CN" sz="2400" dirty="0">
                <a:solidFill>
                  <a:schemeClr val="tx1"/>
                </a:solidFill>
                <a:latin typeface="Arial" panose="020B0604020202020204" pitchFamily="34" charset="0"/>
                <a:sym typeface="+mn-ea"/>
              </a:rPr>
              <a:t>(</a:t>
            </a:r>
            <a:r>
              <a:rPr lang="zh-CN" altLang="en-US" sz="2400" dirty="0">
                <a:solidFill>
                  <a:schemeClr val="tx1"/>
                </a:solidFill>
                <a:latin typeface="Arial" panose="020B0604020202020204" pitchFamily="34" charset="0"/>
                <a:sym typeface="+mn-ea"/>
              </a:rPr>
              <a:t>多值依赖的传递规则</a:t>
            </a:r>
            <a:r>
              <a:rPr lang="en-US" altLang="zh-CN" sz="2400" dirty="0">
                <a:solidFill>
                  <a:schemeClr val="tx1"/>
                </a:solidFill>
                <a:latin typeface="Arial" panose="020B0604020202020204" pitchFamily="34" charset="0"/>
                <a:sym typeface="+mn-ea"/>
              </a:rPr>
              <a:t>)</a:t>
            </a:r>
            <a:r>
              <a:rPr lang="zh-CN" altLang="en-US" sz="2400" dirty="0">
                <a:solidFill>
                  <a:schemeClr val="tx1"/>
                </a:solidFill>
                <a:latin typeface="Arial" panose="020B0604020202020204" pitchFamily="34" charset="0"/>
                <a:sym typeface="+mn-ea"/>
              </a:rPr>
              <a:t>：</a:t>
            </a:r>
            <a:endParaRPr lang="zh-CN" altLang="en-US" sz="2400" dirty="0">
              <a:solidFill>
                <a:schemeClr val="tx1"/>
              </a:solidFill>
              <a:latin typeface="Arial" panose="020B0604020202020204" pitchFamily="34" charset="0"/>
              <a:sym typeface="+mn-ea"/>
            </a:endParaRPr>
          </a:p>
          <a:p>
            <a:pPr marL="914400" lvl="2" indent="0" eaLnBrk="1" hangingPunct="1">
              <a:lnSpc>
                <a:spcPct val="100000"/>
              </a:lnSpc>
              <a:buNone/>
            </a:pPr>
            <a:r>
              <a:rPr lang="zh-CN" altLang="en-US" sz="2400" dirty="0">
                <a:latin typeface="Arial" panose="020B0604020202020204" pitchFamily="34" charset="0"/>
                <a:sym typeface="+mn-ea"/>
              </a:rPr>
              <a:t>如果 </a:t>
            </a:r>
            <a:r>
              <a:rPr lang="en-US" altLang="x-none" sz="2400" dirty="0">
                <a:latin typeface="Arial" panose="020B0604020202020204" pitchFamily="34" charset="0"/>
                <a:sym typeface="+mn-ea"/>
              </a:rPr>
              <a:t>X→→Y，Y→→Z，</a:t>
            </a:r>
            <a:r>
              <a:rPr lang="zh-CN" altLang="en-US" sz="2400" dirty="0">
                <a:latin typeface="Arial" panose="020B0604020202020204" pitchFamily="34" charset="0"/>
                <a:sym typeface="+mn-ea"/>
              </a:rPr>
              <a:t>则 </a:t>
            </a:r>
            <a:r>
              <a:rPr lang="en-US" altLang="x-none" sz="2400" dirty="0">
                <a:latin typeface="Arial" panose="020B0604020202020204" pitchFamily="34" charset="0"/>
                <a:sym typeface="+mn-ea"/>
              </a:rPr>
              <a:t>X→→( Z – Y )</a:t>
            </a:r>
            <a:endParaRPr lang="zh-CN" altLang="en-US" sz="2400" dirty="0">
              <a:solidFill>
                <a:srgbClr val="0000FF"/>
              </a:solidFill>
              <a:latin typeface="Arial" panose="020B0604020202020204" pitchFamily="34" charset="0"/>
              <a:sym typeface="+mn-ea"/>
            </a:endParaRPr>
          </a:p>
          <a:p>
            <a:pPr lvl="1" eaLnBrk="1" hangingPunct="1">
              <a:lnSpc>
                <a:spcPct val="100000"/>
              </a:lnSpc>
            </a:pPr>
            <a:r>
              <a:rPr lang="zh-CN" altLang="en-US" sz="2400" dirty="0">
                <a:solidFill>
                  <a:schemeClr val="tx1"/>
                </a:solidFill>
                <a:latin typeface="Arial" panose="020B0604020202020204" pitchFamily="34" charset="0"/>
                <a:sym typeface="+mn-ea"/>
              </a:rPr>
              <a:t>规则</a:t>
            </a:r>
            <a:r>
              <a:rPr lang="en-US" altLang="zh-CN" sz="2400" dirty="0">
                <a:solidFill>
                  <a:schemeClr val="tx1"/>
                </a:solidFill>
                <a:latin typeface="Arial" panose="020B0604020202020204" pitchFamily="34" charset="0"/>
                <a:sym typeface="+mn-ea"/>
              </a:rPr>
              <a:t>IR</a:t>
            </a:r>
            <a:r>
              <a:rPr lang="en-US" altLang="zh-CN" sz="2400" baseline="-25000" dirty="0">
                <a:solidFill>
                  <a:schemeClr val="tx1"/>
                </a:solidFill>
                <a:uFillTx/>
                <a:latin typeface="Arial" panose="020B0604020202020204" pitchFamily="34" charset="0"/>
                <a:sym typeface="+mn-ea"/>
              </a:rPr>
              <a:t>7</a:t>
            </a:r>
            <a:r>
              <a:rPr lang="en-US" altLang="zh-CN" sz="2400" dirty="0">
                <a:solidFill>
                  <a:schemeClr val="tx1"/>
                </a:solidFill>
                <a:uFillTx/>
                <a:latin typeface="Arial" panose="020B0604020202020204" pitchFamily="34" charset="0"/>
                <a:sym typeface="+mn-ea"/>
              </a:rPr>
              <a:t>(</a:t>
            </a:r>
            <a:r>
              <a:rPr lang="zh-CN" altLang="en-US" sz="2400" dirty="0">
                <a:solidFill>
                  <a:schemeClr val="tx1"/>
                </a:solidFill>
                <a:latin typeface="Arial" panose="020B0604020202020204" pitchFamily="34" charset="0"/>
                <a:sym typeface="+mn-ea"/>
              </a:rPr>
              <a:t>转换规则</a:t>
            </a:r>
            <a:r>
              <a:rPr lang="en-US" altLang="zh-CN" sz="2400" dirty="0">
                <a:solidFill>
                  <a:schemeClr val="tx1"/>
                </a:solidFill>
                <a:latin typeface="Arial" panose="020B0604020202020204" pitchFamily="34" charset="0"/>
                <a:sym typeface="+mn-ea"/>
              </a:rPr>
              <a:t>)</a:t>
            </a:r>
            <a:r>
              <a:rPr lang="zh-CN" altLang="en-US" sz="2400" dirty="0">
                <a:solidFill>
                  <a:schemeClr val="tx1"/>
                </a:solidFill>
                <a:latin typeface="Arial" panose="020B0604020202020204" pitchFamily="34" charset="0"/>
                <a:sym typeface="+mn-ea"/>
              </a:rPr>
              <a:t>：</a:t>
            </a:r>
            <a:r>
              <a:rPr lang="zh-CN" altLang="en-US" sz="2400" dirty="0">
                <a:solidFill>
                  <a:schemeClr val="accent2"/>
                </a:solidFill>
                <a:latin typeface="Arial" panose="020B0604020202020204" pitchFamily="34" charset="0"/>
                <a:ea typeface="宋体" panose="02010600030101010101" pitchFamily="2" charset="-122"/>
                <a:sym typeface="+mn-ea"/>
              </a:rPr>
              <a:t>如果 </a:t>
            </a:r>
            <a:r>
              <a:rPr lang="en-US" altLang="x-none" sz="2400" dirty="0">
                <a:solidFill>
                  <a:schemeClr val="accent2"/>
                </a:solidFill>
                <a:latin typeface="Arial" panose="020B0604020202020204" pitchFamily="34" charset="0"/>
                <a:ea typeface="宋体" panose="02010600030101010101" pitchFamily="2" charset="-122"/>
                <a:sym typeface="+mn-ea"/>
              </a:rPr>
              <a:t>X→Y，</a:t>
            </a:r>
            <a:r>
              <a:rPr lang="zh-CN" altLang="en-US" sz="2400" dirty="0">
                <a:solidFill>
                  <a:schemeClr val="accent2"/>
                </a:solidFill>
                <a:latin typeface="Arial" panose="020B0604020202020204" pitchFamily="34" charset="0"/>
                <a:ea typeface="宋体" panose="02010600030101010101" pitchFamily="2" charset="-122"/>
                <a:sym typeface="+mn-ea"/>
              </a:rPr>
              <a:t>则 </a:t>
            </a:r>
            <a:r>
              <a:rPr lang="en-US" altLang="x-none" sz="2400" dirty="0">
                <a:solidFill>
                  <a:schemeClr val="accent2"/>
                </a:solidFill>
                <a:latin typeface="Arial" panose="020B0604020202020204" pitchFamily="34" charset="0"/>
                <a:ea typeface="宋体" panose="02010600030101010101" pitchFamily="2" charset="-122"/>
                <a:sym typeface="+mn-ea"/>
              </a:rPr>
              <a:t>X→→Y</a:t>
            </a:r>
            <a:endParaRPr lang="zh-CN" altLang="en-US" sz="2400" dirty="0">
              <a:solidFill>
                <a:srgbClr val="0000FF"/>
              </a:solidFill>
              <a:latin typeface="Arial" panose="020B0604020202020204" pitchFamily="34" charset="0"/>
              <a:sym typeface="+mn-ea"/>
            </a:endParaRPr>
          </a:p>
          <a:p>
            <a:pPr lvl="1" eaLnBrk="1" hangingPunct="1">
              <a:lnSpc>
                <a:spcPct val="100000"/>
              </a:lnSpc>
            </a:pPr>
            <a:r>
              <a:rPr lang="zh-CN" altLang="en-US" sz="2400" dirty="0">
                <a:solidFill>
                  <a:schemeClr val="tx1"/>
                </a:solidFill>
                <a:latin typeface="Arial" panose="020B0604020202020204" pitchFamily="34" charset="0"/>
                <a:sym typeface="+mn-ea"/>
              </a:rPr>
              <a:t>规则</a:t>
            </a:r>
            <a:r>
              <a:rPr lang="en-US" altLang="zh-CN" sz="2400" dirty="0">
                <a:solidFill>
                  <a:schemeClr val="tx1"/>
                </a:solidFill>
                <a:latin typeface="Arial" panose="020B0604020202020204" pitchFamily="34" charset="0"/>
                <a:sym typeface="+mn-ea"/>
              </a:rPr>
              <a:t>IR</a:t>
            </a:r>
            <a:r>
              <a:rPr lang="en-US" altLang="zh-CN" sz="2400" baseline="-25000" dirty="0">
                <a:solidFill>
                  <a:schemeClr val="tx1"/>
                </a:solidFill>
                <a:uFillTx/>
                <a:latin typeface="Arial" panose="020B0604020202020204" pitchFamily="34" charset="0"/>
                <a:sym typeface="+mn-ea"/>
              </a:rPr>
              <a:t>8</a:t>
            </a:r>
            <a:r>
              <a:rPr lang="en-US" altLang="zh-CN" sz="2400" dirty="0">
                <a:solidFill>
                  <a:schemeClr val="tx1"/>
                </a:solidFill>
                <a:latin typeface="Arial" panose="020B0604020202020204" pitchFamily="34" charset="0"/>
                <a:sym typeface="+mn-ea"/>
              </a:rPr>
              <a:t>(</a:t>
            </a:r>
            <a:r>
              <a:rPr lang="zh-CN" altLang="en-US" sz="2400" dirty="0">
                <a:solidFill>
                  <a:schemeClr val="tx1"/>
                </a:solidFill>
                <a:latin typeface="Arial" panose="020B0604020202020204" pitchFamily="34" charset="0"/>
                <a:sym typeface="+mn-ea"/>
              </a:rPr>
              <a:t>结合规则</a:t>
            </a:r>
            <a:r>
              <a:rPr lang="en-US" altLang="zh-CN" sz="2400" dirty="0">
                <a:solidFill>
                  <a:schemeClr val="tx1"/>
                </a:solidFill>
                <a:latin typeface="Arial" panose="020B0604020202020204" pitchFamily="34" charset="0"/>
                <a:sym typeface="+mn-ea"/>
              </a:rPr>
              <a:t>)</a:t>
            </a:r>
            <a:r>
              <a:rPr lang="zh-CN" altLang="en-US" sz="2400" dirty="0">
                <a:solidFill>
                  <a:schemeClr val="tx1"/>
                </a:solidFill>
                <a:latin typeface="Arial" panose="020B0604020202020204" pitchFamily="34" charset="0"/>
                <a:sym typeface="+mn-ea"/>
              </a:rPr>
              <a:t>：</a:t>
            </a:r>
            <a:r>
              <a:rPr lang="zh-CN" altLang="en-US" sz="2400" dirty="0">
                <a:solidFill>
                  <a:schemeClr val="accent2"/>
                </a:solidFill>
                <a:latin typeface="Arial" panose="020B0604020202020204" pitchFamily="34" charset="0"/>
                <a:sym typeface="+mn-ea"/>
              </a:rPr>
              <a:t>如果 </a:t>
            </a:r>
            <a:r>
              <a:rPr lang="en-US" altLang="x-none" sz="2400" dirty="0">
                <a:solidFill>
                  <a:schemeClr val="accent2"/>
                </a:solidFill>
                <a:latin typeface="Arial" panose="020B0604020202020204" pitchFamily="34" charset="0"/>
                <a:sym typeface="+mn-ea"/>
              </a:rPr>
              <a:t>X→→Y, </a:t>
            </a:r>
            <a:r>
              <a:rPr lang="zh-CN" altLang="en-US" sz="2400" dirty="0">
                <a:solidFill>
                  <a:schemeClr val="accent2"/>
                </a:solidFill>
                <a:latin typeface="Arial" panose="020B0604020202020204" pitchFamily="34" charset="0"/>
                <a:sym typeface="+mn-ea"/>
              </a:rPr>
              <a:t>且存在另一个属性集合</a:t>
            </a:r>
            <a:r>
              <a:rPr lang="en-US" altLang="x-none" sz="2400" dirty="0">
                <a:solidFill>
                  <a:schemeClr val="accent2"/>
                </a:solidFill>
                <a:latin typeface="Arial" panose="020B0604020202020204" pitchFamily="34" charset="0"/>
                <a:sym typeface="+mn-ea"/>
              </a:rPr>
              <a:t>W</a:t>
            </a:r>
            <a:r>
              <a:rPr lang="zh-CN" altLang="en-US" sz="2400" dirty="0">
                <a:solidFill>
                  <a:schemeClr val="accent2"/>
                </a:solidFill>
                <a:latin typeface="Arial" panose="020B0604020202020204" pitchFamily="34" charset="0"/>
                <a:sym typeface="+mn-ea"/>
              </a:rPr>
              <a:t>满足：</a:t>
            </a:r>
            <a:r>
              <a:rPr lang="en-US" altLang="x-none" sz="2400" dirty="0">
                <a:solidFill>
                  <a:schemeClr val="accent2"/>
                </a:solidFill>
                <a:latin typeface="Arial" panose="020B0604020202020204" pitchFamily="34" charset="0"/>
                <a:sym typeface="+mn-ea"/>
              </a:rPr>
              <a:t>W</a:t>
            </a:r>
            <a:r>
              <a:rPr lang="en-US" altLang="x-none" sz="2400" dirty="0">
                <a:solidFill>
                  <a:schemeClr val="accent2"/>
                </a:solidFill>
                <a:latin typeface="Arial" panose="020B0604020202020204" pitchFamily="34" charset="0"/>
                <a:sym typeface="Symbol" panose="05050102010706020507" pitchFamily="2" charset="2"/>
              </a:rPr>
              <a:t>Y = , WZ, Y  Z, </a:t>
            </a:r>
            <a:r>
              <a:rPr lang="zh-CN" altLang="en-US" sz="2400" dirty="0">
                <a:solidFill>
                  <a:schemeClr val="accent2"/>
                </a:solidFill>
                <a:latin typeface="Arial" panose="020B0604020202020204" pitchFamily="34" charset="0"/>
                <a:sym typeface="Symbol" panose="05050102010706020507" pitchFamily="2" charset="2"/>
              </a:rPr>
              <a:t>则：</a:t>
            </a:r>
            <a:r>
              <a:rPr lang="en-US" altLang="x-none" sz="2400" dirty="0">
                <a:solidFill>
                  <a:schemeClr val="accent2"/>
                </a:solidFill>
                <a:latin typeface="Arial" panose="020B0604020202020204" pitchFamily="34" charset="0"/>
                <a:sym typeface="+mn-ea"/>
              </a:rPr>
              <a:t>X→Z</a:t>
            </a:r>
            <a:endParaRPr lang="zh-CN" altLang="en-US" sz="2400" dirty="0">
              <a:solidFill>
                <a:srgbClr val="0000FF"/>
              </a:solidFill>
              <a:latin typeface="Arial" panose="020B060402020202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902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29028" name="Rectangle 3"/>
          <p:cNvSpPr>
            <a:spLocks noGrp="1"/>
          </p:cNvSpPr>
          <p:nvPr>
            <p:ph type="body"/>
          </p:nvPr>
        </p:nvSpPr>
        <p:spPr>
          <a:xfrm>
            <a:off x="-635" y="44450"/>
            <a:ext cx="9144635" cy="1097915"/>
          </a:xfrm>
          <a:solidFill>
            <a:schemeClr val="bg1"/>
          </a:solidFill>
          <a:ln>
            <a:solidFill>
              <a:schemeClr val="accent1"/>
            </a:solidFill>
          </a:ln>
        </p:spPr>
        <p:txBody>
          <a:bodyPr vert="horz" wrap="square" anchor="t"/>
          <a:p>
            <a:pPr lvl="0" eaLnBrk="1" hangingPunct="1">
              <a:lnSpc>
                <a:spcPct val="100000"/>
              </a:lnSpc>
            </a:pPr>
            <a:r>
              <a:rPr lang="zh-CN" altLang="en-US" dirty="0">
                <a:solidFill>
                  <a:schemeClr val="tx1"/>
                </a:solidFill>
                <a:latin typeface="Arial" panose="020B0604020202020204" pitchFamily="34" charset="0"/>
              </a:rPr>
              <a:t>规则 </a:t>
            </a:r>
            <a:r>
              <a:rPr lang="en-US" altLang="x-none" dirty="0">
                <a:solidFill>
                  <a:schemeClr val="tx1"/>
                </a:solidFill>
                <a:latin typeface="Arial" panose="020B0604020202020204" pitchFamily="34" charset="0"/>
              </a:rPr>
              <a:t>IR</a:t>
            </a:r>
            <a:r>
              <a:rPr lang="en-US" altLang="x-none" baseline="-25000" dirty="0">
                <a:solidFill>
                  <a:schemeClr val="tx1"/>
                </a:solidFill>
                <a:latin typeface="Arial" panose="020B0604020202020204" pitchFamily="34" charset="0"/>
              </a:rPr>
              <a:t>5</a:t>
            </a:r>
            <a:r>
              <a:rPr lang="zh-CN" altLang="en-US" dirty="0">
                <a:solidFill>
                  <a:schemeClr val="tx1"/>
                </a:solidFill>
                <a:latin typeface="Arial" panose="020B0604020202020204" pitchFamily="34" charset="0"/>
              </a:rPr>
              <a:t>（多值依赖的增广规则）</a:t>
            </a:r>
            <a:endParaRPr lang="zh-CN" altLang="en-US" dirty="0">
              <a:solidFill>
                <a:schemeClr val="tx1"/>
              </a:solidFill>
              <a:latin typeface="Arial" panose="020B0604020202020204" pitchFamily="34" charset="0"/>
            </a:endParaRPr>
          </a:p>
          <a:p>
            <a:pPr lvl="2" eaLnBrk="1" hangingPunct="1">
              <a:lnSpc>
                <a:spcPct val="100000"/>
              </a:lnSpc>
              <a:buNone/>
            </a:pPr>
            <a:r>
              <a:rPr lang="zh-CN" altLang="en-US" dirty="0">
                <a:latin typeface="Arial" panose="020B0604020202020204" pitchFamily="34" charset="0"/>
              </a:rPr>
              <a:t>如果 </a:t>
            </a:r>
            <a:r>
              <a:rPr lang="en-US" altLang="x-none" dirty="0">
                <a:latin typeface="Arial" panose="020B0604020202020204" pitchFamily="34" charset="0"/>
              </a:rPr>
              <a:t>X→→Y </a:t>
            </a:r>
            <a:r>
              <a:rPr lang="zh-CN" altLang="en-US" dirty="0">
                <a:latin typeface="Arial" panose="020B0604020202020204" pitchFamily="34" charset="0"/>
              </a:rPr>
              <a:t>且 </a:t>
            </a:r>
            <a:r>
              <a:rPr lang="en-US" altLang="x-none" dirty="0">
                <a:latin typeface="Arial" panose="020B0604020202020204" pitchFamily="34" charset="0"/>
              </a:rPr>
              <a:t>W </a:t>
            </a:r>
            <a:r>
              <a:rPr lang="en-US" altLang="x-none" dirty="0">
                <a:latin typeface="Arial" panose="020B0604020202020204" pitchFamily="34" charset="0"/>
                <a:sym typeface="Symbol" panose="05050102010706020507" pitchFamily="2" charset="2"/>
              </a:rPr>
              <a:t> Z</a:t>
            </a:r>
            <a:r>
              <a:rPr lang="en-US" altLang="x-none" dirty="0">
                <a:latin typeface="Arial" panose="020B0604020202020204" pitchFamily="34" charset="0"/>
              </a:rPr>
              <a:t>，</a:t>
            </a:r>
            <a:r>
              <a:rPr lang="zh-CN" altLang="en-US" dirty="0">
                <a:latin typeface="Arial" panose="020B0604020202020204" pitchFamily="34" charset="0"/>
              </a:rPr>
              <a:t>则 </a:t>
            </a:r>
            <a:r>
              <a:rPr lang="en-US" altLang="x-none" dirty="0">
                <a:latin typeface="Arial" panose="020B0604020202020204" pitchFamily="34" charset="0"/>
              </a:rPr>
              <a:t>WX→→YZ</a:t>
            </a:r>
            <a:endParaRPr lang="en-US" altLang="x-none" dirty="0">
              <a:latin typeface="Arial" panose="020B0604020202020204" pitchFamily="34" charset="0"/>
            </a:endParaRPr>
          </a:p>
        </p:txBody>
      </p:sp>
      <p:sp>
        <p:nvSpPr>
          <p:cNvPr id="129029" name="Rectangle 4"/>
          <p:cNvSpPr/>
          <p:nvPr/>
        </p:nvSpPr>
        <p:spPr>
          <a:xfrm>
            <a:off x="0" y="1196975"/>
            <a:ext cx="9144000" cy="5327650"/>
          </a:xfrm>
          <a:prstGeom prst="rect">
            <a:avLst/>
          </a:prstGeom>
          <a:noFill/>
          <a:ln w="9525">
            <a:noFill/>
          </a:ln>
        </p:spPr>
        <p:txBody>
          <a:bodyPr/>
          <a:p>
            <a:pPr marL="342900" lvl="0" indent="-342900" eaLnBrk="1" hangingPunct="1">
              <a:lnSpc>
                <a:spcPct val="115000"/>
              </a:lnSpc>
              <a:buNone/>
            </a:pPr>
            <a:r>
              <a:rPr lang="zh-CN" altLang="en-US" dirty="0">
                <a:solidFill>
                  <a:srgbClr val="FF0000"/>
                </a:solidFill>
                <a:latin typeface="Arial" panose="020B0604020202020204" pitchFamily="34" charset="0"/>
                <a:ea typeface="宋体" panose="02010600030101010101" pitchFamily="2" charset="-122"/>
              </a:rPr>
              <a:t>证明：</a:t>
            </a:r>
            <a:endParaRPr lang="zh-CN" altLang="en-US" dirty="0">
              <a:solidFill>
                <a:srgbClr val="FF0000"/>
              </a:solidFill>
              <a:latin typeface="Arial" panose="020B0604020202020204" pitchFamily="34" charset="0"/>
              <a:ea typeface="宋体" panose="02010600030101010101" pitchFamily="2" charset="-122"/>
            </a:endParaRPr>
          </a:p>
          <a:p>
            <a:pPr marL="742950" lvl="1" indent="-285750" eaLnBrk="1" hangingPunct="1">
              <a:lnSpc>
                <a:spcPct val="115000"/>
              </a:lnSpc>
            </a:pPr>
            <a:r>
              <a:rPr lang="zh-CN" altLang="en-US" dirty="0">
                <a:solidFill>
                  <a:schemeClr val="accent2"/>
                </a:solidFill>
                <a:latin typeface="Arial" panose="020B0604020202020204" pitchFamily="34" charset="0"/>
                <a:ea typeface="宋体" panose="02010600030101010101" pitchFamily="2" charset="-122"/>
              </a:rPr>
              <a:t>设</a:t>
            </a:r>
            <a:r>
              <a:rPr lang="en-US" altLang="x-none" dirty="0">
                <a:solidFill>
                  <a:schemeClr val="accent2"/>
                </a:solidFill>
                <a:latin typeface="Arial" panose="020B0604020202020204" pitchFamily="34" charset="0"/>
                <a:ea typeface="宋体" panose="02010600030101010101" pitchFamily="2" charset="-122"/>
              </a:rPr>
              <a:t> 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如果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[WX] =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[WX],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则：………(1)</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15000"/>
              </a:lnSpc>
              <a:buNone/>
            </a:pP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[W] =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[W] …..………………………………(2)</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15000"/>
              </a:lnSpc>
              <a:buNone/>
            </a:pP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[X] ……………………………………(3)</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15000"/>
              </a:lnSpc>
              <a:buNone/>
            </a:pPr>
            <a:endParaRPr lang="zh-CN" altLang="en-US" sz="1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5000"/>
              </a:lnSpc>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由 (2) 和 </a:t>
            </a:r>
            <a:r>
              <a:rPr lang="en-US" altLang="x-none" dirty="0">
                <a:solidFill>
                  <a:schemeClr val="accent2"/>
                </a:solidFill>
                <a:latin typeface="Arial" panose="020B0604020202020204" pitchFamily="34" charset="0"/>
                <a:ea typeface="宋体" panose="02010600030101010101" pitchFamily="2" charset="-122"/>
              </a:rPr>
              <a:t>W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Z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得：</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[Z] = </a:t>
            </a:r>
            <a:r>
              <a:rPr lang="en-US" altLang="x-none" dirty="0">
                <a:solidFill>
                  <a:schemeClr val="accent2"/>
                </a:solidFill>
                <a:latin typeface="Arial" panose="020B0604020202020204" pitchFamily="34" charset="0"/>
                <a:ea typeface="宋体" panose="02010600030101010101" pitchFamily="2" charset="-122"/>
              </a:rPr>
              <a:t>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[Z] …………………(4)</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5000"/>
              </a:lnSpc>
            </a:pPr>
            <a:endParaRPr lang="zh-CN" altLang="en-US" sz="1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5000"/>
              </a:lnSpc>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由 (3) 和 </a:t>
            </a:r>
            <a:r>
              <a:rPr lang="en-US" altLang="x-none" dirty="0">
                <a:solidFill>
                  <a:schemeClr val="accent2"/>
                </a:solidFill>
                <a:latin typeface="Arial" panose="020B0604020202020204" pitchFamily="34" charset="0"/>
                <a:ea typeface="宋体" panose="02010600030101010101" pitchFamily="2" charset="-122"/>
              </a:rPr>
              <a:t>X→→Y </a:t>
            </a:r>
            <a:r>
              <a:rPr lang="zh-CN" altLang="en-US" dirty="0">
                <a:solidFill>
                  <a:schemeClr val="accent2"/>
                </a:solidFill>
                <a:latin typeface="Arial" panose="020B0604020202020204" pitchFamily="34" charset="0"/>
                <a:ea typeface="宋体" panose="02010600030101010101" pitchFamily="2" charset="-122"/>
              </a:rPr>
              <a:t>得：</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15000"/>
              </a:lnSpc>
              <a:buNone/>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t1[X], t1[Y], t2[U-X-Y] )  R</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15000"/>
              </a:lnSpc>
              <a:buNone/>
            </a:pP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t2[X], t2[Y], t1[U-X-Y] )  R</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barn(outVertical)">
                                      <p:cBhvr>
                                        <p:cTn id="7" dur="5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005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0052" name="Rectangle 14"/>
          <p:cNvSpPr/>
          <p:nvPr/>
        </p:nvSpPr>
        <p:spPr>
          <a:xfrm>
            <a:off x="0" y="7938"/>
            <a:ext cx="9144000" cy="1836737"/>
          </a:xfrm>
          <a:prstGeom prst="rect">
            <a:avLst/>
          </a:prstGeom>
          <a:solidFill>
            <a:srgbClr val="FFFFFF"/>
          </a:solidFill>
          <a:ln w="9525">
            <a:noFill/>
          </a:ln>
        </p:spPr>
        <p:txBody>
          <a:bodyPr/>
          <a:p>
            <a:pPr marL="342900" lvl="0" indent="-342900" eaLnBrk="1" hangingPunct="1">
              <a:lnSpc>
                <a:spcPct val="110000"/>
              </a:lnSpc>
            </a:pPr>
            <a:r>
              <a:rPr lang="zh-CN" altLang="en-US" sz="2400" dirty="0">
                <a:solidFill>
                  <a:schemeClr val="accent2"/>
                </a:solidFill>
                <a:latin typeface="Arial" panose="020B0604020202020204" pitchFamily="34" charset="0"/>
                <a:ea typeface="宋体" panose="02010600030101010101" pitchFamily="2" charset="-122"/>
              </a:rPr>
              <a:t>将 </a:t>
            </a:r>
            <a:r>
              <a:rPr lang="en-US" altLang="x-none" sz="2400" dirty="0">
                <a:solidFill>
                  <a:schemeClr val="accent2"/>
                </a:solidFill>
                <a:latin typeface="Arial" panose="020B0604020202020204" pitchFamily="34" charset="0"/>
                <a:ea typeface="宋体" panose="02010600030101010101" pitchFamily="2" charset="-122"/>
              </a:rPr>
              <a:t>W </a:t>
            </a:r>
            <a:r>
              <a:rPr lang="zh-CN" altLang="en-US" sz="2400" dirty="0">
                <a:solidFill>
                  <a:schemeClr val="accent2"/>
                </a:solidFill>
                <a:latin typeface="Arial" panose="020B0604020202020204" pitchFamily="34" charset="0"/>
                <a:ea typeface="宋体" panose="02010600030101010101" pitchFamily="2" charset="-122"/>
              </a:rPr>
              <a:t>中的属性从 (</a:t>
            </a:r>
            <a:r>
              <a:rPr lang="en-US" altLang="x-none" sz="2400" dirty="0">
                <a:solidFill>
                  <a:schemeClr val="accent2"/>
                </a:solidFill>
                <a:latin typeface="Arial" panose="020B0604020202020204" pitchFamily="34" charset="0"/>
                <a:ea typeface="宋体" panose="02010600030101010101" pitchFamily="2" charset="-122"/>
              </a:rPr>
              <a:t>U-X-Y) </a:t>
            </a:r>
            <a:r>
              <a:rPr lang="zh-CN" altLang="en-US" sz="2400" dirty="0">
                <a:solidFill>
                  <a:schemeClr val="accent2"/>
                </a:solidFill>
                <a:latin typeface="Arial" panose="020B0604020202020204" pitchFamily="34" charset="0"/>
                <a:ea typeface="宋体" panose="02010600030101010101" pitchFamily="2" charset="-122"/>
              </a:rPr>
              <a:t>中移至 </a:t>
            </a:r>
            <a:r>
              <a:rPr lang="en-US" altLang="x-none" sz="2400" dirty="0">
                <a:solidFill>
                  <a:schemeClr val="accent2"/>
                </a:solidFill>
                <a:latin typeface="Arial" panose="020B0604020202020204" pitchFamily="34" charset="0"/>
                <a:ea typeface="宋体" panose="02010600030101010101" pitchFamily="2" charset="-122"/>
              </a:rPr>
              <a:t>X </a:t>
            </a:r>
            <a:r>
              <a:rPr lang="zh-CN" altLang="en-US" sz="2400" dirty="0">
                <a:solidFill>
                  <a:schemeClr val="accent2"/>
                </a:solidFill>
                <a:latin typeface="Arial" panose="020B0604020202020204" pitchFamily="34" charset="0"/>
                <a:ea typeface="宋体" panose="02010600030101010101" pitchFamily="2" charset="-122"/>
              </a:rPr>
              <a:t>之前，将 </a:t>
            </a:r>
            <a:r>
              <a:rPr lang="en-US" altLang="x-none" sz="2400" dirty="0">
                <a:solidFill>
                  <a:schemeClr val="accent2"/>
                </a:solidFill>
                <a:latin typeface="Arial" panose="020B0604020202020204" pitchFamily="34" charset="0"/>
                <a:ea typeface="宋体" panose="02010600030101010101" pitchFamily="2" charset="-122"/>
              </a:rPr>
              <a:t>Z </a:t>
            </a:r>
            <a:r>
              <a:rPr lang="zh-CN" altLang="en-US" sz="2400" dirty="0">
                <a:solidFill>
                  <a:schemeClr val="accent2"/>
                </a:solidFill>
                <a:latin typeface="Arial" panose="020B0604020202020204" pitchFamily="34" charset="0"/>
                <a:ea typeface="宋体" panose="02010600030101010101" pitchFamily="2" charset="-122"/>
              </a:rPr>
              <a:t>中的属性从 (</a:t>
            </a:r>
            <a:r>
              <a:rPr lang="en-US" altLang="x-none" sz="2400" dirty="0">
                <a:solidFill>
                  <a:schemeClr val="accent2"/>
                </a:solidFill>
                <a:latin typeface="Arial" panose="020B0604020202020204" pitchFamily="34" charset="0"/>
                <a:ea typeface="宋体" panose="02010600030101010101" pitchFamily="2" charset="-122"/>
              </a:rPr>
              <a:t>U-X-Y) </a:t>
            </a:r>
            <a:r>
              <a:rPr lang="zh-CN" altLang="en-US" sz="2400" dirty="0">
                <a:solidFill>
                  <a:schemeClr val="accent2"/>
                </a:solidFill>
                <a:latin typeface="Arial" panose="020B0604020202020204" pitchFamily="34" charset="0"/>
                <a:ea typeface="宋体" panose="02010600030101010101" pitchFamily="2" charset="-122"/>
              </a:rPr>
              <a:t>中移至 </a:t>
            </a:r>
            <a:r>
              <a:rPr lang="en-US" altLang="x-none" sz="2400" dirty="0">
                <a:solidFill>
                  <a:schemeClr val="accent2"/>
                </a:solidFill>
                <a:latin typeface="Arial" panose="020B0604020202020204" pitchFamily="34" charset="0"/>
                <a:ea typeface="宋体" panose="02010600030101010101" pitchFamily="2" charset="-122"/>
              </a:rPr>
              <a:t>Y </a:t>
            </a:r>
            <a:r>
              <a:rPr lang="zh-CN" altLang="en-US" sz="2400" dirty="0">
                <a:solidFill>
                  <a:schemeClr val="accent2"/>
                </a:solidFill>
                <a:latin typeface="Arial" panose="020B0604020202020204" pitchFamily="34" charset="0"/>
                <a:ea typeface="宋体" panose="02010600030101010101" pitchFamily="2" charset="-122"/>
              </a:rPr>
              <a:t>之后得：</a:t>
            </a:r>
            <a:endParaRPr lang="zh-CN" altLang="en-US" sz="2400" dirty="0">
              <a:solidFill>
                <a:schemeClr val="accent2"/>
              </a:solidFill>
              <a:latin typeface="Arial" panose="020B0604020202020204" pitchFamily="34" charset="0"/>
              <a:ea typeface="宋体" panose="02010600030101010101" pitchFamily="2" charset="-122"/>
            </a:endParaRPr>
          </a:p>
          <a:p>
            <a:pPr marL="742950" lvl="1" indent="-285750" eaLnBrk="1" hangingPunct="1">
              <a:lnSpc>
                <a:spcPct val="110000"/>
              </a:lnSpc>
              <a:buNone/>
            </a:pP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t2[W], t1[X], t1[Y], t2[Z], t2[U-X-Y-W-Z] )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R</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0000"/>
              </a:lnSpc>
              <a:buNone/>
            </a:pPr>
            <a:r>
              <a:rPr lang="en-US" altLang="x-none" sz="2400" dirty="0">
                <a:solidFill>
                  <a:schemeClr val="accent2"/>
                </a:solidFill>
                <a:latin typeface="Arial" panose="020B0604020202020204" pitchFamily="34" charset="0"/>
                <a:ea typeface="宋体" panose="02010600030101010101" pitchFamily="2" charset="-122"/>
              </a:rPr>
              <a:t>( t1[W], t2[X], t2[Y], t1[Z], t1[U-X-Y-W-Z] )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R</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grpSp>
        <p:nvGrpSpPr>
          <p:cNvPr id="130053" name="组合 130052"/>
          <p:cNvGrpSpPr/>
          <p:nvPr/>
        </p:nvGrpSpPr>
        <p:grpSpPr>
          <a:xfrm>
            <a:off x="7334250" y="1089025"/>
            <a:ext cx="914400" cy="609600"/>
            <a:chOff x="0" y="0"/>
            <a:chExt cx="576" cy="384"/>
          </a:xfrm>
        </p:grpSpPr>
        <p:sp>
          <p:nvSpPr>
            <p:cNvPr id="130054" name="AutoShape 4"/>
            <p:cNvSpPr/>
            <p:nvPr/>
          </p:nvSpPr>
          <p:spPr>
            <a:xfrm>
              <a:off x="0" y="0"/>
              <a:ext cx="144" cy="384"/>
            </a:xfrm>
            <a:prstGeom prst="rightBrace">
              <a:avLst>
                <a:gd name="adj1" fmla="val 22222"/>
                <a:gd name="adj2" fmla="val 50000"/>
              </a:avLst>
            </a:prstGeom>
            <a:noFill/>
            <a:ln w="25400"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30055" name="Text Box 5"/>
            <p:cNvSpPr txBox="1"/>
            <p:nvPr/>
          </p:nvSpPr>
          <p:spPr>
            <a:xfrm>
              <a:off x="192" y="48"/>
              <a:ext cx="384" cy="288"/>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(5)</a:t>
              </a:r>
              <a:endParaRPr lang="zh-CN" altLang="en-US" sz="2400" dirty="0">
                <a:latin typeface="Times New Roman" panose="02020603050405020304" pitchFamily="2" charset="0"/>
                <a:ea typeface="宋体" panose="02010600030101010101" pitchFamily="2" charset="-122"/>
              </a:endParaRPr>
            </a:p>
          </p:txBody>
        </p:sp>
      </p:grpSp>
      <p:grpSp>
        <p:nvGrpSpPr>
          <p:cNvPr id="130056" name="组合 130055"/>
          <p:cNvGrpSpPr/>
          <p:nvPr/>
        </p:nvGrpSpPr>
        <p:grpSpPr>
          <a:xfrm>
            <a:off x="0" y="2147888"/>
            <a:ext cx="9144000" cy="2867025"/>
            <a:chOff x="0" y="0"/>
            <a:chExt cx="5760" cy="2078"/>
          </a:xfrm>
        </p:grpSpPr>
        <p:sp>
          <p:nvSpPr>
            <p:cNvPr id="130057" name="Rectangle 10"/>
            <p:cNvSpPr/>
            <p:nvPr/>
          </p:nvSpPr>
          <p:spPr>
            <a:xfrm>
              <a:off x="0" y="0"/>
              <a:ext cx="5760" cy="2078"/>
            </a:xfrm>
            <a:prstGeom prst="rect">
              <a:avLst/>
            </a:prstGeom>
            <a:solidFill>
              <a:srgbClr val="FFFFFF"/>
            </a:solidFill>
            <a:ln w="9525">
              <a:noFill/>
            </a:ln>
          </p:spPr>
          <p:txBody>
            <a:bodyPr/>
            <a:p>
              <a:pPr marL="342900" lvl="0" indent="-342900" eaLnBrk="1" hangingPunct="1">
                <a:lnSpc>
                  <a:spcPct val="110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2), (4), (5)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可得：</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0000"/>
                </a:lnSpc>
                <a:buNone/>
              </a:pP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t1[W], t1[X], t1[Y], t1[Z], t2[U-X-Y-W-Z] )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R</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0000"/>
                </a:lnSpc>
                <a:buNone/>
              </a:pPr>
              <a:r>
                <a:rPr lang="en-US" altLang="x-none" sz="2400" dirty="0">
                  <a:solidFill>
                    <a:schemeClr val="accent2"/>
                  </a:solidFill>
                  <a:latin typeface="Arial" panose="020B0604020202020204" pitchFamily="34" charset="0"/>
                  <a:ea typeface="宋体" panose="02010600030101010101" pitchFamily="2" charset="-122"/>
                </a:rPr>
                <a:t>( t2[W], t2[X], t2[Y], t2[Z], t1[U-X-Y-W-Z] )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R</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lnSpc>
                  <a:spcPct val="110000"/>
                </a:lnSpc>
                <a:buNone/>
              </a:pPr>
              <a:r>
                <a:rPr lang="zh-CN" altLang="en-US" sz="2400" dirty="0">
                  <a:latin typeface="Arial" panose="020B0604020202020204" pitchFamily="34" charset="0"/>
                  <a:ea typeface="宋体" panose="02010600030101010101" pitchFamily="2" charset="-122"/>
                  <a:sym typeface="Symbol" panose="05050102010706020507" pitchFamily="2" charset="2"/>
                </a:rPr>
                <a:t>即：</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0000"/>
                </a:lnSpc>
                <a:buNone/>
              </a:pP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t1[WX], t1[YZ], t2[U-WX-YZ] )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R</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10000"/>
                </a:lnSpc>
                <a:buNone/>
              </a:pPr>
              <a:r>
                <a:rPr lang="en-US" altLang="x-none" sz="2400" dirty="0">
                  <a:solidFill>
                    <a:schemeClr val="accent2"/>
                  </a:solidFill>
                  <a:latin typeface="Arial" panose="020B0604020202020204" pitchFamily="34" charset="0"/>
                  <a:ea typeface="宋体" panose="02010600030101010101" pitchFamily="2" charset="-122"/>
                </a:rPr>
                <a:t>( t2[WX], t2[YZ], t1[U-WX-YZ] )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R</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grpSp>
          <p:nvGrpSpPr>
            <p:cNvPr id="130058" name="组合 130057"/>
            <p:cNvGrpSpPr/>
            <p:nvPr/>
          </p:nvGrpSpPr>
          <p:grpSpPr>
            <a:xfrm>
              <a:off x="4080" y="1550"/>
              <a:ext cx="576" cy="432"/>
              <a:chOff x="0" y="0"/>
              <a:chExt cx="576" cy="384"/>
            </a:xfrm>
          </p:grpSpPr>
          <p:sp>
            <p:nvSpPr>
              <p:cNvPr id="130059" name="AutoShape 6"/>
              <p:cNvSpPr/>
              <p:nvPr/>
            </p:nvSpPr>
            <p:spPr>
              <a:xfrm>
                <a:off x="0" y="0"/>
                <a:ext cx="144" cy="384"/>
              </a:xfrm>
              <a:prstGeom prst="rightBrace">
                <a:avLst>
                  <a:gd name="adj1" fmla="val 22222"/>
                  <a:gd name="adj2" fmla="val 50000"/>
                </a:avLst>
              </a:prstGeom>
              <a:noFill/>
              <a:ln w="25400"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30060" name="Text Box 7"/>
              <p:cNvSpPr txBox="1"/>
              <p:nvPr/>
            </p:nvSpPr>
            <p:spPr>
              <a:xfrm>
                <a:off x="192" y="48"/>
                <a:ext cx="384" cy="256"/>
              </a:xfrm>
              <a:prstGeom prst="rect">
                <a:avLst/>
              </a:prstGeom>
              <a:noFill/>
              <a:ln w="9525">
                <a:noFill/>
              </a:ln>
            </p:spPr>
            <p:txBody>
              <a:bodyPr>
                <a:spAutoFit/>
              </a:bodyPr>
              <a:p>
                <a:pPr lvl="0" algn="ctr" eaLnBrk="1" hangingPunct="1">
                  <a:spcBef>
                    <a:spcPct val="50000"/>
                  </a:spcBef>
                  <a:buNone/>
                </a:pPr>
                <a:r>
                  <a:rPr lang="zh-CN" altLang="en-US" sz="2400" dirty="0">
                    <a:latin typeface="Times New Roman" panose="02020603050405020304" pitchFamily="2" charset="0"/>
                    <a:ea typeface="宋体" panose="02010600030101010101" pitchFamily="2" charset="-122"/>
                  </a:rPr>
                  <a:t>(6)</a:t>
                </a:r>
                <a:endParaRPr lang="zh-CN" altLang="en-US" sz="2400" dirty="0">
                  <a:latin typeface="Times New Roman" panose="02020603050405020304" pitchFamily="2" charset="0"/>
                  <a:ea typeface="宋体" panose="02010600030101010101" pitchFamily="2" charset="-122"/>
                </a:endParaRPr>
              </a:p>
            </p:txBody>
          </p:sp>
        </p:grpSp>
      </p:grpSp>
      <p:sp>
        <p:nvSpPr>
          <p:cNvPr id="130061" name="Rectangle 11"/>
          <p:cNvSpPr/>
          <p:nvPr/>
        </p:nvSpPr>
        <p:spPr>
          <a:xfrm>
            <a:off x="0" y="5519738"/>
            <a:ext cx="9144000" cy="581025"/>
          </a:xfrm>
          <a:prstGeom prst="rect">
            <a:avLst/>
          </a:prstGeom>
          <a:solidFill>
            <a:srgbClr val="FFFFFF"/>
          </a:solidFill>
          <a:ln w="9525">
            <a:noFill/>
          </a:ln>
        </p:spPr>
        <p:txBody>
          <a:bodyPr/>
          <a:p>
            <a:pPr marL="342900" lvl="0" indent="-3429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由 (1) 和 (6) 可知： </a:t>
            </a:r>
            <a:r>
              <a:rPr lang="en-US" altLang="x-none" dirty="0">
                <a:solidFill>
                  <a:srgbClr val="FF0000"/>
                </a:solidFill>
                <a:latin typeface="Arial" panose="020B0604020202020204" pitchFamily="34" charset="0"/>
                <a:ea typeface="宋体" panose="02010600030101010101" pitchFamily="2" charset="-122"/>
              </a:rPr>
              <a:t>WX→→YZ</a:t>
            </a:r>
            <a:endParaRPr lang="zh-CN" altLang="en-US"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6"/>
                                        </p:tgtEl>
                                        <p:attrNameLst>
                                          <p:attrName>style.visibility</p:attrName>
                                        </p:attrNameLst>
                                      </p:cBhvr>
                                      <p:to>
                                        <p:strVal val="visible"/>
                                      </p:to>
                                    </p:set>
                                    <p:animEffect transition="in" filter="blinds(horizontal)">
                                      <p:cBhvr>
                                        <p:cTn id="7" dur="500"/>
                                        <p:tgtEl>
                                          <p:spTgt spid="1300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0061"/>
                                        </p:tgtEl>
                                        <p:attrNameLst>
                                          <p:attrName>style.visibility</p:attrName>
                                        </p:attrNameLst>
                                      </p:cBhvr>
                                      <p:to>
                                        <p:strVal val="visible"/>
                                      </p:to>
                                    </p:set>
                                    <p:anim calcmode="lin" valueType="num">
                                      <p:cBhvr additive="base">
                                        <p:cTn id="12" dur="500" fill="hold"/>
                                        <p:tgtEl>
                                          <p:spTgt spid="130061"/>
                                        </p:tgtEl>
                                        <p:attrNameLst>
                                          <p:attrName>ppt_x</p:attrName>
                                        </p:attrNameLst>
                                      </p:cBhvr>
                                      <p:tavLst>
                                        <p:tav tm="0">
                                          <p:val>
                                            <p:strVal val="#ppt_x"/>
                                          </p:val>
                                        </p:tav>
                                        <p:tav tm="100000">
                                          <p:val>
                                            <p:strVal val="#ppt_x"/>
                                          </p:val>
                                        </p:tav>
                                      </p:tavLst>
                                    </p:anim>
                                    <p:anim calcmode="lin" valueType="num">
                                      <p:cBhvr additive="base">
                                        <p:cTn id="13" dur="500" fill="hold"/>
                                        <p:tgtEl>
                                          <p:spTgt spid="130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1"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20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2100" name="Rectangle 6"/>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32101" name="Rectangle 3"/>
          <p:cNvSpPr>
            <a:spLocks noGrp="1"/>
          </p:cNvSpPr>
          <p:nvPr>
            <p:ph type="body"/>
          </p:nvPr>
        </p:nvSpPr>
        <p:spPr>
          <a:xfrm>
            <a:off x="82550" y="44450"/>
            <a:ext cx="9061450" cy="1008063"/>
          </a:xfrm>
        </p:spPr>
        <p:txBody>
          <a:bodyPr vert="horz" wrap="square" tIns="0" bIns="0" anchor="t"/>
          <a:p>
            <a:pPr lvl="0" eaLnBrk="1" hangingPunct="1">
              <a:lnSpc>
                <a:spcPct val="100000"/>
              </a:lnSpc>
            </a:pPr>
            <a:r>
              <a:rPr lang="zh-CN" altLang="en-US" dirty="0">
                <a:solidFill>
                  <a:schemeClr val="tx1"/>
                </a:solidFill>
                <a:latin typeface="Arial" panose="020B0604020202020204" pitchFamily="34" charset="0"/>
              </a:rPr>
              <a:t>规则</a:t>
            </a:r>
            <a:r>
              <a:rPr lang="en-US" altLang="x-none" dirty="0">
                <a:solidFill>
                  <a:schemeClr val="tx1"/>
                </a:solidFill>
                <a:latin typeface="Arial" panose="020B0604020202020204" pitchFamily="34" charset="0"/>
              </a:rPr>
              <a:t>IR</a:t>
            </a:r>
            <a:r>
              <a:rPr lang="en-US" altLang="x-none" baseline="-25000" dirty="0">
                <a:solidFill>
                  <a:schemeClr val="tx1"/>
                </a:solidFill>
                <a:latin typeface="Arial" panose="020B0604020202020204" pitchFamily="34" charset="0"/>
              </a:rPr>
              <a:t>6</a:t>
            </a:r>
            <a:r>
              <a:rPr lang="zh-CN" altLang="en-US" dirty="0">
                <a:solidFill>
                  <a:schemeClr val="tx1"/>
                </a:solidFill>
                <a:latin typeface="Arial" panose="020B0604020202020204" pitchFamily="34" charset="0"/>
              </a:rPr>
              <a:t>（多值依赖的传递规则）</a:t>
            </a:r>
            <a:endParaRPr lang="zh-CN" altLang="en-US" dirty="0">
              <a:solidFill>
                <a:schemeClr val="tx1"/>
              </a:solidFill>
              <a:latin typeface="Arial" panose="020B0604020202020204" pitchFamily="34" charset="0"/>
            </a:endParaRPr>
          </a:p>
          <a:p>
            <a:pPr lvl="1" eaLnBrk="1" hangingPunct="1">
              <a:lnSpc>
                <a:spcPct val="100000"/>
              </a:lnSpc>
              <a:buNone/>
            </a:pPr>
            <a:r>
              <a:rPr lang="zh-CN" altLang="en-US" dirty="0">
                <a:solidFill>
                  <a:schemeClr val="accent2"/>
                </a:solidFill>
                <a:latin typeface="Arial" panose="020B0604020202020204" pitchFamily="34" charset="0"/>
              </a:rPr>
              <a:t>如果 </a:t>
            </a:r>
            <a:r>
              <a:rPr lang="en-US" altLang="x-none" dirty="0">
                <a:solidFill>
                  <a:schemeClr val="accent2"/>
                </a:solidFill>
                <a:latin typeface="Arial" panose="020B0604020202020204" pitchFamily="34" charset="0"/>
              </a:rPr>
              <a:t>X→→Y，Y→→Z，</a:t>
            </a:r>
            <a:r>
              <a:rPr lang="zh-CN" altLang="en-US" dirty="0">
                <a:solidFill>
                  <a:schemeClr val="accent2"/>
                </a:solidFill>
                <a:latin typeface="Arial" panose="020B0604020202020204" pitchFamily="34" charset="0"/>
              </a:rPr>
              <a:t>则 </a:t>
            </a:r>
            <a:r>
              <a:rPr lang="en-US" altLang="x-none" dirty="0">
                <a:solidFill>
                  <a:schemeClr val="accent2"/>
                </a:solidFill>
                <a:latin typeface="Arial" panose="020B0604020202020204" pitchFamily="34" charset="0"/>
              </a:rPr>
              <a:t>X→→( Z – Y )</a:t>
            </a:r>
            <a:endParaRPr lang="en-US" altLang="x-none" dirty="0">
              <a:solidFill>
                <a:schemeClr val="accent2"/>
              </a:solidFill>
              <a:latin typeface="Arial" panose="020B0604020202020204" pitchFamily="34" charset="0"/>
            </a:endParaRPr>
          </a:p>
        </p:txBody>
      </p:sp>
      <p:sp>
        <p:nvSpPr>
          <p:cNvPr id="132102" name="Rectangle 4"/>
          <p:cNvSpPr/>
          <p:nvPr/>
        </p:nvSpPr>
        <p:spPr>
          <a:xfrm>
            <a:off x="0" y="1052513"/>
            <a:ext cx="9144000" cy="4953000"/>
          </a:xfrm>
          <a:prstGeom prst="rect">
            <a:avLst/>
          </a:prstGeom>
          <a:solidFill>
            <a:srgbClr val="FFFFFF"/>
          </a:solidFill>
          <a:ln w="9525">
            <a:noFill/>
          </a:ln>
        </p:spPr>
        <p:txBody>
          <a:bodyPr/>
          <a:p>
            <a:pPr marL="342900" lvl="0" indent="-342900" eaLnBrk="1" hangingPunct="1">
              <a:spcBef>
                <a:spcPct val="30000"/>
              </a:spcBef>
              <a:buNone/>
            </a:pPr>
            <a:r>
              <a:rPr lang="zh-CN" altLang="en-US" sz="2400" dirty="0">
                <a:solidFill>
                  <a:srgbClr val="FF0000"/>
                </a:solidFill>
                <a:latin typeface="Arial" panose="020B0604020202020204" pitchFamily="34" charset="0"/>
                <a:ea typeface="宋体" panose="02010600030101010101" pitchFamily="2" charset="-122"/>
              </a:rPr>
              <a:t>证明：</a:t>
            </a:r>
            <a:r>
              <a:rPr lang="zh-CN" altLang="en-US" sz="2400" dirty="0">
                <a:solidFill>
                  <a:schemeClr val="accent2"/>
                </a:solidFill>
                <a:latin typeface="Arial" panose="020B0604020202020204" pitchFamily="34" charset="0"/>
                <a:ea typeface="宋体" panose="02010600030101010101" pitchFamily="2" charset="-122"/>
              </a:rPr>
              <a:t>假设 </a:t>
            </a:r>
            <a:r>
              <a:rPr lang="en-US" altLang="x-none" sz="2400" dirty="0">
                <a:solidFill>
                  <a:schemeClr val="accent2"/>
                </a:solidFill>
                <a:latin typeface="Arial" panose="020B0604020202020204" pitchFamily="34" charset="0"/>
                <a:ea typeface="宋体" panose="02010600030101010101" pitchFamily="2" charset="-122"/>
              </a:rPr>
              <a:t>X,Y,Z </a:t>
            </a:r>
            <a:r>
              <a:rPr lang="zh-CN" altLang="en-US" sz="2400" dirty="0">
                <a:solidFill>
                  <a:schemeClr val="accent2"/>
                </a:solidFill>
                <a:latin typeface="Arial" panose="020B0604020202020204" pitchFamily="34" charset="0"/>
                <a:ea typeface="宋体" panose="02010600030101010101" pitchFamily="2" charset="-122"/>
              </a:rPr>
              <a:t>是关系模式 </a:t>
            </a:r>
            <a:r>
              <a:rPr lang="en-US" altLang="x-none" sz="2400" dirty="0">
                <a:solidFill>
                  <a:schemeClr val="accent2"/>
                </a:solidFill>
                <a:latin typeface="Arial" panose="020B0604020202020204" pitchFamily="34" charset="0"/>
                <a:ea typeface="宋体" panose="02010600030101010101" pitchFamily="2" charset="-122"/>
              </a:rPr>
              <a:t>R(U) </a:t>
            </a:r>
            <a:r>
              <a:rPr lang="zh-CN" altLang="en-US" sz="2400" dirty="0">
                <a:solidFill>
                  <a:schemeClr val="accent2"/>
                </a:solidFill>
                <a:latin typeface="Arial" panose="020B0604020202020204" pitchFamily="34" charset="0"/>
                <a:ea typeface="宋体" panose="02010600030101010101" pitchFamily="2" charset="-122"/>
              </a:rPr>
              <a:t>的属性子集，且 </a:t>
            </a:r>
            <a:r>
              <a:rPr lang="en-US" altLang="x-none" sz="2400" dirty="0">
                <a:solidFill>
                  <a:schemeClr val="accent2"/>
                </a:solidFill>
                <a:latin typeface="Arial" panose="020B0604020202020204" pitchFamily="34" charset="0"/>
                <a:ea typeface="宋体" panose="02010600030101010101" pitchFamily="2" charset="-122"/>
              </a:rPr>
              <a:t>Y = AB, Z = BC, </a:t>
            </a:r>
            <a:r>
              <a:rPr lang="zh-CN" altLang="en-US" sz="2400" dirty="0">
                <a:solidFill>
                  <a:schemeClr val="accent2"/>
                </a:solidFill>
                <a:latin typeface="Arial" panose="020B0604020202020204" pitchFamily="34" charset="0"/>
                <a:ea typeface="宋体" panose="02010600030101010101" pitchFamily="2" charset="-122"/>
              </a:rPr>
              <a:t>则 </a:t>
            </a:r>
            <a:r>
              <a:rPr lang="en-US" altLang="x-none" sz="2400" dirty="0">
                <a:solidFill>
                  <a:schemeClr val="accent2"/>
                </a:solidFill>
                <a:latin typeface="Arial" panose="020B0604020202020204" pitchFamily="34" charset="0"/>
                <a:ea typeface="宋体" panose="02010600030101010101" pitchFamily="2" charset="-122"/>
              </a:rPr>
              <a:t>D = U-X-Y-Z </a:t>
            </a:r>
            <a:r>
              <a:rPr lang="zh-CN" altLang="en-US" sz="2400" dirty="0">
                <a:solidFill>
                  <a:schemeClr val="accent2"/>
                </a:solidFill>
                <a:latin typeface="Arial" panose="020B0604020202020204" pitchFamily="34" charset="0"/>
                <a:ea typeface="宋体" panose="02010600030101010101" pitchFamily="2" charset="-122"/>
              </a:rPr>
              <a:t>是该关系中除 </a:t>
            </a:r>
            <a:r>
              <a:rPr lang="en-US" altLang="x-none" sz="2400" dirty="0">
                <a:solidFill>
                  <a:schemeClr val="accent2"/>
                </a:solidFill>
                <a:latin typeface="Arial" panose="020B0604020202020204" pitchFamily="34" charset="0"/>
                <a:ea typeface="宋体" panose="02010600030101010101" pitchFamily="2" charset="-122"/>
              </a:rPr>
              <a:t>X,Y,Z </a:t>
            </a:r>
            <a:r>
              <a:rPr lang="zh-CN" altLang="en-US" sz="2400" dirty="0">
                <a:solidFill>
                  <a:schemeClr val="accent2"/>
                </a:solidFill>
                <a:latin typeface="Arial" panose="020B0604020202020204" pitchFamily="34" charset="0"/>
                <a:ea typeface="宋体" panose="02010600030101010101" pitchFamily="2" charset="-122"/>
              </a:rPr>
              <a:t>三部分属性之外的其它属性所构成的集合。因此我们可以将该关系中的属性分为五个属性子集：</a:t>
            </a:r>
            <a:r>
              <a:rPr lang="en-US" altLang="x-none" sz="2400" dirty="0">
                <a:solidFill>
                  <a:schemeClr val="accent2"/>
                </a:solidFill>
                <a:latin typeface="Arial" panose="020B0604020202020204" pitchFamily="34" charset="0"/>
                <a:ea typeface="宋体" panose="02010600030101010101" pitchFamily="2" charset="-122"/>
              </a:rPr>
              <a:t>X, A, B, C, D</a:t>
            </a:r>
            <a:endParaRPr lang="en-US" altLang="x-none" sz="2400" dirty="0">
              <a:solidFill>
                <a:schemeClr val="accent2"/>
              </a:solidFill>
              <a:latin typeface="Arial" panose="020B0604020202020204" pitchFamily="34" charset="0"/>
              <a:ea typeface="宋体" panose="02010600030101010101" pitchFamily="2" charset="-122"/>
            </a:endParaRPr>
          </a:p>
          <a:p>
            <a:pPr marL="742950" lvl="1" indent="-285750" eaLnBrk="1" hangingPunct="1">
              <a:spcBef>
                <a:spcPct val="30000"/>
              </a:spcBef>
            </a:pPr>
            <a:r>
              <a:rPr lang="zh-CN" altLang="en-US" sz="2400" dirty="0">
                <a:solidFill>
                  <a:schemeClr val="accent2"/>
                </a:solidFill>
                <a:latin typeface="Arial" panose="020B0604020202020204" pitchFamily="34" charset="0"/>
                <a:ea typeface="宋体" panose="02010600030101010101" pitchFamily="2" charset="-122"/>
              </a:rPr>
              <a:t>如果</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zh-CN" altLang="en-US" sz="2400" dirty="0">
                <a:solidFill>
                  <a:schemeClr val="accent2"/>
                </a:solidFill>
                <a:latin typeface="Arial" panose="020B0604020202020204" pitchFamily="34" charset="0"/>
                <a:ea typeface="宋体" panose="02010600030101010101" pitchFamily="2" charset="-122"/>
              </a:rPr>
              <a:t>是关系</a:t>
            </a:r>
            <a:r>
              <a:rPr lang="en-US" altLang="x-none" sz="2400" dirty="0">
                <a:solidFill>
                  <a:schemeClr val="accent2"/>
                </a:solidFill>
                <a:latin typeface="Arial" panose="020B0604020202020204" pitchFamily="34" charset="0"/>
                <a:ea typeface="宋体" panose="02010600030101010101" pitchFamily="2" charset="-122"/>
              </a:rPr>
              <a:t>R</a:t>
            </a:r>
            <a:r>
              <a:rPr lang="zh-CN" altLang="en-US" sz="2400" dirty="0">
                <a:solidFill>
                  <a:schemeClr val="accent2"/>
                </a:solidFill>
                <a:latin typeface="Arial" panose="020B0604020202020204" pitchFamily="34" charset="0"/>
                <a:ea typeface="宋体" panose="02010600030101010101" pitchFamily="2" charset="-122"/>
              </a:rPr>
              <a:t>的任意两个元组且</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X] = 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rPr>
              <a:t>[X], </a:t>
            </a:r>
            <a:r>
              <a:rPr lang="zh-CN" altLang="en-US" sz="2400" dirty="0">
                <a:solidFill>
                  <a:schemeClr val="accent2"/>
                </a:solidFill>
                <a:latin typeface="Arial" panose="020B0604020202020204" pitchFamily="34" charset="0"/>
                <a:ea typeface="宋体" panose="02010600030101010101" pitchFamily="2" charset="-122"/>
              </a:rPr>
              <a:t>即：</a:t>
            </a:r>
            <a:endParaRPr lang="zh-CN" altLang="en-US" sz="2400" dirty="0">
              <a:solidFill>
                <a:schemeClr val="accent2"/>
              </a:solidFill>
              <a:latin typeface="Arial" panose="020B0604020202020204" pitchFamily="34" charset="0"/>
              <a:ea typeface="宋体" panose="02010600030101010101" pitchFamily="2" charset="-122"/>
            </a:endParaRPr>
          </a:p>
          <a:p>
            <a:pPr marL="1143000" lvl="2" indent="-228600" eaLnBrk="1" hangingPunct="1">
              <a:spcBef>
                <a:spcPct val="30000"/>
              </a:spcBef>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…(1)</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spcBef>
                <a:spcPct val="30000"/>
              </a:spcBef>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…………………(2)</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spcBef>
                <a:spcPct val="30000"/>
              </a:spcBef>
              <a:buNone/>
            </a:pP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…………..……………………………(3)</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spcBef>
                <a:spcPct val="30000"/>
              </a:spcBef>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rPr>
              <a:t>X→→Y ( </a:t>
            </a:r>
            <a:r>
              <a:rPr lang="zh-CN" altLang="en-US" sz="2400" dirty="0">
                <a:solidFill>
                  <a:schemeClr val="accent2"/>
                </a:solidFill>
                <a:latin typeface="Arial" panose="020B0604020202020204" pitchFamily="34" charset="0"/>
                <a:ea typeface="宋体" panose="02010600030101010101" pitchFamily="2" charset="-122"/>
              </a:rPr>
              <a:t>即</a:t>
            </a:r>
            <a:r>
              <a:rPr lang="en-US" altLang="x-none" sz="2400" dirty="0">
                <a:solidFill>
                  <a:schemeClr val="accent2"/>
                </a:solidFill>
                <a:latin typeface="Arial" panose="020B0604020202020204" pitchFamily="34" charset="0"/>
                <a:ea typeface="宋体" panose="02010600030101010101" pitchFamily="2" charset="-122"/>
              </a:rPr>
              <a:t>X→→AB </a:t>
            </a:r>
            <a:r>
              <a:rPr lang="zh-CN" altLang="en-US" sz="2400" dirty="0">
                <a:solidFill>
                  <a:schemeClr val="accent2"/>
                </a:solidFill>
                <a:latin typeface="Arial" panose="020B0604020202020204" pitchFamily="34" charset="0"/>
                <a:ea typeface="宋体" panose="02010600030101010101" pitchFamily="2" charset="-122"/>
              </a:rPr>
              <a:t>) 和 (1 ),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zh-CN" altLang="en-US" sz="2400" dirty="0">
                <a:solidFill>
                  <a:schemeClr val="accent2"/>
                </a:solidFill>
                <a:latin typeface="Arial" panose="020B0604020202020204" pitchFamily="34" charset="0"/>
                <a:ea typeface="宋体" panose="02010600030101010101" pitchFamily="2" charset="-12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3)</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得：</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spcBef>
                <a:spcPct val="30000"/>
              </a:spcBef>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…………………(4)</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spcBef>
                <a:spcPct val="30000"/>
              </a:spcBef>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…………………(5)</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32103" name="Line 7"/>
          <p:cNvSpPr/>
          <p:nvPr/>
        </p:nvSpPr>
        <p:spPr>
          <a:xfrm>
            <a:off x="0" y="1052513"/>
            <a:ext cx="9144000" cy="0"/>
          </a:xfrm>
          <a:prstGeom prst="line">
            <a:avLst/>
          </a:prstGeom>
          <a:ln w="2540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barn(outVertical)">
                                      <p:cBhvr>
                                        <p:cTn id="7" dur="500"/>
                                        <p:tgtEl>
                                          <p:spTgt spid="13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312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3124" name="Rectangle 5"/>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33125" name="Rectangle 3"/>
          <p:cNvSpPr/>
          <p:nvPr/>
        </p:nvSpPr>
        <p:spPr>
          <a:xfrm>
            <a:off x="0" y="44450"/>
            <a:ext cx="9144000" cy="3316288"/>
          </a:xfrm>
          <a:prstGeom prst="rect">
            <a:avLst/>
          </a:prstGeom>
          <a:solidFill>
            <a:srgbClr val="FFFFFF"/>
          </a:solidFill>
          <a:ln w="9525">
            <a:noFill/>
          </a:ln>
        </p:spPr>
        <p:txBody>
          <a:bodyPr/>
          <a:p>
            <a:pPr marL="342900" lvl="0" indent="-342900" eaLnBrk="1" hangingPunct="1">
              <a:lnSpc>
                <a:spcPct val="105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rPr>
              <a:t>Y→→Z ( </a:t>
            </a:r>
            <a:r>
              <a:rPr lang="zh-CN" altLang="en-US" sz="2400" dirty="0">
                <a:solidFill>
                  <a:schemeClr val="accent2"/>
                </a:solidFill>
                <a:latin typeface="Arial" panose="020B0604020202020204" pitchFamily="34" charset="0"/>
                <a:ea typeface="宋体" panose="02010600030101010101" pitchFamily="2" charset="-122"/>
              </a:rPr>
              <a:t>即</a:t>
            </a:r>
            <a:r>
              <a:rPr lang="en-US" altLang="x-none" sz="2400" dirty="0">
                <a:solidFill>
                  <a:schemeClr val="accent2"/>
                </a:solidFill>
                <a:latin typeface="Arial" panose="020B0604020202020204" pitchFamily="34" charset="0"/>
                <a:ea typeface="宋体" panose="02010600030101010101" pitchFamily="2" charset="-122"/>
              </a:rPr>
              <a:t>AB→→BC </a:t>
            </a:r>
            <a:r>
              <a:rPr lang="zh-CN" altLang="en-US" sz="2400" dirty="0">
                <a:solidFill>
                  <a:schemeClr val="accent2"/>
                </a:solidFill>
                <a:latin typeface="Arial" panose="020B0604020202020204" pitchFamily="34" charset="0"/>
                <a:ea typeface="宋体" panose="02010600030101010101" pitchFamily="2" charset="-122"/>
              </a:rPr>
              <a:t>) 和 (1),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(4)</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…(1)</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……………………(4)</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交换它们两者在属性集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和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D</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上的取值得：</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……………………(6)</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……………………(7)</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33126" name="Rectangle 4"/>
          <p:cNvSpPr/>
          <p:nvPr/>
        </p:nvSpPr>
        <p:spPr>
          <a:xfrm>
            <a:off x="0" y="3070225"/>
            <a:ext cx="9144000" cy="3357563"/>
          </a:xfrm>
          <a:prstGeom prst="rect">
            <a:avLst/>
          </a:prstGeom>
          <a:solidFill>
            <a:srgbClr val="FFFFFF"/>
          </a:solidFill>
          <a:ln w="9525">
            <a:noFill/>
          </a:ln>
        </p:spPr>
        <p:txBody>
          <a:bodyPr/>
          <a:p>
            <a:pPr marL="342900" lvl="0" indent="-342900" eaLnBrk="1" hangingPunct="1">
              <a:lnSpc>
                <a:spcPct val="105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rPr>
              <a:t>Y→→Z ( </a:t>
            </a:r>
            <a:r>
              <a:rPr lang="zh-CN" altLang="en-US" sz="2400" dirty="0">
                <a:solidFill>
                  <a:schemeClr val="accent2"/>
                </a:solidFill>
                <a:latin typeface="Arial" panose="020B0604020202020204" pitchFamily="34" charset="0"/>
                <a:ea typeface="宋体" panose="02010600030101010101" pitchFamily="2" charset="-122"/>
              </a:rPr>
              <a:t>即</a:t>
            </a:r>
            <a:r>
              <a:rPr lang="en-US" altLang="x-none" sz="2400" dirty="0">
                <a:solidFill>
                  <a:schemeClr val="accent2"/>
                </a:solidFill>
                <a:latin typeface="Arial" panose="020B0604020202020204" pitchFamily="34" charset="0"/>
                <a:ea typeface="宋体" panose="02010600030101010101" pitchFamily="2" charset="-122"/>
              </a:rPr>
              <a:t>AB→→BC </a:t>
            </a:r>
            <a:r>
              <a:rPr lang="zh-CN" altLang="en-US" sz="2400" dirty="0">
                <a:solidFill>
                  <a:schemeClr val="accent2"/>
                </a:solidFill>
                <a:latin typeface="Arial" panose="020B0604020202020204" pitchFamily="34" charset="0"/>
                <a:ea typeface="宋体" panose="02010600030101010101" pitchFamily="2" charset="-122"/>
              </a:rPr>
              <a:t>) 和 (2),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(5)</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……………………(2)</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……………………(5)</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交换它们两者在属性集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和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D</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上的取值得：</a:t>
            </a:r>
            <a:endPar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……………………(8)</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05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 )  R ……………………(9)</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barn(outVertical)">
                                      <p:cBhvr>
                                        <p:cTn id="7"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414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4148" name="Rectangle 10"/>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34149" name="Rectangle 3"/>
          <p:cNvSpPr/>
          <p:nvPr/>
        </p:nvSpPr>
        <p:spPr>
          <a:xfrm>
            <a:off x="0" y="115888"/>
            <a:ext cx="9144000" cy="1800225"/>
          </a:xfrm>
          <a:prstGeom prst="rect">
            <a:avLst/>
          </a:prstGeom>
          <a:solidFill>
            <a:schemeClr val="bg1"/>
          </a:solidFill>
          <a:ln w="9525">
            <a:noFill/>
          </a:ln>
        </p:spPr>
        <p:txBody>
          <a:bodyPr/>
          <a:p>
            <a:pPr marL="342900" lvl="0" indent="-342900" eaLnBrk="1" hangingPunct="1">
              <a:lnSpc>
                <a:spcPct val="120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调整表达式(1)和(2)的属性排列次序得：</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120000"/>
              </a:lnSpc>
              <a:buNone/>
            </a:pPr>
            <a:r>
              <a:rPr lang="zh-CN" altLang="en-US" sz="2400" dirty="0">
                <a:solidFill>
                  <a:srgbClr val="FF0000"/>
                </a:solidFill>
                <a:latin typeface="Arial" panose="020B0604020202020204" pitchFamily="34" charset="0"/>
                <a:ea typeface="宋体" panose="02010600030101010101" pitchFamily="2" charset="-122"/>
              </a:rPr>
              <a:t>(</a:t>
            </a:r>
            <a:r>
              <a:rPr lang="en-US" altLang="x-none" sz="2400" dirty="0">
                <a:solidFill>
                  <a:srgbClr val="FF0000"/>
                </a:solidFill>
                <a:latin typeface="Arial" panose="020B0604020202020204" pitchFamily="34" charset="0"/>
                <a:ea typeface="宋体" panose="02010600030101010101" pitchFamily="2" charset="-122"/>
              </a:rPr>
              <a:t> 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[ABD]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R  …………………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(10)</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120000"/>
              </a:lnSpc>
              <a:buNone/>
            </a:pPr>
            <a:r>
              <a:rPr lang="zh-CN" altLang="en-US" sz="2400" dirty="0">
                <a:solidFill>
                  <a:srgbClr val="FF0000"/>
                </a:solidFill>
                <a:latin typeface="Arial" panose="020B0604020202020204" pitchFamily="34" charset="0"/>
                <a:ea typeface="宋体" panose="02010600030101010101" pitchFamily="2" charset="-122"/>
              </a:rPr>
              <a:t>(</a:t>
            </a:r>
            <a:r>
              <a:rPr lang="en-US" altLang="x-none" sz="2400" dirty="0">
                <a:solidFill>
                  <a:srgbClr val="FF0000"/>
                </a:solidFill>
                <a:latin typeface="Arial" panose="020B0604020202020204" pitchFamily="34" charset="0"/>
                <a:ea typeface="宋体" panose="02010600030101010101" pitchFamily="2" charset="-122"/>
              </a:rPr>
              <a:t> 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[ABD]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R  …………………  (11)</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34150" name="Rectangle 4"/>
          <p:cNvSpPr/>
          <p:nvPr/>
        </p:nvSpPr>
        <p:spPr>
          <a:xfrm>
            <a:off x="4763" y="4926013"/>
            <a:ext cx="9059862" cy="1143000"/>
          </a:xfrm>
          <a:prstGeom prst="rect">
            <a:avLst/>
          </a:prstGeom>
          <a:solidFill>
            <a:srgbClr val="F8F8F8"/>
          </a:solidFill>
          <a:ln w="9525">
            <a:noFill/>
          </a:ln>
        </p:spPr>
        <p:txBody>
          <a:bodyPr/>
          <a:p>
            <a:pPr marL="342900" lvl="0" indent="-342900" eaLnBrk="1" hangingPunct="1"/>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及 (10), (11), (12), (13) 得：</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rgbClr val="FF0000"/>
                </a:solidFill>
                <a:latin typeface="Arial" panose="020B0604020202020204" pitchFamily="34" charset="0"/>
                <a:ea typeface="宋体" panose="02010600030101010101" pitchFamily="2" charset="-122"/>
              </a:rPr>
              <a:t>X→→C</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134151" name="Rectangle 5"/>
          <p:cNvSpPr/>
          <p:nvPr/>
        </p:nvSpPr>
        <p:spPr>
          <a:xfrm>
            <a:off x="0" y="1846263"/>
            <a:ext cx="9144000" cy="2808287"/>
          </a:xfrm>
          <a:prstGeom prst="rect">
            <a:avLst/>
          </a:prstGeom>
          <a:solidFill>
            <a:schemeClr val="bg1"/>
          </a:solidFill>
          <a:ln w="9525">
            <a:noFill/>
          </a:ln>
        </p:spPr>
        <p:txBody>
          <a:bodyPr/>
          <a:p>
            <a:pPr marL="342900" lvl="0" indent="-342900" eaLnBrk="1" hangingPunct="1">
              <a:lnSpc>
                <a:spcPct val="120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由于</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 =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，因此：</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将表达式(9)：</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[D])R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变换为：</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20000"/>
              </a:lnSpc>
              <a:buNone/>
            </a:pPr>
            <a:r>
              <a:rPr lang="zh-CN" altLang="en-US" sz="2400" dirty="0">
                <a:solidFill>
                  <a:srgbClr val="FF0000"/>
                </a:solidFill>
                <a:latin typeface="Arial" panose="020B0604020202020204" pitchFamily="34" charset="0"/>
                <a:ea typeface="宋体" panose="02010600030101010101" pitchFamily="2" charset="-122"/>
              </a:rPr>
              <a:t>(</a:t>
            </a:r>
            <a:r>
              <a:rPr lang="en-US" altLang="x-none" sz="2400" dirty="0">
                <a:solidFill>
                  <a:srgbClr val="FF0000"/>
                </a:solidFill>
                <a:latin typeface="Arial" panose="020B0604020202020204" pitchFamily="34" charset="0"/>
                <a:ea typeface="宋体" panose="02010600030101010101" pitchFamily="2" charset="-122"/>
              </a:rPr>
              <a:t> 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[ABD]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R    ……………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(12)</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20000"/>
              </a:lnSpc>
              <a:buNone/>
            </a:pPr>
            <a:endParaRPr lang="zh-CN" altLang="en-US" sz="9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将表达式(7)：</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[AB],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[D])R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变换为：</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120000"/>
              </a:lnSpc>
              <a:buNone/>
            </a:pPr>
            <a:r>
              <a:rPr lang="zh-CN" altLang="en-US" sz="2400" dirty="0">
                <a:solidFill>
                  <a:srgbClr val="FF0000"/>
                </a:solidFill>
                <a:latin typeface="Arial" panose="020B0604020202020204" pitchFamily="34" charset="0"/>
                <a:ea typeface="宋体" panose="02010600030101010101" pitchFamily="2" charset="-122"/>
              </a:rPr>
              <a:t>(</a:t>
            </a:r>
            <a:r>
              <a:rPr lang="en-US" altLang="x-none" sz="2400" dirty="0">
                <a:solidFill>
                  <a:srgbClr val="FF0000"/>
                </a:solidFill>
                <a:latin typeface="Arial" panose="020B0604020202020204" pitchFamily="34" charset="0"/>
                <a:ea typeface="宋体" panose="02010600030101010101" pitchFamily="2" charset="-122"/>
              </a:rPr>
              <a:t> 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rgbClr val="FF0000"/>
                </a:solidFill>
                <a:latin typeface="Arial" panose="020B0604020202020204" pitchFamily="34" charset="0"/>
                <a:ea typeface="宋体" panose="02010600030101010101" pitchFamily="2" charset="-122"/>
              </a:rPr>
              <a:t>t</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[ABD]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R    ……………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(13)</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1"/>
                                        </p:tgtEl>
                                        <p:attrNameLst>
                                          <p:attrName>style.visibility</p:attrName>
                                        </p:attrNameLst>
                                      </p:cBhvr>
                                      <p:to>
                                        <p:strVal val="visible"/>
                                      </p:to>
                                    </p:set>
                                    <p:animEffect transition="in" filter="blinds(horizontal)">
                                      <p:cBhvr>
                                        <p:cTn id="7" dur="500"/>
                                        <p:tgtEl>
                                          <p:spTgt spid="1341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34150"/>
                                        </p:tgtEl>
                                        <p:attrNameLst>
                                          <p:attrName>style.visibility</p:attrName>
                                        </p:attrNameLst>
                                      </p:cBhvr>
                                      <p:to>
                                        <p:strVal val="visible"/>
                                      </p:to>
                                    </p:set>
                                    <p:animEffect transition="in" filter="barn(inHorizontal)">
                                      <p:cBhvr>
                                        <p:cTn id="12" dur="500"/>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bldLvl="0" animBg="1"/>
      <p:bldP spid="134151"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517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5172" name="Rectangle 7"/>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35173" name="Rectangle 3"/>
          <p:cNvSpPr>
            <a:spLocks noGrp="1"/>
          </p:cNvSpPr>
          <p:nvPr>
            <p:ph type="body"/>
          </p:nvPr>
        </p:nvSpPr>
        <p:spPr>
          <a:xfrm>
            <a:off x="0" y="44450"/>
            <a:ext cx="9144000" cy="1008063"/>
          </a:xfrm>
        </p:spPr>
        <p:txBody>
          <a:bodyPr vert="horz" wrap="square" tIns="0" bIns="0" anchor="t"/>
          <a:p>
            <a:pPr lvl="0" eaLnBrk="1" hangingPunct="1"/>
            <a:r>
              <a:rPr lang="zh-CN" altLang="en-US" dirty="0">
                <a:solidFill>
                  <a:schemeClr val="tx1"/>
                </a:solidFill>
                <a:latin typeface="Arial" panose="020B0604020202020204" pitchFamily="34" charset="0"/>
              </a:rPr>
              <a:t>规则</a:t>
            </a:r>
            <a:r>
              <a:rPr lang="en-US" altLang="x-none" dirty="0">
                <a:solidFill>
                  <a:schemeClr val="tx1"/>
                </a:solidFill>
                <a:latin typeface="Arial" panose="020B0604020202020204" pitchFamily="34" charset="0"/>
              </a:rPr>
              <a:t>IR</a:t>
            </a:r>
            <a:r>
              <a:rPr lang="en-US" altLang="x-none" baseline="-25000" dirty="0">
                <a:solidFill>
                  <a:schemeClr val="tx1"/>
                </a:solidFill>
                <a:latin typeface="Arial" panose="020B0604020202020204" pitchFamily="34" charset="0"/>
              </a:rPr>
              <a:t>8</a:t>
            </a:r>
            <a:r>
              <a:rPr lang="zh-CN" altLang="en-US" dirty="0">
                <a:solidFill>
                  <a:schemeClr val="tx1"/>
                </a:solidFill>
                <a:latin typeface="Arial" panose="020B0604020202020204" pitchFamily="34" charset="0"/>
              </a:rPr>
              <a:t>（结合规则）</a:t>
            </a:r>
            <a:r>
              <a:rPr lang="zh-CN" altLang="en-US" dirty="0">
                <a:solidFill>
                  <a:schemeClr val="accent2"/>
                </a:solidFill>
                <a:latin typeface="Arial" panose="020B0604020202020204" pitchFamily="34" charset="0"/>
              </a:rPr>
              <a:t>如果 </a:t>
            </a:r>
            <a:r>
              <a:rPr lang="en-US" altLang="x-none" dirty="0">
                <a:solidFill>
                  <a:schemeClr val="accent2"/>
                </a:solidFill>
                <a:latin typeface="Arial" panose="020B0604020202020204" pitchFamily="34" charset="0"/>
              </a:rPr>
              <a:t>X→→Y, </a:t>
            </a:r>
            <a:r>
              <a:rPr lang="zh-CN" altLang="en-US" dirty="0">
                <a:solidFill>
                  <a:schemeClr val="accent2"/>
                </a:solidFill>
                <a:latin typeface="Arial" panose="020B0604020202020204" pitchFamily="34" charset="0"/>
              </a:rPr>
              <a:t>且存在另一个属性集合</a:t>
            </a:r>
            <a:r>
              <a:rPr lang="en-US" altLang="x-none" dirty="0">
                <a:solidFill>
                  <a:schemeClr val="accent2"/>
                </a:solidFill>
                <a:latin typeface="Arial" panose="020B0604020202020204" pitchFamily="34" charset="0"/>
              </a:rPr>
              <a:t>W</a:t>
            </a:r>
            <a:r>
              <a:rPr lang="zh-CN" altLang="en-US" dirty="0">
                <a:solidFill>
                  <a:schemeClr val="accent2"/>
                </a:solidFill>
                <a:latin typeface="Arial" panose="020B0604020202020204" pitchFamily="34" charset="0"/>
              </a:rPr>
              <a:t>满足：</a:t>
            </a:r>
            <a:r>
              <a:rPr lang="en-US" altLang="x-none" dirty="0">
                <a:solidFill>
                  <a:schemeClr val="accent2"/>
                </a:solidFill>
                <a:latin typeface="Arial" panose="020B0604020202020204" pitchFamily="34" charset="0"/>
              </a:rPr>
              <a:t>W</a:t>
            </a:r>
            <a:r>
              <a:rPr lang="en-US" altLang="x-none" dirty="0">
                <a:solidFill>
                  <a:schemeClr val="accent2"/>
                </a:solidFill>
                <a:latin typeface="Arial" panose="020B0604020202020204" pitchFamily="34" charset="0"/>
                <a:sym typeface="Symbol" panose="05050102010706020507" pitchFamily="2" charset="2"/>
              </a:rPr>
              <a:t>Y = , WZ, Y  Z, </a:t>
            </a:r>
            <a:r>
              <a:rPr lang="zh-CN" altLang="en-US" dirty="0">
                <a:solidFill>
                  <a:schemeClr val="accent2"/>
                </a:solidFill>
                <a:latin typeface="Arial" panose="020B0604020202020204" pitchFamily="34" charset="0"/>
                <a:sym typeface="Symbol" panose="05050102010706020507" pitchFamily="2" charset="2"/>
              </a:rPr>
              <a:t>则：</a:t>
            </a:r>
            <a:r>
              <a:rPr lang="en-US" altLang="x-none" dirty="0">
                <a:solidFill>
                  <a:schemeClr val="accent2"/>
                </a:solidFill>
                <a:latin typeface="Arial" panose="020B0604020202020204" pitchFamily="34" charset="0"/>
              </a:rPr>
              <a:t>X→Z</a:t>
            </a:r>
            <a:endParaRPr lang="en-US" altLang="x-none" dirty="0">
              <a:solidFill>
                <a:schemeClr val="accent2"/>
              </a:solidFill>
              <a:latin typeface="Arial" panose="020B0604020202020204" pitchFamily="34" charset="0"/>
            </a:endParaRPr>
          </a:p>
        </p:txBody>
      </p:sp>
      <p:sp>
        <p:nvSpPr>
          <p:cNvPr id="135174" name="Rectangle 4"/>
          <p:cNvSpPr/>
          <p:nvPr/>
        </p:nvSpPr>
        <p:spPr>
          <a:xfrm>
            <a:off x="0" y="1125538"/>
            <a:ext cx="9144000" cy="3887787"/>
          </a:xfrm>
          <a:prstGeom prst="rect">
            <a:avLst/>
          </a:prstGeom>
          <a:solidFill>
            <a:srgbClr val="FFFFFF"/>
          </a:solidFill>
          <a:ln w="9525">
            <a:noFill/>
          </a:ln>
        </p:spPr>
        <p:txBody>
          <a:bodyPr/>
          <a:p>
            <a:pPr marL="342900" lvl="0" indent="-342900" eaLnBrk="1" hangingPunct="1">
              <a:buNone/>
            </a:pPr>
            <a:r>
              <a:rPr lang="zh-CN" altLang="en-US" sz="2400" dirty="0">
                <a:solidFill>
                  <a:srgbClr val="FF0000"/>
                </a:solidFill>
                <a:latin typeface="Arial" panose="020B0604020202020204" pitchFamily="34" charset="0"/>
                <a:ea typeface="宋体" panose="02010600030101010101" pitchFamily="2" charset="-122"/>
              </a:rPr>
              <a:t>证明：</a:t>
            </a:r>
            <a:r>
              <a:rPr lang="zh-CN" altLang="en-US" sz="2400" dirty="0">
                <a:solidFill>
                  <a:schemeClr val="accent2"/>
                </a:solidFill>
                <a:latin typeface="Arial" panose="020B0604020202020204" pitchFamily="34" charset="0"/>
                <a:ea typeface="宋体" panose="02010600030101010101" pitchFamily="2" charset="-122"/>
              </a:rPr>
              <a:t>将关系模式 </a:t>
            </a:r>
            <a:r>
              <a:rPr lang="en-US" altLang="x-none" sz="2400" dirty="0">
                <a:solidFill>
                  <a:schemeClr val="accent2"/>
                </a:solidFill>
                <a:latin typeface="Arial" panose="020B0604020202020204" pitchFamily="34" charset="0"/>
                <a:ea typeface="宋体" panose="02010600030101010101" pitchFamily="2" charset="-122"/>
              </a:rPr>
              <a:t>R(U) </a:t>
            </a:r>
            <a:r>
              <a:rPr lang="zh-CN" altLang="en-US" sz="2400" dirty="0">
                <a:solidFill>
                  <a:schemeClr val="accent2"/>
                </a:solidFill>
                <a:latin typeface="Arial" panose="020B0604020202020204" pitchFamily="34" charset="0"/>
                <a:ea typeface="宋体" panose="02010600030101010101" pitchFamily="2" charset="-122"/>
              </a:rPr>
              <a:t>的属性集合 </a:t>
            </a:r>
            <a:r>
              <a:rPr lang="en-US" altLang="x-none" sz="2400" dirty="0">
                <a:solidFill>
                  <a:schemeClr val="accent2"/>
                </a:solidFill>
                <a:latin typeface="Arial" panose="020B0604020202020204" pitchFamily="34" charset="0"/>
                <a:ea typeface="宋体" panose="02010600030101010101" pitchFamily="2" charset="-122"/>
              </a:rPr>
              <a:t>U </a:t>
            </a:r>
            <a:r>
              <a:rPr lang="zh-CN" altLang="en-US" sz="2400" dirty="0">
                <a:solidFill>
                  <a:schemeClr val="accent2"/>
                </a:solidFill>
                <a:latin typeface="Arial" panose="020B0604020202020204" pitchFamily="34" charset="0"/>
                <a:ea typeface="宋体" panose="02010600030101010101" pitchFamily="2" charset="-122"/>
              </a:rPr>
              <a:t>划分为五个属性子集：</a:t>
            </a:r>
            <a:r>
              <a:rPr lang="en-US" altLang="x-none" sz="2400" dirty="0">
                <a:solidFill>
                  <a:schemeClr val="accent2"/>
                </a:solidFill>
                <a:latin typeface="Arial" panose="020B0604020202020204" pitchFamily="34" charset="0"/>
                <a:ea typeface="宋体" panose="02010600030101010101" pitchFamily="2" charset="-122"/>
              </a:rPr>
              <a:t>X,  (Y-Z),  Z,  W,</a:t>
            </a: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P</a:t>
            </a:r>
            <a:endParaRPr lang="en-US" altLang="x-none" sz="2400" dirty="0">
              <a:solidFill>
                <a:schemeClr val="accent2"/>
              </a:solidFill>
              <a:latin typeface="Arial" panose="020B0604020202020204" pitchFamily="34" charset="0"/>
              <a:ea typeface="宋体" panose="02010600030101010101" pitchFamily="2" charset="-122"/>
            </a:endParaRPr>
          </a:p>
          <a:p>
            <a:pPr marL="342900" lvl="0" indent="-342900" eaLnBrk="1" hangingPunct="1">
              <a:buNone/>
            </a:pPr>
            <a:endParaRPr lang="en-US" altLang="x-none" sz="800" dirty="0">
              <a:solidFill>
                <a:schemeClr val="accent2"/>
              </a:solidFill>
              <a:latin typeface="Arial" panose="020B0604020202020204" pitchFamily="34" charset="0"/>
              <a:ea typeface="宋体" panose="02010600030101010101" pitchFamily="2" charset="-122"/>
            </a:endParaRPr>
          </a:p>
          <a:p>
            <a:pPr marL="342900" lvl="0" indent="-342900" eaLnBrk="1" hangingPunct="1"/>
            <a:r>
              <a:rPr lang="zh-CN" altLang="en-US" sz="2400" dirty="0">
                <a:solidFill>
                  <a:schemeClr val="accent2"/>
                </a:solidFill>
                <a:latin typeface="Arial" panose="020B0604020202020204" pitchFamily="34" charset="0"/>
                <a:ea typeface="宋体" panose="02010600030101010101" pitchFamily="2" charset="-122"/>
              </a:rPr>
              <a:t>如果</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zh-CN" altLang="en-US" sz="2400" dirty="0">
                <a:solidFill>
                  <a:schemeClr val="accent2"/>
                </a:solidFill>
                <a:latin typeface="Arial" panose="020B0604020202020204" pitchFamily="34" charset="0"/>
                <a:ea typeface="宋体" panose="02010600030101010101" pitchFamily="2" charset="-122"/>
              </a:rPr>
              <a:t>是关系</a:t>
            </a:r>
            <a:r>
              <a:rPr lang="en-US" altLang="x-none" sz="2400" dirty="0">
                <a:solidFill>
                  <a:schemeClr val="accent2"/>
                </a:solidFill>
                <a:latin typeface="Arial" panose="020B0604020202020204" pitchFamily="34" charset="0"/>
                <a:ea typeface="宋体" panose="02010600030101010101" pitchFamily="2" charset="-122"/>
              </a:rPr>
              <a:t>R</a:t>
            </a:r>
            <a:r>
              <a:rPr lang="zh-CN" altLang="en-US" sz="2400" dirty="0">
                <a:solidFill>
                  <a:schemeClr val="accent2"/>
                </a:solidFill>
                <a:latin typeface="Arial" panose="020B0604020202020204" pitchFamily="34" charset="0"/>
                <a:ea typeface="宋体" panose="02010600030101010101" pitchFamily="2" charset="-122"/>
              </a:rPr>
              <a:t>中的任意两个元组, 且</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X] = 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rPr>
              <a:t>[X], </a:t>
            </a:r>
            <a:r>
              <a:rPr lang="zh-CN" altLang="en-US" sz="2400" dirty="0">
                <a:solidFill>
                  <a:schemeClr val="accent2"/>
                </a:solidFill>
                <a:latin typeface="Arial" panose="020B0604020202020204" pitchFamily="34" charset="0"/>
                <a:ea typeface="宋体" panose="02010600030101010101" pitchFamily="2" charset="-122"/>
              </a:rPr>
              <a:t>即：</a:t>
            </a:r>
            <a:endParaRPr lang="zh-CN" altLang="en-US" sz="2400" dirty="0">
              <a:solidFill>
                <a:schemeClr val="accent2"/>
              </a:solidFill>
              <a:latin typeface="Arial" panose="020B0604020202020204" pitchFamily="34" charset="0"/>
              <a:ea typeface="宋体" panose="02010600030101010101" pitchFamily="2" charset="-122"/>
            </a:endParaRPr>
          </a:p>
          <a:p>
            <a:pPr marL="742950" lvl="1" indent="-285750" eaLnBrk="1" hangingPunct="1">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[Y-Z],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[Z],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[W],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[P] )  R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…(1)</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buNone/>
            </a:pP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 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[Y-Z],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[Z],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[W],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[P] )  R …………(2)</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buNone/>
            </a:pPr>
            <a:endParaRPr lang="zh-CN" altLang="en-US" sz="8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rPr>
              <a:t>X→→Y</a:t>
            </a:r>
            <a:r>
              <a:rPr lang="zh-CN" altLang="en-US" sz="2400" dirty="0">
                <a:solidFill>
                  <a:schemeClr val="accent2"/>
                </a:solidFill>
                <a:latin typeface="Arial" panose="020B0604020202020204" pitchFamily="34" charset="0"/>
                <a:ea typeface="宋体" panose="02010600030101010101" pitchFamily="2" charset="-122"/>
              </a:rPr>
              <a:t> 和 (1),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得：</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 t</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[Y-Z],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[Z],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[W],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[P] )  R …………(4)</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buNone/>
            </a:pPr>
            <a:endParaRPr lang="en-US" altLang="x-none" sz="8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由 </a:t>
            </a:r>
            <a:r>
              <a:rPr lang="en-US" altLang="x-none" sz="2400" dirty="0">
                <a:solidFill>
                  <a:schemeClr val="accent2"/>
                </a:solidFill>
                <a:latin typeface="Arial" panose="020B0604020202020204" pitchFamily="34" charset="0"/>
                <a:ea typeface="宋体" panose="02010600030101010101" pitchFamily="2" charset="-122"/>
              </a:rPr>
              <a:t>W→Z</a:t>
            </a:r>
            <a:r>
              <a:rPr lang="zh-CN" altLang="en-US" sz="2400" dirty="0">
                <a:solidFill>
                  <a:schemeClr val="accent2"/>
                </a:solidFill>
                <a:latin typeface="Arial" panose="020B0604020202020204" pitchFamily="34" charset="0"/>
                <a:ea typeface="宋体" panose="02010600030101010101" pitchFamily="2" charset="-122"/>
              </a:rPr>
              <a:t> 和 (2),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(4)</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得： </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Z] = 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rPr>
              <a:t>[Z]</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135175" name="Rectangle 5"/>
          <p:cNvSpPr/>
          <p:nvPr/>
        </p:nvSpPr>
        <p:spPr>
          <a:xfrm>
            <a:off x="0" y="5232400"/>
            <a:ext cx="9144000" cy="576263"/>
          </a:xfrm>
          <a:prstGeom prst="rect">
            <a:avLst/>
          </a:prstGeom>
          <a:solidFill>
            <a:srgbClr val="EAEAEA"/>
          </a:solidFill>
          <a:ln w="9525">
            <a:noFill/>
          </a:ln>
        </p:spPr>
        <p:txBody>
          <a:bodyPr/>
          <a:p>
            <a:pPr marL="342900" lvl="0" indent="-342900" eaLnBrk="1" hangingPunct="1"/>
            <a:r>
              <a:rPr lang="zh-CN" altLang="en-US" sz="2400" dirty="0">
                <a:solidFill>
                  <a:schemeClr val="accent2"/>
                </a:solidFill>
                <a:latin typeface="Arial" panose="020B0604020202020204" pitchFamily="34" charset="0"/>
                <a:ea typeface="宋体" panose="02010600030101010101" pitchFamily="2" charset="-122"/>
              </a:rPr>
              <a:t>由于从</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X]=t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rPr>
              <a:t>[X]</a:t>
            </a:r>
            <a:r>
              <a:rPr lang="zh-CN" altLang="en-US" sz="2400" dirty="0">
                <a:solidFill>
                  <a:schemeClr val="accent2"/>
                </a:solidFill>
                <a:latin typeface="Arial" panose="020B0604020202020204" pitchFamily="34" charset="0"/>
                <a:ea typeface="宋体" panose="02010600030101010101" pitchFamily="2" charset="-122"/>
              </a:rPr>
              <a:t>可以推出</a:t>
            </a:r>
            <a:r>
              <a:rPr lang="en-US" altLang="x-none" sz="2400" dirty="0">
                <a:solidFill>
                  <a:schemeClr val="accent2"/>
                </a:solidFill>
                <a:latin typeface="Arial" panose="020B0604020202020204" pitchFamily="34" charset="0"/>
                <a:ea typeface="宋体" panose="02010600030101010101" pitchFamily="2" charset="-122"/>
              </a:rPr>
              <a:t>t</a:t>
            </a:r>
            <a:r>
              <a:rPr lang="en-US" altLang="x-none" sz="2400" baseline="-25000" dirty="0">
                <a:solidFill>
                  <a:schemeClr val="accent2"/>
                </a:solidFill>
                <a:latin typeface="Arial" panose="020B0604020202020204" pitchFamily="34" charset="0"/>
                <a:ea typeface="宋体" panose="02010600030101010101" pitchFamily="2" charset="-122"/>
              </a:rPr>
              <a:t>1</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Z]=t</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dirty="0">
                <a:solidFill>
                  <a:schemeClr val="accent2"/>
                </a:solidFill>
                <a:latin typeface="Arial" panose="020B0604020202020204" pitchFamily="34" charset="0"/>
                <a:ea typeface="宋体" panose="02010600030101010101" pitchFamily="2" charset="-122"/>
              </a:rPr>
              <a:t>[Z], </a:t>
            </a:r>
            <a:r>
              <a:rPr lang="zh-CN" altLang="en-US" sz="2400" dirty="0">
                <a:solidFill>
                  <a:schemeClr val="accent2"/>
                </a:solidFill>
                <a:latin typeface="Arial" panose="020B0604020202020204" pitchFamily="34" charset="0"/>
                <a:ea typeface="宋体" panose="02010600030101010101" pitchFamily="2" charset="-122"/>
              </a:rPr>
              <a:t>所以有: </a:t>
            </a:r>
            <a:r>
              <a:rPr lang="en-US" altLang="x-none" sz="2400" dirty="0">
                <a:solidFill>
                  <a:srgbClr val="FF0000"/>
                </a:solidFill>
                <a:latin typeface="Arial" panose="020B0604020202020204" pitchFamily="34" charset="0"/>
                <a:ea typeface="宋体" panose="02010600030101010101" pitchFamily="2" charset="-122"/>
              </a:rPr>
              <a:t>X→Z</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135176" name="Line 8"/>
          <p:cNvSpPr/>
          <p:nvPr/>
        </p:nvSpPr>
        <p:spPr>
          <a:xfrm>
            <a:off x="0" y="1052513"/>
            <a:ext cx="9144000" cy="0"/>
          </a:xfrm>
          <a:prstGeom prst="line">
            <a:avLst/>
          </a:prstGeom>
          <a:ln w="2540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5174"/>
                                        </p:tgtEl>
                                        <p:attrNameLst>
                                          <p:attrName>style.visibility</p:attrName>
                                        </p:attrNameLst>
                                      </p:cBhvr>
                                      <p:to>
                                        <p:strVal val="visible"/>
                                      </p:to>
                                    </p:set>
                                    <p:animEffect transition="in" filter="barn(outVertical)">
                                      <p:cBhvr>
                                        <p:cTn id="7" dur="500"/>
                                        <p:tgtEl>
                                          <p:spTgt spid="1351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35175"/>
                                        </p:tgtEl>
                                        <p:attrNameLst>
                                          <p:attrName>style.visibility</p:attrName>
                                        </p:attrNameLst>
                                      </p:cBhvr>
                                      <p:to>
                                        <p:strVal val="visible"/>
                                      </p:to>
                                    </p:set>
                                    <p:animEffect transition="in" filter="barn(outVertical)">
                                      <p:cBhvr>
                                        <p:cTn id="12" dur="500"/>
                                        <p:tgtEl>
                                          <p:spTgt spid="13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bldLvl="0" animBg="1"/>
      <p:bldP spid="135175"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619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6196"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36197" name="Rectangle 3"/>
          <p:cNvSpPr>
            <a:spLocks noGrp="1"/>
          </p:cNvSpPr>
          <p:nvPr>
            <p:ph type="body"/>
          </p:nvPr>
        </p:nvSpPr>
        <p:spPr>
          <a:xfrm>
            <a:off x="0" y="765175"/>
            <a:ext cx="9144000" cy="1678940"/>
          </a:xfrm>
          <a:ln>
            <a:solidFill>
              <a:schemeClr val="accent1"/>
            </a:solidFill>
          </a:ln>
        </p:spPr>
        <p:txBody>
          <a:bodyPr vert="horz" wrap="square" anchor="t"/>
          <a:p>
            <a:pPr lvl="0" eaLnBrk="1" hangingPunct="1">
              <a:lnSpc>
                <a:spcPct val="100000"/>
              </a:lnSpc>
            </a:pPr>
            <a:r>
              <a:rPr lang="zh-CN" altLang="en-US" sz="2400" dirty="0">
                <a:latin typeface="Arial" panose="020B0604020202020204" pitchFamily="34" charset="0"/>
                <a:ea typeface="黑体" panose="02010609060101010101" pitchFamily="1" charset="-122"/>
              </a:rPr>
              <a:t>定义8.13：</a:t>
            </a:r>
            <a:r>
              <a:rPr lang="zh-CN" altLang="en-US" sz="2400" dirty="0">
                <a:latin typeface="Arial" panose="020B0604020202020204" pitchFamily="34" charset="0"/>
              </a:rPr>
              <a:t>第四范式(4</a:t>
            </a:r>
            <a:r>
              <a:rPr lang="en-US" altLang="x-none" sz="2400" dirty="0">
                <a:latin typeface="Arial" panose="020B0604020202020204" pitchFamily="34" charset="0"/>
              </a:rPr>
              <a:t>NF)</a:t>
            </a:r>
            <a:endParaRPr lang="en-US" altLang="x-none" sz="2400" dirty="0">
              <a:latin typeface="Arial" panose="020B0604020202020204" pitchFamily="34" charset="0"/>
            </a:endParaRPr>
          </a:p>
          <a:p>
            <a:pPr lvl="1" eaLnBrk="1" hangingPunct="1">
              <a:lnSpc>
                <a:spcPct val="100000"/>
              </a:lnSpc>
            </a:pPr>
            <a:r>
              <a:rPr lang="zh-CN" altLang="en-US" sz="2400" dirty="0">
                <a:latin typeface="Arial" panose="020B0604020202020204" pitchFamily="34" charset="0"/>
              </a:rPr>
              <a:t>在关系模式</a:t>
            </a:r>
            <a:r>
              <a:rPr lang="en-US" altLang="x-none" sz="2400" dirty="0">
                <a:latin typeface="Arial" panose="020B0604020202020204" pitchFamily="34" charset="0"/>
              </a:rPr>
              <a:t>R(U)</a:t>
            </a:r>
            <a:r>
              <a:rPr lang="zh-CN" altLang="en-US" sz="2400" dirty="0">
                <a:latin typeface="Arial" panose="020B0604020202020204" pitchFamily="34" charset="0"/>
              </a:rPr>
              <a:t>中，如果</a:t>
            </a:r>
            <a:r>
              <a:rPr lang="en-US" altLang="x-none" sz="2400" dirty="0">
                <a:latin typeface="Arial" panose="020B0604020202020204" pitchFamily="34" charset="0"/>
              </a:rPr>
              <a:t>X→→Y</a:t>
            </a:r>
            <a:r>
              <a:rPr lang="zh-CN" altLang="en-US" sz="2400" dirty="0">
                <a:latin typeface="Arial" panose="020B0604020202020204" pitchFamily="34" charset="0"/>
              </a:rPr>
              <a:t>是非平凡多值依赖，则</a:t>
            </a:r>
            <a:r>
              <a:rPr lang="en-US" altLang="x-none" sz="2400" dirty="0">
                <a:latin typeface="Arial" panose="020B0604020202020204" pitchFamily="34" charset="0"/>
              </a:rPr>
              <a:t>X</a:t>
            </a:r>
            <a:r>
              <a:rPr lang="zh-CN" altLang="en-US" sz="2400" dirty="0">
                <a:latin typeface="Arial" panose="020B0604020202020204" pitchFamily="34" charset="0"/>
              </a:rPr>
              <a:t>必含有关键字，此时称关系模式</a:t>
            </a:r>
            <a:r>
              <a:rPr lang="en-US" altLang="x-none" sz="2400" dirty="0">
                <a:latin typeface="Arial" panose="020B0604020202020204" pitchFamily="34" charset="0"/>
              </a:rPr>
              <a:t>R</a:t>
            </a:r>
            <a:r>
              <a:rPr lang="zh-CN" altLang="en-US" sz="2400" dirty="0">
                <a:latin typeface="Arial" panose="020B0604020202020204" pitchFamily="34" charset="0"/>
              </a:rPr>
              <a:t>满足第四范式，并记作</a:t>
            </a:r>
            <a:r>
              <a:rPr lang="en-US" altLang="x-none" sz="2400" dirty="0">
                <a:latin typeface="Arial" panose="020B0604020202020204" pitchFamily="34" charset="0"/>
              </a:rPr>
              <a:t>R∈4NF。</a:t>
            </a:r>
            <a:endParaRPr lang="en-US" altLang="x-none" sz="2400" dirty="0">
              <a:latin typeface="Arial" panose="020B0604020202020204" pitchFamily="34" charset="0"/>
            </a:endParaRPr>
          </a:p>
        </p:txBody>
      </p:sp>
      <p:sp>
        <p:nvSpPr>
          <p:cNvPr id="136198" name="Rectangle 4"/>
          <p:cNvSpPr/>
          <p:nvPr/>
        </p:nvSpPr>
        <p:spPr>
          <a:xfrm>
            <a:off x="431800" y="2600325"/>
            <a:ext cx="8280400" cy="2038350"/>
          </a:xfrm>
          <a:prstGeom prst="rect">
            <a:avLst/>
          </a:prstGeom>
          <a:noFill/>
          <a:ln w="9525">
            <a:noFill/>
          </a:ln>
        </p:spPr>
        <p:txBody>
          <a:bodyPr/>
          <a:p>
            <a:pPr marL="342900" lvl="0" indent="-342900" eaLnBrk="1" hangingPunct="1">
              <a:lnSpc>
                <a:spcPct val="150000"/>
              </a:lnSpc>
            </a:pPr>
            <a:r>
              <a:rPr lang="zh-CN" altLang="en-US" sz="2400" dirty="0">
                <a:solidFill>
                  <a:srgbClr val="FF0000"/>
                </a:solidFill>
                <a:latin typeface="Times New Roman" panose="02020603050405020304" pitchFamily="2" charset="0"/>
                <a:ea typeface="宋体" panose="02010600030101010101" pitchFamily="2" charset="-122"/>
              </a:rPr>
              <a:t>第四范式的特点</a:t>
            </a:r>
            <a:endParaRPr lang="en-US" altLang="x-none" sz="2400" dirty="0">
              <a:solidFill>
                <a:srgbClr val="FF0000"/>
              </a:solidFill>
              <a:latin typeface="Times New Roman" panose="02020603050405020304" pitchFamily="2" charset="0"/>
              <a:ea typeface="宋体" panose="02010600030101010101" pitchFamily="2" charset="-122"/>
            </a:endParaRPr>
          </a:p>
          <a:p>
            <a:pPr marL="914400" lvl="1" indent="-457200" eaLnBrk="1" hangingPunct="1">
              <a:lnSpc>
                <a:spcPct val="150000"/>
              </a:lnSpc>
              <a:buFont typeface="+mj-ea"/>
              <a:buAutoNum type="circleNumDbPlain"/>
            </a:pPr>
            <a:r>
              <a:rPr lang="zh-CN" altLang="en-US" sz="2400" dirty="0">
                <a:solidFill>
                  <a:schemeClr val="accent2"/>
                </a:solidFill>
                <a:latin typeface="宋体" panose="02010600030101010101" pitchFamily="2" charset="-122"/>
                <a:sym typeface="+mn-ea"/>
              </a:rPr>
              <a:t>函数依赖：要满足</a:t>
            </a:r>
            <a:r>
              <a:rPr lang="en-US" altLang="x-none" sz="2400" dirty="0">
                <a:solidFill>
                  <a:schemeClr val="accent2"/>
                </a:solidFill>
                <a:latin typeface="Times New Roman" panose="02020603050405020304" pitchFamily="2" charset="0"/>
                <a:sym typeface="+mn-ea"/>
              </a:rPr>
              <a:t>BCNF</a:t>
            </a:r>
            <a:endParaRPr lang="en-US" altLang="x-none" sz="2400" dirty="0">
              <a:solidFill>
                <a:schemeClr val="accent2"/>
              </a:solidFill>
              <a:latin typeface="Times New Roman" panose="02020603050405020304" pitchFamily="2" charset="0"/>
              <a:sym typeface="+mn-ea"/>
            </a:endParaRPr>
          </a:p>
          <a:p>
            <a:pPr marL="914400" lvl="1" indent="-457200" eaLnBrk="1" hangingPunct="1">
              <a:lnSpc>
                <a:spcPct val="150000"/>
              </a:lnSpc>
              <a:buFont typeface="+mj-ea"/>
              <a:buAutoNum type="circleNumDbPlain"/>
            </a:pPr>
            <a:r>
              <a:rPr lang="zh-CN" altLang="en-US" sz="2400" dirty="0">
                <a:solidFill>
                  <a:schemeClr val="accent2"/>
                </a:solidFill>
                <a:latin typeface="宋体" panose="02010600030101010101" pitchFamily="2" charset="-122"/>
                <a:ea typeface="宋体" panose="02010600030101010101" pitchFamily="2" charset="-122"/>
              </a:rPr>
              <a:t>不是函数依赖的多值依赖：只允许出现平凡多值依赖！</a:t>
            </a:r>
            <a:endParaRPr lang="en-US" altLang="x-none" sz="2400"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198"/>
                                        </p:tgtEl>
                                        <p:attrNameLst>
                                          <p:attrName>style.visibility</p:attrName>
                                        </p:attrNameLst>
                                      </p:cBhvr>
                                      <p:to>
                                        <p:strVal val="visible"/>
                                      </p:to>
                                    </p:set>
                                    <p:animEffect transition="in" filter="box(in)">
                                      <p:cBhvr>
                                        <p:cTn id="7" dur="5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标题 6145"/>
          <p:cNvSpPr>
            <a:spLocks noGrp="1"/>
          </p:cNvSpPr>
          <p:nvPr>
            <p:ph type="title"/>
          </p:nvPr>
        </p:nvSpPr>
        <p:spPr/>
        <p:txBody>
          <a:bodyPr tIns="0" bIns="0" anchor="ctr"/>
          <a:p>
            <a:r>
              <a:rPr lang="zh-CN" altLang="en-US" sz="2800" dirty="0"/>
              <a:t>方案</a:t>
            </a:r>
            <a:r>
              <a:rPr lang="en-US" altLang="x-none" sz="2800" dirty="0"/>
              <a:t>1</a:t>
            </a:r>
            <a:r>
              <a:rPr lang="zh-CN" altLang="en-US" sz="2800" dirty="0"/>
              <a:t>的缺点</a:t>
            </a:r>
            <a:r>
              <a:rPr lang="en-US" altLang="x-none" sz="2800" dirty="0"/>
              <a:t>(</a:t>
            </a:r>
            <a:r>
              <a:rPr lang="zh-CN" altLang="en-US" sz="2800" dirty="0"/>
              <a:t>表</a:t>
            </a:r>
            <a:r>
              <a:rPr lang="en-US" altLang="x-none" sz="2800" dirty="0"/>
              <a:t>8-2)</a:t>
            </a:r>
            <a:endParaRPr lang="en-US" altLang="x-none" sz="2800" dirty="0"/>
          </a:p>
        </p:txBody>
      </p:sp>
      <p:graphicFrame>
        <p:nvGraphicFramePr>
          <p:cNvPr id="6146" name="对象 6146"/>
          <p:cNvGraphicFramePr>
            <a:graphicFrameLocks noChangeAspect="1"/>
          </p:cNvGraphicFramePr>
          <p:nvPr/>
        </p:nvGraphicFramePr>
        <p:xfrm>
          <a:off x="0" y="1768475"/>
          <a:ext cx="9128125" cy="4603750"/>
        </p:xfrm>
        <a:graphic>
          <a:graphicData uri="http://schemas.openxmlformats.org/presentationml/2006/ole">
            <mc:AlternateContent xmlns:mc="http://schemas.openxmlformats.org/markup-compatibility/2006">
              <mc:Choice xmlns:v="urn:schemas-microsoft-com:vml" Requires="v">
                <p:oleObj spid="_x0000_s3085" name="" r:id="rId1" imgW="3311525" imgH="1678305" progId="Word.Picture.8">
                  <p:embed/>
                </p:oleObj>
              </mc:Choice>
              <mc:Fallback>
                <p:oleObj name="" r:id="rId1" imgW="3311525" imgH="1678305" progId="Word.Picture.8">
                  <p:embed/>
                  <p:pic>
                    <p:nvPicPr>
                      <p:cNvPr id="0" name="图片 3084"/>
                      <p:cNvPicPr/>
                      <p:nvPr/>
                    </p:nvPicPr>
                    <p:blipFill>
                      <a:blip r:embed="rId2"/>
                      <a:stretch>
                        <a:fillRect/>
                      </a:stretch>
                    </p:blipFill>
                    <p:spPr>
                      <a:xfrm>
                        <a:off x="0" y="1768475"/>
                        <a:ext cx="9128125" cy="4603750"/>
                      </a:xfrm>
                      <a:prstGeom prst="rect">
                        <a:avLst/>
                      </a:prstGeom>
                      <a:solidFill>
                        <a:schemeClr val="bg1"/>
                      </a:solidFill>
                      <a:ln w="38100">
                        <a:noFill/>
                        <a:miter/>
                      </a:ln>
                    </p:spPr>
                  </p:pic>
                </p:oleObj>
              </mc:Fallback>
            </mc:AlternateContent>
          </a:graphicData>
        </a:graphic>
      </p:graphicFrame>
      <p:sp>
        <p:nvSpPr>
          <p:cNvPr id="6147" name="文本占位符 6147"/>
          <p:cNvSpPr>
            <a:spLocks noGrp="1"/>
          </p:cNvSpPr>
          <p:nvPr>
            <p:ph idx="1"/>
          </p:nvPr>
        </p:nvSpPr>
        <p:spPr>
          <a:xfrm>
            <a:off x="381000" y="692150"/>
            <a:ext cx="8382000" cy="903605"/>
          </a:xfrm>
        </p:spPr>
        <p:txBody>
          <a:bodyPr anchor="t">
            <a:spAutoFit/>
          </a:bodyPr>
          <a:p>
            <a:pPr marL="533400" indent="-533400">
              <a:lnSpc>
                <a:spcPct val="100000"/>
              </a:lnSpc>
              <a:buAutoNum type="arabicParenR" startAt="3"/>
            </a:pPr>
            <a:r>
              <a:rPr lang="zh-CN" altLang="en-US" sz="2400" dirty="0"/>
              <a:t>删除异常</a:t>
            </a:r>
            <a:endParaRPr lang="zh-CN" altLang="en-US" sz="2400" dirty="0"/>
          </a:p>
          <a:p>
            <a:pPr marL="990600" lvl="1" indent="-533400">
              <a:lnSpc>
                <a:spcPct val="100000"/>
              </a:lnSpc>
              <a:buFont typeface="Wingdings" panose="05000000000000000000" pitchFamily="2" charset="2"/>
              <a:buChar char="q"/>
            </a:pPr>
            <a:r>
              <a:rPr lang="zh-CN" altLang="en-US" sz="2400" dirty="0">
                <a:solidFill>
                  <a:schemeClr val="accent2"/>
                </a:solidFill>
              </a:rPr>
              <a:t>可能会连带删除掉一些其它信息。</a:t>
            </a:r>
            <a:endParaRPr lang="zh-CN" altLang="en-US" sz="2400" dirty="0">
              <a:solidFill>
                <a:schemeClr val="accent2"/>
              </a:solidFill>
            </a:endParaRPr>
          </a:p>
        </p:txBody>
      </p:sp>
      <p:sp>
        <p:nvSpPr>
          <p:cNvPr id="6148"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619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6196" name="Rectangle 2"/>
          <p:cNvSpPr>
            <a:spLocks noGrp="1"/>
          </p:cNvSpPr>
          <p:nvPr>
            <p:ph type="title"/>
          </p:nvPr>
        </p:nvSpPr>
        <p:spPr/>
        <p:txBody>
          <a:bodyPr vert="horz" wrap="square" tIns="0" bIns="0" anchor="ctr"/>
          <a:p>
            <a:pPr lvl="0" eaLnBrk="1" hangingPunct="1"/>
            <a:r>
              <a:rPr lang="en-US" altLang="x-none" dirty="0"/>
              <a:t>8.2.3  </a:t>
            </a:r>
            <a:r>
              <a:rPr lang="zh-CN" altLang="en-US" dirty="0">
                <a:latin typeface="宋体" panose="02010600030101010101" pitchFamily="2" charset="-122"/>
              </a:rPr>
              <a:t>多值依赖与第四范式</a:t>
            </a:r>
            <a:endParaRPr lang="zh-CN" altLang="en-US" dirty="0">
              <a:latin typeface="宋体" panose="02010600030101010101" pitchFamily="2" charset="-122"/>
            </a:endParaRPr>
          </a:p>
        </p:txBody>
      </p:sp>
      <p:sp>
        <p:nvSpPr>
          <p:cNvPr id="136197" name="Rectangle 3"/>
          <p:cNvSpPr>
            <a:spLocks noGrp="1"/>
          </p:cNvSpPr>
          <p:nvPr>
            <p:ph type="body"/>
          </p:nvPr>
        </p:nvSpPr>
        <p:spPr>
          <a:xfrm>
            <a:off x="0" y="765175"/>
            <a:ext cx="9144000" cy="5629275"/>
          </a:xfrm>
          <a:ln>
            <a:noFill/>
          </a:ln>
        </p:spPr>
        <p:txBody>
          <a:bodyPr vert="horz" wrap="square" anchor="t"/>
          <a:p>
            <a:pPr marL="342900" lvl="0" indent="-342900" eaLnBrk="1" hangingPunct="1">
              <a:lnSpc>
                <a:spcPct val="100000"/>
              </a:lnSpc>
            </a:pPr>
            <a:r>
              <a:rPr lang="zh-CN" altLang="en-US" sz="2400" dirty="0">
                <a:solidFill>
                  <a:srgbClr val="0000FF"/>
                </a:solidFill>
                <a:latin typeface="Arial" panose="020B0604020202020204" pitchFamily="34" charset="0"/>
                <a:ea typeface="宋体" panose="02010600030101010101" pitchFamily="2" charset="-122"/>
                <a:sym typeface="+mn-ea"/>
              </a:rPr>
              <a:t>例：在课程</a:t>
            </a:r>
            <a:r>
              <a:rPr lang="en-US" altLang="zh-CN" sz="2400" dirty="0">
                <a:solidFill>
                  <a:srgbClr val="0000FF"/>
                </a:solidFill>
                <a:latin typeface="Arial" panose="020B0604020202020204" pitchFamily="34" charset="0"/>
                <a:ea typeface="宋体" panose="02010600030101010101" pitchFamily="2" charset="-122"/>
                <a:sym typeface="+mn-ea"/>
              </a:rPr>
              <a:t>-</a:t>
            </a:r>
            <a:r>
              <a:rPr lang="zh-CN" altLang="en-US" sz="2400" dirty="0">
                <a:solidFill>
                  <a:srgbClr val="0000FF"/>
                </a:solidFill>
                <a:latin typeface="Arial" panose="020B0604020202020204" pitchFamily="34" charset="0"/>
                <a:ea typeface="宋体" panose="02010600030101010101" pitchFamily="2" charset="-122"/>
                <a:sym typeface="+mn-ea"/>
              </a:rPr>
              <a:t>教师</a:t>
            </a:r>
            <a:r>
              <a:rPr lang="en-US" altLang="zh-CN" sz="2400" dirty="0">
                <a:solidFill>
                  <a:srgbClr val="0000FF"/>
                </a:solidFill>
                <a:latin typeface="Arial" panose="020B0604020202020204" pitchFamily="34" charset="0"/>
                <a:ea typeface="宋体" panose="02010600030101010101" pitchFamily="2" charset="-122"/>
                <a:sym typeface="+mn-ea"/>
              </a:rPr>
              <a:t>-</a:t>
            </a:r>
            <a:r>
              <a:rPr lang="zh-CN" altLang="en-US" sz="2400" dirty="0">
                <a:solidFill>
                  <a:srgbClr val="0000FF"/>
                </a:solidFill>
                <a:latin typeface="Arial" panose="020B0604020202020204" pitchFamily="34" charset="0"/>
                <a:ea typeface="宋体" panose="02010600030101010101" pitchFamily="2" charset="-122"/>
                <a:sym typeface="+mn-ea"/>
              </a:rPr>
              <a:t>参考书组成的关系 </a:t>
            </a:r>
            <a:r>
              <a:rPr lang="en-US" altLang="x-none" sz="2400" dirty="0">
                <a:solidFill>
                  <a:srgbClr val="0000FF"/>
                </a:solidFill>
                <a:latin typeface="Arial" panose="020B0604020202020204" pitchFamily="34" charset="0"/>
                <a:ea typeface="宋体" panose="02010600030101010101" pitchFamily="2" charset="-122"/>
                <a:sym typeface="+mn-ea"/>
              </a:rPr>
              <a:t>R(C, T, L) </a:t>
            </a:r>
            <a:r>
              <a:rPr lang="zh-CN" altLang="en-US" sz="2400" dirty="0">
                <a:solidFill>
                  <a:srgbClr val="0000FF"/>
                </a:solidFill>
                <a:latin typeface="Arial" panose="020B0604020202020204" pitchFamily="34" charset="0"/>
                <a:ea typeface="宋体" panose="02010600030101010101" pitchFamily="2" charset="-122"/>
                <a:sym typeface="+mn-ea"/>
              </a:rPr>
              <a:t>中：</a:t>
            </a:r>
            <a:endParaRPr lang="zh-CN" altLang="en-US" sz="2400" dirty="0">
              <a:solidFill>
                <a:srgbClr val="0000FF"/>
              </a:solidFill>
              <a:latin typeface="Arial" panose="020B0604020202020204" pitchFamily="34" charset="0"/>
              <a:ea typeface="宋体" panose="02010600030101010101" pitchFamily="2" charset="-122"/>
              <a:sym typeface="+mn-ea"/>
            </a:endParaRPr>
          </a:p>
          <a:p>
            <a:pPr marL="800100" lvl="1" indent="-342900" eaLnBrk="1" hangingPunct="1">
              <a:lnSpc>
                <a:spcPct val="100000"/>
              </a:lnSpc>
            </a:pPr>
            <a:r>
              <a:rPr lang="zh-CN" altLang="en-US" sz="2400" dirty="0">
                <a:latin typeface="Arial" panose="020B0604020202020204" pitchFamily="34" charset="0"/>
                <a:ea typeface="宋体" panose="02010600030101010101" pitchFamily="2" charset="-122"/>
                <a:sym typeface="+mn-ea"/>
              </a:rPr>
              <a:t>函数依赖集合：</a:t>
            </a:r>
            <a:r>
              <a:rPr lang="zh-CN" altLang="en-US" sz="2400" dirty="0">
                <a:latin typeface="Arial" panose="020B0604020202020204" pitchFamily="34" charset="0"/>
                <a:ea typeface="宋体" panose="02010600030101010101" pitchFamily="2" charset="-122"/>
                <a:sym typeface="Symbol" panose="05050102010706020507" charset="0"/>
              </a:rPr>
              <a:t></a:t>
            </a:r>
            <a:endParaRPr lang="zh-CN" altLang="en-US" sz="2400" dirty="0">
              <a:latin typeface="Arial" panose="020B0604020202020204" pitchFamily="34" charset="0"/>
              <a:ea typeface="宋体" panose="02010600030101010101" pitchFamily="2" charset="-122"/>
              <a:sym typeface="Symbol" panose="05050102010706020507" charset="0"/>
            </a:endParaRPr>
          </a:p>
          <a:p>
            <a:pPr marL="800100" lvl="1" indent="-342900" eaLnBrk="1" hangingPunct="1">
              <a:lnSpc>
                <a:spcPct val="100000"/>
              </a:lnSpc>
            </a:pPr>
            <a:r>
              <a:rPr lang="zh-CN" altLang="en-US" sz="2400" dirty="0">
                <a:latin typeface="Arial" panose="020B0604020202020204" pitchFamily="34" charset="0"/>
                <a:ea typeface="宋体" panose="02010600030101010101" pitchFamily="2" charset="-122"/>
                <a:sym typeface="+mn-ea"/>
              </a:rPr>
              <a:t>多值依赖集合：</a:t>
            </a:r>
            <a:r>
              <a:rPr lang="en-US" altLang="zh-CN" sz="2400" dirty="0">
                <a:latin typeface="Arial" panose="020B0604020202020204" pitchFamily="34" charset="0"/>
                <a:ea typeface="宋体" panose="02010600030101010101" pitchFamily="2" charset="-122"/>
                <a:sym typeface="+mn-ea"/>
              </a:rPr>
              <a:t>{ </a:t>
            </a:r>
            <a:r>
              <a:rPr lang="en-US" altLang="x-none" sz="2400" dirty="0">
                <a:latin typeface="Arial" panose="020B0604020202020204" pitchFamily="34" charset="0"/>
                <a:ea typeface="宋体" panose="02010600030101010101" pitchFamily="2" charset="-122"/>
                <a:sym typeface="+mn-ea"/>
              </a:rPr>
              <a:t>C→→T</a:t>
            </a:r>
            <a:r>
              <a:rPr lang="zh-CN" altLang="en-US" sz="2400" dirty="0">
                <a:latin typeface="Arial" panose="020B0604020202020204" pitchFamily="34" charset="0"/>
                <a:ea typeface="宋体" panose="02010600030101010101" pitchFamily="2" charset="-122"/>
                <a:sym typeface="+mn-ea"/>
              </a:rPr>
              <a:t>，</a:t>
            </a:r>
            <a:r>
              <a:rPr lang="en-US" altLang="x-none" sz="2400" dirty="0">
                <a:latin typeface="Arial" panose="020B0604020202020204" pitchFamily="34" charset="0"/>
                <a:ea typeface="宋体" panose="02010600030101010101" pitchFamily="2" charset="-122"/>
                <a:sym typeface="+mn-ea"/>
              </a:rPr>
              <a:t>C→→L</a:t>
            </a:r>
            <a:r>
              <a:rPr lang="en-US" altLang="zh-CN" sz="2400" dirty="0">
                <a:latin typeface="Arial" panose="020B0604020202020204" pitchFamily="34" charset="0"/>
                <a:ea typeface="宋体" panose="02010600030101010101" pitchFamily="2" charset="-122"/>
                <a:sym typeface="+mn-ea"/>
              </a:rPr>
              <a:t> }</a:t>
            </a:r>
            <a:endParaRPr lang="en-US" altLang="zh-CN" sz="2400" dirty="0">
              <a:latin typeface="Arial" panose="020B0604020202020204" pitchFamily="34" charset="0"/>
              <a:ea typeface="宋体" panose="02010600030101010101" pitchFamily="2" charset="-122"/>
              <a:sym typeface="+mn-ea"/>
            </a:endParaRPr>
          </a:p>
          <a:p>
            <a:pPr marL="800100" lvl="1" indent="-342900" eaLnBrk="1" hangingPunct="1">
              <a:lnSpc>
                <a:spcPct val="100000"/>
              </a:lnSpc>
            </a:pPr>
            <a:endParaRPr lang="zh-CN" altLang="en-US" sz="1200" dirty="0">
              <a:latin typeface="Arial" panose="020B0604020202020204" pitchFamily="34" charset="0"/>
              <a:ea typeface="宋体" panose="02010600030101010101" pitchFamily="2" charset="-122"/>
              <a:sym typeface="+mn-ea"/>
            </a:endParaRPr>
          </a:p>
          <a:p>
            <a:pPr marL="342900" lvl="0" indent="-342900" eaLnBrk="1" hangingPunct="1">
              <a:lnSpc>
                <a:spcPct val="100000"/>
              </a:lnSpc>
            </a:pPr>
            <a:r>
              <a:rPr lang="zh-CN" altLang="zh-CN" sz="2400" dirty="0">
                <a:solidFill>
                  <a:srgbClr val="0000FF"/>
                </a:solidFill>
                <a:latin typeface="Arial" panose="020B0604020202020204" pitchFamily="34" charset="0"/>
                <a:ea typeface="宋体" panose="02010600030101010101" pitchFamily="2" charset="-122"/>
                <a:sym typeface="+mn-ea"/>
              </a:rPr>
              <a:t>显然：</a:t>
            </a:r>
            <a:endParaRPr lang="zh-CN" altLang="zh-CN" sz="2400" dirty="0">
              <a:solidFill>
                <a:srgbClr val="0000FF"/>
              </a:solidFill>
              <a:latin typeface="Arial" panose="020B0604020202020204" pitchFamily="34" charset="0"/>
              <a:ea typeface="宋体" panose="02010600030101010101" pitchFamily="2" charset="-122"/>
              <a:sym typeface="+mn-ea"/>
            </a:endParaRPr>
          </a:p>
          <a:p>
            <a:pPr marL="800100" lvl="1" indent="-342900" eaLnBrk="1" hangingPunct="1">
              <a:lnSpc>
                <a:spcPct val="100000"/>
              </a:lnSpc>
            </a:pPr>
            <a:r>
              <a:rPr lang="en-US" altLang="zh-CN" sz="2400" b="0" dirty="0">
                <a:latin typeface="Arial" panose="020B0604020202020204" pitchFamily="34" charset="0"/>
                <a:ea typeface="宋体" panose="02010600030101010101" pitchFamily="2" charset="-122"/>
                <a:sym typeface="+mn-ea"/>
              </a:rPr>
              <a:t>R</a:t>
            </a:r>
            <a:r>
              <a:rPr lang="en-US" altLang="zh-CN" sz="2400" b="0" dirty="0">
                <a:latin typeface="微软雅黑" panose="020B0503020204020204" charset="-122"/>
                <a:ea typeface="微软雅黑" panose="020B0503020204020204" charset="-122"/>
                <a:sym typeface="+mn-ea"/>
              </a:rPr>
              <a:t>∈BCNF    </a:t>
            </a:r>
            <a:r>
              <a:rPr lang="zh-CN" altLang="en-US" sz="2400" b="0" dirty="0">
                <a:latin typeface="微软雅黑" panose="020B0503020204020204" charset="-122"/>
                <a:ea typeface="微软雅黑" panose="020B0503020204020204" charset="-122"/>
                <a:sym typeface="+mn-ea"/>
              </a:rPr>
              <a:t>但    </a:t>
            </a:r>
            <a:r>
              <a:rPr lang="en-US" altLang="zh-CN" sz="2400" b="0" dirty="0">
                <a:latin typeface="微软雅黑" panose="020B0503020204020204" charset="-122"/>
                <a:ea typeface="微软雅黑" panose="020B0503020204020204" charset="-122"/>
                <a:sym typeface="+mn-ea"/>
              </a:rPr>
              <a:t>R</a:t>
            </a:r>
            <a:r>
              <a:rPr lang="en-US" altLang="zh-CN" sz="2400" b="0" dirty="0">
                <a:latin typeface="微软雅黑" panose="020B0503020204020204" charset="-122"/>
                <a:ea typeface="微软雅黑" panose="020B0503020204020204" charset="-122"/>
                <a:sym typeface="Symbol" panose="05050102010706020507" charset="0"/>
              </a:rPr>
              <a:t>4NF</a:t>
            </a:r>
            <a:endParaRPr lang="en-US" altLang="zh-CN" sz="2400" b="0" dirty="0">
              <a:latin typeface="微软雅黑" panose="020B0503020204020204" charset="-122"/>
              <a:ea typeface="微软雅黑" panose="020B0503020204020204" charset="-122"/>
              <a:sym typeface="Symbol" panose="05050102010706020507" charset="0"/>
            </a:endParaRPr>
          </a:p>
          <a:p>
            <a:pPr marL="800100" lvl="1" indent="-342900" eaLnBrk="1" hangingPunct="1">
              <a:lnSpc>
                <a:spcPct val="100000"/>
              </a:lnSpc>
            </a:pPr>
            <a:r>
              <a:rPr lang="zh-CN" altLang="en-US" sz="2400" b="0" dirty="0">
                <a:latin typeface="微软雅黑" panose="020B0503020204020204" charset="-122"/>
                <a:ea typeface="微软雅黑" panose="020B0503020204020204" charset="-122"/>
                <a:sym typeface="Symbol" panose="05050102010706020507" charset="0"/>
              </a:rPr>
              <a:t>在关系</a:t>
            </a:r>
            <a:r>
              <a:rPr lang="en-US" altLang="zh-CN" sz="2400" b="0" dirty="0">
                <a:latin typeface="微软雅黑" panose="020B0503020204020204" charset="-122"/>
                <a:ea typeface="微软雅黑" panose="020B0503020204020204" charset="-122"/>
                <a:sym typeface="Symbol" panose="05050102010706020507" charset="0"/>
              </a:rPr>
              <a:t>R</a:t>
            </a:r>
            <a:r>
              <a:rPr lang="zh-CN" altLang="en-US" sz="2400" b="0" dirty="0">
                <a:latin typeface="微软雅黑" panose="020B0503020204020204" charset="-122"/>
                <a:ea typeface="微软雅黑" panose="020B0503020204020204" charset="-122"/>
                <a:sym typeface="Symbol" panose="05050102010706020507" charset="0"/>
              </a:rPr>
              <a:t>中，因为有不是函数依赖的非平凡多值依赖存在，因而产生了大量的数据冗余存储，以及插入、删除异常。</a:t>
            </a:r>
            <a:endParaRPr lang="zh-CN" altLang="en-US" sz="2400" b="0" dirty="0">
              <a:latin typeface="微软雅黑" panose="020B0503020204020204" charset="-122"/>
              <a:ea typeface="微软雅黑" panose="020B0503020204020204" charset="-122"/>
              <a:sym typeface="Symbol" panose="05050102010706020507" charset="0"/>
            </a:endParaRPr>
          </a:p>
          <a:p>
            <a:pPr marL="800100" lvl="1" indent="-342900" eaLnBrk="1" hangingPunct="1">
              <a:lnSpc>
                <a:spcPct val="100000"/>
              </a:lnSpc>
            </a:pPr>
            <a:endParaRPr lang="zh-CN" altLang="en-US" sz="1200" b="0" dirty="0">
              <a:latin typeface="微软雅黑" panose="020B0503020204020204" charset="-122"/>
              <a:ea typeface="微软雅黑" panose="020B0503020204020204" charset="-122"/>
              <a:sym typeface="Symbol" panose="05050102010706020507" charset="0"/>
            </a:endParaRPr>
          </a:p>
          <a:p>
            <a:pPr marL="342900" lvl="0" indent="-342900" eaLnBrk="1" hangingPunct="1">
              <a:lnSpc>
                <a:spcPct val="100000"/>
              </a:lnSpc>
            </a:pPr>
            <a:r>
              <a:rPr lang="zh-CN" altLang="en-US" sz="2400" dirty="0">
                <a:solidFill>
                  <a:srgbClr val="0000FF"/>
                </a:solidFill>
                <a:latin typeface="Arial" panose="020B0604020202020204" pitchFamily="34" charset="0"/>
                <a:ea typeface="宋体" panose="02010600030101010101" pitchFamily="2" charset="-122"/>
                <a:sym typeface="+mn-ea"/>
              </a:rPr>
              <a:t>可以通过将关系</a:t>
            </a:r>
            <a:r>
              <a:rPr lang="en-US" altLang="zh-CN" sz="2400" dirty="0">
                <a:solidFill>
                  <a:srgbClr val="0000FF"/>
                </a:solidFill>
                <a:latin typeface="Arial" panose="020B0604020202020204" pitchFamily="34" charset="0"/>
                <a:ea typeface="宋体" panose="02010600030101010101" pitchFamily="2" charset="-122"/>
                <a:sym typeface="+mn-ea"/>
              </a:rPr>
              <a:t>R</a:t>
            </a:r>
            <a:r>
              <a:rPr lang="zh-CN" altLang="en-US" sz="2400" dirty="0">
                <a:solidFill>
                  <a:srgbClr val="0000FF"/>
                </a:solidFill>
                <a:latin typeface="Arial" panose="020B0604020202020204" pitchFamily="34" charset="0"/>
                <a:ea typeface="宋体" panose="02010600030101010101" pitchFamily="2" charset="-122"/>
                <a:sym typeface="+mn-ea"/>
              </a:rPr>
              <a:t>分解为</a:t>
            </a:r>
            <a:r>
              <a:rPr lang="en-US" altLang="x-none" sz="2400" dirty="0">
                <a:solidFill>
                  <a:srgbClr val="0000FF"/>
                </a:solidFill>
                <a:latin typeface="Arial" panose="020B0604020202020204" pitchFamily="34" charset="0"/>
                <a:ea typeface="宋体" panose="02010600030101010101" pitchFamily="2" charset="-122"/>
                <a:sym typeface="+mn-ea"/>
              </a:rPr>
              <a:t>R</a:t>
            </a:r>
            <a:r>
              <a:rPr lang="en-US" altLang="x-none" sz="2400" baseline="-25000" dirty="0">
                <a:solidFill>
                  <a:srgbClr val="0000FF"/>
                </a:solidFill>
                <a:latin typeface="Arial" panose="020B0604020202020204" pitchFamily="34" charset="0"/>
                <a:ea typeface="宋体" panose="02010600030101010101" pitchFamily="2" charset="-122"/>
                <a:sym typeface="+mn-ea"/>
              </a:rPr>
              <a:t>1</a:t>
            </a:r>
            <a:r>
              <a:rPr lang="en-US" altLang="x-none" sz="2400" dirty="0">
                <a:solidFill>
                  <a:srgbClr val="0000FF"/>
                </a:solidFill>
                <a:latin typeface="Arial" panose="020B0604020202020204" pitchFamily="34" charset="0"/>
                <a:ea typeface="宋体" panose="02010600030101010101" pitchFamily="2" charset="-122"/>
                <a:sym typeface="+mn-ea"/>
              </a:rPr>
              <a:t>(C, T)</a:t>
            </a:r>
            <a:r>
              <a:rPr lang="zh-CN" altLang="en-US" sz="2400" dirty="0">
                <a:solidFill>
                  <a:srgbClr val="0000FF"/>
                </a:solidFill>
                <a:latin typeface="Arial" panose="020B0604020202020204" pitchFamily="34" charset="0"/>
                <a:ea typeface="宋体" panose="02010600030101010101" pitchFamily="2" charset="-122"/>
                <a:sym typeface="+mn-ea"/>
              </a:rPr>
              <a:t>和</a:t>
            </a:r>
            <a:r>
              <a:rPr lang="en-US" altLang="x-none" sz="2400" dirty="0">
                <a:solidFill>
                  <a:srgbClr val="0000FF"/>
                </a:solidFill>
                <a:latin typeface="Arial" panose="020B0604020202020204" pitchFamily="34" charset="0"/>
                <a:ea typeface="宋体" panose="02010600030101010101" pitchFamily="2" charset="-122"/>
                <a:sym typeface="+mn-ea"/>
              </a:rPr>
              <a:t>R</a:t>
            </a:r>
            <a:r>
              <a:rPr lang="en-US" altLang="x-none" sz="2400" baseline="-25000" dirty="0">
                <a:solidFill>
                  <a:srgbClr val="0000FF"/>
                </a:solidFill>
                <a:latin typeface="Arial" panose="020B0604020202020204" pitchFamily="34" charset="0"/>
                <a:ea typeface="宋体" panose="02010600030101010101" pitchFamily="2" charset="-122"/>
                <a:sym typeface="+mn-ea"/>
              </a:rPr>
              <a:t>2</a:t>
            </a:r>
            <a:r>
              <a:rPr lang="en-US" altLang="x-none" sz="2400" dirty="0">
                <a:solidFill>
                  <a:srgbClr val="0000FF"/>
                </a:solidFill>
                <a:latin typeface="Arial" panose="020B0604020202020204" pitchFamily="34" charset="0"/>
                <a:ea typeface="宋体" panose="02010600030101010101" pitchFamily="2" charset="-122"/>
                <a:sym typeface="+mn-ea"/>
              </a:rPr>
              <a:t>(C, L)</a:t>
            </a:r>
            <a:r>
              <a:rPr lang="zh-CN" altLang="en-US" sz="2400" dirty="0">
                <a:solidFill>
                  <a:srgbClr val="0000FF"/>
                </a:solidFill>
                <a:latin typeface="Arial" panose="020B0604020202020204" pitchFamily="34" charset="0"/>
                <a:ea typeface="宋体" panose="02010600030101010101" pitchFamily="2" charset="-122"/>
                <a:sym typeface="+mn-ea"/>
              </a:rPr>
              <a:t>两个子关系来消除上述的模式设计问题。分解后的两个子关系都能满足</a:t>
            </a:r>
            <a:r>
              <a:rPr lang="en-US" altLang="zh-CN" sz="2400" dirty="0">
                <a:solidFill>
                  <a:srgbClr val="0000FF"/>
                </a:solidFill>
                <a:latin typeface="Arial" panose="020B0604020202020204" pitchFamily="34" charset="0"/>
                <a:ea typeface="宋体" panose="02010600030101010101" pitchFamily="2" charset="-122"/>
                <a:sym typeface="+mn-ea"/>
              </a:rPr>
              <a:t>4NF</a:t>
            </a:r>
            <a:r>
              <a:rPr lang="zh-CN" altLang="en-US" sz="2400" dirty="0">
                <a:solidFill>
                  <a:srgbClr val="0000FF"/>
                </a:solidFill>
                <a:latin typeface="Arial" panose="020B0604020202020204" pitchFamily="34" charset="0"/>
                <a:ea typeface="宋体" panose="02010600030101010101" pitchFamily="2" charset="-122"/>
                <a:sym typeface="+mn-ea"/>
              </a:rPr>
              <a:t>。</a:t>
            </a:r>
            <a:endParaRPr lang="zh-CN" altLang="en-US" sz="2400" dirty="0">
              <a:solidFill>
                <a:srgbClr val="0000FF"/>
              </a:solidFill>
              <a:latin typeface="Arial" panose="020B0604020202020204" pitchFamily="34" charset="0"/>
              <a:ea typeface="宋体" panose="02010600030101010101" pitchFamily="2" charset="-122"/>
              <a:sym typeface="+mn-ea"/>
            </a:endParaRPr>
          </a:p>
          <a:p>
            <a:pPr marL="1600200" lvl="3" indent="-228600" eaLnBrk="1" hangingPunct="1">
              <a:lnSpc>
                <a:spcPct val="100000"/>
              </a:lnSpc>
              <a:buNone/>
            </a:pPr>
            <a:r>
              <a:rPr lang="en-US" altLang="x-none" sz="2400" dirty="0">
                <a:latin typeface="Arial" panose="020B0604020202020204" pitchFamily="34" charset="0"/>
                <a:ea typeface="宋体" panose="02010600030101010101" pitchFamily="2" charset="-122"/>
                <a:sym typeface="+mn-ea"/>
              </a:rPr>
              <a:t>R</a:t>
            </a:r>
            <a:r>
              <a:rPr lang="en-US" altLang="x-none" sz="2400" baseline="-25000" dirty="0">
                <a:latin typeface="Arial" panose="020B0604020202020204" pitchFamily="34" charset="0"/>
                <a:ea typeface="宋体" panose="02010600030101010101" pitchFamily="2" charset="-122"/>
                <a:sym typeface="+mn-ea"/>
              </a:rPr>
              <a:t>1</a:t>
            </a:r>
            <a:r>
              <a:rPr lang="en-US" altLang="x-none" sz="2400" dirty="0">
                <a:latin typeface="Arial" panose="020B0604020202020204" pitchFamily="34" charset="0"/>
                <a:ea typeface="宋体" panose="02010600030101010101" pitchFamily="2" charset="-122"/>
                <a:sym typeface="+mn-ea"/>
              </a:rPr>
              <a:t>(C, T)		C→→T</a:t>
            </a:r>
            <a:endParaRPr lang="en-US" altLang="x-none" sz="2400" dirty="0">
              <a:latin typeface="Arial" panose="020B0604020202020204" pitchFamily="34" charset="0"/>
              <a:ea typeface="宋体" panose="02010600030101010101" pitchFamily="2" charset="-122"/>
              <a:sym typeface="+mn-ea"/>
            </a:endParaRPr>
          </a:p>
          <a:p>
            <a:pPr marL="1600200" lvl="3" indent="-228600" eaLnBrk="1" hangingPunct="1">
              <a:lnSpc>
                <a:spcPct val="100000"/>
              </a:lnSpc>
              <a:buNone/>
            </a:pPr>
            <a:endParaRPr lang="en-US" altLang="x-none" sz="1200" dirty="0">
              <a:latin typeface="Arial" panose="020B0604020202020204" pitchFamily="34" charset="0"/>
              <a:ea typeface="宋体" panose="02010600030101010101" pitchFamily="2" charset="-122"/>
            </a:endParaRPr>
          </a:p>
          <a:p>
            <a:pPr marL="1600200" lvl="3" indent="-228600" eaLnBrk="1" hangingPunct="1">
              <a:lnSpc>
                <a:spcPct val="100000"/>
              </a:lnSpc>
              <a:buNone/>
            </a:pPr>
            <a:r>
              <a:rPr lang="en-US" altLang="x-none" sz="2400" dirty="0">
                <a:latin typeface="Arial" panose="020B0604020202020204" pitchFamily="34" charset="0"/>
                <a:ea typeface="宋体" panose="02010600030101010101" pitchFamily="2" charset="-122"/>
                <a:sym typeface="+mn-ea"/>
              </a:rPr>
              <a:t>R</a:t>
            </a:r>
            <a:r>
              <a:rPr lang="en-US" altLang="x-none" sz="2400" baseline="-25000" dirty="0">
                <a:latin typeface="Arial" panose="020B0604020202020204" pitchFamily="34" charset="0"/>
                <a:ea typeface="宋体" panose="02010600030101010101" pitchFamily="2" charset="-122"/>
                <a:sym typeface="+mn-ea"/>
              </a:rPr>
              <a:t>2</a:t>
            </a:r>
            <a:r>
              <a:rPr lang="en-US" altLang="x-none" sz="2400" dirty="0">
                <a:latin typeface="Arial" panose="020B0604020202020204" pitchFamily="34" charset="0"/>
                <a:ea typeface="宋体" panose="02010600030101010101" pitchFamily="2" charset="-122"/>
                <a:sym typeface="+mn-ea"/>
              </a:rPr>
              <a:t>(C, L)		C→→L</a:t>
            </a:r>
            <a:endParaRPr lang="en-US" altLang="x-none"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7">
                                            <p:txEl>
                                              <p:pRg st="4" end="4"/>
                                            </p:txEl>
                                          </p:spTgt>
                                        </p:tgtEl>
                                        <p:attrNameLst>
                                          <p:attrName>style.visibility</p:attrName>
                                        </p:attrNameLst>
                                      </p:cBhvr>
                                      <p:to>
                                        <p:strVal val="visible"/>
                                      </p:to>
                                    </p:set>
                                    <p:animEffect transition="in" filter="blinds(horizontal)">
                                      <p:cBhvr>
                                        <p:cTn id="7" dur="500"/>
                                        <p:tgtEl>
                                          <p:spTgt spid="13619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6197">
                                            <p:txEl>
                                              <p:pRg st="5" end="5"/>
                                            </p:txEl>
                                          </p:spTgt>
                                        </p:tgtEl>
                                        <p:attrNameLst>
                                          <p:attrName>style.visibility</p:attrName>
                                        </p:attrNameLst>
                                      </p:cBhvr>
                                      <p:to>
                                        <p:strVal val="visible"/>
                                      </p:to>
                                    </p:set>
                                    <p:animEffect transition="in" filter="blinds(horizontal)">
                                      <p:cBhvr>
                                        <p:cTn id="10" dur="500"/>
                                        <p:tgtEl>
                                          <p:spTgt spid="13619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6197">
                                            <p:txEl>
                                              <p:pRg st="6" end="6"/>
                                            </p:txEl>
                                          </p:spTgt>
                                        </p:tgtEl>
                                        <p:attrNameLst>
                                          <p:attrName>style.visibility</p:attrName>
                                        </p:attrNameLst>
                                      </p:cBhvr>
                                      <p:to>
                                        <p:strVal val="visible"/>
                                      </p:to>
                                    </p:set>
                                    <p:animEffect transition="in" filter="blinds(horizontal)">
                                      <p:cBhvr>
                                        <p:cTn id="13" dur="500"/>
                                        <p:tgtEl>
                                          <p:spTgt spid="136197">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6197">
                                            <p:txEl>
                                              <p:pRg st="8" end="8"/>
                                            </p:txEl>
                                          </p:spTgt>
                                        </p:tgtEl>
                                        <p:attrNameLst>
                                          <p:attrName>style.visibility</p:attrName>
                                        </p:attrNameLst>
                                      </p:cBhvr>
                                      <p:to>
                                        <p:strVal val="visible"/>
                                      </p:to>
                                    </p:set>
                                    <p:animEffect transition="in" filter="blinds(horizontal)">
                                      <p:cBhvr>
                                        <p:cTn id="18" dur="500"/>
                                        <p:tgtEl>
                                          <p:spTgt spid="136197">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6197">
                                            <p:txEl>
                                              <p:pRg st="9" end="9"/>
                                            </p:txEl>
                                          </p:spTgt>
                                        </p:tgtEl>
                                        <p:attrNameLst>
                                          <p:attrName>style.visibility</p:attrName>
                                        </p:attrNameLst>
                                      </p:cBhvr>
                                      <p:to>
                                        <p:strVal val="visible"/>
                                      </p:to>
                                    </p:set>
                                    <p:animEffect transition="in" filter="blinds(horizontal)">
                                      <p:cBhvr>
                                        <p:cTn id="21" dur="500"/>
                                        <p:tgtEl>
                                          <p:spTgt spid="136197">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6197">
                                            <p:txEl>
                                              <p:pRg st="11" end="11"/>
                                            </p:txEl>
                                          </p:spTgt>
                                        </p:tgtEl>
                                        <p:attrNameLst>
                                          <p:attrName>style.visibility</p:attrName>
                                        </p:attrNameLst>
                                      </p:cBhvr>
                                      <p:to>
                                        <p:strVal val="visible"/>
                                      </p:to>
                                    </p:set>
                                    <p:animEffect transition="in" filter="blinds(horizontal)">
                                      <p:cBhvr>
                                        <p:cTn id="24" dur="500"/>
                                        <p:tgtEl>
                                          <p:spTgt spid="13619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72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vert="horz" wrap="square" tIns="0" bIns="0" anchor="ctr"/>
          <a:p>
            <a:pPr lvl="0" eaLnBrk="1" hangingPunct="1"/>
            <a:r>
              <a:rPr lang="en-US" altLang="x-none" dirty="0"/>
              <a:t>8.2.4  </a:t>
            </a:r>
            <a:r>
              <a:rPr lang="zh-CN" altLang="en-US" dirty="0">
                <a:latin typeface="宋体" panose="02010600030101010101" pitchFamily="2" charset="-122"/>
              </a:rPr>
              <a:t>小</a:t>
            </a:r>
            <a:r>
              <a:rPr lang="zh-CN" altLang="en-US" dirty="0"/>
              <a:t> </a:t>
            </a:r>
            <a:r>
              <a:rPr lang="zh-CN" altLang="en-US" dirty="0">
                <a:latin typeface="宋体" panose="02010600030101010101" pitchFamily="2" charset="-122"/>
              </a:rPr>
              <a:t>结</a:t>
            </a:r>
            <a:endParaRPr lang="zh-CN" altLang="en-US" dirty="0"/>
          </a:p>
        </p:txBody>
      </p:sp>
      <p:sp>
        <p:nvSpPr>
          <p:cNvPr id="137221" name="Rectangle 3"/>
          <p:cNvSpPr>
            <a:spLocks noGrp="1"/>
          </p:cNvSpPr>
          <p:nvPr>
            <p:ph type="body"/>
          </p:nvPr>
        </p:nvSpPr>
        <p:spPr>
          <a:xfrm>
            <a:off x="381000" y="838200"/>
            <a:ext cx="8382000" cy="3810000"/>
          </a:xfrm>
        </p:spPr>
        <p:txBody>
          <a:bodyPr vert="horz" wrap="square" anchor="t"/>
          <a:p>
            <a:pPr lvl="0" eaLnBrk="1" hangingPunct="1"/>
            <a:r>
              <a:rPr lang="zh-CN" altLang="en-US" dirty="0">
                <a:latin typeface="宋体" panose="02010600030101010101" pitchFamily="2" charset="-122"/>
              </a:rPr>
              <a:t>规范化的目的</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降低数据冗余度，消除插入、删除及修改异常</a:t>
            </a:r>
            <a:endParaRPr lang="en-US" altLang="x-none" dirty="0">
              <a:latin typeface="宋体" panose="02010600030101010101" pitchFamily="2" charset="-122"/>
            </a:endParaRPr>
          </a:p>
          <a:p>
            <a:pPr lvl="0" eaLnBrk="1" hangingPunct="1"/>
            <a:r>
              <a:rPr lang="zh-CN" altLang="en-US" dirty="0">
                <a:latin typeface="宋体" panose="02010600030101010101" pitchFamily="2" charset="-122"/>
              </a:rPr>
              <a:t>规范化的方法</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根据各属性间的依赖关系</a:t>
            </a:r>
            <a:r>
              <a:rPr lang="zh-CN" altLang="en-US" dirty="0"/>
              <a:t>(</a:t>
            </a:r>
            <a:r>
              <a:rPr lang="zh-CN" altLang="en-US" dirty="0">
                <a:latin typeface="宋体" panose="02010600030101010101" pitchFamily="2" charset="-122"/>
              </a:rPr>
              <a:t>函数依依赖及多值依赖</a:t>
            </a:r>
            <a:r>
              <a:rPr lang="zh-CN" altLang="en-US" dirty="0"/>
              <a:t>)来构造关系模式</a:t>
            </a:r>
            <a:r>
              <a:rPr lang="zh-CN" altLang="en-US" dirty="0">
                <a:latin typeface="宋体" panose="02010600030101010101" pitchFamily="2" charset="-122"/>
              </a:rPr>
              <a:t>。</a:t>
            </a:r>
            <a:endParaRPr lang="en-US" altLang="x-none" dirty="0">
              <a:latin typeface="宋体" panose="02010600030101010101" pitchFamily="2" charset="-122"/>
            </a:endParaRPr>
          </a:p>
          <a:p>
            <a:pPr lvl="0" eaLnBrk="1" hangingPunct="1"/>
            <a:r>
              <a:rPr lang="zh-CN" altLang="en-US" dirty="0">
                <a:latin typeface="宋体" panose="02010600030101010101" pitchFamily="2" charset="-122"/>
              </a:rPr>
              <a:t>规范化的实现手段</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模式分解</a:t>
            </a:r>
            <a:endParaRPr lang="zh-CN" altLang="en-US" dirty="0"/>
          </a:p>
        </p:txBody>
      </p:sp>
      <p:sp>
        <p:nvSpPr>
          <p:cNvPr id="137222" name="Text Box 4"/>
          <p:cNvSpPr txBox="1"/>
          <p:nvPr/>
        </p:nvSpPr>
        <p:spPr>
          <a:xfrm>
            <a:off x="533400" y="4876800"/>
            <a:ext cx="8001000" cy="1333500"/>
          </a:xfrm>
          <a:prstGeom prst="rect">
            <a:avLst/>
          </a:prstGeom>
          <a:solidFill>
            <a:srgbClr val="CCFFFF"/>
          </a:solidFill>
          <a:ln w="9525">
            <a:noFill/>
          </a:ln>
        </p:spPr>
        <p:txBody>
          <a:bodyPr>
            <a:spAutoFit/>
          </a:bodyPr>
          <a:p>
            <a:pPr lvl="0" eaLnBrk="1" hangingPunct="1">
              <a:lnSpc>
                <a:spcPct val="110000"/>
              </a:lnSpc>
              <a:spcBef>
                <a:spcPct val="10000"/>
              </a:spcBef>
              <a:buClr>
                <a:schemeClr val="tx1"/>
              </a:buClr>
              <a:buNone/>
            </a:pPr>
            <a:r>
              <a:rPr lang="zh-CN" altLang="en-US" sz="2400" dirty="0">
                <a:solidFill>
                  <a:srgbClr val="FF0000"/>
                </a:solidFill>
                <a:latin typeface="宋体" panose="02010600030101010101" pitchFamily="2" charset="-122"/>
                <a:ea typeface="宋体" panose="02010600030101010101" pitchFamily="2" charset="-122"/>
              </a:rPr>
              <a:t>习题8.3：</a:t>
            </a:r>
            <a:r>
              <a:rPr lang="zh-CN" altLang="en-US" sz="2400" dirty="0">
                <a:solidFill>
                  <a:schemeClr val="accent2"/>
                </a:solidFill>
                <a:latin typeface="宋体" panose="02010600030101010101" pitchFamily="2" charset="-122"/>
                <a:ea typeface="宋体" panose="02010600030101010101" pitchFamily="2" charset="-122"/>
              </a:rPr>
              <a:t>是不是规范化最佳的模式结构是最好的结构？为什么？</a:t>
            </a:r>
            <a:endParaRPr lang="zh-CN" altLang="en-US" sz="2400" dirty="0">
              <a:solidFill>
                <a:srgbClr val="FF0000"/>
              </a:solidFill>
              <a:latin typeface="Times New Roman" panose="02020603050405020304" pitchFamily="2" charset="0"/>
              <a:ea typeface="宋体" panose="02010600030101010101" pitchFamily="2" charset="-122"/>
            </a:endParaRPr>
          </a:p>
          <a:p>
            <a:pPr lvl="1" eaLnBrk="1" hangingPunct="1">
              <a:lnSpc>
                <a:spcPct val="110000"/>
              </a:lnSpc>
              <a:spcBef>
                <a:spcPct val="10000"/>
              </a:spcBef>
              <a:buClr>
                <a:schemeClr val="tx1"/>
              </a:buClr>
            </a:pPr>
            <a:r>
              <a:rPr lang="zh-CN" altLang="en-US" sz="2400" dirty="0">
                <a:latin typeface="Times New Roman" panose="02020603050405020304" pitchFamily="2" charset="0"/>
                <a:ea typeface="宋体" panose="02010600030101010101" pitchFamily="2" charset="-122"/>
              </a:rPr>
              <a:t>关系模式的  </a:t>
            </a:r>
            <a:r>
              <a:rPr lang="zh-CN" altLang="en-US" sz="2400" dirty="0">
                <a:solidFill>
                  <a:srgbClr val="FF0000"/>
                </a:solidFill>
                <a:latin typeface="Times New Roman" panose="02020603050405020304" pitchFamily="2" charset="0"/>
                <a:ea typeface="宋体" panose="02010600030101010101" pitchFamily="2" charset="-122"/>
              </a:rPr>
              <a:t>逆规范化  </a:t>
            </a:r>
            <a:r>
              <a:rPr lang="zh-CN" altLang="en-US" sz="2400" dirty="0">
                <a:latin typeface="Times New Roman" panose="02020603050405020304" pitchFamily="2" charset="0"/>
                <a:ea typeface="宋体" panose="02010600030101010101" pitchFamily="2" charset="-122"/>
              </a:rPr>
              <a:t>问题</a:t>
            </a:r>
            <a:endParaRPr lang="zh-CN" altLang="en-US" sz="24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Effect transition="in" filter="blinds(horizontal)">
                                      <p:cBhvr>
                                        <p:cTn id="7" dur="500"/>
                                        <p:tgtEl>
                                          <p:spTgt spid="1372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2">
                                            <p:txEl>
                                              <p:charRg st="0" end="31"/>
                                            </p:txEl>
                                          </p:spTgt>
                                        </p:tgtEl>
                                        <p:attrNameLst>
                                          <p:attrName>style.visibility</p:attrName>
                                        </p:attrNameLst>
                                      </p:cBhvr>
                                      <p:to>
                                        <p:strVal val="visible"/>
                                      </p:to>
                                    </p:set>
                                    <p:animEffect transition="in" filter="blinds(horizontal)">
                                      <p:cBhvr>
                                        <p:cTn id="12" dur="500"/>
                                        <p:tgtEl>
                                          <p:spTgt spid="137222">
                                            <p:txEl>
                                              <p:charRg st="0"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22">
                                            <p:txEl>
                                              <p:charRg st="31" end="47"/>
                                            </p:txEl>
                                          </p:spTgt>
                                        </p:tgtEl>
                                        <p:attrNameLst>
                                          <p:attrName>style.visibility</p:attrName>
                                        </p:attrNameLst>
                                      </p:cBhvr>
                                      <p:to>
                                        <p:strVal val="visible"/>
                                      </p:to>
                                    </p:set>
                                    <p:animEffect transition="in" filter="blinds(horizontal)">
                                      <p:cBhvr>
                                        <p:cTn id="17" dur="500"/>
                                        <p:tgtEl>
                                          <p:spTgt spid="137222">
                                            <p:txEl>
                                              <p:charRg st="31" end="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bldLvl="2" animBg="1"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824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8244" name="Rectangle 2"/>
          <p:cNvSpPr>
            <a:spLocks noGrp="1"/>
          </p:cNvSpPr>
          <p:nvPr>
            <p:ph type="title"/>
          </p:nvPr>
        </p:nvSpPr>
        <p:spPr/>
        <p:txBody>
          <a:bodyPr vert="horz" wrap="square" tIns="0" bIns="0" anchor="ctr"/>
          <a:p>
            <a:pPr lvl="0" eaLnBrk="1" hangingPunct="1"/>
            <a:r>
              <a:rPr lang="en-US" altLang="x-none" dirty="0"/>
              <a:t>8.2.4  </a:t>
            </a:r>
            <a:r>
              <a:rPr lang="zh-CN" altLang="en-US" dirty="0">
                <a:latin typeface="宋体" panose="02010600030101010101" pitchFamily="2" charset="-122"/>
              </a:rPr>
              <a:t>小</a:t>
            </a:r>
            <a:r>
              <a:rPr lang="zh-CN" altLang="en-US" dirty="0"/>
              <a:t> </a:t>
            </a:r>
            <a:r>
              <a:rPr lang="zh-CN" altLang="en-US" dirty="0">
                <a:latin typeface="宋体" panose="02010600030101010101" pitchFamily="2" charset="-122"/>
              </a:rPr>
              <a:t>结</a:t>
            </a:r>
            <a:endParaRPr lang="zh-CN" altLang="en-US" dirty="0"/>
          </a:p>
        </p:txBody>
      </p:sp>
      <p:sp>
        <p:nvSpPr>
          <p:cNvPr id="138245" name="Rectangle 3"/>
          <p:cNvSpPr>
            <a:spLocks noGrp="1"/>
          </p:cNvSpPr>
          <p:nvPr>
            <p:ph type="body"/>
          </p:nvPr>
        </p:nvSpPr>
        <p:spPr>
          <a:xfrm>
            <a:off x="381000" y="838200"/>
            <a:ext cx="8382000" cy="5111750"/>
          </a:xfrm>
        </p:spPr>
        <p:txBody>
          <a:bodyPr vert="horz" wrap="square" anchor="t"/>
          <a:p>
            <a:pPr lvl="0" eaLnBrk="1" hangingPunct="1"/>
            <a:r>
              <a:rPr lang="zh-CN" altLang="en-US" dirty="0">
                <a:latin typeface="宋体" panose="02010600030101010101" pitchFamily="2" charset="-122"/>
              </a:rPr>
              <a:t>规范化的目的</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降低数据冗余度，消除插入、删除及修改异常</a:t>
            </a:r>
            <a:endParaRPr lang="en-US" altLang="x-none" dirty="0">
              <a:latin typeface="宋体" panose="02010600030101010101" pitchFamily="2" charset="-122"/>
            </a:endParaRPr>
          </a:p>
          <a:p>
            <a:pPr lvl="0" eaLnBrk="1" hangingPunct="1"/>
            <a:endParaRPr lang="en-US" altLang="x-none" dirty="0">
              <a:latin typeface="宋体" panose="02010600030101010101" pitchFamily="2" charset="-122"/>
            </a:endParaRPr>
          </a:p>
          <a:p>
            <a:pPr lvl="0" eaLnBrk="1" hangingPunct="1"/>
            <a:r>
              <a:rPr lang="zh-CN" altLang="en-US" dirty="0">
                <a:latin typeface="宋体" panose="02010600030101010101" pitchFamily="2" charset="-122"/>
              </a:rPr>
              <a:t>规范化的方法</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根据各属性间的依赖关系</a:t>
            </a:r>
            <a:r>
              <a:rPr lang="zh-CN" altLang="en-US" dirty="0"/>
              <a:t>(</a:t>
            </a:r>
            <a:r>
              <a:rPr lang="zh-CN" altLang="en-US" dirty="0">
                <a:latin typeface="宋体" panose="02010600030101010101" pitchFamily="2" charset="-122"/>
              </a:rPr>
              <a:t>函数依依赖及多值依赖</a:t>
            </a:r>
            <a:r>
              <a:rPr lang="zh-CN" altLang="en-US" dirty="0"/>
              <a:t>)来构造关系模式</a:t>
            </a:r>
            <a:r>
              <a:rPr lang="zh-CN" altLang="en-US" dirty="0">
                <a:latin typeface="宋体" panose="02010600030101010101" pitchFamily="2" charset="-122"/>
              </a:rPr>
              <a:t>。</a:t>
            </a:r>
            <a:endParaRPr lang="en-US" altLang="x-none" dirty="0">
              <a:latin typeface="宋体" panose="02010600030101010101" pitchFamily="2" charset="-122"/>
            </a:endParaRPr>
          </a:p>
          <a:p>
            <a:pPr lvl="0" eaLnBrk="1" hangingPunct="1"/>
            <a:endParaRPr lang="en-US" altLang="x-none" dirty="0">
              <a:latin typeface="宋体" panose="02010600030101010101" pitchFamily="2" charset="-122"/>
            </a:endParaRPr>
          </a:p>
          <a:p>
            <a:pPr lvl="0" eaLnBrk="1" hangingPunct="1"/>
            <a:r>
              <a:rPr lang="zh-CN" altLang="en-US" dirty="0">
                <a:latin typeface="宋体" panose="02010600030101010101" pitchFamily="2" charset="-122"/>
              </a:rPr>
              <a:t>规范化的实现手段</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模式分解</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926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39268" name="Rectangle 2"/>
          <p:cNvSpPr>
            <a:spLocks noGrp="1"/>
          </p:cNvSpPr>
          <p:nvPr>
            <p:ph type="title"/>
          </p:nvPr>
        </p:nvSpPr>
        <p:spPr/>
        <p:txBody>
          <a:bodyPr vert="horz" wrap="square" tIns="0" bIns="0" anchor="ctr"/>
          <a:p>
            <a:pPr lvl="0" eaLnBrk="1" hangingPunct="1"/>
            <a:r>
              <a:rPr lang="zh-CN" altLang="en-US">
                <a:latin typeface="宋体" panose="02010600030101010101" pitchFamily="2" charset="-122"/>
              </a:rPr>
              <a:t>第八章  关系数据库规范化理论</a:t>
            </a:r>
            <a:endParaRPr lang="zh-CN" altLang="en-US">
              <a:latin typeface="宋体" panose="02010600030101010101" pitchFamily="2" charset="-122"/>
            </a:endParaRPr>
          </a:p>
        </p:txBody>
      </p:sp>
      <p:sp>
        <p:nvSpPr>
          <p:cNvPr id="139269" name="Rectangle 3"/>
          <p:cNvSpPr>
            <a:spLocks noGrp="1"/>
          </p:cNvSpPr>
          <p:nvPr>
            <p:ph type="body"/>
          </p:nvPr>
        </p:nvSpPr>
        <p:spPr/>
        <p:txBody>
          <a:bodyPr vert="horz" wrap="square" anchor="t"/>
          <a:p>
            <a:pPr lvl="1" eaLnBrk="1" hangingPunct="1">
              <a:buNone/>
            </a:pPr>
            <a:endParaRPr lang="en-US" altLang="zh-CN">
              <a:latin typeface="宋体" panose="02010600030101010101" pitchFamily="2" charset="-122"/>
            </a:endParaRPr>
          </a:p>
          <a:p>
            <a:pPr lvl="1" eaLnBrk="1" hangingPunct="1">
              <a:buNone/>
            </a:pPr>
            <a:r>
              <a:rPr lang="en-US" altLang="zh-CN">
                <a:solidFill>
                  <a:schemeClr val="accent2"/>
                </a:solidFill>
                <a:latin typeface="宋体" panose="02010600030101010101" pitchFamily="2" charset="-122"/>
              </a:rPr>
              <a:t>8.1  </a:t>
            </a:r>
            <a:r>
              <a:rPr lang="zh-CN" altLang="en-US">
                <a:solidFill>
                  <a:schemeClr val="accent2"/>
                </a:solidFill>
                <a:latin typeface="宋体" panose="02010600030101010101" pitchFamily="2" charset="-122"/>
              </a:rPr>
              <a:t>概述</a:t>
            </a:r>
            <a:endParaRPr lang="zh-CN" altLang="en-US">
              <a:solidFill>
                <a:schemeClr val="accent2"/>
              </a:solidFill>
              <a:latin typeface="宋体" panose="02010600030101010101" pitchFamily="2" charset="-122"/>
            </a:endParaRPr>
          </a:p>
          <a:p>
            <a:pPr lvl="1" eaLnBrk="1" hangingPunct="1">
              <a:buNone/>
            </a:pPr>
            <a:endParaRPr lang="zh-CN" altLang="en-US">
              <a:solidFill>
                <a:schemeClr val="accent2"/>
              </a:solidFill>
              <a:latin typeface="宋体" panose="02010600030101010101" pitchFamily="2" charset="-122"/>
            </a:endParaRPr>
          </a:p>
          <a:p>
            <a:pPr lvl="1" eaLnBrk="1" hangingPunct="1">
              <a:buNone/>
            </a:pPr>
            <a:r>
              <a:rPr lang="en-US" altLang="zh-CN">
                <a:solidFill>
                  <a:schemeClr val="accent2"/>
                </a:solidFill>
                <a:latin typeface="宋体" panose="02010600030101010101" pitchFamily="2" charset="-122"/>
              </a:rPr>
              <a:t>8.2  </a:t>
            </a:r>
            <a:r>
              <a:rPr lang="zh-CN" altLang="en-US">
                <a:solidFill>
                  <a:schemeClr val="accent2"/>
                </a:solidFill>
                <a:latin typeface="宋体" panose="02010600030101010101" pitchFamily="2" charset="-122"/>
              </a:rPr>
              <a:t>规范化理论</a:t>
            </a:r>
            <a:endParaRPr lang="zh-CN" altLang="en-US">
              <a:solidFill>
                <a:schemeClr val="accent2"/>
              </a:solidFill>
              <a:latin typeface="宋体" panose="02010600030101010101" pitchFamily="2" charset="-122"/>
            </a:endParaRPr>
          </a:p>
          <a:p>
            <a:pPr lvl="1" eaLnBrk="1" hangingPunct="1">
              <a:buNone/>
            </a:pPr>
            <a:endParaRPr lang="zh-CN" altLang="en-US">
              <a:solidFill>
                <a:schemeClr val="accent2"/>
              </a:solidFill>
              <a:latin typeface="宋体" panose="02010600030101010101" pitchFamily="2" charset="-122"/>
            </a:endParaRPr>
          </a:p>
          <a:p>
            <a:pPr lvl="1" eaLnBrk="1" hangingPunct="1">
              <a:buNone/>
            </a:pPr>
            <a:r>
              <a:rPr lang="en-US" altLang="zh-CN" u="sng">
                <a:solidFill>
                  <a:srgbClr val="FF0000"/>
                </a:solidFill>
                <a:latin typeface="宋体" panose="02010600030101010101" pitchFamily="2" charset="-122"/>
              </a:rPr>
              <a:t>8.3  </a:t>
            </a:r>
            <a:r>
              <a:rPr lang="zh-CN" altLang="en-US" u="sng">
                <a:solidFill>
                  <a:srgbClr val="FF0000"/>
                </a:solidFill>
                <a:latin typeface="宋体" panose="02010600030101010101" pitchFamily="2" charset="-122"/>
              </a:rPr>
              <a:t>规范化所引起的一些问题</a:t>
            </a:r>
            <a:endParaRPr lang="zh-CN" altLang="en-US" u="sng">
              <a:solidFill>
                <a:srgbClr val="FF0000"/>
              </a:solidFill>
              <a:latin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内容占位符 2"/>
          <p:cNvSpPr>
            <a:spLocks noGrp="1"/>
          </p:cNvSpPr>
          <p:nvPr>
            <p:ph idx="1"/>
          </p:nvPr>
        </p:nvSpPr>
        <p:spPr>
          <a:xfrm>
            <a:off x="381000" y="695325"/>
            <a:ext cx="8382000" cy="5562600"/>
          </a:xfrm>
        </p:spPr>
        <p:txBody>
          <a:bodyPr vert="horz" wrap="square" anchor="t"/>
          <a:p>
            <a:pPr marL="0" lvl="0" indent="0">
              <a:lnSpc>
                <a:spcPct val="100000"/>
              </a:lnSpc>
              <a:spcBef>
                <a:spcPts val="600"/>
              </a:spcBef>
              <a:buNone/>
            </a:pPr>
            <a:r>
              <a:rPr lang="en-US" altLang="x-none" dirty="0"/>
              <a:t>8.3.1  </a:t>
            </a:r>
            <a:r>
              <a:rPr lang="zh-CN" altLang="en-US" dirty="0"/>
              <a:t>函数依赖理论</a:t>
            </a:r>
            <a:endParaRPr lang="en-US" altLang="x-none" dirty="0"/>
          </a:p>
          <a:p>
            <a:pPr marL="0" lvl="0" indent="0">
              <a:lnSpc>
                <a:spcPct val="100000"/>
              </a:lnSpc>
              <a:spcBef>
                <a:spcPts val="600"/>
              </a:spcBef>
              <a:buNone/>
            </a:pPr>
            <a:endParaRPr lang="en-US" altLang="x-none" dirty="0"/>
          </a:p>
          <a:p>
            <a:pPr marL="0" lvl="0" indent="0">
              <a:lnSpc>
                <a:spcPct val="100000"/>
              </a:lnSpc>
              <a:spcBef>
                <a:spcPts val="600"/>
              </a:spcBef>
              <a:buNone/>
            </a:pPr>
            <a:endParaRPr lang="en-US" altLang="x-none" dirty="0"/>
          </a:p>
          <a:p>
            <a:pPr marL="0" lvl="0" indent="0">
              <a:lnSpc>
                <a:spcPct val="100000"/>
              </a:lnSpc>
              <a:spcBef>
                <a:spcPts val="600"/>
              </a:spcBef>
              <a:buNone/>
            </a:pPr>
            <a:endParaRPr lang="en-US" altLang="x-none" dirty="0"/>
          </a:p>
          <a:p>
            <a:pPr marL="0" lvl="0" indent="0">
              <a:lnSpc>
                <a:spcPct val="100000"/>
              </a:lnSpc>
              <a:spcBef>
                <a:spcPts val="600"/>
              </a:spcBef>
              <a:buNone/>
            </a:pPr>
            <a:endParaRPr lang="en-US" altLang="x-none" dirty="0"/>
          </a:p>
          <a:p>
            <a:pPr marL="0" lvl="0" indent="0">
              <a:lnSpc>
                <a:spcPct val="100000"/>
              </a:lnSpc>
              <a:spcBef>
                <a:spcPts val="600"/>
              </a:spcBef>
              <a:buNone/>
            </a:pPr>
            <a:endParaRPr lang="en-US" altLang="x-none" dirty="0"/>
          </a:p>
          <a:p>
            <a:pPr marL="0" lvl="0" indent="0">
              <a:lnSpc>
                <a:spcPct val="100000"/>
              </a:lnSpc>
              <a:spcBef>
                <a:spcPts val="600"/>
              </a:spcBef>
              <a:buNone/>
            </a:pPr>
            <a:endParaRPr lang="en-US" altLang="x-none" dirty="0"/>
          </a:p>
          <a:p>
            <a:pPr marL="0" lvl="0" indent="0">
              <a:lnSpc>
                <a:spcPct val="100000"/>
              </a:lnSpc>
              <a:spcBef>
                <a:spcPts val="1800"/>
              </a:spcBef>
              <a:buNone/>
            </a:pPr>
            <a:r>
              <a:rPr lang="en-US" altLang="x-none" dirty="0"/>
              <a:t>8.3.2  </a:t>
            </a:r>
            <a:r>
              <a:rPr lang="zh-CN" altLang="en-US" dirty="0"/>
              <a:t>模式分解的研究</a:t>
            </a:r>
            <a:endParaRPr lang="zh-CN" altLang="en-US" dirty="0"/>
          </a:p>
        </p:txBody>
      </p:sp>
      <p:sp>
        <p:nvSpPr>
          <p:cNvPr id="140291" name="Rectangle 4"/>
          <p:cNvSpPr/>
          <p:nvPr/>
        </p:nvSpPr>
        <p:spPr>
          <a:xfrm>
            <a:off x="900113" y="1198563"/>
            <a:ext cx="7920037" cy="3024187"/>
          </a:xfrm>
          <a:prstGeom prst="rect">
            <a:avLst/>
          </a:prstGeom>
          <a:noFill/>
          <a:ln w="9525">
            <a:noFill/>
          </a:ln>
        </p:spPr>
        <p:txBody>
          <a:bodyPr/>
          <a:p>
            <a:pPr marL="457200" lvl="0" indent="-457200" eaLnBrk="1" hangingPunct="1">
              <a:spcBef>
                <a:spcPts val="600"/>
              </a:spcBef>
              <a:buAutoNum type="arabicPlain"/>
            </a:pPr>
            <a:r>
              <a:rPr lang="en-US" altLang="x-none" dirty="0">
                <a:latin typeface="Arial" panose="020B0604020202020204" pitchFamily="34" charset="0"/>
                <a:ea typeface="宋体" panose="02010600030101010101" pitchFamily="2" charset="-122"/>
              </a:rPr>
              <a:t>Armstrong </a:t>
            </a:r>
            <a:r>
              <a:rPr lang="zh-CN" altLang="en-US" dirty="0">
                <a:latin typeface="Arial" panose="020B0604020202020204" pitchFamily="34" charset="0"/>
                <a:ea typeface="宋体" panose="02010600030101010101" pitchFamily="2" charset="-122"/>
              </a:rPr>
              <a:t>公理系统</a:t>
            </a:r>
            <a:endParaRPr lang="zh-CN" altLang="en-US" dirty="0">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latin typeface="Arial" panose="020B0604020202020204" pitchFamily="34" charset="0"/>
                <a:ea typeface="宋体" panose="02010600030101010101" pitchFamily="2" charset="-122"/>
              </a:rPr>
              <a:t>函数依赖的逻辑蕴涵</a:t>
            </a:r>
            <a:endParaRPr lang="zh-CN" altLang="en-US" dirty="0">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latin typeface="Arial" panose="020B0604020202020204" pitchFamily="34" charset="0"/>
                <a:ea typeface="宋体" panose="02010600030101010101" pitchFamily="2" charset="-122"/>
              </a:rPr>
              <a:t>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的闭包 </a:t>
            </a:r>
            <a:r>
              <a:rPr lang="en-US" altLang="x-none" dirty="0">
                <a:latin typeface="Arial" panose="020B0604020202020204" pitchFamily="34" charset="0"/>
                <a:ea typeface="宋体" panose="02010600030101010101" pitchFamily="2" charset="-122"/>
              </a:rPr>
              <a:t>F</a:t>
            </a:r>
            <a:r>
              <a:rPr lang="en-US" altLang="x-none" baseline="30000" dirty="0">
                <a:latin typeface="Arial" panose="020B0604020202020204" pitchFamily="34" charset="0"/>
                <a:ea typeface="宋体" panose="02010600030101010101" pitchFamily="2" charset="-122"/>
              </a:rPr>
              <a:t>+</a:t>
            </a:r>
            <a:endParaRPr lang="en-US" altLang="x-none" baseline="30000" dirty="0">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latin typeface="Arial" panose="020B0604020202020204" pitchFamily="34" charset="0"/>
                <a:ea typeface="宋体" panose="02010600030101010101" pitchFamily="2" charset="-122"/>
              </a:rPr>
              <a:t>属性集 </a:t>
            </a:r>
            <a:r>
              <a:rPr lang="en-US" altLang="x-none" dirty="0">
                <a:latin typeface="Arial" panose="020B0604020202020204" pitchFamily="34" charset="0"/>
                <a:ea typeface="宋体" panose="02010600030101010101" pitchFamily="2" charset="-122"/>
              </a:rPr>
              <a:t>X </a:t>
            </a:r>
            <a:r>
              <a:rPr lang="zh-CN" altLang="en-US" dirty="0">
                <a:latin typeface="Arial" panose="020B0604020202020204" pitchFamily="34" charset="0"/>
                <a:ea typeface="宋体" panose="02010600030101010101" pitchFamily="2" charset="-122"/>
              </a:rPr>
              <a:t>在函数依赖集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上的闭包 </a:t>
            </a: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F</a:t>
            </a:r>
            <a:r>
              <a:rPr lang="en-US" altLang="x-none" baseline="30000" dirty="0">
                <a:latin typeface="Arial" panose="020B0604020202020204" pitchFamily="34" charset="0"/>
                <a:ea typeface="宋体" panose="02010600030101010101" pitchFamily="2" charset="-122"/>
              </a:rPr>
              <a:t>+</a:t>
            </a:r>
            <a:endParaRPr lang="en-US" altLang="x-none" baseline="30000" dirty="0">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solidFill>
                  <a:schemeClr val="accent2"/>
                </a:solidFill>
                <a:latin typeface="Arial" panose="020B0604020202020204" pitchFamily="34" charset="0"/>
                <a:ea typeface="宋体" panose="02010600030101010101" pitchFamily="2" charset="-122"/>
              </a:rPr>
              <a:t>函数依赖集的等价</a:t>
            </a:r>
            <a:endParaRPr lang="en-US" altLang="x-none" dirty="0">
              <a:solidFill>
                <a:schemeClr val="accent2"/>
              </a:solidFill>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solidFill>
                  <a:schemeClr val="accent2"/>
                </a:solidFill>
                <a:latin typeface="Arial" panose="020B0604020202020204" pitchFamily="34" charset="0"/>
                <a:ea typeface="宋体" panose="02010600030101010101" pitchFamily="2" charset="-122"/>
              </a:rPr>
              <a:t>最小函数依赖集（最小覆盖）</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140292" name="标题 1"/>
          <p:cNvSpPr>
            <a:spLocks noGrp="1"/>
          </p:cNvSpPr>
          <p:nvPr>
            <p:ph type="title"/>
          </p:nvPr>
        </p:nvSpPr>
        <p:spPr/>
        <p:txBody>
          <a:bodyPr vert="horz" wrap="square" tIns="0" bIns="0" anchor="ctr"/>
          <a:p>
            <a:pPr lvl="0"/>
            <a:r>
              <a:rPr lang="en-US" altLang="x-none" dirty="0"/>
              <a:t>8.3 </a:t>
            </a:r>
            <a:r>
              <a:rPr lang="zh-CN" altLang="en-US" dirty="0"/>
              <a:t>规范化所引起的一些问题</a:t>
            </a:r>
            <a:endParaRPr lang="zh-CN" altLang="en-US" dirty="0"/>
          </a:p>
        </p:txBody>
      </p:sp>
      <p:sp>
        <p:nvSpPr>
          <p:cNvPr id="140293"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0294"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0295" name="Rectangle 4"/>
          <p:cNvSpPr/>
          <p:nvPr/>
        </p:nvSpPr>
        <p:spPr>
          <a:xfrm>
            <a:off x="900113" y="4870450"/>
            <a:ext cx="7920037" cy="1511300"/>
          </a:xfrm>
          <a:prstGeom prst="rect">
            <a:avLst/>
          </a:prstGeom>
          <a:noFill/>
          <a:ln w="9525">
            <a:noFill/>
          </a:ln>
        </p:spPr>
        <p:txBody>
          <a:bodyPr/>
          <a:p>
            <a:pPr marL="457200" lvl="0" indent="-457200" eaLnBrk="1" hangingPunct="1">
              <a:spcBef>
                <a:spcPts val="600"/>
              </a:spcBef>
              <a:buAutoNum type="arabicPlain"/>
            </a:pPr>
            <a:r>
              <a:rPr lang="zh-CN" altLang="en-US" dirty="0">
                <a:solidFill>
                  <a:schemeClr val="accent2"/>
                </a:solidFill>
                <a:latin typeface="Arial" panose="020B0604020202020204" pitchFamily="34" charset="0"/>
                <a:ea typeface="宋体" panose="02010600030101010101" pitchFamily="2" charset="-122"/>
              </a:rPr>
              <a:t>无损联接</a:t>
            </a:r>
            <a:endParaRPr lang="en-US" altLang="x-none" dirty="0">
              <a:solidFill>
                <a:schemeClr val="accent2"/>
              </a:solidFill>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solidFill>
                  <a:schemeClr val="accent2"/>
                </a:solidFill>
                <a:latin typeface="Arial" panose="020B0604020202020204" pitchFamily="34" charset="0"/>
                <a:ea typeface="宋体" panose="02010600030101010101" pitchFamily="2" charset="-122"/>
              </a:rPr>
              <a:t>依赖保持</a:t>
            </a:r>
            <a:endParaRPr lang="zh-CN" altLang="en-US" dirty="0">
              <a:solidFill>
                <a:schemeClr val="accent2"/>
              </a:solidFill>
              <a:latin typeface="Arial" panose="020B0604020202020204" pitchFamily="34" charset="0"/>
              <a:ea typeface="宋体" panose="02010600030101010101" pitchFamily="2" charset="-122"/>
            </a:endParaRPr>
          </a:p>
          <a:p>
            <a:pPr marL="457200" lvl="0" indent="-457200" eaLnBrk="1" hangingPunct="1">
              <a:spcBef>
                <a:spcPts val="600"/>
              </a:spcBef>
              <a:buAutoNum type="arabicPlain"/>
            </a:pPr>
            <a:r>
              <a:rPr lang="zh-CN" altLang="en-US" dirty="0">
                <a:solidFill>
                  <a:schemeClr val="accent2"/>
                </a:solidFill>
                <a:latin typeface="Arial" panose="020B0604020202020204" pitchFamily="34" charset="0"/>
                <a:ea typeface="宋体" panose="02010600030101010101" pitchFamily="2" charset="-122"/>
              </a:rPr>
              <a:t>到</a:t>
            </a:r>
            <a:r>
              <a:rPr lang="en-US" altLang="x-none" dirty="0">
                <a:solidFill>
                  <a:schemeClr val="accent2"/>
                </a:solidFill>
                <a:latin typeface="Arial" panose="020B0604020202020204" pitchFamily="34" charset="0"/>
                <a:ea typeface="宋体" panose="02010600030101010101" pitchFamily="2" charset="-122"/>
              </a:rPr>
              <a:t>3NF</a:t>
            </a:r>
            <a:r>
              <a:rPr lang="zh-CN" altLang="en-US" dirty="0">
                <a:solidFill>
                  <a:schemeClr val="accent2"/>
                </a:solidFill>
                <a:latin typeface="Arial" panose="020B0604020202020204" pitchFamily="34" charset="0"/>
                <a:ea typeface="宋体" panose="02010600030101010101" pitchFamily="2" charset="-122"/>
              </a:rPr>
              <a:t>的分解算法</a:t>
            </a:r>
            <a:endParaRPr lang="en-US" altLang="x-none"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0291">
                                            <p:txEl>
                                              <p:charRg st="0" end="15"/>
                                            </p:txEl>
                                          </p:spTgt>
                                        </p:tgtEl>
                                        <p:attrNameLst>
                                          <p:attrName>style.visibility</p:attrName>
                                        </p:attrNameLst>
                                      </p:cBhvr>
                                      <p:to>
                                        <p:strVal val="visible"/>
                                      </p:to>
                                    </p:set>
                                    <p:animEffect transition="in" filter="barn(inVertical)">
                                      <p:cBhvr>
                                        <p:cTn id="7" dur="500"/>
                                        <p:tgtEl>
                                          <p:spTgt spid="140291">
                                            <p:txEl>
                                              <p:charRg st="0" end="1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0291">
                                            <p:txEl>
                                              <p:charRg st="15" end="25"/>
                                            </p:txEl>
                                          </p:spTgt>
                                        </p:tgtEl>
                                        <p:attrNameLst>
                                          <p:attrName>style.visibility</p:attrName>
                                        </p:attrNameLst>
                                      </p:cBhvr>
                                      <p:to>
                                        <p:strVal val="visible"/>
                                      </p:to>
                                    </p:set>
                                    <p:animEffect transition="in" filter="barn(inVertical)">
                                      <p:cBhvr>
                                        <p:cTn id="10" dur="500"/>
                                        <p:tgtEl>
                                          <p:spTgt spid="140291">
                                            <p:txEl>
                                              <p:charRg st="15" end="2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0291">
                                            <p:txEl>
                                              <p:charRg st="25" end="40"/>
                                            </p:txEl>
                                          </p:spTgt>
                                        </p:tgtEl>
                                        <p:attrNameLst>
                                          <p:attrName>style.visibility</p:attrName>
                                        </p:attrNameLst>
                                      </p:cBhvr>
                                      <p:to>
                                        <p:strVal val="visible"/>
                                      </p:to>
                                    </p:set>
                                    <p:animEffect transition="in" filter="barn(inVertical)">
                                      <p:cBhvr>
                                        <p:cTn id="13" dur="500"/>
                                        <p:tgtEl>
                                          <p:spTgt spid="140291">
                                            <p:txEl>
                                              <p:charRg st="25" end="4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0291">
                                            <p:txEl>
                                              <p:charRg st="40" end="64"/>
                                            </p:txEl>
                                          </p:spTgt>
                                        </p:tgtEl>
                                        <p:attrNameLst>
                                          <p:attrName>style.visibility</p:attrName>
                                        </p:attrNameLst>
                                      </p:cBhvr>
                                      <p:to>
                                        <p:strVal val="visible"/>
                                      </p:to>
                                    </p:set>
                                    <p:animEffect transition="in" filter="barn(inVertical)">
                                      <p:cBhvr>
                                        <p:cTn id="16" dur="500"/>
                                        <p:tgtEl>
                                          <p:spTgt spid="140291">
                                            <p:txEl>
                                              <p:charRg st="40" end="6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0291">
                                            <p:txEl>
                                              <p:charRg st="64" end="73"/>
                                            </p:txEl>
                                          </p:spTgt>
                                        </p:tgtEl>
                                        <p:attrNameLst>
                                          <p:attrName>style.visibility</p:attrName>
                                        </p:attrNameLst>
                                      </p:cBhvr>
                                      <p:to>
                                        <p:strVal val="visible"/>
                                      </p:to>
                                    </p:set>
                                    <p:animEffect transition="in" filter="barn(inVertical)">
                                      <p:cBhvr>
                                        <p:cTn id="21" dur="500"/>
                                        <p:tgtEl>
                                          <p:spTgt spid="140291">
                                            <p:txEl>
                                              <p:charRg st="64" end="7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40291">
                                            <p:txEl>
                                              <p:charRg st="73" end="87"/>
                                            </p:txEl>
                                          </p:spTgt>
                                        </p:tgtEl>
                                        <p:attrNameLst>
                                          <p:attrName>style.visibility</p:attrName>
                                        </p:attrNameLst>
                                      </p:cBhvr>
                                      <p:to>
                                        <p:strVal val="visible"/>
                                      </p:to>
                                    </p:set>
                                    <p:animEffect transition="in" filter="barn(inVertical)">
                                      <p:cBhvr>
                                        <p:cTn id="24" dur="500"/>
                                        <p:tgtEl>
                                          <p:spTgt spid="140291">
                                            <p:txEl>
                                              <p:charRg st="73" end="8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40295">
                                            <p:txEl>
                                              <p:charRg st="0" end="5"/>
                                            </p:txEl>
                                          </p:spTgt>
                                        </p:tgtEl>
                                        <p:attrNameLst>
                                          <p:attrName>style.visibility</p:attrName>
                                        </p:attrNameLst>
                                      </p:cBhvr>
                                      <p:to>
                                        <p:strVal val="visible"/>
                                      </p:to>
                                    </p:set>
                                    <p:animEffect transition="in" filter="barn(inVertical)">
                                      <p:cBhvr>
                                        <p:cTn id="29" dur="500"/>
                                        <p:tgtEl>
                                          <p:spTgt spid="140295">
                                            <p:txEl>
                                              <p:charRg st="0"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40295">
                                            <p:txEl>
                                              <p:charRg st="5" end="10"/>
                                            </p:txEl>
                                          </p:spTgt>
                                        </p:tgtEl>
                                        <p:attrNameLst>
                                          <p:attrName>style.visibility</p:attrName>
                                        </p:attrNameLst>
                                      </p:cBhvr>
                                      <p:to>
                                        <p:strVal val="visible"/>
                                      </p:to>
                                    </p:set>
                                    <p:animEffect transition="in" filter="barn(inVertical)">
                                      <p:cBhvr>
                                        <p:cTn id="32" dur="500"/>
                                        <p:tgtEl>
                                          <p:spTgt spid="140295">
                                            <p:txEl>
                                              <p:charRg st="5" end="10"/>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140295">
                                            <p:txEl>
                                              <p:charRg st="10" end="20"/>
                                            </p:txEl>
                                          </p:spTgt>
                                        </p:tgtEl>
                                        <p:attrNameLst>
                                          <p:attrName>style.visibility</p:attrName>
                                        </p:attrNameLst>
                                      </p:cBhvr>
                                      <p:to>
                                        <p:strVal val="visible"/>
                                      </p:to>
                                    </p:set>
                                    <p:animEffect transition="in" filter="barn(inVertical)">
                                      <p:cBhvr>
                                        <p:cTn id="35" dur="500"/>
                                        <p:tgtEl>
                                          <p:spTgt spid="140295">
                                            <p:txEl>
                                              <p:charRg st="1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131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1316" name="Rectangle 2"/>
          <p:cNvSpPr>
            <a:spLocks noGrp="1"/>
          </p:cNvSpPr>
          <p:nvPr>
            <p:ph type="title"/>
          </p:nvPr>
        </p:nvSpPr>
        <p:spPr/>
        <p:txBody>
          <a:bodyPr vert="horz" wrap="square" tIns="0" bIns="0" anchor="ctr"/>
          <a:p>
            <a:pPr lvl="0" eaLnBrk="1" hangingPunct="1"/>
            <a:r>
              <a:rPr lang="en-US" altLang="zh-CN"/>
              <a:t>8.3.1  </a:t>
            </a:r>
            <a:r>
              <a:rPr lang="zh-CN" altLang="en-US"/>
              <a:t>函数依赖理论</a:t>
            </a:r>
            <a:endParaRPr lang="zh-CN" altLang="en-US"/>
          </a:p>
        </p:txBody>
      </p:sp>
      <p:sp>
        <p:nvSpPr>
          <p:cNvPr id="141317" name="Rectangle 3"/>
          <p:cNvSpPr>
            <a:spLocks noGrp="1"/>
          </p:cNvSpPr>
          <p:nvPr>
            <p:ph type="body"/>
          </p:nvPr>
        </p:nvSpPr>
        <p:spPr>
          <a:xfrm>
            <a:off x="0" y="3124200"/>
            <a:ext cx="9144000" cy="1744663"/>
          </a:xfrm>
        </p:spPr>
        <p:txBody>
          <a:bodyPr vert="horz" wrap="square" anchor="t"/>
          <a:p>
            <a:pPr marL="457200" lvl="0" indent="-457200" eaLnBrk="1" hangingPunct="1">
              <a:buFont typeface="Wingdings" panose="05000000000000000000" pitchFamily="2" charset="2"/>
              <a:buAutoNum type="arabicPlain" startAt="5"/>
            </a:pPr>
            <a:r>
              <a:rPr lang="zh-CN" altLang="en-US" dirty="0">
                <a:latin typeface="Arial" panose="020B0604020202020204" pitchFamily="34" charset="0"/>
              </a:rPr>
              <a:t>函数依赖集的等价</a:t>
            </a:r>
            <a:endParaRPr lang="zh-CN" altLang="en-US" dirty="0">
              <a:latin typeface="Arial" panose="020B0604020202020204" pitchFamily="34" charset="0"/>
            </a:endParaRPr>
          </a:p>
          <a:p>
            <a:pPr marL="914400" lvl="1" indent="-457200" eaLnBrk="1" hangingPunct="1"/>
            <a:r>
              <a:rPr lang="zh-CN" altLang="en-US" dirty="0">
                <a:solidFill>
                  <a:srgbClr val="0000FF"/>
                </a:solidFill>
                <a:latin typeface="Arial" panose="020B0604020202020204" pitchFamily="34" charset="0"/>
              </a:rPr>
              <a:t>如果两个函数依赖集 </a:t>
            </a:r>
            <a:r>
              <a:rPr lang="en-US" altLang="x-none" dirty="0">
                <a:solidFill>
                  <a:srgbClr val="0000FF"/>
                </a:solidFill>
                <a:latin typeface="Arial" panose="020B0604020202020204" pitchFamily="34" charset="0"/>
              </a:rPr>
              <a:t>F</a:t>
            </a:r>
            <a:r>
              <a:rPr lang="en-US" altLang="x-none" baseline="-25000" dirty="0">
                <a:solidFill>
                  <a:srgbClr val="0000FF"/>
                </a:solidFill>
                <a:latin typeface="Arial" panose="020B0604020202020204" pitchFamily="34" charset="0"/>
              </a:rPr>
              <a:t>1 </a:t>
            </a:r>
            <a:r>
              <a:rPr lang="zh-CN" altLang="en-US" dirty="0">
                <a:solidFill>
                  <a:srgbClr val="0000FF"/>
                </a:solidFill>
                <a:latin typeface="Arial" panose="020B0604020202020204" pitchFamily="34" charset="0"/>
              </a:rPr>
              <a:t>和 </a:t>
            </a:r>
            <a:r>
              <a:rPr lang="en-US" altLang="x-none" dirty="0">
                <a:solidFill>
                  <a:srgbClr val="0000FF"/>
                </a:solidFill>
                <a:latin typeface="Arial" panose="020B0604020202020204" pitchFamily="34" charset="0"/>
              </a:rPr>
              <a:t>F</a:t>
            </a:r>
            <a:r>
              <a:rPr lang="en-US" altLang="x-none" baseline="-25000"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的闭包是相等的，即</a:t>
            </a:r>
            <a:r>
              <a:rPr lang="en-US" altLang="x-none" dirty="0">
                <a:solidFill>
                  <a:srgbClr val="0000FF"/>
                </a:solidFill>
                <a:latin typeface="Arial" panose="020B0604020202020204" pitchFamily="34" charset="0"/>
              </a:rPr>
              <a:t>F</a:t>
            </a:r>
            <a:r>
              <a:rPr lang="en-US" altLang="x-none" baseline="-25000" dirty="0">
                <a:solidFill>
                  <a:srgbClr val="0000FF"/>
                </a:solidFill>
                <a:latin typeface="Arial" panose="020B0604020202020204" pitchFamily="34" charset="0"/>
              </a:rPr>
              <a:t>1</a:t>
            </a:r>
            <a:r>
              <a:rPr lang="en-US" altLang="x-none" baseline="30000" dirty="0">
                <a:solidFill>
                  <a:srgbClr val="0000FF"/>
                </a:solidFill>
                <a:latin typeface="Arial" panose="020B0604020202020204" pitchFamily="34" charset="0"/>
              </a:rPr>
              <a:t>+ </a:t>
            </a:r>
            <a:r>
              <a:rPr lang="zh-CN" altLang="en-US" dirty="0">
                <a:solidFill>
                  <a:srgbClr val="0000FF"/>
                </a:solidFill>
                <a:latin typeface="Arial" panose="020B0604020202020204" pitchFamily="34" charset="0"/>
              </a:rPr>
              <a:t>= </a:t>
            </a:r>
            <a:r>
              <a:rPr lang="en-US" altLang="x-none" dirty="0">
                <a:solidFill>
                  <a:srgbClr val="0000FF"/>
                </a:solidFill>
                <a:latin typeface="Arial" panose="020B0604020202020204" pitchFamily="34" charset="0"/>
              </a:rPr>
              <a:t>F</a:t>
            </a:r>
            <a:r>
              <a:rPr lang="en-US" altLang="x-none" baseline="-25000" dirty="0">
                <a:solidFill>
                  <a:srgbClr val="0000FF"/>
                </a:solidFill>
                <a:latin typeface="Arial" panose="020B0604020202020204" pitchFamily="34" charset="0"/>
              </a:rPr>
              <a:t>2</a:t>
            </a:r>
            <a:r>
              <a:rPr lang="en-US" altLang="x-none" baseline="30000" dirty="0">
                <a:solidFill>
                  <a:srgbClr val="0000FF"/>
                </a:solidFill>
                <a:latin typeface="Arial" panose="020B0604020202020204" pitchFamily="34" charset="0"/>
              </a:rPr>
              <a:t>+</a:t>
            </a:r>
            <a:r>
              <a:rPr lang="zh-CN" altLang="en-US" dirty="0">
                <a:solidFill>
                  <a:srgbClr val="0000FF"/>
                </a:solidFill>
                <a:latin typeface="Arial" panose="020B0604020202020204" pitchFamily="34" charset="0"/>
              </a:rPr>
              <a:t>，则称函数依赖集</a:t>
            </a:r>
            <a:r>
              <a:rPr lang="en-US" altLang="x-none" dirty="0">
                <a:solidFill>
                  <a:srgbClr val="0000FF"/>
                </a:solidFill>
                <a:latin typeface="Arial" panose="020B0604020202020204" pitchFamily="34" charset="0"/>
              </a:rPr>
              <a:t>F</a:t>
            </a:r>
            <a:r>
              <a:rPr lang="en-US" altLang="x-none" baseline="-25000" dirty="0">
                <a:solidFill>
                  <a:srgbClr val="0000FF"/>
                </a:solidFill>
                <a:latin typeface="Arial" panose="020B0604020202020204" pitchFamily="34" charset="0"/>
              </a:rPr>
              <a:t>1</a:t>
            </a:r>
            <a:r>
              <a:rPr lang="zh-CN" altLang="en-US" dirty="0">
                <a:solidFill>
                  <a:srgbClr val="0000FF"/>
                </a:solidFill>
                <a:latin typeface="Arial" panose="020B0604020202020204" pitchFamily="34" charset="0"/>
              </a:rPr>
              <a:t>等价于函数依赖集</a:t>
            </a:r>
            <a:r>
              <a:rPr lang="en-US" altLang="x-none" dirty="0">
                <a:solidFill>
                  <a:srgbClr val="0000FF"/>
                </a:solidFill>
                <a:latin typeface="Arial" panose="020B0604020202020204" pitchFamily="34" charset="0"/>
              </a:rPr>
              <a:t>F</a:t>
            </a:r>
            <a:r>
              <a:rPr lang="en-US" altLang="x-none" baseline="-25000" dirty="0">
                <a:solidFill>
                  <a:srgbClr val="0000FF"/>
                </a:solidFill>
                <a:latin typeface="Arial" panose="020B0604020202020204" pitchFamily="34" charset="0"/>
              </a:rPr>
              <a:t>2</a:t>
            </a:r>
            <a:r>
              <a:rPr lang="zh-CN" altLang="en-US" dirty="0">
                <a:solidFill>
                  <a:srgbClr val="0000FF"/>
                </a:solidFill>
                <a:latin typeface="Arial" panose="020B0604020202020204" pitchFamily="34" charset="0"/>
              </a:rPr>
              <a:t>。</a:t>
            </a:r>
            <a:endParaRPr lang="zh-CN" altLang="en-US" dirty="0">
              <a:solidFill>
                <a:srgbClr val="0000FF"/>
              </a:solidFill>
              <a:latin typeface="Arial" panose="020B0604020202020204" pitchFamily="34" charset="0"/>
            </a:endParaRPr>
          </a:p>
        </p:txBody>
      </p:sp>
      <p:sp>
        <p:nvSpPr>
          <p:cNvPr id="141318" name="Rectangle 4"/>
          <p:cNvSpPr/>
          <p:nvPr/>
        </p:nvSpPr>
        <p:spPr>
          <a:xfrm>
            <a:off x="0" y="692150"/>
            <a:ext cx="9144000" cy="2279650"/>
          </a:xfrm>
          <a:prstGeom prst="rect">
            <a:avLst/>
          </a:prstGeom>
          <a:solidFill>
            <a:srgbClr val="FFFFFF"/>
          </a:solidFill>
          <a:ln w="9525">
            <a:noFill/>
          </a:ln>
        </p:spPr>
        <p:txBody>
          <a:bodyPr/>
          <a:p>
            <a:pPr marL="457200" lvl="0" indent="-457200" eaLnBrk="1" hangingPunct="1">
              <a:lnSpc>
                <a:spcPct val="110000"/>
              </a:lnSpc>
              <a:buAutoNum type="arabicPlain"/>
            </a:pPr>
            <a:r>
              <a:rPr lang="en-US" altLang="x-none" dirty="0">
                <a:latin typeface="Arial" panose="020B0604020202020204" pitchFamily="34" charset="0"/>
                <a:ea typeface="宋体" panose="02010600030101010101" pitchFamily="2" charset="-122"/>
              </a:rPr>
              <a:t>Armstrong </a:t>
            </a:r>
            <a:r>
              <a:rPr lang="zh-CN" altLang="en-US" dirty="0">
                <a:latin typeface="Arial" panose="020B0604020202020204" pitchFamily="34" charset="0"/>
                <a:ea typeface="宋体" panose="02010600030101010101" pitchFamily="2" charset="-122"/>
              </a:rPr>
              <a:t>公理系统</a:t>
            </a:r>
            <a:endParaRPr lang="zh-CN" altLang="en-US"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latin typeface="Arial" panose="020B0604020202020204" pitchFamily="34" charset="0"/>
                <a:ea typeface="宋体" panose="02010600030101010101" pitchFamily="2" charset="-122"/>
              </a:rPr>
              <a:t>函数依赖的逻辑蕴涵</a:t>
            </a:r>
            <a:endParaRPr lang="zh-CN" altLang="en-US"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latin typeface="Arial" panose="020B0604020202020204" pitchFamily="34" charset="0"/>
                <a:ea typeface="宋体" panose="02010600030101010101" pitchFamily="2" charset="-122"/>
              </a:rPr>
              <a:t>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的闭包 </a:t>
            </a:r>
            <a:r>
              <a:rPr lang="en-US" altLang="x-none" dirty="0">
                <a:latin typeface="Arial" panose="020B0604020202020204" pitchFamily="34" charset="0"/>
                <a:ea typeface="宋体" panose="02010600030101010101" pitchFamily="2" charset="-122"/>
              </a:rPr>
              <a:t>F</a:t>
            </a:r>
            <a:r>
              <a:rPr lang="en-US" altLang="x-none" baseline="30000" dirty="0">
                <a:latin typeface="Arial" panose="020B0604020202020204" pitchFamily="34" charset="0"/>
                <a:ea typeface="宋体" panose="02010600030101010101" pitchFamily="2" charset="-122"/>
              </a:rPr>
              <a:t>+</a:t>
            </a:r>
            <a:endParaRPr lang="en-US" altLang="x-none" baseline="30000"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latin typeface="Arial" panose="020B0604020202020204" pitchFamily="34" charset="0"/>
                <a:ea typeface="宋体" panose="02010600030101010101" pitchFamily="2" charset="-122"/>
              </a:rPr>
              <a:t>属性集 </a:t>
            </a:r>
            <a:r>
              <a:rPr lang="en-US" altLang="x-none" dirty="0">
                <a:latin typeface="Arial" panose="020B0604020202020204" pitchFamily="34" charset="0"/>
                <a:ea typeface="宋体" panose="02010600030101010101" pitchFamily="2" charset="-122"/>
              </a:rPr>
              <a:t>X </a:t>
            </a:r>
            <a:r>
              <a:rPr lang="zh-CN" altLang="en-US" dirty="0">
                <a:latin typeface="Arial" panose="020B0604020202020204" pitchFamily="34" charset="0"/>
                <a:ea typeface="宋体" panose="02010600030101010101" pitchFamily="2" charset="-122"/>
              </a:rPr>
              <a:t>在函数依赖集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上的闭包 </a:t>
            </a: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F</a:t>
            </a:r>
            <a:r>
              <a:rPr lang="en-US" altLang="x-none" baseline="30000" dirty="0">
                <a:latin typeface="Arial" panose="020B0604020202020204" pitchFamily="34" charset="0"/>
                <a:ea typeface="宋体" panose="02010600030101010101" pitchFamily="2" charset="-122"/>
              </a:rPr>
              <a:t>+</a:t>
            </a:r>
            <a:endParaRPr lang="en-US" altLang="x-none"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7">
                                            <p:txEl>
                                              <p:charRg st="0" end="9"/>
                                            </p:txEl>
                                          </p:spTgt>
                                        </p:tgtEl>
                                        <p:attrNameLst>
                                          <p:attrName>style.visibility</p:attrName>
                                        </p:attrNameLst>
                                      </p:cBhvr>
                                      <p:to>
                                        <p:strVal val="visible"/>
                                      </p:to>
                                    </p:set>
                                    <p:animEffect transition="in" filter="blinds(horizontal)">
                                      <p:cBhvr>
                                        <p:cTn id="7" dur="500"/>
                                        <p:tgtEl>
                                          <p:spTgt spid="141317">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1317">
                                            <p:txEl>
                                              <p:charRg st="9" end="67"/>
                                            </p:txEl>
                                          </p:spTgt>
                                        </p:tgtEl>
                                        <p:attrNameLst>
                                          <p:attrName>style.visibility</p:attrName>
                                        </p:attrNameLst>
                                      </p:cBhvr>
                                      <p:to>
                                        <p:strVal val="visible"/>
                                      </p:to>
                                    </p:set>
                                    <p:animEffect transition="in" filter="blinds(horizontal)">
                                      <p:cBhvr>
                                        <p:cTn id="10" dur="500"/>
                                        <p:tgtEl>
                                          <p:spTgt spid="141317">
                                            <p:txEl>
                                              <p:charRg st="9"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233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2340" name="Rectangle 6"/>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42341" name="Rectangle 3"/>
          <p:cNvSpPr>
            <a:spLocks noGrp="1"/>
          </p:cNvSpPr>
          <p:nvPr>
            <p:ph type="body"/>
          </p:nvPr>
        </p:nvSpPr>
        <p:spPr>
          <a:xfrm>
            <a:off x="0" y="44450"/>
            <a:ext cx="9144000" cy="1368425"/>
          </a:xfrm>
        </p:spPr>
        <p:txBody>
          <a:bodyPr vert="horz" wrap="square" anchor="t"/>
          <a:p>
            <a:pPr lvl="0" eaLnBrk="1" hangingPunct="1">
              <a:lnSpc>
                <a:spcPct val="100000"/>
              </a:lnSpc>
            </a:pPr>
            <a:r>
              <a:rPr lang="zh-CN" altLang="en-US" sz="2400" dirty="0">
                <a:latin typeface="Arial" panose="020B0604020202020204" pitchFamily="34" charset="0"/>
              </a:rPr>
              <a:t>例：</a:t>
            </a:r>
            <a:r>
              <a:rPr lang="zh-CN" altLang="en-US" sz="2400" dirty="0">
                <a:solidFill>
                  <a:schemeClr val="tx1"/>
                </a:solidFill>
                <a:latin typeface="Arial" panose="020B0604020202020204" pitchFamily="34" charset="0"/>
              </a:rPr>
              <a:t>设 </a:t>
            </a:r>
            <a:r>
              <a:rPr lang="en-US" altLang="x-none" sz="2400" dirty="0">
                <a:solidFill>
                  <a:schemeClr val="tx1"/>
                </a:solidFill>
                <a:latin typeface="Arial" panose="020B0604020202020204" pitchFamily="34" charset="0"/>
              </a:rPr>
              <a:t>F = { A</a:t>
            </a:r>
            <a:r>
              <a:rPr lang="en-US" altLang="x-none" sz="2400" dirty="0">
                <a:solidFill>
                  <a:schemeClr val="tx1"/>
                </a:solidFill>
                <a:latin typeface="Arial" panose="020B0604020202020204" pitchFamily="34" charset="0"/>
                <a:sym typeface="Symbol" panose="05050102010706020507" pitchFamily="2" charset="2"/>
              </a:rPr>
              <a:t>C, </a:t>
            </a:r>
            <a:r>
              <a:rPr lang="en-US" altLang="x-none" sz="2400" dirty="0">
                <a:solidFill>
                  <a:schemeClr val="tx1"/>
                </a:solidFill>
                <a:latin typeface="Arial" panose="020B0604020202020204" pitchFamily="34" charset="0"/>
              </a:rPr>
              <a:t>AC</a:t>
            </a:r>
            <a:r>
              <a:rPr lang="en-US" altLang="x-none" sz="2400" dirty="0">
                <a:solidFill>
                  <a:schemeClr val="tx1"/>
                </a:solidFill>
                <a:latin typeface="Arial" panose="020B0604020202020204" pitchFamily="34" charset="0"/>
                <a:sym typeface="Symbol" panose="05050102010706020507" pitchFamily="2" charset="2"/>
              </a:rPr>
              <a:t>D, </a:t>
            </a:r>
            <a:r>
              <a:rPr lang="en-US" altLang="x-none" sz="2400" dirty="0">
                <a:solidFill>
                  <a:schemeClr val="tx1"/>
                </a:solidFill>
                <a:latin typeface="Arial" panose="020B0604020202020204" pitchFamily="34" charset="0"/>
              </a:rPr>
              <a:t>E</a:t>
            </a:r>
            <a:r>
              <a:rPr lang="en-US" altLang="x-none" sz="2400" dirty="0">
                <a:solidFill>
                  <a:schemeClr val="tx1"/>
                </a:solidFill>
                <a:latin typeface="Arial" panose="020B0604020202020204" pitchFamily="34" charset="0"/>
                <a:sym typeface="Symbol" panose="05050102010706020507" pitchFamily="2" charset="2"/>
              </a:rPr>
              <a:t>AD, </a:t>
            </a:r>
            <a:r>
              <a:rPr lang="en-US" altLang="x-none" sz="2400" dirty="0">
                <a:solidFill>
                  <a:schemeClr val="tx1"/>
                </a:solidFill>
                <a:latin typeface="Arial" panose="020B0604020202020204" pitchFamily="34" charset="0"/>
              </a:rPr>
              <a:t>E</a:t>
            </a:r>
            <a:r>
              <a:rPr lang="en-US" altLang="x-none" sz="2400" dirty="0">
                <a:solidFill>
                  <a:schemeClr val="tx1"/>
                </a:solidFill>
                <a:latin typeface="Arial" panose="020B0604020202020204" pitchFamily="34" charset="0"/>
                <a:sym typeface="Symbol" panose="05050102010706020507" pitchFamily="2" charset="2"/>
              </a:rPr>
              <a:t>H </a:t>
            </a:r>
            <a:r>
              <a:rPr lang="en-US" altLang="x-none" sz="2400" dirty="0">
                <a:solidFill>
                  <a:schemeClr val="tx1"/>
                </a:solidFill>
                <a:latin typeface="Arial" panose="020B0604020202020204" pitchFamily="34" charset="0"/>
              </a:rPr>
              <a:t>}</a:t>
            </a:r>
            <a:endParaRPr lang="en-US" altLang="x-none" sz="2400" dirty="0">
              <a:solidFill>
                <a:schemeClr val="tx1"/>
              </a:solidFill>
              <a:latin typeface="Arial" panose="020B0604020202020204" pitchFamily="34" charset="0"/>
            </a:endParaRPr>
          </a:p>
          <a:p>
            <a:pPr lvl="0" eaLnBrk="1" hangingPunct="1">
              <a:lnSpc>
                <a:spcPct val="100000"/>
              </a:lnSpc>
              <a:buNone/>
            </a:pPr>
            <a:r>
              <a:rPr lang="en-US" altLang="x-none" sz="2400" dirty="0">
                <a:solidFill>
                  <a:schemeClr val="tx1"/>
                </a:solidFill>
                <a:latin typeface="Arial" panose="020B0604020202020204" pitchFamily="34" charset="0"/>
              </a:rPr>
              <a:t>		     G = { A</a:t>
            </a:r>
            <a:r>
              <a:rPr lang="en-US" altLang="x-none" sz="2400" dirty="0">
                <a:solidFill>
                  <a:schemeClr val="tx1"/>
                </a:solidFill>
                <a:latin typeface="Arial" panose="020B0604020202020204" pitchFamily="34" charset="0"/>
                <a:sym typeface="Symbol" panose="05050102010706020507" pitchFamily="2" charset="2"/>
              </a:rPr>
              <a:t>CD, </a:t>
            </a:r>
            <a:r>
              <a:rPr lang="en-US" altLang="x-none" sz="2400" dirty="0">
                <a:solidFill>
                  <a:schemeClr val="tx1"/>
                </a:solidFill>
                <a:latin typeface="Arial" panose="020B0604020202020204" pitchFamily="34" charset="0"/>
              </a:rPr>
              <a:t>E</a:t>
            </a:r>
            <a:r>
              <a:rPr lang="en-US" altLang="x-none" sz="2400" dirty="0">
                <a:solidFill>
                  <a:schemeClr val="tx1"/>
                </a:solidFill>
                <a:latin typeface="Arial" panose="020B0604020202020204" pitchFamily="34" charset="0"/>
                <a:sym typeface="Symbol" panose="05050102010706020507" pitchFamily="2" charset="2"/>
              </a:rPr>
              <a:t>AH </a:t>
            </a:r>
            <a:r>
              <a:rPr lang="en-US" altLang="x-none" sz="2400" dirty="0">
                <a:solidFill>
                  <a:schemeClr val="tx1"/>
                </a:solidFill>
                <a:latin typeface="Arial" panose="020B0604020202020204" pitchFamily="34" charset="0"/>
              </a:rPr>
              <a:t>}</a:t>
            </a:r>
            <a:endParaRPr lang="en-US" altLang="x-none" sz="2400" dirty="0">
              <a:solidFill>
                <a:schemeClr val="tx1"/>
              </a:solidFill>
              <a:latin typeface="Arial" panose="020B0604020202020204" pitchFamily="34" charset="0"/>
            </a:endParaRPr>
          </a:p>
          <a:p>
            <a:pPr lvl="0" eaLnBrk="1" hangingPunct="1">
              <a:lnSpc>
                <a:spcPct val="100000"/>
              </a:lnSpc>
              <a:buNone/>
            </a:pPr>
            <a:r>
              <a:rPr lang="zh-CN" altLang="en-US" sz="2400" dirty="0">
                <a:solidFill>
                  <a:schemeClr val="tx1"/>
                </a:solidFill>
                <a:latin typeface="Arial" panose="020B0604020202020204" pitchFamily="34" charset="0"/>
              </a:rPr>
              <a:t>		请问：</a:t>
            </a:r>
            <a:r>
              <a:rPr lang="en-US" altLang="x-none" sz="2400" dirty="0">
                <a:solidFill>
                  <a:schemeClr val="tx1"/>
                </a:solidFill>
                <a:latin typeface="Arial" panose="020B0604020202020204" pitchFamily="34" charset="0"/>
              </a:rPr>
              <a:t>F</a:t>
            </a:r>
            <a:r>
              <a:rPr lang="zh-CN" altLang="en-US" sz="2400" dirty="0">
                <a:solidFill>
                  <a:schemeClr val="tx1"/>
                </a:solidFill>
                <a:latin typeface="Arial" panose="020B0604020202020204" pitchFamily="34" charset="0"/>
              </a:rPr>
              <a:t>与</a:t>
            </a:r>
            <a:r>
              <a:rPr lang="en-US" altLang="x-none" sz="2400" dirty="0">
                <a:solidFill>
                  <a:schemeClr val="tx1"/>
                </a:solidFill>
                <a:latin typeface="Arial" panose="020B0604020202020204" pitchFamily="34" charset="0"/>
              </a:rPr>
              <a:t>G</a:t>
            </a:r>
            <a:r>
              <a:rPr lang="zh-CN" altLang="en-US" sz="2400" dirty="0">
                <a:solidFill>
                  <a:schemeClr val="tx1"/>
                </a:solidFill>
                <a:latin typeface="Arial" panose="020B0604020202020204" pitchFamily="34" charset="0"/>
              </a:rPr>
              <a:t>是否等价？</a:t>
            </a:r>
            <a:endParaRPr lang="zh-CN" altLang="en-US" sz="2400" dirty="0">
              <a:solidFill>
                <a:schemeClr val="tx1"/>
              </a:solidFill>
              <a:latin typeface="Arial" panose="020B0604020202020204" pitchFamily="34" charset="0"/>
            </a:endParaRPr>
          </a:p>
        </p:txBody>
      </p:sp>
      <p:sp>
        <p:nvSpPr>
          <p:cNvPr id="142342" name="Rectangle 4"/>
          <p:cNvSpPr/>
          <p:nvPr/>
        </p:nvSpPr>
        <p:spPr>
          <a:xfrm>
            <a:off x="0" y="1555750"/>
            <a:ext cx="9144000" cy="3746500"/>
          </a:xfrm>
          <a:prstGeom prst="rect">
            <a:avLst/>
          </a:prstGeom>
          <a:solidFill>
            <a:srgbClr val="FFFFFF"/>
          </a:solidFill>
          <a:ln w="9525">
            <a:noFill/>
          </a:ln>
        </p:spPr>
        <p:txBody>
          <a:bodyPr/>
          <a:p>
            <a:pPr marL="457200" lvl="0" indent="-457200" eaLnBrk="1" hangingPunct="1">
              <a:buNone/>
            </a:pPr>
            <a:r>
              <a:rPr lang="zh-CN" altLang="en-US" sz="2400" dirty="0">
                <a:solidFill>
                  <a:srgbClr val="FF0000"/>
                </a:solidFill>
                <a:latin typeface="Times New Roman" panose="02020603050405020304" pitchFamily="2" charset="0"/>
                <a:ea typeface="宋体" panose="02010600030101010101" pitchFamily="2" charset="-122"/>
              </a:rPr>
              <a:t>分析</a:t>
            </a:r>
            <a:r>
              <a:rPr lang="zh-CN" altLang="en-US" sz="2400" dirty="0">
                <a:latin typeface="Times New Roman" panose="02020603050405020304" pitchFamily="2" charset="0"/>
                <a:ea typeface="宋体" panose="02010600030101010101" pitchFamily="2" charset="-122"/>
              </a:rPr>
              <a:t>：要判断两个函数依赖集是否等价，只要检查它们的</a:t>
            </a:r>
            <a:r>
              <a:rPr lang="en-US" altLang="x-none" sz="2400" dirty="0">
                <a:latin typeface="Times New Roman" panose="02020603050405020304" pitchFamily="2" charset="0"/>
                <a:ea typeface="宋体" panose="02010600030101010101" pitchFamily="2" charset="-122"/>
              </a:rPr>
              <a:t>FD</a:t>
            </a:r>
            <a:r>
              <a:rPr lang="zh-CN" altLang="en-US" sz="2400" dirty="0">
                <a:latin typeface="Times New Roman" panose="02020603050405020304" pitchFamily="2" charset="0"/>
                <a:ea typeface="宋体" panose="02010600030101010101" pitchFamily="2" charset="-122"/>
              </a:rPr>
              <a:t>是否相互逻辑蕴涵。</a:t>
            </a:r>
            <a:endParaRPr lang="zh-CN" altLang="en-US" sz="2400" dirty="0">
              <a:latin typeface="Times New Roman" panose="02020603050405020304" pitchFamily="2" charset="0"/>
              <a:ea typeface="宋体" panose="02010600030101010101" pitchFamily="2" charset="-122"/>
            </a:endParaRPr>
          </a:p>
          <a:p>
            <a:pPr marL="914400" lvl="1" indent="-457200" eaLnBrk="1" hangingPunct="1">
              <a:buAutoNum type="arabicParenR"/>
            </a:pPr>
            <a:r>
              <a:rPr lang="zh-CN" altLang="en-US" sz="2400" dirty="0">
                <a:solidFill>
                  <a:schemeClr val="accent2"/>
                </a:solidFill>
                <a:latin typeface="Times New Roman" panose="02020603050405020304" pitchFamily="2" charset="0"/>
                <a:ea typeface="宋体" panose="02010600030101010101" pitchFamily="2" charset="-122"/>
              </a:rPr>
              <a:t>首先判断 </a:t>
            </a:r>
            <a:r>
              <a:rPr lang="en-US" altLang="x-none" sz="2400" dirty="0">
                <a:solidFill>
                  <a:schemeClr val="accent2"/>
                </a:solidFill>
                <a:latin typeface="Times New Roman" panose="02020603050405020304" pitchFamily="2" charset="0"/>
                <a:ea typeface="宋体" panose="02010600030101010101" pitchFamily="2" charset="-122"/>
              </a:rPr>
              <a:t>F </a:t>
            </a:r>
            <a:r>
              <a:rPr lang="zh-CN" altLang="en-US" sz="2400" dirty="0">
                <a:solidFill>
                  <a:schemeClr val="accent2"/>
                </a:solidFill>
                <a:latin typeface="Times New Roman" panose="02020603050405020304" pitchFamily="2" charset="0"/>
                <a:ea typeface="宋体" panose="02010600030101010101" pitchFamily="2" charset="-122"/>
              </a:rPr>
              <a:t>中的函数依赖是否为 </a:t>
            </a:r>
            <a:r>
              <a:rPr lang="en-US" altLang="x-none" sz="2400" dirty="0">
                <a:solidFill>
                  <a:schemeClr val="accent2"/>
                </a:solidFill>
                <a:latin typeface="Times New Roman" panose="02020603050405020304" pitchFamily="2" charset="0"/>
                <a:ea typeface="宋体" panose="02010600030101010101" pitchFamily="2" charset="-122"/>
              </a:rPr>
              <a:t>G </a:t>
            </a:r>
            <a:r>
              <a:rPr lang="zh-CN" altLang="en-US" sz="2400" dirty="0">
                <a:solidFill>
                  <a:schemeClr val="accent2"/>
                </a:solidFill>
                <a:latin typeface="Times New Roman" panose="02020603050405020304" pitchFamily="2" charset="0"/>
                <a:ea typeface="宋体" panose="02010600030101010101" pitchFamily="2" charset="-122"/>
              </a:rPr>
              <a:t>所逻辑蕴涵</a:t>
            </a:r>
            <a:endParaRPr lang="zh-CN" altLang="en-US" sz="2400" dirty="0">
              <a:solidFill>
                <a:schemeClr val="accent2"/>
              </a:solidFill>
              <a:latin typeface="Times New Roman" panose="02020603050405020304" pitchFamily="2" charset="0"/>
              <a:ea typeface="宋体" panose="02010600030101010101" pitchFamily="2" charset="-122"/>
            </a:endParaRPr>
          </a:p>
          <a:p>
            <a:pPr marL="1371600" lvl="2" indent="-457200" eaLnBrk="1" hangingPunct="1"/>
            <a:r>
              <a:rPr lang="zh-CN" altLang="en-US" sz="2400" dirty="0">
                <a:latin typeface="Arial" panose="020B0604020202020204" pitchFamily="34" charset="0"/>
                <a:ea typeface="宋体" panose="02010600030101010101" pitchFamily="2" charset="-122"/>
              </a:rPr>
              <a:t>对于 </a:t>
            </a:r>
            <a:r>
              <a:rPr lang="en-US" altLang="x-none" sz="2400" dirty="0">
                <a:latin typeface="Arial" panose="020B0604020202020204" pitchFamily="34" charset="0"/>
                <a:ea typeface="宋体" panose="02010600030101010101" pitchFamily="2" charset="-122"/>
              </a:rPr>
              <a:t>F</a:t>
            </a:r>
            <a:r>
              <a:rPr lang="zh-CN" altLang="en-US" sz="2400" dirty="0">
                <a:latin typeface="Arial" panose="020B0604020202020204" pitchFamily="34" charset="0"/>
                <a:ea typeface="宋体" panose="02010600030101010101" pitchFamily="2" charset="-122"/>
              </a:rPr>
              <a:t> 中的每一个函数依赖 </a:t>
            </a:r>
            <a:r>
              <a:rPr lang="en-US" altLang="x-none" sz="2400" dirty="0">
                <a:latin typeface="Arial" panose="020B0604020202020204" pitchFamily="34" charset="0"/>
                <a:ea typeface="宋体" panose="02010600030101010101" pitchFamily="2" charset="-122"/>
              </a:rPr>
              <a:t>X</a:t>
            </a:r>
            <a:r>
              <a:rPr lang="en-US" altLang="x-none" sz="2400" dirty="0">
                <a:latin typeface="Arial" panose="020B0604020202020204" pitchFamily="34" charset="0"/>
                <a:ea typeface="宋体" panose="02010600030101010101" pitchFamily="2" charset="-122"/>
                <a:sym typeface="Symbol" panose="05050102010706020507" pitchFamily="2" charset="2"/>
              </a:rPr>
              <a:t>A</a:t>
            </a:r>
            <a:r>
              <a:rPr lang="zh-CN" altLang="en-US" sz="2400" dirty="0">
                <a:latin typeface="Arial" panose="020B0604020202020204" pitchFamily="34" charset="0"/>
                <a:ea typeface="宋体" panose="02010600030101010101" pitchFamily="2" charset="-122"/>
                <a:sym typeface="Symbol" panose="05050102010706020507" pitchFamily="2" charset="2"/>
              </a:rPr>
              <a:t> 均做如下判断：</a:t>
            </a:r>
            <a:endParaRPr lang="zh-CN" altLang="en-US" sz="2400" dirty="0">
              <a:solidFill>
                <a:schemeClr val="accent2"/>
              </a:solidFill>
              <a:latin typeface="Times New Roman" panose="02020603050405020304" pitchFamily="2" charset="0"/>
              <a:ea typeface="宋体" panose="02010600030101010101" pitchFamily="2" charset="-122"/>
            </a:endParaRPr>
          </a:p>
          <a:p>
            <a:pPr marL="1828800" lvl="3" indent="-457200" eaLnBrk="1" hangingPunct="1">
              <a:buNone/>
            </a:pPr>
            <a:r>
              <a:rPr lang="zh-CN" altLang="en-US" sz="2400" dirty="0">
                <a:latin typeface="Arial" panose="020B0604020202020204" pitchFamily="34" charset="0"/>
                <a:ea typeface="宋体" panose="02010600030101010101" pitchFamily="2" charset="-122"/>
                <a:sym typeface="Symbol" panose="05050102010706020507" pitchFamily="2" charset="2"/>
              </a:rPr>
              <a:t>如果 </a:t>
            </a:r>
            <a:r>
              <a:rPr lang="en-US" altLang="x-none" sz="2400" dirty="0">
                <a:latin typeface="Arial" panose="020B0604020202020204" pitchFamily="34" charset="0"/>
                <a:ea typeface="宋体" panose="02010600030101010101" pitchFamily="2" charset="-122"/>
                <a:sym typeface="Symbol" panose="05050102010706020507" pitchFamily="2" charset="2"/>
              </a:rPr>
              <a:t>AX</a:t>
            </a:r>
            <a:r>
              <a:rPr lang="en-US" altLang="x-none" sz="2400" baseline="-25000" dirty="0">
                <a:latin typeface="Arial" panose="020B0604020202020204" pitchFamily="34" charset="0"/>
                <a:ea typeface="宋体" panose="02010600030101010101" pitchFamily="2" charset="-122"/>
                <a:sym typeface="Symbol" panose="05050102010706020507" pitchFamily="2" charset="2"/>
              </a:rPr>
              <a:t>G</a:t>
            </a:r>
            <a:r>
              <a:rPr lang="en-US" altLang="x-none" sz="2400" baseline="30000" dirty="0">
                <a:latin typeface="Arial" panose="020B0604020202020204" pitchFamily="34" charset="0"/>
                <a:ea typeface="宋体" panose="02010600030101010101" pitchFamily="2" charset="-122"/>
                <a:sym typeface="Symbol" panose="05050102010706020507" pitchFamily="2" charset="2"/>
              </a:rPr>
              <a:t>+</a:t>
            </a:r>
            <a:r>
              <a:rPr lang="en-US" altLang="x-none" sz="2400" dirty="0">
                <a:latin typeface="Arial" panose="020B0604020202020204" pitchFamily="34" charset="0"/>
                <a:ea typeface="宋体" panose="02010600030101010101" pitchFamily="2" charset="-122"/>
                <a:sym typeface="Symbol" panose="05050102010706020507" pitchFamily="2" charset="2"/>
              </a:rPr>
              <a:t>，</a:t>
            </a:r>
            <a:r>
              <a:rPr lang="zh-CN" altLang="en-US" sz="2400" dirty="0">
                <a:latin typeface="Arial" panose="020B0604020202020204" pitchFamily="34" charset="0"/>
                <a:ea typeface="宋体" panose="02010600030101010101" pitchFamily="2" charset="-122"/>
                <a:sym typeface="Symbol" panose="05050102010706020507" pitchFamily="2" charset="2"/>
              </a:rPr>
              <a:t>则 </a:t>
            </a:r>
            <a:r>
              <a:rPr lang="en-US" altLang="x-none" sz="2400" dirty="0">
                <a:latin typeface="Arial" panose="020B0604020202020204" pitchFamily="34" charset="0"/>
                <a:ea typeface="宋体" panose="02010600030101010101" pitchFamily="2" charset="-122"/>
                <a:sym typeface="Symbol" panose="05050102010706020507" pitchFamily="2" charset="2"/>
              </a:rPr>
              <a:t>G </a:t>
            </a:r>
            <a:r>
              <a:rPr lang="zh-CN" altLang="en-US" sz="2400" dirty="0">
                <a:latin typeface="Arial" panose="020B0604020202020204" pitchFamily="34" charset="0"/>
                <a:ea typeface="宋体" panose="02010600030101010101" pitchFamily="2" charset="-122"/>
                <a:sym typeface="Symbol" panose="05050102010706020507" pitchFamily="2" charset="2"/>
              </a:rPr>
              <a:t>逻辑蕴涵 </a:t>
            </a:r>
            <a:r>
              <a:rPr lang="en-US" altLang="x-none" sz="2400" dirty="0">
                <a:latin typeface="Arial" panose="020B0604020202020204" pitchFamily="34" charset="0"/>
                <a:ea typeface="宋体" panose="02010600030101010101" pitchFamily="2" charset="-122"/>
              </a:rPr>
              <a:t>X</a:t>
            </a:r>
            <a:r>
              <a:rPr lang="en-US" altLang="x-none" sz="2400" dirty="0">
                <a:latin typeface="Arial" panose="020B0604020202020204" pitchFamily="34" charset="0"/>
                <a:ea typeface="宋体" panose="02010600030101010101" pitchFamily="2" charset="-122"/>
                <a:sym typeface="Symbol" panose="05050102010706020507" pitchFamily="2" charset="2"/>
              </a:rPr>
              <a:t>A</a:t>
            </a:r>
            <a:endParaRPr lang="en-US" altLang="x-none" sz="2400" dirty="0">
              <a:latin typeface="Arial" panose="020B0604020202020204" pitchFamily="34" charset="0"/>
              <a:ea typeface="宋体" panose="02010600030101010101" pitchFamily="2" charset="-122"/>
              <a:sym typeface="Symbol" panose="05050102010706020507" pitchFamily="2" charset="2"/>
            </a:endParaRPr>
          </a:p>
          <a:p>
            <a:pPr marL="1828800" lvl="3" indent="-457200" eaLnBrk="1" hangingPunct="1">
              <a:buNone/>
            </a:pPr>
            <a:endParaRPr lang="en-US" altLang="x-none" sz="1200" dirty="0">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buAutoNum type="arabicParenR"/>
            </a:pPr>
            <a:r>
              <a:rPr lang="zh-CN" altLang="en-US" sz="2400" dirty="0">
                <a:solidFill>
                  <a:schemeClr val="accent2"/>
                </a:solidFill>
                <a:latin typeface="Times New Roman" panose="02020603050405020304" pitchFamily="2" charset="0"/>
                <a:ea typeface="宋体" panose="02010600030101010101" pitchFamily="2" charset="-122"/>
              </a:rPr>
              <a:t>再判断 </a:t>
            </a:r>
            <a:r>
              <a:rPr lang="en-US" altLang="x-none" sz="2400" dirty="0">
                <a:solidFill>
                  <a:schemeClr val="accent2"/>
                </a:solidFill>
                <a:latin typeface="Times New Roman" panose="02020603050405020304" pitchFamily="2" charset="0"/>
                <a:ea typeface="宋体" panose="02010600030101010101" pitchFamily="2" charset="-122"/>
              </a:rPr>
              <a:t>G </a:t>
            </a:r>
            <a:r>
              <a:rPr lang="zh-CN" altLang="en-US" sz="2400" dirty="0">
                <a:solidFill>
                  <a:schemeClr val="accent2"/>
                </a:solidFill>
                <a:latin typeface="Times New Roman" panose="02020603050405020304" pitchFamily="2" charset="0"/>
                <a:ea typeface="宋体" panose="02010600030101010101" pitchFamily="2" charset="-122"/>
              </a:rPr>
              <a:t>中的函数依赖是否为 </a:t>
            </a:r>
            <a:r>
              <a:rPr lang="en-US" altLang="x-none" sz="2400" dirty="0">
                <a:solidFill>
                  <a:schemeClr val="accent2"/>
                </a:solidFill>
                <a:latin typeface="Times New Roman" panose="02020603050405020304" pitchFamily="2" charset="0"/>
                <a:ea typeface="宋体" panose="02010600030101010101" pitchFamily="2" charset="-122"/>
              </a:rPr>
              <a:t>F </a:t>
            </a:r>
            <a:r>
              <a:rPr lang="zh-CN" altLang="en-US" sz="2400" dirty="0">
                <a:solidFill>
                  <a:schemeClr val="accent2"/>
                </a:solidFill>
                <a:latin typeface="Times New Roman" panose="02020603050405020304" pitchFamily="2" charset="0"/>
                <a:ea typeface="宋体" panose="02010600030101010101" pitchFamily="2" charset="-122"/>
              </a:rPr>
              <a:t>所逻辑蕴涵</a:t>
            </a:r>
            <a:endParaRPr lang="zh-CN" altLang="en-US" sz="2400" dirty="0">
              <a:solidFill>
                <a:schemeClr val="accent2"/>
              </a:solidFill>
              <a:latin typeface="Times New Roman" panose="02020603050405020304" pitchFamily="2" charset="0"/>
              <a:ea typeface="宋体" panose="02010600030101010101" pitchFamily="2" charset="-122"/>
            </a:endParaRPr>
          </a:p>
          <a:p>
            <a:pPr marL="1371600" lvl="2" indent="-457200" eaLnBrk="1" hangingPunct="1"/>
            <a:r>
              <a:rPr lang="zh-CN" altLang="en-US" sz="2400" dirty="0">
                <a:latin typeface="Times New Roman" panose="02020603050405020304" pitchFamily="2" charset="0"/>
                <a:ea typeface="宋体" panose="02010600030101010101" pitchFamily="2" charset="-122"/>
              </a:rPr>
              <a:t>对于 </a:t>
            </a:r>
            <a:r>
              <a:rPr lang="en-US" altLang="x-none" sz="2400" dirty="0">
                <a:latin typeface="Times New Roman" panose="02020603050405020304" pitchFamily="2" charset="0"/>
                <a:ea typeface="宋体" panose="02010600030101010101" pitchFamily="2" charset="-122"/>
              </a:rPr>
              <a:t>G </a:t>
            </a:r>
            <a:r>
              <a:rPr lang="zh-CN" altLang="en-US" sz="2400" dirty="0">
                <a:latin typeface="Times New Roman" panose="02020603050405020304" pitchFamily="2" charset="0"/>
                <a:ea typeface="宋体" panose="02010600030101010101" pitchFamily="2" charset="-122"/>
              </a:rPr>
              <a:t>中的每一个函数依赖 </a:t>
            </a:r>
            <a:r>
              <a:rPr lang="en-US" altLang="x-none" sz="2400" dirty="0">
                <a:latin typeface="Times New Roman" panose="02020603050405020304" pitchFamily="2" charset="0"/>
                <a:ea typeface="宋体" panose="02010600030101010101" pitchFamily="2" charset="-122"/>
              </a:rPr>
              <a:t>Y</a:t>
            </a:r>
            <a:r>
              <a:rPr lang="en-US" altLang="x-none" sz="2400" dirty="0">
                <a:latin typeface="Times New Roman" panose="02020603050405020304" pitchFamily="2" charset="0"/>
                <a:ea typeface="宋体" panose="02010600030101010101" pitchFamily="2" charset="-122"/>
                <a:sym typeface="Symbol" panose="05050102010706020507" pitchFamily="2" charset="2"/>
              </a:rPr>
              <a:t>B </a:t>
            </a:r>
            <a:r>
              <a:rPr lang="zh-CN" altLang="en-US" sz="2400" dirty="0">
                <a:latin typeface="Times New Roman" panose="02020603050405020304" pitchFamily="2" charset="0"/>
                <a:ea typeface="宋体" panose="02010600030101010101" pitchFamily="2" charset="-122"/>
                <a:sym typeface="Symbol" panose="05050102010706020507" pitchFamily="2" charset="2"/>
              </a:rPr>
              <a:t>均做如下判断：</a:t>
            </a:r>
            <a:endParaRPr lang="zh-CN" altLang="en-US" sz="2400" dirty="0">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1" hangingPunct="1">
              <a:buNone/>
            </a:pPr>
            <a:r>
              <a:rPr lang="zh-CN" altLang="en-US" sz="2400" dirty="0">
                <a:latin typeface="Times New Roman" panose="02020603050405020304" pitchFamily="2" charset="0"/>
                <a:ea typeface="宋体" panose="02010600030101010101" pitchFamily="2" charset="-122"/>
                <a:sym typeface="Symbol" panose="05050102010706020507" pitchFamily="2" charset="2"/>
              </a:rPr>
              <a:t>如果 </a:t>
            </a:r>
            <a:r>
              <a:rPr lang="en-US" altLang="x-none" sz="2400" dirty="0">
                <a:latin typeface="Times New Roman" panose="02020603050405020304" pitchFamily="2" charset="0"/>
                <a:ea typeface="宋体" panose="02010600030101010101" pitchFamily="2" charset="-122"/>
                <a:sym typeface="Symbol" panose="05050102010706020507" pitchFamily="2" charset="2"/>
              </a:rPr>
              <a:t>BY</a:t>
            </a:r>
            <a:r>
              <a:rPr lang="en-US" altLang="x-none" sz="2400" baseline="-25000" dirty="0">
                <a:latin typeface="Times New Roman" panose="02020603050405020304" pitchFamily="2" charset="0"/>
                <a:ea typeface="宋体" panose="02010600030101010101" pitchFamily="2" charset="-122"/>
                <a:sym typeface="Symbol" panose="05050102010706020507" pitchFamily="2" charset="2"/>
              </a:rPr>
              <a:t>F</a:t>
            </a:r>
            <a:r>
              <a:rPr lang="en-US" altLang="x-none" sz="2400" baseline="30000" dirty="0">
                <a:latin typeface="Times New Roman" panose="02020603050405020304" pitchFamily="2" charset="0"/>
                <a:ea typeface="宋体" panose="02010600030101010101" pitchFamily="2" charset="-122"/>
                <a:sym typeface="Symbol" panose="05050102010706020507" pitchFamily="2" charset="2"/>
              </a:rPr>
              <a:t>+</a:t>
            </a:r>
            <a:r>
              <a:rPr lang="en-US" altLang="x-none" sz="2400" dirty="0">
                <a:latin typeface="Times New Roman" panose="02020603050405020304" pitchFamily="2" charset="0"/>
                <a:ea typeface="宋体" panose="02010600030101010101" pitchFamily="2" charset="-122"/>
                <a:sym typeface="Symbol" panose="05050102010706020507" pitchFamily="2" charset="2"/>
              </a:rPr>
              <a:t>，</a:t>
            </a:r>
            <a:r>
              <a:rPr lang="zh-CN" altLang="en-US" sz="2400" dirty="0">
                <a:latin typeface="Times New Roman" panose="02020603050405020304" pitchFamily="2" charset="0"/>
                <a:ea typeface="宋体" panose="02010600030101010101" pitchFamily="2" charset="-122"/>
                <a:sym typeface="Symbol" panose="05050102010706020507" pitchFamily="2" charset="2"/>
              </a:rPr>
              <a:t>则 </a:t>
            </a:r>
            <a:r>
              <a:rPr lang="en-US" altLang="x-none" sz="2400" dirty="0">
                <a:latin typeface="Times New Roman" panose="02020603050405020304" pitchFamily="2" charset="0"/>
                <a:ea typeface="宋体" panose="02010600030101010101" pitchFamily="2" charset="-122"/>
                <a:sym typeface="Symbol" panose="05050102010706020507" pitchFamily="2" charset="2"/>
              </a:rPr>
              <a:t>F </a:t>
            </a:r>
            <a:r>
              <a:rPr lang="zh-CN" altLang="en-US" sz="2400" dirty="0">
                <a:latin typeface="Times New Roman" panose="02020603050405020304" pitchFamily="2" charset="0"/>
                <a:ea typeface="宋体" panose="02010600030101010101" pitchFamily="2" charset="-122"/>
                <a:sym typeface="Symbol" panose="05050102010706020507" pitchFamily="2" charset="2"/>
              </a:rPr>
              <a:t>逻辑蕴涵 </a:t>
            </a:r>
            <a:r>
              <a:rPr lang="en-US" altLang="x-none" sz="2400" dirty="0">
                <a:latin typeface="Times New Roman" panose="02020603050405020304" pitchFamily="2" charset="0"/>
                <a:ea typeface="宋体" panose="02010600030101010101" pitchFamily="2" charset="-122"/>
              </a:rPr>
              <a:t>Y</a:t>
            </a:r>
            <a:r>
              <a:rPr lang="en-US" altLang="x-none" sz="2400" dirty="0">
                <a:latin typeface="Times New Roman" panose="02020603050405020304" pitchFamily="2" charset="0"/>
                <a:ea typeface="宋体" panose="02010600030101010101" pitchFamily="2" charset="-122"/>
                <a:sym typeface="Symbol" panose="05050102010706020507" pitchFamily="2" charset="2"/>
              </a:rPr>
              <a:t>B</a:t>
            </a:r>
            <a:endParaRPr lang="zh-CN" altLang="en-US" sz="2400"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42343" name="Line 7"/>
          <p:cNvSpPr/>
          <p:nvPr/>
        </p:nvSpPr>
        <p:spPr>
          <a:xfrm>
            <a:off x="0" y="1412875"/>
            <a:ext cx="9144000" cy="0"/>
          </a:xfrm>
          <a:prstGeom prst="line">
            <a:avLst/>
          </a:prstGeom>
          <a:ln w="38100" cap="flat" cmpd="sng">
            <a:solidFill>
              <a:schemeClr val="tx1"/>
            </a:solidFill>
            <a:prstDash val="solid"/>
            <a:headEnd type="none" w="med" len="med"/>
            <a:tailEnd type="none" w="med" len="med"/>
          </a:ln>
        </p:spPr>
      </p:sp>
      <p:sp>
        <p:nvSpPr>
          <p:cNvPr id="142344" name="Rectangle 8"/>
          <p:cNvSpPr/>
          <p:nvPr/>
        </p:nvSpPr>
        <p:spPr>
          <a:xfrm>
            <a:off x="0" y="5302250"/>
            <a:ext cx="9178925" cy="981075"/>
          </a:xfrm>
          <a:prstGeom prst="rect">
            <a:avLst/>
          </a:prstGeom>
          <a:solidFill>
            <a:srgbClr val="FFFFFF"/>
          </a:solidFill>
          <a:ln w="25400" cap="flat" cmpd="sng">
            <a:solidFill>
              <a:srgbClr val="000000"/>
            </a:solidFill>
            <a:prstDash val="solid"/>
            <a:miter/>
            <a:headEnd type="none" w="med" len="med"/>
            <a:tailEnd type="none" w="med" len="med"/>
          </a:ln>
        </p:spPr>
        <p:txBody>
          <a:bodyPr/>
          <a:p>
            <a:pPr marL="457200" lvl="0" indent="-457200" eaLnBrk="1" hangingPunct="1"/>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如果</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中的每一个</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FD</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都是</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G</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所逻辑蕴涵的，且</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G</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中的每一个</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FD</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也都是</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所逻辑蕴涵的，则</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和</a:t>
            </a:r>
            <a:r>
              <a:rPr lang="en-US" altLang="x-none"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G</a:t>
            </a:r>
            <a:r>
              <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rPr>
              <a:t>是逻辑等价的。</a:t>
            </a:r>
            <a:endParaRPr lang="zh-CN" altLang="en-US" u="sng"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2342">
                                            <p:txEl>
                                              <p:charRg st="0" end="37"/>
                                            </p:txEl>
                                          </p:spTgt>
                                        </p:tgtEl>
                                        <p:attrNameLst>
                                          <p:attrName>style.visibility</p:attrName>
                                        </p:attrNameLst>
                                      </p:cBhvr>
                                      <p:to>
                                        <p:strVal val="visible"/>
                                      </p:to>
                                    </p:set>
                                    <p:animEffect transition="in" filter="barn(inVertical)">
                                      <p:cBhvr>
                                        <p:cTn id="7" dur="10"/>
                                        <p:tgtEl>
                                          <p:spTgt spid="142342">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2342">
                                            <p:txEl>
                                              <p:charRg st="37" end="62"/>
                                            </p:txEl>
                                          </p:spTgt>
                                        </p:tgtEl>
                                        <p:attrNameLst>
                                          <p:attrName>style.visibility</p:attrName>
                                        </p:attrNameLst>
                                      </p:cBhvr>
                                      <p:to>
                                        <p:strVal val="visible"/>
                                      </p:to>
                                    </p:set>
                                    <p:animEffect transition="in" filter="wipe(down)">
                                      <p:cBhvr>
                                        <p:cTn id="12" dur="500"/>
                                        <p:tgtEl>
                                          <p:spTgt spid="142342">
                                            <p:txEl>
                                              <p:charRg st="37" end="62"/>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42342">
                                            <p:txEl>
                                              <p:charRg st="112" end="136"/>
                                            </p:txEl>
                                          </p:spTgt>
                                        </p:tgtEl>
                                        <p:attrNameLst>
                                          <p:attrName>style.visibility</p:attrName>
                                        </p:attrNameLst>
                                      </p:cBhvr>
                                      <p:to>
                                        <p:strVal val="visible"/>
                                      </p:to>
                                    </p:set>
                                    <p:animEffect transition="in" filter="wipe(down)">
                                      <p:cBhvr>
                                        <p:cTn id="16" dur="250"/>
                                        <p:tgtEl>
                                          <p:spTgt spid="142342">
                                            <p:txEl>
                                              <p:charRg st="112" end="13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2342">
                                            <p:txEl>
                                              <p:charRg st="62" end="89"/>
                                            </p:txEl>
                                          </p:spTgt>
                                        </p:tgtEl>
                                        <p:attrNameLst>
                                          <p:attrName>style.visibility</p:attrName>
                                        </p:attrNameLst>
                                      </p:cBhvr>
                                      <p:to>
                                        <p:strVal val="visible"/>
                                      </p:to>
                                    </p:set>
                                    <p:animEffect transition="in" filter="barn(inVertical)">
                                      <p:cBhvr>
                                        <p:cTn id="21" dur="500"/>
                                        <p:tgtEl>
                                          <p:spTgt spid="142342">
                                            <p:txEl>
                                              <p:charRg st="62" end="89"/>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42342">
                                            <p:txEl>
                                              <p:charRg st="89" end="111"/>
                                            </p:txEl>
                                          </p:spTgt>
                                        </p:tgtEl>
                                        <p:attrNameLst>
                                          <p:attrName>style.visibility</p:attrName>
                                        </p:attrNameLst>
                                      </p:cBhvr>
                                      <p:to>
                                        <p:strVal val="visible"/>
                                      </p:to>
                                    </p:set>
                                    <p:animEffect transition="in" filter="barn(inVertical)">
                                      <p:cBhvr>
                                        <p:cTn id="24" dur="500"/>
                                        <p:tgtEl>
                                          <p:spTgt spid="142342">
                                            <p:txEl>
                                              <p:charRg st="89" end="1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42342">
                                            <p:txEl>
                                              <p:charRg st="136" end="163"/>
                                            </p:txEl>
                                          </p:spTgt>
                                        </p:tgtEl>
                                        <p:attrNameLst>
                                          <p:attrName>style.visibility</p:attrName>
                                        </p:attrNameLst>
                                      </p:cBhvr>
                                      <p:to>
                                        <p:strVal val="visible"/>
                                      </p:to>
                                    </p:set>
                                    <p:animEffect transition="in" filter="barn(inVertical)">
                                      <p:cBhvr>
                                        <p:cTn id="29" dur="500"/>
                                        <p:tgtEl>
                                          <p:spTgt spid="142342">
                                            <p:txEl>
                                              <p:charRg st="136" end="16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42342">
                                            <p:txEl>
                                              <p:charRg st="163" end="185"/>
                                            </p:txEl>
                                          </p:spTgt>
                                        </p:tgtEl>
                                        <p:attrNameLst>
                                          <p:attrName>style.visibility</p:attrName>
                                        </p:attrNameLst>
                                      </p:cBhvr>
                                      <p:to>
                                        <p:strVal val="visible"/>
                                      </p:to>
                                    </p:set>
                                    <p:animEffect transition="in" filter="barn(inVertical)">
                                      <p:cBhvr>
                                        <p:cTn id="32" dur="500"/>
                                        <p:tgtEl>
                                          <p:spTgt spid="142342">
                                            <p:txEl>
                                              <p:charRg st="163"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2344"/>
                                        </p:tgtEl>
                                        <p:attrNameLst>
                                          <p:attrName>style.visibility</p:attrName>
                                        </p:attrNameLst>
                                      </p:cBhvr>
                                      <p:to>
                                        <p:strVal val="visible"/>
                                      </p:to>
                                    </p:set>
                                    <p:animEffect transition="in" filter="blinds(horizontal)">
                                      <p:cBhvr>
                                        <p:cTn id="37" dur="500"/>
                                        <p:tgtEl>
                                          <p:spTgt spid="14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bldLvl="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336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p:txBody>
          <a:bodyPr vert="horz" wrap="square" tIns="0" bIns="0" anchor="ctr"/>
          <a:p>
            <a:pPr lvl="0" eaLnBrk="1" hangingPunct="1"/>
            <a:r>
              <a:rPr lang="en-US" altLang="zh-CN"/>
              <a:t>8.3.1  </a:t>
            </a:r>
            <a:r>
              <a:rPr lang="zh-CN" altLang="en-US"/>
              <a:t>函数依赖理论</a:t>
            </a:r>
            <a:endParaRPr lang="zh-CN" altLang="en-US"/>
          </a:p>
        </p:txBody>
      </p:sp>
      <p:sp>
        <p:nvSpPr>
          <p:cNvPr id="143365" name="Rectangle 4"/>
          <p:cNvSpPr/>
          <p:nvPr/>
        </p:nvSpPr>
        <p:spPr>
          <a:xfrm>
            <a:off x="0" y="692150"/>
            <a:ext cx="9144000" cy="2952750"/>
          </a:xfrm>
          <a:prstGeom prst="rect">
            <a:avLst/>
          </a:prstGeom>
          <a:solidFill>
            <a:srgbClr val="FFFFFF"/>
          </a:solidFill>
          <a:ln w="9525">
            <a:noFill/>
          </a:ln>
        </p:spPr>
        <p:txBody>
          <a:bodyPr/>
          <a:p>
            <a:pPr marL="457200" lvl="0" indent="-457200" eaLnBrk="1" hangingPunct="1">
              <a:lnSpc>
                <a:spcPct val="110000"/>
              </a:lnSpc>
              <a:buAutoNum type="arabicPlain"/>
            </a:pPr>
            <a:r>
              <a:rPr lang="en-US" altLang="x-none" dirty="0">
                <a:latin typeface="Arial" panose="020B0604020202020204" pitchFamily="34" charset="0"/>
                <a:ea typeface="宋体" panose="02010600030101010101" pitchFamily="2" charset="-122"/>
              </a:rPr>
              <a:t>Armstrong </a:t>
            </a:r>
            <a:r>
              <a:rPr lang="zh-CN" altLang="en-US" dirty="0">
                <a:latin typeface="Arial" panose="020B0604020202020204" pitchFamily="34" charset="0"/>
                <a:ea typeface="宋体" panose="02010600030101010101" pitchFamily="2" charset="-122"/>
              </a:rPr>
              <a:t>公理系统</a:t>
            </a:r>
            <a:endParaRPr lang="zh-CN" altLang="en-US"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latin typeface="Arial" panose="020B0604020202020204" pitchFamily="34" charset="0"/>
                <a:ea typeface="宋体" panose="02010600030101010101" pitchFamily="2" charset="-122"/>
              </a:rPr>
              <a:t>函数依赖的逻辑蕴涵</a:t>
            </a:r>
            <a:endParaRPr lang="zh-CN" altLang="en-US"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latin typeface="Arial" panose="020B0604020202020204" pitchFamily="34" charset="0"/>
                <a:ea typeface="宋体" panose="02010600030101010101" pitchFamily="2" charset="-122"/>
              </a:rPr>
              <a:t>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的闭包 </a:t>
            </a:r>
            <a:r>
              <a:rPr lang="en-US" altLang="x-none" dirty="0">
                <a:latin typeface="Arial" panose="020B0604020202020204" pitchFamily="34" charset="0"/>
                <a:ea typeface="宋体" panose="02010600030101010101" pitchFamily="2" charset="-122"/>
              </a:rPr>
              <a:t>F</a:t>
            </a:r>
            <a:r>
              <a:rPr lang="en-US" altLang="x-none" baseline="30000" dirty="0">
                <a:latin typeface="Arial" panose="020B0604020202020204" pitchFamily="34" charset="0"/>
                <a:ea typeface="宋体" panose="02010600030101010101" pitchFamily="2" charset="-122"/>
              </a:rPr>
              <a:t>+</a:t>
            </a:r>
            <a:endParaRPr lang="en-US" altLang="x-none" baseline="30000"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latin typeface="Arial" panose="020B0604020202020204" pitchFamily="34" charset="0"/>
                <a:ea typeface="宋体" panose="02010600030101010101" pitchFamily="2" charset="-122"/>
              </a:rPr>
              <a:t>属性集 </a:t>
            </a:r>
            <a:r>
              <a:rPr lang="en-US" altLang="x-none" dirty="0">
                <a:latin typeface="Arial" panose="020B0604020202020204" pitchFamily="34" charset="0"/>
                <a:ea typeface="宋体" panose="02010600030101010101" pitchFamily="2" charset="-122"/>
              </a:rPr>
              <a:t>X </a:t>
            </a:r>
            <a:r>
              <a:rPr lang="zh-CN" altLang="en-US" dirty="0">
                <a:latin typeface="Arial" panose="020B0604020202020204" pitchFamily="34" charset="0"/>
                <a:ea typeface="宋体" panose="02010600030101010101" pitchFamily="2" charset="-122"/>
              </a:rPr>
              <a:t>在函数依赖集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上的闭包 </a:t>
            </a: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F</a:t>
            </a:r>
            <a:r>
              <a:rPr lang="en-US" altLang="x-none" baseline="30000" dirty="0">
                <a:latin typeface="Arial" panose="020B0604020202020204" pitchFamily="34" charset="0"/>
                <a:ea typeface="宋体" panose="02010600030101010101" pitchFamily="2" charset="-122"/>
              </a:rPr>
              <a:t>+</a:t>
            </a:r>
            <a:endParaRPr lang="en-US" altLang="x-none" baseline="30000" dirty="0">
              <a:latin typeface="Arial" panose="020B0604020202020204" pitchFamily="34" charset="0"/>
              <a:ea typeface="宋体" panose="02010600030101010101" pitchFamily="2" charset="-122"/>
            </a:endParaRPr>
          </a:p>
          <a:p>
            <a:pPr marL="457200" lvl="0" indent="-457200" eaLnBrk="1" hangingPunct="1">
              <a:lnSpc>
                <a:spcPct val="110000"/>
              </a:lnSpc>
              <a:buAutoNum type="arabicPlain"/>
            </a:pPr>
            <a:r>
              <a:rPr lang="zh-CN" altLang="en-US" dirty="0">
                <a:solidFill>
                  <a:srgbClr val="0000FF"/>
                </a:solidFill>
                <a:latin typeface="Arial" panose="020B0604020202020204" pitchFamily="34" charset="0"/>
                <a:ea typeface="宋体" panose="02010600030101010101" pitchFamily="2" charset="-122"/>
              </a:rPr>
              <a:t>函数依赖集的等价</a:t>
            </a:r>
            <a:endParaRPr lang="zh-CN" altLang="en-US" dirty="0">
              <a:solidFill>
                <a:srgbClr val="0000FF"/>
              </a:solidFill>
              <a:latin typeface="Arial" panose="020B0604020202020204" pitchFamily="34" charset="0"/>
              <a:ea typeface="宋体" panose="02010600030101010101" pitchFamily="2" charset="-122"/>
            </a:endParaRPr>
          </a:p>
        </p:txBody>
      </p:sp>
      <p:sp>
        <p:nvSpPr>
          <p:cNvPr id="143366" name="Rectangle 5"/>
          <p:cNvSpPr/>
          <p:nvPr/>
        </p:nvSpPr>
        <p:spPr>
          <a:xfrm>
            <a:off x="0" y="3644900"/>
            <a:ext cx="9144000" cy="2736850"/>
          </a:xfrm>
          <a:prstGeom prst="rect">
            <a:avLst/>
          </a:prstGeom>
          <a:noFill/>
          <a:ln w="9525">
            <a:noFill/>
          </a:ln>
        </p:spPr>
        <p:txBody>
          <a:bodyPr/>
          <a:p>
            <a:pPr marL="457200" lvl="0" indent="-457200" eaLnBrk="1" hangingPunct="1">
              <a:lnSpc>
                <a:spcPct val="110000"/>
              </a:lnSpc>
              <a:buAutoNum type="arabicPlain" startAt="6"/>
            </a:pPr>
            <a:r>
              <a:rPr lang="zh-CN" altLang="en-US" dirty="0">
                <a:solidFill>
                  <a:srgbClr val="FF0000"/>
                </a:solidFill>
                <a:latin typeface="Arial" panose="020B0604020202020204" pitchFamily="34" charset="0"/>
                <a:ea typeface="宋体" panose="02010600030101010101" pitchFamily="2" charset="-122"/>
              </a:rPr>
              <a:t>最小函数依赖集</a:t>
            </a:r>
            <a:endParaRPr lang="zh-CN" altLang="en-US" dirty="0">
              <a:solidFill>
                <a:srgbClr val="FF0000"/>
              </a:solidFill>
              <a:latin typeface="Arial" panose="020B0604020202020204" pitchFamily="34" charset="0"/>
              <a:ea typeface="宋体" panose="02010600030101010101" pitchFamily="2" charset="-122"/>
            </a:endParaRPr>
          </a:p>
          <a:p>
            <a:pPr marL="914400" lvl="1" indent="-457200" eaLnBrk="1" hangingPunct="1">
              <a:lnSpc>
                <a:spcPct val="110000"/>
              </a:lnSpc>
            </a:pPr>
            <a:r>
              <a:rPr lang="zh-CN" altLang="en-US" dirty="0">
                <a:latin typeface="Arial" panose="020B0604020202020204" pitchFamily="34" charset="0"/>
                <a:ea typeface="宋体" panose="02010600030101010101" pitchFamily="2" charset="-122"/>
              </a:rPr>
              <a:t>与函数依赖集 </a:t>
            </a:r>
            <a:r>
              <a:rPr lang="en-US" altLang="x-none" dirty="0">
                <a:latin typeface="Arial" panose="020B0604020202020204" pitchFamily="34" charset="0"/>
                <a:ea typeface="宋体" panose="02010600030101010101" pitchFamily="2" charset="-122"/>
              </a:rPr>
              <a:t>F</a:t>
            </a:r>
            <a:r>
              <a:rPr lang="en-US" altLang="x-none" baseline="-25000"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相等价的所有函数依赖集中的最小者被称为函数依赖集 </a:t>
            </a:r>
            <a:r>
              <a:rPr lang="en-US" altLang="x-none"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的</a:t>
            </a:r>
            <a:r>
              <a:rPr lang="zh-CN" altLang="en-US" u="sng" dirty="0">
                <a:solidFill>
                  <a:schemeClr val="accent2"/>
                </a:solidFill>
                <a:latin typeface="Arial" panose="020B0604020202020204" pitchFamily="34" charset="0"/>
                <a:ea typeface="宋体" panose="02010600030101010101" pitchFamily="2" charset="-122"/>
              </a:rPr>
              <a:t>最小函数依赖集</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a:p>
            <a:pPr marL="914400" lvl="1" indent="-457200" eaLnBrk="1" hangingPunct="1">
              <a:lnSpc>
                <a:spcPct val="110000"/>
              </a:lnSpc>
              <a:spcBef>
                <a:spcPts val="1800"/>
              </a:spcBef>
            </a:pPr>
            <a:r>
              <a:rPr lang="en-US" altLang="x-none" dirty="0">
                <a:solidFill>
                  <a:srgbClr val="0000FF"/>
                </a:solidFill>
                <a:latin typeface="Arial" panose="020B0604020202020204" pitchFamily="34" charset="0"/>
                <a:ea typeface="宋体" panose="02010600030101010101" pitchFamily="2" charset="-122"/>
              </a:rPr>
              <a:t>‘</a:t>
            </a:r>
            <a:r>
              <a:rPr lang="zh-CN" altLang="en-US" dirty="0">
                <a:solidFill>
                  <a:srgbClr val="0000FF"/>
                </a:solidFill>
                <a:latin typeface="Arial" panose="020B0604020202020204" pitchFamily="34" charset="0"/>
                <a:ea typeface="宋体" panose="02010600030101010101" pitchFamily="2" charset="-122"/>
              </a:rPr>
              <a:t>最小函数依赖集</a:t>
            </a:r>
            <a:r>
              <a:rPr lang="en-US" altLang="x-none"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也被称为 </a:t>
            </a:r>
            <a:r>
              <a:rPr lang="en-US" altLang="x-none" dirty="0">
                <a:solidFill>
                  <a:srgbClr val="0000FF"/>
                </a:solidFill>
                <a:latin typeface="Arial" panose="020B0604020202020204" pitchFamily="34" charset="0"/>
                <a:ea typeface="宋体" panose="02010600030101010101" pitchFamily="2" charset="-122"/>
              </a:rPr>
              <a:t>‘</a:t>
            </a:r>
            <a:r>
              <a:rPr lang="zh-CN" altLang="en-US" dirty="0">
                <a:solidFill>
                  <a:srgbClr val="0000FF"/>
                </a:solidFill>
                <a:latin typeface="Arial" panose="020B0604020202020204" pitchFamily="34" charset="0"/>
                <a:ea typeface="宋体" panose="02010600030101010101" pitchFamily="2" charset="-122"/>
              </a:rPr>
              <a:t>最小覆盖</a:t>
            </a:r>
            <a:r>
              <a:rPr lang="en-US" altLang="x-none" dirty="0">
                <a:latin typeface="Arial" panose="020B0604020202020204" pitchFamily="34" charset="0"/>
                <a:ea typeface="宋体" panose="02010600030101010101" pitchFamily="2" charset="-122"/>
              </a:rPr>
              <a:t>’ (Minimal Cover)</a:t>
            </a:r>
            <a:endParaRPr lang="en-US" altLang="x-none"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366">
                                            <p:txEl>
                                              <p:charRg st="0" end="8"/>
                                            </p:txEl>
                                          </p:spTgt>
                                        </p:tgtEl>
                                        <p:attrNameLst>
                                          <p:attrName>style.visibility</p:attrName>
                                        </p:attrNameLst>
                                      </p:cBhvr>
                                      <p:to>
                                        <p:strVal val="visible"/>
                                      </p:to>
                                    </p:set>
                                    <p:animEffect transition="in" filter="barn(inVertical)">
                                      <p:cBhvr>
                                        <p:cTn id="7" dur="500"/>
                                        <p:tgtEl>
                                          <p:spTgt spid="143366">
                                            <p:txEl>
                                              <p:charRg st="0" end="8"/>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3366">
                                            <p:txEl>
                                              <p:charRg st="8" end="54"/>
                                            </p:txEl>
                                          </p:spTgt>
                                        </p:tgtEl>
                                        <p:attrNameLst>
                                          <p:attrName>style.visibility</p:attrName>
                                        </p:attrNameLst>
                                      </p:cBhvr>
                                      <p:to>
                                        <p:strVal val="visible"/>
                                      </p:to>
                                    </p:set>
                                    <p:animEffect transition="in" filter="barn(inVertical)">
                                      <p:cBhvr>
                                        <p:cTn id="10" dur="500"/>
                                        <p:tgtEl>
                                          <p:spTgt spid="143366">
                                            <p:txEl>
                                              <p:charRg st="8" end="5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3366">
                                            <p:txEl>
                                              <p:charRg st="54" end="92"/>
                                            </p:txEl>
                                          </p:spTgt>
                                        </p:tgtEl>
                                        <p:attrNameLst>
                                          <p:attrName>style.visibility</p:attrName>
                                        </p:attrNameLst>
                                      </p:cBhvr>
                                      <p:to>
                                        <p:strVal val="visible"/>
                                      </p:to>
                                    </p:set>
                                    <p:anim calcmode="lin" valueType="num">
                                      <p:cBhvr additive="base">
                                        <p:cTn id="15" dur="500" fill="hold"/>
                                        <p:tgtEl>
                                          <p:spTgt spid="143366">
                                            <p:txEl>
                                              <p:charRg st="54" end="9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66">
                                            <p:txEl>
                                              <p:charRg st="54" end="9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438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4388" name="Rectangle 2"/>
          <p:cNvSpPr>
            <a:spLocks noGrp="1"/>
          </p:cNvSpPr>
          <p:nvPr>
            <p:ph type="title"/>
          </p:nvPr>
        </p:nvSpPr>
        <p:spPr/>
        <p:txBody>
          <a:bodyPr vert="horz" wrap="square" tIns="0" bIns="0" anchor="ctr"/>
          <a:p>
            <a:pPr lvl="0" eaLnBrk="1" hangingPunct="1"/>
            <a:r>
              <a:rPr lang="en-US" altLang="zh-CN"/>
              <a:t>8.3.1  </a:t>
            </a:r>
            <a:r>
              <a:rPr lang="zh-CN" altLang="en-US"/>
              <a:t>函数依赖理论</a:t>
            </a:r>
            <a:endParaRPr lang="zh-CN" altLang="en-US"/>
          </a:p>
        </p:txBody>
      </p:sp>
      <p:sp>
        <p:nvSpPr>
          <p:cNvPr id="144389" name="Rectangle 3"/>
          <p:cNvSpPr>
            <a:spLocks noGrp="1"/>
          </p:cNvSpPr>
          <p:nvPr>
            <p:ph type="body"/>
          </p:nvPr>
        </p:nvSpPr>
        <p:spPr>
          <a:xfrm>
            <a:off x="228600" y="692150"/>
            <a:ext cx="8686800" cy="936625"/>
          </a:xfrm>
        </p:spPr>
        <p:txBody>
          <a:bodyPr vert="horz" wrap="square" anchor="t"/>
          <a:p>
            <a:pPr marL="457200" lvl="0" indent="-457200" eaLnBrk="1" hangingPunct="1">
              <a:lnSpc>
                <a:spcPct val="100000"/>
              </a:lnSpc>
              <a:spcBef>
                <a:spcPts val="600"/>
              </a:spcBef>
            </a:pPr>
            <a:r>
              <a:rPr lang="zh-CN" altLang="en-US" sz="2400" dirty="0">
                <a:latin typeface="Arial" panose="020B0604020202020204" pitchFamily="34" charset="0"/>
              </a:rPr>
              <a:t>最小函数依赖集的判定条件</a:t>
            </a:r>
            <a:endParaRPr lang="en-US" altLang="x-none" sz="2400" dirty="0">
              <a:latin typeface="Arial" panose="020B0604020202020204" pitchFamily="34" charset="0"/>
            </a:endParaRPr>
          </a:p>
          <a:p>
            <a:pPr marL="457200" lvl="1" indent="0" eaLnBrk="1" hangingPunct="1">
              <a:lnSpc>
                <a:spcPct val="100000"/>
              </a:lnSpc>
              <a:spcBef>
                <a:spcPts val="600"/>
              </a:spcBef>
              <a:buNone/>
            </a:pPr>
            <a:r>
              <a:rPr lang="zh-CN" altLang="en-US" sz="2400" dirty="0">
                <a:solidFill>
                  <a:schemeClr val="accent2"/>
                </a:solidFill>
                <a:latin typeface="Arial" panose="020B0604020202020204" pitchFamily="34" charset="0"/>
              </a:rPr>
              <a:t>对于 </a:t>
            </a:r>
            <a:r>
              <a:rPr lang="en-US" altLang="x-none" sz="2400" dirty="0">
                <a:solidFill>
                  <a:schemeClr val="accent2"/>
                </a:solidFill>
                <a:latin typeface="Arial" panose="020B0604020202020204" pitchFamily="34" charset="0"/>
              </a:rPr>
              <a:t>F </a:t>
            </a:r>
            <a:r>
              <a:rPr lang="zh-CN" altLang="en-US" sz="2400" dirty="0">
                <a:solidFill>
                  <a:schemeClr val="accent2"/>
                </a:solidFill>
                <a:latin typeface="Arial" panose="020B0604020202020204" pitchFamily="34" charset="0"/>
              </a:rPr>
              <a:t>中的每一个</a:t>
            </a:r>
            <a:r>
              <a:rPr lang="en-US" altLang="x-none" sz="2400" dirty="0">
                <a:solidFill>
                  <a:schemeClr val="accent2"/>
                </a:solidFill>
                <a:latin typeface="Arial" panose="020B0604020202020204" pitchFamily="34" charset="0"/>
              </a:rPr>
              <a:t>FD</a:t>
            </a:r>
            <a:r>
              <a:rPr lang="zh-CN" altLang="en-US" sz="2400" dirty="0">
                <a:solidFill>
                  <a:schemeClr val="accent2"/>
                </a:solidFill>
                <a:latin typeface="Arial" panose="020B0604020202020204" pitchFamily="34" charset="0"/>
              </a:rPr>
              <a:t>关系 </a:t>
            </a:r>
            <a:r>
              <a:rPr lang="en-US" altLang="x-none" sz="2400" dirty="0">
                <a:solidFill>
                  <a:schemeClr val="accent2"/>
                </a:solidFill>
                <a:latin typeface="Arial" panose="020B0604020202020204" pitchFamily="34" charset="0"/>
              </a:rPr>
              <a:t>X→A </a:t>
            </a:r>
            <a:r>
              <a:rPr lang="zh-CN" altLang="en-US" sz="2400" dirty="0">
                <a:solidFill>
                  <a:schemeClr val="accent2"/>
                </a:solidFill>
                <a:latin typeface="Arial" panose="020B0604020202020204" pitchFamily="34" charset="0"/>
              </a:rPr>
              <a:t>均作如下判断：</a:t>
            </a:r>
            <a:endParaRPr lang="zh-CN" altLang="en-US" sz="2400" dirty="0">
              <a:solidFill>
                <a:schemeClr val="accent2"/>
              </a:solidFill>
              <a:latin typeface="Arial" panose="020B0604020202020204" pitchFamily="34" charset="0"/>
            </a:endParaRPr>
          </a:p>
        </p:txBody>
      </p:sp>
      <p:sp>
        <p:nvSpPr>
          <p:cNvPr id="144390" name="Rectangle 3"/>
          <p:cNvSpPr txBox="1"/>
          <p:nvPr/>
        </p:nvSpPr>
        <p:spPr>
          <a:xfrm>
            <a:off x="0" y="4508500"/>
            <a:ext cx="9144000" cy="1657350"/>
          </a:xfrm>
          <a:prstGeom prst="rect">
            <a:avLst/>
          </a:prstGeom>
          <a:noFill/>
          <a:ln w="25400" cap="flat" cmpd="sng">
            <a:noFill/>
            <a:prstDash val="solid"/>
            <a:miter/>
            <a:headEnd type="none" w="med" len="med"/>
            <a:tailEnd type="none" w="med" len="med"/>
          </a:ln>
        </p:spPr>
        <p:txBody>
          <a:bodyPr/>
          <a:p>
            <a:pPr marL="857250" lvl="1" indent="-457200" defTabSz="0" eaLnBrk="1" hangingPunct="1">
              <a:spcBef>
                <a:spcPct val="0"/>
              </a:spcBef>
              <a:tabLst>
                <a:tab pos="8258175" algn="l"/>
              </a:tabLst>
            </a:pPr>
            <a:r>
              <a:rPr lang="zh-CN" altLang="en-US" sz="2400" dirty="0">
                <a:solidFill>
                  <a:schemeClr val="accent2"/>
                </a:solidFill>
                <a:latin typeface="Times New Roman" panose="02020603050405020304" pitchFamily="2" charset="0"/>
                <a:ea typeface="宋体" panose="02010600030101010101" pitchFamily="2" charset="-122"/>
              </a:rPr>
              <a:t>如果 </a:t>
            </a:r>
            <a:r>
              <a:rPr lang="en-US" altLang="x-none" sz="2400" dirty="0">
                <a:solidFill>
                  <a:schemeClr val="accent2"/>
                </a:solidFill>
                <a:latin typeface="Times New Roman" panose="02020603050405020304" pitchFamily="2" charset="0"/>
                <a:ea typeface="宋体" panose="02010600030101010101" pitchFamily="2" charset="-122"/>
              </a:rPr>
              <a:t>F </a:t>
            </a:r>
            <a:r>
              <a:rPr lang="zh-CN" altLang="en-US" sz="2400" dirty="0">
                <a:solidFill>
                  <a:schemeClr val="accent2"/>
                </a:solidFill>
                <a:latin typeface="Times New Roman" panose="02020603050405020304" pitchFamily="2" charset="0"/>
                <a:ea typeface="宋体" panose="02010600030101010101" pitchFamily="2" charset="-122"/>
              </a:rPr>
              <a:t>中的每一个函数依赖 </a:t>
            </a:r>
            <a:r>
              <a:rPr lang="en-US" altLang="x-none" sz="2400" dirty="0">
                <a:solidFill>
                  <a:schemeClr val="accent2"/>
                </a:solidFill>
                <a:latin typeface="Times New Roman" panose="02020603050405020304" pitchFamily="2" charset="0"/>
                <a:ea typeface="宋体" panose="02010600030101010101" pitchFamily="2" charset="-122"/>
              </a:rPr>
              <a:t>X→A </a:t>
            </a:r>
            <a:r>
              <a:rPr lang="zh-CN" altLang="en-US" sz="2400" dirty="0">
                <a:solidFill>
                  <a:schemeClr val="accent2"/>
                </a:solidFill>
                <a:latin typeface="Times New Roman" panose="02020603050405020304" pitchFamily="2" charset="0"/>
                <a:ea typeface="宋体" panose="02010600030101010101" pitchFamily="2" charset="-122"/>
              </a:rPr>
              <a:t>均符合上述三个条件的要求，则 </a:t>
            </a:r>
            <a:r>
              <a:rPr lang="en-US" altLang="x-none" sz="2400" dirty="0">
                <a:solidFill>
                  <a:schemeClr val="accent2"/>
                </a:solidFill>
                <a:latin typeface="Times New Roman" panose="02020603050405020304" pitchFamily="2" charset="0"/>
                <a:ea typeface="宋体" panose="02010600030101010101" pitchFamily="2" charset="-122"/>
              </a:rPr>
              <a:t>F </a:t>
            </a:r>
            <a:r>
              <a:rPr lang="zh-CN" altLang="en-US" sz="2400" dirty="0">
                <a:solidFill>
                  <a:schemeClr val="accent2"/>
                </a:solidFill>
                <a:latin typeface="Times New Roman" panose="02020603050405020304" pitchFamily="2" charset="0"/>
                <a:ea typeface="宋体" panose="02010600030101010101" pitchFamily="2" charset="-122"/>
              </a:rPr>
              <a:t>是一个最小函数依赖集。</a:t>
            </a:r>
            <a:endParaRPr lang="zh-CN" altLang="en-US" sz="2400" dirty="0">
              <a:solidFill>
                <a:schemeClr val="accent2"/>
              </a:solidFill>
              <a:latin typeface="Times New Roman" panose="02020603050405020304" pitchFamily="2" charset="0"/>
              <a:ea typeface="宋体" panose="02010600030101010101" pitchFamily="2" charset="-122"/>
            </a:endParaRPr>
          </a:p>
          <a:p>
            <a:pPr marL="857250" lvl="1" indent="-457200" defTabSz="0" eaLnBrk="1" hangingPunct="1">
              <a:spcBef>
                <a:spcPct val="0"/>
              </a:spcBef>
              <a:tabLst>
                <a:tab pos="8258175" algn="l"/>
              </a:tabLst>
            </a:pPr>
            <a:r>
              <a:rPr lang="zh-CN" altLang="en-US" sz="2400" dirty="0">
                <a:solidFill>
                  <a:schemeClr val="accent2"/>
                </a:solidFill>
                <a:latin typeface="Times New Roman" panose="02020603050405020304" pitchFamily="2" charset="0"/>
                <a:ea typeface="宋体" panose="02010600030101010101" pitchFamily="2" charset="-122"/>
              </a:rPr>
              <a:t>其中：条件1并不是必须的，只是为了方便对条件2和条件3的判断。</a:t>
            </a:r>
            <a:endParaRPr lang="zh-CN" altLang="en-US" sz="2400" dirty="0">
              <a:solidFill>
                <a:schemeClr val="accent2"/>
              </a:solidFill>
              <a:latin typeface="Times New Roman" panose="02020603050405020304" pitchFamily="2" charset="0"/>
              <a:ea typeface="宋体" panose="02010600030101010101" pitchFamily="2" charset="-122"/>
            </a:endParaRPr>
          </a:p>
        </p:txBody>
      </p:sp>
      <p:sp>
        <p:nvSpPr>
          <p:cNvPr id="144391" name="Rectangle 3"/>
          <p:cNvSpPr txBox="1"/>
          <p:nvPr/>
        </p:nvSpPr>
        <p:spPr>
          <a:xfrm>
            <a:off x="0" y="1700213"/>
            <a:ext cx="9144000" cy="2592387"/>
          </a:xfrm>
          <a:prstGeom prst="rect">
            <a:avLst/>
          </a:prstGeom>
          <a:solidFill>
            <a:srgbClr val="FFFFFF"/>
          </a:solidFill>
          <a:ln w="25400" cap="flat" cmpd="sng">
            <a:solidFill>
              <a:srgbClr val="000000"/>
            </a:solidFill>
            <a:prstDash val="solid"/>
            <a:miter/>
            <a:headEnd type="none" w="med" len="med"/>
            <a:tailEnd type="none" w="med" len="med"/>
          </a:ln>
        </p:spPr>
        <p:txBody>
          <a:bodyPr/>
          <a:p>
            <a:pPr marL="1371600" lvl="2" indent="-457200" eaLnBrk="1" hangingPunct="1">
              <a:spcBef>
                <a:spcPts val="600"/>
              </a:spcBef>
              <a:buAutoNum type="arabicPeriod"/>
            </a:pPr>
            <a:r>
              <a:rPr lang="zh-CN" altLang="en-US" sz="2400" dirty="0">
                <a:solidFill>
                  <a:schemeClr val="accent2"/>
                </a:solidFill>
                <a:latin typeface="Arial" panose="020B0604020202020204" pitchFamily="34" charset="0"/>
                <a:ea typeface="宋体" panose="02010600030101010101" pitchFamily="2" charset="-122"/>
              </a:rPr>
              <a:t>依赖因素 </a:t>
            </a:r>
            <a:r>
              <a:rPr lang="en-US" altLang="x-none" sz="2400" dirty="0">
                <a:solidFill>
                  <a:schemeClr val="accent2"/>
                </a:solidFill>
                <a:latin typeface="Arial" panose="020B0604020202020204" pitchFamily="34" charset="0"/>
                <a:ea typeface="宋体" panose="02010600030101010101" pitchFamily="2" charset="-122"/>
              </a:rPr>
              <a:t>A </a:t>
            </a:r>
            <a:r>
              <a:rPr lang="zh-CN" altLang="en-US" sz="2400" dirty="0">
                <a:solidFill>
                  <a:schemeClr val="accent2"/>
                </a:solidFill>
                <a:latin typeface="Arial" panose="020B0604020202020204" pitchFamily="34" charset="0"/>
                <a:ea typeface="宋体" panose="02010600030101010101" pitchFamily="2" charset="-122"/>
              </a:rPr>
              <a:t>为单个属性；</a:t>
            </a:r>
            <a:endParaRPr lang="zh-CN" altLang="en-US" sz="2400" dirty="0">
              <a:solidFill>
                <a:schemeClr val="accent2"/>
              </a:solidFill>
              <a:latin typeface="Arial" panose="020B0604020202020204" pitchFamily="34" charset="0"/>
              <a:ea typeface="宋体" panose="02010600030101010101" pitchFamily="2" charset="-122"/>
            </a:endParaRPr>
          </a:p>
          <a:p>
            <a:pPr marL="1371600" lvl="2" indent="-457200" eaLnBrk="1" hangingPunct="1">
              <a:spcBef>
                <a:spcPts val="600"/>
              </a:spcBef>
              <a:buAutoNum type="arabicPeriod" startAt="2"/>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令：</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1</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F – { </a:t>
            </a:r>
            <a:r>
              <a:rPr lang="en-US" altLang="x-none" sz="2400" dirty="0">
                <a:solidFill>
                  <a:schemeClr val="accent2"/>
                </a:solidFill>
                <a:latin typeface="Arial" panose="020B0604020202020204" pitchFamily="34" charset="0"/>
                <a:ea typeface="宋体" panose="02010600030101010101" pitchFamily="2" charset="-122"/>
              </a:rPr>
              <a:t>X→A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则 </a:t>
            </a:r>
            <a:r>
              <a:rPr lang="en-US" altLang="x-none" sz="2400" dirty="0">
                <a:solidFill>
                  <a:schemeClr val="accent2"/>
                </a:solidFill>
                <a:latin typeface="Arial" panose="020B0604020202020204" pitchFamily="34" charset="0"/>
                <a:ea typeface="宋体" panose="02010600030101010101" pitchFamily="2" charset="-122"/>
              </a:rPr>
              <a:t>F</a:t>
            </a:r>
            <a:r>
              <a:rPr lang="en-US" altLang="x-none" sz="2400" baseline="-25000" dirty="0">
                <a:solidFill>
                  <a:schemeClr val="accent2"/>
                </a:solidFill>
                <a:latin typeface="Arial" panose="020B0604020202020204" pitchFamily="34" charset="0"/>
                <a:ea typeface="宋体" panose="02010600030101010101" pitchFamily="2" charset="-122"/>
              </a:rPr>
              <a:t>1</a:t>
            </a:r>
            <a:r>
              <a:rPr lang="en-US" altLang="x-none" sz="2400" baseline="30000" dirty="0">
                <a:solidFill>
                  <a:schemeClr val="accent2"/>
                </a:solidFill>
                <a:latin typeface="Arial" panose="020B0604020202020204" pitchFamily="34" charset="0"/>
                <a:ea typeface="宋体" panose="02010600030101010101" pitchFamily="2" charset="-12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F</a:t>
            </a:r>
            <a:r>
              <a:rPr lang="en-US" altLang="x-none" sz="2400" baseline="300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a:t>
            </a:r>
            <a:endParaRPr lang="en-US" altLang="x-none" sz="2400" dirty="0">
              <a:solidFill>
                <a:schemeClr val="accent2"/>
              </a:solidFill>
              <a:latin typeface="Arial" panose="020B0604020202020204" pitchFamily="34" charset="0"/>
              <a:ea typeface="宋体" panose="02010600030101010101" pitchFamily="2" charset="-122"/>
            </a:endParaRPr>
          </a:p>
          <a:p>
            <a:pPr marL="1828800" lvl="3" indent="-457200" eaLnBrk="1" hangingPunct="1">
              <a:spcBef>
                <a:spcPts val="600"/>
              </a:spcBef>
              <a:buNone/>
            </a:pPr>
            <a:r>
              <a:rPr lang="zh-CN" altLang="en-US" sz="2400" dirty="0">
                <a:latin typeface="Arial" panose="020B0604020202020204" pitchFamily="34" charset="0"/>
                <a:ea typeface="宋体" panose="02010600030101010101" pitchFamily="2" charset="-122"/>
              </a:rPr>
              <a:t>（即：不存在冗余的函数依赖）</a:t>
            </a:r>
            <a:endParaRPr lang="zh-CN" altLang="en-US" sz="2400" dirty="0">
              <a:latin typeface="Arial" panose="020B0604020202020204" pitchFamily="34" charset="0"/>
              <a:ea typeface="宋体" panose="02010600030101010101" pitchFamily="2" charset="-122"/>
            </a:endParaRPr>
          </a:p>
          <a:p>
            <a:pPr marL="1371600" lvl="2" indent="-457200" eaLnBrk="1" hangingPunct="1">
              <a:spcBef>
                <a:spcPts val="600"/>
              </a:spcBef>
              <a:buAutoNum type="arabicPeriod" startAt="3"/>
            </a:pPr>
            <a:r>
              <a:rPr lang="zh-CN" altLang="en-US" sz="2400" dirty="0">
                <a:solidFill>
                  <a:schemeClr val="accent2"/>
                </a:solidFill>
                <a:latin typeface="Arial" panose="020B0604020202020204" pitchFamily="34" charset="0"/>
                <a:ea typeface="宋体" panose="02010600030101010101" pitchFamily="2" charset="-122"/>
              </a:rPr>
              <a:t>对于决定因素</a:t>
            </a:r>
            <a:r>
              <a:rPr lang="en-US" altLang="x-none" sz="2400" dirty="0">
                <a:solidFill>
                  <a:schemeClr val="accent2"/>
                </a:solidFill>
                <a:latin typeface="Arial" panose="020B0604020202020204" pitchFamily="34" charset="0"/>
                <a:ea typeface="宋体" panose="02010600030101010101" pitchFamily="2" charset="-122"/>
              </a:rPr>
              <a:t>X</a:t>
            </a:r>
            <a:r>
              <a:rPr lang="zh-CN" altLang="en-US" sz="2400" dirty="0">
                <a:solidFill>
                  <a:schemeClr val="accent2"/>
                </a:solidFill>
                <a:latin typeface="Arial" panose="020B0604020202020204" pitchFamily="34" charset="0"/>
                <a:ea typeface="宋体" panose="02010600030101010101" pitchFamily="2" charset="-122"/>
              </a:rPr>
              <a:t>的每一个真子集</a:t>
            </a:r>
            <a:r>
              <a:rPr lang="en-US" altLang="x-none" sz="2400" dirty="0">
                <a:solidFill>
                  <a:schemeClr val="accent2"/>
                </a:solidFill>
                <a:latin typeface="Arial" panose="020B0604020202020204" pitchFamily="34" charset="0"/>
                <a:ea typeface="宋体" panose="02010600030101010101" pitchFamily="2" charset="-122"/>
              </a:rPr>
              <a:t>Y(</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YX)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均作如下判断：令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2</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F – {</a:t>
            </a:r>
            <a:r>
              <a:rPr lang="en-US" altLang="x-none" sz="2400" dirty="0">
                <a:solidFill>
                  <a:schemeClr val="accent2"/>
                </a:solidFill>
                <a:latin typeface="Arial" panose="020B0604020202020204" pitchFamily="34" charset="0"/>
                <a:ea typeface="宋体" panose="02010600030101010101" pitchFamily="2" charset="-122"/>
              </a:rPr>
              <a:t>X→A</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2400" dirty="0">
                <a:solidFill>
                  <a:schemeClr val="accent2"/>
                </a:solidFill>
                <a:latin typeface="Arial" panose="020B0604020202020204" pitchFamily="34" charset="0"/>
                <a:ea typeface="宋体" panose="02010600030101010101" pitchFamily="2" charset="-122"/>
              </a:rPr>
              <a:t>Y→A</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则 </a:t>
            </a:r>
            <a:r>
              <a:rPr lang="en-US" altLang="x-none" sz="2400" dirty="0">
                <a:solidFill>
                  <a:schemeClr val="accent2"/>
                </a:solidFill>
                <a:latin typeface="Arial" panose="020B0604020202020204" pitchFamily="34" charset="0"/>
                <a:ea typeface="宋体" panose="02010600030101010101" pitchFamily="2" charset="-122"/>
              </a:rPr>
              <a:t>F</a:t>
            </a:r>
            <a:r>
              <a:rPr lang="en-US" altLang="x-none" sz="2400" baseline="-25000" dirty="0">
                <a:solidFill>
                  <a:schemeClr val="accent2"/>
                </a:solidFill>
                <a:latin typeface="Arial" panose="020B0604020202020204" pitchFamily="34" charset="0"/>
                <a:ea typeface="宋体" panose="02010600030101010101" pitchFamily="2" charset="-122"/>
              </a:rPr>
              <a:t>2</a:t>
            </a:r>
            <a:r>
              <a:rPr lang="en-US" altLang="x-none" sz="2400" baseline="30000" dirty="0">
                <a:solidFill>
                  <a:schemeClr val="accent2"/>
                </a:solidFill>
                <a:latin typeface="Arial" panose="020B0604020202020204" pitchFamily="34" charset="0"/>
                <a:ea typeface="宋体" panose="02010600030101010101" pitchFamily="2" charset="-12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F</a:t>
            </a:r>
            <a:r>
              <a:rPr lang="en-US" altLang="x-none" sz="2400" baseline="30000" dirty="0">
                <a:solidFill>
                  <a:schemeClr val="accent2"/>
                </a:solidFill>
                <a:latin typeface="Arial" panose="020B0604020202020204" pitchFamily="34" charset="0"/>
                <a:ea typeface="宋体" panose="02010600030101010101" pitchFamily="2" charset="-122"/>
              </a:rPr>
              <a:t>+</a:t>
            </a:r>
            <a:endParaRPr lang="en-US" altLang="x-none" sz="2400" dirty="0">
              <a:solidFill>
                <a:schemeClr val="accent2"/>
              </a:solidFill>
              <a:latin typeface="Arial" panose="020B0604020202020204" pitchFamily="34" charset="0"/>
              <a:ea typeface="宋体" panose="02010600030101010101" pitchFamily="2" charset="-122"/>
            </a:endParaRPr>
          </a:p>
          <a:p>
            <a:pPr marL="1828800" lvl="3" indent="-457200" eaLnBrk="1" hangingPunct="1">
              <a:spcBef>
                <a:spcPts val="600"/>
              </a:spcBef>
              <a:buNone/>
            </a:pPr>
            <a:r>
              <a:rPr lang="zh-CN" altLang="en-US" sz="2400" dirty="0">
                <a:latin typeface="Arial" panose="020B0604020202020204" pitchFamily="34" charset="0"/>
                <a:ea typeface="宋体" panose="02010600030101010101" pitchFamily="2" charset="-122"/>
              </a:rPr>
              <a:t>（即：不存在部分函数依赖）</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4389">
                                            <p:txEl>
                                              <p:charRg st="13" end="40"/>
                                            </p:txEl>
                                          </p:spTgt>
                                        </p:tgtEl>
                                        <p:attrNameLst>
                                          <p:attrName>style.visibility</p:attrName>
                                        </p:attrNameLst>
                                      </p:cBhvr>
                                      <p:to>
                                        <p:strVal val="visible"/>
                                      </p:to>
                                    </p:set>
                                    <p:animEffect transition="in" filter="barn(inVertical)">
                                      <p:cBhvr>
                                        <p:cTn id="7" dur="500"/>
                                        <p:tgtEl>
                                          <p:spTgt spid="144389">
                                            <p:txEl>
                                              <p:charRg st="13"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4391"/>
                                        </p:tgtEl>
                                        <p:attrNameLst>
                                          <p:attrName>style.visibility</p:attrName>
                                        </p:attrNameLst>
                                      </p:cBhvr>
                                      <p:to>
                                        <p:strVal val="visible"/>
                                      </p:to>
                                    </p:set>
                                    <p:animEffect transition="in" filter="barn(inVertical)">
                                      <p:cBhvr>
                                        <p:cTn id="12" dur="500"/>
                                        <p:tgtEl>
                                          <p:spTgt spid="14439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4391">
                                            <p:txEl>
                                              <p:charRg st="0" end="14"/>
                                            </p:txEl>
                                          </p:spTgt>
                                        </p:tgtEl>
                                        <p:attrNameLst>
                                          <p:attrName>style.visibility</p:attrName>
                                        </p:attrNameLst>
                                      </p:cBhvr>
                                      <p:to>
                                        <p:strVal val="visible"/>
                                      </p:to>
                                    </p:set>
                                    <p:animEffect transition="in" filter="barn(inVertical)">
                                      <p:cBhvr>
                                        <p:cTn id="17" dur="500"/>
                                        <p:tgtEl>
                                          <p:spTgt spid="144391">
                                            <p:txEl>
                                              <p:charRg st="0" end="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4391">
                                            <p:txEl>
                                              <p:charRg st="14" end="46"/>
                                            </p:txEl>
                                          </p:spTgt>
                                        </p:tgtEl>
                                        <p:attrNameLst>
                                          <p:attrName>style.visibility</p:attrName>
                                        </p:attrNameLst>
                                      </p:cBhvr>
                                      <p:to>
                                        <p:strVal val="visible"/>
                                      </p:to>
                                    </p:set>
                                    <p:animEffect transition="in" filter="barn(inVertical)">
                                      <p:cBhvr>
                                        <p:cTn id="22" dur="500"/>
                                        <p:tgtEl>
                                          <p:spTgt spid="144391">
                                            <p:txEl>
                                              <p:charRg st="14" end="46"/>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44391">
                                            <p:txEl>
                                              <p:charRg st="46" end="63"/>
                                            </p:txEl>
                                          </p:spTgt>
                                        </p:tgtEl>
                                        <p:attrNameLst>
                                          <p:attrName>style.visibility</p:attrName>
                                        </p:attrNameLst>
                                      </p:cBhvr>
                                      <p:to>
                                        <p:strVal val="visible"/>
                                      </p:to>
                                    </p:set>
                                    <p:animEffect transition="in" filter="barn(inVertical)">
                                      <p:cBhvr>
                                        <p:cTn id="25" dur="500"/>
                                        <p:tgtEl>
                                          <p:spTgt spid="144391">
                                            <p:txEl>
                                              <p:charRg st="46" end="6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44391">
                                            <p:txEl>
                                              <p:charRg st="63" end="128"/>
                                            </p:txEl>
                                          </p:spTgt>
                                        </p:tgtEl>
                                        <p:attrNameLst>
                                          <p:attrName>style.visibility</p:attrName>
                                        </p:attrNameLst>
                                      </p:cBhvr>
                                      <p:to>
                                        <p:strVal val="visible"/>
                                      </p:to>
                                    </p:set>
                                    <p:animEffect transition="in" filter="barn(inVertical)">
                                      <p:cBhvr>
                                        <p:cTn id="30" dur="500"/>
                                        <p:tgtEl>
                                          <p:spTgt spid="144391">
                                            <p:txEl>
                                              <p:charRg st="63" end="128"/>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44391">
                                            <p:txEl>
                                              <p:charRg st="128" end="144"/>
                                            </p:txEl>
                                          </p:spTgt>
                                        </p:tgtEl>
                                        <p:attrNameLst>
                                          <p:attrName>style.visibility</p:attrName>
                                        </p:attrNameLst>
                                      </p:cBhvr>
                                      <p:to>
                                        <p:strVal val="visible"/>
                                      </p:to>
                                    </p:set>
                                    <p:animEffect transition="in" filter="barn(inVertical)">
                                      <p:cBhvr>
                                        <p:cTn id="33" dur="500"/>
                                        <p:tgtEl>
                                          <p:spTgt spid="144391">
                                            <p:txEl>
                                              <p:charRg st="128" end="14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4390">
                                            <p:txEl>
                                              <p:charRg st="0" end="48"/>
                                            </p:txEl>
                                          </p:spTgt>
                                        </p:tgtEl>
                                        <p:attrNameLst>
                                          <p:attrName>style.visibility</p:attrName>
                                        </p:attrNameLst>
                                      </p:cBhvr>
                                      <p:to>
                                        <p:strVal val="visible"/>
                                      </p:to>
                                    </p:set>
                                    <p:anim calcmode="lin" valueType="num">
                                      <p:cBhvr additive="base">
                                        <p:cTn id="38" dur="500" fill="hold"/>
                                        <p:tgtEl>
                                          <p:spTgt spid="144390">
                                            <p:txEl>
                                              <p:charRg st="0" end="4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4390">
                                            <p:txEl>
                                              <p:charRg st="0" end="4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4390">
                                            <p:txEl>
                                              <p:charRg st="48" end="80"/>
                                            </p:txEl>
                                          </p:spTgt>
                                        </p:tgtEl>
                                        <p:attrNameLst>
                                          <p:attrName>style.visibility</p:attrName>
                                        </p:attrNameLst>
                                      </p:cBhvr>
                                      <p:to>
                                        <p:strVal val="visible"/>
                                      </p:to>
                                    </p:set>
                                    <p:anim calcmode="lin" valueType="num">
                                      <p:cBhvr additive="base">
                                        <p:cTn id="44" dur="500" fill="hold"/>
                                        <p:tgtEl>
                                          <p:spTgt spid="144390">
                                            <p:txEl>
                                              <p:charRg st="48" end="8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4390">
                                            <p:txEl>
                                              <p:charRg st="48"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bldLvl="2" animBg="1" build="p"/>
      <p:bldP spid="144391" grpId="0" bldLvl="3" animBg="1"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541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p:txBody>
          <a:bodyPr vert="horz" wrap="square" tIns="0" bIns="0" anchor="ctr"/>
          <a:p>
            <a:pPr lvl="0" eaLnBrk="1" hangingPunct="1"/>
            <a:r>
              <a:rPr lang="en-US" altLang="zh-CN"/>
              <a:t>8.3.1  </a:t>
            </a:r>
            <a:r>
              <a:rPr lang="zh-CN" altLang="en-US"/>
              <a:t>函数依赖理论</a:t>
            </a:r>
            <a:endParaRPr lang="zh-CN" altLang="en-US"/>
          </a:p>
        </p:txBody>
      </p:sp>
      <p:sp>
        <p:nvSpPr>
          <p:cNvPr id="145413" name="Rectangle 3"/>
          <p:cNvSpPr/>
          <p:nvPr/>
        </p:nvSpPr>
        <p:spPr>
          <a:xfrm>
            <a:off x="468313" y="1125538"/>
            <a:ext cx="8229600" cy="4176712"/>
          </a:xfrm>
          <a:prstGeom prst="rect">
            <a:avLst/>
          </a:prstGeom>
          <a:noFill/>
          <a:ln w="9525">
            <a:noFill/>
          </a:ln>
        </p:spPr>
        <p:txBody>
          <a:bodyPr/>
          <a:p>
            <a:pPr marL="457200" lvl="0" indent="-457200" eaLnBrk="1" hangingPunct="1">
              <a:lnSpc>
                <a:spcPct val="110000"/>
              </a:lnSpc>
              <a:spcBef>
                <a:spcPct val="40000"/>
              </a:spcBef>
            </a:pPr>
            <a:r>
              <a:rPr lang="zh-CN" altLang="en-US" dirty="0">
                <a:solidFill>
                  <a:schemeClr val="accent2"/>
                </a:solidFill>
                <a:latin typeface="Times New Roman" panose="02020603050405020304" pitchFamily="2" charset="0"/>
                <a:ea typeface="宋体" panose="02010600030101010101" pitchFamily="2" charset="-122"/>
              </a:rPr>
              <a:t>最小函数依赖集的计算算法</a:t>
            </a:r>
            <a:endParaRPr lang="zh-CN" altLang="en-US" dirty="0">
              <a:solidFill>
                <a:schemeClr val="accent2"/>
              </a:solidFill>
              <a:latin typeface="Times New Roman" panose="02020603050405020304" pitchFamily="2" charset="0"/>
              <a:ea typeface="宋体" panose="02010600030101010101" pitchFamily="2" charset="-122"/>
            </a:endParaRPr>
          </a:p>
          <a:p>
            <a:pPr marL="971550" lvl="1" indent="-514350" eaLnBrk="1" hangingPunct="1">
              <a:lnSpc>
                <a:spcPct val="110000"/>
              </a:lnSpc>
              <a:spcBef>
                <a:spcPct val="40000"/>
              </a:spcBef>
              <a:buFont typeface="+mj-ea"/>
              <a:buAutoNum type="circleNumDbPlain"/>
            </a:pPr>
            <a:r>
              <a:rPr lang="zh-CN" altLang="en-US" dirty="0">
                <a:solidFill>
                  <a:schemeClr val="accent2"/>
                </a:solidFill>
                <a:latin typeface="Times New Roman" panose="02020603050405020304" pitchFamily="2" charset="0"/>
                <a:ea typeface="宋体" panose="02010600030101010101" pitchFamily="2" charset="-122"/>
              </a:rPr>
              <a:t>中文算法</a:t>
            </a:r>
            <a:endParaRPr lang="zh-CN" altLang="en-US" dirty="0">
              <a:solidFill>
                <a:schemeClr val="accent2"/>
              </a:solidFill>
              <a:latin typeface="Times New Roman" panose="02020603050405020304" pitchFamily="2" charset="0"/>
              <a:ea typeface="宋体" panose="02010600030101010101" pitchFamily="2" charset="-122"/>
            </a:endParaRPr>
          </a:p>
          <a:p>
            <a:pPr marL="971550" lvl="1" indent="-514350" eaLnBrk="1" hangingPunct="1">
              <a:lnSpc>
                <a:spcPct val="110000"/>
              </a:lnSpc>
              <a:spcBef>
                <a:spcPct val="40000"/>
              </a:spcBef>
              <a:buFont typeface="+mj-ea"/>
              <a:buAutoNum type="circleNumDbPlain"/>
            </a:pPr>
            <a:r>
              <a:rPr lang="zh-CN" altLang="en-US" dirty="0">
                <a:solidFill>
                  <a:srgbClr val="0000FF"/>
                </a:solidFill>
                <a:latin typeface="Times New Roman" panose="02020603050405020304" pitchFamily="2" charset="0"/>
                <a:ea typeface="宋体" panose="02010600030101010101" pitchFamily="2" charset="-122"/>
              </a:rPr>
              <a:t>英文算法</a:t>
            </a:r>
            <a:endParaRPr lang="zh-CN" altLang="en-US" dirty="0">
              <a:solidFill>
                <a:srgbClr val="0000FF"/>
              </a:solidFill>
              <a:latin typeface="Times New Roman" panose="02020603050405020304" pitchFamily="2" charset="0"/>
              <a:ea typeface="宋体" panose="02010600030101010101" pitchFamily="2" charset="-122"/>
            </a:endParaRPr>
          </a:p>
        </p:txBody>
      </p:sp>
      <p:sp>
        <p:nvSpPr>
          <p:cNvPr id="2" name="动作按钮: 后退或前一项 1">
            <a:hlinkClick r:id="rId1" action="ppaction://hlinkpres?slideindex=1&amp;slidetitle="/>
          </p:cNvPr>
          <p:cNvSpPr/>
          <p:nvPr/>
        </p:nvSpPr>
        <p:spPr>
          <a:xfrm>
            <a:off x="3202940" y="1918335"/>
            <a:ext cx="308610" cy="215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动作按钮: 后退或前一项 2">
            <a:hlinkClick r:id="rId2" action="ppaction://hlinkpres?slideindex=1&amp;slidetitle="/>
          </p:cNvPr>
          <p:cNvSpPr/>
          <p:nvPr/>
        </p:nvSpPr>
        <p:spPr>
          <a:xfrm>
            <a:off x="3202940" y="2566670"/>
            <a:ext cx="308610" cy="22034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7169"/>
          <p:cNvSpPr>
            <a:spLocks noGrp="1"/>
          </p:cNvSpPr>
          <p:nvPr>
            <p:ph type="title"/>
          </p:nvPr>
        </p:nvSpPr>
        <p:spPr/>
        <p:txBody>
          <a:bodyPr tIns="0" bIns="0" anchor="ctr"/>
          <a:p>
            <a:pPr marL="609600" indent="-609600" algn="l"/>
            <a:r>
              <a:rPr lang="en-US" altLang="x-none" sz="2400" dirty="0">
                <a:solidFill>
                  <a:schemeClr val="accent2"/>
                </a:solidFill>
              </a:rPr>
              <a:t>3) </a:t>
            </a:r>
            <a:r>
              <a:rPr lang="zh-CN" altLang="en-US" sz="2400" dirty="0">
                <a:solidFill>
                  <a:schemeClr val="accent2"/>
                </a:solidFill>
              </a:rPr>
              <a:t>删除异常 </a:t>
            </a:r>
            <a:r>
              <a:rPr lang="en-US" altLang="x-none" sz="2400" dirty="0">
                <a:solidFill>
                  <a:schemeClr val="accent2"/>
                </a:solidFill>
              </a:rPr>
              <a:t>(cont.)</a:t>
            </a:r>
            <a:endParaRPr lang="en-US" altLang="x-none" sz="2400" dirty="0">
              <a:solidFill>
                <a:schemeClr val="accent2"/>
              </a:solidFill>
            </a:endParaRPr>
          </a:p>
        </p:txBody>
      </p:sp>
      <p:graphicFrame>
        <p:nvGraphicFramePr>
          <p:cNvPr id="7170" name="对象 7170"/>
          <p:cNvGraphicFramePr>
            <a:graphicFrameLocks noChangeAspect="1"/>
          </p:cNvGraphicFramePr>
          <p:nvPr/>
        </p:nvGraphicFramePr>
        <p:xfrm>
          <a:off x="0" y="837248"/>
          <a:ext cx="9128125" cy="4603750"/>
        </p:xfrm>
        <a:graphic>
          <a:graphicData uri="http://schemas.openxmlformats.org/presentationml/2006/ole">
            <mc:AlternateContent xmlns:mc="http://schemas.openxmlformats.org/markup-compatibility/2006">
              <mc:Choice xmlns:v="urn:schemas-microsoft-com:vml" Requires="v">
                <p:oleObj spid="_x0000_s3080" name="" r:id="rId1" imgW="3311525" imgH="1678305" progId="Word.Picture.8">
                  <p:embed/>
                </p:oleObj>
              </mc:Choice>
              <mc:Fallback>
                <p:oleObj name="" r:id="rId1" imgW="3311525" imgH="1678305" progId="Word.Picture.8">
                  <p:embed/>
                  <p:pic>
                    <p:nvPicPr>
                      <p:cNvPr id="0" name="图片 3079"/>
                      <p:cNvPicPr/>
                      <p:nvPr/>
                    </p:nvPicPr>
                    <p:blipFill>
                      <a:blip r:embed="rId2"/>
                      <a:stretch>
                        <a:fillRect/>
                      </a:stretch>
                    </p:blipFill>
                    <p:spPr>
                      <a:xfrm>
                        <a:off x="0" y="837248"/>
                        <a:ext cx="9128125" cy="4603750"/>
                      </a:xfrm>
                      <a:prstGeom prst="rect">
                        <a:avLst/>
                      </a:prstGeom>
                      <a:solidFill>
                        <a:schemeClr val="bg1"/>
                      </a:solidFill>
                      <a:ln w="38100">
                        <a:noFill/>
                        <a:miter/>
                      </a:ln>
                    </p:spPr>
                  </p:pic>
                </p:oleObj>
              </mc:Fallback>
            </mc:AlternateContent>
          </a:graphicData>
        </a:graphic>
      </p:graphicFrame>
      <p:sp>
        <p:nvSpPr>
          <p:cNvPr id="7171" name="椭圆 7171"/>
          <p:cNvSpPr/>
          <p:nvPr/>
        </p:nvSpPr>
        <p:spPr>
          <a:xfrm>
            <a:off x="0" y="4732973"/>
            <a:ext cx="5219700" cy="647700"/>
          </a:xfrm>
          <a:prstGeom prst="ellipse">
            <a:avLst/>
          </a:prstGeom>
          <a:noFill/>
          <a:ln w="2540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ndParaRPr>
          </a:p>
        </p:txBody>
      </p:sp>
      <p:sp>
        <p:nvSpPr>
          <p:cNvPr id="7172" name="云形标注 7172"/>
          <p:cNvSpPr/>
          <p:nvPr/>
        </p:nvSpPr>
        <p:spPr>
          <a:xfrm>
            <a:off x="2195513" y="1780223"/>
            <a:ext cx="6734175" cy="1565702"/>
          </a:xfrm>
          <a:prstGeom prst="cloudCallout">
            <a:avLst>
              <a:gd name="adj1" fmla="val -35162"/>
              <a:gd name="adj2" fmla="val 144190"/>
            </a:avLst>
          </a:prstGeom>
          <a:solidFill>
            <a:srgbClr val="EAEAEA"/>
          </a:solidFill>
          <a:ln w="25400" cap="flat" cmpd="sng">
            <a:solidFill>
              <a:srgbClr val="FF0000"/>
            </a:solidFill>
            <a:prstDash val="solid"/>
            <a:round/>
            <a:headEnd type="none" w="med" len="med"/>
            <a:tailEnd type="none" w="med" len="med"/>
          </a:ln>
        </p:spPr>
        <p:txBody>
          <a:bodyPr wrap="square" anchor="t">
            <a:spAutoFit/>
          </a:bodyPr>
          <a:p>
            <a:pPr algn="ctr">
              <a:spcBef>
                <a:spcPct val="50000"/>
              </a:spcBef>
              <a:buNone/>
            </a:pPr>
            <a:r>
              <a:rPr lang="zh-CN" altLang="en-US" sz="2400" b="1" dirty="0">
                <a:latin typeface="Arial" panose="020B0604020202020204" pitchFamily="34" charset="0"/>
              </a:rPr>
              <a:t>假设需要删除学生</a:t>
            </a:r>
            <a:r>
              <a:rPr lang="en-US" altLang="x-none" sz="2400" b="1" dirty="0">
                <a:latin typeface="Arial" panose="020B0604020202020204" pitchFamily="34" charset="0"/>
              </a:rPr>
              <a:t>:</a:t>
            </a:r>
            <a:endParaRPr lang="en-US" altLang="x-none" sz="2400" b="1" dirty="0">
              <a:latin typeface="Arial" panose="020B0604020202020204" pitchFamily="34" charset="0"/>
            </a:endParaRPr>
          </a:p>
          <a:p>
            <a:pPr algn="ctr">
              <a:spcBef>
                <a:spcPct val="50000"/>
              </a:spcBef>
              <a:buNone/>
            </a:pPr>
            <a:r>
              <a:rPr lang="en-US" altLang="x-none" sz="2400" b="1" dirty="0">
                <a:latin typeface="Arial" panose="020B0604020202020204" pitchFamily="34" charset="0"/>
              </a:rPr>
              <a:t>“0003, </a:t>
            </a:r>
            <a:r>
              <a:rPr lang="zh-CN" altLang="en-US" sz="2400" b="1" dirty="0">
                <a:latin typeface="Arial" panose="020B0604020202020204" pitchFamily="34" charset="0"/>
              </a:rPr>
              <a:t>方世觉</a:t>
            </a:r>
            <a:r>
              <a:rPr lang="en-US" altLang="x-none" sz="2400" b="1" dirty="0">
                <a:latin typeface="Arial" panose="020B0604020202020204" pitchFamily="34" charset="0"/>
              </a:rPr>
              <a:t>, CS, 17”</a:t>
            </a:r>
            <a:endParaRPr lang="en-US" altLang="x-none" sz="2400" b="1" dirty="0">
              <a:latin typeface="Arial" panose="020B0604020202020204" pitchFamily="34" charset="0"/>
            </a:endParaRPr>
          </a:p>
        </p:txBody>
      </p:sp>
      <p:sp>
        <p:nvSpPr>
          <p:cNvPr id="7173"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643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6436" name="Rectangle 2"/>
          <p:cNvSpPr>
            <a:spLocks noGrp="1"/>
          </p:cNvSpPr>
          <p:nvPr>
            <p:ph type="title"/>
          </p:nvPr>
        </p:nvSpPr>
        <p:spPr/>
        <p:txBody>
          <a:bodyPr vert="horz" wrap="square" tIns="0" bIns="0" anchor="ctr"/>
          <a:p>
            <a:pPr lvl="0" eaLnBrk="1" hangingPunct="1"/>
            <a:r>
              <a:rPr lang="zh-CN" altLang="en-US"/>
              <a:t>最小覆盖计算的例子</a:t>
            </a:r>
            <a:endParaRPr lang="zh-CN" altLang="en-US"/>
          </a:p>
        </p:txBody>
      </p:sp>
      <p:sp>
        <p:nvSpPr>
          <p:cNvPr id="146437" name="Rectangle 3"/>
          <p:cNvSpPr>
            <a:spLocks noGrp="1"/>
          </p:cNvSpPr>
          <p:nvPr>
            <p:ph type="body"/>
          </p:nvPr>
        </p:nvSpPr>
        <p:spPr>
          <a:xfrm>
            <a:off x="107950" y="838200"/>
            <a:ext cx="8763000" cy="5686425"/>
          </a:xfrm>
        </p:spPr>
        <p:txBody>
          <a:bodyPr vert="horz" wrap="square" anchor="t"/>
          <a:p>
            <a:pPr lvl="0" eaLnBrk="1" hangingPunct="1">
              <a:lnSpc>
                <a:spcPct val="100000"/>
              </a:lnSpc>
            </a:pPr>
            <a:r>
              <a:rPr lang="zh-CN" altLang="en-US" dirty="0">
                <a:solidFill>
                  <a:srgbClr val="0000FF"/>
                </a:solidFill>
                <a:latin typeface="Arial" panose="020B0604020202020204" pitchFamily="34" charset="0"/>
              </a:rPr>
              <a:t>例</a:t>
            </a:r>
            <a:r>
              <a:rPr lang="en-US" altLang="x-none" dirty="0">
                <a:solidFill>
                  <a:srgbClr val="0000FF"/>
                </a:solidFill>
                <a:latin typeface="Arial" panose="020B0604020202020204" pitchFamily="34" charset="0"/>
              </a:rPr>
              <a:t>1</a:t>
            </a:r>
            <a:r>
              <a:rPr lang="zh-CN" altLang="en-US" dirty="0">
                <a:solidFill>
                  <a:srgbClr val="0000FF"/>
                </a:solidFill>
                <a:latin typeface="Arial" panose="020B0604020202020204" pitchFamily="34" charset="0"/>
              </a:rPr>
              <a:t>：设 </a:t>
            </a:r>
            <a:r>
              <a:rPr lang="en-US" altLang="x-none" dirty="0">
                <a:solidFill>
                  <a:srgbClr val="0000FF"/>
                </a:solidFill>
                <a:latin typeface="Arial" panose="020B0604020202020204" pitchFamily="34" charset="0"/>
              </a:rPr>
              <a:t>F = { A</a:t>
            </a:r>
            <a:r>
              <a:rPr lang="en-US" altLang="x-none" dirty="0">
                <a:solidFill>
                  <a:srgbClr val="0000FF"/>
                </a:solidFill>
                <a:latin typeface="Arial" panose="020B0604020202020204" pitchFamily="34" charset="0"/>
                <a:sym typeface="Symbol" panose="05050102010706020507" pitchFamily="2" charset="2"/>
              </a:rPr>
              <a:t>C, </a:t>
            </a:r>
            <a:r>
              <a:rPr lang="en-US" altLang="x-none" dirty="0">
                <a:solidFill>
                  <a:srgbClr val="0000FF"/>
                </a:solidFill>
                <a:latin typeface="Arial" panose="020B0604020202020204" pitchFamily="34" charset="0"/>
              </a:rPr>
              <a:t>AC</a:t>
            </a:r>
            <a:r>
              <a:rPr lang="en-US" altLang="x-none" dirty="0">
                <a:solidFill>
                  <a:srgbClr val="0000FF"/>
                </a:solidFill>
                <a:latin typeface="Arial" panose="020B0604020202020204" pitchFamily="34" charset="0"/>
                <a:sym typeface="Symbol" panose="05050102010706020507" pitchFamily="2" charset="2"/>
              </a:rPr>
              <a:t>D, </a:t>
            </a:r>
            <a:r>
              <a:rPr lang="en-US" altLang="x-none" dirty="0">
                <a:solidFill>
                  <a:srgbClr val="0000FF"/>
                </a:solidFill>
                <a:latin typeface="Arial" panose="020B0604020202020204" pitchFamily="34" charset="0"/>
              </a:rPr>
              <a:t>E</a:t>
            </a:r>
            <a:r>
              <a:rPr lang="en-US" altLang="x-none" dirty="0">
                <a:solidFill>
                  <a:srgbClr val="0000FF"/>
                </a:solidFill>
                <a:latin typeface="Arial" panose="020B0604020202020204" pitchFamily="34" charset="0"/>
                <a:sym typeface="Symbol" panose="05050102010706020507" pitchFamily="2" charset="2"/>
              </a:rPr>
              <a:t>AD, </a:t>
            </a:r>
            <a:r>
              <a:rPr lang="en-US" altLang="x-none" dirty="0">
                <a:solidFill>
                  <a:srgbClr val="0000FF"/>
                </a:solidFill>
                <a:latin typeface="Arial" panose="020B0604020202020204" pitchFamily="34" charset="0"/>
              </a:rPr>
              <a:t>E</a:t>
            </a:r>
            <a:r>
              <a:rPr lang="en-US" altLang="x-none" dirty="0">
                <a:solidFill>
                  <a:srgbClr val="0000FF"/>
                </a:solidFill>
                <a:latin typeface="Arial" panose="020B0604020202020204" pitchFamily="34" charset="0"/>
                <a:sym typeface="Symbol" panose="05050102010706020507" pitchFamily="2" charset="2"/>
              </a:rPr>
              <a:t>H </a:t>
            </a:r>
            <a:r>
              <a:rPr lang="en-US" altLang="x-none" dirty="0">
                <a:solidFill>
                  <a:srgbClr val="0000FF"/>
                </a:solidFill>
                <a:latin typeface="Arial" panose="020B0604020202020204" pitchFamily="34" charset="0"/>
              </a:rPr>
              <a:t>}</a:t>
            </a:r>
            <a:endParaRPr lang="en-US" altLang="x-none" dirty="0">
              <a:solidFill>
                <a:srgbClr val="0000FF"/>
              </a:solidFill>
              <a:latin typeface="Arial" panose="020B0604020202020204" pitchFamily="34" charset="0"/>
            </a:endParaRPr>
          </a:p>
          <a:p>
            <a:pPr lvl="1" eaLnBrk="1" hangingPunct="1">
              <a:lnSpc>
                <a:spcPct val="100000"/>
              </a:lnSpc>
              <a:buNone/>
            </a:pPr>
            <a:r>
              <a:rPr lang="zh-CN" altLang="en-US" dirty="0">
                <a:solidFill>
                  <a:srgbClr val="0000FF"/>
                </a:solidFill>
                <a:latin typeface="Arial" panose="020B0604020202020204" pitchFamily="34" charset="0"/>
              </a:rPr>
              <a:t>请给出 </a:t>
            </a:r>
            <a:r>
              <a:rPr lang="en-US" altLang="x-none" dirty="0">
                <a:solidFill>
                  <a:srgbClr val="0000FF"/>
                </a:solidFill>
                <a:latin typeface="Arial" panose="020B0604020202020204" pitchFamily="34" charset="0"/>
              </a:rPr>
              <a:t>F </a:t>
            </a:r>
            <a:r>
              <a:rPr lang="zh-CN" altLang="en-US" dirty="0">
                <a:solidFill>
                  <a:srgbClr val="0000FF"/>
                </a:solidFill>
                <a:latin typeface="Arial" panose="020B0604020202020204" pitchFamily="34" charset="0"/>
              </a:rPr>
              <a:t>的最小函数依赖集。</a:t>
            </a:r>
            <a:endParaRPr lang="zh-CN" altLang="en-US" dirty="0">
              <a:solidFill>
                <a:srgbClr val="0000FF"/>
              </a:solidFill>
              <a:latin typeface="Arial" panose="020B0604020202020204" pitchFamily="34" charset="0"/>
            </a:endParaRPr>
          </a:p>
          <a:p>
            <a:pPr lvl="1" eaLnBrk="1" hangingPunct="1">
              <a:lnSpc>
                <a:spcPct val="100000"/>
              </a:lnSpc>
            </a:pPr>
            <a:endParaRPr lang="zh-CN" altLang="en-US" sz="1400" dirty="0">
              <a:solidFill>
                <a:srgbClr val="0000FF"/>
              </a:solidFill>
              <a:latin typeface="Arial" panose="020B0604020202020204" pitchFamily="34" charset="0"/>
            </a:endParaRPr>
          </a:p>
          <a:p>
            <a:pPr lvl="0" eaLnBrk="1" hangingPunct="1">
              <a:lnSpc>
                <a:spcPct val="100000"/>
              </a:lnSpc>
            </a:pPr>
            <a:r>
              <a:rPr lang="zh-CN" altLang="en-US" dirty="0">
                <a:solidFill>
                  <a:srgbClr val="0000FF"/>
                </a:solidFill>
                <a:latin typeface="Arial" panose="020B0604020202020204" pitchFamily="34" charset="0"/>
              </a:rPr>
              <a:t>例</a:t>
            </a:r>
            <a:r>
              <a:rPr lang="en-US" altLang="x-none" dirty="0">
                <a:solidFill>
                  <a:srgbClr val="0000FF"/>
                </a:solidFill>
                <a:latin typeface="Arial" panose="020B0604020202020204" pitchFamily="34" charset="0"/>
              </a:rPr>
              <a:t>2</a:t>
            </a:r>
            <a:r>
              <a:rPr lang="zh-CN" altLang="en-US" dirty="0">
                <a:solidFill>
                  <a:srgbClr val="0000FF"/>
                </a:solidFill>
                <a:latin typeface="Arial" panose="020B0604020202020204" pitchFamily="34" charset="0"/>
              </a:rPr>
              <a:t>：</a:t>
            </a:r>
            <a:r>
              <a:rPr lang="en-US" altLang="x-none" dirty="0">
                <a:solidFill>
                  <a:srgbClr val="0000FF"/>
                </a:solidFill>
                <a:latin typeface="Arial" panose="020B0604020202020204" pitchFamily="34" charset="0"/>
              </a:rPr>
              <a:t>F = { ABD→AC, C→BE, AD→BF, B→E }</a:t>
            </a:r>
            <a:endParaRPr lang="en-US" altLang="x-none" dirty="0">
              <a:solidFill>
                <a:srgbClr val="0000FF"/>
              </a:solidFill>
              <a:latin typeface="Arial" panose="020B0604020202020204" pitchFamily="34" charset="0"/>
            </a:endParaRPr>
          </a:p>
          <a:p>
            <a:pPr lvl="1" eaLnBrk="1" hangingPunct="1">
              <a:lnSpc>
                <a:spcPct val="100000"/>
              </a:lnSpc>
              <a:buNone/>
            </a:pPr>
            <a:r>
              <a:rPr lang="en-US" altLang="x-none" dirty="0">
                <a:solidFill>
                  <a:srgbClr val="0000FF"/>
                </a:solidFill>
                <a:latin typeface="Arial" panose="020B0604020202020204" pitchFamily="34" charset="0"/>
              </a:rPr>
              <a:t>Give the minimal cover M for the set F of FDs.</a:t>
            </a:r>
            <a:endParaRPr lang="zh-CN" altLang="en-US" dirty="0">
              <a:solidFill>
                <a:srgbClr val="0000FF"/>
              </a:solidFill>
              <a:latin typeface="Arial" panose="020B0604020202020204" pitchFamily="34" charset="0"/>
            </a:endParaRPr>
          </a:p>
          <a:p>
            <a:pPr lvl="1" eaLnBrk="1" hangingPunct="1">
              <a:lnSpc>
                <a:spcPct val="100000"/>
              </a:lnSpc>
            </a:pPr>
            <a:endParaRPr lang="zh-CN" altLang="en-US" sz="1400" dirty="0">
              <a:solidFill>
                <a:srgbClr val="0000FF"/>
              </a:solidFill>
              <a:latin typeface="Arial" panose="020B0604020202020204" pitchFamily="34" charset="0"/>
            </a:endParaRPr>
          </a:p>
          <a:p>
            <a:pPr lvl="0" eaLnBrk="1" hangingPunct="1">
              <a:lnSpc>
                <a:spcPct val="100000"/>
              </a:lnSpc>
            </a:pPr>
            <a:r>
              <a:rPr lang="zh-CN" altLang="en-US" dirty="0">
                <a:solidFill>
                  <a:srgbClr val="0000FF"/>
                </a:solidFill>
                <a:latin typeface="Arial" panose="020B0604020202020204" pitchFamily="34" charset="0"/>
              </a:rPr>
              <a:t>例</a:t>
            </a:r>
            <a:r>
              <a:rPr lang="en-US" altLang="x-none" dirty="0">
                <a:solidFill>
                  <a:srgbClr val="0000FF"/>
                </a:solidFill>
                <a:latin typeface="Arial" panose="020B0604020202020204" pitchFamily="34" charset="0"/>
              </a:rPr>
              <a:t>3</a:t>
            </a:r>
            <a:r>
              <a:rPr lang="zh-CN" altLang="en-US" dirty="0">
                <a:solidFill>
                  <a:srgbClr val="0000FF"/>
                </a:solidFill>
                <a:latin typeface="Arial" panose="020B0604020202020204" pitchFamily="34" charset="0"/>
              </a:rPr>
              <a:t>：</a:t>
            </a:r>
            <a:r>
              <a:rPr lang="en-US" altLang="x-none" dirty="0">
                <a:solidFill>
                  <a:srgbClr val="0000FF"/>
                </a:solidFill>
                <a:latin typeface="Arial" panose="020B0604020202020204" pitchFamily="34" charset="0"/>
              </a:rPr>
              <a:t>F = { a → b,  b c → d,  a c → d }</a:t>
            </a:r>
            <a:endParaRPr lang="en-US" altLang="x-none" dirty="0">
              <a:solidFill>
                <a:srgbClr val="0000FF"/>
              </a:solidFill>
              <a:latin typeface="Arial" panose="020B0604020202020204" pitchFamily="34" charset="0"/>
            </a:endParaRPr>
          </a:p>
          <a:p>
            <a:pPr lvl="1" eaLnBrk="1" hangingPunct="1">
              <a:lnSpc>
                <a:spcPct val="100000"/>
              </a:lnSpc>
              <a:buNone/>
            </a:pPr>
            <a:r>
              <a:rPr lang="en-US" altLang="x-none" dirty="0">
                <a:solidFill>
                  <a:srgbClr val="0000FF"/>
                </a:solidFill>
                <a:latin typeface="Arial" panose="020B0604020202020204" pitchFamily="34" charset="0"/>
              </a:rPr>
              <a:t>Give the minimal cover M for the set F of FDs.</a:t>
            </a:r>
            <a:endParaRPr lang="en-US" altLang="x-none" dirty="0">
              <a:solidFill>
                <a:srgbClr val="0000FF"/>
              </a:solidFill>
              <a:latin typeface="Arial" panose="020B0604020202020204" pitchFamily="34" charset="0"/>
            </a:endParaRPr>
          </a:p>
          <a:p>
            <a:pPr lvl="1" eaLnBrk="1" hangingPunct="1">
              <a:lnSpc>
                <a:spcPct val="100000"/>
              </a:lnSpc>
              <a:buNone/>
            </a:pPr>
            <a:endParaRPr lang="zh-CN" altLang="en-US" sz="1400" dirty="0">
              <a:solidFill>
                <a:srgbClr val="0000FF"/>
              </a:solidFill>
              <a:latin typeface="Arial" panose="020B0604020202020204" pitchFamily="34" charset="0"/>
            </a:endParaRPr>
          </a:p>
          <a:p>
            <a:pPr lvl="0" eaLnBrk="1" hangingPunct="1">
              <a:lnSpc>
                <a:spcPct val="100000"/>
              </a:lnSpc>
            </a:pPr>
            <a:r>
              <a:rPr lang="zh-CN" altLang="en-US" dirty="0">
                <a:solidFill>
                  <a:srgbClr val="0000FF"/>
                </a:solidFill>
                <a:latin typeface="Arial" panose="020B0604020202020204" pitchFamily="34" charset="0"/>
              </a:rPr>
              <a:t>例</a:t>
            </a:r>
            <a:r>
              <a:rPr lang="en-US" altLang="x-none" dirty="0">
                <a:solidFill>
                  <a:srgbClr val="0000FF"/>
                </a:solidFill>
                <a:latin typeface="Arial" panose="020B0604020202020204" pitchFamily="34" charset="0"/>
              </a:rPr>
              <a:t>4</a:t>
            </a:r>
            <a:r>
              <a:rPr lang="zh-CN" altLang="en-US" dirty="0">
                <a:solidFill>
                  <a:srgbClr val="0000FF"/>
                </a:solidFill>
                <a:latin typeface="Arial" panose="020B0604020202020204" pitchFamily="34" charset="0"/>
              </a:rPr>
              <a:t>：</a:t>
            </a:r>
            <a:r>
              <a:rPr lang="en-US" altLang="x-none" dirty="0">
                <a:solidFill>
                  <a:srgbClr val="0000FF"/>
                </a:solidFill>
                <a:latin typeface="Arial" panose="020B0604020202020204" pitchFamily="34" charset="0"/>
              </a:rPr>
              <a:t>G = { a → a c,    b → a b c,    d → a b c }</a:t>
            </a:r>
            <a:endParaRPr lang="en-US" altLang="x-none" dirty="0">
              <a:solidFill>
                <a:srgbClr val="0000FF"/>
              </a:solidFill>
              <a:latin typeface="Arial" panose="020B0604020202020204" pitchFamily="34" charset="0"/>
            </a:endParaRPr>
          </a:p>
          <a:p>
            <a:pPr lvl="1">
              <a:lnSpc>
                <a:spcPct val="100000"/>
              </a:lnSpc>
              <a:buNone/>
            </a:pPr>
            <a:r>
              <a:rPr lang="en-US" altLang="x-none" dirty="0">
                <a:solidFill>
                  <a:srgbClr val="0000FF"/>
                </a:solidFill>
                <a:latin typeface="Arial" panose="020B0604020202020204" pitchFamily="34" charset="0"/>
              </a:rPr>
              <a:t>Give the minimal cover M for the set G of FDs.</a:t>
            </a:r>
            <a:endParaRPr lang="zh-CN" altLang="en-US" dirty="0">
              <a:solidFill>
                <a:srgbClr val="0000FF"/>
              </a:solidFill>
              <a:latin typeface="Arial" panose="020B0604020202020204" pitchFamily="34" charset="0"/>
            </a:endParaRPr>
          </a:p>
        </p:txBody>
      </p:sp>
      <p:sp>
        <p:nvSpPr>
          <p:cNvPr id="146438" name="AutoShape 11">
            <a:hlinkClick r:id="rId1" action="ppaction://hlinkpres?slideindex=1&amp;slidetitle="/>
          </p:cNvPr>
          <p:cNvSpPr/>
          <p:nvPr/>
        </p:nvSpPr>
        <p:spPr>
          <a:xfrm>
            <a:off x="8461375" y="908050"/>
            <a:ext cx="574675" cy="360363"/>
          </a:xfrm>
          <a:prstGeom prst="actionButtonBeginning">
            <a:avLst/>
          </a:prstGeom>
          <a:solidFill>
            <a:srgbClr val="C0C0C0"/>
          </a:solidFill>
          <a:ln w="9525">
            <a:noFill/>
          </a:ln>
        </p:spPr>
        <p:txBody>
          <a:bodyPr wrap="none" anchor="ctr"/>
          <a:p>
            <a:pPr marL="342900" lvl="0" indent="-342900" algn="ctr" eaLnBrk="1" hangingPunct="1">
              <a:buNone/>
            </a:pPr>
            <a:r>
              <a:rPr lang="zh-CN" altLang="en-US" sz="2000" dirty="0">
                <a:solidFill>
                  <a:srgbClr val="FF0000"/>
                </a:solidFill>
                <a:latin typeface="Arial" panose="020B0604020202020204" pitchFamily="34" charset="0"/>
                <a:ea typeface="宋体" panose="02010600030101010101" pitchFamily="2" charset="-122"/>
              </a:rPr>
              <a:t>演示</a:t>
            </a:r>
            <a:endParaRPr lang="zh-CN" altLang="en-US" sz="2000" dirty="0">
              <a:solidFill>
                <a:srgbClr val="FF0000"/>
              </a:solidFill>
              <a:latin typeface="Arial" panose="020B0604020202020204" pitchFamily="34" charset="0"/>
              <a:ea typeface="宋体" panose="02010600030101010101" pitchFamily="2" charset="-122"/>
            </a:endParaRPr>
          </a:p>
        </p:txBody>
      </p:sp>
      <p:sp>
        <p:nvSpPr>
          <p:cNvPr id="146439" name="AutoShape 12">
            <a:hlinkClick r:id="rId2" action="ppaction://hlinkpres?slideindex=1&amp;slidetitle="/>
          </p:cNvPr>
          <p:cNvSpPr/>
          <p:nvPr/>
        </p:nvSpPr>
        <p:spPr>
          <a:xfrm>
            <a:off x="8461375" y="2276475"/>
            <a:ext cx="574675" cy="361950"/>
          </a:xfrm>
          <a:prstGeom prst="actionButtonBeginning">
            <a:avLst/>
          </a:prstGeom>
          <a:solidFill>
            <a:srgbClr val="C0C0C0"/>
          </a:solidFill>
          <a:ln w="9525">
            <a:noFill/>
          </a:ln>
        </p:spPr>
        <p:txBody>
          <a:bodyPr wrap="none" anchor="ctr"/>
          <a:p>
            <a:pPr marL="342900" lvl="0" indent="-342900" algn="ctr" eaLnBrk="1" hangingPunct="1">
              <a:buNone/>
            </a:pPr>
            <a:r>
              <a:rPr lang="zh-CN" altLang="en-US" sz="2000" dirty="0">
                <a:solidFill>
                  <a:srgbClr val="FF0000"/>
                </a:solidFill>
                <a:latin typeface="Arial" panose="020B0604020202020204" pitchFamily="34" charset="0"/>
                <a:ea typeface="宋体" panose="02010600030101010101" pitchFamily="2" charset="-122"/>
              </a:rPr>
              <a:t>演示</a:t>
            </a:r>
            <a:endParaRPr lang="zh-CN" altLang="en-US" sz="2000" dirty="0">
              <a:solidFill>
                <a:srgbClr val="FF0000"/>
              </a:solidFill>
              <a:latin typeface="Arial" panose="020B0604020202020204" pitchFamily="34" charset="0"/>
              <a:ea typeface="宋体" panose="02010600030101010101" pitchFamily="2" charset="-122"/>
            </a:endParaRPr>
          </a:p>
        </p:txBody>
      </p:sp>
      <p:sp>
        <p:nvSpPr>
          <p:cNvPr id="146440" name="AutoShape 13">
            <a:hlinkClick r:id="rId3" action="ppaction://hlinkpres?slideindex=1&amp;slidetitle="/>
          </p:cNvPr>
          <p:cNvSpPr/>
          <p:nvPr/>
        </p:nvSpPr>
        <p:spPr>
          <a:xfrm>
            <a:off x="8461375" y="3503613"/>
            <a:ext cx="574675" cy="360362"/>
          </a:xfrm>
          <a:prstGeom prst="actionButtonBeginning">
            <a:avLst/>
          </a:prstGeom>
          <a:solidFill>
            <a:srgbClr val="C0C0C0"/>
          </a:solidFill>
          <a:ln w="9525">
            <a:noFill/>
          </a:ln>
        </p:spPr>
        <p:txBody>
          <a:bodyPr wrap="none" anchor="ctr"/>
          <a:p>
            <a:pPr marL="342900" lvl="0" indent="-342900" algn="ctr" eaLnBrk="1" hangingPunct="1">
              <a:buNone/>
            </a:pPr>
            <a:r>
              <a:rPr lang="zh-CN" altLang="en-US" sz="2000" dirty="0">
                <a:solidFill>
                  <a:srgbClr val="FF0000"/>
                </a:solidFill>
                <a:latin typeface="Arial" panose="020B0604020202020204" pitchFamily="34" charset="0"/>
                <a:ea typeface="宋体" panose="02010600030101010101" pitchFamily="2" charset="-122"/>
              </a:rPr>
              <a:t>演示</a:t>
            </a:r>
            <a:endParaRPr lang="zh-CN" altLang="en-US" sz="20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745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p:txBody>
          <a:bodyPr vert="horz" wrap="square" tIns="0" bIns="0" anchor="ctr"/>
          <a:p>
            <a:pPr lvl="0" eaLnBrk="1" hangingPunct="1"/>
            <a:r>
              <a:rPr lang="en-US" altLang="zh-CN"/>
              <a:t>8.3.1  </a:t>
            </a:r>
            <a:r>
              <a:rPr lang="zh-CN" altLang="en-US"/>
              <a:t>函数依赖理论</a:t>
            </a:r>
            <a:endParaRPr lang="zh-CN" altLang="en-US"/>
          </a:p>
        </p:txBody>
      </p:sp>
      <p:sp>
        <p:nvSpPr>
          <p:cNvPr id="147461" name="Rectangle 3"/>
          <p:cNvSpPr>
            <a:spLocks noGrp="1"/>
          </p:cNvSpPr>
          <p:nvPr>
            <p:ph type="body"/>
          </p:nvPr>
        </p:nvSpPr>
        <p:spPr>
          <a:xfrm>
            <a:off x="381000" y="766445"/>
            <a:ext cx="8382000" cy="2895600"/>
          </a:xfrm>
          <a:ln>
            <a:solidFill>
              <a:schemeClr val="accent1"/>
            </a:solidFill>
          </a:ln>
        </p:spPr>
        <p:txBody>
          <a:bodyPr vert="horz" wrap="square" anchor="t"/>
          <a:p>
            <a:pPr marL="457200" lvl="0" indent="-457200" eaLnBrk="1" hangingPunct="1"/>
            <a:r>
              <a:rPr lang="zh-CN" altLang="en-US" dirty="0">
                <a:latin typeface="Arial" panose="020B0604020202020204" pitchFamily="34" charset="0"/>
              </a:rPr>
              <a:t>例：</a:t>
            </a:r>
            <a:r>
              <a:rPr lang="en-US" altLang="x-none" dirty="0">
                <a:solidFill>
                  <a:schemeClr val="accent2"/>
                </a:solidFill>
                <a:latin typeface="Arial" panose="020B0604020202020204" pitchFamily="34" charset="0"/>
              </a:rPr>
              <a:t>F = { B→CD,  AD→E,  B→A }</a:t>
            </a:r>
            <a:endParaRPr lang="en-US" altLang="x-none" dirty="0">
              <a:solidFill>
                <a:schemeClr val="accent2"/>
              </a:solidFill>
              <a:latin typeface="Arial" panose="020B0604020202020204" pitchFamily="34" charset="0"/>
            </a:endParaRPr>
          </a:p>
          <a:p>
            <a:pPr marL="1371600" lvl="2" indent="-457200" eaLnBrk="1" hangingPunct="1">
              <a:buNone/>
            </a:pPr>
            <a:r>
              <a:rPr lang="en-US" altLang="x-none" dirty="0">
                <a:latin typeface="Arial" panose="020B0604020202020204" pitchFamily="34" charset="0"/>
              </a:rPr>
              <a:t>   G = { B→CDE,  B→ABC,  AD→E }</a:t>
            </a:r>
            <a:endParaRPr lang="en-US" altLang="x-none" dirty="0">
              <a:solidFill>
                <a:schemeClr val="tx1"/>
              </a:solidFill>
              <a:latin typeface="Arial" panose="020B0604020202020204" pitchFamily="34" charset="0"/>
            </a:endParaRPr>
          </a:p>
          <a:p>
            <a:pPr marL="457200" lvl="0" indent="-457200" eaLnBrk="1" hangingPunct="1">
              <a:buNone/>
            </a:pPr>
            <a:r>
              <a:rPr lang="zh-CN" altLang="en-US" dirty="0">
                <a:solidFill>
                  <a:schemeClr val="tx1"/>
                </a:solidFill>
                <a:latin typeface="Arial" panose="020B0604020202020204" pitchFamily="34" charset="0"/>
              </a:rPr>
              <a:t>	请问：</a:t>
            </a:r>
            <a:endParaRPr lang="zh-CN" altLang="en-US" dirty="0">
              <a:solidFill>
                <a:schemeClr val="tx1"/>
              </a:solidFill>
              <a:latin typeface="Arial" panose="020B0604020202020204" pitchFamily="34" charset="0"/>
            </a:endParaRPr>
          </a:p>
          <a:p>
            <a:pPr marL="1371600" lvl="2" indent="-457200" eaLnBrk="1" hangingPunct="1">
              <a:buFont typeface="Wingdings" panose="05000000000000000000" pitchFamily="2" charset="2"/>
              <a:buAutoNum type="arabicPeriod"/>
            </a:pPr>
            <a:r>
              <a:rPr lang="en-US" altLang="x-none" dirty="0">
                <a:solidFill>
                  <a:schemeClr val="tx1"/>
                </a:solidFill>
                <a:latin typeface="Arial" panose="020B0604020202020204" pitchFamily="34" charset="0"/>
              </a:rPr>
              <a:t>F</a:t>
            </a:r>
            <a:r>
              <a:rPr lang="zh-CN" altLang="en-US" dirty="0">
                <a:solidFill>
                  <a:schemeClr val="tx1"/>
                </a:solidFill>
                <a:latin typeface="Arial" panose="020B0604020202020204" pitchFamily="34" charset="0"/>
              </a:rPr>
              <a:t>与</a:t>
            </a:r>
            <a:r>
              <a:rPr lang="en-US" altLang="x-none" dirty="0">
                <a:solidFill>
                  <a:schemeClr val="tx1"/>
                </a:solidFill>
                <a:latin typeface="Arial" panose="020B0604020202020204" pitchFamily="34" charset="0"/>
              </a:rPr>
              <a:t>G</a:t>
            </a:r>
            <a:r>
              <a:rPr lang="zh-CN" altLang="en-US" dirty="0">
                <a:solidFill>
                  <a:schemeClr val="tx1"/>
                </a:solidFill>
                <a:latin typeface="Arial" panose="020B0604020202020204" pitchFamily="34" charset="0"/>
              </a:rPr>
              <a:t>是否等价？</a:t>
            </a:r>
            <a:endParaRPr lang="zh-CN" altLang="en-US" dirty="0">
              <a:solidFill>
                <a:schemeClr val="tx1"/>
              </a:solidFill>
              <a:latin typeface="Arial" panose="020B0604020202020204" pitchFamily="34" charset="0"/>
            </a:endParaRPr>
          </a:p>
          <a:p>
            <a:pPr marL="1371600" lvl="2" indent="-457200" eaLnBrk="1" hangingPunct="1">
              <a:buFont typeface="Wingdings" panose="05000000000000000000" pitchFamily="2" charset="2"/>
              <a:buAutoNum type="arabicPeriod"/>
            </a:pPr>
            <a:r>
              <a:rPr lang="zh-CN" altLang="en-US" dirty="0">
                <a:solidFill>
                  <a:schemeClr val="tx1"/>
                </a:solidFill>
                <a:latin typeface="Arial" panose="020B0604020202020204" pitchFamily="34" charset="0"/>
              </a:rPr>
              <a:t>计算</a:t>
            </a:r>
            <a:r>
              <a:rPr lang="en-US" altLang="x-none" dirty="0">
                <a:solidFill>
                  <a:schemeClr val="tx1"/>
                </a:solidFill>
                <a:latin typeface="Arial" panose="020B0604020202020204" pitchFamily="34" charset="0"/>
              </a:rPr>
              <a:t>G</a:t>
            </a:r>
            <a:r>
              <a:rPr lang="zh-CN" altLang="en-US" dirty="0">
                <a:solidFill>
                  <a:schemeClr val="tx1"/>
                </a:solidFill>
                <a:latin typeface="Arial" panose="020B0604020202020204" pitchFamily="34" charset="0"/>
              </a:rPr>
              <a:t>的最小函数依赖集</a:t>
            </a:r>
            <a:endParaRPr lang="zh-CN" altLang="en-US" dirty="0">
              <a:solidFill>
                <a:schemeClr val="tx1"/>
              </a:solidFill>
              <a:latin typeface="Arial" panose="020B0604020202020204" pitchFamily="34" charset="0"/>
            </a:endParaRPr>
          </a:p>
        </p:txBody>
      </p:sp>
      <p:sp>
        <p:nvSpPr>
          <p:cNvPr id="147463" name="Text Box 4"/>
          <p:cNvSpPr txBox="1"/>
          <p:nvPr/>
        </p:nvSpPr>
        <p:spPr>
          <a:xfrm>
            <a:off x="685800" y="3803650"/>
            <a:ext cx="7994650" cy="2468880"/>
          </a:xfrm>
          <a:prstGeom prst="rect">
            <a:avLst/>
          </a:prstGeom>
          <a:noFill/>
          <a:ln w="9525">
            <a:noFill/>
          </a:ln>
        </p:spPr>
        <p:txBody>
          <a:bodyPr wrap="square">
            <a:spAutoFit/>
          </a:bodyPr>
          <a:p>
            <a:pPr marL="292100" lvl="0" indent="-292100" eaLnBrk="1" hangingPunct="1">
              <a:lnSpc>
                <a:spcPct val="100000"/>
              </a:lnSpc>
              <a:spcBef>
                <a:spcPct val="50000"/>
              </a:spcBef>
            </a:pPr>
            <a:r>
              <a:rPr lang="zh-CN" altLang="en-US" sz="2400" dirty="0">
                <a:solidFill>
                  <a:schemeClr val="accent2"/>
                </a:solidFill>
                <a:latin typeface="Times New Roman" panose="02020603050405020304" pitchFamily="2" charset="0"/>
                <a:ea typeface="宋体" panose="02010600030101010101" pitchFamily="2" charset="-122"/>
              </a:rPr>
              <a:t>对于第</a:t>
            </a:r>
            <a:r>
              <a:rPr lang="en-US" altLang="zh-CN" sz="2400" dirty="0">
                <a:solidFill>
                  <a:schemeClr val="accent2"/>
                </a:solidFill>
                <a:latin typeface="Times New Roman" panose="02020603050405020304" pitchFamily="2" charset="0"/>
                <a:ea typeface="宋体" panose="02010600030101010101" pitchFamily="2" charset="-122"/>
              </a:rPr>
              <a:t>1</a:t>
            </a:r>
            <a:r>
              <a:rPr lang="zh-CN" altLang="en-US" sz="2400" dirty="0">
                <a:solidFill>
                  <a:schemeClr val="accent2"/>
                </a:solidFill>
                <a:latin typeface="Times New Roman" panose="02020603050405020304" pitchFamily="2" charset="0"/>
                <a:ea typeface="宋体" panose="02010600030101010101" pitchFamily="2" charset="-122"/>
              </a:rPr>
              <a:t>小题，可以有两种证明办法：</a:t>
            </a:r>
            <a:endParaRPr lang="zh-CN" altLang="en-US" sz="2400" dirty="0">
              <a:solidFill>
                <a:schemeClr val="accent2"/>
              </a:solidFill>
              <a:latin typeface="Times New Roman" panose="02020603050405020304" pitchFamily="2" charset="0"/>
              <a:ea typeface="宋体" panose="02010600030101010101" pitchFamily="2" charset="-122"/>
            </a:endParaRPr>
          </a:p>
          <a:p>
            <a:pPr marL="971550" lvl="1" indent="-514350" eaLnBrk="1" hangingPunct="1">
              <a:lnSpc>
                <a:spcPct val="100000"/>
              </a:lnSpc>
              <a:spcBef>
                <a:spcPct val="50000"/>
              </a:spcBef>
              <a:buFont typeface="+mj-ea"/>
              <a:buAutoNum type="circleNumDbPlain"/>
            </a:pPr>
            <a:r>
              <a:rPr lang="zh-CN" altLang="en-US" sz="2400" dirty="0">
                <a:solidFill>
                  <a:schemeClr val="accent2"/>
                </a:solidFill>
                <a:latin typeface="Times New Roman" panose="02020603050405020304" pitchFamily="2" charset="0"/>
                <a:ea typeface="宋体" panose="02010600030101010101" pitchFamily="2" charset="-122"/>
              </a:rPr>
              <a:t>使用</a:t>
            </a:r>
            <a:r>
              <a:rPr lang="en-US" altLang="x-none" sz="2400" dirty="0">
                <a:solidFill>
                  <a:schemeClr val="accent2"/>
                </a:solidFill>
                <a:latin typeface="Times New Roman" panose="02020603050405020304" pitchFamily="2" charset="0"/>
                <a:ea typeface="宋体" panose="02010600030101010101" pitchFamily="2" charset="-122"/>
              </a:rPr>
              <a:t>Armstrong</a:t>
            </a:r>
            <a:r>
              <a:rPr lang="zh-CN" altLang="en-US" sz="2400" dirty="0">
                <a:solidFill>
                  <a:schemeClr val="accent2"/>
                </a:solidFill>
                <a:latin typeface="Times New Roman" panose="02020603050405020304" pitchFamily="2" charset="0"/>
                <a:ea typeface="宋体" panose="02010600030101010101" pitchFamily="2" charset="-122"/>
              </a:rPr>
              <a:t>公理系统的证明</a:t>
            </a:r>
            <a:endParaRPr lang="zh-CN" altLang="en-US" sz="2400" dirty="0">
              <a:solidFill>
                <a:schemeClr val="accent2"/>
              </a:solidFill>
              <a:latin typeface="Times New Roman" panose="02020603050405020304" pitchFamily="2" charset="0"/>
              <a:ea typeface="宋体" panose="02010600030101010101" pitchFamily="2" charset="-122"/>
            </a:endParaRPr>
          </a:p>
          <a:p>
            <a:pPr marL="971550" lvl="1" indent="-514350" eaLnBrk="1" hangingPunct="1">
              <a:lnSpc>
                <a:spcPct val="100000"/>
              </a:lnSpc>
              <a:spcBef>
                <a:spcPct val="50000"/>
              </a:spcBef>
              <a:buFont typeface="+mj-ea"/>
              <a:buAutoNum type="circleNumDbPlain"/>
            </a:pPr>
            <a:r>
              <a:rPr lang="zh-CN" altLang="en-US" sz="2400" dirty="0">
                <a:solidFill>
                  <a:schemeClr val="accent2"/>
                </a:solidFill>
                <a:latin typeface="Times New Roman" panose="02020603050405020304" pitchFamily="2" charset="0"/>
                <a:ea typeface="宋体" panose="02010600030101010101" pitchFamily="2" charset="-122"/>
              </a:rPr>
              <a:t>使用属性集闭包计算算法的证明</a:t>
            </a:r>
            <a:endParaRPr lang="zh-CN" altLang="en-US" sz="2400" dirty="0">
              <a:solidFill>
                <a:schemeClr val="accent2"/>
              </a:solidFill>
              <a:latin typeface="Times New Roman" panose="02020603050405020304" pitchFamily="2" charset="0"/>
              <a:ea typeface="宋体" panose="02010600030101010101" pitchFamily="2" charset="-122"/>
            </a:endParaRPr>
          </a:p>
          <a:p>
            <a:pPr marL="292100" lvl="0" indent="-292100" eaLnBrk="1" hangingPunct="1">
              <a:lnSpc>
                <a:spcPct val="100000"/>
              </a:lnSpc>
              <a:spcBef>
                <a:spcPct val="50000"/>
              </a:spcBef>
            </a:pPr>
            <a:r>
              <a:rPr lang="zh-CN" altLang="en-US" sz="2400" dirty="0">
                <a:solidFill>
                  <a:schemeClr val="accent2"/>
                </a:solidFill>
                <a:latin typeface="Times New Roman" panose="02020603050405020304" pitchFamily="2" charset="0"/>
                <a:ea typeface="宋体" panose="02010600030101010101" pitchFamily="2" charset="-122"/>
              </a:rPr>
              <a:t>对于第</a:t>
            </a:r>
            <a:r>
              <a:rPr lang="en-US" altLang="zh-CN" sz="2400" dirty="0">
                <a:solidFill>
                  <a:schemeClr val="accent2"/>
                </a:solidFill>
                <a:latin typeface="Times New Roman" panose="02020603050405020304" pitchFamily="2" charset="0"/>
                <a:ea typeface="宋体" panose="02010600030101010101" pitchFamily="2" charset="-122"/>
              </a:rPr>
              <a:t>2</a:t>
            </a:r>
            <a:r>
              <a:rPr lang="zh-CN" altLang="en-US" sz="2400" dirty="0">
                <a:solidFill>
                  <a:schemeClr val="accent2"/>
                </a:solidFill>
                <a:latin typeface="Times New Roman" panose="02020603050405020304" pitchFamily="2" charset="0"/>
                <a:ea typeface="宋体" panose="02010600030101010101" pitchFamily="2" charset="-122"/>
              </a:rPr>
              <a:t>小题，由于</a:t>
            </a:r>
            <a:r>
              <a:rPr lang="en-US" altLang="zh-CN" sz="2400" dirty="0">
                <a:solidFill>
                  <a:schemeClr val="accent2"/>
                </a:solidFill>
                <a:latin typeface="Times New Roman" panose="02020603050405020304" pitchFamily="2" charset="0"/>
                <a:ea typeface="宋体" panose="02010600030101010101" pitchFamily="2" charset="-122"/>
              </a:rPr>
              <a:t>F</a:t>
            </a:r>
            <a:r>
              <a:rPr lang="zh-CN" altLang="en-US" sz="2400" dirty="0">
                <a:solidFill>
                  <a:schemeClr val="accent2"/>
                </a:solidFill>
                <a:latin typeface="Times New Roman" panose="02020603050405020304" pitchFamily="2" charset="0"/>
                <a:ea typeface="宋体" panose="02010600030101010101" pitchFamily="2" charset="-122"/>
              </a:rPr>
              <a:t>与</a:t>
            </a:r>
            <a:r>
              <a:rPr lang="en-US" altLang="zh-CN" sz="2400" dirty="0">
                <a:solidFill>
                  <a:schemeClr val="accent2"/>
                </a:solidFill>
                <a:latin typeface="Times New Roman" panose="02020603050405020304" pitchFamily="2" charset="0"/>
                <a:ea typeface="宋体" panose="02010600030101010101" pitchFamily="2" charset="-122"/>
              </a:rPr>
              <a:t>G</a:t>
            </a:r>
            <a:r>
              <a:rPr lang="zh-CN" altLang="en-US" sz="2400" dirty="0">
                <a:solidFill>
                  <a:schemeClr val="accent2"/>
                </a:solidFill>
                <a:latin typeface="Times New Roman" panose="02020603050405020304" pitchFamily="2" charset="0"/>
                <a:ea typeface="宋体" panose="02010600030101010101" pitchFamily="2" charset="-122"/>
              </a:rPr>
              <a:t>相互等价，可以很容易判断</a:t>
            </a:r>
            <a:r>
              <a:rPr lang="en-US" altLang="zh-CN" sz="2400" dirty="0">
                <a:solidFill>
                  <a:schemeClr val="accent2"/>
                </a:solidFill>
                <a:latin typeface="Times New Roman" panose="02020603050405020304" pitchFamily="2" charset="0"/>
                <a:ea typeface="宋体" panose="02010600030101010101" pitchFamily="2" charset="-122"/>
              </a:rPr>
              <a:t>F</a:t>
            </a:r>
            <a:r>
              <a:rPr lang="zh-CN" altLang="en-US" sz="2400" dirty="0">
                <a:solidFill>
                  <a:schemeClr val="accent2"/>
                </a:solidFill>
                <a:latin typeface="Times New Roman" panose="02020603050405020304" pitchFamily="2" charset="0"/>
                <a:ea typeface="宋体" panose="02010600030101010101" pitchFamily="2" charset="-122"/>
              </a:rPr>
              <a:t>是</a:t>
            </a:r>
            <a:r>
              <a:rPr lang="en-US" altLang="zh-CN" sz="2400" dirty="0">
                <a:solidFill>
                  <a:schemeClr val="accent2"/>
                </a:solidFill>
                <a:latin typeface="Times New Roman" panose="02020603050405020304" pitchFamily="2" charset="0"/>
                <a:ea typeface="宋体" panose="02010600030101010101" pitchFamily="2" charset="-122"/>
              </a:rPr>
              <a:t>G</a:t>
            </a:r>
            <a:r>
              <a:rPr lang="zh-CN" altLang="en-US" sz="2400" dirty="0">
                <a:solidFill>
                  <a:schemeClr val="accent2"/>
                </a:solidFill>
                <a:latin typeface="Times New Roman" panose="02020603050405020304" pitchFamily="2" charset="0"/>
                <a:ea typeface="宋体" panose="02010600030101010101" pitchFamily="2" charset="-122"/>
              </a:rPr>
              <a:t>的最小覆盖（需要合并</a:t>
            </a:r>
            <a:r>
              <a:rPr lang="en-US" altLang="zh-CN" sz="2400" dirty="0">
                <a:solidFill>
                  <a:schemeClr val="accent2"/>
                </a:solidFill>
                <a:latin typeface="Times New Roman" panose="02020603050405020304" pitchFamily="2" charset="0"/>
                <a:ea typeface="宋体" panose="02010600030101010101" pitchFamily="2" charset="-122"/>
              </a:rPr>
              <a:t>B</a:t>
            </a:r>
            <a:r>
              <a:rPr lang="en-US" altLang="zh-CN" sz="2400" dirty="0">
                <a:solidFill>
                  <a:schemeClr val="accent2"/>
                </a:solidFill>
                <a:latin typeface="Times New Roman" panose="02020603050405020304" pitchFamily="2" charset="0"/>
                <a:ea typeface="宋体" panose="02010600030101010101" pitchFamily="2" charset="-122"/>
                <a:cs typeface="微软雅黑" panose="020B0503020204020204" charset="-122"/>
              </a:rPr>
              <a:t>→CD</a:t>
            </a:r>
            <a:r>
              <a:rPr lang="zh-CN" altLang="zh-CN" sz="2400" dirty="0">
                <a:solidFill>
                  <a:schemeClr val="accent2"/>
                </a:solidFill>
                <a:latin typeface="Times New Roman" panose="02020603050405020304" pitchFamily="2" charset="0"/>
                <a:ea typeface="宋体" panose="02010600030101010101" pitchFamily="2" charset="-122"/>
                <a:cs typeface="微软雅黑" panose="020B0503020204020204" charset="-122"/>
              </a:rPr>
              <a:t>和</a:t>
            </a:r>
            <a:r>
              <a:rPr lang="en-US" altLang="zh-CN" sz="2400" dirty="0">
                <a:solidFill>
                  <a:schemeClr val="accent2"/>
                </a:solidFill>
                <a:latin typeface="Times New Roman" panose="02020603050405020304" pitchFamily="2" charset="0"/>
                <a:ea typeface="宋体" panose="02010600030101010101" pitchFamily="2" charset="-122"/>
                <a:cs typeface="微软雅黑" panose="020B0503020204020204" charset="-122"/>
              </a:rPr>
              <a:t>B→A)</a:t>
            </a:r>
            <a:endParaRPr lang="en-US" altLang="zh-CN" sz="2400" dirty="0">
              <a:solidFill>
                <a:schemeClr val="accent2"/>
              </a:solidFill>
              <a:latin typeface="Times New Roman" panose="02020603050405020304" pitchFamily="2"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40" y="-29210"/>
            <a:ext cx="9110345" cy="6892290"/>
          </a:xfrm>
          <a:prstGeom prst="rect">
            <a:avLst/>
          </a:prstGeom>
          <a:solidFill>
            <a:schemeClr val="bg1"/>
          </a:solidFill>
        </p:spPr>
        <p:txBody>
          <a:bodyPr wrap="square" tIns="323850" rIns="90170" rtlCol="0">
            <a:spAutoFit/>
          </a:bodyPr>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r>
              <a:rPr lang="en-US" altLang="zh-CN" sz="2000" dirty="0">
                <a:solidFill>
                  <a:schemeClr val="accent2"/>
                </a:solidFill>
                <a:latin typeface="Times New Roman" panose="02020603050405020304" pitchFamily="2" charset="0"/>
                <a:sym typeface="+mn-ea"/>
              </a:rPr>
              <a:t>&lt;</a:t>
            </a:r>
            <a:r>
              <a:rPr lang="zh-CN" altLang="zh-CN" sz="2000" dirty="0">
                <a:solidFill>
                  <a:schemeClr val="accent2"/>
                </a:solidFill>
                <a:latin typeface="Times New Roman" panose="02020603050405020304" pitchFamily="2" charset="0"/>
                <a:sym typeface="+mn-ea"/>
              </a:rPr>
              <a:t>证法</a:t>
            </a:r>
            <a:r>
              <a:rPr lang="en-US" altLang="zh-CN" sz="2000" dirty="0">
                <a:solidFill>
                  <a:schemeClr val="accent2"/>
                </a:solidFill>
                <a:latin typeface="Times New Roman" panose="02020603050405020304" pitchFamily="2" charset="0"/>
                <a:sym typeface="+mn-ea"/>
              </a:rPr>
              <a:t>1</a:t>
            </a:r>
            <a:r>
              <a:rPr lang="zh-CN" altLang="en-US" sz="2000" dirty="0">
                <a:solidFill>
                  <a:schemeClr val="accent2"/>
                </a:solidFill>
                <a:latin typeface="Times New Roman" panose="02020603050405020304" pitchFamily="2" charset="0"/>
                <a:sym typeface="+mn-ea"/>
              </a:rPr>
              <a:t>：</a:t>
            </a:r>
            <a:r>
              <a:rPr lang="zh-CN" altLang="en-US" sz="2000" u="sng" dirty="0">
                <a:solidFill>
                  <a:schemeClr val="accent2"/>
                </a:solidFill>
                <a:latin typeface="Times New Roman" panose="02020603050405020304" pitchFamily="2" charset="0"/>
                <a:sym typeface="+mn-ea"/>
              </a:rPr>
              <a:t>使用</a:t>
            </a:r>
            <a:r>
              <a:rPr lang="en-US" altLang="x-none" sz="2000" u="sng" dirty="0">
                <a:solidFill>
                  <a:schemeClr val="accent2"/>
                </a:solidFill>
                <a:latin typeface="Times New Roman" panose="02020603050405020304" pitchFamily="2" charset="0"/>
                <a:sym typeface="+mn-ea"/>
              </a:rPr>
              <a:t>Armstrong</a:t>
            </a:r>
            <a:r>
              <a:rPr lang="zh-CN" altLang="en-US" sz="2000" u="sng" dirty="0">
                <a:solidFill>
                  <a:schemeClr val="accent2"/>
                </a:solidFill>
                <a:latin typeface="Times New Roman" panose="02020603050405020304" pitchFamily="2" charset="0"/>
                <a:sym typeface="+mn-ea"/>
              </a:rPr>
              <a:t>公理系统来证明</a:t>
            </a:r>
            <a:r>
              <a:rPr lang="en-US" altLang="x-none" sz="2000" u="sng" dirty="0">
                <a:solidFill>
                  <a:schemeClr val="accent2"/>
                </a:solidFill>
                <a:latin typeface="Times New Roman" panose="02020603050405020304" pitchFamily="2" charset="0"/>
                <a:sym typeface="+mn-ea"/>
              </a:rPr>
              <a:t>F</a:t>
            </a:r>
            <a:r>
              <a:rPr lang="zh-CN" altLang="en-US" sz="2000" u="sng" dirty="0">
                <a:solidFill>
                  <a:schemeClr val="accent2"/>
                </a:solidFill>
                <a:latin typeface="Times New Roman" panose="02020603050405020304" pitchFamily="2" charset="0"/>
                <a:sym typeface="+mn-ea"/>
              </a:rPr>
              <a:t>与</a:t>
            </a:r>
            <a:r>
              <a:rPr lang="en-US" altLang="x-none" sz="2000" u="sng" dirty="0">
                <a:solidFill>
                  <a:schemeClr val="accent2"/>
                </a:solidFill>
                <a:latin typeface="Times New Roman" panose="02020603050405020304" pitchFamily="2" charset="0"/>
                <a:sym typeface="+mn-ea"/>
              </a:rPr>
              <a:t>G</a:t>
            </a:r>
            <a:r>
              <a:rPr lang="zh-CN" altLang="en-US" sz="2000" u="sng" dirty="0">
                <a:solidFill>
                  <a:schemeClr val="accent2"/>
                </a:solidFill>
                <a:latin typeface="Times New Roman" panose="02020603050405020304" pitchFamily="2" charset="0"/>
                <a:sym typeface="+mn-ea"/>
              </a:rPr>
              <a:t>的等价</a:t>
            </a:r>
            <a:r>
              <a:rPr lang="en-US" altLang="zh-CN" sz="2000" dirty="0">
                <a:solidFill>
                  <a:schemeClr val="accent2"/>
                </a:solidFill>
                <a:latin typeface="Times New Roman" panose="02020603050405020304" pitchFamily="2" charset="0"/>
                <a:sym typeface="+mn-ea"/>
              </a:rPr>
              <a:t>&gt;</a:t>
            </a:r>
            <a:endParaRPr lang="zh-CN" altLang="en-US" sz="2000"/>
          </a:p>
        </p:txBody>
      </p:sp>
      <p:sp>
        <p:nvSpPr>
          <p:cNvPr id="3074" name="矩形 3073"/>
          <p:cNvSpPr/>
          <p:nvPr/>
        </p:nvSpPr>
        <p:spPr>
          <a:xfrm>
            <a:off x="457200" y="73660"/>
            <a:ext cx="8229600" cy="1295400"/>
          </a:xfrm>
          <a:prstGeom prst="rect">
            <a:avLst/>
          </a:prstGeom>
          <a:noFill/>
          <a:ln w="9525">
            <a:noFill/>
          </a:ln>
        </p:spPr>
        <p:txBody>
          <a:bodyPr/>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F: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B→A</a:t>
            </a:r>
            <a:endParaRPr lang="en-US" altLang="zh-CN" sz="2800" b="1">
              <a:latin typeface="Arial" panose="020B0604020202020204" pitchFamily="34" charset="0"/>
              <a:ea typeface="宋体" panose="02010600030101010101" pitchFamily="2" charset="-122"/>
            </a:endParaRPr>
          </a:p>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G: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B→CDE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latin typeface="Arial" panose="020B0604020202020204" pitchFamily="34" charset="0"/>
                <a:ea typeface="宋体" panose="02010600030101010101" pitchFamily="2" charset="-122"/>
              </a:rPr>
              <a:t>) B→ABC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endParaRPr lang="en-US" altLang="zh-CN" sz="2800" b="1">
              <a:latin typeface="Arial" panose="020B0604020202020204" pitchFamily="34" charset="0"/>
              <a:ea typeface="宋体" panose="02010600030101010101" pitchFamily="2" charset="-122"/>
            </a:endParaRPr>
          </a:p>
        </p:txBody>
      </p:sp>
      <p:sp>
        <p:nvSpPr>
          <p:cNvPr id="3075" name="矩形 3074"/>
          <p:cNvSpPr/>
          <p:nvPr/>
        </p:nvSpPr>
        <p:spPr>
          <a:xfrm>
            <a:off x="228600" y="1389380"/>
            <a:ext cx="8686800" cy="4876800"/>
          </a:xfrm>
          <a:prstGeom prst="rect">
            <a:avLst/>
          </a:prstGeom>
          <a:solidFill>
            <a:srgbClr val="CCFFFF"/>
          </a:solidFill>
          <a:ln w="9525">
            <a:noFill/>
          </a:ln>
        </p:spPr>
        <p:txBody>
          <a:bodyPr/>
          <a:p>
            <a:pPr marL="457200" lvl="0" indent="-457200">
              <a:lnSpc>
                <a:spcPct val="140000"/>
              </a:lnSpc>
              <a:spcBef>
                <a:spcPct val="20000"/>
              </a:spcBef>
              <a:buClr>
                <a:schemeClr val="tx1"/>
              </a:buClr>
              <a:buFont typeface="Wingdings" panose="05000000000000000000" pitchFamily="2" charset="2"/>
              <a:buChar char="q"/>
            </a:pPr>
            <a:r>
              <a:rPr lang="en-US" altLang="zh-CN" sz="2800" b="1">
                <a:solidFill>
                  <a:srgbClr val="FF0000"/>
                </a:solidFill>
                <a:latin typeface="Arial" panose="020B0604020202020204" pitchFamily="34" charset="0"/>
                <a:ea typeface="宋体" panose="02010600030101010101" pitchFamily="2" charset="-122"/>
              </a:rPr>
              <a:t>F </a:t>
            </a:r>
            <a:r>
              <a:rPr lang="zh-CN" altLang="en-US" sz="2800" b="1">
                <a:solidFill>
                  <a:srgbClr val="FF0000"/>
                </a:solidFill>
                <a:latin typeface="Arial" panose="020B0604020202020204" pitchFamily="34" charset="0"/>
                <a:ea typeface="宋体" panose="02010600030101010101" pitchFamily="2" charset="-122"/>
              </a:rPr>
              <a:t>是否逻辑蕴涵 </a:t>
            </a:r>
            <a:r>
              <a:rPr lang="en-US" altLang="zh-CN" sz="2800" b="1">
                <a:solidFill>
                  <a:srgbClr val="FF0000"/>
                </a:solidFill>
                <a:latin typeface="Arial" panose="020B0604020202020204" pitchFamily="34" charset="0"/>
                <a:ea typeface="宋体" panose="02010600030101010101" pitchFamily="2" charset="-122"/>
              </a:rPr>
              <a:t>G </a:t>
            </a:r>
            <a:r>
              <a:rPr lang="zh-CN" altLang="en-US" sz="2800" b="1">
                <a:solidFill>
                  <a:srgbClr val="FF0000"/>
                </a:solidFill>
                <a:latin typeface="Arial" panose="020B0604020202020204" pitchFamily="34" charset="0"/>
                <a:ea typeface="宋体" panose="02010600030101010101" pitchFamily="2" charset="-122"/>
              </a:rPr>
              <a:t>中的所有函数依赖 </a:t>
            </a:r>
            <a:r>
              <a:rPr lang="en-US" altLang="zh-CN" sz="2800" b="1">
                <a:solidFill>
                  <a:srgbClr val="FF0000"/>
                </a:solidFill>
                <a:latin typeface="Arial" panose="020B0604020202020204" pitchFamily="34" charset="0"/>
                <a:ea typeface="宋体" panose="02010600030101010101" pitchFamily="2" charset="-122"/>
              </a:rPr>
              <a:t>?</a:t>
            </a:r>
            <a:endParaRPr lang="en-US" altLang="zh-CN" sz="2800" b="1">
              <a:solidFill>
                <a:srgbClr val="FF0000"/>
              </a:solidFill>
              <a:latin typeface="Arial" panose="020B0604020202020204" pitchFamily="34" charset="0"/>
              <a:ea typeface="宋体" panose="02010600030101010101" pitchFamily="2" charset="-122"/>
            </a:endParaRPr>
          </a:p>
          <a:p>
            <a:pPr marL="457200" lvl="0" indent="-457200">
              <a:lnSpc>
                <a:spcPct val="140000"/>
              </a:lnSpc>
              <a:spcBef>
                <a:spcPct val="20000"/>
              </a:spcBef>
              <a:buClr>
                <a:schemeClr val="tx1"/>
              </a:buClr>
              <a:buFont typeface="Wingdings" panose="05000000000000000000" pitchFamily="2" charset="2"/>
              <a:buChar char="q"/>
            </a:pPr>
            <a:endParaRPr lang="en-US" altLang="zh-CN" sz="1200" b="1">
              <a:solidFill>
                <a:srgbClr val="FF0000"/>
              </a:solidFill>
              <a:latin typeface="Arial" panose="020B0604020202020204" pitchFamily="34" charset="0"/>
              <a:ea typeface="宋体" panose="02010600030101010101" pitchFamily="2" charset="-122"/>
            </a:endParaRPr>
          </a:p>
          <a:p>
            <a:pPr marL="914400" lvl="1" indent="-457200">
              <a:lnSpc>
                <a:spcPct val="140000"/>
              </a:lnSpc>
              <a:spcBef>
                <a:spcPct val="20000"/>
              </a:spcBef>
              <a:buClr>
                <a:schemeClr val="tx1"/>
              </a:buClr>
              <a:buFont typeface="Wingdings" panose="05000000000000000000" pitchFamily="2" charset="2"/>
              <a:buChar char="Ø"/>
            </a:pPr>
            <a:r>
              <a:rPr lang="en-US" altLang="zh-CN" sz="2800" b="1">
                <a:solidFill>
                  <a:srgbClr val="FF0066"/>
                </a:solidFill>
                <a:latin typeface="Arial" panose="020B0604020202020204" pitchFamily="34" charset="0"/>
                <a:ea typeface="宋体" panose="02010600030101010101" pitchFamily="2" charset="-122"/>
              </a:rPr>
              <a:t>F </a:t>
            </a:r>
            <a:r>
              <a:rPr lang="zh-CN" altLang="en-US" sz="2800" b="1">
                <a:solidFill>
                  <a:schemeClr val="accent2"/>
                </a:solidFill>
                <a:latin typeface="Arial" panose="020B0604020202020204" pitchFamily="34" charset="0"/>
                <a:ea typeface="宋体" panose="02010600030101010101" pitchFamily="2" charset="-122"/>
              </a:rPr>
              <a:t>是否逻辑蕴涵</a:t>
            </a:r>
            <a:r>
              <a:rPr lang="zh-CN" altLang="en-US" sz="2800" b="1">
                <a:solidFill>
                  <a:srgbClr val="FF0000"/>
                </a:solidFill>
                <a:latin typeface="Arial" panose="020B0604020202020204" pitchFamily="34" charset="0"/>
                <a:ea typeface="宋体" panose="02010600030101010101" pitchFamily="2" charset="-122"/>
              </a:rPr>
              <a:t>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zh-CN" altLang="en-US" sz="2800" b="1">
                <a:solidFill>
                  <a:schemeClr val="accent2"/>
                </a:solidFill>
                <a:latin typeface="Arial" panose="020B0604020202020204" pitchFamily="34" charset="0"/>
                <a:ea typeface="宋体" panose="02010600030101010101" pitchFamily="2" charset="-122"/>
              </a:rPr>
              <a:t>、</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00"/>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和合并规则可以得到：</a:t>
            </a:r>
            <a:r>
              <a:rPr lang="en-US" altLang="zh-CN" sz="2800" b="1">
                <a:solidFill>
                  <a:srgbClr val="FF0066"/>
                </a:solidFill>
                <a:latin typeface="Arial" panose="020B0604020202020204" pitchFamily="34" charset="0"/>
                <a:ea typeface="宋体" panose="02010600030101010101" pitchFamily="2" charset="-122"/>
              </a:rPr>
              <a:t>① </a:t>
            </a:r>
            <a:r>
              <a:rPr lang="en-US" altLang="zh-CN" sz="2800" b="1">
                <a:solidFill>
                  <a:schemeClr val="accent2"/>
                </a:solidFill>
                <a:latin typeface="Arial" panose="020B0604020202020204" pitchFamily="34" charset="0"/>
                <a:ea typeface="宋体" panose="02010600030101010101" pitchFamily="2" charset="-122"/>
              </a:rPr>
              <a:t>B→ACD</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和增广规则可以得到：</a:t>
            </a:r>
            <a:r>
              <a:rPr lang="en-US" altLang="zh-CN" sz="2800" b="1">
                <a:solidFill>
                  <a:srgbClr val="FF0066"/>
                </a:solidFill>
                <a:latin typeface="Arial" panose="020B0604020202020204" pitchFamily="34" charset="0"/>
                <a:ea typeface="宋体" panose="02010600030101010101" pitchFamily="2" charset="-122"/>
              </a:rPr>
              <a:t>② </a:t>
            </a:r>
            <a:r>
              <a:rPr lang="en-US" altLang="zh-CN" sz="2800" b="1">
                <a:solidFill>
                  <a:schemeClr val="accent2"/>
                </a:solidFill>
                <a:latin typeface="Arial" panose="020B0604020202020204" pitchFamily="34" charset="0"/>
                <a:ea typeface="宋体" panose="02010600030101010101" pitchFamily="2" charset="-122"/>
              </a:rPr>
              <a:t>CDAD→CDE</a:t>
            </a:r>
            <a:endParaRPr lang="en-US" altLang="zh-CN" sz="2800" b="1">
              <a:solidFill>
                <a:schemeClr val="accent2"/>
              </a:solidFill>
              <a:latin typeface="Arial" panose="020B0604020202020204" pitchFamily="34" charset="0"/>
              <a:ea typeface="宋体" panose="02010600030101010101" pitchFamily="2" charset="-122"/>
            </a:endParaRPr>
          </a:p>
          <a:p>
            <a:pPr marL="1828800" lvl="3" indent="-457200">
              <a:lnSpc>
                <a:spcPct val="140000"/>
              </a:lnSpc>
              <a:spcBef>
                <a:spcPct val="20000"/>
              </a:spcBef>
              <a:buClr>
                <a:schemeClr val="tx1"/>
              </a:buClr>
              <a:buFont typeface="Wingdings" panose="05000000000000000000" pitchFamily="2" charset="2"/>
              <a:buNone/>
            </a:pPr>
            <a:r>
              <a:rPr lang="zh-CN" altLang="en-US" sz="2800" b="1">
                <a:solidFill>
                  <a:schemeClr val="accent2"/>
                </a:solidFill>
                <a:latin typeface="Arial" panose="020B0604020202020204" pitchFamily="34" charset="0"/>
                <a:ea typeface="宋体" panose="02010600030101010101" pitchFamily="2" charset="-122"/>
              </a:rPr>
              <a:t>可以将</a:t>
            </a:r>
            <a:r>
              <a:rPr lang="en-US" altLang="zh-CN" sz="2800" b="1">
                <a:solidFill>
                  <a:srgbClr val="FF0066"/>
                </a:solidFill>
                <a:latin typeface="Arial" panose="020B0604020202020204" pitchFamily="34" charset="0"/>
                <a:ea typeface="宋体" panose="02010600030101010101" pitchFamily="2" charset="-122"/>
              </a:rPr>
              <a:t>②</a:t>
            </a:r>
            <a:r>
              <a:rPr lang="zh-CN" altLang="en-US" sz="2800" b="1">
                <a:solidFill>
                  <a:schemeClr val="accent2"/>
                </a:solidFill>
                <a:latin typeface="Arial" panose="020B0604020202020204" pitchFamily="34" charset="0"/>
                <a:ea typeface="宋体" panose="02010600030101010101" pitchFamily="2" charset="-122"/>
              </a:rPr>
              <a:t>简写为：</a:t>
            </a:r>
            <a:r>
              <a:rPr lang="en-US" altLang="zh-CN" sz="2800" b="1">
                <a:solidFill>
                  <a:srgbClr val="FF0066"/>
                </a:solidFill>
                <a:latin typeface="Arial" panose="020B0604020202020204" pitchFamily="34" charset="0"/>
                <a:ea typeface="宋体" panose="02010600030101010101" pitchFamily="2" charset="-122"/>
              </a:rPr>
              <a:t>③ </a:t>
            </a:r>
            <a:r>
              <a:rPr lang="en-US" altLang="zh-CN" sz="2800" b="1">
                <a:solidFill>
                  <a:schemeClr val="accent2"/>
                </a:solidFill>
                <a:latin typeface="Arial" panose="020B0604020202020204" pitchFamily="34" charset="0"/>
                <a:ea typeface="宋体" panose="02010600030101010101" pitchFamily="2" charset="-122"/>
              </a:rPr>
              <a:t>ACD→CDE</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①</a:t>
            </a:r>
            <a:r>
              <a:rPr lang="zh-CN" altLang="en-US" sz="2800" b="1">
                <a:solidFill>
                  <a:schemeClr val="accent2"/>
                </a:solidFill>
                <a:latin typeface="Arial" panose="020B0604020202020204" pitchFamily="34" charset="0"/>
                <a:ea typeface="宋体" panose="02010600030101010101" pitchFamily="2" charset="-122"/>
              </a:rPr>
              <a:t>、</a:t>
            </a:r>
            <a:r>
              <a:rPr lang="en-US" altLang="zh-CN" sz="2800" b="1">
                <a:solidFill>
                  <a:srgbClr val="FF0066"/>
                </a:solidFill>
                <a:latin typeface="Arial" panose="020B0604020202020204" pitchFamily="34" charset="0"/>
                <a:ea typeface="宋体" panose="02010600030101010101" pitchFamily="2" charset="-122"/>
              </a:rPr>
              <a:t>③</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和传递规则可以得到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endParaRPr lang="en-US" altLang="zh-CN" sz="2800" b="1" baseline="-25000">
              <a:solidFill>
                <a:srgbClr val="FF006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charRg st="0" end="22"/>
                                            </p:txEl>
                                          </p:spTgt>
                                        </p:tgtEl>
                                        <p:attrNameLst>
                                          <p:attrName>style.visibility</p:attrName>
                                        </p:attrNameLst>
                                      </p:cBhvr>
                                      <p:to>
                                        <p:strVal val="visible"/>
                                      </p:to>
                                    </p:set>
                                    <p:animEffect transition="in" filter="blinds(horizontal)">
                                      <p:cBhvr>
                                        <p:cTn id="12" dur="500"/>
                                        <p:tgtEl>
                                          <p:spTgt spid="3075">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charRg st="23" end="36"/>
                                            </p:txEl>
                                          </p:spTgt>
                                        </p:tgtEl>
                                        <p:attrNameLst>
                                          <p:attrName>style.visibility</p:attrName>
                                        </p:attrNameLst>
                                      </p:cBhvr>
                                      <p:to>
                                        <p:strVal val="visible"/>
                                      </p:to>
                                    </p:set>
                                    <p:animEffect transition="in" filter="blinds(horizontal)">
                                      <p:cBhvr>
                                        <p:cTn id="17" dur="500"/>
                                        <p:tgtEl>
                                          <p:spTgt spid="3075">
                                            <p:txEl>
                                              <p:charRg st="23"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charRg st="36" end="62"/>
                                            </p:txEl>
                                          </p:spTgt>
                                        </p:tgtEl>
                                        <p:attrNameLst>
                                          <p:attrName>style.visibility</p:attrName>
                                        </p:attrNameLst>
                                      </p:cBhvr>
                                      <p:to>
                                        <p:strVal val="visible"/>
                                      </p:to>
                                    </p:set>
                                    <p:animEffect transition="in" filter="blinds(horizontal)">
                                      <p:cBhvr>
                                        <p:cTn id="22" dur="500"/>
                                        <p:tgtEl>
                                          <p:spTgt spid="3075">
                                            <p:txEl>
                                              <p:charRg st="36"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5">
                                            <p:txEl>
                                              <p:charRg st="62" end="88"/>
                                            </p:txEl>
                                          </p:spTgt>
                                        </p:tgtEl>
                                        <p:attrNameLst>
                                          <p:attrName>style.visibility</p:attrName>
                                        </p:attrNameLst>
                                      </p:cBhvr>
                                      <p:to>
                                        <p:strVal val="visible"/>
                                      </p:to>
                                    </p:set>
                                    <p:animEffect transition="in" filter="blinds(horizontal)">
                                      <p:cBhvr>
                                        <p:cTn id="27" dur="500"/>
                                        <p:tgtEl>
                                          <p:spTgt spid="3075">
                                            <p:txEl>
                                              <p:charRg st="62" end="88"/>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75">
                                            <p:txEl>
                                              <p:charRg st="88" end="106"/>
                                            </p:txEl>
                                          </p:spTgt>
                                        </p:tgtEl>
                                        <p:attrNameLst>
                                          <p:attrName>style.visibility</p:attrName>
                                        </p:attrNameLst>
                                      </p:cBhvr>
                                      <p:to>
                                        <p:strVal val="visible"/>
                                      </p:to>
                                    </p:set>
                                    <p:animEffect transition="in" filter="blinds(horizontal)">
                                      <p:cBhvr>
                                        <p:cTn id="30" dur="500"/>
                                        <p:tgtEl>
                                          <p:spTgt spid="3075">
                                            <p:txEl>
                                              <p:charRg st="88" end="10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075">
                                            <p:txEl>
                                              <p:charRg st="106" end="125"/>
                                            </p:txEl>
                                          </p:spTgt>
                                        </p:tgtEl>
                                        <p:attrNameLst>
                                          <p:attrName>style.visibility</p:attrName>
                                        </p:attrNameLst>
                                      </p:cBhvr>
                                      <p:to>
                                        <p:strVal val="visible"/>
                                      </p:to>
                                    </p:set>
                                    <p:animEffect transition="in" filter="blinds(horizontal)">
                                      <p:cBhvr>
                                        <p:cTn id="35" dur="500"/>
                                        <p:tgtEl>
                                          <p:spTgt spid="3075">
                                            <p:txEl>
                                              <p:charRg st="106"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3" animBg="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40" y="-29210"/>
            <a:ext cx="9110345" cy="6892290"/>
          </a:xfrm>
          <a:prstGeom prst="rect">
            <a:avLst/>
          </a:prstGeom>
          <a:solidFill>
            <a:schemeClr val="bg1"/>
          </a:solidFill>
        </p:spPr>
        <p:txBody>
          <a:bodyPr wrap="square" tIns="323850" rIns="90170" rtlCol="0">
            <a:spAutoFit/>
          </a:bodyPr>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r>
              <a:rPr lang="en-US" altLang="zh-CN" sz="2000" dirty="0">
                <a:solidFill>
                  <a:schemeClr val="accent2"/>
                </a:solidFill>
                <a:latin typeface="Times New Roman" panose="02020603050405020304" pitchFamily="2" charset="0"/>
                <a:sym typeface="+mn-ea"/>
              </a:rPr>
              <a:t>&lt;</a:t>
            </a:r>
            <a:r>
              <a:rPr lang="zh-CN" altLang="zh-CN" sz="2000" dirty="0">
                <a:solidFill>
                  <a:schemeClr val="accent2"/>
                </a:solidFill>
                <a:latin typeface="Times New Roman" panose="02020603050405020304" pitchFamily="2" charset="0"/>
                <a:sym typeface="+mn-ea"/>
              </a:rPr>
              <a:t>证法</a:t>
            </a:r>
            <a:r>
              <a:rPr lang="en-US" altLang="zh-CN" sz="2000" dirty="0">
                <a:solidFill>
                  <a:schemeClr val="accent2"/>
                </a:solidFill>
                <a:latin typeface="Times New Roman" panose="02020603050405020304" pitchFamily="2" charset="0"/>
                <a:sym typeface="+mn-ea"/>
              </a:rPr>
              <a:t>1</a:t>
            </a:r>
            <a:r>
              <a:rPr lang="zh-CN" altLang="en-US" sz="2000" dirty="0">
                <a:solidFill>
                  <a:schemeClr val="accent2"/>
                </a:solidFill>
                <a:latin typeface="Times New Roman" panose="02020603050405020304" pitchFamily="2" charset="0"/>
                <a:sym typeface="+mn-ea"/>
              </a:rPr>
              <a:t>：</a:t>
            </a:r>
            <a:r>
              <a:rPr lang="zh-CN" altLang="en-US" sz="2000" u="sng" dirty="0">
                <a:solidFill>
                  <a:schemeClr val="accent2"/>
                </a:solidFill>
                <a:latin typeface="Times New Roman" panose="02020603050405020304" pitchFamily="2" charset="0"/>
                <a:sym typeface="+mn-ea"/>
              </a:rPr>
              <a:t>使用</a:t>
            </a:r>
            <a:r>
              <a:rPr lang="en-US" altLang="x-none" sz="2000" u="sng" dirty="0">
                <a:solidFill>
                  <a:schemeClr val="accent2"/>
                </a:solidFill>
                <a:latin typeface="Times New Roman" panose="02020603050405020304" pitchFamily="2" charset="0"/>
                <a:sym typeface="+mn-ea"/>
              </a:rPr>
              <a:t>Armstrong</a:t>
            </a:r>
            <a:r>
              <a:rPr lang="zh-CN" altLang="en-US" sz="2000" u="sng" dirty="0">
                <a:solidFill>
                  <a:schemeClr val="accent2"/>
                </a:solidFill>
                <a:latin typeface="Times New Roman" panose="02020603050405020304" pitchFamily="2" charset="0"/>
                <a:sym typeface="+mn-ea"/>
              </a:rPr>
              <a:t>公理系统来证明</a:t>
            </a:r>
            <a:r>
              <a:rPr lang="en-US" altLang="x-none" sz="2000" u="sng" dirty="0">
                <a:solidFill>
                  <a:schemeClr val="accent2"/>
                </a:solidFill>
                <a:latin typeface="Times New Roman" panose="02020603050405020304" pitchFamily="2" charset="0"/>
                <a:sym typeface="+mn-ea"/>
              </a:rPr>
              <a:t>F</a:t>
            </a:r>
            <a:r>
              <a:rPr lang="zh-CN" altLang="en-US" sz="2000" u="sng" dirty="0">
                <a:solidFill>
                  <a:schemeClr val="accent2"/>
                </a:solidFill>
                <a:latin typeface="Times New Roman" panose="02020603050405020304" pitchFamily="2" charset="0"/>
                <a:sym typeface="+mn-ea"/>
              </a:rPr>
              <a:t>与</a:t>
            </a:r>
            <a:r>
              <a:rPr lang="en-US" altLang="x-none" sz="2000" u="sng" dirty="0">
                <a:solidFill>
                  <a:schemeClr val="accent2"/>
                </a:solidFill>
                <a:latin typeface="Times New Roman" panose="02020603050405020304" pitchFamily="2" charset="0"/>
                <a:sym typeface="+mn-ea"/>
              </a:rPr>
              <a:t>G</a:t>
            </a:r>
            <a:r>
              <a:rPr lang="zh-CN" altLang="en-US" sz="2000" u="sng" dirty="0">
                <a:solidFill>
                  <a:schemeClr val="accent2"/>
                </a:solidFill>
                <a:latin typeface="Times New Roman" panose="02020603050405020304" pitchFamily="2" charset="0"/>
                <a:sym typeface="+mn-ea"/>
              </a:rPr>
              <a:t>的等价</a:t>
            </a:r>
            <a:r>
              <a:rPr lang="en-US" altLang="zh-CN" sz="2000" dirty="0">
                <a:solidFill>
                  <a:schemeClr val="accent2"/>
                </a:solidFill>
                <a:latin typeface="Times New Roman" panose="02020603050405020304" pitchFamily="2" charset="0"/>
                <a:sym typeface="+mn-ea"/>
              </a:rPr>
              <a:t>&gt;</a:t>
            </a:r>
            <a:endParaRPr lang="zh-CN" altLang="en-US" sz="2000"/>
          </a:p>
        </p:txBody>
      </p:sp>
      <p:sp>
        <p:nvSpPr>
          <p:cNvPr id="4098" name="矩形 4097"/>
          <p:cNvSpPr/>
          <p:nvPr/>
        </p:nvSpPr>
        <p:spPr>
          <a:xfrm>
            <a:off x="457200" y="156845"/>
            <a:ext cx="8229600" cy="1295400"/>
          </a:xfrm>
          <a:prstGeom prst="rect">
            <a:avLst/>
          </a:prstGeom>
          <a:noFill/>
          <a:ln w="9525">
            <a:noFill/>
          </a:ln>
        </p:spPr>
        <p:txBody>
          <a:bodyPr/>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F: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B→A</a:t>
            </a:r>
            <a:endParaRPr lang="en-US" altLang="zh-CN" sz="2800" b="1">
              <a:latin typeface="Arial" panose="020B0604020202020204" pitchFamily="34" charset="0"/>
              <a:ea typeface="宋体" panose="02010600030101010101" pitchFamily="2" charset="-122"/>
            </a:endParaRPr>
          </a:p>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G: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B→CDE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latin typeface="Arial" panose="020B0604020202020204" pitchFamily="34" charset="0"/>
                <a:ea typeface="宋体" panose="02010600030101010101" pitchFamily="2" charset="-122"/>
              </a:rPr>
              <a:t>) B→ABC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endParaRPr lang="en-US" altLang="zh-CN" sz="2800" b="1">
              <a:latin typeface="Arial" panose="020B0604020202020204" pitchFamily="34" charset="0"/>
              <a:ea typeface="宋体" panose="02010600030101010101" pitchFamily="2" charset="-122"/>
            </a:endParaRPr>
          </a:p>
        </p:txBody>
      </p:sp>
      <p:sp>
        <p:nvSpPr>
          <p:cNvPr id="4099" name="矩形 4098"/>
          <p:cNvSpPr/>
          <p:nvPr/>
        </p:nvSpPr>
        <p:spPr>
          <a:xfrm>
            <a:off x="228600" y="1687195"/>
            <a:ext cx="8686800" cy="4450080"/>
          </a:xfrm>
          <a:prstGeom prst="rect">
            <a:avLst/>
          </a:prstGeom>
          <a:solidFill>
            <a:srgbClr val="CCFFFF"/>
          </a:solidFill>
          <a:ln w="9525">
            <a:noFill/>
          </a:ln>
        </p:spPr>
        <p:txBody>
          <a:bodyPr/>
          <a:p>
            <a:pPr marL="914400" lvl="1" indent="-457200">
              <a:lnSpc>
                <a:spcPct val="140000"/>
              </a:lnSpc>
              <a:spcBef>
                <a:spcPct val="20000"/>
              </a:spcBef>
              <a:buClr>
                <a:schemeClr val="tx1"/>
              </a:buClr>
              <a:buFont typeface="Wingdings" panose="05000000000000000000" pitchFamily="2" charset="2"/>
              <a:buChar char="Ø"/>
            </a:pPr>
            <a:r>
              <a:rPr lang="en-US" altLang="zh-CN" sz="2800" b="1">
                <a:solidFill>
                  <a:srgbClr val="FF0066"/>
                </a:solidFill>
                <a:latin typeface="Arial" panose="020B0604020202020204" pitchFamily="34" charset="0"/>
                <a:ea typeface="宋体" panose="02010600030101010101" pitchFamily="2" charset="-122"/>
              </a:rPr>
              <a:t>F </a:t>
            </a:r>
            <a:r>
              <a:rPr lang="zh-CN" altLang="en-US" sz="2800" b="1">
                <a:solidFill>
                  <a:schemeClr val="accent2"/>
                </a:solidFill>
                <a:latin typeface="Arial" panose="020B0604020202020204" pitchFamily="34" charset="0"/>
                <a:ea typeface="宋体" panose="02010600030101010101" pitchFamily="2" charset="-122"/>
              </a:rPr>
              <a:t>是否逻辑蕴涵</a:t>
            </a:r>
            <a:r>
              <a:rPr lang="zh-CN" altLang="en-US" sz="2800" b="1">
                <a:solidFill>
                  <a:srgbClr val="FF0000"/>
                </a:solidFill>
                <a:latin typeface="Arial" panose="020B0604020202020204" pitchFamily="34" charset="0"/>
                <a:ea typeface="宋体" panose="02010600030101010101" pitchFamily="2" charset="-122"/>
              </a:rPr>
              <a:t>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和分解规则可以得到：</a:t>
            </a:r>
            <a:r>
              <a:rPr lang="en-US" altLang="zh-CN" sz="2800" b="1">
                <a:solidFill>
                  <a:srgbClr val="FF0066"/>
                </a:solidFill>
                <a:latin typeface="Arial" panose="020B0604020202020204" pitchFamily="34" charset="0"/>
                <a:ea typeface="宋体" panose="02010600030101010101" pitchFamily="2" charset="-122"/>
              </a:rPr>
              <a:t>①</a:t>
            </a:r>
            <a:r>
              <a:rPr lang="en-US" altLang="zh-CN" sz="2800" b="1">
                <a:solidFill>
                  <a:schemeClr val="accent2"/>
                </a:solidFill>
                <a:latin typeface="Arial" panose="020B0604020202020204" pitchFamily="34" charset="0"/>
                <a:ea typeface="宋体" panose="02010600030101010101" pitchFamily="2" charset="-122"/>
              </a:rPr>
              <a:t> B→C</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①</a:t>
            </a:r>
            <a:r>
              <a:rPr lang="zh-CN" altLang="en-US" sz="2800" b="1">
                <a:solidFill>
                  <a:schemeClr val="accent2"/>
                </a:solidFill>
                <a:latin typeface="Arial" panose="020B0604020202020204" pitchFamily="34" charset="0"/>
                <a:ea typeface="宋体" panose="02010600030101010101" pitchFamily="2" charset="-122"/>
              </a:rPr>
              <a:t>、</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和合并规则可以得到：</a:t>
            </a:r>
            <a:r>
              <a:rPr lang="en-US" altLang="zh-CN" sz="2800" b="1">
                <a:solidFill>
                  <a:srgbClr val="FF0066"/>
                </a:solidFill>
                <a:latin typeface="Arial" panose="020B0604020202020204" pitchFamily="34" charset="0"/>
                <a:ea typeface="宋体" panose="02010600030101010101" pitchFamily="2" charset="-122"/>
              </a:rPr>
              <a:t>②</a:t>
            </a:r>
            <a:r>
              <a:rPr lang="en-US" altLang="zh-CN" sz="2800" b="1">
                <a:solidFill>
                  <a:schemeClr val="accent2"/>
                </a:solidFill>
                <a:latin typeface="Arial" panose="020B0604020202020204" pitchFamily="34" charset="0"/>
                <a:ea typeface="宋体" panose="02010600030101010101" pitchFamily="2" charset="-122"/>
              </a:rPr>
              <a:t> B→AC</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②</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和增广规则可以得到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AutoNum type="arabicParenR"/>
            </a:pPr>
            <a:endParaRPr lang="en-US" altLang="zh-CN" sz="1400" b="1">
              <a:solidFill>
                <a:srgbClr val="FF0000"/>
              </a:solidFill>
              <a:latin typeface="Arial" panose="020B0604020202020204" pitchFamily="34" charset="0"/>
              <a:ea typeface="宋体" panose="02010600030101010101" pitchFamily="2" charset="-122"/>
            </a:endParaRPr>
          </a:p>
          <a:p>
            <a:pPr marL="914400" lvl="1" indent="-457200">
              <a:lnSpc>
                <a:spcPct val="140000"/>
              </a:lnSpc>
              <a:spcBef>
                <a:spcPct val="20000"/>
              </a:spcBef>
              <a:buClr>
                <a:schemeClr val="tx1"/>
              </a:buClr>
              <a:buFont typeface="Wingdings" panose="05000000000000000000" pitchFamily="2" charset="2"/>
              <a:buChar char="Ø"/>
            </a:pP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本身就是</a:t>
            </a:r>
            <a:r>
              <a:rPr lang="en-US" altLang="zh-CN" sz="2800" b="1">
                <a:solidFill>
                  <a:srgbClr val="FF3300"/>
                </a:solidFill>
                <a:latin typeface="Arial" panose="020B0604020202020204" pitchFamily="34" charset="0"/>
                <a:ea typeface="宋体" panose="02010600030101010101" pitchFamily="2" charset="-122"/>
              </a:rPr>
              <a:t>F</a:t>
            </a:r>
            <a:r>
              <a:rPr lang="zh-CN" altLang="en-US" sz="2800" b="1">
                <a:solidFill>
                  <a:schemeClr val="accent2"/>
                </a:solidFill>
                <a:latin typeface="Arial" panose="020B0604020202020204" pitchFamily="34" charset="0"/>
                <a:ea typeface="宋体" panose="02010600030101010101" pitchFamily="2" charset="-122"/>
              </a:rPr>
              <a:t>中的函数依赖</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charRg st="0" end="13"/>
                                            </p:txEl>
                                          </p:spTgt>
                                        </p:tgtEl>
                                        <p:attrNameLst>
                                          <p:attrName>style.visibility</p:attrName>
                                        </p:attrNameLst>
                                      </p:cBhvr>
                                      <p:to>
                                        <p:strVal val="visible"/>
                                      </p:to>
                                    </p:set>
                                    <p:animEffect transition="in" filter="blinds(horizontal)">
                                      <p:cBhvr>
                                        <p:cTn id="12" dur="500"/>
                                        <p:tgtEl>
                                          <p:spTgt spid="4099">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charRg st="13" end="34"/>
                                            </p:txEl>
                                          </p:spTgt>
                                        </p:tgtEl>
                                        <p:attrNameLst>
                                          <p:attrName>style.visibility</p:attrName>
                                        </p:attrNameLst>
                                      </p:cBhvr>
                                      <p:to>
                                        <p:strVal val="visible"/>
                                      </p:to>
                                    </p:set>
                                    <p:animEffect transition="in" filter="blinds(horizontal)">
                                      <p:cBhvr>
                                        <p:cTn id="17" dur="500"/>
                                        <p:tgtEl>
                                          <p:spTgt spid="4099">
                                            <p:txEl>
                                              <p:charRg st="13"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9">
                                            <p:txEl>
                                              <p:charRg st="34" end="58"/>
                                            </p:txEl>
                                          </p:spTgt>
                                        </p:tgtEl>
                                        <p:attrNameLst>
                                          <p:attrName>style.visibility</p:attrName>
                                        </p:attrNameLst>
                                      </p:cBhvr>
                                      <p:to>
                                        <p:strVal val="visible"/>
                                      </p:to>
                                    </p:set>
                                    <p:animEffect transition="in" filter="blinds(horizontal)">
                                      <p:cBhvr>
                                        <p:cTn id="22" dur="500"/>
                                        <p:tgtEl>
                                          <p:spTgt spid="4099">
                                            <p:txEl>
                                              <p:charRg st="34"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9">
                                            <p:txEl>
                                              <p:charRg st="58" end="75"/>
                                            </p:txEl>
                                          </p:spTgt>
                                        </p:tgtEl>
                                        <p:attrNameLst>
                                          <p:attrName>style.visibility</p:attrName>
                                        </p:attrNameLst>
                                      </p:cBhvr>
                                      <p:to>
                                        <p:strVal val="visible"/>
                                      </p:to>
                                    </p:set>
                                    <p:animEffect transition="in" filter="blinds(horizontal)">
                                      <p:cBhvr>
                                        <p:cTn id="27" dur="500"/>
                                        <p:tgtEl>
                                          <p:spTgt spid="4099">
                                            <p:txEl>
                                              <p:charRg st="58" end="7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9">
                                            <p:txEl>
                                              <p:charRg st="76" end="92"/>
                                            </p:txEl>
                                          </p:spTgt>
                                        </p:tgtEl>
                                        <p:attrNameLst>
                                          <p:attrName>style.visibility</p:attrName>
                                        </p:attrNameLst>
                                      </p:cBhvr>
                                      <p:to>
                                        <p:strVal val="visible"/>
                                      </p:to>
                                    </p:set>
                                    <p:animEffect transition="in" filter="blinds(horizontal)">
                                      <p:cBhvr>
                                        <p:cTn id="32" dur="500"/>
                                        <p:tgtEl>
                                          <p:spTgt spid="4099">
                                            <p:txEl>
                                              <p:charRg st="76"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3" animBg="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40" y="-29210"/>
            <a:ext cx="9110345" cy="6892290"/>
          </a:xfrm>
          <a:prstGeom prst="rect">
            <a:avLst/>
          </a:prstGeom>
          <a:solidFill>
            <a:schemeClr val="bg1"/>
          </a:solidFill>
        </p:spPr>
        <p:txBody>
          <a:bodyPr wrap="square" tIns="323850" rIns="90170" rtlCol="0">
            <a:spAutoFit/>
          </a:bodyPr>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r>
              <a:rPr lang="en-US" altLang="zh-CN" sz="2000" dirty="0">
                <a:solidFill>
                  <a:schemeClr val="accent2"/>
                </a:solidFill>
                <a:latin typeface="Times New Roman" panose="02020603050405020304" pitchFamily="2" charset="0"/>
                <a:sym typeface="+mn-ea"/>
              </a:rPr>
              <a:t>&lt;</a:t>
            </a:r>
            <a:r>
              <a:rPr lang="zh-CN" altLang="zh-CN" sz="2000" dirty="0">
                <a:solidFill>
                  <a:schemeClr val="accent2"/>
                </a:solidFill>
                <a:latin typeface="Times New Roman" panose="02020603050405020304" pitchFamily="2" charset="0"/>
                <a:sym typeface="+mn-ea"/>
              </a:rPr>
              <a:t>证法</a:t>
            </a:r>
            <a:r>
              <a:rPr lang="en-US" altLang="zh-CN" sz="2000" dirty="0">
                <a:solidFill>
                  <a:schemeClr val="accent2"/>
                </a:solidFill>
                <a:latin typeface="Times New Roman" panose="02020603050405020304" pitchFamily="2" charset="0"/>
                <a:sym typeface="+mn-ea"/>
              </a:rPr>
              <a:t>1</a:t>
            </a:r>
            <a:r>
              <a:rPr lang="zh-CN" altLang="en-US" sz="2000" dirty="0">
                <a:solidFill>
                  <a:schemeClr val="accent2"/>
                </a:solidFill>
                <a:latin typeface="Times New Roman" panose="02020603050405020304" pitchFamily="2" charset="0"/>
                <a:sym typeface="+mn-ea"/>
              </a:rPr>
              <a:t>：</a:t>
            </a:r>
            <a:r>
              <a:rPr lang="zh-CN" altLang="en-US" sz="2000" u="sng" dirty="0">
                <a:solidFill>
                  <a:schemeClr val="accent2"/>
                </a:solidFill>
                <a:latin typeface="Times New Roman" panose="02020603050405020304" pitchFamily="2" charset="0"/>
                <a:sym typeface="+mn-ea"/>
              </a:rPr>
              <a:t>使用</a:t>
            </a:r>
            <a:r>
              <a:rPr lang="en-US" altLang="x-none" sz="2000" u="sng" dirty="0">
                <a:solidFill>
                  <a:schemeClr val="accent2"/>
                </a:solidFill>
                <a:latin typeface="Times New Roman" panose="02020603050405020304" pitchFamily="2" charset="0"/>
                <a:sym typeface="+mn-ea"/>
              </a:rPr>
              <a:t>Armstrong</a:t>
            </a:r>
            <a:r>
              <a:rPr lang="zh-CN" altLang="en-US" sz="2000" u="sng" dirty="0">
                <a:solidFill>
                  <a:schemeClr val="accent2"/>
                </a:solidFill>
                <a:latin typeface="Times New Roman" panose="02020603050405020304" pitchFamily="2" charset="0"/>
                <a:sym typeface="+mn-ea"/>
              </a:rPr>
              <a:t>公理系统来证明</a:t>
            </a:r>
            <a:r>
              <a:rPr lang="en-US" altLang="x-none" sz="2000" u="sng" dirty="0">
                <a:solidFill>
                  <a:schemeClr val="accent2"/>
                </a:solidFill>
                <a:latin typeface="Times New Roman" panose="02020603050405020304" pitchFamily="2" charset="0"/>
                <a:sym typeface="+mn-ea"/>
              </a:rPr>
              <a:t>F</a:t>
            </a:r>
            <a:r>
              <a:rPr lang="zh-CN" altLang="en-US" sz="2000" u="sng" dirty="0">
                <a:solidFill>
                  <a:schemeClr val="accent2"/>
                </a:solidFill>
                <a:latin typeface="Times New Roman" panose="02020603050405020304" pitchFamily="2" charset="0"/>
                <a:sym typeface="+mn-ea"/>
              </a:rPr>
              <a:t>与</a:t>
            </a:r>
            <a:r>
              <a:rPr lang="en-US" altLang="x-none" sz="2000" u="sng" dirty="0">
                <a:solidFill>
                  <a:schemeClr val="accent2"/>
                </a:solidFill>
                <a:latin typeface="Times New Roman" panose="02020603050405020304" pitchFamily="2" charset="0"/>
                <a:sym typeface="+mn-ea"/>
              </a:rPr>
              <a:t>G</a:t>
            </a:r>
            <a:r>
              <a:rPr lang="zh-CN" altLang="en-US" sz="2000" u="sng" dirty="0">
                <a:solidFill>
                  <a:schemeClr val="accent2"/>
                </a:solidFill>
                <a:latin typeface="Times New Roman" panose="02020603050405020304" pitchFamily="2" charset="0"/>
                <a:sym typeface="+mn-ea"/>
              </a:rPr>
              <a:t>的等价</a:t>
            </a:r>
            <a:r>
              <a:rPr lang="en-US" altLang="zh-CN" sz="2000" dirty="0">
                <a:solidFill>
                  <a:schemeClr val="accent2"/>
                </a:solidFill>
                <a:latin typeface="Times New Roman" panose="02020603050405020304" pitchFamily="2" charset="0"/>
                <a:sym typeface="+mn-ea"/>
              </a:rPr>
              <a:t>&gt;</a:t>
            </a:r>
            <a:endParaRPr lang="zh-CN" altLang="en-US" sz="2000"/>
          </a:p>
        </p:txBody>
      </p:sp>
      <p:sp>
        <p:nvSpPr>
          <p:cNvPr id="5122" name="矩形 5121"/>
          <p:cNvSpPr/>
          <p:nvPr/>
        </p:nvSpPr>
        <p:spPr>
          <a:xfrm>
            <a:off x="228600" y="1609090"/>
            <a:ext cx="8686800" cy="4515485"/>
          </a:xfrm>
          <a:prstGeom prst="rect">
            <a:avLst/>
          </a:prstGeom>
          <a:solidFill>
            <a:srgbClr val="CCFFFF"/>
          </a:solidFill>
          <a:ln w="9525">
            <a:noFill/>
          </a:ln>
        </p:spPr>
        <p:txBody>
          <a:bodyPr/>
          <a:p>
            <a:pPr marL="457200" lvl="0" indent="-457200">
              <a:lnSpc>
                <a:spcPct val="120000"/>
              </a:lnSpc>
              <a:spcBef>
                <a:spcPct val="20000"/>
              </a:spcBef>
              <a:buClr>
                <a:schemeClr val="tx1"/>
              </a:buClr>
              <a:buFont typeface="Wingdings" panose="05000000000000000000" pitchFamily="2" charset="2"/>
              <a:buChar char="q"/>
            </a:pPr>
            <a:r>
              <a:rPr lang="en-US" altLang="zh-CN" sz="2800" b="1">
                <a:solidFill>
                  <a:srgbClr val="FF0000"/>
                </a:solidFill>
                <a:latin typeface="Arial" panose="020B0604020202020204" pitchFamily="34" charset="0"/>
                <a:ea typeface="宋体" panose="02010600030101010101" pitchFamily="2" charset="-122"/>
              </a:rPr>
              <a:t>G </a:t>
            </a:r>
            <a:r>
              <a:rPr lang="zh-CN" altLang="en-US" sz="2800" b="1">
                <a:solidFill>
                  <a:srgbClr val="FF0000"/>
                </a:solidFill>
                <a:latin typeface="Arial" panose="020B0604020202020204" pitchFamily="34" charset="0"/>
                <a:ea typeface="宋体" panose="02010600030101010101" pitchFamily="2" charset="-122"/>
              </a:rPr>
              <a:t>是否逻辑蕴涵 </a:t>
            </a:r>
            <a:r>
              <a:rPr lang="en-US" altLang="zh-CN" sz="2800" b="1">
                <a:solidFill>
                  <a:srgbClr val="FF0000"/>
                </a:solidFill>
                <a:latin typeface="Arial" panose="020B0604020202020204" pitchFamily="34" charset="0"/>
                <a:ea typeface="宋体" panose="02010600030101010101" pitchFamily="2" charset="-122"/>
              </a:rPr>
              <a:t>F </a:t>
            </a:r>
            <a:r>
              <a:rPr lang="zh-CN" altLang="en-US" sz="2800" b="1">
                <a:solidFill>
                  <a:srgbClr val="FF0000"/>
                </a:solidFill>
                <a:latin typeface="Arial" panose="020B0604020202020204" pitchFamily="34" charset="0"/>
                <a:ea typeface="宋体" panose="02010600030101010101" pitchFamily="2" charset="-122"/>
              </a:rPr>
              <a:t>中的所有函数依赖 </a:t>
            </a:r>
            <a:r>
              <a:rPr lang="en-US" altLang="zh-CN" sz="2800" b="1">
                <a:solidFill>
                  <a:srgbClr val="FF0000"/>
                </a:solidFill>
                <a:latin typeface="Arial" panose="020B0604020202020204" pitchFamily="34" charset="0"/>
                <a:ea typeface="宋体" panose="02010600030101010101" pitchFamily="2" charset="-122"/>
              </a:rPr>
              <a:t>?</a:t>
            </a:r>
            <a:endParaRPr lang="en-US" altLang="zh-CN" sz="2800" b="1">
              <a:solidFill>
                <a:srgbClr val="FF0000"/>
              </a:solidFill>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tx1"/>
              </a:buClr>
              <a:buFont typeface="Wingdings" panose="05000000000000000000" pitchFamily="2" charset="2"/>
              <a:buChar char="Ø"/>
            </a:pPr>
            <a:r>
              <a:rPr lang="en-US" altLang="zh-CN" sz="2800" b="1">
                <a:solidFill>
                  <a:srgbClr val="FF0066"/>
                </a:solidFill>
                <a:latin typeface="Arial" panose="020B0604020202020204" pitchFamily="34" charset="0"/>
                <a:ea typeface="宋体" panose="02010600030101010101" pitchFamily="2" charset="-122"/>
              </a:rPr>
              <a:t>G </a:t>
            </a:r>
            <a:r>
              <a:rPr lang="zh-CN" altLang="en-US" sz="2800" b="1">
                <a:solidFill>
                  <a:schemeClr val="accent2"/>
                </a:solidFill>
                <a:latin typeface="Arial" panose="020B0604020202020204" pitchFamily="34" charset="0"/>
                <a:ea typeface="宋体" panose="02010600030101010101" pitchFamily="2" charset="-122"/>
              </a:rPr>
              <a:t>是否逻辑蕴涵</a:t>
            </a:r>
            <a:r>
              <a:rPr lang="zh-CN" altLang="en-US" sz="2800" b="1">
                <a:solidFill>
                  <a:srgbClr val="FF0000"/>
                </a:solidFill>
                <a:latin typeface="Arial" panose="020B0604020202020204" pitchFamily="34" charset="0"/>
                <a:ea typeface="宋体" panose="02010600030101010101" pitchFamily="2" charset="-122"/>
              </a:rPr>
              <a:t>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Clr>
                <a:schemeClr val="tx1"/>
              </a:buClr>
              <a:buFont typeface="Arial" panose="020B0604020202020204" pitchFamily="34" charset="0"/>
              <a:buChar cha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00"/>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和分解规则可以得到：</a:t>
            </a:r>
            <a:r>
              <a:rPr lang="en-US" altLang="zh-CN" sz="2800" b="1">
                <a:solidFill>
                  <a:srgbClr val="FF3300"/>
                </a:solidFill>
                <a:latin typeface="Arial" panose="020B0604020202020204" pitchFamily="34" charset="0"/>
                <a:ea typeface="宋体" panose="02010600030101010101" pitchFamily="2" charset="-122"/>
              </a:rPr>
              <a:t>(</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B→CD</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Clr>
                <a:schemeClr val="tx1"/>
              </a:buClr>
              <a:buFont typeface="Wingdings" panose="05000000000000000000" pitchFamily="2" charset="2"/>
              <a:buAutoNum type="arabicParenR"/>
            </a:pPr>
            <a:endParaRPr lang="en-US" altLang="zh-CN" sz="1400" b="1" baseline="-25000">
              <a:solidFill>
                <a:srgbClr val="FF0066"/>
              </a:solidFill>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tx1"/>
              </a:buClr>
              <a:buFont typeface="Wingdings" panose="05000000000000000000" pitchFamily="2" charset="2"/>
              <a:buChar char="Ø"/>
            </a:pP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本身就是</a:t>
            </a:r>
            <a:r>
              <a:rPr lang="en-US" altLang="zh-CN" sz="2800" b="1">
                <a:solidFill>
                  <a:srgbClr val="FF3300"/>
                </a:solidFill>
                <a:latin typeface="Arial" panose="020B0604020202020204" pitchFamily="34" charset="0"/>
                <a:ea typeface="宋体" panose="02010600030101010101" pitchFamily="2" charset="-122"/>
              </a:rPr>
              <a:t>G</a:t>
            </a:r>
            <a:r>
              <a:rPr lang="zh-CN" altLang="en-US" sz="2800" b="1">
                <a:solidFill>
                  <a:schemeClr val="accent2"/>
                </a:solidFill>
                <a:latin typeface="Arial" panose="020B0604020202020204" pitchFamily="34" charset="0"/>
                <a:ea typeface="宋体" panose="02010600030101010101" pitchFamily="2" charset="-122"/>
              </a:rPr>
              <a:t>中的函数依赖</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tx1"/>
              </a:buClr>
              <a:buFont typeface="Wingdings" panose="05000000000000000000" pitchFamily="2" charset="2"/>
              <a:buChar char="Ø"/>
            </a:pPr>
            <a:endParaRPr lang="en-US" altLang="zh-CN" sz="1400" b="1">
              <a:solidFill>
                <a:srgbClr val="FF0066"/>
              </a:solidFill>
              <a:latin typeface="Arial" panose="020B0604020202020204" pitchFamily="34" charset="0"/>
              <a:ea typeface="宋体" panose="02010600030101010101" pitchFamily="2" charset="-122"/>
            </a:endParaRPr>
          </a:p>
          <a:p>
            <a:pPr marL="914400" lvl="1" indent="-457200">
              <a:lnSpc>
                <a:spcPct val="120000"/>
              </a:lnSpc>
              <a:spcBef>
                <a:spcPct val="20000"/>
              </a:spcBef>
              <a:buClr>
                <a:schemeClr val="tx1"/>
              </a:buClr>
              <a:buFont typeface="Wingdings" panose="05000000000000000000" pitchFamily="2" charset="2"/>
              <a:buChar char="Ø"/>
            </a:pPr>
            <a:r>
              <a:rPr lang="en-US" altLang="zh-CN" sz="2800" b="1">
                <a:solidFill>
                  <a:srgbClr val="FF0066"/>
                </a:solidFill>
                <a:latin typeface="Arial" panose="020B0604020202020204" pitchFamily="34" charset="0"/>
                <a:ea typeface="宋体" panose="02010600030101010101" pitchFamily="2" charset="-122"/>
              </a:rPr>
              <a:t>G </a:t>
            </a:r>
            <a:r>
              <a:rPr lang="zh-CN" altLang="en-US" sz="2800" b="1">
                <a:solidFill>
                  <a:schemeClr val="accent2"/>
                </a:solidFill>
                <a:latin typeface="Arial" panose="020B0604020202020204" pitchFamily="34" charset="0"/>
                <a:ea typeface="宋体" panose="02010600030101010101" pitchFamily="2" charset="-122"/>
              </a:rPr>
              <a:t>是否逻辑蕴涵</a:t>
            </a:r>
            <a:r>
              <a:rPr lang="zh-CN" altLang="en-US" sz="2800" b="1">
                <a:solidFill>
                  <a:srgbClr val="FF0000"/>
                </a:solidFill>
                <a:latin typeface="Arial" panose="020B0604020202020204" pitchFamily="34" charset="0"/>
                <a:ea typeface="宋体" panose="02010600030101010101" pitchFamily="2" charset="-122"/>
              </a:rPr>
              <a:t>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Clr>
                <a:schemeClr val="tx1"/>
              </a:buClr>
              <a:buFont typeface="Arial" panose="020B0604020202020204" pitchFamily="34" charset="0"/>
              <a:buChar char="•"/>
            </a:pPr>
            <a:r>
              <a:rPr lang="zh-CN" altLang="en-US" sz="2800" b="1">
                <a:solidFill>
                  <a:schemeClr val="accent2"/>
                </a:solidFill>
                <a:latin typeface="Arial" panose="020B0604020202020204" pitchFamily="34" charset="0"/>
                <a:ea typeface="宋体" panose="02010600030101010101" pitchFamily="2" charset="-122"/>
              </a:rPr>
              <a:t>由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chemeClr val="accent2"/>
                </a:solidFill>
                <a:latin typeface="Arial" panose="020B0604020202020204" pitchFamily="34" charset="0"/>
                <a:ea typeface="宋体" panose="02010600030101010101" pitchFamily="2" charset="-122"/>
              </a:rPr>
              <a:t> </a:t>
            </a:r>
            <a:r>
              <a:rPr lang="zh-CN" altLang="en-US" sz="2800" b="1">
                <a:solidFill>
                  <a:schemeClr val="accent2"/>
                </a:solidFill>
                <a:latin typeface="Arial" panose="020B0604020202020204" pitchFamily="34" charset="0"/>
                <a:ea typeface="宋体" panose="02010600030101010101" pitchFamily="2" charset="-122"/>
              </a:rPr>
              <a:t>和分解规则可以得到：</a:t>
            </a:r>
            <a:r>
              <a:rPr lang="en-US" altLang="zh-CN" sz="2800" b="1">
                <a:solidFill>
                  <a:srgbClr val="FF3300"/>
                </a:solidFill>
                <a:latin typeface="Arial" panose="020B0604020202020204" pitchFamily="34" charset="0"/>
                <a:ea typeface="宋体" panose="02010600030101010101" pitchFamily="2" charset="-122"/>
              </a:rPr>
              <a:t>(</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B→A</a:t>
            </a:r>
            <a:endParaRPr lang="en-US" altLang="zh-CN" sz="2800" b="1">
              <a:solidFill>
                <a:schemeClr val="accent2"/>
              </a:solidFill>
              <a:latin typeface="Arial" panose="020B0604020202020204" pitchFamily="34" charset="0"/>
              <a:ea typeface="宋体" panose="02010600030101010101" pitchFamily="2" charset="-122"/>
            </a:endParaRPr>
          </a:p>
        </p:txBody>
      </p:sp>
      <p:sp>
        <p:nvSpPr>
          <p:cNvPr id="5123" name="矩形 5122"/>
          <p:cNvSpPr/>
          <p:nvPr/>
        </p:nvSpPr>
        <p:spPr>
          <a:xfrm>
            <a:off x="457200" y="156845"/>
            <a:ext cx="8229600" cy="1295400"/>
          </a:xfrm>
          <a:prstGeom prst="rect">
            <a:avLst/>
          </a:prstGeom>
          <a:noFill/>
          <a:ln w="9525">
            <a:noFill/>
          </a:ln>
        </p:spPr>
        <p:txBody>
          <a:bodyPr/>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F: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B→A</a:t>
            </a:r>
            <a:endParaRPr lang="en-US" altLang="zh-CN" sz="2800" b="1">
              <a:latin typeface="Arial" panose="020B0604020202020204" pitchFamily="34" charset="0"/>
              <a:ea typeface="宋体" panose="02010600030101010101" pitchFamily="2" charset="-122"/>
            </a:endParaRPr>
          </a:p>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G: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B→CDE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latin typeface="Arial" panose="020B0604020202020204" pitchFamily="34" charset="0"/>
                <a:ea typeface="宋体" panose="02010600030101010101" pitchFamily="2" charset="-122"/>
              </a:rPr>
              <a:t>) B→ABC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endParaRPr lang="en-US" altLang="zh-CN" sz="28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2">
                                            <p:txEl>
                                              <p:charRg st="0" end="22"/>
                                            </p:txEl>
                                          </p:spTgt>
                                        </p:tgtEl>
                                        <p:attrNameLst>
                                          <p:attrName>style.visibility</p:attrName>
                                        </p:attrNameLst>
                                      </p:cBhvr>
                                      <p:to>
                                        <p:strVal val="visible"/>
                                      </p:to>
                                    </p:set>
                                    <p:animEffect transition="in" filter="blinds(horizontal)">
                                      <p:cBhvr>
                                        <p:cTn id="12" dur="500"/>
                                        <p:tgtEl>
                                          <p:spTgt spid="5122">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2">
                                            <p:txEl>
                                              <p:charRg st="22" end="35"/>
                                            </p:txEl>
                                          </p:spTgt>
                                        </p:tgtEl>
                                        <p:attrNameLst>
                                          <p:attrName>style.visibility</p:attrName>
                                        </p:attrNameLst>
                                      </p:cBhvr>
                                      <p:to>
                                        <p:strVal val="visible"/>
                                      </p:to>
                                    </p:set>
                                    <p:animEffect transition="in" filter="blinds(horizontal)">
                                      <p:cBhvr>
                                        <p:cTn id="17" dur="500"/>
                                        <p:tgtEl>
                                          <p:spTgt spid="5122">
                                            <p:txEl>
                                              <p:charRg st="22"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2">
                                            <p:txEl>
                                              <p:charRg st="35" end="60"/>
                                            </p:txEl>
                                          </p:spTgt>
                                        </p:tgtEl>
                                        <p:attrNameLst>
                                          <p:attrName>style.visibility</p:attrName>
                                        </p:attrNameLst>
                                      </p:cBhvr>
                                      <p:to>
                                        <p:strVal val="visible"/>
                                      </p:to>
                                    </p:set>
                                    <p:animEffect transition="in" filter="blinds(horizontal)">
                                      <p:cBhvr>
                                        <p:cTn id="22" dur="500"/>
                                        <p:tgtEl>
                                          <p:spTgt spid="5122">
                                            <p:txEl>
                                              <p:charRg st="35" end="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2">
                                            <p:txEl>
                                              <p:charRg st="61" end="77"/>
                                            </p:txEl>
                                          </p:spTgt>
                                        </p:tgtEl>
                                        <p:attrNameLst>
                                          <p:attrName>style.visibility</p:attrName>
                                        </p:attrNameLst>
                                      </p:cBhvr>
                                      <p:to>
                                        <p:strVal val="visible"/>
                                      </p:to>
                                    </p:set>
                                    <p:animEffect transition="in" filter="blinds(horizontal)">
                                      <p:cBhvr>
                                        <p:cTn id="27" dur="500"/>
                                        <p:tgtEl>
                                          <p:spTgt spid="5122">
                                            <p:txEl>
                                              <p:charRg st="61" end="7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2">
                                            <p:txEl>
                                              <p:charRg st="78" end="91"/>
                                            </p:txEl>
                                          </p:spTgt>
                                        </p:tgtEl>
                                        <p:attrNameLst>
                                          <p:attrName>style.visibility</p:attrName>
                                        </p:attrNameLst>
                                      </p:cBhvr>
                                      <p:to>
                                        <p:strVal val="visible"/>
                                      </p:to>
                                    </p:set>
                                    <p:animEffect transition="in" filter="blinds(horizontal)">
                                      <p:cBhvr>
                                        <p:cTn id="32" dur="500"/>
                                        <p:tgtEl>
                                          <p:spTgt spid="5122">
                                            <p:txEl>
                                              <p:charRg st="78" end="9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2">
                                            <p:txEl>
                                              <p:charRg st="91" end="115"/>
                                            </p:txEl>
                                          </p:spTgt>
                                        </p:tgtEl>
                                        <p:attrNameLst>
                                          <p:attrName>style.visibility</p:attrName>
                                        </p:attrNameLst>
                                      </p:cBhvr>
                                      <p:to>
                                        <p:strVal val="visible"/>
                                      </p:to>
                                    </p:set>
                                    <p:animEffect transition="in" filter="blinds(horizontal)">
                                      <p:cBhvr>
                                        <p:cTn id="37" dur="500"/>
                                        <p:tgtEl>
                                          <p:spTgt spid="5122">
                                            <p:txEl>
                                              <p:charRg st="91"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3" animBg="1"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40" y="-29210"/>
            <a:ext cx="9110345" cy="6892290"/>
          </a:xfrm>
          <a:prstGeom prst="rect">
            <a:avLst/>
          </a:prstGeom>
          <a:solidFill>
            <a:schemeClr val="bg1"/>
          </a:solidFill>
        </p:spPr>
        <p:txBody>
          <a:bodyPr wrap="square" tIns="323850" rIns="90170" rtlCol="0">
            <a:spAutoFit/>
          </a:bodyPr>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r>
              <a:rPr lang="en-US" altLang="zh-CN" sz="2000" dirty="0">
                <a:solidFill>
                  <a:schemeClr val="accent2"/>
                </a:solidFill>
                <a:latin typeface="Times New Roman" panose="02020603050405020304" pitchFamily="2" charset="0"/>
                <a:sym typeface="+mn-ea"/>
              </a:rPr>
              <a:t>&lt;</a:t>
            </a:r>
            <a:r>
              <a:rPr lang="zh-CN" altLang="zh-CN" sz="2000" dirty="0">
                <a:solidFill>
                  <a:schemeClr val="accent2"/>
                </a:solidFill>
                <a:latin typeface="Times New Roman" panose="02020603050405020304" pitchFamily="2" charset="0"/>
                <a:sym typeface="+mn-ea"/>
              </a:rPr>
              <a:t>证法</a:t>
            </a:r>
            <a:r>
              <a:rPr lang="en-US" altLang="zh-CN" sz="2000" dirty="0">
                <a:solidFill>
                  <a:schemeClr val="accent2"/>
                </a:solidFill>
                <a:latin typeface="Times New Roman" panose="02020603050405020304" pitchFamily="2" charset="0"/>
                <a:sym typeface="+mn-ea"/>
              </a:rPr>
              <a:t>2</a:t>
            </a:r>
            <a:r>
              <a:rPr lang="zh-CN" altLang="en-US" sz="2000" dirty="0">
                <a:solidFill>
                  <a:schemeClr val="accent2"/>
                </a:solidFill>
                <a:latin typeface="Times New Roman" panose="02020603050405020304" pitchFamily="2" charset="0"/>
                <a:sym typeface="+mn-ea"/>
              </a:rPr>
              <a:t>：</a:t>
            </a:r>
            <a:r>
              <a:rPr lang="zh-CN" altLang="en-US" sz="2000" u="sng" dirty="0">
                <a:solidFill>
                  <a:schemeClr val="accent2"/>
                </a:solidFill>
                <a:latin typeface="Times New Roman" panose="02020603050405020304" pitchFamily="2" charset="0"/>
                <a:sym typeface="+mn-ea"/>
              </a:rPr>
              <a:t>使用属性集闭包计算来证明</a:t>
            </a:r>
            <a:r>
              <a:rPr lang="en-US" altLang="x-none" sz="2000" u="sng" dirty="0">
                <a:solidFill>
                  <a:schemeClr val="accent2"/>
                </a:solidFill>
                <a:latin typeface="Times New Roman" panose="02020603050405020304" pitchFamily="2" charset="0"/>
                <a:sym typeface="+mn-ea"/>
              </a:rPr>
              <a:t>F</a:t>
            </a:r>
            <a:r>
              <a:rPr lang="zh-CN" altLang="en-US" sz="2000" u="sng" dirty="0">
                <a:solidFill>
                  <a:schemeClr val="accent2"/>
                </a:solidFill>
                <a:latin typeface="Times New Roman" panose="02020603050405020304" pitchFamily="2" charset="0"/>
                <a:sym typeface="+mn-ea"/>
              </a:rPr>
              <a:t>与</a:t>
            </a:r>
            <a:r>
              <a:rPr lang="en-US" altLang="x-none" sz="2000" u="sng" dirty="0">
                <a:solidFill>
                  <a:schemeClr val="accent2"/>
                </a:solidFill>
                <a:latin typeface="Times New Roman" panose="02020603050405020304" pitchFamily="2" charset="0"/>
                <a:sym typeface="+mn-ea"/>
              </a:rPr>
              <a:t>G</a:t>
            </a:r>
            <a:r>
              <a:rPr lang="zh-CN" altLang="en-US" sz="2000" u="sng" dirty="0">
                <a:solidFill>
                  <a:schemeClr val="accent2"/>
                </a:solidFill>
                <a:latin typeface="Times New Roman" panose="02020603050405020304" pitchFamily="2" charset="0"/>
                <a:sym typeface="+mn-ea"/>
              </a:rPr>
              <a:t>的等价</a:t>
            </a:r>
            <a:r>
              <a:rPr lang="en-US" altLang="zh-CN" sz="2000" dirty="0">
                <a:solidFill>
                  <a:schemeClr val="accent2"/>
                </a:solidFill>
                <a:latin typeface="Times New Roman" panose="02020603050405020304" pitchFamily="2" charset="0"/>
                <a:sym typeface="+mn-ea"/>
              </a:rPr>
              <a:t>&gt;</a:t>
            </a:r>
            <a:endParaRPr lang="zh-CN" altLang="en-US" sz="2000"/>
          </a:p>
        </p:txBody>
      </p:sp>
      <p:sp>
        <p:nvSpPr>
          <p:cNvPr id="3074" name="矩形 3073"/>
          <p:cNvSpPr/>
          <p:nvPr/>
        </p:nvSpPr>
        <p:spPr>
          <a:xfrm>
            <a:off x="457200" y="156845"/>
            <a:ext cx="8229600" cy="1295400"/>
          </a:xfrm>
          <a:prstGeom prst="rect">
            <a:avLst/>
          </a:prstGeom>
          <a:noFill/>
          <a:ln w="9525">
            <a:noFill/>
          </a:ln>
        </p:spPr>
        <p:txBody>
          <a:bodyPr/>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F: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B→A</a:t>
            </a:r>
            <a:endParaRPr lang="en-US" altLang="zh-CN" sz="2800" b="1">
              <a:latin typeface="Arial" panose="020B0604020202020204" pitchFamily="34" charset="0"/>
              <a:ea typeface="宋体" panose="02010600030101010101" pitchFamily="2" charset="-122"/>
            </a:endParaRPr>
          </a:p>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G: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B→CDE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latin typeface="Arial" panose="020B0604020202020204" pitchFamily="34" charset="0"/>
                <a:ea typeface="宋体" panose="02010600030101010101" pitchFamily="2" charset="-122"/>
              </a:rPr>
              <a:t>) B→ABC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endParaRPr lang="en-US" altLang="zh-CN" sz="2800" b="1">
              <a:latin typeface="Arial" panose="020B0604020202020204" pitchFamily="34" charset="0"/>
              <a:ea typeface="宋体" panose="02010600030101010101" pitchFamily="2" charset="-122"/>
            </a:endParaRPr>
          </a:p>
        </p:txBody>
      </p:sp>
      <p:sp>
        <p:nvSpPr>
          <p:cNvPr id="3075" name="矩形 3074"/>
          <p:cNvSpPr/>
          <p:nvPr/>
        </p:nvSpPr>
        <p:spPr>
          <a:xfrm>
            <a:off x="228600" y="1538605"/>
            <a:ext cx="8686800" cy="4481830"/>
          </a:xfrm>
          <a:prstGeom prst="rect">
            <a:avLst/>
          </a:prstGeom>
          <a:solidFill>
            <a:srgbClr val="CCFFFF"/>
          </a:solidFill>
          <a:ln w="9525">
            <a:noFill/>
          </a:ln>
        </p:spPr>
        <p:txBody>
          <a:bodyPr/>
          <a:p>
            <a:pPr marL="457200" lvl="0" indent="-457200">
              <a:lnSpc>
                <a:spcPct val="125000"/>
              </a:lnSpc>
              <a:spcBef>
                <a:spcPct val="20000"/>
              </a:spcBef>
              <a:buClr>
                <a:schemeClr val="tx1"/>
              </a:buClr>
              <a:buFont typeface="Wingdings" panose="05000000000000000000" pitchFamily="2" charset="2"/>
              <a:buChar char="q"/>
            </a:pPr>
            <a:r>
              <a:rPr lang="en-US" altLang="zh-CN" sz="2800" b="1">
                <a:solidFill>
                  <a:srgbClr val="FF0000"/>
                </a:solidFill>
                <a:latin typeface="Arial" panose="020B0604020202020204" pitchFamily="34" charset="0"/>
                <a:ea typeface="宋体" panose="02010600030101010101" pitchFamily="2" charset="-122"/>
              </a:rPr>
              <a:t>F </a:t>
            </a:r>
            <a:r>
              <a:rPr lang="zh-CN" altLang="en-US" sz="2800" b="1">
                <a:solidFill>
                  <a:srgbClr val="FF0000"/>
                </a:solidFill>
                <a:latin typeface="Arial" panose="020B0604020202020204" pitchFamily="34" charset="0"/>
                <a:ea typeface="宋体" panose="02010600030101010101" pitchFamily="2" charset="-122"/>
              </a:rPr>
              <a:t>是否逻辑蕴涵 </a:t>
            </a:r>
            <a:r>
              <a:rPr lang="en-US" altLang="zh-CN" sz="2800" b="1">
                <a:solidFill>
                  <a:srgbClr val="FF0000"/>
                </a:solidFill>
                <a:latin typeface="Arial" panose="020B0604020202020204" pitchFamily="34" charset="0"/>
                <a:ea typeface="宋体" panose="02010600030101010101" pitchFamily="2" charset="-122"/>
              </a:rPr>
              <a:t>G </a:t>
            </a:r>
            <a:r>
              <a:rPr lang="zh-CN" altLang="en-US" sz="2800" b="1">
                <a:solidFill>
                  <a:srgbClr val="FF0000"/>
                </a:solidFill>
                <a:latin typeface="Arial" panose="020B0604020202020204" pitchFamily="34" charset="0"/>
                <a:ea typeface="宋体" panose="02010600030101010101" pitchFamily="2" charset="-122"/>
              </a:rPr>
              <a:t>中的所有函数依赖 </a:t>
            </a:r>
            <a:r>
              <a:rPr lang="en-US" altLang="zh-CN" sz="2800" b="1">
                <a:solidFill>
                  <a:srgbClr val="FF0000"/>
                </a:solidFill>
                <a:latin typeface="Arial" panose="020B0604020202020204" pitchFamily="34" charset="0"/>
                <a:ea typeface="宋体" panose="02010600030101010101" pitchFamily="2" charset="-122"/>
              </a:rPr>
              <a:t>?</a:t>
            </a:r>
            <a:endParaRPr lang="en-US" altLang="zh-CN" sz="2800" b="1">
              <a:solidFill>
                <a:srgbClr val="FF0000"/>
              </a:solidFill>
              <a:latin typeface="Arial" panose="020B0604020202020204" pitchFamily="34" charset="0"/>
              <a:ea typeface="宋体" panose="02010600030101010101" pitchFamily="2" charset="-122"/>
            </a:endParaRPr>
          </a:p>
          <a:p>
            <a:pPr marL="914400" lvl="1" indent="-457200">
              <a:lnSpc>
                <a:spcPct val="125000"/>
              </a:lnSpc>
              <a:spcBef>
                <a:spcPct val="20000"/>
              </a:spcBef>
              <a:buClr>
                <a:schemeClr val="tx1"/>
              </a:buClr>
              <a:buFont typeface="Wingdings" panose="05000000000000000000" pitchFamily="2" charset="2"/>
              <a:buChar char="v"/>
            </a:pPr>
            <a:r>
              <a:rPr lang="zh-CN" altLang="en-US" sz="2800" b="1">
                <a:solidFill>
                  <a:schemeClr val="accent2"/>
                </a:solidFill>
                <a:latin typeface="Arial" panose="020B0604020202020204" pitchFamily="34" charset="0"/>
                <a:ea typeface="宋体" panose="02010600030101010101" pitchFamily="2" charset="-122"/>
              </a:rPr>
              <a:t>只要计算属性</a:t>
            </a:r>
            <a:r>
              <a:rPr lang="en-US" altLang="zh-CN" sz="2800" b="1">
                <a:solidFill>
                  <a:schemeClr val="accent2"/>
                </a:solidFill>
                <a:latin typeface="Arial" panose="020B0604020202020204" pitchFamily="34" charset="0"/>
                <a:ea typeface="宋体" panose="02010600030101010101" pitchFamily="2" charset="-122"/>
              </a:rPr>
              <a:t>B</a:t>
            </a:r>
            <a:r>
              <a:rPr lang="zh-CN" altLang="en-US" sz="2800" b="1">
                <a:solidFill>
                  <a:schemeClr val="accent2"/>
                </a:solidFill>
                <a:latin typeface="Arial" panose="020B0604020202020204" pitchFamily="34" charset="0"/>
                <a:ea typeface="宋体" panose="02010600030101010101" pitchFamily="2" charset="-122"/>
              </a:rPr>
              <a:t>在</a:t>
            </a:r>
            <a:r>
              <a:rPr lang="en-US" altLang="zh-CN" sz="2800" b="1">
                <a:solidFill>
                  <a:schemeClr val="accent2"/>
                </a:solidFill>
                <a:latin typeface="Arial" panose="020B0604020202020204" pitchFamily="34" charset="0"/>
                <a:ea typeface="宋体" panose="02010600030101010101" pitchFamily="2" charset="-122"/>
              </a:rPr>
              <a:t>F</a:t>
            </a:r>
            <a:r>
              <a:rPr lang="zh-CN" altLang="en-US" sz="2800" b="1">
                <a:solidFill>
                  <a:schemeClr val="accent2"/>
                </a:solidFill>
                <a:latin typeface="Arial" panose="020B0604020202020204" pitchFamily="34" charset="0"/>
                <a:ea typeface="宋体" panose="02010600030101010101" pitchFamily="2" charset="-122"/>
              </a:rPr>
              <a:t>上的属性集闭包</a:t>
            </a:r>
            <a:endParaRPr lang="zh-CN" altLang="en-US" sz="2800" b="1">
              <a:solidFill>
                <a:schemeClr val="accent2"/>
              </a:solidFill>
              <a:latin typeface="Arial" panose="020B0604020202020204" pitchFamily="34" charset="0"/>
              <a:ea typeface="宋体" panose="02010600030101010101" pitchFamily="2" charset="-122"/>
            </a:endParaRPr>
          </a:p>
          <a:p>
            <a:pPr marL="1371600" lvl="2" indent="-457200">
              <a:lnSpc>
                <a:spcPct val="125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初始值：</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F</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25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第一遍：</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F</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 </a:t>
            </a:r>
            <a:r>
              <a:rPr lang="en-US" altLang="zh-CN" sz="2800" b="1">
                <a:solidFill>
                  <a:srgbClr val="FF3300"/>
                </a:solidFill>
                <a:latin typeface="Arial" panose="020B0604020202020204" pitchFamily="34" charset="0"/>
                <a:ea typeface="宋体" panose="02010600030101010101" pitchFamily="2" charset="-122"/>
              </a:rPr>
              <a:t>C, D, A</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25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第二遍：</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F</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 C, D, A, </a:t>
            </a:r>
            <a:r>
              <a:rPr lang="en-US" altLang="zh-CN" sz="2800" b="1">
                <a:solidFill>
                  <a:srgbClr val="FF3300"/>
                </a:solidFill>
                <a:latin typeface="Arial" panose="020B0604020202020204" pitchFamily="34" charset="0"/>
                <a:ea typeface="宋体" panose="02010600030101010101" pitchFamily="2" charset="-122"/>
              </a:rPr>
              <a:t>E</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25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第三遍：</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F</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 C, D, A, E}</a:t>
            </a:r>
            <a:endParaRPr lang="en-US" altLang="zh-CN" sz="2800" b="1">
              <a:solidFill>
                <a:schemeClr val="accent2"/>
              </a:solidFill>
              <a:latin typeface="Arial" panose="020B0604020202020204" pitchFamily="34" charset="0"/>
              <a:ea typeface="宋体" panose="02010600030101010101" pitchFamily="2" charset="-122"/>
            </a:endParaRPr>
          </a:p>
          <a:p>
            <a:pPr marL="914400" lvl="1" indent="-457200">
              <a:lnSpc>
                <a:spcPct val="125000"/>
              </a:lnSpc>
              <a:spcBef>
                <a:spcPct val="20000"/>
              </a:spcBef>
              <a:buClr>
                <a:schemeClr val="tx1"/>
              </a:buClr>
              <a:buFont typeface="Wingdings" panose="05000000000000000000" pitchFamily="2" charset="2"/>
              <a:buChar char="v"/>
            </a:pPr>
            <a:r>
              <a:rPr lang="zh-CN" altLang="en-US" sz="2800" b="1">
                <a:solidFill>
                  <a:schemeClr val="accent2"/>
                </a:solidFill>
                <a:latin typeface="Arial" panose="020B0604020202020204" pitchFamily="34" charset="0"/>
                <a:ea typeface="宋体" panose="02010600030101010101" pitchFamily="2" charset="-122"/>
              </a:rPr>
              <a:t>因此可以推理得到：</a:t>
            </a:r>
            <a:r>
              <a:rPr lang="en-US" altLang="zh-CN" sz="2800" b="1">
                <a:solidFill>
                  <a:schemeClr val="accent2"/>
                </a:solidFill>
                <a:latin typeface="Arial" panose="020B0604020202020204" pitchFamily="34" charset="0"/>
                <a:ea typeface="宋体" panose="02010600030101010101" pitchFamily="2" charset="-122"/>
              </a:rPr>
              <a:t>F</a:t>
            </a:r>
            <a:r>
              <a:rPr lang="zh-CN" altLang="en-US" sz="2800" b="1">
                <a:solidFill>
                  <a:schemeClr val="accent2"/>
                </a:solidFill>
                <a:latin typeface="Arial" panose="020B0604020202020204" pitchFamily="34" charset="0"/>
                <a:ea typeface="宋体" panose="02010600030101010101" pitchFamily="2" charset="-122"/>
              </a:rPr>
              <a:t>逻辑蕴涵</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zh-CN" altLang="en-US" sz="2800" b="1">
                <a:solidFill>
                  <a:schemeClr val="accent2"/>
                </a:solidFill>
                <a:latin typeface="Arial" panose="020B0604020202020204" pitchFamily="34" charset="0"/>
                <a:ea typeface="宋体" panose="02010600030101010101" pitchFamily="2" charset="-122"/>
              </a:rPr>
              <a:t>和</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endParaRPr lang="en-US" altLang="zh-CN" sz="2800" b="1" baseline="-25000">
              <a:solidFill>
                <a:srgbClr val="FF006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charRg st="0" end="22"/>
                                            </p:txEl>
                                          </p:spTgt>
                                        </p:tgtEl>
                                        <p:attrNameLst>
                                          <p:attrName>style.visibility</p:attrName>
                                        </p:attrNameLst>
                                      </p:cBhvr>
                                      <p:to>
                                        <p:strVal val="visible"/>
                                      </p:to>
                                    </p:set>
                                    <p:animEffect transition="in" filter="blinds(horizontal)">
                                      <p:cBhvr>
                                        <p:cTn id="12" dur="500"/>
                                        <p:tgtEl>
                                          <p:spTgt spid="3075">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charRg st="22" end="39"/>
                                            </p:txEl>
                                          </p:spTgt>
                                        </p:tgtEl>
                                        <p:attrNameLst>
                                          <p:attrName>style.visibility</p:attrName>
                                        </p:attrNameLst>
                                      </p:cBhvr>
                                      <p:to>
                                        <p:strVal val="visible"/>
                                      </p:to>
                                    </p:set>
                                    <p:animEffect transition="in" filter="blinds(horizontal)">
                                      <p:cBhvr>
                                        <p:cTn id="17" dur="500"/>
                                        <p:tgtEl>
                                          <p:spTgt spid="3075">
                                            <p:txEl>
                                              <p:charRg st="22" end="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charRg st="39" end="53"/>
                                            </p:txEl>
                                          </p:spTgt>
                                        </p:tgtEl>
                                        <p:attrNameLst>
                                          <p:attrName>style.visibility</p:attrName>
                                        </p:attrNameLst>
                                      </p:cBhvr>
                                      <p:to>
                                        <p:strVal val="visible"/>
                                      </p:to>
                                    </p:set>
                                    <p:animEffect transition="in" filter="blinds(horizontal)">
                                      <p:cBhvr>
                                        <p:cTn id="22" dur="500"/>
                                        <p:tgtEl>
                                          <p:spTgt spid="3075">
                                            <p:txEl>
                                              <p:charRg st="39" end="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5">
                                            <p:txEl>
                                              <p:charRg st="53" end="76"/>
                                            </p:txEl>
                                          </p:spTgt>
                                        </p:tgtEl>
                                        <p:attrNameLst>
                                          <p:attrName>style.visibility</p:attrName>
                                        </p:attrNameLst>
                                      </p:cBhvr>
                                      <p:to>
                                        <p:strVal val="visible"/>
                                      </p:to>
                                    </p:set>
                                    <p:animEffect transition="in" filter="blinds(horizontal)">
                                      <p:cBhvr>
                                        <p:cTn id="27" dur="500"/>
                                        <p:tgtEl>
                                          <p:spTgt spid="3075">
                                            <p:txEl>
                                              <p:charRg st="53" end="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5">
                                            <p:txEl>
                                              <p:charRg st="76" end="102"/>
                                            </p:txEl>
                                          </p:spTgt>
                                        </p:tgtEl>
                                        <p:attrNameLst>
                                          <p:attrName>style.visibility</p:attrName>
                                        </p:attrNameLst>
                                      </p:cBhvr>
                                      <p:to>
                                        <p:strVal val="visible"/>
                                      </p:to>
                                    </p:set>
                                    <p:animEffect transition="in" filter="blinds(horizontal)">
                                      <p:cBhvr>
                                        <p:cTn id="32" dur="500"/>
                                        <p:tgtEl>
                                          <p:spTgt spid="3075">
                                            <p:txEl>
                                              <p:charRg st="76" end="10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5">
                                            <p:txEl>
                                              <p:charRg st="102" end="128"/>
                                            </p:txEl>
                                          </p:spTgt>
                                        </p:tgtEl>
                                        <p:attrNameLst>
                                          <p:attrName>style.visibility</p:attrName>
                                        </p:attrNameLst>
                                      </p:cBhvr>
                                      <p:to>
                                        <p:strVal val="visible"/>
                                      </p:to>
                                    </p:set>
                                    <p:animEffect transition="in" filter="blinds(horizontal)">
                                      <p:cBhvr>
                                        <p:cTn id="37" dur="500"/>
                                        <p:tgtEl>
                                          <p:spTgt spid="3075">
                                            <p:txEl>
                                              <p:charRg st="102" end="12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5">
                                            <p:txEl>
                                              <p:charRg st="128" end="148"/>
                                            </p:txEl>
                                          </p:spTgt>
                                        </p:tgtEl>
                                        <p:attrNameLst>
                                          <p:attrName>style.visibility</p:attrName>
                                        </p:attrNameLst>
                                      </p:cBhvr>
                                      <p:to>
                                        <p:strVal val="visible"/>
                                      </p:to>
                                    </p:set>
                                    <p:animEffect transition="in" filter="blinds(horizontal)">
                                      <p:cBhvr>
                                        <p:cTn id="42" dur="500"/>
                                        <p:tgtEl>
                                          <p:spTgt spid="3075">
                                            <p:txEl>
                                              <p:charRg st="128"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3" animBg="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40" y="-29210"/>
            <a:ext cx="9110345" cy="6892290"/>
          </a:xfrm>
          <a:prstGeom prst="rect">
            <a:avLst/>
          </a:prstGeom>
          <a:solidFill>
            <a:schemeClr val="bg1"/>
          </a:solidFill>
        </p:spPr>
        <p:txBody>
          <a:bodyPr wrap="square" tIns="323850" rIns="90170" rtlCol="0">
            <a:spAutoFit/>
          </a:bodyPr>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endParaRPr lang="en-US" altLang="zh-CN" sz="2000" dirty="0">
              <a:solidFill>
                <a:schemeClr val="accent2"/>
              </a:solidFill>
              <a:latin typeface="Times New Roman" panose="02020603050405020304" pitchFamily="2" charset="0"/>
              <a:sym typeface="+mn-ea"/>
            </a:endParaRPr>
          </a:p>
          <a:p>
            <a:pPr algn="r">
              <a:buNone/>
            </a:pPr>
            <a:r>
              <a:rPr lang="en-US" altLang="zh-CN" sz="2000" dirty="0">
                <a:solidFill>
                  <a:schemeClr val="accent2"/>
                </a:solidFill>
                <a:latin typeface="Times New Roman" panose="02020603050405020304" pitchFamily="2" charset="0"/>
                <a:sym typeface="+mn-ea"/>
              </a:rPr>
              <a:t>&lt;</a:t>
            </a:r>
            <a:r>
              <a:rPr lang="zh-CN" altLang="zh-CN" sz="2000" dirty="0">
                <a:solidFill>
                  <a:schemeClr val="accent2"/>
                </a:solidFill>
                <a:latin typeface="Times New Roman" panose="02020603050405020304" pitchFamily="2" charset="0"/>
                <a:sym typeface="+mn-ea"/>
              </a:rPr>
              <a:t>证法</a:t>
            </a:r>
            <a:r>
              <a:rPr lang="en-US" altLang="zh-CN" sz="2000" dirty="0">
                <a:solidFill>
                  <a:schemeClr val="accent2"/>
                </a:solidFill>
                <a:latin typeface="Times New Roman" panose="02020603050405020304" pitchFamily="2" charset="0"/>
                <a:sym typeface="+mn-ea"/>
              </a:rPr>
              <a:t>2</a:t>
            </a:r>
            <a:r>
              <a:rPr lang="zh-CN" altLang="en-US" sz="2000" dirty="0">
                <a:solidFill>
                  <a:schemeClr val="accent2"/>
                </a:solidFill>
                <a:latin typeface="Times New Roman" panose="02020603050405020304" pitchFamily="2" charset="0"/>
                <a:sym typeface="+mn-ea"/>
              </a:rPr>
              <a:t>：</a:t>
            </a:r>
            <a:r>
              <a:rPr lang="zh-CN" altLang="en-US" sz="2000" u="sng" dirty="0">
                <a:solidFill>
                  <a:schemeClr val="accent2"/>
                </a:solidFill>
                <a:latin typeface="Times New Roman" panose="02020603050405020304" pitchFamily="2" charset="0"/>
                <a:sym typeface="+mn-ea"/>
              </a:rPr>
              <a:t>使用属性集闭包计算来证明</a:t>
            </a:r>
            <a:r>
              <a:rPr lang="en-US" altLang="x-none" sz="2000" u="sng" dirty="0">
                <a:solidFill>
                  <a:schemeClr val="accent2"/>
                </a:solidFill>
                <a:latin typeface="Times New Roman" panose="02020603050405020304" pitchFamily="2" charset="0"/>
                <a:sym typeface="+mn-ea"/>
              </a:rPr>
              <a:t>F</a:t>
            </a:r>
            <a:r>
              <a:rPr lang="zh-CN" altLang="en-US" sz="2000" u="sng" dirty="0">
                <a:solidFill>
                  <a:schemeClr val="accent2"/>
                </a:solidFill>
                <a:latin typeface="Times New Roman" panose="02020603050405020304" pitchFamily="2" charset="0"/>
                <a:sym typeface="+mn-ea"/>
              </a:rPr>
              <a:t>与</a:t>
            </a:r>
            <a:r>
              <a:rPr lang="en-US" altLang="x-none" sz="2000" u="sng" dirty="0">
                <a:solidFill>
                  <a:schemeClr val="accent2"/>
                </a:solidFill>
                <a:latin typeface="Times New Roman" panose="02020603050405020304" pitchFamily="2" charset="0"/>
                <a:sym typeface="+mn-ea"/>
              </a:rPr>
              <a:t>G</a:t>
            </a:r>
            <a:r>
              <a:rPr lang="zh-CN" altLang="en-US" sz="2000" u="sng" dirty="0">
                <a:solidFill>
                  <a:schemeClr val="accent2"/>
                </a:solidFill>
                <a:latin typeface="Times New Roman" panose="02020603050405020304" pitchFamily="2" charset="0"/>
                <a:sym typeface="+mn-ea"/>
              </a:rPr>
              <a:t>的等价</a:t>
            </a:r>
            <a:r>
              <a:rPr lang="en-US" altLang="zh-CN" sz="2000" dirty="0">
                <a:solidFill>
                  <a:schemeClr val="accent2"/>
                </a:solidFill>
                <a:latin typeface="Times New Roman" panose="02020603050405020304" pitchFamily="2" charset="0"/>
                <a:sym typeface="+mn-ea"/>
              </a:rPr>
              <a:t>&gt;</a:t>
            </a:r>
            <a:endParaRPr lang="zh-CN" altLang="en-US" sz="2000"/>
          </a:p>
        </p:txBody>
      </p:sp>
      <p:sp>
        <p:nvSpPr>
          <p:cNvPr id="4098" name="矩形 4097"/>
          <p:cNvSpPr/>
          <p:nvPr/>
        </p:nvSpPr>
        <p:spPr>
          <a:xfrm>
            <a:off x="457200" y="156845"/>
            <a:ext cx="8229600" cy="1295400"/>
          </a:xfrm>
          <a:prstGeom prst="rect">
            <a:avLst/>
          </a:prstGeom>
          <a:noFill/>
          <a:ln w="9525">
            <a:noFill/>
          </a:ln>
        </p:spPr>
        <p:txBody>
          <a:bodyPr/>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F: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B→A</a:t>
            </a:r>
            <a:endParaRPr lang="en-US" altLang="zh-CN" sz="2800" b="1">
              <a:latin typeface="Arial" panose="020B0604020202020204" pitchFamily="34" charset="0"/>
              <a:ea typeface="宋体" panose="02010600030101010101" pitchFamily="2" charset="-122"/>
            </a:endParaRPr>
          </a:p>
          <a:p>
            <a:pPr marL="742950" lvl="1" indent="-285750">
              <a:lnSpc>
                <a:spcPct val="120000"/>
              </a:lnSpc>
              <a:spcBef>
                <a:spcPct val="20000"/>
              </a:spcBef>
            </a:pPr>
            <a:r>
              <a:rPr lang="en-US" altLang="zh-CN" sz="2800" b="1">
                <a:latin typeface="Arial" panose="020B0604020202020204" pitchFamily="34" charset="0"/>
                <a:ea typeface="宋体" panose="02010600030101010101" pitchFamily="2" charset="-122"/>
              </a:rPr>
              <a:t>G: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1</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B→CDE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2</a:t>
            </a:r>
            <a:r>
              <a:rPr lang="en-US" altLang="zh-CN" sz="2800" b="1">
                <a:latin typeface="Arial" panose="020B0604020202020204" pitchFamily="34" charset="0"/>
                <a:ea typeface="宋体" panose="02010600030101010101" pitchFamily="2" charset="-122"/>
              </a:rPr>
              <a:t>) B→ABC    </a:t>
            </a:r>
            <a:r>
              <a:rPr lang="en-US" altLang="zh-CN" sz="2800" b="1">
                <a:solidFill>
                  <a:srgbClr val="FF0066"/>
                </a:solidFill>
                <a:latin typeface="Arial" panose="020B0604020202020204" pitchFamily="34" charset="0"/>
                <a:ea typeface="宋体" panose="02010600030101010101" pitchFamily="2" charset="-122"/>
              </a:rPr>
              <a:t>(g</a:t>
            </a:r>
            <a:r>
              <a:rPr lang="en-US" altLang="zh-CN" sz="2800" b="1" baseline="-25000">
                <a:solidFill>
                  <a:srgbClr val="FF0066"/>
                </a:solidFill>
                <a:latin typeface="Arial" panose="020B0604020202020204" pitchFamily="34" charset="0"/>
                <a:ea typeface="宋体" panose="02010600030101010101" pitchFamily="2" charset="-122"/>
              </a:rPr>
              <a:t>3</a:t>
            </a:r>
            <a:r>
              <a:rPr lang="en-US" altLang="zh-CN" sz="2800" b="1">
                <a:solidFill>
                  <a:srgbClr val="FF0066"/>
                </a:solidFill>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AD→E }</a:t>
            </a:r>
            <a:endParaRPr lang="en-US" altLang="zh-CN" sz="2800" b="1">
              <a:latin typeface="Arial" panose="020B0604020202020204" pitchFamily="34" charset="0"/>
              <a:ea typeface="宋体" panose="02010600030101010101" pitchFamily="2" charset="-122"/>
            </a:endParaRPr>
          </a:p>
        </p:txBody>
      </p:sp>
      <p:sp>
        <p:nvSpPr>
          <p:cNvPr id="4099" name="矩形 4098"/>
          <p:cNvSpPr/>
          <p:nvPr/>
        </p:nvSpPr>
        <p:spPr>
          <a:xfrm>
            <a:off x="228600" y="1604645"/>
            <a:ext cx="8686800" cy="4351020"/>
          </a:xfrm>
          <a:prstGeom prst="rect">
            <a:avLst/>
          </a:prstGeom>
          <a:solidFill>
            <a:srgbClr val="CCFFFF"/>
          </a:solidFill>
          <a:ln w="9525">
            <a:noFill/>
          </a:ln>
        </p:spPr>
        <p:txBody>
          <a:bodyPr/>
          <a:p>
            <a:pPr marL="457200" lvl="0" indent="-457200">
              <a:lnSpc>
                <a:spcPct val="140000"/>
              </a:lnSpc>
              <a:spcBef>
                <a:spcPct val="20000"/>
              </a:spcBef>
              <a:buClr>
                <a:schemeClr val="tx1"/>
              </a:buClr>
              <a:buFont typeface="Wingdings" panose="05000000000000000000" pitchFamily="2" charset="2"/>
              <a:buChar char="q"/>
            </a:pPr>
            <a:r>
              <a:rPr lang="en-US" altLang="zh-CN" sz="2800" b="1">
                <a:solidFill>
                  <a:srgbClr val="FF0000"/>
                </a:solidFill>
                <a:latin typeface="Arial" panose="020B0604020202020204" pitchFamily="34" charset="0"/>
                <a:ea typeface="宋体" panose="02010600030101010101" pitchFamily="2" charset="-122"/>
              </a:rPr>
              <a:t>G </a:t>
            </a:r>
            <a:r>
              <a:rPr lang="zh-CN" altLang="en-US" sz="2800" b="1">
                <a:solidFill>
                  <a:srgbClr val="FF0000"/>
                </a:solidFill>
                <a:latin typeface="Arial" panose="020B0604020202020204" pitchFamily="34" charset="0"/>
                <a:ea typeface="宋体" panose="02010600030101010101" pitchFamily="2" charset="-122"/>
              </a:rPr>
              <a:t>是否逻辑蕴涵 </a:t>
            </a:r>
            <a:r>
              <a:rPr lang="en-US" altLang="zh-CN" sz="2800" b="1">
                <a:solidFill>
                  <a:srgbClr val="FF0000"/>
                </a:solidFill>
                <a:latin typeface="Arial" panose="020B0604020202020204" pitchFamily="34" charset="0"/>
                <a:ea typeface="宋体" panose="02010600030101010101" pitchFamily="2" charset="-122"/>
              </a:rPr>
              <a:t>F </a:t>
            </a:r>
            <a:r>
              <a:rPr lang="zh-CN" altLang="en-US" sz="2800" b="1">
                <a:solidFill>
                  <a:srgbClr val="FF0000"/>
                </a:solidFill>
                <a:latin typeface="Arial" panose="020B0604020202020204" pitchFamily="34" charset="0"/>
                <a:ea typeface="宋体" panose="02010600030101010101" pitchFamily="2" charset="-122"/>
              </a:rPr>
              <a:t>中的所有函数依赖 </a:t>
            </a:r>
            <a:r>
              <a:rPr lang="en-US" altLang="zh-CN" sz="2800" b="1">
                <a:solidFill>
                  <a:srgbClr val="FF0000"/>
                </a:solidFill>
                <a:latin typeface="Arial" panose="020B0604020202020204" pitchFamily="34" charset="0"/>
                <a:ea typeface="宋体" panose="02010600030101010101" pitchFamily="2" charset="-122"/>
              </a:rPr>
              <a:t>?</a:t>
            </a:r>
            <a:endParaRPr lang="en-US" altLang="zh-CN" sz="2800" b="1">
              <a:solidFill>
                <a:srgbClr val="FF0000"/>
              </a:solidFill>
              <a:latin typeface="Arial" panose="020B0604020202020204" pitchFamily="34" charset="0"/>
              <a:ea typeface="宋体" panose="02010600030101010101" pitchFamily="2" charset="-122"/>
            </a:endParaRPr>
          </a:p>
          <a:p>
            <a:pPr marL="914400" lvl="1" indent="-457200">
              <a:lnSpc>
                <a:spcPct val="140000"/>
              </a:lnSpc>
              <a:spcBef>
                <a:spcPct val="20000"/>
              </a:spcBef>
              <a:buClr>
                <a:schemeClr val="tx1"/>
              </a:buClr>
              <a:buFont typeface="Wingdings" panose="05000000000000000000" pitchFamily="2" charset="2"/>
              <a:buChar char="v"/>
            </a:pPr>
            <a:r>
              <a:rPr lang="zh-CN" altLang="en-US" sz="2800" b="1">
                <a:solidFill>
                  <a:schemeClr val="accent2"/>
                </a:solidFill>
                <a:latin typeface="Arial" panose="020B0604020202020204" pitchFamily="34" charset="0"/>
                <a:ea typeface="宋体" panose="02010600030101010101" pitchFamily="2" charset="-122"/>
              </a:rPr>
              <a:t>只要计算属性</a:t>
            </a:r>
            <a:r>
              <a:rPr lang="en-US" altLang="zh-CN" sz="2800" b="1">
                <a:solidFill>
                  <a:schemeClr val="accent2"/>
                </a:solidFill>
                <a:latin typeface="Arial" panose="020B0604020202020204" pitchFamily="34" charset="0"/>
                <a:ea typeface="宋体" panose="02010600030101010101" pitchFamily="2" charset="-122"/>
              </a:rPr>
              <a:t>B</a:t>
            </a:r>
            <a:r>
              <a:rPr lang="zh-CN" altLang="en-US" sz="2800" b="1">
                <a:solidFill>
                  <a:schemeClr val="accent2"/>
                </a:solidFill>
                <a:latin typeface="Arial" panose="020B0604020202020204" pitchFamily="34" charset="0"/>
                <a:ea typeface="宋体" panose="02010600030101010101" pitchFamily="2" charset="-122"/>
              </a:rPr>
              <a:t>在</a:t>
            </a:r>
            <a:r>
              <a:rPr lang="en-US" altLang="zh-CN" sz="2800" b="1">
                <a:solidFill>
                  <a:schemeClr val="accent2"/>
                </a:solidFill>
                <a:latin typeface="Arial" panose="020B0604020202020204" pitchFamily="34" charset="0"/>
                <a:ea typeface="宋体" panose="02010600030101010101" pitchFamily="2" charset="-122"/>
              </a:rPr>
              <a:t>G</a:t>
            </a:r>
            <a:r>
              <a:rPr lang="zh-CN" altLang="en-US" sz="2800" b="1">
                <a:solidFill>
                  <a:schemeClr val="accent2"/>
                </a:solidFill>
                <a:latin typeface="Arial" panose="020B0604020202020204" pitchFamily="34" charset="0"/>
                <a:ea typeface="宋体" panose="02010600030101010101" pitchFamily="2" charset="-122"/>
              </a:rPr>
              <a:t>上的属性集闭包</a:t>
            </a:r>
            <a:endParaRPr lang="zh-CN" altLang="en-US"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初始值：</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G</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第一遍：</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G</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 </a:t>
            </a:r>
            <a:r>
              <a:rPr lang="en-US" altLang="zh-CN" sz="2800" b="1">
                <a:solidFill>
                  <a:srgbClr val="FF3300"/>
                </a:solidFill>
                <a:latin typeface="Arial" panose="020B0604020202020204" pitchFamily="34" charset="0"/>
                <a:ea typeface="宋体" panose="02010600030101010101" pitchFamily="2" charset="-122"/>
              </a:rPr>
              <a:t>C, D, E, A</a:t>
            </a:r>
            <a:r>
              <a:rPr lang="en-US" altLang="zh-CN" sz="2800" b="1">
                <a:solidFill>
                  <a:schemeClr val="accent2"/>
                </a:solidFill>
                <a:latin typeface="Arial" panose="020B0604020202020204" pitchFamily="34" charset="0"/>
                <a:ea typeface="宋体" panose="02010600030101010101" pitchFamily="2" charset="-122"/>
              </a:rPr>
              <a:t>}</a:t>
            </a:r>
            <a:endParaRPr lang="en-US" altLang="zh-CN" sz="2800" b="1">
              <a:solidFill>
                <a:schemeClr val="accent2"/>
              </a:solidFill>
              <a:latin typeface="Arial" panose="020B0604020202020204" pitchFamily="34" charset="0"/>
              <a:ea typeface="宋体" panose="02010600030101010101" pitchFamily="2" charset="-122"/>
            </a:endParaRPr>
          </a:p>
          <a:p>
            <a:pPr marL="1371600" lvl="2" indent="-457200">
              <a:lnSpc>
                <a:spcPct val="140000"/>
              </a:lnSpc>
              <a:spcBef>
                <a:spcPct val="20000"/>
              </a:spcBef>
              <a:buClr>
                <a:schemeClr val="tx1"/>
              </a:buClr>
              <a:buFont typeface="Wingdings" panose="05000000000000000000" pitchFamily="2" charset="2"/>
              <a:buChar char="§"/>
            </a:pPr>
            <a:r>
              <a:rPr lang="zh-CN" altLang="en-US" sz="2800" b="1">
                <a:solidFill>
                  <a:schemeClr val="accent2"/>
                </a:solidFill>
                <a:latin typeface="Arial" panose="020B0604020202020204" pitchFamily="34" charset="0"/>
                <a:ea typeface="宋体" panose="02010600030101010101" pitchFamily="2" charset="-122"/>
              </a:rPr>
              <a:t>第二遍：</a:t>
            </a:r>
            <a:r>
              <a:rPr lang="en-US" altLang="zh-CN" sz="2800" b="1">
                <a:solidFill>
                  <a:schemeClr val="accent2"/>
                </a:solidFill>
                <a:latin typeface="Arial" panose="020B0604020202020204" pitchFamily="34" charset="0"/>
                <a:ea typeface="宋体" panose="02010600030101010101" pitchFamily="2" charset="-122"/>
              </a:rPr>
              <a:t>B</a:t>
            </a:r>
            <a:r>
              <a:rPr lang="en-US" altLang="zh-CN" sz="2800" b="1" baseline="-25000">
                <a:solidFill>
                  <a:schemeClr val="accent2"/>
                </a:solidFill>
                <a:latin typeface="Arial" panose="020B0604020202020204" pitchFamily="34" charset="0"/>
                <a:ea typeface="宋体" panose="02010600030101010101" pitchFamily="2" charset="-122"/>
              </a:rPr>
              <a:t>G</a:t>
            </a:r>
            <a:r>
              <a:rPr lang="en-US" altLang="zh-CN" sz="2800" b="1" baseline="30000">
                <a:solidFill>
                  <a:schemeClr val="accent2"/>
                </a:solidFill>
                <a:latin typeface="Arial" panose="020B0604020202020204" pitchFamily="34" charset="0"/>
                <a:ea typeface="宋体" panose="02010600030101010101" pitchFamily="2" charset="-122"/>
              </a:rPr>
              <a:t>+</a:t>
            </a:r>
            <a:r>
              <a:rPr lang="en-US" altLang="zh-CN" sz="2800" b="1">
                <a:solidFill>
                  <a:schemeClr val="accent2"/>
                </a:solidFill>
                <a:latin typeface="Arial" panose="020B0604020202020204" pitchFamily="34" charset="0"/>
                <a:ea typeface="宋体" panose="02010600030101010101" pitchFamily="2" charset="-122"/>
              </a:rPr>
              <a:t> = {B, C, D, E, A}</a:t>
            </a:r>
            <a:endParaRPr lang="en-US" altLang="zh-CN" sz="2800" b="1">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chemeClr val="tx1"/>
              </a:buClr>
              <a:buFont typeface="Wingdings" panose="05000000000000000000" pitchFamily="2" charset="2"/>
              <a:buChar char="v"/>
            </a:pPr>
            <a:r>
              <a:rPr lang="zh-CN" altLang="en-US" sz="2800" b="1">
                <a:solidFill>
                  <a:schemeClr val="accent2"/>
                </a:solidFill>
                <a:latin typeface="Arial" panose="020B0604020202020204" pitchFamily="34" charset="0"/>
                <a:ea typeface="宋体" panose="02010600030101010101" pitchFamily="2" charset="-122"/>
              </a:rPr>
              <a:t>因此可以推理得到：</a:t>
            </a:r>
            <a:r>
              <a:rPr lang="en-US" altLang="zh-CN" sz="2800" b="1">
                <a:solidFill>
                  <a:schemeClr val="accent2"/>
                </a:solidFill>
                <a:latin typeface="Arial" panose="020B0604020202020204" pitchFamily="34" charset="0"/>
                <a:ea typeface="宋体" panose="02010600030101010101" pitchFamily="2" charset="-122"/>
              </a:rPr>
              <a:t>G</a:t>
            </a:r>
            <a:r>
              <a:rPr lang="zh-CN" altLang="en-US" sz="2800" b="1">
                <a:solidFill>
                  <a:schemeClr val="accent2"/>
                </a:solidFill>
                <a:latin typeface="Arial" panose="020B0604020202020204" pitchFamily="34" charset="0"/>
                <a:ea typeface="宋体" panose="02010600030101010101" pitchFamily="2" charset="-122"/>
              </a:rPr>
              <a:t>逻辑蕴涵</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1</a:t>
            </a:r>
            <a:r>
              <a:rPr lang="zh-CN" altLang="en-US" sz="2800" b="1">
                <a:solidFill>
                  <a:schemeClr val="accent2"/>
                </a:solidFill>
                <a:latin typeface="Arial" panose="020B0604020202020204" pitchFamily="34" charset="0"/>
                <a:ea typeface="宋体" panose="02010600030101010101" pitchFamily="2" charset="-122"/>
              </a:rPr>
              <a:t>和</a:t>
            </a:r>
            <a:r>
              <a:rPr lang="en-US" altLang="zh-CN" sz="2800" b="1">
                <a:solidFill>
                  <a:srgbClr val="FF0066"/>
                </a:solidFill>
                <a:latin typeface="Arial" panose="020B0604020202020204" pitchFamily="34" charset="0"/>
                <a:ea typeface="宋体" panose="02010600030101010101" pitchFamily="2" charset="-122"/>
              </a:rPr>
              <a:t>f</a:t>
            </a:r>
            <a:r>
              <a:rPr lang="en-US" altLang="zh-CN" sz="2800" b="1" baseline="-25000">
                <a:solidFill>
                  <a:srgbClr val="FF0066"/>
                </a:solidFill>
                <a:latin typeface="Arial" panose="020B0604020202020204" pitchFamily="34" charset="0"/>
                <a:ea typeface="宋体" panose="02010600030101010101" pitchFamily="2" charset="-122"/>
              </a:rPr>
              <a:t>3</a:t>
            </a:r>
            <a:endParaRPr lang="en-US" altLang="zh-CN" sz="2800" b="1" baseline="-25000">
              <a:solidFill>
                <a:srgbClr val="FF006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charRg st="0" end="22"/>
                                            </p:txEl>
                                          </p:spTgt>
                                        </p:tgtEl>
                                        <p:attrNameLst>
                                          <p:attrName>style.visibility</p:attrName>
                                        </p:attrNameLst>
                                      </p:cBhvr>
                                      <p:to>
                                        <p:strVal val="visible"/>
                                      </p:to>
                                    </p:set>
                                    <p:animEffect transition="in" filter="blinds(horizontal)">
                                      <p:cBhvr>
                                        <p:cTn id="12" dur="500"/>
                                        <p:tgtEl>
                                          <p:spTgt spid="4099">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charRg st="22" end="39"/>
                                            </p:txEl>
                                          </p:spTgt>
                                        </p:tgtEl>
                                        <p:attrNameLst>
                                          <p:attrName>style.visibility</p:attrName>
                                        </p:attrNameLst>
                                      </p:cBhvr>
                                      <p:to>
                                        <p:strVal val="visible"/>
                                      </p:to>
                                    </p:set>
                                    <p:animEffect transition="in" filter="blinds(horizontal)">
                                      <p:cBhvr>
                                        <p:cTn id="17" dur="500"/>
                                        <p:tgtEl>
                                          <p:spTgt spid="4099">
                                            <p:txEl>
                                              <p:charRg st="22" end="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9">
                                            <p:txEl>
                                              <p:charRg st="39" end="53"/>
                                            </p:txEl>
                                          </p:spTgt>
                                        </p:tgtEl>
                                        <p:attrNameLst>
                                          <p:attrName>style.visibility</p:attrName>
                                        </p:attrNameLst>
                                      </p:cBhvr>
                                      <p:to>
                                        <p:strVal val="visible"/>
                                      </p:to>
                                    </p:set>
                                    <p:animEffect transition="in" filter="blinds(horizontal)">
                                      <p:cBhvr>
                                        <p:cTn id="22" dur="500"/>
                                        <p:tgtEl>
                                          <p:spTgt spid="4099">
                                            <p:txEl>
                                              <p:charRg st="39" end="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9">
                                            <p:txEl>
                                              <p:charRg st="53" end="79"/>
                                            </p:txEl>
                                          </p:spTgt>
                                        </p:tgtEl>
                                        <p:attrNameLst>
                                          <p:attrName>style.visibility</p:attrName>
                                        </p:attrNameLst>
                                      </p:cBhvr>
                                      <p:to>
                                        <p:strVal val="visible"/>
                                      </p:to>
                                    </p:set>
                                    <p:animEffect transition="in" filter="blinds(horizontal)">
                                      <p:cBhvr>
                                        <p:cTn id="27" dur="500"/>
                                        <p:tgtEl>
                                          <p:spTgt spid="4099">
                                            <p:txEl>
                                              <p:charRg st="53" end="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9">
                                            <p:txEl>
                                              <p:charRg st="79" end="105"/>
                                            </p:txEl>
                                          </p:spTgt>
                                        </p:tgtEl>
                                        <p:attrNameLst>
                                          <p:attrName>style.visibility</p:attrName>
                                        </p:attrNameLst>
                                      </p:cBhvr>
                                      <p:to>
                                        <p:strVal val="visible"/>
                                      </p:to>
                                    </p:set>
                                    <p:animEffect transition="in" filter="blinds(horizontal)">
                                      <p:cBhvr>
                                        <p:cTn id="32" dur="500"/>
                                        <p:tgtEl>
                                          <p:spTgt spid="4099">
                                            <p:txEl>
                                              <p:charRg st="79" end="10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9">
                                            <p:txEl>
                                              <p:charRg st="105" end="125"/>
                                            </p:txEl>
                                          </p:spTgt>
                                        </p:tgtEl>
                                        <p:attrNameLst>
                                          <p:attrName>style.visibility</p:attrName>
                                        </p:attrNameLst>
                                      </p:cBhvr>
                                      <p:to>
                                        <p:strVal val="visible"/>
                                      </p:to>
                                    </p:set>
                                    <p:animEffect transition="in" filter="blinds(horizontal)">
                                      <p:cBhvr>
                                        <p:cTn id="37" dur="500"/>
                                        <p:tgtEl>
                                          <p:spTgt spid="4099">
                                            <p:txEl>
                                              <p:charRg st="105"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3" animBg="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848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8484" name="Rectangle 2"/>
          <p:cNvSpPr>
            <a:spLocks noGrp="1"/>
          </p:cNvSpPr>
          <p:nvPr>
            <p:ph type="title"/>
          </p:nvPr>
        </p:nvSpPr>
        <p:spPr/>
        <p:txBody>
          <a:bodyPr vert="horz" wrap="square" tIns="0" bIns="0" anchor="ctr"/>
          <a:p>
            <a:pPr lvl="0" eaLnBrk="1" hangingPunct="1"/>
            <a:r>
              <a:rPr lang="en-US" altLang="zh-CN"/>
              <a:t>8.3.1  </a:t>
            </a:r>
            <a:r>
              <a:rPr lang="zh-CN" altLang="en-US"/>
              <a:t>函数依赖理论</a:t>
            </a:r>
            <a:endParaRPr lang="zh-CN" altLang="en-US"/>
          </a:p>
        </p:txBody>
      </p:sp>
      <p:sp>
        <p:nvSpPr>
          <p:cNvPr id="148485" name="Rectangle 3"/>
          <p:cNvSpPr>
            <a:spLocks noGrp="1"/>
          </p:cNvSpPr>
          <p:nvPr>
            <p:ph type="body"/>
          </p:nvPr>
        </p:nvSpPr>
        <p:spPr>
          <a:xfrm>
            <a:off x="381000" y="838200"/>
            <a:ext cx="8382000" cy="1066800"/>
          </a:xfrm>
        </p:spPr>
        <p:txBody>
          <a:bodyPr vert="horz" wrap="square" anchor="t"/>
          <a:p>
            <a:pPr lvl="0" eaLnBrk="1" hangingPunct="1">
              <a:lnSpc>
                <a:spcPct val="110000"/>
              </a:lnSpc>
            </a:pPr>
            <a:r>
              <a:rPr lang="zh-CN" altLang="en-US" dirty="0">
                <a:solidFill>
                  <a:schemeClr val="tx1"/>
                </a:solidFill>
              </a:rPr>
              <a:t>一个函数依赖集 </a:t>
            </a:r>
            <a:r>
              <a:rPr lang="en-US" altLang="x-none" dirty="0">
                <a:solidFill>
                  <a:schemeClr val="tx1"/>
                </a:solidFill>
              </a:rPr>
              <a:t>F </a:t>
            </a:r>
            <a:r>
              <a:rPr lang="zh-CN" altLang="en-US" dirty="0">
                <a:solidFill>
                  <a:schemeClr val="tx1"/>
                </a:solidFill>
              </a:rPr>
              <a:t>的最小函数依赖集可能有若干个，不一定是唯一的。</a:t>
            </a:r>
            <a:endParaRPr lang="zh-CN" altLang="en-US" dirty="0">
              <a:solidFill>
                <a:schemeClr val="tx1"/>
              </a:solidFill>
            </a:endParaRPr>
          </a:p>
        </p:txBody>
      </p:sp>
      <p:sp>
        <p:nvSpPr>
          <p:cNvPr id="148486" name="Rectangle 5"/>
          <p:cNvSpPr/>
          <p:nvPr/>
        </p:nvSpPr>
        <p:spPr>
          <a:xfrm>
            <a:off x="457200" y="3657600"/>
            <a:ext cx="8291513" cy="2363788"/>
          </a:xfrm>
          <a:prstGeom prst="rect">
            <a:avLst/>
          </a:prstGeom>
          <a:solidFill>
            <a:srgbClr val="FFFFFF"/>
          </a:solidFill>
          <a:ln w="9525">
            <a:noFill/>
          </a:ln>
        </p:spPr>
        <p:txBody>
          <a:bodyPr/>
          <a:p>
            <a:pPr marL="457200" lvl="0" indent="-457200" eaLnBrk="1" hangingPunct="1">
              <a:lnSpc>
                <a:spcPct val="110000"/>
              </a:lnSpc>
              <a:buNone/>
            </a:pPr>
            <a:r>
              <a:rPr lang="zh-CN" altLang="en-US" dirty="0">
                <a:solidFill>
                  <a:srgbClr val="FF0000"/>
                </a:solidFill>
                <a:latin typeface="Arial" panose="020B0604020202020204" pitchFamily="34" charset="0"/>
                <a:ea typeface="宋体" panose="02010600030101010101" pitchFamily="2" charset="-122"/>
              </a:rPr>
              <a:t>解：</a:t>
            </a:r>
            <a:r>
              <a:rPr lang="zh-CN" altLang="en-US" dirty="0">
                <a:latin typeface="Arial" panose="020B0604020202020204" pitchFamily="34" charset="0"/>
                <a:ea typeface="宋体" panose="02010600030101010101" pitchFamily="2" charset="-122"/>
              </a:rPr>
              <a:t>本题主要是判断</a:t>
            </a:r>
            <a:r>
              <a:rPr lang="zh-CN" altLang="en-US" dirty="0">
                <a:latin typeface="Arial" panose="020B0604020202020204" pitchFamily="34" charset="0"/>
                <a:ea typeface="宋体" panose="02010600030101010101" pitchFamily="2" charset="-122"/>
                <a:sym typeface="Symbol" panose="05050102010706020507" pitchFamily="2" charset="2"/>
              </a:rPr>
              <a:t>：</a:t>
            </a:r>
            <a:endParaRPr lang="zh-CN" altLang="en-US" dirty="0">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10000"/>
              </a:lnSpc>
              <a:buClr>
                <a:srgbClr val="FF9900"/>
              </a:buClr>
              <a:buSzPct val="80000"/>
              <a:buAutoNum type="arabicParenR"/>
            </a:pPr>
            <a:r>
              <a:rPr lang="en-US" altLang="x-none" dirty="0">
                <a:latin typeface="Arial" panose="020B0604020202020204" pitchFamily="34" charset="0"/>
                <a:ea typeface="宋体" panose="02010600030101010101" pitchFamily="2" charset="-122"/>
              </a:rPr>
              <a:t>AB</a:t>
            </a:r>
            <a:r>
              <a:rPr lang="en-US" altLang="x-none" dirty="0">
                <a:latin typeface="Arial" panose="020B0604020202020204" pitchFamily="34" charset="0"/>
                <a:ea typeface="宋体" panose="02010600030101010101" pitchFamily="2" charset="-122"/>
                <a:sym typeface="Symbol" panose="05050102010706020507" pitchFamily="2" charset="2"/>
              </a:rPr>
              <a:t>C </a:t>
            </a:r>
            <a:r>
              <a:rPr lang="zh-CN" altLang="en-US" dirty="0">
                <a:latin typeface="Arial" panose="020B0604020202020204" pitchFamily="34" charset="0"/>
                <a:ea typeface="宋体" panose="02010600030101010101" pitchFamily="2" charset="-122"/>
                <a:sym typeface="Symbol" panose="05050102010706020507" pitchFamily="2" charset="2"/>
              </a:rPr>
              <a:t>是否为部分函数依赖？</a:t>
            </a:r>
            <a:endParaRPr lang="zh-CN" altLang="en-US" dirty="0">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10000"/>
              </a:lnSpc>
              <a:buClr>
                <a:srgbClr val="FF9900"/>
              </a:buClr>
              <a:buSzPct val="80000"/>
              <a:buAutoNum type="arabicParenR"/>
            </a:pPr>
            <a:r>
              <a:rPr lang="zh-CN" altLang="en-US" dirty="0">
                <a:latin typeface="Arial" panose="020B0604020202020204" pitchFamily="34" charset="0"/>
                <a:ea typeface="宋体" panose="02010600030101010101" pitchFamily="2" charset="-122"/>
                <a:sym typeface="Symbol" panose="05050102010706020507" pitchFamily="2" charset="2"/>
              </a:rPr>
              <a:t>如果是部分函数依赖</a:t>
            </a:r>
            <a:r>
              <a:rPr lang="en-US" altLang="x-none" dirty="0">
                <a:latin typeface="Arial" panose="020B0604020202020204" pitchFamily="34" charset="0"/>
                <a:ea typeface="宋体" panose="02010600030101010101" pitchFamily="2" charset="-122"/>
                <a:sym typeface="Symbol" panose="05050102010706020507" pitchFamily="2" charset="2"/>
              </a:rPr>
              <a:t>，</a:t>
            </a:r>
            <a:r>
              <a:rPr lang="zh-CN" altLang="en-US" dirty="0">
                <a:latin typeface="Arial" panose="020B0604020202020204" pitchFamily="34" charset="0"/>
                <a:ea typeface="宋体" panose="02010600030101010101" pitchFamily="2" charset="-122"/>
                <a:sym typeface="Symbol" panose="05050102010706020507" pitchFamily="2" charset="2"/>
              </a:rPr>
              <a:t>那么可以将其简化为哪一个完全函数依赖？</a:t>
            </a:r>
            <a:endParaRPr lang="zh-CN" altLang="en-US" dirty="0">
              <a:latin typeface="Arial" panose="020B0604020202020204" pitchFamily="34" charset="0"/>
              <a:ea typeface="宋体" panose="02010600030101010101" pitchFamily="2" charset="-122"/>
              <a:sym typeface="Symbol" panose="05050102010706020507" pitchFamily="2" charset="2"/>
            </a:endParaRPr>
          </a:p>
        </p:txBody>
      </p:sp>
      <p:grpSp>
        <p:nvGrpSpPr>
          <p:cNvPr id="148487" name="组合 148486"/>
          <p:cNvGrpSpPr/>
          <p:nvPr/>
        </p:nvGrpSpPr>
        <p:grpSpPr>
          <a:xfrm>
            <a:off x="0" y="2362200"/>
            <a:ext cx="9144000" cy="1066800"/>
            <a:chOff x="0" y="0"/>
            <a:chExt cx="5760" cy="672"/>
          </a:xfrm>
        </p:grpSpPr>
        <p:sp>
          <p:nvSpPr>
            <p:cNvPr id="148488" name="Rectangle 4"/>
            <p:cNvSpPr/>
            <p:nvPr/>
          </p:nvSpPr>
          <p:spPr>
            <a:xfrm>
              <a:off x="288" y="0"/>
              <a:ext cx="5184" cy="672"/>
            </a:xfrm>
            <a:prstGeom prst="rect">
              <a:avLst/>
            </a:prstGeom>
            <a:solidFill>
              <a:srgbClr val="CCFFFF"/>
            </a:solidFill>
            <a:ln w="9525">
              <a:noFill/>
            </a:ln>
          </p:spPr>
          <p:txBody>
            <a:bodyPr/>
            <a:p>
              <a:pPr marL="342900" lvl="0" indent="-342900" eaLnBrk="1" hangingPunct="1">
                <a:lnSpc>
                  <a:spcPct val="110000"/>
                </a:lnSpc>
              </a:pPr>
              <a:r>
                <a:rPr lang="zh-CN" altLang="en-US" dirty="0">
                  <a:solidFill>
                    <a:srgbClr val="FF0000"/>
                  </a:solidFill>
                  <a:latin typeface="Times New Roman" panose="02020603050405020304" pitchFamily="2" charset="0"/>
                  <a:ea typeface="宋体" panose="02010600030101010101" pitchFamily="2" charset="-122"/>
                </a:rPr>
                <a:t>例：</a:t>
              </a:r>
              <a:r>
                <a:rPr lang="zh-CN" altLang="en-US" dirty="0">
                  <a:latin typeface="Times New Roman" panose="02020603050405020304" pitchFamily="2" charset="0"/>
                  <a:ea typeface="宋体" panose="02010600030101010101" pitchFamily="2" charset="-122"/>
                </a:rPr>
                <a:t>计算</a:t>
              </a:r>
              <a:r>
                <a:rPr lang="zh-CN" altLang="en-US" dirty="0">
                  <a:latin typeface="Arial" panose="020B0604020202020204" pitchFamily="34" charset="0"/>
                  <a:ea typeface="宋体" panose="02010600030101010101" pitchFamily="2" charset="-122"/>
                </a:rPr>
                <a:t>函数依赖集</a:t>
              </a:r>
              <a:r>
                <a:rPr lang="en-US" altLang="x-none" dirty="0">
                  <a:latin typeface="Arial" panose="020B0604020202020204" pitchFamily="34" charset="0"/>
                  <a:ea typeface="宋体" panose="02010600030101010101" pitchFamily="2" charset="-122"/>
                </a:rPr>
                <a:t>F = { A</a:t>
              </a:r>
              <a:r>
                <a:rPr lang="en-US" altLang="x-none" dirty="0">
                  <a:latin typeface="Arial" panose="020B0604020202020204" pitchFamily="34" charset="0"/>
                  <a:ea typeface="宋体" panose="02010600030101010101" pitchFamily="2" charset="-122"/>
                  <a:sym typeface="Symbol" panose="05050102010706020507" pitchFamily="2" charset="2"/>
                </a:rPr>
                <a:t>B, </a:t>
              </a:r>
              <a:r>
                <a:rPr lang="en-US" altLang="x-none" dirty="0">
                  <a:latin typeface="Arial" panose="020B0604020202020204" pitchFamily="34" charset="0"/>
                  <a:ea typeface="宋体" panose="02010600030101010101" pitchFamily="2" charset="-122"/>
                </a:rPr>
                <a:t>B</a:t>
              </a:r>
              <a:r>
                <a:rPr lang="en-US" altLang="x-none" dirty="0">
                  <a:latin typeface="Arial" panose="020B0604020202020204" pitchFamily="34" charset="0"/>
                  <a:ea typeface="宋体" panose="02010600030101010101" pitchFamily="2" charset="-122"/>
                  <a:sym typeface="Symbol" panose="05050102010706020507" pitchFamily="2" charset="2"/>
                </a:rPr>
                <a:t>A, </a:t>
              </a:r>
              <a:r>
                <a:rPr lang="en-US" altLang="x-none" dirty="0">
                  <a:latin typeface="Arial" panose="020B0604020202020204" pitchFamily="34" charset="0"/>
                  <a:ea typeface="宋体" panose="02010600030101010101" pitchFamily="2" charset="-122"/>
                </a:rPr>
                <a:t>AB</a:t>
              </a:r>
              <a:r>
                <a:rPr lang="en-US" altLang="x-none" dirty="0">
                  <a:latin typeface="Arial" panose="020B0604020202020204" pitchFamily="34" charset="0"/>
                  <a:ea typeface="宋体" panose="02010600030101010101" pitchFamily="2" charset="-122"/>
                  <a:sym typeface="Symbol" panose="05050102010706020507" pitchFamily="2" charset="2"/>
                </a:rPr>
                <a:t>C }</a:t>
              </a:r>
              <a:r>
                <a:rPr lang="zh-CN" altLang="en-US" dirty="0">
                  <a:latin typeface="Times New Roman" panose="02020603050405020304" pitchFamily="2" charset="0"/>
                  <a:ea typeface="宋体" panose="02010600030101010101" pitchFamily="2" charset="-122"/>
                  <a:sym typeface="Symbol" panose="05050102010706020507" pitchFamily="2" charset="2"/>
                </a:rPr>
                <a:t>的最小函数依赖集。</a:t>
              </a:r>
              <a:endParaRPr lang="zh-CN" altLang="en-US" dirty="0">
                <a:latin typeface="Times New Roman" panose="02020603050405020304" pitchFamily="2" charset="0"/>
                <a:ea typeface="宋体" panose="02010600030101010101" pitchFamily="2" charset="-122"/>
                <a:sym typeface="Symbol" panose="05050102010706020507" pitchFamily="2" charset="2"/>
              </a:endParaRPr>
            </a:p>
          </p:txBody>
        </p:sp>
        <p:sp>
          <p:nvSpPr>
            <p:cNvPr id="148489" name="Line 8"/>
            <p:cNvSpPr/>
            <p:nvPr/>
          </p:nvSpPr>
          <p:spPr>
            <a:xfrm>
              <a:off x="0" y="0"/>
              <a:ext cx="5760" cy="0"/>
            </a:xfrm>
            <a:prstGeom prst="line">
              <a:avLst/>
            </a:prstGeom>
            <a:ln w="508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linds(horizontal)">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Effect transition="in" filter="blinds(vertical)">
                                      <p:cBhvr>
                                        <p:cTn id="12"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950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9508" name="Rectangle 10"/>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49509" name="Rectangle 5"/>
          <p:cNvSpPr/>
          <p:nvPr/>
        </p:nvSpPr>
        <p:spPr>
          <a:xfrm>
            <a:off x="228600" y="0"/>
            <a:ext cx="8686800" cy="1268413"/>
          </a:xfrm>
          <a:prstGeom prst="rect">
            <a:avLst/>
          </a:prstGeom>
          <a:solidFill>
            <a:srgbClr val="FFFFFF"/>
          </a:solidFill>
          <a:ln w="9525">
            <a:noFill/>
          </a:ln>
        </p:spPr>
        <p:txBody>
          <a:bodyPr/>
          <a:p>
            <a:pPr marL="342900" lvl="0" indent="-342900" eaLnBrk="1" hangingPunct="1"/>
            <a:r>
              <a:rPr lang="en-US" altLang="x-none" sz="2400" dirty="0">
                <a:latin typeface="Arial" panose="020B0604020202020204" pitchFamily="34" charset="0"/>
                <a:ea typeface="宋体" panose="02010600030101010101" pitchFamily="2" charset="-122"/>
              </a:rPr>
              <a:t>F = { A</a:t>
            </a:r>
            <a:r>
              <a:rPr lang="en-US" altLang="x-none" sz="2400" dirty="0">
                <a:latin typeface="Arial" panose="020B0604020202020204" pitchFamily="34" charset="0"/>
                <a:ea typeface="宋体" panose="02010600030101010101" pitchFamily="2" charset="-122"/>
                <a:sym typeface="Symbol" panose="05050102010706020507" pitchFamily="2" charset="2"/>
              </a:rPr>
              <a:t>B, </a:t>
            </a:r>
            <a:r>
              <a:rPr lang="en-US" altLang="x-none" sz="2400" dirty="0">
                <a:latin typeface="Arial" panose="020B0604020202020204" pitchFamily="34" charset="0"/>
                <a:ea typeface="宋体" panose="02010600030101010101" pitchFamily="2" charset="-122"/>
              </a:rPr>
              <a:t>B</a:t>
            </a:r>
            <a:r>
              <a:rPr lang="en-US" altLang="x-none" sz="2400" dirty="0">
                <a:latin typeface="Arial" panose="020B0604020202020204" pitchFamily="34" charset="0"/>
                <a:ea typeface="宋体" panose="02010600030101010101" pitchFamily="2" charset="-122"/>
                <a:sym typeface="Symbol" panose="05050102010706020507" pitchFamily="2" charset="2"/>
              </a:rPr>
              <a:t>A, </a:t>
            </a:r>
            <a:r>
              <a:rPr lang="en-US" altLang="x-none" sz="2400" dirty="0">
                <a:latin typeface="Arial" panose="020B0604020202020204" pitchFamily="34" charset="0"/>
                <a:ea typeface="宋体" panose="02010600030101010101" pitchFamily="2" charset="-122"/>
              </a:rPr>
              <a:t>AB</a:t>
            </a:r>
            <a:r>
              <a:rPr lang="en-US" altLang="x-none" sz="2400" dirty="0">
                <a:latin typeface="Arial" panose="020B0604020202020204" pitchFamily="34" charset="0"/>
                <a:ea typeface="宋体" panose="02010600030101010101" pitchFamily="2" charset="-122"/>
                <a:sym typeface="Symbol" panose="05050102010706020507" pitchFamily="2" charset="2"/>
              </a:rPr>
              <a:t>C }</a:t>
            </a:r>
            <a:endParaRPr lang="en-US" altLang="x-none" sz="2400" dirty="0">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buNone/>
            </a:pPr>
            <a:r>
              <a:rPr lang="zh-CN" altLang="en-US" sz="2400" dirty="0">
                <a:latin typeface="Arial" panose="020B0604020202020204" pitchFamily="34" charset="0"/>
                <a:ea typeface="宋体" panose="02010600030101010101" pitchFamily="2" charset="-122"/>
              </a:rPr>
              <a:t>	判断</a:t>
            </a:r>
            <a:r>
              <a:rPr lang="en-US" altLang="x-none" sz="2400" dirty="0">
                <a:latin typeface="Arial" panose="020B0604020202020204" pitchFamily="34" charset="0"/>
                <a:ea typeface="宋体" panose="02010600030101010101" pitchFamily="2" charset="-122"/>
                <a:sym typeface="Symbol" panose="05050102010706020507" pitchFamily="2" charset="2"/>
              </a:rPr>
              <a:t> </a:t>
            </a:r>
            <a:r>
              <a:rPr lang="en-US" altLang="x-none" sz="2400" dirty="0">
                <a:latin typeface="Arial" panose="020B0604020202020204" pitchFamily="34" charset="0"/>
                <a:ea typeface="宋体" panose="02010600030101010101" pitchFamily="2" charset="-122"/>
              </a:rPr>
              <a:t>AB</a:t>
            </a:r>
            <a:r>
              <a:rPr lang="en-US" altLang="x-none" sz="2400" dirty="0">
                <a:latin typeface="Arial" panose="020B0604020202020204" pitchFamily="34" charset="0"/>
                <a:ea typeface="宋体" panose="02010600030101010101" pitchFamily="2" charset="-122"/>
                <a:sym typeface="Symbol" panose="05050102010706020507" pitchFamily="2" charset="2"/>
              </a:rPr>
              <a:t>C </a:t>
            </a:r>
            <a:r>
              <a:rPr lang="zh-CN" altLang="en-US" sz="2400" dirty="0">
                <a:latin typeface="Arial" panose="020B0604020202020204" pitchFamily="34" charset="0"/>
                <a:ea typeface="宋体" panose="02010600030101010101" pitchFamily="2" charset="-122"/>
                <a:sym typeface="Symbol" panose="05050102010706020507" pitchFamily="2" charset="2"/>
              </a:rPr>
              <a:t>是否为部分函数依赖？如是则需要将其转化为完全函数依赖。</a:t>
            </a:r>
            <a:endParaRPr lang="zh-CN" altLang="en-US" sz="2400" dirty="0">
              <a:latin typeface="Arial" panose="020B0604020202020204" pitchFamily="34" charset="0"/>
              <a:ea typeface="宋体" panose="02010600030101010101" pitchFamily="2" charset="-122"/>
              <a:sym typeface="Symbol" panose="05050102010706020507" pitchFamily="2" charset="2"/>
            </a:endParaRPr>
          </a:p>
        </p:txBody>
      </p:sp>
      <p:grpSp>
        <p:nvGrpSpPr>
          <p:cNvPr id="149510" name="组合 149509"/>
          <p:cNvGrpSpPr/>
          <p:nvPr/>
        </p:nvGrpSpPr>
        <p:grpSpPr>
          <a:xfrm>
            <a:off x="0" y="1412875"/>
            <a:ext cx="9144000" cy="2935288"/>
            <a:chOff x="0" y="0"/>
            <a:chExt cx="5760" cy="1849"/>
          </a:xfrm>
        </p:grpSpPr>
        <p:sp>
          <p:nvSpPr>
            <p:cNvPr id="149511" name="Rectangle 6"/>
            <p:cNvSpPr/>
            <p:nvPr/>
          </p:nvSpPr>
          <p:spPr>
            <a:xfrm>
              <a:off x="144" y="25"/>
              <a:ext cx="5472" cy="1824"/>
            </a:xfrm>
            <a:prstGeom prst="rect">
              <a:avLst/>
            </a:prstGeom>
            <a:solidFill>
              <a:srgbClr val="FFFFFF"/>
            </a:solidFill>
            <a:ln w="9525">
              <a:noFill/>
            </a:ln>
          </p:spPr>
          <p:txBody>
            <a:bodyPr/>
            <a:p>
              <a:pPr marL="742950" lvl="1" indent="-285750" eaLnBrk="1" hangingPunct="1">
                <a:lnSpc>
                  <a:spcPct val="90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1)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从其决定因素中去掉属性</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B，</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计算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90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{A, B, C}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有：</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lnSpc>
                  <a:spcPct val="90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2)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从其决定因素中去掉属性</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A，</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计算 {</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B}</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90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B}</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 = {A, B, C}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有：</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C  </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B}</a:t>
              </a:r>
              <a:r>
                <a:rPr lang="en-US" altLang="x-none" sz="24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lnSpc>
                  <a:spcPct val="90000"/>
                </a:lnSpc>
                <a:buNone/>
              </a:pPr>
              <a:endParaRPr lang="en-US" altLang="x-none" sz="2400" baseline="300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lnSpc>
                  <a:spcPct val="90000"/>
                </a:lnSpc>
              </a:pPr>
              <a:r>
                <a:rPr lang="zh-CN" altLang="en-US" sz="2400" dirty="0">
                  <a:latin typeface="Arial" panose="020B0604020202020204" pitchFamily="34" charset="0"/>
                  <a:ea typeface="宋体" panose="02010600030101010101" pitchFamily="2" charset="-122"/>
                  <a:sym typeface="Symbol" panose="05050102010706020507" pitchFamily="2" charset="2"/>
                </a:rPr>
                <a:t>因此，可以用</a:t>
              </a:r>
              <a:r>
                <a:rPr lang="en-US" altLang="x-none" sz="2400" dirty="0">
                  <a:latin typeface="Arial" panose="020B0604020202020204" pitchFamily="34" charset="0"/>
                  <a:ea typeface="宋体" panose="02010600030101010101" pitchFamily="2" charset="-122"/>
                </a:rPr>
                <a:t>A</a:t>
              </a:r>
              <a:r>
                <a:rPr lang="en-US" altLang="x-none" sz="2400" dirty="0">
                  <a:latin typeface="Arial" panose="020B0604020202020204" pitchFamily="34" charset="0"/>
                  <a:ea typeface="宋体" panose="02010600030101010101" pitchFamily="2" charset="-122"/>
                  <a:sym typeface="Symbol" panose="05050102010706020507" pitchFamily="2" charset="2"/>
                </a:rPr>
                <a:t>C</a:t>
              </a:r>
              <a:r>
                <a:rPr lang="zh-CN" altLang="en-US" sz="2400" dirty="0">
                  <a:latin typeface="Arial" panose="020B0604020202020204" pitchFamily="34" charset="0"/>
                  <a:ea typeface="宋体" panose="02010600030101010101" pitchFamily="2" charset="-122"/>
                  <a:sym typeface="Symbol" panose="05050102010706020507" pitchFamily="2" charset="2"/>
                </a:rPr>
                <a:t>和(或)</a:t>
              </a:r>
              <a:r>
                <a:rPr lang="en-US" altLang="x-none" sz="2400" dirty="0">
                  <a:latin typeface="Arial" panose="020B0604020202020204" pitchFamily="34" charset="0"/>
                  <a:ea typeface="宋体" panose="02010600030101010101" pitchFamily="2" charset="-122"/>
                </a:rPr>
                <a:t>B</a:t>
              </a:r>
              <a:r>
                <a:rPr lang="en-US" altLang="x-none" sz="2400" dirty="0">
                  <a:latin typeface="Arial" panose="020B0604020202020204" pitchFamily="34" charset="0"/>
                  <a:ea typeface="宋体" panose="02010600030101010101" pitchFamily="2" charset="-122"/>
                  <a:sym typeface="Symbol" panose="05050102010706020507" pitchFamily="2" charset="2"/>
                </a:rPr>
                <a:t>C</a:t>
              </a:r>
              <a:r>
                <a:rPr lang="zh-CN" altLang="en-US" sz="2400" dirty="0">
                  <a:latin typeface="Arial" panose="020B0604020202020204" pitchFamily="34" charset="0"/>
                  <a:ea typeface="宋体" panose="02010600030101010101" pitchFamily="2" charset="-122"/>
                  <a:sym typeface="Symbol" panose="05050102010706020507" pitchFamily="2" charset="2"/>
                </a:rPr>
                <a:t>来替换原来的</a:t>
              </a:r>
              <a:r>
                <a:rPr lang="en-US" altLang="x-none" sz="2400" dirty="0">
                  <a:latin typeface="Arial" panose="020B0604020202020204" pitchFamily="34" charset="0"/>
                  <a:ea typeface="宋体" panose="02010600030101010101" pitchFamily="2" charset="-122"/>
                </a:rPr>
                <a:t>AB</a:t>
              </a:r>
              <a:r>
                <a:rPr lang="en-US" altLang="x-none" sz="2400" dirty="0">
                  <a:latin typeface="Arial" panose="020B0604020202020204" pitchFamily="34" charset="0"/>
                  <a:ea typeface="宋体" panose="02010600030101010101" pitchFamily="2" charset="-122"/>
                  <a:sym typeface="Symbol" panose="05050102010706020507" pitchFamily="2" charset="2"/>
                </a:rPr>
                <a:t>C</a:t>
              </a:r>
              <a:endParaRPr lang="en-US" altLang="x-none" sz="2400" dirty="0">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90000"/>
                </a:lnSpc>
                <a:buNone/>
              </a:pPr>
              <a:r>
                <a:rPr lang="en-US" altLang="x-none" sz="2400" dirty="0">
                  <a:solidFill>
                    <a:srgbClr val="FF0000"/>
                  </a:solidFill>
                  <a:latin typeface="Arial" panose="020B0604020202020204" pitchFamily="34" charset="0"/>
                  <a:ea typeface="宋体" panose="02010600030101010101" pitchFamily="2" charset="-122"/>
                </a:rPr>
                <a:t>G = { A</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B, </a:t>
              </a:r>
              <a:r>
                <a:rPr lang="en-US" altLang="x-none" sz="2400" dirty="0">
                  <a:solidFill>
                    <a:srgbClr val="FF0000"/>
                  </a:solidFill>
                  <a:latin typeface="Arial" panose="020B0604020202020204" pitchFamily="34" charset="0"/>
                  <a:ea typeface="宋体" panose="02010600030101010101" pitchFamily="2" charset="-122"/>
                </a:rPr>
                <a:t>B</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 </a:t>
              </a:r>
              <a:r>
                <a:rPr lang="en-US" altLang="x-none" sz="2400" dirty="0">
                  <a:solidFill>
                    <a:srgbClr val="FF0000"/>
                  </a:solidFill>
                  <a:latin typeface="Arial" panose="020B0604020202020204" pitchFamily="34" charset="0"/>
                  <a:ea typeface="宋体" panose="02010600030101010101" pitchFamily="2" charset="-122"/>
                </a:rPr>
                <a:t>A</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a:t>
              </a:r>
              <a:r>
                <a:rPr lang="en-US" altLang="x-none" sz="2400" dirty="0">
                  <a:solidFill>
                    <a:srgbClr val="FF0000"/>
                  </a:solidFill>
                  <a:latin typeface="Arial" panose="020B0604020202020204" pitchFamily="34" charset="0"/>
                  <a:ea typeface="宋体" panose="02010600030101010101" pitchFamily="2" charset="-122"/>
                </a:rPr>
                <a:t>B</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a:t>
              </a:r>
              <a:endPar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149512" name="Line 11"/>
            <p:cNvSpPr/>
            <p:nvPr/>
          </p:nvSpPr>
          <p:spPr>
            <a:xfrm>
              <a:off x="0" y="0"/>
              <a:ext cx="5760" cy="0"/>
            </a:xfrm>
            <a:prstGeom prst="line">
              <a:avLst/>
            </a:prstGeom>
            <a:ln w="38100" cap="flat" cmpd="sng">
              <a:solidFill>
                <a:schemeClr val="tx1"/>
              </a:solidFill>
              <a:prstDash val="solid"/>
              <a:headEnd type="none" w="med" len="med"/>
              <a:tailEnd type="none" w="med" len="med"/>
            </a:ln>
          </p:spPr>
        </p:sp>
      </p:grpSp>
      <p:grpSp>
        <p:nvGrpSpPr>
          <p:cNvPr id="149513" name="组合 149512"/>
          <p:cNvGrpSpPr/>
          <p:nvPr/>
        </p:nvGrpSpPr>
        <p:grpSpPr>
          <a:xfrm>
            <a:off x="0" y="4292600"/>
            <a:ext cx="9144000" cy="2349500"/>
            <a:chOff x="0" y="0"/>
            <a:chExt cx="5760" cy="1480"/>
          </a:xfrm>
        </p:grpSpPr>
        <p:sp>
          <p:nvSpPr>
            <p:cNvPr id="149514" name="Rectangle 7"/>
            <p:cNvSpPr/>
            <p:nvPr/>
          </p:nvSpPr>
          <p:spPr>
            <a:xfrm>
              <a:off x="144" y="40"/>
              <a:ext cx="5472" cy="1440"/>
            </a:xfrm>
            <a:prstGeom prst="rect">
              <a:avLst/>
            </a:prstGeom>
            <a:solidFill>
              <a:srgbClr val="FFFFFF"/>
            </a:solidFill>
            <a:ln w="9525">
              <a:noFill/>
            </a:ln>
          </p:spPr>
          <p:txBody>
            <a:bodyPr/>
            <a:p>
              <a:pPr marL="342900" lvl="0" indent="-342900" eaLnBrk="1" hangingPunct="1">
                <a:lnSpc>
                  <a:spcPct val="90000"/>
                </a:lnSpc>
              </a:pPr>
              <a:r>
                <a:rPr lang="zh-CN" altLang="en-US" sz="2400" dirty="0">
                  <a:latin typeface="Arial" panose="020B0604020202020204" pitchFamily="34" charset="0"/>
                  <a:ea typeface="宋体" panose="02010600030101010101" pitchFamily="2" charset="-122"/>
                  <a:sym typeface="Symbol" panose="05050102010706020507" pitchFamily="2" charset="2"/>
                </a:rPr>
                <a:t>在算法8-3的步骤(4)中，需要消除</a:t>
              </a:r>
              <a:r>
                <a:rPr lang="en-US" altLang="x-none" sz="2400" dirty="0">
                  <a:latin typeface="Arial" panose="020B0604020202020204" pitchFamily="34" charset="0"/>
                  <a:ea typeface="宋体" panose="02010600030101010101" pitchFamily="2" charset="-122"/>
                  <a:sym typeface="Symbol" panose="05050102010706020507" pitchFamily="2" charset="2"/>
                </a:rPr>
                <a:t>G</a:t>
              </a:r>
              <a:r>
                <a:rPr lang="zh-CN" altLang="en-US" sz="2400" dirty="0">
                  <a:latin typeface="Arial" panose="020B0604020202020204" pitchFamily="34" charset="0"/>
                  <a:ea typeface="宋体" panose="02010600030101010101" pitchFamily="2" charset="-122"/>
                  <a:sym typeface="Symbol" panose="05050102010706020507" pitchFamily="2" charset="2"/>
                </a:rPr>
                <a:t>中冗余的函数依赖。根据对函数依赖处理顺序的不同可以得到两个不同（但也是相互等价）的最小函数依赖集：</a:t>
              </a:r>
              <a:endParaRPr lang="zh-CN" altLang="en-US" sz="2400" dirty="0">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90000"/>
                </a:lnSpc>
                <a:buNone/>
              </a:pPr>
              <a:r>
                <a:rPr lang="en-US" altLang="x-none" sz="2400" dirty="0">
                  <a:solidFill>
                    <a:srgbClr val="FF0000"/>
                  </a:solidFill>
                  <a:latin typeface="Arial" panose="020B0604020202020204" pitchFamily="34" charset="0"/>
                  <a:ea typeface="宋体" panose="02010600030101010101" pitchFamily="2" charset="-122"/>
                </a:rPr>
                <a:t>G</a:t>
              </a:r>
              <a:r>
                <a:rPr lang="en-US" altLang="x-none" sz="2400" baseline="-25000" dirty="0">
                  <a:solidFill>
                    <a:srgbClr val="FF0000"/>
                  </a:solidFill>
                  <a:latin typeface="Arial" panose="020B0604020202020204" pitchFamily="34" charset="0"/>
                  <a:ea typeface="宋体" panose="02010600030101010101" pitchFamily="2" charset="-122"/>
                </a:rPr>
                <a:t>1</a:t>
              </a:r>
              <a:r>
                <a:rPr lang="en-US" altLang="x-none" sz="2400" dirty="0">
                  <a:solidFill>
                    <a:srgbClr val="FF0000"/>
                  </a:solidFill>
                  <a:latin typeface="Arial" panose="020B0604020202020204" pitchFamily="34" charset="0"/>
                  <a:ea typeface="宋体" panose="02010600030101010101" pitchFamily="2" charset="-122"/>
                </a:rPr>
                <a:t> = { A</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B, </a:t>
              </a:r>
              <a:r>
                <a:rPr lang="en-US" altLang="x-none" sz="2400" dirty="0">
                  <a:solidFill>
                    <a:srgbClr val="FF0000"/>
                  </a:solidFill>
                  <a:latin typeface="Arial" panose="020B0604020202020204" pitchFamily="34" charset="0"/>
                  <a:ea typeface="宋体" panose="02010600030101010101" pitchFamily="2" charset="-122"/>
                </a:rPr>
                <a:t>B</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 </a:t>
              </a:r>
              <a:r>
                <a:rPr lang="en-US" altLang="x-none" sz="2400" dirty="0">
                  <a:solidFill>
                    <a:srgbClr val="FF0000"/>
                  </a:solidFill>
                  <a:latin typeface="Arial" panose="020B0604020202020204" pitchFamily="34" charset="0"/>
                  <a:ea typeface="宋体" panose="02010600030101010101" pitchFamily="2" charset="-122"/>
                </a:rPr>
                <a:t>A</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 </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合并为 </a:t>
              </a:r>
              <a:r>
                <a:rPr lang="en-US" altLang="zh-CN" sz="2400"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rgbClr val="FF0000"/>
                  </a:solidFill>
                  <a:sym typeface="+mn-ea"/>
                </a:rPr>
                <a:t>A</a:t>
              </a:r>
              <a:r>
                <a:rPr lang="en-US" altLang="x-none" sz="2400" dirty="0">
                  <a:solidFill>
                    <a:srgbClr val="FF0000"/>
                  </a:solidFill>
                  <a:sym typeface="Symbol" panose="05050102010706020507" pitchFamily="2" charset="2"/>
                </a:rPr>
                <a:t>BC, </a:t>
              </a:r>
              <a:r>
                <a:rPr lang="en-US" altLang="x-none" sz="2400" dirty="0">
                  <a:solidFill>
                    <a:srgbClr val="FF0000"/>
                  </a:solidFill>
                  <a:sym typeface="+mn-ea"/>
                </a:rPr>
                <a:t>B</a:t>
              </a:r>
              <a:r>
                <a:rPr lang="en-US" altLang="x-none" sz="2400" dirty="0">
                  <a:solidFill>
                    <a:srgbClr val="FF0000"/>
                  </a:solidFill>
                  <a:sym typeface="Symbol" panose="05050102010706020507" pitchFamily="2" charset="2"/>
                </a:rPr>
                <a:t>A</a:t>
              </a:r>
              <a:r>
                <a:rPr lang="en-US" altLang="zh-CN" sz="2400"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zh-CN"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90000"/>
                </a:lnSpc>
                <a:buNone/>
              </a:pPr>
              <a:r>
                <a:rPr lang="en-US" altLang="x-none" sz="2400" dirty="0">
                  <a:solidFill>
                    <a:srgbClr val="FF0000"/>
                  </a:solidFill>
                  <a:latin typeface="Arial" panose="020B0604020202020204" pitchFamily="34" charset="0"/>
                  <a:ea typeface="宋体" panose="02010600030101010101" pitchFamily="2" charset="-122"/>
                </a:rPr>
                <a:t>G</a:t>
              </a:r>
              <a:r>
                <a:rPr lang="en-US" altLang="x-none" sz="2400" baseline="-25000" dirty="0">
                  <a:solidFill>
                    <a:srgbClr val="FF0000"/>
                  </a:solidFill>
                  <a:latin typeface="Arial" panose="020B0604020202020204" pitchFamily="34" charset="0"/>
                  <a:ea typeface="宋体" panose="02010600030101010101" pitchFamily="2" charset="-122"/>
                </a:rPr>
                <a:t>2</a:t>
              </a:r>
              <a:r>
                <a:rPr lang="en-US" altLang="x-none" sz="2400" dirty="0">
                  <a:solidFill>
                    <a:srgbClr val="FF0000"/>
                  </a:solidFill>
                  <a:latin typeface="Arial" panose="020B0604020202020204" pitchFamily="34" charset="0"/>
                  <a:ea typeface="宋体" panose="02010600030101010101" pitchFamily="2" charset="-122"/>
                </a:rPr>
                <a:t> = { A</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B, </a:t>
              </a:r>
              <a:r>
                <a:rPr lang="en-US" altLang="x-none" sz="2400" dirty="0">
                  <a:solidFill>
                    <a:srgbClr val="FF0000"/>
                  </a:solidFill>
                  <a:latin typeface="Arial" panose="020B0604020202020204" pitchFamily="34" charset="0"/>
                  <a:ea typeface="宋体" panose="02010600030101010101" pitchFamily="2" charset="-122"/>
                </a:rPr>
                <a:t>B</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A, </a:t>
              </a:r>
              <a:r>
                <a:rPr lang="en-US" altLang="x-none" sz="2400" dirty="0">
                  <a:solidFill>
                    <a:srgbClr val="FF0000"/>
                  </a:solidFill>
                  <a:latin typeface="Arial" panose="020B0604020202020204" pitchFamily="34" charset="0"/>
                  <a:ea typeface="宋体" panose="02010600030101010101" pitchFamily="2" charset="-122"/>
                </a:rPr>
                <a:t>B</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C } </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合并为 </a:t>
              </a:r>
              <a:r>
                <a:rPr lang="en-US" altLang="zh-CN" sz="2400"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400" dirty="0">
                  <a:solidFill>
                    <a:srgbClr val="FF0000"/>
                  </a:solidFill>
                  <a:sym typeface="+mn-ea"/>
                </a:rPr>
                <a:t>A</a:t>
              </a:r>
              <a:r>
                <a:rPr lang="en-US" altLang="x-none" sz="2400" dirty="0">
                  <a:solidFill>
                    <a:srgbClr val="FF0000"/>
                  </a:solidFill>
                  <a:sym typeface="Symbol" panose="05050102010706020507" pitchFamily="2" charset="2"/>
                </a:rPr>
                <a:t>B, </a:t>
              </a:r>
              <a:r>
                <a:rPr lang="en-US" altLang="x-none" sz="2400" dirty="0">
                  <a:solidFill>
                    <a:srgbClr val="FF0000"/>
                  </a:solidFill>
                  <a:sym typeface="+mn-ea"/>
                </a:rPr>
                <a:t>B</a:t>
              </a:r>
              <a:r>
                <a:rPr lang="en-US" altLang="x-none" sz="2400" dirty="0">
                  <a:solidFill>
                    <a:srgbClr val="FF0000"/>
                  </a:solidFill>
                  <a:sym typeface="Symbol" panose="05050102010706020507" pitchFamily="2" charset="2"/>
                </a:rPr>
                <a:t>AC</a:t>
              </a:r>
              <a:r>
                <a:rPr lang="en-US" altLang="zh-CN" sz="2400"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zh-CN"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149515" name="Line 13"/>
            <p:cNvSpPr/>
            <p:nvPr/>
          </p:nvSpPr>
          <p:spPr>
            <a:xfrm>
              <a:off x="0" y="0"/>
              <a:ext cx="5760" cy="0"/>
            </a:xfrm>
            <a:prstGeom prst="line">
              <a:avLst/>
            </a:prstGeom>
            <a:ln w="381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blinds(horizontal)">
                                      <p:cBhvr>
                                        <p:cTn id="7" dur="500"/>
                                        <p:tgtEl>
                                          <p:spTgt spid="1495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13"/>
                                        </p:tgtEl>
                                        <p:attrNameLst>
                                          <p:attrName>style.visibility</p:attrName>
                                        </p:attrNameLst>
                                      </p:cBhvr>
                                      <p:to>
                                        <p:strVal val="visible"/>
                                      </p:to>
                                    </p:set>
                                    <p:animEffect transition="in" filter="blinds(horizontal)">
                                      <p:cBhvr>
                                        <p:cTn id="12" dur="5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2" name="标题 1"/>
          <p:cNvSpPr>
            <a:spLocks noGrp="1"/>
          </p:cNvSpPr>
          <p:nvPr>
            <p:ph type="title"/>
          </p:nvPr>
        </p:nvSpPr>
        <p:spPr/>
        <p:txBody>
          <a:bodyPr vert="horz" wrap="square" tIns="0" bIns="0" anchor="ctr"/>
          <a:p>
            <a:pPr lvl="0"/>
            <a:r>
              <a:rPr lang="en-US" altLang="zh-CN">
                <a:sym typeface="+mn-ea"/>
              </a:rPr>
              <a:t>8.3.2  </a:t>
            </a:r>
            <a:r>
              <a:rPr lang="zh-CN" altLang="en-US">
                <a:sym typeface="+mn-ea"/>
              </a:rPr>
              <a:t>模式分解的研究</a:t>
            </a:r>
            <a:endParaRPr lang="zh-CN" altLang="en-US" dirty="0"/>
          </a:p>
        </p:txBody>
      </p:sp>
      <p:sp>
        <p:nvSpPr>
          <p:cNvPr id="140293"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0294"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40295" name="Rectangle 4"/>
          <p:cNvSpPr/>
          <p:nvPr/>
        </p:nvSpPr>
        <p:spPr>
          <a:xfrm>
            <a:off x="900430" y="923925"/>
            <a:ext cx="7919720" cy="3892550"/>
          </a:xfrm>
          <a:prstGeom prst="rect">
            <a:avLst/>
          </a:prstGeom>
          <a:noFill/>
          <a:ln w="9525">
            <a:noFill/>
          </a:ln>
        </p:spPr>
        <p:txBody>
          <a:bodyPr/>
          <a:p>
            <a:pPr marL="514350" lvl="0" indent="-514350" eaLnBrk="1" hangingPunct="1">
              <a:spcBef>
                <a:spcPts val="600"/>
              </a:spcBef>
              <a:buFont typeface="+mj-lt"/>
              <a:buAutoNum type="arabicPeriod"/>
            </a:pPr>
            <a:r>
              <a:rPr lang="zh-CN" altLang="en-US" dirty="0">
                <a:solidFill>
                  <a:srgbClr val="FF0000"/>
                </a:solidFill>
                <a:latin typeface="Arial" panose="020B0604020202020204" pitchFamily="34" charset="0"/>
                <a:ea typeface="宋体" panose="02010600030101010101" pitchFamily="2" charset="-122"/>
              </a:rPr>
              <a:t>无损联接性</a:t>
            </a:r>
            <a:endParaRPr lang="zh-CN" altLang="en-US" dirty="0">
              <a:solidFill>
                <a:srgbClr val="FF0000"/>
              </a:solidFill>
              <a:latin typeface="Arial" panose="020B0604020202020204" pitchFamily="34" charset="0"/>
              <a:ea typeface="宋体" panose="02010600030101010101" pitchFamily="2" charset="-122"/>
            </a:endParaRPr>
          </a:p>
          <a:p>
            <a:pPr marL="971550" lvl="1" indent="-514350" eaLnBrk="1" hangingPunct="1">
              <a:spcBef>
                <a:spcPts val="600"/>
              </a:spcBef>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定义</a:t>
            </a:r>
            <a:endParaRPr lang="zh-CN" altLang="en-US" dirty="0">
              <a:solidFill>
                <a:schemeClr val="accent2"/>
              </a:solidFill>
              <a:latin typeface="Arial" panose="020B0604020202020204" pitchFamily="34" charset="0"/>
              <a:ea typeface="宋体" panose="02010600030101010101" pitchFamily="2" charset="-122"/>
            </a:endParaRPr>
          </a:p>
          <a:p>
            <a:pPr marL="971550" lvl="1" indent="-514350" eaLnBrk="1" hangingPunct="1">
              <a:spcBef>
                <a:spcPts val="600"/>
              </a:spcBef>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无损分解的判定定理</a:t>
            </a:r>
            <a:endParaRPr lang="zh-CN" altLang="en-US" dirty="0">
              <a:solidFill>
                <a:schemeClr val="accent2"/>
              </a:solidFill>
              <a:latin typeface="Arial" panose="020B0604020202020204" pitchFamily="34" charset="0"/>
              <a:ea typeface="宋体" panose="02010600030101010101" pitchFamily="2" charset="-122"/>
            </a:endParaRPr>
          </a:p>
          <a:p>
            <a:pPr marL="971550" lvl="1" indent="-514350" eaLnBrk="1" hangingPunct="1">
              <a:spcBef>
                <a:spcPts val="600"/>
              </a:spcBef>
              <a:buFont typeface="Arial" panose="020B0604020202020204" pitchFamily="34" charset="0"/>
              <a:buChar char="•"/>
            </a:pPr>
            <a:endParaRPr lang="zh-CN" altLang="en-US" dirty="0">
              <a:solidFill>
                <a:schemeClr val="accent2"/>
              </a:solidFill>
              <a:latin typeface="Arial" panose="020B0604020202020204" pitchFamily="34" charset="0"/>
              <a:ea typeface="宋体" panose="02010600030101010101" pitchFamily="2" charset="-122"/>
            </a:endParaRPr>
          </a:p>
          <a:p>
            <a:pPr marL="514350" lvl="0" indent="-514350" eaLnBrk="1" hangingPunct="1">
              <a:spcBef>
                <a:spcPts val="600"/>
              </a:spcBef>
              <a:buFont typeface="+mj-lt"/>
              <a:buAutoNum type="arabicPeriod"/>
            </a:pPr>
            <a:r>
              <a:rPr lang="zh-CN" altLang="en-US" dirty="0">
                <a:solidFill>
                  <a:srgbClr val="FF0000"/>
                </a:solidFill>
                <a:latin typeface="Arial" panose="020B0604020202020204" pitchFamily="34" charset="0"/>
                <a:ea typeface="宋体" panose="02010600030101010101" pitchFamily="2" charset="-122"/>
              </a:rPr>
              <a:t>依赖保持性</a:t>
            </a:r>
            <a:endParaRPr lang="zh-CN" altLang="en-US" dirty="0">
              <a:solidFill>
                <a:srgbClr val="FF0000"/>
              </a:solidFill>
              <a:latin typeface="Arial" panose="020B0604020202020204" pitchFamily="34" charset="0"/>
              <a:ea typeface="宋体" panose="02010600030101010101" pitchFamily="2" charset="-122"/>
            </a:endParaRPr>
          </a:p>
          <a:p>
            <a:pPr marL="514350" lvl="0" indent="-514350" eaLnBrk="1" hangingPunct="1">
              <a:spcBef>
                <a:spcPts val="600"/>
              </a:spcBef>
              <a:buFont typeface="+mj-lt"/>
              <a:buAutoNum type="arabicPeriod"/>
            </a:pPr>
            <a:endParaRPr lang="zh-CN" altLang="en-US" dirty="0">
              <a:solidFill>
                <a:srgbClr val="FF0000"/>
              </a:solidFill>
              <a:latin typeface="Arial" panose="020B0604020202020204" pitchFamily="34" charset="0"/>
              <a:ea typeface="宋体" panose="02010600030101010101" pitchFamily="2" charset="-122"/>
            </a:endParaRPr>
          </a:p>
          <a:p>
            <a:pPr marL="514350" lvl="0" indent="-514350" eaLnBrk="1" hangingPunct="1">
              <a:spcBef>
                <a:spcPts val="600"/>
              </a:spcBef>
              <a:buFont typeface="+mj-lt"/>
              <a:buAutoNum type="arabicPeriod"/>
            </a:pPr>
            <a:r>
              <a:rPr lang="zh-CN" altLang="en-US" dirty="0">
                <a:solidFill>
                  <a:srgbClr val="FF0000"/>
                </a:solidFill>
                <a:latin typeface="Arial" panose="020B0604020202020204" pitchFamily="34" charset="0"/>
                <a:ea typeface="宋体" panose="02010600030101010101" pitchFamily="2" charset="-122"/>
              </a:rPr>
              <a:t>到</a:t>
            </a:r>
            <a:r>
              <a:rPr lang="en-US" altLang="x-none" dirty="0">
                <a:solidFill>
                  <a:srgbClr val="FF0000"/>
                </a:solidFill>
                <a:latin typeface="Arial" panose="020B0604020202020204" pitchFamily="34" charset="0"/>
                <a:ea typeface="宋体" panose="02010600030101010101" pitchFamily="2" charset="-122"/>
              </a:rPr>
              <a:t>3NF</a:t>
            </a:r>
            <a:r>
              <a:rPr lang="zh-CN" altLang="en-US" dirty="0">
                <a:solidFill>
                  <a:srgbClr val="FF0000"/>
                </a:solidFill>
                <a:latin typeface="Arial" panose="020B0604020202020204" pitchFamily="34" charset="0"/>
                <a:ea typeface="宋体" panose="02010600030101010101" pitchFamily="2" charset="-122"/>
              </a:rPr>
              <a:t>的分解算法</a:t>
            </a:r>
            <a:endParaRPr lang="zh-CN" altLang="en-US"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标题 8193"/>
          <p:cNvSpPr>
            <a:spLocks noGrp="1"/>
          </p:cNvSpPr>
          <p:nvPr>
            <p:ph type="title"/>
          </p:nvPr>
        </p:nvSpPr>
        <p:spPr/>
        <p:txBody>
          <a:bodyPr tIns="0" bIns="0" anchor="ctr"/>
          <a:p>
            <a:pPr marL="609600" indent="-609600" algn="l"/>
            <a:r>
              <a:rPr lang="en-US" altLang="x-none" sz="2400" dirty="0">
                <a:solidFill>
                  <a:schemeClr val="accent2"/>
                </a:solidFill>
              </a:rPr>
              <a:t>3) </a:t>
            </a:r>
            <a:r>
              <a:rPr lang="zh-CN" altLang="en-US" sz="2400" dirty="0">
                <a:solidFill>
                  <a:schemeClr val="accent2"/>
                </a:solidFill>
              </a:rPr>
              <a:t>删除异常 </a:t>
            </a:r>
            <a:r>
              <a:rPr lang="en-US" altLang="x-none" sz="2400" dirty="0">
                <a:solidFill>
                  <a:schemeClr val="accent2"/>
                </a:solidFill>
              </a:rPr>
              <a:t>(cont.)</a:t>
            </a:r>
            <a:endParaRPr lang="en-US" altLang="x-none" sz="2400" dirty="0">
              <a:solidFill>
                <a:schemeClr val="accent2"/>
              </a:solidFill>
            </a:endParaRPr>
          </a:p>
        </p:txBody>
      </p:sp>
      <p:graphicFrame>
        <p:nvGraphicFramePr>
          <p:cNvPr id="8194" name="对象 8194"/>
          <p:cNvGraphicFramePr>
            <a:graphicFrameLocks noChangeAspect="1"/>
          </p:cNvGraphicFramePr>
          <p:nvPr/>
        </p:nvGraphicFramePr>
        <p:xfrm>
          <a:off x="0" y="765493"/>
          <a:ext cx="9128125" cy="4603750"/>
        </p:xfrm>
        <a:graphic>
          <a:graphicData uri="http://schemas.openxmlformats.org/presentationml/2006/ole">
            <mc:AlternateContent xmlns:mc="http://schemas.openxmlformats.org/markup-compatibility/2006">
              <mc:Choice xmlns:v="urn:schemas-microsoft-com:vml" Requires="v">
                <p:oleObj spid="_x0000_s3081" name="" r:id="rId1" imgW="3311525" imgH="1678305" progId="Word.Picture.8">
                  <p:embed/>
                </p:oleObj>
              </mc:Choice>
              <mc:Fallback>
                <p:oleObj name="" r:id="rId1" imgW="3311525" imgH="1678305" progId="Word.Picture.8">
                  <p:embed/>
                  <p:pic>
                    <p:nvPicPr>
                      <p:cNvPr id="0" name="图片 3080"/>
                      <p:cNvPicPr/>
                      <p:nvPr/>
                    </p:nvPicPr>
                    <p:blipFill>
                      <a:blip r:embed="rId2"/>
                      <a:stretch>
                        <a:fillRect/>
                      </a:stretch>
                    </p:blipFill>
                    <p:spPr>
                      <a:xfrm>
                        <a:off x="0" y="765493"/>
                        <a:ext cx="9128125" cy="4603750"/>
                      </a:xfrm>
                      <a:prstGeom prst="rect">
                        <a:avLst/>
                      </a:prstGeom>
                      <a:solidFill>
                        <a:schemeClr val="bg1"/>
                      </a:solidFill>
                      <a:ln w="38100">
                        <a:noFill/>
                        <a:miter/>
                      </a:ln>
                    </p:spPr>
                  </p:pic>
                </p:oleObj>
              </mc:Fallback>
            </mc:AlternateContent>
          </a:graphicData>
        </a:graphic>
      </p:graphicFrame>
      <p:sp>
        <p:nvSpPr>
          <p:cNvPr id="8195" name="椭圆 8195"/>
          <p:cNvSpPr/>
          <p:nvPr/>
        </p:nvSpPr>
        <p:spPr>
          <a:xfrm>
            <a:off x="0" y="4656455"/>
            <a:ext cx="9144000" cy="647700"/>
          </a:xfrm>
          <a:prstGeom prst="ellipse">
            <a:avLst/>
          </a:prstGeom>
          <a:solidFill>
            <a:srgbClr val="EAEAEA">
              <a:alpha val="50000"/>
            </a:srgbClr>
          </a:solidFill>
          <a:ln w="2540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ndParaRPr>
          </a:p>
        </p:txBody>
      </p:sp>
      <p:sp>
        <p:nvSpPr>
          <p:cNvPr id="8196" name="云形标注 8196"/>
          <p:cNvSpPr/>
          <p:nvPr/>
        </p:nvSpPr>
        <p:spPr>
          <a:xfrm>
            <a:off x="1476375" y="1257618"/>
            <a:ext cx="7453313" cy="2571768"/>
          </a:xfrm>
          <a:prstGeom prst="cloudCallout">
            <a:avLst>
              <a:gd name="adj1" fmla="val -28871"/>
              <a:gd name="adj2" fmla="val 86571"/>
            </a:avLst>
          </a:prstGeom>
          <a:solidFill>
            <a:srgbClr val="EAEAEA"/>
          </a:solidFill>
          <a:ln w="25400" cap="flat" cmpd="sng">
            <a:solidFill>
              <a:srgbClr val="FF0000"/>
            </a:solidFill>
            <a:prstDash val="solid"/>
            <a:round/>
            <a:headEnd type="none" w="med" len="med"/>
            <a:tailEnd type="none" w="med" len="med"/>
          </a:ln>
        </p:spPr>
        <p:txBody>
          <a:bodyPr wrap="square" tIns="118800" bIns="118800" anchor="t">
            <a:spAutoFit/>
          </a:bodyPr>
          <a:p>
            <a:pPr marL="234950" indent="-234950">
              <a:lnSpc>
                <a:spcPct val="130000"/>
              </a:lnSpc>
              <a:spcBef>
                <a:spcPct val="70000"/>
              </a:spcBef>
            </a:pPr>
            <a:r>
              <a:rPr lang="zh-CN" altLang="en-US" sz="2400" b="1" dirty="0">
                <a:latin typeface="Arial" panose="020B0604020202020204" pitchFamily="34" charset="0"/>
              </a:rPr>
              <a:t>因此需要删除该学生所在的元组，结果会导致</a:t>
            </a:r>
            <a:r>
              <a:rPr lang="en-US" altLang="x-none" sz="2400" b="1" dirty="0">
                <a:latin typeface="Arial" panose="020B0604020202020204" pitchFamily="34" charset="0"/>
              </a:rPr>
              <a:t>C107</a:t>
            </a:r>
            <a:r>
              <a:rPr lang="zh-CN" altLang="en-US" sz="2400" b="1" dirty="0">
                <a:latin typeface="Arial" panose="020B0604020202020204" pitchFamily="34" charset="0"/>
              </a:rPr>
              <a:t>这门课程的信息也一起被删除。</a:t>
            </a:r>
            <a:endParaRPr lang="zh-CN" altLang="en-US" sz="2400" b="1" dirty="0">
              <a:latin typeface="Arial" panose="020B0604020202020204" pitchFamily="34" charset="0"/>
            </a:endParaRPr>
          </a:p>
        </p:txBody>
      </p:sp>
      <p:sp>
        <p:nvSpPr>
          <p:cNvPr id="8197"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053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0532"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0533" name="Rectangle 3"/>
          <p:cNvSpPr>
            <a:spLocks noGrp="1"/>
          </p:cNvSpPr>
          <p:nvPr>
            <p:ph type="body"/>
          </p:nvPr>
        </p:nvSpPr>
        <p:spPr>
          <a:xfrm>
            <a:off x="381000" y="838200"/>
            <a:ext cx="8382000" cy="3167063"/>
          </a:xfrm>
        </p:spPr>
        <p:txBody>
          <a:bodyPr vert="horz" wrap="square" anchor="t"/>
          <a:p>
            <a:pPr lvl="0" eaLnBrk="1" hangingPunct="1">
              <a:lnSpc>
                <a:spcPct val="100000"/>
              </a:lnSpc>
            </a:pPr>
            <a:r>
              <a:rPr lang="zh-CN" altLang="en-US" sz="2400" dirty="0">
                <a:solidFill>
                  <a:schemeClr val="tx1"/>
                </a:solidFill>
                <a:latin typeface="Arial" panose="020B0604020202020204" pitchFamily="34" charset="0"/>
              </a:rPr>
              <a:t>关系数据库的规范化实际上就是一个不断进行模式分解的过程。在分解过程中需要研究下列问题：</a:t>
            </a:r>
            <a:endParaRPr lang="zh-CN" altLang="en-US" sz="2400" dirty="0">
              <a:latin typeface="Arial" panose="020B0604020202020204" pitchFamily="34" charset="0"/>
            </a:endParaRPr>
          </a:p>
          <a:p>
            <a:pPr lvl="1" eaLnBrk="1" hangingPunct="1">
              <a:lnSpc>
                <a:spcPct val="100000"/>
              </a:lnSpc>
            </a:pPr>
            <a:r>
              <a:rPr lang="zh-CN" altLang="en-US" sz="2400" dirty="0">
                <a:solidFill>
                  <a:srgbClr val="FF0000"/>
                </a:solidFill>
                <a:latin typeface="Arial" panose="020B0604020202020204" pitchFamily="34" charset="0"/>
              </a:rPr>
              <a:t>无损联接性</a:t>
            </a:r>
            <a:r>
              <a:rPr lang="zh-CN" altLang="en-US" sz="2400" dirty="0">
                <a:latin typeface="Arial" panose="020B0604020202020204" pitchFamily="34" charset="0"/>
              </a:rPr>
              <a:t> (</a:t>
            </a:r>
            <a:r>
              <a:rPr lang="en-US" altLang="x-none" sz="2400" dirty="0">
                <a:latin typeface="Arial" panose="020B0604020202020204" pitchFamily="34" charset="0"/>
              </a:rPr>
              <a:t>lossless join</a:t>
            </a:r>
            <a:r>
              <a:rPr lang="zh-CN" altLang="en-US" sz="2400" dirty="0">
                <a:latin typeface="Arial" panose="020B0604020202020204" pitchFamily="34" charset="0"/>
              </a:rPr>
              <a:t> / lossless decomposition)</a:t>
            </a:r>
            <a:endParaRPr lang="en-US" altLang="x-none" sz="2400" dirty="0">
              <a:latin typeface="Arial" panose="020B0604020202020204" pitchFamily="34" charset="0"/>
            </a:endParaRPr>
          </a:p>
          <a:p>
            <a:pPr lvl="2" eaLnBrk="1" hangingPunct="1">
              <a:lnSpc>
                <a:spcPct val="100000"/>
              </a:lnSpc>
            </a:pPr>
            <a:r>
              <a:rPr lang="zh-CN" altLang="en-US" sz="2400" dirty="0">
                <a:latin typeface="Arial" panose="020B0604020202020204" pitchFamily="34" charset="0"/>
              </a:rPr>
              <a:t>分解后，原关系中的信息不会被丢失</a:t>
            </a:r>
            <a:endParaRPr lang="en-US" altLang="x-none" sz="2400" dirty="0">
              <a:latin typeface="Arial" panose="020B0604020202020204" pitchFamily="34" charset="0"/>
            </a:endParaRPr>
          </a:p>
          <a:p>
            <a:pPr lvl="1" eaLnBrk="1" hangingPunct="1">
              <a:lnSpc>
                <a:spcPct val="100000"/>
              </a:lnSpc>
            </a:pPr>
            <a:endParaRPr lang="zh-CN" altLang="en-US" sz="1200" dirty="0">
              <a:latin typeface="Arial" panose="020B0604020202020204" pitchFamily="34" charset="0"/>
            </a:endParaRPr>
          </a:p>
          <a:p>
            <a:pPr lvl="1" eaLnBrk="1" hangingPunct="1">
              <a:lnSpc>
                <a:spcPct val="100000"/>
              </a:lnSpc>
            </a:pPr>
            <a:r>
              <a:rPr lang="zh-CN" altLang="en-US" sz="2400" dirty="0">
                <a:solidFill>
                  <a:srgbClr val="FF0000"/>
                </a:solidFill>
                <a:latin typeface="Arial" panose="020B0604020202020204" pitchFamily="34" charset="0"/>
              </a:rPr>
              <a:t>依赖保持性</a:t>
            </a:r>
            <a:r>
              <a:rPr lang="zh-CN" altLang="en-US" sz="2400" dirty="0">
                <a:latin typeface="Arial" panose="020B0604020202020204" pitchFamily="34" charset="0"/>
                <a:sym typeface="Arial" panose="020B0604020202020204" pitchFamily="34" charset="0"/>
              </a:rPr>
              <a:t> (</a:t>
            </a:r>
            <a:r>
              <a:rPr lang="en-US" altLang="x-none" sz="2400" dirty="0">
                <a:latin typeface="Arial" panose="020B0604020202020204" pitchFamily="34" charset="0"/>
                <a:sym typeface="Arial" panose="020B0604020202020204" pitchFamily="34" charset="0"/>
              </a:rPr>
              <a:t>FD Preserved</a:t>
            </a:r>
            <a:r>
              <a:rPr lang="zh-CN" altLang="en-US" sz="2400" dirty="0">
                <a:latin typeface="Arial" panose="020B0604020202020204" pitchFamily="34" charset="0"/>
                <a:sym typeface="Arial" panose="020B0604020202020204" pitchFamily="34" charset="0"/>
              </a:rPr>
              <a:t>)</a:t>
            </a:r>
            <a:endParaRPr lang="zh-CN" altLang="en-US" sz="2400" dirty="0">
              <a:latin typeface="Arial" panose="020B0604020202020204" pitchFamily="34" charset="0"/>
              <a:sym typeface="Arial" panose="020B0604020202020204" pitchFamily="34" charset="0"/>
            </a:endParaRPr>
          </a:p>
          <a:p>
            <a:pPr lvl="2" eaLnBrk="1" hangingPunct="1">
              <a:lnSpc>
                <a:spcPct val="100000"/>
              </a:lnSpc>
            </a:pPr>
            <a:r>
              <a:rPr lang="zh-CN" altLang="en-US" sz="2400" dirty="0">
                <a:latin typeface="Arial" panose="020B0604020202020204" pitchFamily="34" charset="0"/>
              </a:rPr>
              <a:t>原有的函数依赖关系在分解后的关系模式上依然存在</a:t>
            </a:r>
            <a:endParaRPr lang="zh-CN" altLang="en-US" sz="2400" dirty="0">
              <a:latin typeface="Arial" panose="020B0604020202020204" pitchFamily="34" charset="0"/>
            </a:endParaRPr>
          </a:p>
        </p:txBody>
      </p:sp>
      <p:sp>
        <p:nvSpPr>
          <p:cNvPr id="150534" name="Rectangle 4"/>
          <p:cNvSpPr/>
          <p:nvPr/>
        </p:nvSpPr>
        <p:spPr>
          <a:xfrm>
            <a:off x="396875" y="4387850"/>
            <a:ext cx="8423275" cy="1524000"/>
          </a:xfrm>
          <a:prstGeom prst="rect">
            <a:avLst/>
          </a:prstGeom>
          <a:noFill/>
          <a:ln w="9525">
            <a:noFill/>
          </a:ln>
        </p:spPr>
        <p:txBody>
          <a:bodyPr/>
          <a:p>
            <a:pPr marL="342900" lvl="0" indent="-342900" eaLnBrk="1" hangingPunct="1"/>
            <a:r>
              <a:rPr lang="zh-CN" altLang="en-US" sz="2400" dirty="0">
                <a:latin typeface="宋体" panose="02010600030101010101" pitchFamily="2" charset="-122"/>
                <a:ea typeface="宋体" panose="02010600030101010101" pitchFamily="2" charset="-122"/>
              </a:rPr>
              <a:t>在满足</a:t>
            </a:r>
            <a:r>
              <a:rPr lang="zh-CN" altLang="en-US"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无损联接性</a:t>
            </a:r>
            <a:r>
              <a:rPr lang="zh-CN" altLang="en-US"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与(或)</a:t>
            </a:r>
            <a:r>
              <a:rPr lang="zh-CN" altLang="en-US"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依赖保持性</a:t>
            </a:r>
            <a:r>
              <a:rPr lang="zh-CN" altLang="en-US"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的情况下，一个关系模式可以被分解到满足第几范式？</a:t>
            </a:r>
            <a:endParaRPr lang="zh-CN" altLang="en-US" sz="2400" dirty="0">
              <a:latin typeface="宋体" panose="02010600030101010101" pitchFamily="2" charset="-122"/>
              <a:ea typeface="宋体" panose="02010600030101010101" pitchFamily="2" charset="-122"/>
            </a:endParaRPr>
          </a:p>
          <a:p>
            <a:pPr marL="742950" lvl="1" indent="-285750" eaLnBrk="1" hangingPunct="1"/>
            <a:r>
              <a:rPr lang="zh-CN" altLang="en-US" sz="2400" dirty="0">
                <a:solidFill>
                  <a:schemeClr val="accent2"/>
                </a:solidFill>
                <a:latin typeface="宋体" panose="02010600030101010101" pitchFamily="2" charset="-122"/>
                <a:ea typeface="宋体" panose="02010600030101010101" pitchFamily="2" charset="-122"/>
              </a:rPr>
              <a:t>相关的一些分解算法</a:t>
            </a:r>
            <a:endParaRPr lang="zh-CN" altLang="en-US" sz="2400" dirty="0">
              <a:solidFill>
                <a:schemeClr val="accent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blinds(horizontal)">
                                      <p:cBhvr>
                                        <p:cTn id="7" dur="500"/>
                                        <p:tgtEl>
                                          <p:spTgt spid="150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155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1556"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1557" name="Rectangle 3"/>
          <p:cNvSpPr>
            <a:spLocks noGrp="1"/>
          </p:cNvSpPr>
          <p:nvPr>
            <p:ph type="body"/>
          </p:nvPr>
        </p:nvSpPr>
        <p:spPr>
          <a:xfrm>
            <a:off x="0" y="838200"/>
            <a:ext cx="9144000" cy="5686425"/>
          </a:xfrm>
        </p:spPr>
        <p:txBody>
          <a:bodyPr vert="horz" wrap="square" anchor="t"/>
          <a:p>
            <a:pPr lvl="0" eaLnBrk="1" hangingPunct="1">
              <a:lnSpc>
                <a:spcPct val="110000"/>
              </a:lnSpc>
              <a:spcBef>
                <a:spcPct val="30000"/>
              </a:spcBef>
            </a:pPr>
            <a:r>
              <a:rPr lang="zh-CN" altLang="en-US" dirty="0">
                <a:latin typeface="Arial" panose="020B0604020202020204" pitchFamily="34" charset="0"/>
              </a:rPr>
              <a:t>无损联接性</a:t>
            </a:r>
            <a:endParaRPr lang="zh-CN" altLang="en-US" dirty="0">
              <a:latin typeface="Arial" panose="020B0604020202020204" pitchFamily="34" charset="0"/>
            </a:endParaRPr>
          </a:p>
          <a:p>
            <a:pPr lvl="1" eaLnBrk="1" hangingPunct="1">
              <a:lnSpc>
                <a:spcPct val="110000"/>
              </a:lnSpc>
              <a:spcBef>
                <a:spcPct val="30000"/>
              </a:spcBef>
            </a:pPr>
            <a:r>
              <a:rPr lang="zh-CN" altLang="en-US" dirty="0">
                <a:latin typeface="Arial" panose="020B0604020202020204" pitchFamily="34" charset="0"/>
              </a:rPr>
              <a:t>设</a:t>
            </a:r>
            <a:r>
              <a:rPr lang="en-US" altLang="x-none" dirty="0">
                <a:latin typeface="Arial" panose="020B0604020202020204" pitchFamily="34" charset="0"/>
              </a:rPr>
              <a:t>R</a:t>
            </a:r>
            <a:r>
              <a:rPr lang="zh-CN" altLang="en-US" dirty="0">
                <a:latin typeface="Arial" panose="020B0604020202020204" pitchFamily="34" charset="0"/>
              </a:rPr>
              <a:t>是一个关系模式</a:t>
            </a:r>
            <a:r>
              <a:rPr lang="en-US" altLang="x-none" dirty="0">
                <a:latin typeface="Arial" panose="020B0604020202020204" pitchFamily="34" charset="0"/>
                <a:sym typeface="Symbol" panose="05050102010706020507" pitchFamily="2" charset="2"/>
              </a:rPr>
              <a:t>，F</a:t>
            </a:r>
            <a:r>
              <a:rPr lang="zh-CN" altLang="en-US" dirty="0">
                <a:latin typeface="Arial" panose="020B0604020202020204" pitchFamily="34" charset="0"/>
                <a:sym typeface="Symbol" panose="05050102010706020507" pitchFamily="2" charset="2"/>
              </a:rPr>
              <a:t>是关系模式上</a:t>
            </a:r>
            <a:r>
              <a:rPr lang="en-US" altLang="x-none" dirty="0">
                <a:latin typeface="Arial" panose="020B0604020202020204" pitchFamily="34" charset="0"/>
                <a:sym typeface="Symbol" panose="05050102010706020507" pitchFamily="2" charset="2"/>
              </a:rPr>
              <a:t>R</a:t>
            </a:r>
            <a:r>
              <a:rPr lang="zh-CN" altLang="en-US" dirty="0">
                <a:latin typeface="Arial" panose="020B0604020202020204" pitchFamily="34" charset="0"/>
                <a:sym typeface="Symbol" panose="05050102010706020507" pitchFamily="2" charset="2"/>
              </a:rPr>
              <a:t>的函数依赖集</a:t>
            </a:r>
            <a:r>
              <a:rPr lang="zh-CN" altLang="en-US" dirty="0">
                <a:latin typeface="Arial" panose="020B0604020202020204" pitchFamily="34" charset="0"/>
              </a:rPr>
              <a:t>，</a:t>
            </a:r>
            <a:r>
              <a:rPr lang="zh-CN" altLang="en-US" dirty="0">
                <a:latin typeface="Arial" panose="020B0604020202020204" pitchFamily="34" charset="0"/>
                <a:sym typeface="Symbol" panose="05050102010706020507" pitchFamily="2" charset="2"/>
              </a:rPr>
              <a:t> = { </a:t>
            </a:r>
            <a:r>
              <a:rPr lang="en-US" altLang="x-none" dirty="0">
                <a:latin typeface="Arial" panose="020B0604020202020204" pitchFamily="34" charset="0"/>
                <a:sym typeface="Symbol" panose="05050102010706020507" pitchFamily="2" charset="2"/>
              </a:rPr>
              <a:t>R</a:t>
            </a:r>
            <a:r>
              <a:rPr lang="en-US" altLang="x-none" baseline="-25000" dirty="0">
                <a:latin typeface="Arial" panose="020B0604020202020204" pitchFamily="34" charset="0"/>
                <a:sym typeface="Symbol" panose="05050102010706020507" pitchFamily="2" charset="2"/>
              </a:rPr>
              <a:t>1</a:t>
            </a:r>
            <a:r>
              <a:rPr lang="en-US" altLang="x-none" dirty="0">
                <a:latin typeface="Arial" panose="020B0604020202020204" pitchFamily="34" charset="0"/>
                <a:sym typeface="Symbol" panose="05050102010706020507" pitchFamily="2" charset="2"/>
              </a:rPr>
              <a:t>, R</a:t>
            </a:r>
            <a:r>
              <a:rPr lang="en-US" altLang="x-none" baseline="-25000" dirty="0">
                <a:latin typeface="Arial" panose="020B0604020202020204" pitchFamily="34" charset="0"/>
                <a:sym typeface="Symbol" panose="05050102010706020507" pitchFamily="2" charset="2"/>
              </a:rPr>
              <a:t>2</a:t>
            </a:r>
            <a:r>
              <a:rPr lang="en-US" altLang="x-none" dirty="0">
                <a:latin typeface="Arial" panose="020B0604020202020204" pitchFamily="34" charset="0"/>
                <a:sym typeface="Symbol" panose="05050102010706020507" pitchFamily="2" charset="2"/>
              </a:rPr>
              <a:t>, …, R</a:t>
            </a:r>
            <a:r>
              <a:rPr lang="en-US" altLang="x-none" baseline="-25000" dirty="0">
                <a:latin typeface="Arial" panose="020B0604020202020204" pitchFamily="34" charset="0"/>
                <a:sym typeface="Symbol" panose="05050102010706020507" pitchFamily="2" charset="2"/>
              </a:rPr>
              <a:t>k</a:t>
            </a:r>
            <a:r>
              <a:rPr lang="en-US" altLang="x-none" dirty="0">
                <a:latin typeface="Arial" panose="020B0604020202020204" pitchFamily="34" charset="0"/>
                <a:sym typeface="Symbol" panose="05050102010706020507" pitchFamily="2" charset="2"/>
              </a:rPr>
              <a:t> } </a:t>
            </a:r>
            <a:r>
              <a:rPr lang="zh-CN" altLang="en-US" dirty="0">
                <a:latin typeface="Arial" panose="020B0604020202020204" pitchFamily="34" charset="0"/>
                <a:sym typeface="Symbol" panose="05050102010706020507" pitchFamily="2" charset="2"/>
              </a:rPr>
              <a:t>是对</a:t>
            </a:r>
            <a:r>
              <a:rPr lang="en-US" altLang="x-none" dirty="0">
                <a:latin typeface="Arial" panose="020B0604020202020204" pitchFamily="34" charset="0"/>
                <a:sym typeface="Symbol" panose="05050102010706020507" pitchFamily="2" charset="2"/>
              </a:rPr>
              <a:t>R</a:t>
            </a:r>
            <a:r>
              <a:rPr lang="zh-CN" altLang="en-US" dirty="0">
                <a:latin typeface="Arial" panose="020B0604020202020204" pitchFamily="34" charset="0"/>
                <a:sym typeface="Symbol" panose="05050102010706020507" pitchFamily="2" charset="2"/>
              </a:rPr>
              <a:t>的一个分解。</a:t>
            </a:r>
            <a:endParaRPr lang="zh-CN" altLang="en-US" dirty="0">
              <a:latin typeface="Arial" panose="020B0604020202020204" pitchFamily="34" charset="0"/>
              <a:sym typeface="Symbol" panose="05050102010706020507" pitchFamily="2" charset="2"/>
            </a:endParaRPr>
          </a:p>
          <a:p>
            <a:pPr lvl="1" eaLnBrk="1" hangingPunct="1">
              <a:lnSpc>
                <a:spcPct val="110000"/>
              </a:lnSpc>
              <a:spcBef>
                <a:spcPct val="30000"/>
              </a:spcBef>
            </a:pPr>
            <a:r>
              <a:rPr lang="zh-CN" altLang="en-US" dirty="0">
                <a:latin typeface="Arial" panose="020B0604020202020204" pitchFamily="34" charset="0"/>
                <a:sym typeface="Symbol" panose="05050102010706020507" pitchFamily="2" charset="2"/>
              </a:rPr>
              <a:t>如果对</a:t>
            </a:r>
            <a:r>
              <a:rPr lang="en-US" altLang="x-none" dirty="0">
                <a:latin typeface="Arial" panose="020B0604020202020204" pitchFamily="34" charset="0"/>
                <a:sym typeface="Symbol" panose="05050102010706020507" pitchFamily="2" charset="2"/>
              </a:rPr>
              <a:t>R</a:t>
            </a:r>
            <a:r>
              <a:rPr lang="zh-CN" altLang="en-US" dirty="0">
                <a:latin typeface="Arial" panose="020B0604020202020204" pitchFamily="34" charset="0"/>
                <a:sym typeface="Symbol" panose="05050102010706020507" pitchFamily="2" charset="2"/>
              </a:rPr>
              <a:t>中满足</a:t>
            </a:r>
            <a:r>
              <a:rPr lang="en-US" altLang="x-none" dirty="0">
                <a:latin typeface="Arial" panose="020B0604020202020204" pitchFamily="34" charset="0"/>
                <a:sym typeface="Symbol" panose="05050102010706020507" pitchFamily="2" charset="2"/>
              </a:rPr>
              <a:t>F</a:t>
            </a:r>
            <a:r>
              <a:rPr lang="zh-CN" altLang="en-US" dirty="0">
                <a:latin typeface="Arial" panose="020B0604020202020204" pitchFamily="34" charset="0"/>
                <a:sym typeface="Symbol" panose="05050102010706020507" pitchFamily="2" charset="2"/>
              </a:rPr>
              <a:t>的每一个关系实例 </a:t>
            </a:r>
            <a:r>
              <a:rPr lang="en-US" altLang="x-none" dirty="0">
                <a:latin typeface="Arial" panose="020B0604020202020204" pitchFamily="34" charset="0"/>
                <a:sym typeface="Symbol" panose="05050102010706020507" pitchFamily="2" charset="2"/>
              </a:rPr>
              <a:t>r </a:t>
            </a:r>
            <a:r>
              <a:rPr lang="zh-CN" altLang="en-US" dirty="0">
                <a:latin typeface="Arial" panose="020B0604020202020204" pitchFamily="34" charset="0"/>
                <a:sym typeface="Symbol" panose="05050102010706020507" pitchFamily="2" charset="2"/>
              </a:rPr>
              <a:t>都有：</a:t>
            </a:r>
            <a:endParaRPr lang="zh-CN" altLang="en-US" dirty="0">
              <a:latin typeface="Arial" panose="020B0604020202020204" pitchFamily="34" charset="0"/>
              <a:sym typeface="Symbol" panose="05050102010706020507" pitchFamily="2" charset="2"/>
            </a:endParaRPr>
          </a:p>
          <a:p>
            <a:pPr lvl="3" eaLnBrk="1" hangingPunct="1">
              <a:lnSpc>
                <a:spcPct val="110000"/>
              </a:lnSpc>
              <a:spcBef>
                <a:spcPct val="30000"/>
              </a:spcBef>
              <a:buNone/>
            </a:pPr>
            <a:r>
              <a:rPr lang="en-US" altLang="x-none" dirty="0">
                <a:solidFill>
                  <a:schemeClr val="accent2"/>
                </a:solidFill>
                <a:latin typeface="Arial" panose="020B0604020202020204" pitchFamily="34" charset="0"/>
              </a:rPr>
              <a:t>r = </a:t>
            </a:r>
            <a:r>
              <a:rPr lang="en-US" altLang="x-none" dirty="0">
                <a:solidFill>
                  <a:schemeClr val="accent2"/>
                </a:solidFill>
                <a:latin typeface="Arial" panose="020B0604020202020204" pitchFamily="34" charset="0"/>
                <a:sym typeface="Symbol" panose="05050102010706020507" pitchFamily="2" charset="2"/>
              </a:rPr>
              <a:t></a:t>
            </a:r>
            <a:r>
              <a:rPr lang="en-US" altLang="x-none" baseline="-25000" dirty="0">
                <a:solidFill>
                  <a:schemeClr val="accent2"/>
                </a:solidFill>
                <a:latin typeface="Arial" panose="020B0604020202020204" pitchFamily="34" charset="0"/>
                <a:sym typeface="Symbol" panose="05050102010706020507" pitchFamily="2" charset="2"/>
              </a:rPr>
              <a:t>R1</a:t>
            </a:r>
            <a:r>
              <a:rPr lang="en-US" altLang="x-none" dirty="0">
                <a:solidFill>
                  <a:schemeClr val="accent2"/>
                </a:solidFill>
                <a:latin typeface="Arial" panose="020B0604020202020204" pitchFamily="34" charset="0"/>
                <a:sym typeface="Symbol" panose="05050102010706020507" pitchFamily="2" charset="2"/>
              </a:rPr>
              <a:t>(r)  </a:t>
            </a:r>
            <a:r>
              <a:rPr lang="en-US" altLang="x-none" baseline="-25000" dirty="0">
                <a:solidFill>
                  <a:schemeClr val="accent2"/>
                </a:solidFill>
                <a:latin typeface="Arial" panose="020B0604020202020204" pitchFamily="34" charset="0"/>
                <a:sym typeface="Symbol" panose="05050102010706020507" pitchFamily="2" charset="2"/>
              </a:rPr>
              <a:t>R2</a:t>
            </a:r>
            <a:r>
              <a:rPr lang="en-US" altLang="x-none" dirty="0">
                <a:solidFill>
                  <a:schemeClr val="accent2"/>
                </a:solidFill>
                <a:latin typeface="Arial" panose="020B0604020202020204" pitchFamily="34" charset="0"/>
                <a:sym typeface="Symbol" panose="05050102010706020507" pitchFamily="2" charset="2"/>
              </a:rPr>
              <a:t>(r)  ……  </a:t>
            </a:r>
            <a:r>
              <a:rPr lang="en-US" altLang="x-none" baseline="-25000" dirty="0">
                <a:solidFill>
                  <a:schemeClr val="accent2"/>
                </a:solidFill>
                <a:latin typeface="Arial" panose="020B0604020202020204" pitchFamily="34" charset="0"/>
                <a:sym typeface="Symbol" panose="05050102010706020507" pitchFamily="2" charset="2"/>
              </a:rPr>
              <a:t>Rk</a:t>
            </a:r>
            <a:r>
              <a:rPr lang="en-US" altLang="x-none" dirty="0">
                <a:solidFill>
                  <a:schemeClr val="accent2"/>
                </a:solidFill>
                <a:latin typeface="Arial" panose="020B0604020202020204" pitchFamily="34" charset="0"/>
                <a:sym typeface="Symbol" panose="05050102010706020507" pitchFamily="2" charset="2"/>
              </a:rPr>
              <a:t>(r)</a:t>
            </a:r>
            <a:endParaRPr lang="en-US" altLang="x-none" dirty="0">
              <a:solidFill>
                <a:schemeClr val="accent2"/>
              </a:solidFill>
              <a:latin typeface="Arial" panose="020B0604020202020204" pitchFamily="34" charset="0"/>
              <a:sym typeface="Symbol" panose="05050102010706020507" pitchFamily="2" charset="2"/>
            </a:endParaRPr>
          </a:p>
          <a:p>
            <a:pPr lvl="3" eaLnBrk="1" hangingPunct="1">
              <a:lnSpc>
                <a:spcPct val="110000"/>
              </a:lnSpc>
              <a:spcBef>
                <a:spcPct val="30000"/>
              </a:spcBef>
              <a:buNone/>
            </a:pPr>
            <a:endParaRPr lang="en-US" altLang="x-none" sz="1400" dirty="0">
              <a:solidFill>
                <a:schemeClr val="accent2"/>
              </a:solidFill>
              <a:latin typeface="Arial" panose="020B0604020202020204" pitchFamily="34" charset="0"/>
            </a:endParaRPr>
          </a:p>
          <a:p>
            <a:pPr lvl="1" eaLnBrk="1" hangingPunct="1">
              <a:lnSpc>
                <a:spcPct val="110000"/>
              </a:lnSpc>
              <a:spcBef>
                <a:spcPct val="30000"/>
              </a:spcBef>
              <a:buNone/>
            </a:pPr>
            <a:r>
              <a:rPr lang="zh-CN" altLang="en-US" dirty="0">
                <a:latin typeface="Arial" panose="020B0604020202020204" pitchFamily="34" charset="0"/>
                <a:sym typeface="Symbol" panose="05050102010706020507" pitchFamily="2" charset="2"/>
              </a:rPr>
              <a:t>	其中：</a:t>
            </a:r>
            <a:r>
              <a:rPr lang="en-US" altLang="x-none" dirty="0">
                <a:latin typeface="Arial" panose="020B0604020202020204" pitchFamily="34" charset="0"/>
                <a:sym typeface="Symbol" panose="05050102010706020507" pitchFamily="2" charset="2"/>
              </a:rPr>
              <a:t></a:t>
            </a:r>
            <a:r>
              <a:rPr lang="en-US" altLang="x-none" baseline="-25000" dirty="0">
                <a:latin typeface="Arial" panose="020B0604020202020204" pitchFamily="34" charset="0"/>
                <a:sym typeface="Symbol" panose="05050102010706020507" pitchFamily="2" charset="2"/>
              </a:rPr>
              <a:t>Ri</a:t>
            </a:r>
            <a:r>
              <a:rPr lang="en-US" altLang="x-none" dirty="0">
                <a:latin typeface="Arial" panose="020B0604020202020204" pitchFamily="34" charset="0"/>
                <a:sym typeface="Symbol" panose="05050102010706020507" pitchFamily="2" charset="2"/>
              </a:rPr>
              <a:t>(r) </a:t>
            </a:r>
            <a:r>
              <a:rPr lang="zh-CN" altLang="en-US" dirty="0">
                <a:latin typeface="Arial" panose="020B0604020202020204" pitchFamily="34" charset="0"/>
                <a:sym typeface="Symbol" panose="05050102010706020507" pitchFamily="2" charset="2"/>
              </a:rPr>
              <a:t>为关系实例</a:t>
            </a:r>
            <a:r>
              <a:rPr lang="en-US" altLang="x-none" dirty="0">
                <a:latin typeface="Arial" panose="020B0604020202020204" pitchFamily="34" charset="0"/>
                <a:sym typeface="Symbol" panose="05050102010706020507" pitchFamily="2" charset="2"/>
              </a:rPr>
              <a:t>r</a:t>
            </a:r>
            <a:r>
              <a:rPr lang="zh-CN" altLang="en-US" dirty="0">
                <a:latin typeface="Arial" panose="020B0604020202020204" pitchFamily="34" charset="0"/>
                <a:sym typeface="Symbol" panose="05050102010706020507" pitchFamily="2" charset="2"/>
              </a:rPr>
              <a:t>在关系模式</a:t>
            </a:r>
            <a:r>
              <a:rPr lang="en-US" altLang="x-none" dirty="0">
                <a:latin typeface="Arial" panose="020B0604020202020204" pitchFamily="34" charset="0"/>
                <a:sym typeface="Symbol" panose="05050102010706020507" pitchFamily="2" charset="2"/>
              </a:rPr>
              <a:t>R</a:t>
            </a:r>
            <a:r>
              <a:rPr lang="en-US" altLang="x-none" baseline="-25000" dirty="0">
                <a:latin typeface="Arial" panose="020B0604020202020204" pitchFamily="34" charset="0"/>
                <a:sym typeface="Symbol" panose="05050102010706020507" pitchFamily="2" charset="2"/>
              </a:rPr>
              <a:t>i</a:t>
            </a:r>
            <a:r>
              <a:rPr lang="zh-CN" altLang="en-US" dirty="0">
                <a:latin typeface="Arial" panose="020B0604020202020204" pitchFamily="34" charset="0"/>
                <a:sym typeface="Symbol" panose="05050102010706020507" pitchFamily="2" charset="2"/>
              </a:rPr>
              <a:t>上的投影，即根据</a:t>
            </a:r>
            <a:r>
              <a:rPr lang="en-US" altLang="x-none" dirty="0">
                <a:latin typeface="Arial" panose="020B0604020202020204" pitchFamily="34" charset="0"/>
                <a:sym typeface="Symbol" panose="05050102010706020507" pitchFamily="2" charset="2"/>
              </a:rPr>
              <a:t>R</a:t>
            </a:r>
            <a:r>
              <a:rPr lang="en-US" altLang="x-none" baseline="-25000" dirty="0">
                <a:latin typeface="Arial" panose="020B0604020202020204" pitchFamily="34" charset="0"/>
                <a:sym typeface="Symbol" panose="05050102010706020507" pitchFamily="2" charset="2"/>
              </a:rPr>
              <a:t>i</a:t>
            </a:r>
            <a:r>
              <a:rPr lang="zh-CN" altLang="en-US" dirty="0">
                <a:latin typeface="Arial" panose="020B0604020202020204" pitchFamily="34" charset="0"/>
                <a:sym typeface="Symbol" panose="05050102010706020507" pitchFamily="2" charset="2"/>
              </a:rPr>
              <a:t>中的属性对</a:t>
            </a:r>
            <a:r>
              <a:rPr lang="en-US" altLang="x-none" dirty="0">
                <a:latin typeface="Arial" panose="020B0604020202020204" pitchFamily="34" charset="0"/>
                <a:sym typeface="Symbol" panose="05050102010706020507" pitchFamily="2" charset="2"/>
              </a:rPr>
              <a:t>r</a:t>
            </a:r>
            <a:r>
              <a:rPr lang="zh-CN" altLang="en-US" dirty="0">
                <a:latin typeface="Arial" panose="020B0604020202020204" pitchFamily="34" charset="0"/>
                <a:sym typeface="Symbol" panose="05050102010706020507" pitchFamily="2" charset="2"/>
              </a:rPr>
              <a:t>执行投影运算后的结果。</a:t>
            </a:r>
            <a:endParaRPr lang="zh-CN" altLang="en-US" dirty="0">
              <a:latin typeface="Arial" panose="020B0604020202020204" pitchFamily="34" charset="0"/>
              <a:sym typeface="Symbol" panose="05050102010706020507" pitchFamily="2" charset="2"/>
            </a:endParaRPr>
          </a:p>
          <a:p>
            <a:pPr lvl="1" eaLnBrk="1" hangingPunct="1">
              <a:lnSpc>
                <a:spcPct val="110000"/>
              </a:lnSpc>
              <a:spcBef>
                <a:spcPct val="30000"/>
              </a:spcBef>
              <a:buNone/>
            </a:pPr>
            <a:endParaRPr lang="en-US" altLang="x-none" sz="1400" dirty="0">
              <a:solidFill>
                <a:schemeClr val="accent2"/>
              </a:solidFill>
              <a:latin typeface="Arial" panose="020B0604020202020204" pitchFamily="34" charset="0"/>
            </a:endParaRPr>
          </a:p>
          <a:p>
            <a:pPr lvl="1" eaLnBrk="1" hangingPunct="1">
              <a:lnSpc>
                <a:spcPct val="110000"/>
              </a:lnSpc>
              <a:spcBef>
                <a:spcPct val="30000"/>
              </a:spcBef>
            </a:pPr>
            <a:r>
              <a:rPr lang="zh-CN" altLang="en-US" dirty="0">
                <a:latin typeface="Arial" panose="020B0604020202020204" pitchFamily="34" charset="0"/>
              </a:rPr>
              <a:t>则称该分解 </a:t>
            </a:r>
            <a:r>
              <a:rPr lang="zh-CN" altLang="en-US" dirty="0">
                <a:latin typeface="Arial" panose="020B0604020202020204" pitchFamily="34" charset="0"/>
                <a:sym typeface="Symbol" panose="05050102010706020507" pitchFamily="2" charset="2"/>
              </a:rPr>
              <a:t> </a:t>
            </a:r>
            <a:r>
              <a:rPr lang="zh-CN" altLang="en-US" dirty="0">
                <a:latin typeface="Arial" panose="020B0604020202020204" pitchFamily="34" charset="0"/>
              </a:rPr>
              <a:t>相对于</a:t>
            </a:r>
            <a:r>
              <a:rPr lang="en-US" altLang="x-none" dirty="0">
                <a:latin typeface="Arial" panose="020B0604020202020204" pitchFamily="34" charset="0"/>
              </a:rPr>
              <a:t>F</a:t>
            </a:r>
            <a:r>
              <a:rPr lang="zh-CN" altLang="en-US" dirty="0">
                <a:latin typeface="Arial" panose="020B0604020202020204" pitchFamily="34" charset="0"/>
              </a:rPr>
              <a:t>是“无损联接分解”，或称分解 </a:t>
            </a:r>
            <a:r>
              <a:rPr lang="zh-CN" altLang="en-US" dirty="0">
                <a:latin typeface="Arial" panose="020B0604020202020204" pitchFamily="34" charset="0"/>
                <a:sym typeface="Symbol" panose="05050102010706020507" pitchFamily="2" charset="2"/>
              </a:rPr>
              <a:t> </a:t>
            </a:r>
            <a:r>
              <a:rPr lang="zh-CN" altLang="en-US" dirty="0">
                <a:latin typeface="Arial" panose="020B0604020202020204" pitchFamily="34" charset="0"/>
              </a:rPr>
              <a:t>具有无损联接性。</a:t>
            </a:r>
            <a:endParaRPr lang="zh-CN" altLang="en-US" dirty="0">
              <a:latin typeface="Arial" panose="020B0604020202020204" pitchFamily="34"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257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2580"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2581" name="Rectangle 3"/>
          <p:cNvSpPr>
            <a:spLocks noGrp="1"/>
          </p:cNvSpPr>
          <p:nvPr>
            <p:ph type="body"/>
          </p:nvPr>
        </p:nvSpPr>
        <p:spPr>
          <a:xfrm>
            <a:off x="381000" y="838200"/>
            <a:ext cx="8458200" cy="4267200"/>
          </a:xfrm>
        </p:spPr>
        <p:txBody>
          <a:bodyPr vert="horz" wrap="square" anchor="t"/>
          <a:p>
            <a:pPr lvl="0" eaLnBrk="1" hangingPunct="1"/>
            <a:r>
              <a:rPr lang="zh-CN" altLang="en-US" dirty="0">
                <a:solidFill>
                  <a:schemeClr val="tx1"/>
                </a:solidFill>
              </a:rPr>
              <a:t>对于不具备‘无损联接性’的分解来说，关系 </a:t>
            </a:r>
            <a:r>
              <a:rPr lang="en-US" altLang="x-none" dirty="0">
                <a:solidFill>
                  <a:schemeClr val="tx1"/>
                </a:solidFill>
              </a:rPr>
              <a:t>r </a:t>
            </a:r>
            <a:r>
              <a:rPr lang="zh-CN" altLang="en-US" dirty="0">
                <a:solidFill>
                  <a:schemeClr val="tx1"/>
                </a:solidFill>
              </a:rPr>
              <a:t>与分解后的子关系满足：</a:t>
            </a:r>
            <a:endParaRPr lang="zh-CN" altLang="en-US" dirty="0">
              <a:solidFill>
                <a:schemeClr val="tx1"/>
              </a:solidFill>
            </a:endParaRPr>
          </a:p>
          <a:p>
            <a:pPr lvl="2" eaLnBrk="1" hangingPunct="1">
              <a:buNone/>
            </a:pPr>
            <a:r>
              <a:rPr lang="en-US" altLang="x-none" dirty="0"/>
              <a:t>r </a:t>
            </a:r>
            <a:r>
              <a:rPr lang="en-US" altLang="x-none" dirty="0">
                <a:sym typeface="Symbol" panose="05050102010706020507" pitchFamily="2" charset="2"/>
              </a:rPr>
              <a:t></a:t>
            </a:r>
            <a:r>
              <a:rPr lang="en-US" altLang="x-none" dirty="0"/>
              <a:t> </a:t>
            </a:r>
            <a:r>
              <a:rPr lang="en-US" altLang="x-none" dirty="0">
                <a:sym typeface="Symbol" panose="05050102010706020507" pitchFamily="2" charset="2"/>
              </a:rPr>
              <a:t></a:t>
            </a:r>
            <a:r>
              <a:rPr lang="en-US" altLang="x-none" baseline="-25000" dirty="0">
                <a:latin typeface="Arial" panose="020B0604020202020204" pitchFamily="34" charset="0"/>
                <a:sym typeface="Symbol" panose="05050102010706020507" pitchFamily="2" charset="2"/>
              </a:rPr>
              <a:t>R1</a:t>
            </a:r>
            <a:r>
              <a:rPr lang="en-US" altLang="x-none" dirty="0">
                <a:sym typeface="Symbol" panose="05050102010706020507" pitchFamily="2" charset="2"/>
              </a:rPr>
              <a:t>(r)  </a:t>
            </a:r>
            <a:r>
              <a:rPr lang="en-US" altLang="x-none" baseline="-25000" dirty="0">
                <a:latin typeface="Arial" panose="020B0604020202020204" pitchFamily="34" charset="0"/>
                <a:sym typeface="Symbol" panose="05050102010706020507" pitchFamily="2" charset="2"/>
              </a:rPr>
              <a:t>R2</a:t>
            </a:r>
            <a:r>
              <a:rPr lang="en-US" altLang="x-none" dirty="0">
                <a:sym typeface="Symbol" panose="05050102010706020507" pitchFamily="2" charset="2"/>
              </a:rPr>
              <a:t>(r)  ……  </a:t>
            </a:r>
            <a:r>
              <a:rPr lang="en-US" altLang="x-none" baseline="-25000" dirty="0">
                <a:latin typeface="Arial" panose="020B0604020202020204" pitchFamily="34" charset="0"/>
                <a:sym typeface="Symbol" panose="05050102010706020507" pitchFamily="2" charset="2"/>
              </a:rPr>
              <a:t>Rk</a:t>
            </a:r>
            <a:r>
              <a:rPr lang="en-US" altLang="x-none" dirty="0">
                <a:sym typeface="Symbol" panose="05050102010706020507" pitchFamily="2" charset="2"/>
              </a:rPr>
              <a:t>(r)</a:t>
            </a:r>
            <a:endParaRPr lang="zh-CN" altLang="en-US" dirty="0">
              <a:sym typeface="Symbol" panose="05050102010706020507" pitchFamily="2" charset="2"/>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360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3604" name="Rectangle 88"/>
          <p:cNvSpPr/>
          <p:nvPr/>
        </p:nvSpPr>
        <p:spPr>
          <a:xfrm>
            <a:off x="0" y="836613"/>
            <a:ext cx="9144000" cy="56388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53605" name="Rectangle 3"/>
          <p:cNvSpPr>
            <a:spLocks noGrp="1"/>
          </p:cNvSpPr>
          <p:nvPr>
            <p:ph type="body"/>
          </p:nvPr>
        </p:nvSpPr>
        <p:spPr>
          <a:xfrm>
            <a:off x="685800" y="115888"/>
            <a:ext cx="7772400" cy="457200"/>
          </a:xfrm>
        </p:spPr>
        <p:txBody>
          <a:bodyPr vert="horz" wrap="square" anchor="t"/>
          <a:p>
            <a:pPr lvl="0" eaLnBrk="1" hangingPunct="1">
              <a:lnSpc>
                <a:spcPct val="100000"/>
              </a:lnSpc>
            </a:pPr>
            <a:r>
              <a:rPr lang="zh-CN" altLang="en-US">
                <a:solidFill>
                  <a:schemeClr val="tx1"/>
                </a:solidFill>
              </a:rPr>
              <a:t>一个具有‘</a:t>
            </a:r>
            <a:r>
              <a:rPr lang="zh-CN" altLang="en-US"/>
              <a:t>无损联接性</a:t>
            </a:r>
            <a:r>
              <a:rPr lang="zh-CN" altLang="en-US">
                <a:solidFill>
                  <a:schemeClr val="tx1"/>
                </a:solidFill>
              </a:rPr>
              <a:t>’的模式分解</a:t>
            </a:r>
            <a:endParaRPr lang="zh-CN" altLang="en-US">
              <a:solidFill>
                <a:schemeClr val="tx1"/>
              </a:solidFill>
            </a:endParaRPr>
          </a:p>
        </p:txBody>
      </p:sp>
      <p:grpSp>
        <p:nvGrpSpPr>
          <p:cNvPr id="153606" name="组合 153605"/>
          <p:cNvGrpSpPr/>
          <p:nvPr/>
        </p:nvGrpSpPr>
        <p:grpSpPr>
          <a:xfrm>
            <a:off x="1752600" y="836613"/>
            <a:ext cx="2133600" cy="2286000"/>
            <a:chOff x="0" y="0"/>
            <a:chExt cx="1344" cy="1440"/>
          </a:xfrm>
        </p:grpSpPr>
        <p:sp>
          <p:nvSpPr>
            <p:cNvPr id="153607" name="Rectangle 5"/>
            <p:cNvSpPr/>
            <p:nvPr/>
          </p:nvSpPr>
          <p:spPr>
            <a:xfrm>
              <a:off x="912" y="1145"/>
              <a:ext cx="432" cy="295"/>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08" name="Rectangle 6"/>
            <p:cNvSpPr/>
            <p:nvPr/>
          </p:nvSpPr>
          <p:spPr>
            <a:xfrm>
              <a:off x="384" y="1145"/>
              <a:ext cx="528" cy="295"/>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09" name="Rectangle 7"/>
            <p:cNvSpPr/>
            <p:nvPr/>
          </p:nvSpPr>
          <p:spPr>
            <a:xfrm>
              <a:off x="0" y="1145"/>
              <a:ext cx="384" cy="295"/>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10" name="Rectangle 8"/>
            <p:cNvSpPr/>
            <p:nvPr/>
          </p:nvSpPr>
          <p:spPr>
            <a:xfrm>
              <a:off x="912" y="851"/>
              <a:ext cx="432" cy="29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11" name="Rectangle 9"/>
            <p:cNvSpPr/>
            <p:nvPr/>
          </p:nvSpPr>
          <p:spPr>
            <a:xfrm>
              <a:off x="384" y="851"/>
              <a:ext cx="528" cy="294"/>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12" name="Rectangle 10"/>
            <p:cNvSpPr/>
            <p:nvPr/>
          </p:nvSpPr>
          <p:spPr>
            <a:xfrm>
              <a:off x="0" y="851"/>
              <a:ext cx="384" cy="29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13" name="Rectangle 11"/>
            <p:cNvSpPr/>
            <p:nvPr/>
          </p:nvSpPr>
          <p:spPr>
            <a:xfrm>
              <a:off x="912" y="559"/>
              <a:ext cx="432" cy="292"/>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14" name="Rectangle 12"/>
            <p:cNvSpPr/>
            <p:nvPr/>
          </p:nvSpPr>
          <p:spPr>
            <a:xfrm>
              <a:off x="384" y="559"/>
              <a:ext cx="528" cy="292"/>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15" name="Rectangle 13"/>
            <p:cNvSpPr/>
            <p:nvPr/>
          </p:nvSpPr>
          <p:spPr>
            <a:xfrm>
              <a:off x="0" y="559"/>
              <a:ext cx="384" cy="292"/>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16" name="Rectangle 14"/>
            <p:cNvSpPr/>
            <p:nvPr/>
          </p:nvSpPr>
          <p:spPr>
            <a:xfrm>
              <a:off x="912" y="276"/>
              <a:ext cx="432"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17" name="Rectangle 15"/>
            <p:cNvSpPr/>
            <p:nvPr/>
          </p:nvSpPr>
          <p:spPr>
            <a:xfrm>
              <a:off x="384" y="276"/>
              <a:ext cx="528"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18" name="Rectangle 16"/>
            <p:cNvSpPr/>
            <p:nvPr/>
          </p:nvSpPr>
          <p:spPr>
            <a:xfrm>
              <a:off x="0" y="276"/>
              <a:ext cx="384"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19" name="Line 17"/>
            <p:cNvSpPr/>
            <p:nvPr/>
          </p:nvSpPr>
          <p:spPr>
            <a:xfrm>
              <a:off x="0" y="276"/>
              <a:ext cx="1344" cy="0"/>
            </a:xfrm>
            <a:prstGeom prst="line">
              <a:avLst/>
            </a:prstGeom>
            <a:ln w="28575" cap="sq" cmpd="sng">
              <a:solidFill>
                <a:schemeClr val="tx1"/>
              </a:solidFill>
              <a:prstDash val="solid"/>
              <a:headEnd type="none" w="med" len="med"/>
              <a:tailEnd type="none" w="med" len="med"/>
            </a:ln>
          </p:spPr>
        </p:sp>
        <p:sp>
          <p:nvSpPr>
            <p:cNvPr id="153620" name="Line 18"/>
            <p:cNvSpPr/>
            <p:nvPr/>
          </p:nvSpPr>
          <p:spPr>
            <a:xfrm>
              <a:off x="0" y="559"/>
              <a:ext cx="1344" cy="0"/>
            </a:xfrm>
            <a:prstGeom prst="line">
              <a:avLst/>
            </a:prstGeom>
            <a:ln w="12700" cap="flat" cmpd="sng">
              <a:solidFill>
                <a:schemeClr val="tx1"/>
              </a:solidFill>
              <a:prstDash val="solid"/>
              <a:headEnd type="none" w="med" len="med"/>
              <a:tailEnd type="none" w="med" len="med"/>
            </a:ln>
          </p:spPr>
        </p:sp>
        <p:sp>
          <p:nvSpPr>
            <p:cNvPr id="153621" name="Line 19"/>
            <p:cNvSpPr/>
            <p:nvPr/>
          </p:nvSpPr>
          <p:spPr>
            <a:xfrm>
              <a:off x="0" y="851"/>
              <a:ext cx="1344" cy="0"/>
            </a:xfrm>
            <a:prstGeom prst="line">
              <a:avLst/>
            </a:prstGeom>
            <a:ln w="12700" cap="flat" cmpd="sng">
              <a:solidFill>
                <a:schemeClr val="tx1"/>
              </a:solidFill>
              <a:prstDash val="solid"/>
              <a:headEnd type="none" w="med" len="med"/>
              <a:tailEnd type="none" w="med" len="med"/>
            </a:ln>
          </p:spPr>
        </p:sp>
        <p:sp>
          <p:nvSpPr>
            <p:cNvPr id="153622" name="Line 20"/>
            <p:cNvSpPr/>
            <p:nvPr/>
          </p:nvSpPr>
          <p:spPr>
            <a:xfrm>
              <a:off x="0" y="1145"/>
              <a:ext cx="1344" cy="0"/>
            </a:xfrm>
            <a:prstGeom prst="line">
              <a:avLst/>
            </a:prstGeom>
            <a:ln w="12700" cap="flat" cmpd="sng">
              <a:solidFill>
                <a:schemeClr val="tx1"/>
              </a:solidFill>
              <a:prstDash val="solid"/>
              <a:headEnd type="none" w="med" len="med"/>
              <a:tailEnd type="none" w="med" len="med"/>
            </a:ln>
          </p:spPr>
        </p:sp>
        <p:sp>
          <p:nvSpPr>
            <p:cNvPr id="153623" name="Line 21"/>
            <p:cNvSpPr/>
            <p:nvPr/>
          </p:nvSpPr>
          <p:spPr>
            <a:xfrm>
              <a:off x="0" y="1440"/>
              <a:ext cx="1344" cy="0"/>
            </a:xfrm>
            <a:prstGeom prst="line">
              <a:avLst/>
            </a:prstGeom>
            <a:ln w="28575" cap="sq" cmpd="sng">
              <a:solidFill>
                <a:schemeClr val="tx1"/>
              </a:solidFill>
              <a:prstDash val="solid"/>
              <a:headEnd type="none" w="med" len="med"/>
              <a:tailEnd type="none" w="med" len="med"/>
            </a:ln>
          </p:spPr>
        </p:sp>
        <p:sp>
          <p:nvSpPr>
            <p:cNvPr id="153624" name="Line 22"/>
            <p:cNvSpPr/>
            <p:nvPr/>
          </p:nvSpPr>
          <p:spPr>
            <a:xfrm>
              <a:off x="0" y="276"/>
              <a:ext cx="0" cy="1164"/>
            </a:xfrm>
            <a:prstGeom prst="line">
              <a:avLst/>
            </a:prstGeom>
            <a:ln w="28575" cap="sq" cmpd="sng">
              <a:solidFill>
                <a:schemeClr val="tx1"/>
              </a:solidFill>
              <a:prstDash val="solid"/>
              <a:headEnd type="none" w="med" len="med"/>
              <a:tailEnd type="none" w="med" len="med"/>
            </a:ln>
          </p:spPr>
        </p:sp>
        <p:sp>
          <p:nvSpPr>
            <p:cNvPr id="153625" name="Line 23"/>
            <p:cNvSpPr/>
            <p:nvPr/>
          </p:nvSpPr>
          <p:spPr>
            <a:xfrm>
              <a:off x="384" y="276"/>
              <a:ext cx="0" cy="1164"/>
            </a:xfrm>
            <a:prstGeom prst="line">
              <a:avLst/>
            </a:prstGeom>
            <a:ln w="12700" cap="flat" cmpd="sng">
              <a:solidFill>
                <a:schemeClr val="tx1"/>
              </a:solidFill>
              <a:prstDash val="solid"/>
              <a:headEnd type="none" w="med" len="med"/>
              <a:tailEnd type="none" w="med" len="med"/>
            </a:ln>
          </p:spPr>
        </p:sp>
        <p:sp>
          <p:nvSpPr>
            <p:cNvPr id="153626" name="Line 24"/>
            <p:cNvSpPr/>
            <p:nvPr/>
          </p:nvSpPr>
          <p:spPr>
            <a:xfrm>
              <a:off x="912" y="276"/>
              <a:ext cx="0" cy="1164"/>
            </a:xfrm>
            <a:prstGeom prst="line">
              <a:avLst/>
            </a:prstGeom>
            <a:ln w="12700" cap="flat" cmpd="sng">
              <a:solidFill>
                <a:schemeClr val="tx1"/>
              </a:solidFill>
              <a:prstDash val="solid"/>
              <a:headEnd type="none" w="med" len="med"/>
              <a:tailEnd type="none" w="med" len="med"/>
            </a:ln>
          </p:spPr>
        </p:sp>
        <p:sp>
          <p:nvSpPr>
            <p:cNvPr id="153627" name="Line 25"/>
            <p:cNvSpPr/>
            <p:nvPr/>
          </p:nvSpPr>
          <p:spPr>
            <a:xfrm>
              <a:off x="1344" y="276"/>
              <a:ext cx="0" cy="1164"/>
            </a:xfrm>
            <a:prstGeom prst="line">
              <a:avLst/>
            </a:prstGeom>
            <a:ln w="28575" cap="sq" cmpd="sng">
              <a:solidFill>
                <a:schemeClr val="tx1"/>
              </a:solidFill>
              <a:prstDash val="solid"/>
              <a:headEnd type="none" w="med" len="med"/>
              <a:tailEnd type="none" w="med" len="med"/>
            </a:ln>
          </p:spPr>
        </p:sp>
        <p:sp>
          <p:nvSpPr>
            <p:cNvPr id="153628" name="Text Box 26"/>
            <p:cNvSpPr txBox="1"/>
            <p:nvPr/>
          </p:nvSpPr>
          <p:spPr>
            <a:xfrm>
              <a:off x="97" y="0"/>
              <a:ext cx="1103"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ABC</a:t>
              </a:r>
              <a:endParaRPr lang="en-US" altLang="x-none" dirty="0">
                <a:latin typeface="Arial" panose="020B0604020202020204" pitchFamily="34" charset="0"/>
                <a:ea typeface="宋体" panose="02010600030101010101" pitchFamily="2" charset="-122"/>
              </a:endParaRPr>
            </a:p>
          </p:txBody>
        </p:sp>
      </p:grpSp>
      <p:grpSp>
        <p:nvGrpSpPr>
          <p:cNvPr id="153629" name="组合 153628"/>
          <p:cNvGrpSpPr/>
          <p:nvPr/>
        </p:nvGrpSpPr>
        <p:grpSpPr>
          <a:xfrm>
            <a:off x="1143000" y="4113213"/>
            <a:ext cx="1447800" cy="2209800"/>
            <a:chOff x="0" y="0"/>
            <a:chExt cx="912" cy="1392"/>
          </a:xfrm>
        </p:grpSpPr>
        <p:sp>
          <p:nvSpPr>
            <p:cNvPr id="153630" name="Rectangle 28"/>
            <p:cNvSpPr/>
            <p:nvPr/>
          </p:nvSpPr>
          <p:spPr>
            <a:xfrm>
              <a:off x="384" y="1114"/>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31" name="Rectangle 29"/>
            <p:cNvSpPr/>
            <p:nvPr/>
          </p:nvSpPr>
          <p:spPr>
            <a:xfrm>
              <a:off x="0" y="1114"/>
              <a:ext cx="384"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32" name="Rectangle 30"/>
            <p:cNvSpPr/>
            <p:nvPr/>
          </p:nvSpPr>
          <p:spPr>
            <a:xfrm>
              <a:off x="384" y="836"/>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33" name="Rectangle 31"/>
            <p:cNvSpPr/>
            <p:nvPr/>
          </p:nvSpPr>
          <p:spPr>
            <a:xfrm>
              <a:off x="0" y="836"/>
              <a:ext cx="384"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34" name="Rectangle 32"/>
            <p:cNvSpPr/>
            <p:nvPr/>
          </p:nvSpPr>
          <p:spPr>
            <a:xfrm>
              <a:off x="384" y="560"/>
              <a:ext cx="528" cy="27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35" name="Rectangle 33"/>
            <p:cNvSpPr/>
            <p:nvPr/>
          </p:nvSpPr>
          <p:spPr>
            <a:xfrm>
              <a:off x="0" y="560"/>
              <a:ext cx="384" cy="27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36" name="Rectangle 34"/>
            <p:cNvSpPr/>
            <p:nvPr/>
          </p:nvSpPr>
          <p:spPr>
            <a:xfrm>
              <a:off x="384" y="286"/>
              <a:ext cx="528"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37" name="Rectangle 35"/>
            <p:cNvSpPr/>
            <p:nvPr/>
          </p:nvSpPr>
          <p:spPr>
            <a:xfrm>
              <a:off x="0" y="286"/>
              <a:ext cx="384"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38" name="Line 36"/>
            <p:cNvSpPr/>
            <p:nvPr/>
          </p:nvSpPr>
          <p:spPr>
            <a:xfrm>
              <a:off x="0" y="286"/>
              <a:ext cx="912" cy="0"/>
            </a:xfrm>
            <a:prstGeom prst="line">
              <a:avLst/>
            </a:prstGeom>
            <a:ln w="28575" cap="sq" cmpd="sng">
              <a:solidFill>
                <a:schemeClr val="tx1"/>
              </a:solidFill>
              <a:prstDash val="solid"/>
              <a:headEnd type="none" w="med" len="med"/>
              <a:tailEnd type="none" w="med" len="med"/>
            </a:ln>
          </p:spPr>
        </p:sp>
        <p:sp>
          <p:nvSpPr>
            <p:cNvPr id="153639" name="Line 37"/>
            <p:cNvSpPr/>
            <p:nvPr/>
          </p:nvSpPr>
          <p:spPr>
            <a:xfrm>
              <a:off x="0" y="560"/>
              <a:ext cx="912" cy="0"/>
            </a:xfrm>
            <a:prstGeom prst="line">
              <a:avLst/>
            </a:prstGeom>
            <a:ln w="12700" cap="flat" cmpd="sng">
              <a:solidFill>
                <a:schemeClr val="tx1"/>
              </a:solidFill>
              <a:prstDash val="solid"/>
              <a:headEnd type="none" w="med" len="med"/>
              <a:tailEnd type="none" w="med" len="med"/>
            </a:ln>
          </p:spPr>
        </p:sp>
        <p:sp>
          <p:nvSpPr>
            <p:cNvPr id="153640" name="Line 38"/>
            <p:cNvSpPr/>
            <p:nvPr/>
          </p:nvSpPr>
          <p:spPr>
            <a:xfrm>
              <a:off x="0" y="836"/>
              <a:ext cx="912" cy="0"/>
            </a:xfrm>
            <a:prstGeom prst="line">
              <a:avLst/>
            </a:prstGeom>
            <a:ln w="12700" cap="flat" cmpd="sng">
              <a:solidFill>
                <a:schemeClr val="tx1"/>
              </a:solidFill>
              <a:prstDash val="solid"/>
              <a:headEnd type="none" w="med" len="med"/>
              <a:tailEnd type="none" w="med" len="med"/>
            </a:ln>
          </p:spPr>
        </p:sp>
        <p:sp>
          <p:nvSpPr>
            <p:cNvPr id="153641" name="Line 39"/>
            <p:cNvSpPr/>
            <p:nvPr/>
          </p:nvSpPr>
          <p:spPr>
            <a:xfrm>
              <a:off x="0" y="1114"/>
              <a:ext cx="912" cy="0"/>
            </a:xfrm>
            <a:prstGeom prst="line">
              <a:avLst/>
            </a:prstGeom>
            <a:ln w="12700" cap="flat" cmpd="sng">
              <a:solidFill>
                <a:schemeClr val="tx1"/>
              </a:solidFill>
              <a:prstDash val="solid"/>
              <a:headEnd type="none" w="med" len="med"/>
              <a:tailEnd type="none" w="med" len="med"/>
            </a:ln>
          </p:spPr>
        </p:sp>
        <p:sp>
          <p:nvSpPr>
            <p:cNvPr id="153642" name="Line 40"/>
            <p:cNvSpPr/>
            <p:nvPr/>
          </p:nvSpPr>
          <p:spPr>
            <a:xfrm>
              <a:off x="0" y="1392"/>
              <a:ext cx="912" cy="0"/>
            </a:xfrm>
            <a:prstGeom prst="line">
              <a:avLst/>
            </a:prstGeom>
            <a:ln w="28575" cap="sq" cmpd="sng">
              <a:solidFill>
                <a:schemeClr val="tx1"/>
              </a:solidFill>
              <a:prstDash val="solid"/>
              <a:headEnd type="none" w="med" len="med"/>
              <a:tailEnd type="none" w="med" len="med"/>
            </a:ln>
          </p:spPr>
        </p:sp>
        <p:sp>
          <p:nvSpPr>
            <p:cNvPr id="153643" name="Line 41"/>
            <p:cNvSpPr/>
            <p:nvPr/>
          </p:nvSpPr>
          <p:spPr>
            <a:xfrm>
              <a:off x="0" y="286"/>
              <a:ext cx="0" cy="1106"/>
            </a:xfrm>
            <a:prstGeom prst="line">
              <a:avLst/>
            </a:prstGeom>
            <a:ln w="28575" cap="sq" cmpd="sng">
              <a:solidFill>
                <a:schemeClr val="tx1"/>
              </a:solidFill>
              <a:prstDash val="solid"/>
              <a:headEnd type="none" w="med" len="med"/>
              <a:tailEnd type="none" w="med" len="med"/>
            </a:ln>
          </p:spPr>
        </p:sp>
        <p:sp>
          <p:nvSpPr>
            <p:cNvPr id="153644" name="Line 42"/>
            <p:cNvSpPr/>
            <p:nvPr/>
          </p:nvSpPr>
          <p:spPr>
            <a:xfrm>
              <a:off x="384" y="286"/>
              <a:ext cx="0" cy="1106"/>
            </a:xfrm>
            <a:prstGeom prst="line">
              <a:avLst/>
            </a:prstGeom>
            <a:ln w="12700" cap="flat" cmpd="sng">
              <a:solidFill>
                <a:schemeClr val="tx1"/>
              </a:solidFill>
              <a:prstDash val="solid"/>
              <a:headEnd type="none" w="med" len="med"/>
              <a:tailEnd type="none" w="med" len="med"/>
            </a:ln>
          </p:spPr>
        </p:sp>
        <p:sp>
          <p:nvSpPr>
            <p:cNvPr id="153645" name="Line 43"/>
            <p:cNvSpPr/>
            <p:nvPr/>
          </p:nvSpPr>
          <p:spPr>
            <a:xfrm>
              <a:off x="912" y="286"/>
              <a:ext cx="0" cy="1106"/>
            </a:xfrm>
            <a:prstGeom prst="line">
              <a:avLst/>
            </a:prstGeom>
            <a:ln w="28575" cap="sq" cmpd="sng">
              <a:solidFill>
                <a:schemeClr val="tx1"/>
              </a:solidFill>
              <a:prstDash val="solid"/>
              <a:headEnd type="none" w="med" len="med"/>
              <a:tailEnd type="none" w="med" len="med"/>
            </a:ln>
          </p:spPr>
        </p:sp>
        <p:sp>
          <p:nvSpPr>
            <p:cNvPr id="153646" name="Text Box 44"/>
            <p:cNvSpPr txBox="1"/>
            <p:nvPr/>
          </p:nvSpPr>
          <p:spPr>
            <a:xfrm>
              <a:off x="48" y="0"/>
              <a:ext cx="816"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a:t>
              </a:r>
              <a:endParaRPr lang="en-US" altLang="x-none" dirty="0">
                <a:latin typeface="Arial" panose="020B0604020202020204" pitchFamily="34" charset="0"/>
                <a:ea typeface="宋体" panose="02010600030101010101" pitchFamily="2" charset="-122"/>
              </a:endParaRPr>
            </a:p>
          </p:txBody>
        </p:sp>
      </p:grpSp>
      <p:grpSp>
        <p:nvGrpSpPr>
          <p:cNvPr id="153647" name="组合 153646"/>
          <p:cNvGrpSpPr/>
          <p:nvPr/>
        </p:nvGrpSpPr>
        <p:grpSpPr>
          <a:xfrm>
            <a:off x="3124200" y="4113213"/>
            <a:ext cx="1524000" cy="2209800"/>
            <a:chOff x="0" y="0"/>
            <a:chExt cx="960" cy="1392"/>
          </a:xfrm>
        </p:grpSpPr>
        <p:sp>
          <p:nvSpPr>
            <p:cNvPr id="153648" name="Rectangle 46"/>
            <p:cNvSpPr/>
            <p:nvPr/>
          </p:nvSpPr>
          <p:spPr>
            <a:xfrm>
              <a:off x="528" y="1114"/>
              <a:ext cx="432"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49" name="Rectangle 47"/>
            <p:cNvSpPr/>
            <p:nvPr/>
          </p:nvSpPr>
          <p:spPr>
            <a:xfrm>
              <a:off x="0" y="1114"/>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50" name="Rectangle 48"/>
            <p:cNvSpPr/>
            <p:nvPr/>
          </p:nvSpPr>
          <p:spPr>
            <a:xfrm>
              <a:off x="528" y="836"/>
              <a:ext cx="432"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51" name="Rectangle 49"/>
            <p:cNvSpPr/>
            <p:nvPr/>
          </p:nvSpPr>
          <p:spPr>
            <a:xfrm>
              <a:off x="0" y="836"/>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52" name="Rectangle 50"/>
            <p:cNvSpPr/>
            <p:nvPr/>
          </p:nvSpPr>
          <p:spPr>
            <a:xfrm>
              <a:off x="528" y="560"/>
              <a:ext cx="432" cy="27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53" name="Rectangle 51"/>
            <p:cNvSpPr/>
            <p:nvPr/>
          </p:nvSpPr>
          <p:spPr>
            <a:xfrm>
              <a:off x="0" y="560"/>
              <a:ext cx="528" cy="27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54" name="Rectangle 52"/>
            <p:cNvSpPr/>
            <p:nvPr/>
          </p:nvSpPr>
          <p:spPr>
            <a:xfrm>
              <a:off x="528" y="286"/>
              <a:ext cx="432"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55" name="Rectangle 53"/>
            <p:cNvSpPr/>
            <p:nvPr/>
          </p:nvSpPr>
          <p:spPr>
            <a:xfrm>
              <a:off x="0" y="286"/>
              <a:ext cx="528"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56" name="Line 54"/>
            <p:cNvSpPr/>
            <p:nvPr/>
          </p:nvSpPr>
          <p:spPr>
            <a:xfrm>
              <a:off x="0" y="286"/>
              <a:ext cx="960" cy="0"/>
            </a:xfrm>
            <a:prstGeom prst="line">
              <a:avLst/>
            </a:prstGeom>
            <a:ln w="28575" cap="sq" cmpd="sng">
              <a:solidFill>
                <a:schemeClr val="tx1"/>
              </a:solidFill>
              <a:prstDash val="solid"/>
              <a:headEnd type="none" w="med" len="med"/>
              <a:tailEnd type="none" w="med" len="med"/>
            </a:ln>
          </p:spPr>
        </p:sp>
        <p:sp>
          <p:nvSpPr>
            <p:cNvPr id="153657" name="Line 55"/>
            <p:cNvSpPr/>
            <p:nvPr/>
          </p:nvSpPr>
          <p:spPr>
            <a:xfrm>
              <a:off x="0" y="560"/>
              <a:ext cx="960" cy="0"/>
            </a:xfrm>
            <a:prstGeom prst="line">
              <a:avLst/>
            </a:prstGeom>
            <a:ln w="12700" cap="flat" cmpd="sng">
              <a:solidFill>
                <a:schemeClr val="tx1"/>
              </a:solidFill>
              <a:prstDash val="solid"/>
              <a:headEnd type="none" w="med" len="med"/>
              <a:tailEnd type="none" w="med" len="med"/>
            </a:ln>
          </p:spPr>
        </p:sp>
        <p:sp>
          <p:nvSpPr>
            <p:cNvPr id="153658" name="Line 56"/>
            <p:cNvSpPr/>
            <p:nvPr/>
          </p:nvSpPr>
          <p:spPr>
            <a:xfrm>
              <a:off x="0" y="836"/>
              <a:ext cx="960" cy="0"/>
            </a:xfrm>
            <a:prstGeom prst="line">
              <a:avLst/>
            </a:prstGeom>
            <a:ln w="12700" cap="flat" cmpd="sng">
              <a:solidFill>
                <a:schemeClr val="tx1"/>
              </a:solidFill>
              <a:prstDash val="solid"/>
              <a:headEnd type="none" w="med" len="med"/>
              <a:tailEnd type="none" w="med" len="med"/>
            </a:ln>
          </p:spPr>
        </p:sp>
        <p:sp>
          <p:nvSpPr>
            <p:cNvPr id="153659" name="Line 57"/>
            <p:cNvSpPr/>
            <p:nvPr/>
          </p:nvSpPr>
          <p:spPr>
            <a:xfrm>
              <a:off x="0" y="1114"/>
              <a:ext cx="960" cy="0"/>
            </a:xfrm>
            <a:prstGeom prst="line">
              <a:avLst/>
            </a:prstGeom>
            <a:ln w="12700" cap="flat" cmpd="sng">
              <a:solidFill>
                <a:schemeClr val="tx1"/>
              </a:solidFill>
              <a:prstDash val="solid"/>
              <a:headEnd type="none" w="med" len="med"/>
              <a:tailEnd type="none" w="med" len="med"/>
            </a:ln>
          </p:spPr>
        </p:sp>
        <p:sp>
          <p:nvSpPr>
            <p:cNvPr id="153660" name="Line 58"/>
            <p:cNvSpPr/>
            <p:nvPr/>
          </p:nvSpPr>
          <p:spPr>
            <a:xfrm>
              <a:off x="0" y="1392"/>
              <a:ext cx="960" cy="0"/>
            </a:xfrm>
            <a:prstGeom prst="line">
              <a:avLst/>
            </a:prstGeom>
            <a:ln w="28575" cap="sq" cmpd="sng">
              <a:solidFill>
                <a:schemeClr val="tx1"/>
              </a:solidFill>
              <a:prstDash val="solid"/>
              <a:headEnd type="none" w="med" len="med"/>
              <a:tailEnd type="none" w="med" len="med"/>
            </a:ln>
          </p:spPr>
        </p:sp>
        <p:sp>
          <p:nvSpPr>
            <p:cNvPr id="153661" name="Line 59"/>
            <p:cNvSpPr/>
            <p:nvPr/>
          </p:nvSpPr>
          <p:spPr>
            <a:xfrm>
              <a:off x="0" y="286"/>
              <a:ext cx="0" cy="1106"/>
            </a:xfrm>
            <a:prstGeom prst="line">
              <a:avLst/>
            </a:prstGeom>
            <a:ln w="28575" cap="sq" cmpd="sng">
              <a:solidFill>
                <a:schemeClr val="tx1"/>
              </a:solidFill>
              <a:prstDash val="solid"/>
              <a:headEnd type="none" w="med" len="med"/>
              <a:tailEnd type="none" w="med" len="med"/>
            </a:ln>
          </p:spPr>
        </p:sp>
        <p:sp>
          <p:nvSpPr>
            <p:cNvPr id="153662" name="Line 60"/>
            <p:cNvSpPr/>
            <p:nvPr/>
          </p:nvSpPr>
          <p:spPr>
            <a:xfrm>
              <a:off x="528" y="286"/>
              <a:ext cx="0" cy="1106"/>
            </a:xfrm>
            <a:prstGeom prst="line">
              <a:avLst/>
            </a:prstGeom>
            <a:ln w="12700" cap="flat" cmpd="sng">
              <a:solidFill>
                <a:schemeClr val="tx1"/>
              </a:solidFill>
              <a:prstDash val="solid"/>
              <a:headEnd type="none" w="med" len="med"/>
              <a:tailEnd type="none" w="med" len="med"/>
            </a:ln>
          </p:spPr>
        </p:sp>
        <p:sp>
          <p:nvSpPr>
            <p:cNvPr id="153663" name="Line 61"/>
            <p:cNvSpPr/>
            <p:nvPr/>
          </p:nvSpPr>
          <p:spPr>
            <a:xfrm>
              <a:off x="960" y="286"/>
              <a:ext cx="0" cy="1106"/>
            </a:xfrm>
            <a:prstGeom prst="line">
              <a:avLst/>
            </a:prstGeom>
            <a:ln w="28575" cap="sq" cmpd="sng">
              <a:solidFill>
                <a:schemeClr val="tx1"/>
              </a:solidFill>
              <a:prstDash val="solid"/>
              <a:headEnd type="none" w="med" len="med"/>
              <a:tailEnd type="none" w="med" len="med"/>
            </a:ln>
          </p:spPr>
        </p:sp>
        <p:sp>
          <p:nvSpPr>
            <p:cNvPr id="153664" name="Text Box 62"/>
            <p:cNvSpPr txBox="1"/>
            <p:nvPr/>
          </p:nvSpPr>
          <p:spPr>
            <a:xfrm>
              <a:off x="48" y="0"/>
              <a:ext cx="86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BC</a:t>
              </a:r>
              <a:endParaRPr lang="en-US" altLang="x-none" dirty="0">
                <a:latin typeface="Arial" panose="020B0604020202020204" pitchFamily="34" charset="0"/>
                <a:ea typeface="宋体" panose="02010600030101010101" pitchFamily="2" charset="-122"/>
              </a:endParaRPr>
            </a:p>
          </p:txBody>
        </p:sp>
      </p:grpSp>
      <p:sp>
        <p:nvSpPr>
          <p:cNvPr id="153665" name="AutoShape 63"/>
          <p:cNvSpPr/>
          <p:nvPr/>
        </p:nvSpPr>
        <p:spPr>
          <a:xfrm>
            <a:off x="2590800" y="3351213"/>
            <a:ext cx="381000" cy="609600"/>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153666" name="组合 153665"/>
          <p:cNvGrpSpPr/>
          <p:nvPr/>
        </p:nvGrpSpPr>
        <p:grpSpPr>
          <a:xfrm>
            <a:off x="4953000" y="1522413"/>
            <a:ext cx="2971800" cy="3962400"/>
            <a:chOff x="0" y="0"/>
            <a:chExt cx="1872" cy="2496"/>
          </a:xfrm>
        </p:grpSpPr>
        <p:sp>
          <p:nvSpPr>
            <p:cNvPr id="153667" name="AutoShape 64"/>
            <p:cNvSpPr/>
            <p:nvPr/>
          </p:nvSpPr>
          <p:spPr>
            <a:xfrm>
              <a:off x="0" y="1584"/>
              <a:ext cx="1296" cy="912"/>
            </a:xfrm>
            <a:custGeom>
              <a:avLst/>
              <a:gdLst>
                <a:gd name="txL" fmla="*/ 0 w 21600"/>
                <a:gd name="txT" fmla="*/ 20084 h 21600"/>
                <a:gd name="txR" fmla="*/ 20083 w 21600"/>
                <a:gd name="txB" fmla="*/ 21600 h 21600"/>
              </a:gdLst>
              <a:ahLst/>
              <a:cxnLst>
                <a:cxn ang="17694720">
                  <a:pos x="0" y="0"/>
                </a:cxn>
                <a:cxn ang="11796480">
                  <a:pos x="0" y="0"/>
                </a:cxn>
                <a:cxn ang="11796480">
                  <a:pos x="0" y="0"/>
                </a:cxn>
                <a:cxn ang="5898240">
                  <a:pos x="0" y="0"/>
                </a:cxn>
                <a:cxn ang="0">
                  <a:pos x="0" y="0"/>
                </a:cxn>
                <a:cxn ang="0">
                  <a:pos x="0" y="0"/>
                </a:cxn>
              </a:cxnLst>
              <a:rect l="txL" t="txT" r="txR" b="txB"/>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alpha val="100000"/>
              </a:schemeClr>
            </a:solidFill>
            <a:ln w="9525" cap="flat" cmpd="sng">
              <a:solidFill>
                <a:schemeClr val="tx1"/>
              </a:solidFill>
              <a:prstDash val="solid"/>
              <a:headEnd type="none" w="med" len="med"/>
              <a:tailEnd type="none" w="med" len="med"/>
            </a:ln>
          </p:spPr>
          <p:txBody>
            <a:bodyPr/>
            <a:p>
              <a:endParaRPr lang="zh-CN" altLang="en-US"/>
            </a:p>
          </p:txBody>
        </p:sp>
        <p:sp>
          <p:nvSpPr>
            <p:cNvPr id="153668" name="Rectangle 66"/>
            <p:cNvSpPr/>
            <p:nvPr/>
          </p:nvSpPr>
          <p:spPr>
            <a:xfrm>
              <a:off x="1440" y="1181"/>
              <a:ext cx="432" cy="307"/>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69" name="Rectangle 67"/>
            <p:cNvSpPr/>
            <p:nvPr/>
          </p:nvSpPr>
          <p:spPr>
            <a:xfrm>
              <a:off x="912" y="1181"/>
              <a:ext cx="528" cy="307"/>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70" name="Rectangle 68"/>
            <p:cNvSpPr/>
            <p:nvPr/>
          </p:nvSpPr>
          <p:spPr>
            <a:xfrm>
              <a:off x="528" y="1181"/>
              <a:ext cx="384" cy="307"/>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71" name="Rectangle 69"/>
            <p:cNvSpPr/>
            <p:nvPr/>
          </p:nvSpPr>
          <p:spPr>
            <a:xfrm>
              <a:off x="1440" y="875"/>
              <a:ext cx="432" cy="30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72" name="Rectangle 70"/>
            <p:cNvSpPr/>
            <p:nvPr/>
          </p:nvSpPr>
          <p:spPr>
            <a:xfrm>
              <a:off x="912" y="875"/>
              <a:ext cx="528" cy="30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73" name="Rectangle 71"/>
            <p:cNvSpPr/>
            <p:nvPr/>
          </p:nvSpPr>
          <p:spPr>
            <a:xfrm>
              <a:off x="528" y="875"/>
              <a:ext cx="384" cy="30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74" name="Rectangle 72"/>
            <p:cNvSpPr/>
            <p:nvPr/>
          </p:nvSpPr>
          <p:spPr>
            <a:xfrm>
              <a:off x="1440" y="571"/>
              <a:ext cx="432" cy="30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75" name="Rectangle 73"/>
            <p:cNvSpPr/>
            <p:nvPr/>
          </p:nvSpPr>
          <p:spPr>
            <a:xfrm>
              <a:off x="912" y="571"/>
              <a:ext cx="528" cy="304"/>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3676" name="Rectangle 74"/>
            <p:cNvSpPr/>
            <p:nvPr/>
          </p:nvSpPr>
          <p:spPr>
            <a:xfrm>
              <a:off x="528" y="571"/>
              <a:ext cx="384" cy="30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3677" name="Rectangle 75"/>
            <p:cNvSpPr/>
            <p:nvPr/>
          </p:nvSpPr>
          <p:spPr>
            <a:xfrm>
              <a:off x="1440" y="276"/>
              <a:ext cx="432" cy="295"/>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78" name="Rectangle 76"/>
            <p:cNvSpPr/>
            <p:nvPr/>
          </p:nvSpPr>
          <p:spPr>
            <a:xfrm>
              <a:off x="912" y="276"/>
              <a:ext cx="528" cy="295"/>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79" name="Rectangle 77"/>
            <p:cNvSpPr/>
            <p:nvPr/>
          </p:nvSpPr>
          <p:spPr>
            <a:xfrm>
              <a:off x="528" y="276"/>
              <a:ext cx="384" cy="295"/>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3680" name="Line 78"/>
            <p:cNvSpPr/>
            <p:nvPr/>
          </p:nvSpPr>
          <p:spPr>
            <a:xfrm>
              <a:off x="528" y="276"/>
              <a:ext cx="1344" cy="0"/>
            </a:xfrm>
            <a:prstGeom prst="line">
              <a:avLst/>
            </a:prstGeom>
            <a:ln w="28575" cap="sq" cmpd="sng">
              <a:solidFill>
                <a:schemeClr val="tx1"/>
              </a:solidFill>
              <a:prstDash val="solid"/>
              <a:headEnd type="none" w="med" len="med"/>
              <a:tailEnd type="none" w="med" len="med"/>
            </a:ln>
          </p:spPr>
        </p:sp>
        <p:sp>
          <p:nvSpPr>
            <p:cNvPr id="153681" name="Line 79"/>
            <p:cNvSpPr/>
            <p:nvPr/>
          </p:nvSpPr>
          <p:spPr>
            <a:xfrm>
              <a:off x="528" y="571"/>
              <a:ext cx="1344" cy="0"/>
            </a:xfrm>
            <a:prstGeom prst="line">
              <a:avLst/>
            </a:prstGeom>
            <a:ln w="12700" cap="flat" cmpd="sng">
              <a:solidFill>
                <a:schemeClr val="tx1"/>
              </a:solidFill>
              <a:prstDash val="solid"/>
              <a:headEnd type="none" w="med" len="med"/>
              <a:tailEnd type="none" w="med" len="med"/>
            </a:ln>
          </p:spPr>
        </p:sp>
        <p:sp>
          <p:nvSpPr>
            <p:cNvPr id="153682" name="Line 80"/>
            <p:cNvSpPr/>
            <p:nvPr/>
          </p:nvSpPr>
          <p:spPr>
            <a:xfrm>
              <a:off x="528" y="875"/>
              <a:ext cx="1344" cy="0"/>
            </a:xfrm>
            <a:prstGeom prst="line">
              <a:avLst/>
            </a:prstGeom>
            <a:ln w="12700" cap="flat" cmpd="sng">
              <a:solidFill>
                <a:schemeClr val="tx1"/>
              </a:solidFill>
              <a:prstDash val="solid"/>
              <a:headEnd type="none" w="med" len="med"/>
              <a:tailEnd type="none" w="med" len="med"/>
            </a:ln>
          </p:spPr>
        </p:sp>
        <p:sp>
          <p:nvSpPr>
            <p:cNvPr id="153683" name="Line 81"/>
            <p:cNvSpPr/>
            <p:nvPr/>
          </p:nvSpPr>
          <p:spPr>
            <a:xfrm>
              <a:off x="528" y="1181"/>
              <a:ext cx="1344" cy="0"/>
            </a:xfrm>
            <a:prstGeom prst="line">
              <a:avLst/>
            </a:prstGeom>
            <a:ln w="12700" cap="flat" cmpd="sng">
              <a:solidFill>
                <a:schemeClr val="tx1"/>
              </a:solidFill>
              <a:prstDash val="solid"/>
              <a:headEnd type="none" w="med" len="med"/>
              <a:tailEnd type="none" w="med" len="med"/>
            </a:ln>
          </p:spPr>
        </p:sp>
        <p:sp>
          <p:nvSpPr>
            <p:cNvPr id="153684" name="Line 82"/>
            <p:cNvSpPr/>
            <p:nvPr/>
          </p:nvSpPr>
          <p:spPr>
            <a:xfrm>
              <a:off x="528" y="1488"/>
              <a:ext cx="1344" cy="0"/>
            </a:xfrm>
            <a:prstGeom prst="line">
              <a:avLst/>
            </a:prstGeom>
            <a:ln w="28575" cap="sq" cmpd="sng">
              <a:solidFill>
                <a:schemeClr val="tx1"/>
              </a:solidFill>
              <a:prstDash val="solid"/>
              <a:headEnd type="none" w="med" len="med"/>
              <a:tailEnd type="none" w="med" len="med"/>
            </a:ln>
          </p:spPr>
        </p:sp>
        <p:sp>
          <p:nvSpPr>
            <p:cNvPr id="153685" name="Line 83"/>
            <p:cNvSpPr/>
            <p:nvPr/>
          </p:nvSpPr>
          <p:spPr>
            <a:xfrm>
              <a:off x="528" y="276"/>
              <a:ext cx="0" cy="1212"/>
            </a:xfrm>
            <a:prstGeom prst="line">
              <a:avLst/>
            </a:prstGeom>
            <a:ln w="28575" cap="sq" cmpd="sng">
              <a:solidFill>
                <a:schemeClr val="tx1"/>
              </a:solidFill>
              <a:prstDash val="solid"/>
              <a:headEnd type="none" w="med" len="med"/>
              <a:tailEnd type="none" w="med" len="med"/>
            </a:ln>
          </p:spPr>
        </p:sp>
        <p:sp>
          <p:nvSpPr>
            <p:cNvPr id="153686" name="Line 84"/>
            <p:cNvSpPr/>
            <p:nvPr/>
          </p:nvSpPr>
          <p:spPr>
            <a:xfrm>
              <a:off x="912" y="276"/>
              <a:ext cx="0" cy="1212"/>
            </a:xfrm>
            <a:prstGeom prst="line">
              <a:avLst/>
            </a:prstGeom>
            <a:ln w="12700" cap="flat" cmpd="sng">
              <a:solidFill>
                <a:schemeClr val="tx1"/>
              </a:solidFill>
              <a:prstDash val="solid"/>
              <a:headEnd type="none" w="med" len="med"/>
              <a:tailEnd type="none" w="med" len="med"/>
            </a:ln>
          </p:spPr>
        </p:sp>
        <p:sp>
          <p:nvSpPr>
            <p:cNvPr id="153687" name="Line 85"/>
            <p:cNvSpPr/>
            <p:nvPr/>
          </p:nvSpPr>
          <p:spPr>
            <a:xfrm>
              <a:off x="1440" y="276"/>
              <a:ext cx="0" cy="1212"/>
            </a:xfrm>
            <a:prstGeom prst="line">
              <a:avLst/>
            </a:prstGeom>
            <a:ln w="12700" cap="flat" cmpd="sng">
              <a:solidFill>
                <a:schemeClr val="tx1"/>
              </a:solidFill>
              <a:prstDash val="solid"/>
              <a:headEnd type="none" w="med" len="med"/>
              <a:tailEnd type="none" w="med" len="med"/>
            </a:ln>
          </p:spPr>
        </p:sp>
        <p:sp>
          <p:nvSpPr>
            <p:cNvPr id="153688" name="Line 86"/>
            <p:cNvSpPr/>
            <p:nvPr/>
          </p:nvSpPr>
          <p:spPr>
            <a:xfrm>
              <a:off x="1872" y="276"/>
              <a:ext cx="0" cy="1212"/>
            </a:xfrm>
            <a:prstGeom prst="line">
              <a:avLst/>
            </a:prstGeom>
            <a:ln w="28575" cap="sq" cmpd="sng">
              <a:solidFill>
                <a:schemeClr val="tx1"/>
              </a:solidFill>
              <a:prstDash val="solid"/>
              <a:headEnd type="none" w="med" len="med"/>
              <a:tailEnd type="none" w="med" len="med"/>
            </a:ln>
          </p:spPr>
        </p:sp>
        <p:sp>
          <p:nvSpPr>
            <p:cNvPr id="153689" name="Text Box 87"/>
            <p:cNvSpPr txBox="1"/>
            <p:nvPr/>
          </p:nvSpPr>
          <p:spPr>
            <a:xfrm>
              <a:off x="625" y="0"/>
              <a:ext cx="1151"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 </a:t>
              </a:r>
              <a:r>
                <a:rPr lang="en-US" altLang="x-none"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rPr>
                <a:t> BC</a:t>
              </a:r>
              <a:endParaRPr lang="en-US" altLang="x-none"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462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4628" name="Rectangle 110"/>
          <p:cNvSpPr/>
          <p:nvPr/>
        </p:nvSpPr>
        <p:spPr>
          <a:xfrm>
            <a:off x="0" y="846138"/>
            <a:ext cx="9144000" cy="55626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54629" name="Rectangle 3"/>
          <p:cNvSpPr>
            <a:spLocks noGrp="1"/>
          </p:cNvSpPr>
          <p:nvPr>
            <p:ph type="body"/>
          </p:nvPr>
        </p:nvSpPr>
        <p:spPr>
          <a:xfrm>
            <a:off x="381000" y="115888"/>
            <a:ext cx="8382000" cy="457200"/>
          </a:xfrm>
        </p:spPr>
        <p:txBody>
          <a:bodyPr vert="horz" wrap="square" anchor="t"/>
          <a:p>
            <a:pPr lvl="0" eaLnBrk="1" hangingPunct="1">
              <a:lnSpc>
                <a:spcPct val="100000"/>
              </a:lnSpc>
            </a:pPr>
            <a:r>
              <a:rPr lang="zh-CN" altLang="en-US">
                <a:solidFill>
                  <a:schemeClr val="tx1"/>
                </a:solidFill>
              </a:rPr>
              <a:t>一个不具备‘</a:t>
            </a:r>
            <a:r>
              <a:rPr lang="zh-CN" altLang="en-US"/>
              <a:t>无损联接性</a:t>
            </a:r>
            <a:r>
              <a:rPr lang="zh-CN" altLang="en-US">
                <a:solidFill>
                  <a:schemeClr val="tx1"/>
                </a:solidFill>
              </a:rPr>
              <a:t>’的模式分解</a:t>
            </a:r>
            <a:endParaRPr lang="zh-CN" altLang="en-US">
              <a:solidFill>
                <a:schemeClr val="tx1"/>
              </a:solidFill>
            </a:endParaRPr>
          </a:p>
        </p:txBody>
      </p:sp>
      <p:grpSp>
        <p:nvGrpSpPr>
          <p:cNvPr id="154630" name="组合 154629"/>
          <p:cNvGrpSpPr/>
          <p:nvPr/>
        </p:nvGrpSpPr>
        <p:grpSpPr>
          <a:xfrm>
            <a:off x="1524000" y="836613"/>
            <a:ext cx="2133600" cy="2454275"/>
            <a:chOff x="0" y="0"/>
            <a:chExt cx="1344" cy="1546"/>
          </a:xfrm>
        </p:grpSpPr>
        <p:sp>
          <p:nvSpPr>
            <p:cNvPr id="154631" name="Rectangle 5"/>
            <p:cNvSpPr/>
            <p:nvPr/>
          </p:nvSpPr>
          <p:spPr>
            <a:xfrm>
              <a:off x="912" y="1293"/>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32" name="Rectangle 6"/>
            <p:cNvSpPr/>
            <p:nvPr/>
          </p:nvSpPr>
          <p:spPr>
            <a:xfrm>
              <a:off x="384" y="1293"/>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33" name="Rectangle 7"/>
            <p:cNvSpPr/>
            <p:nvPr/>
          </p:nvSpPr>
          <p:spPr>
            <a:xfrm>
              <a:off x="0" y="1293"/>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34" name="Rectangle 8"/>
            <p:cNvSpPr/>
            <p:nvPr/>
          </p:nvSpPr>
          <p:spPr>
            <a:xfrm>
              <a:off x="912" y="1040"/>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35" name="Rectangle 9"/>
            <p:cNvSpPr/>
            <p:nvPr/>
          </p:nvSpPr>
          <p:spPr>
            <a:xfrm>
              <a:off x="384" y="1040"/>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36" name="Rectangle 10"/>
            <p:cNvSpPr/>
            <p:nvPr/>
          </p:nvSpPr>
          <p:spPr>
            <a:xfrm>
              <a:off x="0" y="1040"/>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37" name="Rectangle 11"/>
            <p:cNvSpPr/>
            <p:nvPr/>
          </p:nvSpPr>
          <p:spPr>
            <a:xfrm>
              <a:off x="912" y="787"/>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38" name="Rectangle 12"/>
            <p:cNvSpPr/>
            <p:nvPr/>
          </p:nvSpPr>
          <p:spPr>
            <a:xfrm>
              <a:off x="384" y="787"/>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39" name="Rectangle 13"/>
            <p:cNvSpPr/>
            <p:nvPr/>
          </p:nvSpPr>
          <p:spPr>
            <a:xfrm>
              <a:off x="0" y="787"/>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40" name="Rectangle 14"/>
            <p:cNvSpPr/>
            <p:nvPr/>
          </p:nvSpPr>
          <p:spPr>
            <a:xfrm>
              <a:off x="912" y="534"/>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41" name="Rectangle 15"/>
            <p:cNvSpPr/>
            <p:nvPr/>
          </p:nvSpPr>
          <p:spPr>
            <a:xfrm>
              <a:off x="384" y="534"/>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42" name="Rectangle 16"/>
            <p:cNvSpPr/>
            <p:nvPr/>
          </p:nvSpPr>
          <p:spPr>
            <a:xfrm>
              <a:off x="0" y="534"/>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43" name="Rectangle 17"/>
            <p:cNvSpPr/>
            <p:nvPr/>
          </p:nvSpPr>
          <p:spPr>
            <a:xfrm>
              <a:off x="912" y="276"/>
              <a:ext cx="432" cy="258"/>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44" name="Rectangle 18"/>
            <p:cNvSpPr/>
            <p:nvPr/>
          </p:nvSpPr>
          <p:spPr>
            <a:xfrm>
              <a:off x="384" y="276"/>
              <a:ext cx="528" cy="258"/>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45" name="Rectangle 19"/>
            <p:cNvSpPr/>
            <p:nvPr/>
          </p:nvSpPr>
          <p:spPr>
            <a:xfrm>
              <a:off x="0" y="276"/>
              <a:ext cx="384" cy="258"/>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46" name="Line 20"/>
            <p:cNvSpPr/>
            <p:nvPr/>
          </p:nvSpPr>
          <p:spPr>
            <a:xfrm>
              <a:off x="0" y="276"/>
              <a:ext cx="1344" cy="0"/>
            </a:xfrm>
            <a:prstGeom prst="line">
              <a:avLst/>
            </a:prstGeom>
            <a:ln w="28575" cap="sq" cmpd="sng">
              <a:solidFill>
                <a:schemeClr val="tx1"/>
              </a:solidFill>
              <a:prstDash val="solid"/>
              <a:headEnd type="none" w="med" len="med"/>
              <a:tailEnd type="none" w="med" len="med"/>
            </a:ln>
          </p:spPr>
        </p:sp>
        <p:sp>
          <p:nvSpPr>
            <p:cNvPr id="154647" name="Line 21"/>
            <p:cNvSpPr/>
            <p:nvPr/>
          </p:nvSpPr>
          <p:spPr>
            <a:xfrm>
              <a:off x="0" y="534"/>
              <a:ext cx="1344" cy="0"/>
            </a:xfrm>
            <a:prstGeom prst="line">
              <a:avLst/>
            </a:prstGeom>
            <a:ln w="12700" cap="flat" cmpd="sng">
              <a:solidFill>
                <a:schemeClr val="tx1"/>
              </a:solidFill>
              <a:prstDash val="solid"/>
              <a:headEnd type="none" w="med" len="med"/>
              <a:tailEnd type="none" w="med" len="med"/>
            </a:ln>
          </p:spPr>
        </p:sp>
        <p:sp>
          <p:nvSpPr>
            <p:cNvPr id="154648" name="Line 22"/>
            <p:cNvSpPr/>
            <p:nvPr/>
          </p:nvSpPr>
          <p:spPr>
            <a:xfrm>
              <a:off x="0" y="787"/>
              <a:ext cx="1344" cy="0"/>
            </a:xfrm>
            <a:prstGeom prst="line">
              <a:avLst/>
            </a:prstGeom>
            <a:ln w="12700" cap="flat" cmpd="sng">
              <a:solidFill>
                <a:schemeClr val="tx1"/>
              </a:solidFill>
              <a:prstDash val="solid"/>
              <a:headEnd type="none" w="med" len="med"/>
              <a:tailEnd type="none" w="med" len="med"/>
            </a:ln>
          </p:spPr>
        </p:sp>
        <p:sp>
          <p:nvSpPr>
            <p:cNvPr id="154649" name="Line 23"/>
            <p:cNvSpPr/>
            <p:nvPr/>
          </p:nvSpPr>
          <p:spPr>
            <a:xfrm>
              <a:off x="0" y="1040"/>
              <a:ext cx="1344" cy="0"/>
            </a:xfrm>
            <a:prstGeom prst="line">
              <a:avLst/>
            </a:prstGeom>
            <a:ln w="12700" cap="flat" cmpd="sng">
              <a:solidFill>
                <a:schemeClr val="tx1"/>
              </a:solidFill>
              <a:prstDash val="solid"/>
              <a:headEnd type="none" w="med" len="med"/>
              <a:tailEnd type="none" w="med" len="med"/>
            </a:ln>
          </p:spPr>
        </p:sp>
        <p:sp>
          <p:nvSpPr>
            <p:cNvPr id="154650" name="Line 24"/>
            <p:cNvSpPr/>
            <p:nvPr/>
          </p:nvSpPr>
          <p:spPr>
            <a:xfrm>
              <a:off x="0" y="1546"/>
              <a:ext cx="1344" cy="0"/>
            </a:xfrm>
            <a:prstGeom prst="line">
              <a:avLst/>
            </a:prstGeom>
            <a:ln w="28575" cap="sq" cmpd="sng">
              <a:solidFill>
                <a:schemeClr val="tx1"/>
              </a:solidFill>
              <a:prstDash val="solid"/>
              <a:headEnd type="none" w="med" len="med"/>
              <a:tailEnd type="none" w="med" len="med"/>
            </a:ln>
          </p:spPr>
        </p:sp>
        <p:sp>
          <p:nvSpPr>
            <p:cNvPr id="154651" name="Line 25"/>
            <p:cNvSpPr/>
            <p:nvPr/>
          </p:nvSpPr>
          <p:spPr>
            <a:xfrm>
              <a:off x="0" y="276"/>
              <a:ext cx="0" cy="1270"/>
            </a:xfrm>
            <a:prstGeom prst="line">
              <a:avLst/>
            </a:prstGeom>
            <a:ln w="28575" cap="sq" cmpd="sng">
              <a:solidFill>
                <a:schemeClr val="tx1"/>
              </a:solidFill>
              <a:prstDash val="solid"/>
              <a:headEnd type="none" w="med" len="med"/>
              <a:tailEnd type="none" w="med" len="med"/>
            </a:ln>
          </p:spPr>
        </p:sp>
        <p:sp>
          <p:nvSpPr>
            <p:cNvPr id="154652" name="Line 26"/>
            <p:cNvSpPr/>
            <p:nvPr/>
          </p:nvSpPr>
          <p:spPr>
            <a:xfrm>
              <a:off x="384" y="276"/>
              <a:ext cx="0" cy="1270"/>
            </a:xfrm>
            <a:prstGeom prst="line">
              <a:avLst/>
            </a:prstGeom>
            <a:ln w="12700" cap="flat" cmpd="sng">
              <a:solidFill>
                <a:schemeClr val="tx1"/>
              </a:solidFill>
              <a:prstDash val="solid"/>
              <a:headEnd type="none" w="med" len="med"/>
              <a:tailEnd type="none" w="med" len="med"/>
            </a:ln>
          </p:spPr>
        </p:sp>
        <p:sp>
          <p:nvSpPr>
            <p:cNvPr id="154653" name="Line 27"/>
            <p:cNvSpPr/>
            <p:nvPr/>
          </p:nvSpPr>
          <p:spPr>
            <a:xfrm>
              <a:off x="912" y="276"/>
              <a:ext cx="0" cy="1270"/>
            </a:xfrm>
            <a:prstGeom prst="line">
              <a:avLst/>
            </a:prstGeom>
            <a:ln w="12700" cap="flat" cmpd="sng">
              <a:solidFill>
                <a:schemeClr val="tx1"/>
              </a:solidFill>
              <a:prstDash val="solid"/>
              <a:headEnd type="none" w="med" len="med"/>
              <a:tailEnd type="none" w="med" len="med"/>
            </a:ln>
          </p:spPr>
        </p:sp>
        <p:sp>
          <p:nvSpPr>
            <p:cNvPr id="154654" name="Line 28"/>
            <p:cNvSpPr/>
            <p:nvPr/>
          </p:nvSpPr>
          <p:spPr>
            <a:xfrm>
              <a:off x="1344" y="276"/>
              <a:ext cx="0" cy="1270"/>
            </a:xfrm>
            <a:prstGeom prst="line">
              <a:avLst/>
            </a:prstGeom>
            <a:ln w="28575" cap="sq" cmpd="sng">
              <a:solidFill>
                <a:schemeClr val="tx1"/>
              </a:solidFill>
              <a:prstDash val="solid"/>
              <a:headEnd type="none" w="med" len="med"/>
              <a:tailEnd type="none" w="med" len="med"/>
            </a:ln>
          </p:spPr>
        </p:sp>
        <p:sp>
          <p:nvSpPr>
            <p:cNvPr id="154655" name="Line 29"/>
            <p:cNvSpPr/>
            <p:nvPr/>
          </p:nvSpPr>
          <p:spPr>
            <a:xfrm>
              <a:off x="0" y="1293"/>
              <a:ext cx="1344" cy="0"/>
            </a:xfrm>
            <a:prstGeom prst="line">
              <a:avLst/>
            </a:prstGeom>
            <a:ln w="12700" cap="flat" cmpd="sng">
              <a:solidFill>
                <a:schemeClr val="tx1"/>
              </a:solidFill>
              <a:prstDash val="solid"/>
              <a:headEnd type="none" w="med" len="med"/>
              <a:tailEnd type="none" w="med" len="med"/>
            </a:ln>
          </p:spPr>
        </p:sp>
        <p:sp>
          <p:nvSpPr>
            <p:cNvPr id="154656" name="Text Box 30"/>
            <p:cNvSpPr txBox="1"/>
            <p:nvPr/>
          </p:nvSpPr>
          <p:spPr>
            <a:xfrm>
              <a:off x="0" y="0"/>
              <a:ext cx="134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ABC</a:t>
              </a:r>
              <a:endParaRPr lang="en-US" altLang="x-none" dirty="0">
                <a:latin typeface="Arial" panose="020B0604020202020204" pitchFamily="34" charset="0"/>
                <a:ea typeface="宋体" panose="02010600030101010101" pitchFamily="2" charset="-122"/>
              </a:endParaRPr>
            </a:p>
          </p:txBody>
        </p:sp>
      </p:grpSp>
      <p:grpSp>
        <p:nvGrpSpPr>
          <p:cNvPr id="154657" name="组合 154656"/>
          <p:cNvGrpSpPr/>
          <p:nvPr/>
        </p:nvGrpSpPr>
        <p:grpSpPr>
          <a:xfrm>
            <a:off x="914400" y="3732213"/>
            <a:ext cx="1447800" cy="2462212"/>
            <a:chOff x="0" y="0"/>
            <a:chExt cx="912" cy="1551"/>
          </a:xfrm>
        </p:grpSpPr>
        <p:sp>
          <p:nvSpPr>
            <p:cNvPr id="154658" name="Rectangle 32"/>
            <p:cNvSpPr/>
            <p:nvPr/>
          </p:nvSpPr>
          <p:spPr>
            <a:xfrm>
              <a:off x="384" y="1298"/>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59" name="Rectangle 33"/>
            <p:cNvSpPr/>
            <p:nvPr/>
          </p:nvSpPr>
          <p:spPr>
            <a:xfrm>
              <a:off x="0" y="1298"/>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60" name="Rectangle 34"/>
            <p:cNvSpPr/>
            <p:nvPr/>
          </p:nvSpPr>
          <p:spPr>
            <a:xfrm>
              <a:off x="384" y="1045"/>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61" name="Rectangle 35"/>
            <p:cNvSpPr/>
            <p:nvPr/>
          </p:nvSpPr>
          <p:spPr>
            <a:xfrm>
              <a:off x="0" y="1045"/>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62" name="Rectangle 36"/>
            <p:cNvSpPr/>
            <p:nvPr/>
          </p:nvSpPr>
          <p:spPr>
            <a:xfrm>
              <a:off x="384" y="792"/>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63" name="Rectangle 37"/>
            <p:cNvSpPr/>
            <p:nvPr/>
          </p:nvSpPr>
          <p:spPr>
            <a:xfrm>
              <a:off x="0" y="792"/>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64" name="Rectangle 38"/>
            <p:cNvSpPr/>
            <p:nvPr/>
          </p:nvSpPr>
          <p:spPr>
            <a:xfrm>
              <a:off x="384" y="539"/>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65" name="Rectangle 39"/>
            <p:cNvSpPr/>
            <p:nvPr/>
          </p:nvSpPr>
          <p:spPr>
            <a:xfrm>
              <a:off x="0" y="539"/>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66" name="Rectangle 40"/>
            <p:cNvSpPr/>
            <p:nvPr/>
          </p:nvSpPr>
          <p:spPr>
            <a:xfrm>
              <a:off x="384" y="286"/>
              <a:ext cx="528"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67" name="Rectangle 41"/>
            <p:cNvSpPr/>
            <p:nvPr/>
          </p:nvSpPr>
          <p:spPr>
            <a:xfrm>
              <a:off x="0" y="286"/>
              <a:ext cx="384"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68" name="Line 42"/>
            <p:cNvSpPr/>
            <p:nvPr/>
          </p:nvSpPr>
          <p:spPr>
            <a:xfrm>
              <a:off x="0" y="286"/>
              <a:ext cx="912" cy="0"/>
            </a:xfrm>
            <a:prstGeom prst="line">
              <a:avLst/>
            </a:prstGeom>
            <a:ln w="28575" cap="sq" cmpd="sng">
              <a:solidFill>
                <a:schemeClr val="tx1"/>
              </a:solidFill>
              <a:prstDash val="solid"/>
              <a:headEnd type="none" w="med" len="med"/>
              <a:tailEnd type="none" w="med" len="med"/>
            </a:ln>
          </p:spPr>
        </p:sp>
        <p:sp>
          <p:nvSpPr>
            <p:cNvPr id="154669" name="Line 43"/>
            <p:cNvSpPr/>
            <p:nvPr/>
          </p:nvSpPr>
          <p:spPr>
            <a:xfrm>
              <a:off x="0" y="539"/>
              <a:ext cx="912" cy="0"/>
            </a:xfrm>
            <a:prstGeom prst="line">
              <a:avLst/>
            </a:prstGeom>
            <a:ln w="12700" cap="flat" cmpd="sng">
              <a:solidFill>
                <a:schemeClr val="tx1"/>
              </a:solidFill>
              <a:prstDash val="solid"/>
              <a:headEnd type="none" w="med" len="med"/>
              <a:tailEnd type="none" w="med" len="med"/>
            </a:ln>
          </p:spPr>
        </p:sp>
        <p:sp>
          <p:nvSpPr>
            <p:cNvPr id="154670" name="Line 44"/>
            <p:cNvSpPr/>
            <p:nvPr/>
          </p:nvSpPr>
          <p:spPr>
            <a:xfrm>
              <a:off x="0" y="792"/>
              <a:ext cx="912" cy="0"/>
            </a:xfrm>
            <a:prstGeom prst="line">
              <a:avLst/>
            </a:prstGeom>
            <a:ln w="12700" cap="flat" cmpd="sng">
              <a:solidFill>
                <a:schemeClr val="tx1"/>
              </a:solidFill>
              <a:prstDash val="solid"/>
              <a:headEnd type="none" w="med" len="med"/>
              <a:tailEnd type="none" w="med" len="med"/>
            </a:ln>
          </p:spPr>
        </p:sp>
        <p:sp>
          <p:nvSpPr>
            <p:cNvPr id="154671" name="Line 45"/>
            <p:cNvSpPr/>
            <p:nvPr/>
          </p:nvSpPr>
          <p:spPr>
            <a:xfrm>
              <a:off x="0" y="1045"/>
              <a:ext cx="912" cy="0"/>
            </a:xfrm>
            <a:prstGeom prst="line">
              <a:avLst/>
            </a:prstGeom>
            <a:ln w="12700" cap="flat" cmpd="sng">
              <a:solidFill>
                <a:schemeClr val="tx1"/>
              </a:solidFill>
              <a:prstDash val="solid"/>
              <a:headEnd type="none" w="med" len="med"/>
              <a:tailEnd type="none" w="med" len="med"/>
            </a:ln>
          </p:spPr>
        </p:sp>
        <p:sp>
          <p:nvSpPr>
            <p:cNvPr id="154672" name="Line 46"/>
            <p:cNvSpPr/>
            <p:nvPr/>
          </p:nvSpPr>
          <p:spPr>
            <a:xfrm>
              <a:off x="0" y="1551"/>
              <a:ext cx="912" cy="0"/>
            </a:xfrm>
            <a:prstGeom prst="line">
              <a:avLst/>
            </a:prstGeom>
            <a:ln w="28575" cap="sq" cmpd="sng">
              <a:solidFill>
                <a:schemeClr val="tx1"/>
              </a:solidFill>
              <a:prstDash val="solid"/>
              <a:headEnd type="none" w="med" len="med"/>
              <a:tailEnd type="none" w="med" len="med"/>
            </a:ln>
          </p:spPr>
        </p:sp>
        <p:sp>
          <p:nvSpPr>
            <p:cNvPr id="154673" name="Line 47"/>
            <p:cNvSpPr/>
            <p:nvPr/>
          </p:nvSpPr>
          <p:spPr>
            <a:xfrm>
              <a:off x="0" y="286"/>
              <a:ext cx="0" cy="1265"/>
            </a:xfrm>
            <a:prstGeom prst="line">
              <a:avLst/>
            </a:prstGeom>
            <a:ln w="28575" cap="sq" cmpd="sng">
              <a:solidFill>
                <a:schemeClr val="tx1"/>
              </a:solidFill>
              <a:prstDash val="solid"/>
              <a:headEnd type="none" w="med" len="med"/>
              <a:tailEnd type="none" w="med" len="med"/>
            </a:ln>
          </p:spPr>
        </p:sp>
        <p:sp>
          <p:nvSpPr>
            <p:cNvPr id="154674" name="Line 48"/>
            <p:cNvSpPr/>
            <p:nvPr/>
          </p:nvSpPr>
          <p:spPr>
            <a:xfrm>
              <a:off x="384" y="286"/>
              <a:ext cx="0" cy="1265"/>
            </a:xfrm>
            <a:prstGeom prst="line">
              <a:avLst/>
            </a:prstGeom>
            <a:ln w="12700" cap="flat" cmpd="sng">
              <a:solidFill>
                <a:schemeClr val="tx1"/>
              </a:solidFill>
              <a:prstDash val="solid"/>
              <a:headEnd type="none" w="med" len="med"/>
              <a:tailEnd type="none" w="med" len="med"/>
            </a:ln>
          </p:spPr>
        </p:sp>
        <p:sp>
          <p:nvSpPr>
            <p:cNvPr id="154675" name="Line 49"/>
            <p:cNvSpPr/>
            <p:nvPr/>
          </p:nvSpPr>
          <p:spPr>
            <a:xfrm>
              <a:off x="912" y="286"/>
              <a:ext cx="0" cy="1265"/>
            </a:xfrm>
            <a:prstGeom prst="line">
              <a:avLst/>
            </a:prstGeom>
            <a:ln w="28575" cap="sq" cmpd="sng">
              <a:solidFill>
                <a:schemeClr val="tx1"/>
              </a:solidFill>
              <a:prstDash val="solid"/>
              <a:headEnd type="none" w="med" len="med"/>
              <a:tailEnd type="none" w="med" len="med"/>
            </a:ln>
          </p:spPr>
        </p:sp>
        <p:sp>
          <p:nvSpPr>
            <p:cNvPr id="154676" name="Line 50"/>
            <p:cNvSpPr/>
            <p:nvPr/>
          </p:nvSpPr>
          <p:spPr>
            <a:xfrm>
              <a:off x="0" y="1298"/>
              <a:ext cx="912" cy="0"/>
            </a:xfrm>
            <a:prstGeom prst="line">
              <a:avLst/>
            </a:prstGeom>
            <a:ln w="12700" cap="flat" cmpd="sng">
              <a:solidFill>
                <a:schemeClr val="tx1"/>
              </a:solidFill>
              <a:prstDash val="solid"/>
              <a:headEnd type="none" w="med" len="med"/>
              <a:tailEnd type="none" w="med" len="med"/>
            </a:ln>
          </p:spPr>
        </p:sp>
        <p:sp>
          <p:nvSpPr>
            <p:cNvPr id="154677" name="Text Box 51"/>
            <p:cNvSpPr txBox="1"/>
            <p:nvPr/>
          </p:nvSpPr>
          <p:spPr>
            <a:xfrm>
              <a:off x="48" y="0"/>
              <a:ext cx="816"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a:t>
              </a:r>
              <a:endParaRPr lang="en-US" altLang="x-none" dirty="0">
                <a:latin typeface="Arial" panose="020B0604020202020204" pitchFamily="34" charset="0"/>
                <a:ea typeface="宋体" panose="02010600030101010101" pitchFamily="2" charset="-122"/>
              </a:endParaRPr>
            </a:p>
          </p:txBody>
        </p:sp>
      </p:grpSp>
      <p:grpSp>
        <p:nvGrpSpPr>
          <p:cNvPr id="154678" name="组合 154677"/>
          <p:cNvGrpSpPr/>
          <p:nvPr/>
        </p:nvGrpSpPr>
        <p:grpSpPr>
          <a:xfrm>
            <a:off x="2895600" y="3732213"/>
            <a:ext cx="1524000" cy="2462212"/>
            <a:chOff x="0" y="0"/>
            <a:chExt cx="960" cy="1551"/>
          </a:xfrm>
        </p:grpSpPr>
        <p:sp>
          <p:nvSpPr>
            <p:cNvPr id="154679" name="Rectangle 53"/>
            <p:cNvSpPr/>
            <p:nvPr/>
          </p:nvSpPr>
          <p:spPr>
            <a:xfrm>
              <a:off x="528" y="1298"/>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80" name="Rectangle 54"/>
            <p:cNvSpPr/>
            <p:nvPr/>
          </p:nvSpPr>
          <p:spPr>
            <a:xfrm>
              <a:off x="0" y="1298"/>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81" name="Rectangle 55"/>
            <p:cNvSpPr/>
            <p:nvPr/>
          </p:nvSpPr>
          <p:spPr>
            <a:xfrm>
              <a:off x="528" y="1045"/>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82" name="Rectangle 56"/>
            <p:cNvSpPr/>
            <p:nvPr/>
          </p:nvSpPr>
          <p:spPr>
            <a:xfrm>
              <a:off x="0" y="1045"/>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83" name="Rectangle 57"/>
            <p:cNvSpPr/>
            <p:nvPr/>
          </p:nvSpPr>
          <p:spPr>
            <a:xfrm>
              <a:off x="528" y="792"/>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84" name="Rectangle 58"/>
            <p:cNvSpPr/>
            <p:nvPr/>
          </p:nvSpPr>
          <p:spPr>
            <a:xfrm>
              <a:off x="0" y="792"/>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85" name="Rectangle 59"/>
            <p:cNvSpPr/>
            <p:nvPr/>
          </p:nvSpPr>
          <p:spPr>
            <a:xfrm>
              <a:off x="528" y="539"/>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686" name="Rectangle 60"/>
            <p:cNvSpPr/>
            <p:nvPr/>
          </p:nvSpPr>
          <p:spPr>
            <a:xfrm>
              <a:off x="0" y="539"/>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687" name="Rectangle 61"/>
            <p:cNvSpPr/>
            <p:nvPr/>
          </p:nvSpPr>
          <p:spPr>
            <a:xfrm>
              <a:off x="528" y="286"/>
              <a:ext cx="432"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88" name="Rectangle 62"/>
            <p:cNvSpPr/>
            <p:nvPr/>
          </p:nvSpPr>
          <p:spPr>
            <a:xfrm>
              <a:off x="0" y="286"/>
              <a:ext cx="528"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689" name="Line 63"/>
            <p:cNvSpPr/>
            <p:nvPr/>
          </p:nvSpPr>
          <p:spPr>
            <a:xfrm>
              <a:off x="0" y="286"/>
              <a:ext cx="960" cy="0"/>
            </a:xfrm>
            <a:prstGeom prst="line">
              <a:avLst/>
            </a:prstGeom>
            <a:ln w="28575" cap="sq" cmpd="sng">
              <a:solidFill>
                <a:schemeClr val="tx1"/>
              </a:solidFill>
              <a:prstDash val="solid"/>
              <a:headEnd type="none" w="med" len="med"/>
              <a:tailEnd type="none" w="med" len="med"/>
            </a:ln>
          </p:spPr>
        </p:sp>
        <p:sp>
          <p:nvSpPr>
            <p:cNvPr id="154690" name="Line 64"/>
            <p:cNvSpPr/>
            <p:nvPr/>
          </p:nvSpPr>
          <p:spPr>
            <a:xfrm>
              <a:off x="0" y="539"/>
              <a:ext cx="960" cy="0"/>
            </a:xfrm>
            <a:prstGeom prst="line">
              <a:avLst/>
            </a:prstGeom>
            <a:ln w="12700" cap="flat" cmpd="sng">
              <a:solidFill>
                <a:schemeClr val="tx1"/>
              </a:solidFill>
              <a:prstDash val="solid"/>
              <a:headEnd type="none" w="med" len="med"/>
              <a:tailEnd type="none" w="med" len="med"/>
            </a:ln>
          </p:spPr>
        </p:sp>
        <p:sp>
          <p:nvSpPr>
            <p:cNvPr id="154691" name="Line 65"/>
            <p:cNvSpPr/>
            <p:nvPr/>
          </p:nvSpPr>
          <p:spPr>
            <a:xfrm>
              <a:off x="0" y="792"/>
              <a:ext cx="960" cy="0"/>
            </a:xfrm>
            <a:prstGeom prst="line">
              <a:avLst/>
            </a:prstGeom>
            <a:ln w="12700" cap="flat" cmpd="sng">
              <a:solidFill>
                <a:schemeClr val="tx1"/>
              </a:solidFill>
              <a:prstDash val="solid"/>
              <a:headEnd type="none" w="med" len="med"/>
              <a:tailEnd type="none" w="med" len="med"/>
            </a:ln>
          </p:spPr>
        </p:sp>
        <p:sp>
          <p:nvSpPr>
            <p:cNvPr id="154692" name="Line 66"/>
            <p:cNvSpPr/>
            <p:nvPr/>
          </p:nvSpPr>
          <p:spPr>
            <a:xfrm>
              <a:off x="0" y="1045"/>
              <a:ext cx="960" cy="0"/>
            </a:xfrm>
            <a:prstGeom prst="line">
              <a:avLst/>
            </a:prstGeom>
            <a:ln w="12700" cap="flat" cmpd="sng">
              <a:solidFill>
                <a:schemeClr val="tx1"/>
              </a:solidFill>
              <a:prstDash val="solid"/>
              <a:headEnd type="none" w="med" len="med"/>
              <a:tailEnd type="none" w="med" len="med"/>
            </a:ln>
          </p:spPr>
        </p:sp>
        <p:sp>
          <p:nvSpPr>
            <p:cNvPr id="154693" name="Line 67"/>
            <p:cNvSpPr/>
            <p:nvPr/>
          </p:nvSpPr>
          <p:spPr>
            <a:xfrm>
              <a:off x="0" y="1551"/>
              <a:ext cx="960" cy="0"/>
            </a:xfrm>
            <a:prstGeom prst="line">
              <a:avLst/>
            </a:prstGeom>
            <a:ln w="28575" cap="sq" cmpd="sng">
              <a:solidFill>
                <a:schemeClr val="tx1"/>
              </a:solidFill>
              <a:prstDash val="solid"/>
              <a:headEnd type="none" w="med" len="med"/>
              <a:tailEnd type="none" w="med" len="med"/>
            </a:ln>
          </p:spPr>
        </p:sp>
        <p:sp>
          <p:nvSpPr>
            <p:cNvPr id="154694" name="Line 68"/>
            <p:cNvSpPr/>
            <p:nvPr/>
          </p:nvSpPr>
          <p:spPr>
            <a:xfrm>
              <a:off x="0" y="286"/>
              <a:ext cx="0" cy="1265"/>
            </a:xfrm>
            <a:prstGeom prst="line">
              <a:avLst/>
            </a:prstGeom>
            <a:ln w="28575" cap="sq" cmpd="sng">
              <a:solidFill>
                <a:schemeClr val="tx1"/>
              </a:solidFill>
              <a:prstDash val="solid"/>
              <a:headEnd type="none" w="med" len="med"/>
              <a:tailEnd type="none" w="med" len="med"/>
            </a:ln>
          </p:spPr>
        </p:sp>
        <p:sp>
          <p:nvSpPr>
            <p:cNvPr id="154695" name="Line 69"/>
            <p:cNvSpPr/>
            <p:nvPr/>
          </p:nvSpPr>
          <p:spPr>
            <a:xfrm>
              <a:off x="528" y="286"/>
              <a:ext cx="0" cy="1265"/>
            </a:xfrm>
            <a:prstGeom prst="line">
              <a:avLst/>
            </a:prstGeom>
            <a:ln w="12700" cap="flat" cmpd="sng">
              <a:solidFill>
                <a:schemeClr val="tx1"/>
              </a:solidFill>
              <a:prstDash val="solid"/>
              <a:headEnd type="none" w="med" len="med"/>
              <a:tailEnd type="none" w="med" len="med"/>
            </a:ln>
          </p:spPr>
        </p:sp>
        <p:sp>
          <p:nvSpPr>
            <p:cNvPr id="154696" name="Line 70"/>
            <p:cNvSpPr/>
            <p:nvPr/>
          </p:nvSpPr>
          <p:spPr>
            <a:xfrm>
              <a:off x="960" y="286"/>
              <a:ext cx="0" cy="1265"/>
            </a:xfrm>
            <a:prstGeom prst="line">
              <a:avLst/>
            </a:prstGeom>
            <a:ln w="28575" cap="sq" cmpd="sng">
              <a:solidFill>
                <a:schemeClr val="tx1"/>
              </a:solidFill>
              <a:prstDash val="solid"/>
              <a:headEnd type="none" w="med" len="med"/>
              <a:tailEnd type="none" w="med" len="med"/>
            </a:ln>
          </p:spPr>
        </p:sp>
        <p:sp>
          <p:nvSpPr>
            <p:cNvPr id="154697" name="Line 71"/>
            <p:cNvSpPr/>
            <p:nvPr/>
          </p:nvSpPr>
          <p:spPr>
            <a:xfrm>
              <a:off x="0" y="1298"/>
              <a:ext cx="960" cy="0"/>
            </a:xfrm>
            <a:prstGeom prst="line">
              <a:avLst/>
            </a:prstGeom>
            <a:ln w="12700" cap="flat" cmpd="sng">
              <a:solidFill>
                <a:schemeClr val="tx1"/>
              </a:solidFill>
              <a:prstDash val="solid"/>
              <a:headEnd type="none" w="med" len="med"/>
              <a:tailEnd type="none" w="med" len="med"/>
            </a:ln>
          </p:spPr>
        </p:sp>
        <p:sp>
          <p:nvSpPr>
            <p:cNvPr id="154698" name="Text Box 72"/>
            <p:cNvSpPr txBox="1"/>
            <p:nvPr/>
          </p:nvSpPr>
          <p:spPr>
            <a:xfrm>
              <a:off x="48" y="0"/>
              <a:ext cx="86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BC</a:t>
              </a:r>
              <a:endParaRPr lang="en-US" altLang="x-none" dirty="0">
                <a:latin typeface="Arial" panose="020B0604020202020204" pitchFamily="34" charset="0"/>
                <a:ea typeface="宋体" panose="02010600030101010101" pitchFamily="2" charset="-122"/>
              </a:endParaRPr>
            </a:p>
          </p:txBody>
        </p:sp>
      </p:grpSp>
      <p:sp>
        <p:nvSpPr>
          <p:cNvPr id="154699" name="AutoShape 73"/>
          <p:cNvSpPr/>
          <p:nvPr/>
        </p:nvSpPr>
        <p:spPr>
          <a:xfrm>
            <a:off x="2362200" y="3351213"/>
            <a:ext cx="381000" cy="3810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54700" name="AutoShape 74"/>
          <p:cNvSpPr/>
          <p:nvPr/>
        </p:nvSpPr>
        <p:spPr>
          <a:xfrm>
            <a:off x="4724400" y="4418013"/>
            <a:ext cx="2057400" cy="1143000"/>
          </a:xfrm>
          <a:custGeom>
            <a:avLst/>
            <a:gdLst>
              <a:gd name="txL" fmla="*/ 0 w 21600"/>
              <a:gd name="txT" fmla="*/ 20094 h 21600"/>
              <a:gd name="txR" fmla="*/ 20083 w 21600"/>
              <a:gd name="txB" fmla="*/ 21600 h 21600"/>
            </a:gdLst>
            <a:ahLst/>
            <a:cxnLst>
              <a:cxn ang="17694720">
                <a:pos x="2147483647" y="0"/>
              </a:cxn>
              <a:cxn ang="11796480">
                <a:pos x="2147483647" y="2147483647"/>
              </a:cxn>
              <a:cxn ang="11796480">
                <a:pos x="0" y="2147483647"/>
              </a:cxn>
              <a:cxn ang="5898240">
                <a:pos x="2147483647" y="2147483647"/>
              </a:cxn>
              <a:cxn ang="0">
                <a:pos x="2147483647" y="2147483647"/>
              </a:cxn>
              <a:cxn ang="0">
                <a:pos x="2147483647" y="2147483647"/>
              </a:cxn>
            </a:cxnLst>
            <a:rect l="txL" t="txT" r="txR" b="txB"/>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alpha val="100000"/>
            </a:schemeClr>
          </a:solidFill>
          <a:ln w="9525" cap="flat" cmpd="sng">
            <a:solidFill>
              <a:schemeClr val="tx1"/>
            </a:solidFill>
            <a:prstDash val="solid"/>
            <a:headEnd type="none" w="med" len="med"/>
            <a:tailEnd type="none" w="med" len="med"/>
          </a:ln>
        </p:spPr>
        <p:txBody>
          <a:bodyPr/>
          <a:p>
            <a:endParaRPr lang="zh-CN" altLang="en-US"/>
          </a:p>
        </p:txBody>
      </p:sp>
      <p:grpSp>
        <p:nvGrpSpPr>
          <p:cNvPr id="154701" name="组合 154700"/>
          <p:cNvGrpSpPr/>
          <p:nvPr/>
        </p:nvGrpSpPr>
        <p:grpSpPr>
          <a:xfrm>
            <a:off x="5943600" y="1141413"/>
            <a:ext cx="2133600" cy="3249612"/>
            <a:chOff x="0" y="0"/>
            <a:chExt cx="1344" cy="2047"/>
          </a:xfrm>
        </p:grpSpPr>
        <p:sp>
          <p:nvSpPr>
            <p:cNvPr id="154702" name="Rectangle 76"/>
            <p:cNvSpPr/>
            <p:nvPr/>
          </p:nvSpPr>
          <p:spPr>
            <a:xfrm>
              <a:off x="912" y="1288"/>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03" name="Rectangle 77"/>
            <p:cNvSpPr/>
            <p:nvPr/>
          </p:nvSpPr>
          <p:spPr>
            <a:xfrm>
              <a:off x="384" y="1288"/>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704" name="Rectangle 78"/>
            <p:cNvSpPr/>
            <p:nvPr/>
          </p:nvSpPr>
          <p:spPr>
            <a:xfrm>
              <a:off x="0" y="1288"/>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05" name="Rectangle 79"/>
            <p:cNvSpPr/>
            <p:nvPr/>
          </p:nvSpPr>
          <p:spPr>
            <a:xfrm>
              <a:off x="912" y="1794"/>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06" name="Rectangle 80"/>
            <p:cNvSpPr/>
            <p:nvPr/>
          </p:nvSpPr>
          <p:spPr>
            <a:xfrm>
              <a:off x="384" y="1794"/>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707" name="Rectangle 81"/>
            <p:cNvSpPr/>
            <p:nvPr/>
          </p:nvSpPr>
          <p:spPr>
            <a:xfrm>
              <a:off x="0" y="1794"/>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08" name="Rectangle 82"/>
            <p:cNvSpPr/>
            <p:nvPr/>
          </p:nvSpPr>
          <p:spPr>
            <a:xfrm>
              <a:off x="912" y="1541"/>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09" name="Rectangle 83"/>
            <p:cNvSpPr/>
            <p:nvPr/>
          </p:nvSpPr>
          <p:spPr>
            <a:xfrm>
              <a:off x="384" y="1541"/>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710" name="Rectangle 84"/>
            <p:cNvSpPr/>
            <p:nvPr/>
          </p:nvSpPr>
          <p:spPr>
            <a:xfrm>
              <a:off x="0" y="1541"/>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11" name="Rectangle 85"/>
            <p:cNvSpPr/>
            <p:nvPr/>
          </p:nvSpPr>
          <p:spPr>
            <a:xfrm>
              <a:off x="912" y="1035"/>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12" name="Rectangle 86"/>
            <p:cNvSpPr/>
            <p:nvPr/>
          </p:nvSpPr>
          <p:spPr>
            <a:xfrm>
              <a:off x="384" y="1035"/>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713" name="Rectangle 87"/>
            <p:cNvSpPr/>
            <p:nvPr/>
          </p:nvSpPr>
          <p:spPr>
            <a:xfrm>
              <a:off x="0" y="1035"/>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14" name="Rectangle 88"/>
            <p:cNvSpPr/>
            <p:nvPr/>
          </p:nvSpPr>
          <p:spPr>
            <a:xfrm>
              <a:off x="912" y="782"/>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15" name="Rectangle 89"/>
            <p:cNvSpPr/>
            <p:nvPr/>
          </p:nvSpPr>
          <p:spPr>
            <a:xfrm>
              <a:off x="384" y="782"/>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716" name="Rectangle 90"/>
            <p:cNvSpPr/>
            <p:nvPr/>
          </p:nvSpPr>
          <p:spPr>
            <a:xfrm>
              <a:off x="0" y="782"/>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17" name="Rectangle 91"/>
            <p:cNvSpPr/>
            <p:nvPr/>
          </p:nvSpPr>
          <p:spPr>
            <a:xfrm>
              <a:off x="912" y="529"/>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18" name="Rectangle 92"/>
            <p:cNvSpPr/>
            <p:nvPr/>
          </p:nvSpPr>
          <p:spPr>
            <a:xfrm>
              <a:off x="384" y="529"/>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4719" name="Rectangle 93"/>
            <p:cNvSpPr/>
            <p:nvPr/>
          </p:nvSpPr>
          <p:spPr>
            <a:xfrm>
              <a:off x="0" y="529"/>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4720" name="Rectangle 94"/>
            <p:cNvSpPr/>
            <p:nvPr/>
          </p:nvSpPr>
          <p:spPr>
            <a:xfrm>
              <a:off x="912" y="276"/>
              <a:ext cx="432"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721" name="Rectangle 95"/>
            <p:cNvSpPr/>
            <p:nvPr/>
          </p:nvSpPr>
          <p:spPr>
            <a:xfrm>
              <a:off x="384" y="276"/>
              <a:ext cx="528"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722" name="Rectangle 96"/>
            <p:cNvSpPr/>
            <p:nvPr/>
          </p:nvSpPr>
          <p:spPr>
            <a:xfrm>
              <a:off x="0" y="276"/>
              <a:ext cx="384"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4723" name="Line 97"/>
            <p:cNvSpPr/>
            <p:nvPr/>
          </p:nvSpPr>
          <p:spPr>
            <a:xfrm>
              <a:off x="0" y="276"/>
              <a:ext cx="1344" cy="0"/>
            </a:xfrm>
            <a:prstGeom prst="line">
              <a:avLst/>
            </a:prstGeom>
            <a:ln w="28575" cap="sq" cmpd="sng">
              <a:solidFill>
                <a:schemeClr val="tx1"/>
              </a:solidFill>
              <a:prstDash val="solid"/>
              <a:headEnd type="none" w="med" len="med"/>
              <a:tailEnd type="none" w="med" len="med"/>
            </a:ln>
          </p:spPr>
        </p:sp>
        <p:sp>
          <p:nvSpPr>
            <p:cNvPr id="154724" name="Line 98"/>
            <p:cNvSpPr/>
            <p:nvPr/>
          </p:nvSpPr>
          <p:spPr>
            <a:xfrm>
              <a:off x="0" y="529"/>
              <a:ext cx="1344" cy="0"/>
            </a:xfrm>
            <a:prstGeom prst="line">
              <a:avLst/>
            </a:prstGeom>
            <a:ln w="12700" cap="flat" cmpd="sng">
              <a:solidFill>
                <a:schemeClr val="tx1"/>
              </a:solidFill>
              <a:prstDash val="solid"/>
              <a:headEnd type="none" w="med" len="med"/>
              <a:tailEnd type="none" w="med" len="med"/>
            </a:ln>
          </p:spPr>
        </p:sp>
        <p:sp>
          <p:nvSpPr>
            <p:cNvPr id="154725" name="Line 99"/>
            <p:cNvSpPr/>
            <p:nvPr/>
          </p:nvSpPr>
          <p:spPr>
            <a:xfrm>
              <a:off x="0" y="782"/>
              <a:ext cx="1344" cy="0"/>
            </a:xfrm>
            <a:prstGeom prst="line">
              <a:avLst/>
            </a:prstGeom>
            <a:ln w="12700" cap="flat" cmpd="sng">
              <a:solidFill>
                <a:schemeClr val="tx1"/>
              </a:solidFill>
              <a:prstDash val="solid"/>
              <a:headEnd type="none" w="med" len="med"/>
              <a:tailEnd type="none" w="med" len="med"/>
            </a:ln>
          </p:spPr>
        </p:sp>
        <p:sp>
          <p:nvSpPr>
            <p:cNvPr id="154726" name="Line 100"/>
            <p:cNvSpPr/>
            <p:nvPr/>
          </p:nvSpPr>
          <p:spPr>
            <a:xfrm>
              <a:off x="0" y="1035"/>
              <a:ext cx="1344" cy="0"/>
            </a:xfrm>
            <a:prstGeom prst="line">
              <a:avLst/>
            </a:prstGeom>
            <a:ln w="12700" cap="flat" cmpd="sng">
              <a:solidFill>
                <a:schemeClr val="tx1"/>
              </a:solidFill>
              <a:prstDash val="solid"/>
              <a:headEnd type="none" w="med" len="med"/>
              <a:tailEnd type="none" w="med" len="med"/>
            </a:ln>
          </p:spPr>
        </p:sp>
        <p:sp>
          <p:nvSpPr>
            <p:cNvPr id="154727" name="Line 101"/>
            <p:cNvSpPr/>
            <p:nvPr/>
          </p:nvSpPr>
          <p:spPr>
            <a:xfrm>
              <a:off x="0" y="2047"/>
              <a:ext cx="1344" cy="0"/>
            </a:xfrm>
            <a:prstGeom prst="line">
              <a:avLst/>
            </a:prstGeom>
            <a:ln w="28575" cap="sq" cmpd="sng">
              <a:solidFill>
                <a:schemeClr val="tx1"/>
              </a:solidFill>
              <a:prstDash val="solid"/>
              <a:headEnd type="none" w="med" len="med"/>
              <a:tailEnd type="none" w="med" len="med"/>
            </a:ln>
          </p:spPr>
        </p:sp>
        <p:sp>
          <p:nvSpPr>
            <p:cNvPr id="154728" name="Line 102"/>
            <p:cNvSpPr/>
            <p:nvPr/>
          </p:nvSpPr>
          <p:spPr>
            <a:xfrm>
              <a:off x="0" y="276"/>
              <a:ext cx="0" cy="1771"/>
            </a:xfrm>
            <a:prstGeom prst="line">
              <a:avLst/>
            </a:prstGeom>
            <a:ln w="28575" cap="sq" cmpd="sng">
              <a:solidFill>
                <a:schemeClr val="tx1"/>
              </a:solidFill>
              <a:prstDash val="solid"/>
              <a:headEnd type="none" w="med" len="med"/>
              <a:tailEnd type="none" w="med" len="med"/>
            </a:ln>
          </p:spPr>
        </p:sp>
        <p:sp>
          <p:nvSpPr>
            <p:cNvPr id="154729" name="Line 103"/>
            <p:cNvSpPr/>
            <p:nvPr/>
          </p:nvSpPr>
          <p:spPr>
            <a:xfrm>
              <a:off x="384" y="276"/>
              <a:ext cx="0" cy="1771"/>
            </a:xfrm>
            <a:prstGeom prst="line">
              <a:avLst/>
            </a:prstGeom>
            <a:ln w="12700" cap="flat" cmpd="sng">
              <a:solidFill>
                <a:schemeClr val="tx1"/>
              </a:solidFill>
              <a:prstDash val="solid"/>
              <a:headEnd type="none" w="med" len="med"/>
              <a:tailEnd type="none" w="med" len="med"/>
            </a:ln>
          </p:spPr>
        </p:sp>
        <p:sp>
          <p:nvSpPr>
            <p:cNvPr id="154730" name="Line 104"/>
            <p:cNvSpPr/>
            <p:nvPr/>
          </p:nvSpPr>
          <p:spPr>
            <a:xfrm>
              <a:off x="912" y="276"/>
              <a:ext cx="0" cy="1771"/>
            </a:xfrm>
            <a:prstGeom prst="line">
              <a:avLst/>
            </a:prstGeom>
            <a:ln w="12700" cap="flat" cmpd="sng">
              <a:solidFill>
                <a:schemeClr val="tx1"/>
              </a:solidFill>
              <a:prstDash val="solid"/>
              <a:headEnd type="none" w="med" len="med"/>
              <a:tailEnd type="none" w="med" len="med"/>
            </a:ln>
          </p:spPr>
        </p:sp>
        <p:sp>
          <p:nvSpPr>
            <p:cNvPr id="154731" name="Line 105"/>
            <p:cNvSpPr/>
            <p:nvPr/>
          </p:nvSpPr>
          <p:spPr>
            <a:xfrm>
              <a:off x="1344" y="276"/>
              <a:ext cx="0" cy="1771"/>
            </a:xfrm>
            <a:prstGeom prst="line">
              <a:avLst/>
            </a:prstGeom>
            <a:ln w="28575" cap="sq" cmpd="sng">
              <a:solidFill>
                <a:schemeClr val="tx1"/>
              </a:solidFill>
              <a:prstDash val="solid"/>
              <a:headEnd type="none" w="med" len="med"/>
              <a:tailEnd type="none" w="med" len="med"/>
            </a:ln>
          </p:spPr>
        </p:sp>
        <p:sp>
          <p:nvSpPr>
            <p:cNvPr id="154732" name="Line 106"/>
            <p:cNvSpPr/>
            <p:nvPr/>
          </p:nvSpPr>
          <p:spPr>
            <a:xfrm>
              <a:off x="0" y="1288"/>
              <a:ext cx="1344" cy="0"/>
            </a:xfrm>
            <a:prstGeom prst="line">
              <a:avLst/>
            </a:prstGeom>
            <a:ln w="12700" cap="flat" cmpd="sng">
              <a:solidFill>
                <a:schemeClr val="tx1"/>
              </a:solidFill>
              <a:prstDash val="solid"/>
              <a:headEnd type="none" w="med" len="med"/>
              <a:tailEnd type="none" w="med" len="med"/>
            </a:ln>
          </p:spPr>
        </p:sp>
        <p:sp>
          <p:nvSpPr>
            <p:cNvPr id="154733" name="Line 107"/>
            <p:cNvSpPr/>
            <p:nvPr/>
          </p:nvSpPr>
          <p:spPr>
            <a:xfrm>
              <a:off x="0" y="1794"/>
              <a:ext cx="1344" cy="0"/>
            </a:xfrm>
            <a:prstGeom prst="line">
              <a:avLst/>
            </a:prstGeom>
            <a:ln w="12700" cap="flat" cmpd="sng">
              <a:solidFill>
                <a:schemeClr val="tx1"/>
              </a:solidFill>
              <a:prstDash val="solid"/>
              <a:headEnd type="none" w="med" len="med"/>
              <a:tailEnd type="none" w="med" len="med"/>
            </a:ln>
          </p:spPr>
        </p:sp>
        <p:sp>
          <p:nvSpPr>
            <p:cNvPr id="154734" name="Line 108"/>
            <p:cNvSpPr/>
            <p:nvPr/>
          </p:nvSpPr>
          <p:spPr>
            <a:xfrm>
              <a:off x="0" y="1541"/>
              <a:ext cx="1344" cy="0"/>
            </a:xfrm>
            <a:prstGeom prst="line">
              <a:avLst/>
            </a:prstGeom>
            <a:ln w="12700" cap="flat" cmpd="sng">
              <a:solidFill>
                <a:schemeClr val="tx1"/>
              </a:solidFill>
              <a:prstDash val="solid"/>
              <a:headEnd type="none" w="med" len="med"/>
              <a:tailEnd type="none" w="med" len="med"/>
            </a:ln>
          </p:spPr>
        </p:sp>
        <p:sp>
          <p:nvSpPr>
            <p:cNvPr id="154735" name="Text Box 109"/>
            <p:cNvSpPr txBox="1"/>
            <p:nvPr/>
          </p:nvSpPr>
          <p:spPr>
            <a:xfrm>
              <a:off x="97" y="0"/>
              <a:ext cx="1151"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 </a:t>
              </a:r>
              <a:r>
                <a:rPr lang="en-US" altLang="x-none" dirty="0">
                  <a:latin typeface="Arial" panose="020B0604020202020204" pitchFamily="34" charset="0"/>
                  <a:ea typeface="宋体" panose="02010600030101010101" pitchFamily="2" charset="-122"/>
                  <a:sym typeface="Symbol" panose="05050102010706020507" pitchFamily="2" charset="2"/>
                </a:rPr>
                <a:t></a:t>
              </a:r>
              <a:r>
                <a:rPr lang="en-US" altLang="x-none" dirty="0">
                  <a:latin typeface="Arial" panose="020B0604020202020204" pitchFamily="34" charset="0"/>
                  <a:ea typeface="宋体" panose="02010600030101010101" pitchFamily="2" charset="-122"/>
                </a:rPr>
                <a:t> BC</a:t>
              </a:r>
              <a:endParaRPr lang="en-US" altLang="x-none"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4700"/>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nodeType="afterEffect">
                                  <p:stCondLst>
                                    <p:cond delay="0"/>
                                  </p:stCondLst>
                                  <p:childTnLst>
                                    <p:set>
                                      <p:cBhvr>
                                        <p:cTn id="9" dur="1" fill="hold">
                                          <p:stCondLst>
                                            <p:cond delay="0"/>
                                          </p:stCondLst>
                                        </p:cTn>
                                        <p:tgtEl>
                                          <p:spTgt spid="154701"/>
                                        </p:tgtEl>
                                        <p:attrNameLst>
                                          <p:attrName>style.visibility</p:attrName>
                                        </p:attrNameLst>
                                      </p:cBhvr>
                                      <p:to>
                                        <p:strVal val="visible"/>
                                      </p:to>
                                    </p:set>
                                    <p:anim calcmode="lin" valueType="num">
                                      <p:cBhvr additive="base">
                                        <p:cTn id="10" dur="500" fill="hold"/>
                                        <p:tgtEl>
                                          <p:spTgt spid="154701"/>
                                        </p:tgtEl>
                                        <p:attrNameLst>
                                          <p:attrName>ppt_x</p:attrName>
                                        </p:attrNameLst>
                                      </p:cBhvr>
                                      <p:tavLst>
                                        <p:tav tm="0">
                                          <p:val>
                                            <p:strVal val="1+#ppt_w/2"/>
                                          </p:val>
                                        </p:tav>
                                        <p:tav tm="100000">
                                          <p:val>
                                            <p:strVal val="#ppt_x"/>
                                          </p:val>
                                        </p:tav>
                                      </p:tavLst>
                                    </p:anim>
                                    <p:anim calcmode="lin" valueType="num">
                                      <p:cBhvr additive="base">
                                        <p:cTn id="11" dur="500" fill="hold"/>
                                        <p:tgtEl>
                                          <p:spTgt spid="154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灯片编号占位符 1"/>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5651" name="页脚占位符 2"/>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grpSp>
        <p:nvGrpSpPr>
          <p:cNvPr id="155652" name="组合 155651"/>
          <p:cNvGrpSpPr/>
          <p:nvPr/>
        </p:nvGrpSpPr>
        <p:grpSpPr>
          <a:xfrm>
            <a:off x="1171575" y="836613"/>
            <a:ext cx="2133600" cy="2286000"/>
            <a:chOff x="0" y="0"/>
            <a:chExt cx="1344" cy="1440"/>
          </a:xfrm>
        </p:grpSpPr>
        <p:sp>
          <p:nvSpPr>
            <p:cNvPr id="155653" name="Rectangle 5"/>
            <p:cNvSpPr/>
            <p:nvPr/>
          </p:nvSpPr>
          <p:spPr>
            <a:xfrm>
              <a:off x="912" y="1145"/>
              <a:ext cx="432" cy="295"/>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54" name="Rectangle 6"/>
            <p:cNvSpPr/>
            <p:nvPr/>
          </p:nvSpPr>
          <p:spPr>
            <a:xfrm>
              <a:off x="384" y="1145"/>
              <a:ext cx="528" cy="295"/>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55" name="Rectangle 7"/>
            <p:cNvSpPr/>
            <p:nvPr/>
          </p:nvSpPr>
          <p:spPr>
            <a:xfrm>
              <a:off x="0" y="1145"/>
              <a:ext cx="384" cy="295"/>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56" name="Rectangle 8"/>
            <p:cNvSpPr/>
            <p:nvPr/>
          </p:nvSpPr>
          <p:spPr>
            <a:xfrm>
              <a:off x="912" y="851"/>
              <a:ext cx="432" cy="29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57" name="Rectangle 9"/>
            <p:cNvSpPr/>
            <p:nvPr/>
          </p:nvSpPr>
          <p:spPr>
            <a:xfrm>
              <a:off x="384" y="851"/>
              <a:ext cx="528" cy="294"/>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58" name="Rectangle 10"/>
            <p:cNvSpPr/>
            <p:nvPr/>
          </p:nvSpPr>
          <p:spPr>
            <a:xfrm>
              <a:off x="0" y="851"/>
              <a:ext cx="384" cy="29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59" name="Rectangle 11"/>
            <p:cNvSpPr/>
            <p:nvPr/>
          </p:nvSpPr>
          <p:spPr>
            <a:xfrm>
              <a:off x="912" y="559"/>
              <a:ext cx="432" cy="292"/>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60" name="Rectangle 12"/>
            <p:cNvSpPr/>
            <p:nvPr/>
          </p:nvSpPr>
          <p:spPr>
            <a:xfrm>
              <a:off x="384" y="559"/>
              <a:ext cx="528" cy="292"/>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61" name="Rectangle 13"/>
            <p:cNvSpPr/>
            <p:nvPr/>
          </p:nvSpPr>
          <p:spPr>
            <a:xfrm>
              <a:off x="0" y="559"/>
              <a:ext cx="384" cy="292"/>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62" name="Rectangle 14"/>
            <p:cNvSpPr/>
            <p:nvPr/>
          </p:nvSpPr>
          <p:spPr>
            <a:xfrm>
              <a:off x="912" y="276"/>
              <a:ext cx="432"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663" name="Rectangle 15"/>
            <p:cNvSpPr/>
            <p:nvPr/>
          </p:nvSpPr>
          <p:spPr>
            <a:xfrm>
              <a:off x="384" y="276"/>
              <a:ext cx="528"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664" name="Rectangle 16"/>
            <p:cNvSpPr/>
            <p:nvPr/>
          </p:nvSpPr>
          <p:spPr>
            <a:xfrm>
              <a:off x="0" y="276"/>
              <a:ext cx="384"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665" name="Line 17"/>
            <p:cNvSpPr/>
            <p:nvPr/>
          </p:nvSpPr>
          <p:spPr>
            <a:xfrm>
              <a:off x="0" y="276"/>
              <a:ext cx="1344" cy="0"/>
            </a:xfrm>
            <a:prstGeom prst="line">
              <a:avLst/>
            </a:prstGeom>
            <a:ln w="28575" cap="sq" cmpd="sng">
              <a:solidFill>
                <a:schemeClr val="tx1"/>
              </a:solidFill>
              <a:prstDash val="solid"/>
              <a:headEnd type="none" w="med" len="med"/>
              <a:tailEnd type="none" w="med" len="med"/>
            </a:ln>
          </p:spPr>
        </p:sp>
        <p:sp>
          <p:nvSpPr>
            <p:cNvPr id="155666" name="Line 18"/>
            <p:cNvSpPr/>
            <p:nvPr/>
          </p:nvSpPr>
          <p:spPr>
            <a:xfrm>
              <a:off x="0" y="559"/>
              <a:ext cx="1344" cy="0"/>
            </a:xfrm>
            <a:prstGeom prst="line">
              <a:avLst/>
            </a:prstGeom>
            <a:ln w="12700" cap="flat" cmpd="sng">
              <a:solidFill>
                <a:schemeClr val="tx1"/>
              </a:solidFill>
              <a:prstDash val="solid"/>
              <a:headEnd type="none" w="med" len="med"/>
              <a:tailEnd type="none" w="med" len="med"/>
            </a:ln>
          </p:spPr>
        </p:sp>
        <p:sp>
          <p:nvSpPr>
            <p:cNvPr id="155667" name="Line 19"/>
            <p:cNvSpPr/>
            <p:nvPr/>
          </p:nvSpPr>
          <p:spPr>
            <a:xfrm>
              <a:off x="0" y="851"/>
              <a:ext cx="1344" cy="0"/>
            </a:xfrm>
            <a:prstGeom prst="line">
              <a:avLst/>
            </a:prstGeom>
            <a:ln w="12700" cap="flat" cmpd="sng">
              <a:solidFill>
                <a:schemeClr val="tx1"/>
              </a:solidFill>
              <a:prstDash val="solid"/>
              <a:headEnd type="none" w="med" len="med"/>
              <a:tailEnd type="none" w="med" len="med"/>
            </a:ln>
          </p:spPr>
        </p:sp>
        <p:sp>
          <p:nvSpPr>
            <p:cNvPr id="155668" name="Line 20"/>
            <p:cNvSpPr/>
            <p:nvPr/>
          </p:nvSpPr>
          <p:spPr>
            <a:xfrm>
              <a:off x="0" y="1145"/>
              <a:ext cx="1344" cy="0"/>
            </a:xfrm>
            <a:prstGeom prst="line">
              <a:avLst/>
            </a:prstGeom>
            <a:ln w="12700" cap="flat" cmpd="sng">
              <a:solidFill>
                <a:schemeClr val="tx1"/>
              </a:solidFill>
              <a:prstDash val="solid"/>
              <a:headEnd type="none" w="med" len="med"/>
              <a:tailEnd type="none" w="med" len="med"/>
            </a:ln>
          </p:spPr>
        </p:sp>
        <p:sp>
          <p:nvSpPr>
            <p:cNvPr id="155669" name="Line 21"/>
            <p:cNvSpPr/>
            <p:nvPr/>
          </p:nvSpPr>
          <p:spPr>
            <a:xfrm>
              <a:off x="0" y="1440"/>
              <a:ext cx="1344" cy="0"/>
            </a:xfrm>
            <a:prstGeom prst="line">
              <a:avLst/>
            </a:prstGeom>
            <a:ln w="28575" cap="sq" cmpd="sng">
              <a:solidFill>
                <a:schemeClr val="tx1"/>
              </a:solidFill>
              <a:prstDash val="solid"/>
              <a:headEnd type="none" w="med" len="med"/>
              <a:tailEnd type="none" w="med" len="med"/>
            </a:ln>
          </p:spPr>
        </p:sp>
        <p:sp>
          <p:nvSpPr>
            <p:cNvPr id="155670" name="Line 22"/>
            <p:cNvSpPr/>
            <p:nvPr/>
          </p:nvSpPr>
          <p:spPr>
            <a:xfrm>
              <a:off x="0" y="276"/>
              <a:ext cx="0" cy="1164"/>
            </a:xfrm>
            <a:prstGeom prst="line">
              <a:avLst/>
            </a:prstGeom>
            <a:ln w="28575" cap="sq" cmpd="sng">
              <a:solidFill>
                <a:schemeClr val="tx1"/>
              </a:solidFill>
              <a:prstDash val="solid"/>
              <a:headEnd type="none" w="med" len="med"/>
              <a:tailEnd type="none" w="med" len="med"/>
            </a:ln>
          </p:spPr>
        </p:sp>
        <p:sp>
          <p:nvSpPr>
            <p:cNvPr id="155671" name="Line 23"/>
            <p:cNvSpPr/>
            <p:nvPr/>
          </p:nvSpPr>
          <p:spPr>
            <a:xfrm>
              <a:off x="384" y="276"/>
              <a:ext cx="0" cy="1164"/>
            </a:xfrm>
            <a:prstGeom prst="line">
              <a:avLst/>
            </a:prstGeom>
            <a:ln w="12700" cap="flat" cmpd="sng">
              <a:solidFill>
                <a:schemeClr val="tx1"/>
              </a:solidFill>
              <a:prstDash val="solid"/>
              <a:headEnd type="none" w="med" len="med"/>
              <a:tailEnd type="none" w="med" len="med"/>
            </a:ln>
          </p:spPr>
        </p:sp>
        <p:sp>
          <p:nvSpPr>
            <p:cNvPr id="155672" name="Line 24"/>
            <p:cNvSpPr/>
            <p:nvPr/>
          </p:nvSpPr>
          <p:spPr>
            <a:xfrm>
              <a:off x="912" y="276"/>
              <a:ext cx="0" cy="1164"/>
            </a:xfrm>
            <a:prstGeom prst="line">
              <a:avLst/>
            </a:prstGeom>
            <a:ln w="12700" cap="flat" cmpd="sng">
              <a:solidFill>
                <a:schemeClr val="tx1"/>
              </a:solidFill>
              <a:prstDash val="solid"/>
              <a:headEnd type="none" w="med" len="med"/>
              <a:tailEnd type="none" w="med" len="med"/>
            </a:ln>
          </p:spPr>
        </p:sp>
        <p:sp>
          <p:nvSpPr>
            <p:cNvPr id="155673" name="Line 25"/>
            <p:cNvSpPr/>
            <p:nvPr/>
          </p:nvSpPr>
          <p:spPr>
            <a:xfrm>
              <a:off x="1344" y="276"/>
              <a:ext cx="0" cy="1164"/>
            </a:xfrm>
            <a:prstGeom prst="line">
              <a:avLst/>
            </a:prstGeom>
            <a:ln w="28575" cap="sq" cmpd="sng">
              <a:solidFill>
                <a:schemeClr val="tx1"/>
              </a:solidFill>
              <a:prstDash val="solid"/>
              <a:headEnd type="none" w="med" len="med"/>
              <a:tailEnd type="none" w="med" len="med"/>
            </a:ln>
          </p:spPr>
        </p:sp>
        <p:sp>
          <p:nvSpPr>
            <p:cNvPr id="155674" name="Text Box 26"/>
            <p:cNvSpPr txBox="1"/>
            <p:nvPr/>
          </p:nvSpPr>
          <p:spPr>
            <a:xfrm>
              <a:off x="97" y="0"/>
              <a:ext cx="1103"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ABC</a:t>
              </a:r>
              <a:endParaRPr lang="en-US" altLang="x-none" dirty="0">
                <a:latin typeface="Arial" panose="020B0604020202020204" pitchFamily="34" charset="0"/>
                <a:ea typeface="宋体" panose="02010600030101010101" pitchFamily="2" charset="-122"/>
              </a:endParaRPr>
            </a:p>
          </p:txBody>
        </p:sp>
      </p:grpSp>
      <p:grpSp>
        <p:nvGrpSpPr>
          <p:cNvPr id="155675" name="组合 155674"/>
          <p:cNvGrpSpPr/>
          <p:nvPr/>
        </p:nvGrpSpPr>
        <p:grpSpPr>
          <a:xfrm>
            <a:off x="561975" y="4113213"/>
            <a:ext cx="1447800" cy="2209800"/>
            <a:chOff x="0" y="0"/>
            <a:chExt cx="912" cy="1392"/>
          </a:xfrm>
        </p:grpSpPr>
        <p:sp>
          <p:nvSpPr>
            <p:cNvPr id="155676" name="Rectangle 28"/>
            <p:cNvSpPr/>
            <p:nvPr/>
          </p:nvSpPr>
          <p:spPr>
            <a:xfrm>
              <a:off x="384" y="1114"/>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77" name="Rectangle 29"/>
            <p:cNvSpPr/>
            <p:nvPr/>
          </p:nvSpPr>
          <p:spPr>
            <a:xfrm>
              <a:off x="0" y="1114"/>
              <a:ext cx="384"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78" name="Rectangle 30"/>
            <p:cNvSpPr/>
            <p:nvPr/>
          </p:nvSpPr>
          <p:spPr>
            <a:xfrm>
              <a:off x="384" y="836"/>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79" name="Rectangle 31"/>
            <p:cNvSpPr/>
            <p:nvPr/>
          </p:nvSpPr>
          <p:spPr>
            <a:xfrm>
              <a:off x="0" y="836"/>
              <a:ext cx="384"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80" name="Rectangle 32"/>
            <p:cNvSpPr/>
            <p:nvPr/>
          </p:nvSpPr>
          <p:spPr>
            <a:xfrm>
              <a:off x="384" y="560"/>
              <a:ext cx="528" cy="27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81" name="Rectangle 33"/>
            <p:cNvSpPr/>
            <p:nvPr/>
          </p:nvSpPr>
          <p:spPr>
            <a:xfrm>
              <a:off x="0" y="560"/>
              <a:ext cx="384" cy="27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82" name="Rectangle 34"/>
            <p:cNvSpPr/>
            <p:nvPr/>
          </p:nvSpPr>
          <p:spPr>
            <a:xfrm>
              <a:off x="384" y="286"/>
              <a:ext cx="528"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683" name="Rectangle 35"/>
            <p:cNvSpPr/>
            <p:nvPr/>
          </p:nvSpPr>
          <p:spPr>
            <a:xfrm>
              <a:off x="0" y="286"/>
              <a:ext cx="384"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684" name="Line 36"/>
            <p:cNvSpPr/>
            <p:nvPr/>
          </p:nvSpPr>
          <p:spPr>
            <a:xfrm>
              <a:off x="0" y="286"/>
              <a:ext cx="912" cy="0"/>
            </a:xfrm>
            <a:prstGeom prst="line">
              <a:avLst/>
            </a:prstGeom>
            <a:ln w="28575" cap="sq" cmpd="sng">
              <a:solidFill>
                <a:schemeClr val="tx1"/>
              </a:solidFill>
              <a:prstDash val="solid"/>
              <a:headEnd type="none" w="med" len="med"/>
              <a:tailEnd type="none" w="med" len="med"/>
            </a:ln>
          </p:spPr>
        </p:sp>
        <p:sp>
          <p:nvSpPr>
            <p:cNvPr id="155685" name="Line 37"/>
            <p:cNvSpPr/>
            <p:nvPr/>
          </p:nvSpPr>
          <p:spPr>
            <a:xfrm>
              <a:off x="0" y="560"/>
              <a:ext cx="912" cy="0"/>
            </a:xfrm>
            <a:prstGeom prst="line">
              <a:avLst/>
            </a:prstGeom>
            <a:ln w="12700" cap="flat" cmpd="sng">
              <a:solidFill>
                <a:schemeClr val="tx1"/>
              </a:solidFill>
              <a:prstDash val="solid"/>
              <a:headEnd type="none" w="med" len="med"/>
              <a:tailEnd type="none" w="med" len="med"/>
            </a:ln>
          </p:spPr>
        </p:sp>
        <p:sp>
          <p:nvSpPr>
            <p:cNvPr id="155686" name="Line 38"/>
            <p:cNvSpPr/>
            <p:nvPr/>
          </p:nvSpPr>
          <p:spPr>
            <a:xfrm>
              <a:off x="0" y="836"/>
              <a:ext cx="912" cy="0"/>
            </a:xfrm>
            <a:prstGeom prst="line">
              <a:avLst/>
            </a:prstGeom>
            <a:ln w="12700" cap="flat" cmpd="sng">
              <a:solidFill>
                <a:schemeClr val="tx1"/>
              </a:solidFill>
              <a:prstDash val="solid"/>
              <a:headEnd type="none" w="med" len="med"/>
              <a:tailEnd type="none" w="med" len="med"/>
            </a:ln>
          </p:spPr>
        </p:sp>
        <p:sp>
          <p:nvSpPr>
            <p:cNvPr id="155687" name="Line 39"/>
            <p:cNvSpPr/>
            <p:nvPr/>
          </p:nvSpPr>
          <p:spPr>
            <a:xfrm>
              <a:off x="0" y="1114"/>
              <a:ext cx="912" cy="0"/>
            </a:xfrm>
            <a:prstGeom prst="line">
              <a:avLst/>
            </a:prstGeom>
            <a:ln w="12700" cap="flat" cmpd="sng">
              <a:solidFill>
                <a:schemeClr val="tx1"/>
              </a:solidFill>
              <a:prstDash val="solid"/>
              <a:headEnd type="none" w="med" len="med"/>
              <a:tailEnd type="none" w="med" len="med"/>
            </a:ln>
          </p:spPr>
        </p:sp>
        <p:sp>
          <p:nvSpPr>
            <p:cNvPr id="155688" name="Line 40"/>
            <p:cNvSpPr/>
            <p:nvPr/>
          </p:nvSpPr>
          <p:spPr>
            <a:xfrm>
              <a:off x="0" y="1392"/>
              <a:ext cx="912" cy="0"/>
            </a:xfrm>
            <a:prstGeom prst="line">
              <a:avLst/>
            </a:prstGeom>
            <a:ln w="28575" cap="sq" cmpd="sng">
              <a:solidFill>
                <a:schemeClr val="tx1"/>
              </a:solidFill>
              <a:prstDash val="solid"/>
              <a:headEnd type="none" w="med" len="med"/>
              <a:tailEnd type="none" w="med" len="med"/>
            </a:ln>
          </p:spPr>
        </p:sp>
        <p:sp>
          <p:nvSpPr>
            <p:cNvPr id="155689" name="Line 41"/>
            <p:cNvSpPr/>
            <p:nvPr/>
          </p:nvSpPr>
          <p:spPr>
            <a:xfrm>
              <a:off x="0" y="286"/>
              <a:ext cx="0" cy="1106"/>
            </a:xfrm>
            <a:prstGeom prst="line">
              <a:avLst/>
            </a:prstGeom>
            <a:ln w="28575" cap="sq" cmpd="sng">
              <a:solidFill>
                <a:schemeClr val="tx1"/>
              </a:solidFill>
              <a:prstDash val="solid"/>
              <a:headEnd type="none" w="med" len="med"/>
              <a:tailEnd type="none" w="med" len="med"/>
            </a:ln>
          </p:spPr>
        </p:sp>
        <p:sp>
          <p:nvSpPr>
            <p:cNvPr id="155690" name="Line 42"/>
            <p:cNvSpPr/>
            <p:nvPr/>
          </p:nvSpPr>
          <p:spPr>
            <a:xfrm>
              <a:off x="384" y="286"/>
              <a:ext cx="0" cy="1106"/>
            </a:xfrm>
            <a:prstGeom prst="line">
              <a:avLst/>
            </a:prstGeom>
            <a:ln w="12700" cap="flat" cmpd="sng">
              <a:solidFill>
                <a:schemeClr val="tx1"/>
              </a:solidFill>
              <a:prstDash val="solid"/>
              <a:headEnd type="none" w="med" len="med"/>
              <a:tailEnd type="none" w="med" len="med"/>
            </a:ln>
          </p:spPr>
        </p:sp>
        <p:sp>
          <p:nvSpPr>
            <p:cNvPr id="155691" name="Line 43"/>
            <p:cNvSpPr/>
            <p:nvPr/>
          </p:nvSpPr>
          <p:spPr>
            <a:xfrm>
              <a:off x="912" y="286"/>
              <a:ext cx="0" cy="1106"/>
            </a:xfrm>
            <a:prstGeom prst="line">
              <a:avLst/>
            </a:prstGeom>
            <a:ln w="28575" cap="sq" cmpd="sng">
              <a:solidFill>
                <a:schemeClr val="tx1"/>
              </a:solidFill>
              <a:prstDash val="solid"/>
              <a:headEnd type="none" w="med" len="med"/>
              <a:tailEnd type="none" w="med" len="med"/>
            </a:ln>
          </p:spPr>
        </p:sp>
        <p:sp>
          <p:nvSpPr>
            <p:cNvPr id="155692" name="Text Box 44"/>
            <p:cNvSpPr txBox="1"/>
            <p:nvPr/>
          </p:nvSpPr>
          <p:spPr>
            <a:xfrm>
              <a:off x="48" y="0"/>
              <a:ext cx="816"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a:t>
              </a:r>
              <a:endParaRPr lang="en-US" altLang="x-none" dirty="0">
                <a:latin typeface="Arial" panose="020B0604020202020204" pitchFamily="34" charset="0"/>
                <a:ea typeface="宋体" panose="02010600030101010101" pitchFamily="2" charset="-122"/>
              </a:endParaRPr>
            </a:p>
          </p:txBody>
        </p:sp>
      </p:grpSp>
      <p:grpSp>
        <p:nvGrpSpPr>
          <p:cNvPr id="155693" name="组合 155692"/>
          <p:cNvGrpSpPr/>
          <p:nvPr/>
        </p:nvGrpSpPr>
        <p:grpSpPr>
          <a:xfrm>
            <a:off x="2543175" y="4113213"/>
            <a:ext cx="1524000" cy="2209800"/>
            <a:chOff x="0" y="0"/>
            <a:chExt cx="960" cy="1392"/>
          </a:xfrm>
        </p:grpSpPr>
        <p:sp>
          <p:nvSpPr>
            <p:cNvPr id="155694" name="Rectangle 46"/>
            <p:cNvSpPr/>
            <p:nvPr/>
          </p:nvSpPr>
          <p:spPr>
            <a:xfrm>
              <a:off x="528" y="1114"/>
              <a:ext cx="432"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95" name="Rectangle 47"/>
            <p:cNvSpPr/>
            <p:nvPr/>
          </p:nvSpPr>
          <p:spPr>
            <a:xfrm>
              <a:off x="0" y="1114"/>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96" name="Rectangle 48"/>
            <p:cNvSpPr/>
            <p:nvPr/>
          </p:nvSpPr>
          <p:spPr>
            <a:xfrm>
              <a:off x="528" y="836"/>
              <a:ext cx="432"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97" name="Rectangle 49"/>
            <p:cNvSpPr/>
            <p:nvPr/>
          </p:nvSpPr>
          <p:spPr>
            <a:xfrm>
              <a:off x="0" y="836"/>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698" name="Rectangle 50"/>
            <p:cNvSpPr/>
            <p:nvPr/>
          </p:nvSpPr>
          <p:spPr>
            <a:xfrm>
              <a:off x="528" y="560"/>
              <a:ext cx="432" cy="27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699" name="Rectangle 51"/>
            <p:cNvSpPr/>
            <p:nvPr/>
          </p:nvSpPr>
          <p:spPr>
            <a:xfrm>
              <a:off x="0" y="560"/>
              <a:ext cx="528" cy="27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00" name="Rectangle 52"/>
            <p:cNvSpPr/>
            <p:nvPr/>
          </p:nvSpPr>
          <p:spPr>
            <a:xfrm>
              <a:off x="528" y="286"/>
              <a:ext cx="432"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01" name="Rectangle 53"/>
            <p:cNvSpPr/>
            <p:nvPr/>
          </p:nvSpPr>
          <p:spPr>
            <a:xfrm>
              <a:off x="0" y="286"/>
              <a:ext cx="528"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02" name="Line 54"/>
            <p:cNvSpPr/>
            <p:nvPr/>
          </p:nvSpPr>
          <p:spPr>
            <a:xfrm>
              <a:off x="0" y="286"/>
              <a:ext cx="960" cy="0"/>
            </a:xfrm>
            <a:prstGeom prst="line">
              <a:avLst/>
            </a:prstGeom>
            <a:ln w="28575" cap="sq" cmpd="sng">
              <a:solidFill>
                <a:schemeClr val="tx1"/>
              </a:solidFill>
              <a:prstDash val="solid"/>
              <a:headEnd type="none" w="med" len="med"/>
              <a:tailEnd type="none" w="med" len="med"/>
            </a:ln>
          </p:spPr>
        </p:sp>
        <p:sp>
          <p:nvSpPr>
            <p:cNvPr id="155703" name="Line 55"/>
            <p:cNvSpPr/>
            <p:nvPr/>
          </p:nvSpPr>
          <p:spPr>
            <a:xfrm>
              <a:off x="0" y="560"/>
              <a:ext cx="960" cy="0"/>
            </a:xfrm>
            <a:prstGeom prst="line">
              <a:avLst/>
            </a:prstGeom>
            <a:ln w="12700" cap="flat" cmpd="sng">
              <a:solidFill>
                <a:schemeClr val="tx1"/>
              </a:solidFill>
              <a:prstDash val="solid"/>
              <a:headEnd type="none" w="med" len="med"/>
              <a:tailEnd type="none" w="med" len="med"/>
            </a:ln>
          </p:spPr>
        </p:sp>
        <p:sp>
          <p:nvSpPr>
            <p:cNvPr id="155704" name="Line 56"/>
            <p:cNvSpPr/>
            <p:nvPr/>
          </p:nvSpPr>
          <p:spPr>
            <a:xfrm>
              <a:off x="0" y="836"/>
              <a:ext cx="960" cy="0"/>
            </a:xfrm>
            <a:prstGeom prst="line">
              <a:avLst/>
            </a:prstGeom>
            <a:ln w="12700" cap="flat" cmpd="sng">
              <a:solidFill>
                <a:schemeClr val="tx1"/>
              </a:solidFill>
              <a:prstDash val="solid"/>
              <a:headEnd type="none" w="med" len="med"/>
              <a:tailEnd type="none" w="med" len="med"/>
            </a:ln>
          </p:spPr>
        </p:sp>
        <p:sp>
          <p:nvSpPr>
            <p:cNvPr id="155705" name="Line 57"/>
            <p:cNvSpPr/>
            <p:nvPr/>
          </p:nvSpPr>
          <p:spPr>
            <a:xfrm>
              <a:off x="0" y="1114"/>
              <a:ext cx="960" cy="0"/>
            </a:xfrm>
            <a:prstGeom prst="line">
              <a:avLst/>
            </a:prstGeom>
            <a:ln w="12700" cap="flat" cmpd="sng">
              <a:solidFill>
                <a:schemeClr val="tx1"/>
              </a:solidFill>
              <a:prstDash val="solid"/>
              <a:headEnd type="none" w="med" len="med"/>
              <a:tailEnd type="none" w="med" len="med"/>
            </a:ln>
          </p:spPr>
        </p:sp>
        <p:sp>
          <p:nvSpPr>
            <p:cNvPr id="155706" name="Line 58"/>
            <p:cNvSpPr/>
            <p:nvPr/>
          </p:nvSpPr>
          <p:spPr>
            <a:xfrm>
              <a:off x="0" y="1392"/>
              <a:ext cx="960" cy="0"/>
            </a:xfrm>
            <a:prstGeom prst="line">
              <a:avLst/>
            </a:prstGeom>
            <a:ln w="28575" cap="sq" cmpd="sng">
              <a:solidFill>
                <a:schemeClr val="tx1"/>
              </a:solidFill>
              <a:prstDash val="solid"/>
              <a:headEnd type="none" w="med" len="med"/>
              <a:tailEnd type="none" w="med" len="med"/>
            </a:ln>
          </p:spPr>
        </p:sp>
        <p:sp>
          <p:nvSpPr>
            <p:cNvPr id="155707" name="Line 59"/>
            <p:cNvSpPr/>
            <p:nvPr/>
          </p:nvSpPr>
          <p:spPr>
            <a:xfrm>
              <a:off x="0" y="286"/>
              <a:ext cx="0" cy="1106"/>
            </a:xfrm>
            <a:prstGeom prst="line">
              <a:avLst/>
            </a:prstGeom>
            <a:ln w="28575" cap="sq" cmpd="sng">
              <a:solidFill>
                <a:schemeClr val="tx1"/>
              </a:solidFill>
              <a:prstDash val="solid"/>
              <a:headEnd type="none" w="med" len="med"/>
              <a:tailEnd type="none" w="med" len="med"/>
            </a:ln>
          </p:spPr>
        </p:sp>
        <p:sp>
          <p:nvSpPr>
            <p:cNvPr id="155708" name="Line 60"/>
            <p:cNvSpPr/>
            <p:nvPr/>
          </p:nvSpPr>
          <p:spPr>
            <a:xfrm>
              <a:off x="528" y="286"/>
              <a:ext cx="0" cy="1106"/>
            </a:xfrm>
            <a:prstGeom prst="line">
              <a:avLst/>
            </a:prstGeom>
            <a:ln w="12700" cap="flat" cmpd="sng">
              <a:solidFill>
                <a:schemeClr val="tx1"/>
              </a:solidFill>
              <a:prstDash val="solid"/>
              <a:headEnd type="none" w="med" len="med"/>
              <a:tailEnd type="none" w="med" len="med"/>
            </a:ln>
          </p:spPr>
        </p:sp>
        <p:sp>
          <p:nvSpPr>
            <p:cNvPr id="155709" name="Line 61"/>
            <p:cNvSpPr/>
            <p:nvPr/>
          </p:nvSpPr>
          <p:spPr>
            <a:xfrm>
              <a:off x="960" y="286"/>
              <a:ext cx="0" cy="1106"/>
            </a:xfrm>
            <a:prstGeom prst="line">
              <a:avLst/>
            </a:prstGeom>
            <a:ln w="28575" cap="sq" cmpd="sng">
              <a:solidFill>
                <a:schemeClr val="tx1"/>
              </a:solidFill>
              <a:prstDash val="solid"/>
              <a:headEnd type="none" w="med" len="med"/>
              <a:tailEnd type="none" w="med" len="med"/>
            </a:ln>
          </p:spPr>
        </p:sp>
        <p:sp>
          <p:nvSpPr>
            <p:cNvPr id="155710" name="Text Box 62"/>
            <p:cNvSpPr txBox="1"/>
            <p:nvPr/>
          </p:nvSpPr>
          <p:spPr>
            <a:xfrm>
              <a:off x="48" y="0"/>
              <a:ext cx="86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BC</a:t>
              </a:r>
              <a:endParaRPr lang="en-US" altLang="x-none" dirty="0">
                <a:latin typeface="Arial" panose="020B0604020202020204" pitchFamily="34" charset="0"/>
                <a:ea typeface="宋体" panose="02010600030101010101" pitchFamily="2" charset="-122"/>
              </a:endParaRPr>
            </a:p>
          </p:txBody>
        </p:sp>
      </p:grpSp>
      <p:sp>
        <p:nvSpPr>
          <p:cNvPr id="155711" name="AutoShape 63"/>
          <p:cNvSpPr/>
          <p:nvPr/>
        </p:nvSpPr>
        <p:spPr>
          <a:xfrm>
            <a:off x="2009775" y="3351213"/>
            <a:ext cx="381000" cy="609600"/>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155712" name="组合 155711"/>
          <p:cNvGrpSpPr/>
          <p:nvPr/>
        </p:nvGrpSpPr>
        <p:grpSpPr>
          <a:xfrm>
            <a:off x="5637213" y="836613"/>
            <a:ext cx="2133600" cy="2454275"/>
            <a:chOff x="0" y="0"/>
            <a:chExt cx="1344" cy="1546"/>
          </a:xfrm>
        </p:grpSpPr>
        <p:sp>
          <p:nvSpPr>
            <p:cNvPr id="155713" name="Rectangle 5"/>
            <p:cNvSpPr/>
            <p:nvPr/>
          </p:nvSpPr>
          <p:spPr>
            <a:xfrm>
              <a:off x="912" y="1293"/>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14" name="Rectangle 6"/>
            <p:cNvSpPr/>
            <p:nvPr/>
          </p:nvSpPr>
          <p:spPr>
            <a:xfrm>
              <a:off x="384" y="1293"/>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15" name="Rectangle 7"/>
            <p:cNvSpPr/>
            <p:nvPr/>
          </p:nvSpPr>
          <p:spPr>
            <a:xfrm>
              <a:off x="0" y="1293"/>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16" name="Rectangle 8"/>
            <p:cNvSpPr/>
            <p:nvPr/>
          </p:nvSpPr>
          <p:spPr>
            <a:xfrm>
              <a:off x="912" y="1040"/>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17" name="Rectangle 9"/>
            <p:cNvSpPr/>
            <p:nvPr/>
          </p:nvSpPr>
          <p:spPr>
            <a:xfrm>
              <a:off x="384" y="1040"/>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18" name="Rectangle 10"/>
            <p:cNvSpPr/>
            <p:nvPr/>
          </p:nvSpPr>
          <p:spPr>
            <a:xfrm>
              <a:off x="0" y="1040"/>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19" name="Rectangle 11"/>
            <p:cNvSpPr/>
            <p:nvPr/>
          </p:nvSpPr>
          <p:spPr>
            <a:xfrm>
              <a:off x="912" y="787"/>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20" name="Rectangle 12"/>
            <p:cNvSpPr/>
            <p:nvPr/>
          </p:nvSpPr>
          <p:spPr>
            <a:xfrm>
              <a:off x="384" y="787"/>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21" name="Rectangle 13"/>
            <p:cNvSpPr/>
            <p:nvPr/>
          </p:nvSpPr>
          <p:spPr>
            <a:xfrm>
              <a:off x="0" y="787"/>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22" name="Rectangle 14"/>
            <p:cNvSpPr/>
            <p:nvPr/>
          </p:nvSpPr>
          <p:spPr>
            <a:xfrm>
              <a:off x="912" y="534"/>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23" name="Rectangle 15"/>
            <p:cNvSpPr/>
            <p:nvPr/>
          </p:nvSpPr>
          <p:spPr>
            <a:xfrm>
              <a:off x="384" y="534"/>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24" name="Rectangle 16"/>
            <p:cNvSpPr/>
            <p:nvPr/>
          </p:nvSpPr>
          <p:spPr>
            <a:xfrm>
              <a:off x="0" y="534"/>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25" name="Rectangle 17"/>
            <p:cNvSpPr/>
            <p:nvPr/>
          </p:nvSpPr>
          <p:spPr>
            <a:xfrm>
              <a:off x="912" y="276"/>
              <a:ext cx="432" cy="258"/>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26" name="Rectangle 18"/>
            <p:cNvSpPr/>
            <p:nvPr/>
          </p:nvSpPr>
          <p:spPr>
            <a:xfrm>
              <a:off x="384" y="276"/>
              <a:ext cx="528" cy="258"/>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27" name="Rectangle 19"/>
            <p:cNvSpPr/>
            <p:nvPr/>
          </p:nvSpPr>
          <p:spPr>
            <a:xfrm>
              <a:off x="0" y="276"/>
              <a:ext cx="384" cy="258"/>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28" name="Line 20"/>
            <p:cNvSpPr/>
            <p:nvPr/>
          </p:nvSpPr>
          <p:spPr>
            <a:xfrm>
              <a:off x="0" y="276"/>
              <a:ext cx="1344" cy="0"/>
            </a:xfrm>
            <a:prstGeom prst="line">
              <a:avLst/>
            </a:prstGeom>
            <a:ln w="28575" cap="sq" cmpd="sng">
              <a:solidFill>
                <a:schemeClr val="tx1"/>
              </a:solidFill>
              <a:prstDash val="solid"/>
              <a:headEnd type="none" w="med" len="med"/>
              <a:tailEnd type="none" w="med" len="med"/>
            </a:ln>
          </p:spPr>
        </p:sp>
        <p:sp>
          <p:nvSpPr>
            <p:cNvPr id="155729" name="Line 21"/>
            <p:cNvSpPr/>
            <p:nvPr/>
          </p:nvSpPr>
          <p:spPr>
            <a:xfrm>
              <a:off x="0" y="534"/>
              <a:ext cx="1344" cy="0"/>
            </a:xfrm>
            <a:prstGeom prst="line">
              <a:avLst/>
            </a:prstGeom>
            <a:ln w="12700" cap="flat" cmpd="sng">
              <a:solidFill>
                <a:schemeClr val="tx1"/>
              </a:solidFill>
              <a:prstDash val="solid"/>
              <a:headEnd type="none" w="med" len="med"/>
              <a:tailEnd type="none" w="med" len="med"/>
            </a:ln>
          </p:spPr>
        </p:sp>
        <p:sp>
          <p:nvSpPr>
            <p:cNvPr id="155730" name="Line 22"/>
            <p:cNvSpPr/>
            <p:nvPr/>
          </p:nvSpPr>
          <p:spPr>
            <a:xfrm>
              <a:off x="0" y="787"/>
              <a:ext cx="1344" cy="0"/>
            </a:xfrm>
            <a:prstGeom prst="line">
              <a:avLst/>
            </a:prstGeom>
            <a:ln w="12700" cap="flat" cmpd="sng">
              <a:solidFill>
                <a:schemeClr val="tx1"/>
              </a:solidFill>
              <a:prstDash val="solid"/>
              <a:headEnd type="none" w="med" len="med"/>
              <a:tailEnd type="none" w="med" len="med"/>
            </a:ln>
          </p:spPr>
        </p:sp>
        <p:sp>
          <p:nvSpPr>
            <p:cNvPr id="155731" name="Line 23"/>
            <p:cNvSpPr/>
            <p:nvPr/>
          </p:nvSpPr>
          <p:spPr>
            <a:xfrm>
              <a:off x="0" y="1040"/>
              <a:ext cx="1344" cy="0"/>
            </a:xfrm>
            <a:prstGeom prst="line">
              <a:avLst/>
            </a:prstGeom>
            <a:ln w="12700" cap="flat" cmpd="sng">
              <a:solidFill>
                <a:schemeClr val="tx1"/>
              </a:solidFill>
              <a:prstDash val="solid"/>
              <a:headEnd type="none" w="med" len="med"/>
              <a:tailEnd type="none" w="med" len="med"/>
            </a:ln>
          </p:spPr>
        </p:sp>
        <p:sp>
          <p:nvSpPr>
            <p:cNvPr id="155732" name="Line 24"/>
            <p:cNvSpPr/>
            <p:nvPr/>
          </p:nvSpPr>
          <p:spPr>
            <a:xfrm>
              <a:off x="0" y="1546"/>
              <a:ext cx="1344" cy="0"/>
            </a:xfrm>
            <a:prstGeom prst="line">
              <a:avLst/>
            </a:prstGeom>
            <a:ln w="28575" cap="sq" cmpd="sng">
              <a:solidFill>
                <a:schemeClr val="tx1"/>
              </a:solidFill>
              <a:prstDash val="solid"/>
              <a:headEnd type="none" w="med" len="med"/>
              <a:tailEnd type="none" w="med" len="med"/>
            </a:ln>
          </p:spPr>
        </p:sp>
        <p:sp>
          <p:nvSpPr>
            <p:cNvPr id="155733" name="Line 25"/>
            <p:cNvSpPr/>
            <p:nvPr/>
          </p:nvSpPr>
          <p:spPr>
            <a:xfrm>
              <a:off x="0" y="276"/>
              <a:ext cx="0" cy="1270"/>
            </a:xfrm>
            <a:prstGeom prst="line">
              <a:avLst/>
            </a:prstGeom>
            <a:ln w="28575" cap="sq" cmpd="sng">
              <a:solidFill>
                <a:schemeClr val="tx1"/>
              </a:solidFill>
              <a:prstDash val="solid"/>
              <a:headEnd type="none" w="med" len="med"/>
              <a:tailEnd type="none" w="med" len="med"/>
            </a:ln>
          </p:spPr>
        </p:sp>
        <p:sp>
          <p:nvSpPr>
            <p:cNvPr id="155734" name="Line 26"/>
            <p:cNvSpPr/>
            <p:nvPr/>
          </p:nvSpPr>
          <p:spPr>
            <a:xfrm>
              <a:off x="384" y="276"/>
              <a:ext cx="0" cy="1270"/>
            </a:xfrm>
            <a:prstGeom prst="line">
              <a:avLst/>
            </a:prstGeom>
            <a:ln w="12700" cap="flat" cmpd="sng">
              <a:solidFill>
                <a:schemeClr val="tx1"/>
              </a:solidFill>
              <a:prstDash val="solid"/>
              <a:headEnd type="none" w="med" len="med"/>
              <a:tailEnd type="none" w="med" len="med"/>
            </a:ln>
          </p:spPr>
        </p:sp>
        <p:sp>
          <p:nvSpPr>
            <p:cNvPr id="155735" name="Line 27"/>
            <p:cNvSpPr/>
            <p:nvPr/>
          </p:nvSpPr>
          <p:spPr>
            <a:xfrm>
              <a:off x="912" y="276"/>
              <a:ext cx="0" cy="1270"/>
            </a:xfrm>
            <a:prstGeom prst="line">
              <a:avLst/>
            </a:prstGeom>
            <a:ln w="12700" cap="flat" cmpd="sng">
              <a:solidFill>
                <a:schemeClr val="tx1"/>
              </a:solidFill>
              <a:prstDash val="solid"/>
              <a:headEnd type="none" w="med" len="med"/>
              <a:tailEnd type="none" w="med" len="med"/>
            </a:ln>
          </p:spPr>
        </p:sp>
        <p:sp>
          <p:nvSpPr>
            <p:cNvPr id="155736" name="Line 28"/>
            <p:cNvSpPr/>
            <p:nvPr/>
          </p:nvSpPr>
          <p:spPr>
            <a:xfrm>
              <a:off x="1344" y="276"/>
              <a:ext cx="0" cy="1270"/>
            </a:xfrm>
            <a:prstGeom prst="line">
              <a:avLst/>
            </a:prstGeom>
            <a:ln w="28575" cap="sq" cmpd="sng">
              <a:solidFill>
                <a:schemeClr val="tx1"/>
              </a:solidFill>
              <a:prstDash val="solid"/>
              <a:headEnd type="none" w="med" len="med"/>
              <a:tailEnd type="none" w="med" len="med"/>
            </a:ln>
          </p:spPr>
        </p:sp>
        <p:sp>
          <p:nvSpPr>
            <p:cNvPr id="155737" name="Line 29"/>
            <p:cNvSpPr/>
            <p:nvPr/>
          </p:nvSpPr>
          <p:spPr>
            <a:xfrm>
              <a:off x="0" y="1293"/>
              <a:ext cx="1344" cy="0"/>
            </a:xfrm>
            <a:prstGeom prst="line">
              <a:avLst/>
            </a:prstGeom>
            <a:ln w="12700" cap="flat" cmpd="sng">
              <a:solidFill>
                <a:schemeClr val="tx1"/>
              </a:solidFill>
              <a:prstDash val="solid"/>
              <a:headEnd type="none" w="med" len="med"/>
              <a:tailEnd type="none" w="med" len="med"/>
            </a:ln>
          </p:spPr>
        </p:sp>
        <p:sp>
          <p:nvSpPr>
            <p:cNvPr id="155738" name="Text Box 30"/>
            <p:cNvSpPr txBox="1"/>
            <p:nvPr/>
          </p:nvSpPr>
          <p:spPr>
            <a:xfrm>
              <a:off x="0" y="0"/>
              <a:ext cx="134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ABC</a:t>
              </a:r>
              <a:endParaRPr lang="en-US" altLang="x-none" dirty="0">
                <a:latin typeface="Arial" panose="020B0604020202020204" pitchFamily="34" charset="0"/>
                <a:ea typeface="宋体" panose="02010600030101010101" pitchFamily="2" charset="-122"/>
              </a:endParaRPr>
            </a:p>
          </p:txBody>
        </p:sp>
      </p:grpSp>
      <p:grpSp>
        <p:nvGrpSpPr>
          <p:cNvPr id="155739" name="组合 155738"/>
          <p:cNvGrpSpPr/>
          <p:nvPr/>
        </p:nvGrpSpPr>
        <p:grpSpPr>
          <a:xfrm>
            <a:off x="5027613" y="3732213"/>
            <a:ext cx="1447800" cy="2462212"/>
            <a:chOff x="0" y="0"/>
            <a:chExt cx="912" cy="1551"/>
          </a:xfrm>
        </p:grpSpPr>
        <p:sp>
          <p:nvSpPr>
            <p:cNvPr id="155740" name="Rectangle 32"/>
            <p:cNvSpPr/>
            <p:nvPr/>
          </p:nvSpPr>
          <p:spPr>
            <a:xfrm>
              <a:off x="384" y="1298"/>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41" name="Rectangle 33"/>
            <p:cNvSpPr/>
            <p:nvPr/>
          </p:nvSpPr>
          <p:spPr>
            <a:xfrm>
              <a:off x="0" y="1298"/>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42" name="Rectangle 34"/>
            <p:cNvSpPr/>
            <p:nvPr/>
          </p:nvSpPr>
          <p:spPr>
            <a:xfrm>
              <a:off x="384" y="1045"/>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43" name="Rectangle 35"/>
            <p:cNvSpPr/>
            <p:nvPr/>
          </p:nvSpPr>
          <p:spPr>
            <a:xfrm>
              <a:off x="0" y="1045"/>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44" name="Rectangle 36"/>
            <p:cNvSpPr/>
            <p:nvPr/>
          </p:nvSpPr>
          <p:spPr>
            <a:xfrm>
              <a:off x="384" y="792"/>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45" name="Rectangle 37"/>
            <p:cNvSpPr/>
            <p:nvPr/>
          </p:nvSpPr>
          <p:spPr>
            <a:xfrm>
              <a:off x="0" y="792"/>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46" name="Rectangle 38"/>
            <p:cNvSpPr/>
            <p:nvPr/>
          </p:nvSpPr>
          <p:spPr>
            <a:xfrm>
              <a:off x="384" y="539"/>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47" name="Rectangle 39"/>
            <p:cNvSpPr/>
            <p:nvPr/>
          </p:nvSpPr>
          <p:spPr>
            <a:xfrm>
              <a:off x="0" y="539"/>
              <a:ext cx="384"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48" name="Rectangle 40"/>
            <p:cNvSpPr/>
            <p:nvPr/>
          </p:nvSpPr>
          <p:spPr>
            <a:xfrm>
              <a:off x="384" y="286"/>
              <a:ext cx="528"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49" name="Rectangle 41"/>
            <p:cNvSpPr/>
            <p:nvPr/>
          </p:nvSpPr>
          <p:spPr>
            <a:xfrm>
              <a:off x="0" y="286"/>
              <a:ext cx="384"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50" name="Line 42"/>
            <p:cNvSpPr/>
            <p:nvPr/>
          </p:nvSpPr>
          <p:spPr>
            <a:xfrm>
              <a:off x="0" y="286"/>
              <a:ext cx="912" cy="0"/>
            </a:xfrm>
            <a:prstGeom prst="line">
              <a:avLst/>
            </a:prstGeom>
            <a:ln w="28575" cap="sq" cmpd="sng">
              <a:solidFill>
                <a:schemeClr val="tx1"/>
              </a:solidFill>
              <a:prstDash val="solid"/>
              <a:headEnd type="none" w="med" len="med"/>
              <a:tailEnd type="none" w="med" len="med"/>
            </a:ln>
          </p:spPr>
        </p:sp>
        <p:sp>
          <p:nvSpPr>
            <p:cNvPr id="155751" name="Line 43"/>
            <p:cNvSpPr/>
            <p:nvPr/>
          </p:nvSpPr>
          <p:spPr>
            <a:xfrm>
              <a:off x="0" y="539"/>
              <a:ext cx="912" cy="0"/>
            </a:xfrm>
            <a:prstGeom prst="line">
              <a:avLst/>
            </a:prstGeom>
            <a:ln w="12700" cap="flat" cmpd="sng">
              <a:solidFill>
                <a:schemeClr val="tx1"/>
              </a:solidFill>
              <a:prstDash val="solid"/>
              <a:headEnd type="none" w="med" len="med"/>
              <a:tailEnd type="none" w="med" len="med"/>
            </a:ln>
          </p:spPr>
        </p:sp>
        <p:sp>
          <p:nvSpPr>
            <p:cNvPr id="155752" name="Line 44"/>
            <p:cNvSpPr/>
            <p:nvPr/>
          </p:nvSpPr>
          <p:spPr>
            <a:xfrm>
              <a:off x="0" y="792"/>
              <a:ext cx="912" cy="0"/>
            </a:xfrm>
            <a:prstGeom prst="line">
              <a:avLst/>
            </a:prstGeom>
            <a:ln w="12700" cap="flat" cmpd="sng">
              <a:solidFill>
                <a:schemeClr val="tx1"/>
              </a:solidFill>
              <a:prstDash val="solid"/>
              <a:headEnd type="none" w="med" len="med"/>
              <a:tailEnd type="none" w="med" len="med"/>
            </a:ln>
          </p:spPr>
        </p:sp>
        <p:sp>
          <p:nvSpPr>
            <p:cNvPr id="155753" name="Line 45"/>
            <p:cNvSpPr/>
            <p:nvPr/>
          </p:nvSpPr>
          <p:spPr>
            <a:xfrm>
              <a:off x="0" y="1045"/>
              <a:ext cx="912" cy="0"/>
            </a:xfrm>
            <a:prstGeom prst="line">
              <a:avLst/>
            </a:prstGeom>
            <a:ln w="12700" cap="flat" cmpd="sng">
              <a:solidFill>
                <a:schemeClr val="tx1"/>
              </a:solidFill>
              <a:prstDash val="solid"/>
              <a:headEnd type="none" w="med" len="med"/>
              <a:tailEnd type="none" w="med" len="med"/>
            </a:ln>
          </p:spPr>
        </p:sp>
        <p:sp>
          <p:nvSpPr>
            <p:cNvPr id="155754" name="Line 46"/>
            <p:cNvSpPr/>
            <p:nvPr/>
          </p:nvSpPr>
          <p:spPr>
            <a:xfrm>
              <a:off x="0" y="1551"/>
              <a:ext cx="912" cy="0"/>
            </a:xfrm>
            <a:prstGeom prst="line">
              <a:avLst/>
            </a:prstGeom>
            <a:ln w="28575" cap="sq" cmpd="sng">
              <a:solidFill>
                <a:schemeClr val="tx1"/>
              </a:solidFill>
              <a:prstDash val="solid"/>
              <a:headEnd type="none" w="med" len="med"/>
              <a:tailEnd type="none" w="med" len="med"/>
            </a:ln>
          </p:spPr>
        </p:sp>
        <p:sp>
          <p:nvSpPr>
            <p:cNvPr id="155755" name="Line 47"/>
            <p:cNvSpPr/>
            <p:nvPr/>
          </p:nvSpPr>
          <p:spPr>
            <a:xfrm>
              <a:off x="0" y="286"/>
              <a:ext cx="0" cy="1265"/>
            </a:xfrm>
            <a:prstGeom prst="line">
              <a:avLst/>
            </a:prstGeom>
            <a:ln w="28575" cap="sq" cmpd="sng">
              <a:solidFill>
                <a:schemeClr val="tx1"/>
              </a:solidFill>
              <a:prstDash val="solid"/>
              <a:headEnd type="none" w="med" len="med"/>
              <a:tailEnd type="none" w="med" len="med"/>
            </a:ln>
          </p:spPr>
        </p:sp>
        <p:sp>
          <p:nvSpPr>
            <p:cNvPr id="155756" name="Line 48"/>
            <p:cNvSpPr/>
            <p:nvPr/>
          </p:nvSpPr>
          <p:spPr>
            <a:xfrm>
              <a:off x="384" y="286"/>
              <a:ext cx="0" cy="1265"/>
            </a:xfrm>
            <a:prstGeom prst="line">
              <a:avLst/>
            </a:prstGeom>
            <a:ln w="12700" cap="flat" cmpd="sng">
              <a:solidFill>
                <a:schemeClr val="tx1"/>
              </a:solidFill>
              <a:prstDash val="solid"/>
              <a:headEnd type="none" w="med" len="med"/>
              <a:tailEnd type="none" w="med" len="med"/>
            </a:ln>
          </p:spPr>
        </p:sp>
        <p:sp>
          <p:nvSpPr>
            <p:cNvPr id="155757" name="Line 49"/>
            <p:cNvSpPr/>
            <p:nvPr/>
          </p:nvSpPr>
          <p:spPr>
            <a:xfrm>
              <a:off x="912" y="286"/>
              <a:ext cx="0" cy="1265"/>
            </a:xfrm>
            <a:prstGeom prst="line">
              <a:avLst/>
            </a:prstGeom>
            <a:ln w="28575" cap="sq" cmpd="sng">
              <a:solidFill>
                <a:schemeClr val="tx1"/>
              </a:solidFill>
              <a:prstDash val="solid"/>
              <a:headEnd type="none" w="med" len="med"/>
              <a:tailEnd type="none" w="med" len="med"/>
            </a:ln>
          </p:spPr>
        </p:sp>
        <p:sp>
          <p:nvSpPr>
            <p:cNvPr id="155758" name="Line 50"/>
            <p:cNvSpPr/>
            <p:nvPr/>
          </p:nvSpPr>
          <p:spPr>
            <a:xfrm>
              <a:off x="0" y="1298"/>
              <a:ext cx="912" cy="0"/>
            </a:xfrm>
            <a:prstGeom prst="line">
              <a:avLst/>
            </a:prstGeom>
            <a:ln w="12700" cap="flat" cmpd="sng">
              <a:solidFill>
                <a:schemeClr val="tx1"/>
              </a:solidFill>
              <a:prstDash val="solid"/>
              <a:headEnd type="none" w="med" len="med"/>
              <a:tailEnd type="none" w="med" len="med"/>
            </a:ln>
          </p:spPr>
        </p:sp>
        <p:sp>
          <p:nvSpPr>
            <p:cNvPr id="155759" name="Text Box 51"/>
            <p:cNvSpPr txBox="1"/>
            <p:nvPr/>
          </p:nvSpPr>
          <p:spPr>
            <a:xfrm>
              <a:off x="48" y="0"/>
              <a:ext cx="816"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a:t>
              </a:r>
              <a:endParaRPr lang="en-US" altLang="x-none" dirty="0">
                <a:latin typeface="Arial" panose="020B0604020202020204" pitchFamily="34" charset="0"/>
                <a:ea typeface="宋体" panose="02010600030101010101" pitchFamily="2" charset="-122"/>
              </a:endParaRPr>
            </a:p>
          </p:txBody>
        </p:sp>
      </p:grpSp>
      <p:grpSp>
        <p:nvGrpSpPr>
          <p:cNvPr id="155760" name="组合 155759"/>
          <p:cNvGrpSpPr/>
          <p:nvPr/>
        </p:nvGrpSpPr>
        <p:grpSpPr>
          <a:xfrm>
            <a:off x="7008813" y="3732213"/>
            <a:ext cx="1524000" cy="2462212"/>
            <a:chOff x="0" y="0"/>
            <a:chExt cx="960" cy="1551"/>
          </a:xfrm>
        </p:grpSpPr>
        <p:sp>
          <p:nvSpPr>
            <p:cNvPr id="155761" name="Rectangle 53"/>
            <p:cNvSpPr/>
            <p:nvPr/>
          </p:nvSpPr>
          <p:spPr>
            <a:xfrm>
              <a:off x="528" y="1298"/>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c4</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62" name="Rectangle 54"/>
            <p:cNvSpPr/>
            <p:nvPr/>
          </p:nvSpPr>
          <p:spPr>
            <a:xfrm>
              <a:off x="0" y="1298"/>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63" name="Rectangle 55"/>
            <p:cNvSpPr/>
            <p:nvPr/>
          </p:nvSpPr>
          <p:spPr>
            <a:xfrm>
              <a:off x="528" y="1045"/>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64" name="Rectangle 56"/>
            <p:cNvSpPr/>
            <p:nvPr/>
          </p:nvSpPr>
          <p:spPr>
            <a:xfrm>
              <a:off x="0" y="1045"/>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65" name="Rectangle 57"/>
            <p:cNvSpPr/>
            <p:nvPr/>
          </p:nvSpPr>
          <p:spPr>
            <a:xfrm>
              <a:off x="528" y="792"/>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66" name="Rectangle 58"/>
            <p:cNvSpPr/>
            <p:nvPr/>
          </p:nvSpPr>
          <p:spPr>
            <a:xfrm>
              <a:off x="0" y="792"/>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67" name="Rectangle 59"/>
            <p:cNvSpPr/>
            <p:nvPr/>
          </p:nvSpPr>
          <p:spPr>
            <a:xfrm>
              <a:off x="528" y="539"/>
              <a:ext cx="432" cy="253"/>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5768" name="Rectangle 60"/>
            <p:cNvSpPr/>
            <p:nvPr/>
          </p:nvSpPr>
          <p:spPr>
            <a:xfrm>
              <a:off x="0" y="539"/>
              <a:ext cx="528" cy="253"/>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5769" name="Rectangle 61"/>
            <p:cNvSpPr/>
            <p:nvPr/>
          </p:nvSpPr>
          <p:spPr>
            <a:xfrm>
              <a:off x="528" y="286"/>
              <a:ext cx="432"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70" name="Rectangle 62"/>
            <p:cNvSpPr/>
            <p:nvPr/>
          </p:nvSpPr>
          <p:spPr>
            <a:xfrm>
              <a:off x="0" y="286"/>
              <a:ext cx="528" cy="25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5771" name="Line 63"/>
            <p:cNvSpPr/>
            <p:nvPr/>
          </p:nvSpPr>
          <p:spPr>
            <a:xfrm>
              <a:off x="0" y="286"/>
              <a:ext cx="960" cy="0"/>
            </a:xfrm>
            <a:prstGeom prst="line">
              <a:avLst/>
            </a:prstGeom>
            <a:ln w="28575" cap="sq" cmpd="sng">
              <a:solidFill>
                <a:schemeClr val="tx1"/>
              </a:solidFill>
              <a:prstDash val="solid"/>
              <a:headEnd type="none" w="med" len="med"/>
              <a:tailEnd type="none" w="med" len="med"/>
            </a:ln>
          </p:spPr>
        </p:sp>
        <p:sp>
          <p:nvSpPr>
            <p:cNvPr id="155772" name="Line 64"/>
            <p:cNvSpPr/>
            <p:nvPr/>
          </p:nvSpPr>
          <p:spPr>
            <a:xfrm>
              <a:off x="0" y="539"/>
              <a:ext cx="960" cy="0"/>
            </a:xfrm>
            <a:prstGeom prst="line">
              <a:avLst/>
            </a:prstGeom>
            <a:ln w="12700" cap="flat" cmpd="sng">
              <a:solidFill>
                <a:schemeClr val="tx1"/>
              </a:solidFill>
              <a:prstDash val="solid"/>
              <a:headEnd type="none" w="med" len="med"/>
              <a:tailEnd type="none" w="med" len="med"/>
            </a:ln>
          </p:spPr>
        </p:sp>
        <p:sp>
          <p:nvSpPr>
            <p:cNvPr id="155773" name="Line 65"/>
            <p:cNvSpPr/>
            <p:nvPr/>
          </p:nvSpPr>
          <p:spPr>
            <a:xfrm>
              <a:off x="0" y="792"/>
              <a:ext cx="960" cy="0"/>
            </a:xfrm>
            <a:prstGeom prst="line">
              <a:avLst/>
            </a:prstGeom>
            <a:ln w="12700" cap="flat" cmpd="sng">
              <a:solidFill>
                <a:schemeClr val="tx1"/>
              </a:solidFill>
              <a:prstDash val="solid"/>
              <a:headEnd type="none" w="med" len="med"/>
              <a:tailEnd type="none" w="med" len="med"/>
            </a:ln>
          </p:spPr>
        </p:sp>
        <p:sp>
          <p:nvSpPr>
            <p:cNvPr id="155774" name="Line 66"/>
            <p:cNvSpPr/>
            <p:nvPr/>
          </p:nvSpPr>
          <p:spPr>
            <a:xfrm>
              <a:off x="0" y="1045"/>
              <a:ext cx="960" cy="0"/>
            </a:xfrm>
            <a:prstGeom prst="line">
              <a:avLst/>
            </a:prstGeom>
            <a:ln w="12700" cap="flat" cmpd="sng">
              <a:solidFill>
                <a:schemeClr val="tx1"/>
              </a:solidFill>
              <a:prstDash val="solid"/>
              <a:headEnd type="none" w="med" len="med"/>
              <a:tailEnd type="none" w="med" len="med"/>
            </a:ln>
          </p:spPr>
        </p:sp>
        <p:sp>
          <p:nvSpPr>
            <p:cNvPr id="155775" name="Line 67"/>
            <p:cNvSpPr/>
            <p:nvPr/>
          </p:nvSpPr>
          <p:spPr>
            <a:xfrm>
              <a:off x="0" y="1551"/>
              <a:ext cx="960" cy="0"/>
            </a:xfrm>
            <a:prstGeom prst="line">
              <a:avLst/>
            </a:prstGeom>
            <a:ln w="28575" cap="sq" cmpd="sng">
              <a:solidFill>
                <a:schemeClr val="tx1"/>
              </a:solidFill>
              <a:prstDash val="solid"/>
              <a:headEnd type="none" w="med" len="med"/>
              <a:tailEnd type="none" w="med" len="med"/>
            </a:ln>
          </p:spPr>
        </p:sp>
        <p:sp>
          <p:nvSpPr>
            <p:cNvPr id="155776" name="Line 68"/>
            <p:cNvSpPr/>
            <p:nvPr/>
          </p:nvSpPr>
          <p:spPr>
            <a:xfrm>
              <a:off x="0" y="286"/>
              <a:ext cx="0" cy="1265"/>
            </a:xfrm>
            <a:prstGeom prst="line">
              <a:avLst/>
            </a:prstGeom>
            <a:ln w="28575" cap="sq" cmpd="sng">
              <a:solidFill>
                <a:schemeClr val="tx1"/>
              </a:solidFill>
              <a:prstDash val="solid"/>
              <a:headEnd type="none" w="med" len="med"/>
              <a:tailEnd type="none" w="med" len="med"/>
            </a:ln>
          </p:spPr>
        </p:sp>
        <p:sp>
          <p:nvSpPr>
            <p:cNvPr id="155777" name="Line 69"/>
            <p:cNvSpPr/>
            <p:nvPr/>
          </p:nvSpPr>
          <p:spPr>
            <a:xfrm>
              <a:off x="528" y="286"/>
              <a:ext cx="0" cy="1265"/>
            </a:xfrm>
            <a:prstGeom prst="line">
              <a:avLst/>
            </a:prstGeom>
            <a:ln w="12700" cap="flat" cmpd="sng">
              <a:solidFill>
                <a:schemeClr val="tx1"/>
              </a:solidFill>
              <a:prstDash val="solid"/>
              <a:headEnd type="none" w="med" len="med"/>
              <a:tailEnd type="none" w="med" len="med"/>
            </a:ln>
          </p:spPr>
        </p:sp>
        <p:sp>
          <p:nvSpPr>
            <p:cNvPr id="155778" name="Line 70"/>
            <p:cNvSpPr/>
            <p:nvPr/>
          </p:nvSpPr>
          <p:spPr>
            <a:xfrm>
              <a:off x="960" y="286"/>
              <a:ext cx="0" cy="1265"/>
            </a:xfrm>
            <a:prstGeom prst="line">
              <a:avLst/>
            </a:prstGeom>
            <a:ln w="28575" cap="sq" cmpd="sng">
              <a:solidFill>
                <a:schemeClr val="tx1"/>
              </a:solidFill>
              <a:prstDash val="solid"/>
              <a:headEnd type="none" w="med" len="med"/>
              <a:tailEnd type="none" w="med" len="med"/>
            </a:ln>
          </p:spPr>
        </p:sp>
        <p:sp>
          <p:nvSpPr>
            <p:cNvPr id="155779" name="Line 71"/>
            <p:cNvSpPr/>
            <p:nvPr/>
          </p:nvSpPr>
          <p:spPr>
            <a:xfrm>
              <a:off x="0" y="1298"/>
              <a:ext cx="960" cy="0"/>
            </a:xfrm>
            <a:prstGeom prst="line">
              <a:avLst/>
            </a:prstGeom>
            <a:ln w="12700" cap="flat" cmpd="sng">
              <a:solidFill>
                <a:schemeClr val="tx1"/>
              </a:solidFill>
              <a:prstDash val="solid"/>
              <a:headEnd type="none" w="med" len="med"/>
              <a:tailEnd type="none" w="med" len="med"/>
            </a:ln>
          </p:spPr>
        </p:sp>
        <p:sp>
          <p:nvSpPr>
            <p:cNvPr id="155780" name="Text Box 72"/>
            <p:cNvSpPr txBox="1"/>
            <p:nvPr/>
          </p:nvSpPr>
          <p:spPr>
            <a:xfrm>
              <a:off x="48" y="0"/>
              <a:ext cx="86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BC</a:t>
              </a:r>
              <a:endParaRPr lang="en-US" altLang="x-none" dirty="0">
                <a:latin typeface="Arial" panose="020B0604020202020204" pitchFamily="34" charset="0"/>
                <a:ea typeface="宋体" panose="02010600030101010101" pitchFamily="2" charset="-122"/>
              </a:endParaRPr>
            </a:p>
          </p:txBody>
        </p:sp>
      </p:grpSp>
      <p:sp>
        <p:nvSpPr>
          <p:cNvPr id="155781" name="AutoShape 73"/>
          <p:cNvSpPr/>
          <p:nvPr/>
        </p:nvSpPr>
        <p:spPr>
          <a:xfrm>
            <a:off x="6475413" y="3351213"/>
            <a:ext cx="381000" cy="3810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55782" name="TextBox 133"/>
          <p:cNvSpPr txBox="1"/>
          <p:nvPr/>
        </p:nvSpPr>
        <p:spPr>
          <a:xfrm>
            <a:off x="866775" y="188913"/>
            <a:ext cx="2697163" cy="522287"/>
          </a:xfrm>
          <a:prstGeom prst="rect">
            <a:avLst/>
          </a:prstGeom>
          <a:noFill/>
          <a:ln w="9525">
            <a:noFill/>
          </a:ln>
        </p:spPr>
        <p:txBody>
          <a:bodyPr>
            <a:spAutoFit/>
          </a:bodyPr>
          <a:p>
            <a:pPr lvl="0" algn="ctr" eaLnBrk="1" hangingPunct="1">
              <a:buNone/>
            </a:pPr>
            <a:r>
              <a:rPr lang="zh-CN" altLang="en-US" dirty="0">
                <a:latin typeface="Arial" panose="020B0604020202020204" pitchFamily="34" charset="0"/>
                <a:ea typeface="宋体" panose="02010600030101010101" pitchFamily="2" charset="-122"/>
              </a:rPr>
              <a:t>无损分解</a:t>
            </a:r>
            <a:endParaRPr lang="zh-CN" altLang="en-US" dirty="0">
              <a:latin typeface="Arial" panose="020B0604020202020204" pitchFamily="34" charset="0"/>
              <a:ea typeface="宋体" panose="02010600030101010101" pitchFamily="2" charset="-122"/>
            </a:endParaRPr>
          </a:p>
        </p:txBody>
      </p:sp>
      <p:sp>
        <p:nvSpPr>
          <p:cNvPr id="155783" name="TextBox 134"/>
          <p:cNvSpPr txBox="1"/>
          <p:nvPr/>
        </p:nvSpPr>
        <p:spPr>
          <a:xfrm>
            <a:off x="5259388" y="188913"/>
            <a:ext cx="2697162" cy="522287"/>
          </a:xfrm>
          <a:prstGeom prst="rect">
            <a:avLst/>
          </a:prstGeom>
          <a:noFill/>
          <a:ln w="9525">
            <a:noFill/>
          </a:ln>
        </p:spPr>
        <p:txBody>
          <a:bodyPr>
            <a:spAutoFit/>
          </a:bodyPr>
          <a:p>
            <a:pPr lvl="0" algn="ctr" eaLnBrk="1" hangingPunct="1">
              <a:buNone/>
            </a:pPr>
            <a:r>
              <a:rPr lang="zh-CN" altLang="en-US" dirty="0">
                <a:latin typeface="Arial" panose="020B0604020202020204" pitchFamily="34" charset="0"/>
                <a:ea typeface="宋体" panose="02010600030101010101" pitchFamily="2" charset="-122"/>
              </a:rPr>
              <a:t>有损分解</a:t>
            </a:r>
            <a:endParaRPr lang="zh-CN" altLang="en-US" dirty="0">
              <a:latin typeface="Arial" panose="020B0604020202020204" pitchFamily="34" charset="0"/>
              <a:ea typeface="宋体" panose="02010600030101010101" pitchFamily="2" charset="-122"/>
            </a:endParaRPr>
          </a:p>
        </p:txBody>
      </p:sp>
      <p:cxnSp>
        <p:nvCxnSpPr>
          <p:cNvPr id="155784" name="直接连接符 136"/>
          <p:cNvCxnSpPr/>
          <p:nvPr/>
        </p:nvCxnSpPr>
        <p:spPr>
          <a:xfrm>
            <a:off x="4572000" y="711200"/>
            <a:ext cx="0" cy="5886450"/>
          </a:xfrm>
          <a:prstGeom prst="line">
            <a:avLst/>
          </a:prstGeom>
          <a:ln w="22225" cap="flat" cmpd="sng">
            <a:solidFill>
              <a:schemeClr val="tx1"/>
            </a:solidFill>
            <a:prstDash val="sysDash"/>
            <a:headEnd type="none" w="med" len="med"/>
            <a:tailEnd type="none" w="med" len="med"/>
          </a:ln>
        </p:spPr>
      </p:cxn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667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6676"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6677" name="Rectangle 3"/>
          <p:cNvSpPr>
            <a:spLocks noGrp="1"/>
          </p:cNvSpPr>
          <p:nvPr>
            <p:ph type="body"/>
          </p:nvPr>
        </p:nvSpPr>
        <p:spPr>
          <a:xfrm>
            <a:off x="381000" y="765175"/>
            <a:ext cx="8458200" cy="987425"/>
          </a:xfrm>
        </p:spPr>
        <p:txBody>
          <a:bodyPr vert="horz" wrap="square" anchor="t"/>
          <a:p>
            <a:pPr lvl="0" eaLnBrk="1" hangingPunct="1"/>
            <a:r>
              <a:rPr lang="zh-CN" altLang="en-US" dirty="0">
                <a:solidFill>
                  <a:schemeClr val="accent2"/>
                </a:solidFill>
                <a:latin typeface="Arial" panose="020B0604020202020204" pitchFamily="34" charset="0"/>
              </a:rPr>
              <a:t>从关系模式</a:t>
            </a:r>
            <a:r>
              <a:rPr lang="en-US" altLang="x-none" dirty="0">
                <a:solidFill>
                  <a:schemeClr val="accent2"/>
                </a:solidFill>
                <a:latin typeface="Arial" panose="020B0604020202020204" pitchFamily="34" charset="0"/>
              </a:rPr>
              <a:t>ABC（</a:t>
            </a:r>
            <a:r>
              <a:rPr lang="zh-CN" altLang="en-US" dirty="0">
                <a:solidFill>
                  <a:schemeClr val="accent2"/>
                </a:solidFill>
                <a:latin typeface="Arial" panose="020B0604020202020204" pitchFamily="34" charset="0"/>
              </a:rPr>
              <a:t>如下左图）到关系模式</a:t>
            </a:r>
            <a:r>
              <a:rPr lang="en-US" altLang="x-none" dirty="0">
                <a:solidFill>
                  <a:schemeClr val="accent2"/>
                </a:solidFill>
                <a:latin typeface="Arial" panose="020B0604020202020204" pitchFamily="34" charset="0"/>
              </a:rPr>
              <a:t>AB</a:t>
            </a:r>
            <a:r>
              <a:rPr lang="zh-CN" altLang="en-US" dirty="0">
                <a:solidFill>
                  <a:schemeClr val="accent2"/>
                </a:solidFill>
                <a:latin typeface="Arial" panose="020B0604020202020204" pitchFamily="34" charset="0"/>
              </a:rPr>
              <a:t>和</a:t>
            </a:r>
            <a:r>
              <a:rPr lang="en-US" altLang="x-none" dirty="0">
                <a:solidFill>
                  <a:schemeClr val="accent2"/>
                </a:solidFill>
                <a:latin typeface="Arial" panose="020B0604020202020204" pitchFamily="34" charset="0"/>
              </a:rPr>
              <a:t>BC</a:t>
            </a:r>
            <a:r>
              <a:rPr lang="zh-CN" altLang="en-US" dirty="0">
                <a:solidFill>
                  <a:schemeClr val="accent2"/>
                </a:solidFill>
                <a:latin typeface="Arial" panose="020B0604020202020204" pitchFamily="34" charset="0"/>
              </a:rPr>
              <a:t>的分解为何具有‘无损联接性’？</a:t>
            </a:r>
            <a:endParaRPr lang="en-US" altLang="x-none" dirty="0">
              <a:latin typeface="Arial" panose="020B0604020202020204" pitchFamily="34" charset="0"/>
              <a:sym typeface="Symbol" panose="05050102010706020507" pitchFamily="2" charset="2"/>
            </a:endParaRPr>
          </a:p>
        </p:txBody>
      </p:sp>
      <p:grpSp>
        <p:nvGrpSpPr>
          <p:cNvPr id="156678" name="组合 156677"/>
          <p:cNvGrpSpPr/>
          <p:nvPr/>
        </p:nvGrpSpPr>
        <p:grpSpPr>
          <a:xfrm>
            <a:off x="914400" y="1752600"/>
            <a:ext cx="2133600" cy="2286000"/>
            <a:chOff x="0" y="0"/>
            <a:chExt cx="1344" cy="1440"/>
          </a:xfrm>
        </p:grpSpPr>
        <p:sp>
          <p:nvSpPr>
            <p:cNvPr id="156679" name="Rectangle 5"/>
            <p:cNvSpPr/>
            <p:nvPr/>
          </p:nvSpPr>
          <p:spPr>
            <a:xfrm>
              <a:off x="912" y="1145"/>
              <a:ext cx="432" cy="295"/>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680" name="Rectangle 6"/>
            <p:cNvSpPr/>
            <p:nvPr/>
          </p:nvSpPr>
          <p:spPr>
            <a:xfrm>
              <a:off x="384" y="1145"/>
              <a:ext cx="528" cy="295"/>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681" name="Rectangle 7"/>
            <p:cNvSpPr/>
            <p:nvPr/>
          </p:nvSpPr>
          <p:spPr>
            <a:xfrm>
              <a:off x="0" y="1145"/>
              <a:ext cx="384" cy="295"/>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682" name="Rectangle 8"/>
            <p:cNvSpPr/>
            <p:nvPr/>
          </p:nvSpPr>
          <p:spPr>
            <a:xfrm>
              <a:off x="912" y="851"/>
              <a:ext cx="432" cy="29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683" name="Rectangle 9"/>
            <p:cNvSpPr/>
            <p:nvPr/>
          </p:nvSpPr>
          <p:spPr>
            <a:xfrm>
              <a:off x="384" y="851"/>
              <a:ext cx="528" cy="294"/>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684" name="Rectangle 10"/>
            <p:cNvSpPr/>
            <p:nvPr/>
          </p:nvSpPr>
          <p:spPr>
            <a:xfrm>
              <a:off x="0" y="851"/>
              <a:ext cx="384" cy="294"/>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685" name="Rectangle 11"/>
            <p:cNvSpPr/>
            <p:nvPr/>
          </p:nvSpPr>
          <p:spPr>
            <a:xfrm>
              <a:off x="912" y="559"/>
              <a:ext cx="432" cy="292"/>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686" name="Rectangle 12"/>
            <p:cNvSpPr/>
            <p:nvPr/>
          </p:nvSpPr>
          <p:spPr>
            <a:xfrm>
              <a:off x="384" y="559"/>
              <a:ext cx="528" cy="292"/>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687" name="Rectangle 13"/>
            <p:cNvSpPr/>
            <p:nvPr/>
          </p:nvSpPr>
          <p:spPr>
            <a:xfrm>
              <a:off x="0" y="559"/>
              <a:ext cx="384" cy="292"/>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688" name="Rectangle 14"/>
            <p:cNvSpPr/>
            <p:nvPr/>
          </p:nvSpPr>
          <p:spPr>
            <a:xfrm>
              <a:off x="912" y="276"/>
              <a:ext cx="432"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689" name="Rectangle 15"/>
            <p:cNvSpPr/>
            <p:nvPr/>
          </p:nvSpPr>
          <p:spPr>
            <a:xfrm>
              <a:off x="384" y="276"/>
              <a:ext cx="528"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690" name="Rectangle 16"/>
            <p:cNvSpPr/>
            <p:nvPr/>
          </p:nvSpPr>
          <p:spPr>
            <a:xfrm>
              <a:off x="0" y="276"/>
              <a:ext cx="384" cy="283"/>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691" name="Line 17"/>
            <p:cNvSpPr/>
            <p:nvPr/>
          </p:nvSpPr>
          <p:spPr>
            <a:xfrm>
              <a:off x="0" y="276"/>
              <a:ext cx="1344" cy="0"/>
            </a:xfrm>
            <a:prstGeom prst="line">
              <a:avLst/>
            </a:prstGeom>
            <a:ln w="28575" cap="sq" cmpd="sng">
              <a:solidFill>
                <a:schemeClr val="tx1"/>
              </a:solidFill>
              <a:prstDash val="solid"/>
              <a:headEnd type="none" w="med" len="med"/>
              <a:tailEnd type="none" w="med" len="med"/>
            </a:ln>
          </p:spPr>
        </p:sp>
        <p:sp>
          <p:nvSpPr>
            <p:cNvPr id="156692" name="Line 18"/>
            <p:cNvSpPr/>
            <p:nvPr/>
          </p:nvSpPr>
          <p:spPr>
            <a:xfrm>
              <a:off x="0" y="559"/>
              <a:ext cx="1344" cy="0"/>
            </a:xfrm>
            <a:prstGeom prst="line">
              <a:avLst/>
            </a:prstGeom>
            <a:ln w="12700" cap="flat" cmpd="sng">
              <a:solidFill>
                <a:schemeClr val="tx1"/>
              </a:solidFill>
              <a:prstDash val="solid"/>
              <a:headEnd type="none" w="med" len="med"/>
              <a:tailEnd type="none" w="med" len="med"/>
            </a:ln>
          </p:spPr>
        </p:sp>
        <p:sp>
          <p:nvSpPr>
            <p:cNvPr id="156693" name="Line 19"/>
            <p:cNvSpPr/>
            <p:nvPr/>
          </p:nvSpPr>
          <p:spPr>
            <a:xfrm>
              <a:off x="0" y="851"/>
              <a:ext cx="1344" cy="0"/>
            </a:xfrm>
            <a:prstGeom prst="line">
              <a:avLst/>
            </a:prstGeom>
            <a:ln w="12700" cap="flat" cmpd="sng">
              <a:solidFill>
                <a:schemeClr val="tx1"/>
              </a:solidFill>
              <a:prstDash val="solid"/>
              <a:headEnd type="none" w="med" len="med"/>
              <a:tailEnd type="none" w="med" len="med"/>
            </a:ln>
          </p:spPr>
        </p:sp>
        <p:sp>
          <p:nvSpPr>
            <p:cNvPr id="156694" name="Line 20"/>
            <p:cNvSpPr/>
            <p:nvPr/>
          </p:nvSpPr>
          <p:spPr>
            <a:xfrm>
              <a:off x="0" y="1145"/>
              <a:ext cx="1344" cy="0"/>
            </a:xfrm>
            <a:prstGeom prst="line">
              <a:avLst/>
            </a:prstGeom>
            <a:ln w="12700" cap="flat" cmpd="sng">
              <a:solidFill>
                <a:schemeClr val="tx1"/>
              </a:solidFill>
              <a:prstDash val="solid"/>
              <a:headEnd type="none" w="med" len="med"/>
              <a:tailEnd type="none" w="med" len="med"/>
            </a:ln>
          </p:spPr>
        </p:sp>
        <p:sp>
          <p:nvSpPr>
            <p:cNvPr id="156695" name="Line 21"/>
            <p:cNvSpPr/>
            <p:nvPr/>
          </p:nvSpPr>
          <p:spPr>
            <a:xfrm>
              <a:off x="0" y="1440"/>
              <a:ext cx="1344" cy="0"/>
            </a:xfrm>
            <a:prstGeom prst="line">
              <a:avLst/>
            </a:prstGeom>
            <a:ln w="28575" cap="sq" cmpd="sng">
              <a:solidFill>
                <a:schemeClr val="tx1"/>
              </a:solidFill>
              <a:prstDash val="solid"/>
              <a:headEnd type="none" w="med" len="med"/>
              <a:tailEnd type="none" w="med" len="med"/>
            </a:ln>
          </p:spPr>
        </p:sp>
        <p:sp>
          <p:nvSpPr>
            <p:cNvPr id="156696" name="Line 22"/>
            <p:cNvSpPr/>
            <p:nvPr/>
          </p:nvSpPr>
          <p:spPr>
            <a:xfrm>
              <a:off x="0" y="276"/>
              <a:ext cx="0" cy="1164"/>
            </a:xfrm>
            <a:prstGeom prst="line">
              <a:avLst/>
            </a:prstGeom>
            <a:ln w="28575" cap="sq" cmpd="sng">
              <a:solidFill>
                <a:schemeClr val="tx1"/>
              </a:solidFill>
              <a:prstDash val="solid"/>
              <a:headEnd type="none" w="med" len="med"/>
              <a:tailEnd type="none" w="med" len="med"/>
            </a:ln>
          </p:spPr>
        </p:sp>
        <p:sp>
          <p:nvSpPr>
            <p:cNvPr id="156697" name="Line 23"/>
            <p:cNvSpPr/>
            <p:nvPr/>
          </p:nvSpPr>
          <p:spPr>
            <a:xfrm>
              <a:off x="384" y="276"/>
              <a:ext cx="0" cy="1164"/>
            </a:xfrm>
            <a:prstGeom prst="line">
              <a:avLst/>
            </a:prstGeom>
            <a:ln w="12700" cap="flat" cmpd="sng">
              <a:solidFill>
                <a:schemeClr val="tx1"/>
              </a:solidFill>
              <a:prstDash val="solid"/>
              <a:headEnd type="none" w="med" len="med"/>
              <a:tailEnd type="none" w="med" len="med"/>
            </a:ln>
          </p:spPr>
        </p:sp>
        <p:sp>
          <p:nvSpPr>
            <p:cNvPr id="156698" name="Line 24"/>
            <p:cNvSpPr/>
            <p:nvPr/>
          </p:nvSpPr>
          <p:spPr>
            <a:xfrm>
              <a:off x="912" y="276"/>
              <a:ext cx="0" cy="1164"/>
            </a:xfrm>
            <a:prstGeom prst="line">
              <a:avLst/>
            </a:prstGeom>
            <a:ln w="12700" cap="flat" cmpd="sng">
              <a:solidFill>
                <a:schemeClr val="tx1"/>
              </a:solidFill>
              <a:prstDash val="solid"/>
              <a:headEnd type="none" w="med" len="med"/>
              <a:tailEnd type="none" w="med" len="med"/>
            </a:ln>
          </p:spPr>
        </p:sp>
        <p:sp>
          <p:nvSpPr>
            <p:cNvPr id="156699" name="Line 25"/>
            <p:cNvSpPr/>
            <p:nvPr/>
          </p:nvSpPr>
          <p:spPr>
            <a:xfrm>
              <a:off x="1344" y="276"/>
              <a:ext cx="0" cy="1164"/>
            </a:xfrm>
            <a:prstGeom prst="line">
              <a:avLst/>
            </a:prstGeom>
            <a:ln w="28575" cap="sq" cmpd="sng">
              <a:solidFill>
                <a:schemeClr val="tx1"/>
              </a:solidFill>
              <a:prstDash val="solid"/>
              <a:headEnd type="none" w="med" len="med"/>
              <a:tailEnd type="none" w="med" len="med"/>
            </a:ln>
          </p:spPr>
        </p:sp>
        <p:sp>
          <p:nvSpPr>
            <p:cNvPr id="156700" name="Text Box 26"/>
            <p:cNvSpPr txBox="1"/>
            <p:nvPr/>
          </p:nvSpPr>
          <p:spPr>
            <a:xfrm>
              <a:off x="97" y="0"/>
              <a:ext cx="1103"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ABC</a:t>
              </a:r>
              <a:endParaRPr lang="en-US" altLang="x-none" dirty="0">
                <a:latin typeface="Arial" panose="020B0604020202020204" pitchFamily="34" charset="0"/>
                <a:ea typeface="宋体" panose="02010600030101010101" pitchFamily="2" charset="-122"/>
              </a:endParaRPr>
            </a:p>
          </p:txBody>
        </p:sp>
      </p:grpSp>
      <p:grpSp>
        <p:nvGrpSpPr>
          <p:cNvPr id="156701" name="组合 156700"/>
          <p:cNvGrpSpPr/>
          <p:nvPr/>
        </p:nvGrpSpPr>
        <p:grpSpPr>
          <a:xfrm>
            <a:off x="4572000" y="1752600"/>
            <a:ext cx="1447800" cy="2209800"/>
            <a:chOff x="0" y="0"/>
            <a:chExt cx="912" cy="1392"/>
          </a:xfrm>
        </p:grpSpPr>
        <p:sp>
          <p:nvSpPr>
            <p:cNvPr id="156702" name="Rectangle 28"/>
            <p:cNvSpPr/>
            <p:nvPr/>
          </p:nvSpPr>
          <p:spPr>
            <a:xfrm>
              <a:off x="384" y="1114"/>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703" name="Rectangle 29"/>
            <p:cNvSpPr/>
            <p:nvPr/>
          </p:nvSpPr>
          <p:spPr>
            <a:xfrm>
              <a:off x="0" y="1114"/>
              <a:ext cx="384"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704" name="Rectangle 30"/>
            <p:cNvSpPr/>
            <p:nvPr/>
          </p:nvSpPr>
          <p:spPr>
            <a:xfrm>
              <a:off x="384" y="836"/>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705" name="Rectangle 31"/>
            <p:cNvSpPr/>
            <p:nvPr/>
          </p:nvSpPr>
          <p:spPr>
            <a:xfrm>
              <a:off x="0" y="836"/>
              <a:ext cx="384"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706" name="Rectangle 32"/>
            <p:cNvSpPr/>
            <p:nvPr/>
          </p:nvSpPr>
          <p:spPr>
            <a:xfrm>
              <a:off x="384" y="560"/>
              <a:ext cx="528" cy="27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707" name="Rectangle 33"/>
            <p:cNvSpPr/>
            <p:nvPr/>
          </p:nvSpPr>
          <p:spPr>
            <a:xfrm>
              <a:off x="0" y="560"/>
              <a:ext cx="384" cy="27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a1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708" name="Rectangle 34"/>
            <p:cNvSpPr/>
            <p:nvPr/>
          </p:nvSpPr>
          <p:spPr>
            <a:xfrm>
              <a:off x="384" y="286"/>
              <a:ext cx="528"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709" name="Rectangle 35"/>
            <p:cNvSpPr/>
            <p:nvPr/>
          </p:nvSpPr>
          <p:spPr>
            <a:xfrm>
              <a:off x="0" y="286"/>
              <a:ext cx="384"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A</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710" name="Line 36"/>
            <p:cNvSpPr/>
            <p:nvPr/>
          </p:nvSpPr>
          <p:spPr>
            <a:xfrm>
              <a:off x="0" y="286"/>
              <a:ext cx="912" cy="0"/>
            </a:xfrm>
            <a:prstGeom prst="line">
              <a:avLst/>
            </a:prstGeom>
            <a:ln w="28575" cap="sq" cmpd="sng">
              <a:solidFill>
                <a:schemeClr val="tx1"/>
              </a:solidFill>
              <a:prstDash val="solid"/>
              <a:headEnd type="none" w="med" len="med"/>
              <a:tailEnd type="none" w="med" len="med"/>
            </a:ln>
          </p:spPr>
        </p:sp>
        <p:sp>
          <p:nvSpPr>
            <p:cNvPr id="156711" name="Line 37"/>
            <p:cNvSpPr/>
            <p:nvPr/>
          </p:nvSpPr>
          <p:spPr>
            <a:xfrm>
              <a:off x="0" y="560"/>
              <a:ext cx="912" cy="0"/>
            </a:xfrm>
            <a:prstGeom prst="line">
              <a:avLst/>
            </a:prstGeom>
            <a:ln w="12700" cap="flat" cmpd="sng">
              <a:solidFill>
                <a:schemeClr val="tx1"/>
              </a:solidFill>
              <a:prstDash val="solid"/>
              <a:headEnd type="none" w="med" len="med"/>
              <a:tailEnd type="none" w="med" len="med"/>
            </a:ln>
          </p:spPr>
        </p:sp>
        <p:sp>
          <p:nvSpPr>
            <p:cNvPr id="156712" name="Line 38"/>
            <p:cNvSpPr/>
            <p:nvPr/>
          </p:nvSpPr>
          <p:spPr>
            <a:xfrm>
              <a:off x="0" y="836"/>
              <a:ext cx="912" cy="0"/>
            </a:xfrm>
            <a:prstGeom prst="line">
              <a:avLst/>
            </a:prstGeom>
            <a:ln w="12700" cap="flat" cmpd="sng">
              <a:solidFill>
                <a:schemeClr val="tx1"/>
              </a:solidFill>
              <a:prstDash val="solid"/>
              <a:headEnd type="none" w="med" len="med"/>
              <a:tailEnd type="none" w="med" len="med"/>
            </a:ln>
          </p:spPr>
        </p:sp>
        <p:sp>
          <p:nvSpPr>
            <p:cNvPr id="156713" name="Line 39"/>
            <p:cNvSpPr/>
            <p:nvPr/>
          </p:nvSpPr>
          <p:spPr>
            <a:xfrm>
              <a:off x="0" y="1114"/>
              <a:ext cx="912" cy="0"/>
            </a:xfrm>
            <a:prstGeom prst="line">
              <a:avLst/>
            </a:prstGeom>
            <a:ln w="12700" cap="flat" cmpd="sng">
              <a:solidFill>
                <a:schemeClr val="tx1"/>
              </a:solidFill>
              <a:prstDash val="solid"/>
              <a:headEnd type="none" w="med" len="med"/>
              <a:tailEnd type="none" w="med" len="med"/>
            </a:ln>
          </p:spPr>
        </p:sp>
        <p:sp>
          <p:nvSpPr>
            <p:cNvPr id="156714" name="Line 40"/>
            <p:cNvSpPr/>
            <p:nvPr/>
          </p:nvSpPr>
          <p:spPr>
            <a:xfrm>
              <a:off x="0" y="1392"/>
              <a:ext cx="912" cy="0"/>
            </a:xfrm>
            <a:prstGeom prst="line">
              <a:avLst/>
            </a:prstGeom>
            <a:ln w="28575" cap="sq" cmpd="sng">
              <a:solidFill>
                <a:schemeClr val="tx1"/>
              </a:solidFill>
              <a:prstDash val="solid"/>
              <a:headEnd type="none" w="med" len="med"/>
              <a:tailEnd type="none" w="med" len="med"/>
            </a:ln>
          </p:spPr>
        </p:sp>
        <p:sp>
          <p:nvSpPr>
            <p:cNvPr id="156715" name="Line 41"/>
            <p:cNvSpPr/>
            <p:nvPr/>
          </p:nvSpPr>
          <p:spPr>
            <a:xfrm>
              <a:off x="0" y="286"/>
              <a:ext cx="0" cy="1106"/>
            </a:xfrm>
            <a:prstGeom prst="line">
              <a:avLst/>
            </a:prstGeom>
            <a:ln w="28575" cap="sq" cmpd="sng">
              <a:solidFill>
                <a:schemeClr val="tx1"/>
              </a:solidFill>
              <a:prstDash val="solid"/>
              <a:headEnd type="none" w="med" len="med"/>
              <a:tailEnd type="none" w="med" len="med"/>
            </a:ln>
          </p:spPr>
        </p:sp>
        <p:sp>
          <p:nvSpPr>
            <p:cNvPr id="156716" name="Line 42"/>
            <p:cNvSpPr/>
            <p:nvPr/>
          </p:nvSpPr>
          <p:spPr>
            <a:xfrm>
              <a:off x="384" y="286"/>
              <a:ext cx="0" cy="1106"/>
            </a:xfrm>
            <a:prstGeom prst="line">
              <a:avLst/>
            </a:prstGeom>
            <a:ln w="12700" cap="flat" cmpd="sng">
              <a:solidFill>
                <a:schemeClr val="tx1"/>
              </a:solidFill>
              <a:prstDash val="solid"/>
              <a:headEnd type="none" w="med" len="med"/>
              <a:tailEnd type="none" w="med" len="med"/>
            </a:ln>
          </p:spPr>
        </p:sp>
        <p:sp>
          <p:nvSpPr>
            <p:cNvPr id="156717" name="Line 43"/>
            <p:cNvSpPr/>
            <p:nvPr/>
          </p:nvSpPr>
          <p:spPr>
            <a:xfrm>
              <a:off x="912" y="286"/>
              <a:ext cx="0" cy="1106"/>
            </a:xfrm>
            <a:prstGeom prst="line">
              <a:avLst/>
            </a:prstGeom>
            <a:ln w="28575" cap="sq" cmpd="sng">
              <a:solidFill>
                <a:schemeClr val="tx1"/>
              </a:solidFill>
              <a:prstDash val="solid"/>
              <a:headEnd type="none" w="med" len="med"/>
              <a:tailEnd type="none" w="med" len="med"/>
            </a:ln>
          </p:spPr>
        </p:sp>
        <p:sp>
          <p:nvSpPr>
            <p:cNvPr id="156718" name="Text Box 44"/>
            <p:cNvSpPr txBox="1"/>
            <p:nvPr/>
          </p:nvSpPr>
          <p:spPr>
            <a:xfrm>
              <a:off x="48" y="0"/>
              <a:ext cx="816"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AB</a:t>
              </a:r>
              <a:endParaRPr lang="en-US" altLang="x-none" dirty="0">
                <a:latin typeface="Arial" panose="020B0604020202020204" pitchFamily="34" charset="0"/>
                <a:ea typeface="宋体" panose="02010600030101010101" pitchFamily="2" charset="-122"/>
              </a:endParaRPr>
            </a:p>
          </p:txBody>
        </p:sp>
      </p:grpSp>
      <p:grpSp>
        <p:nvGrpSpPr>
          <p:cNvPr id="156719" name="组合 156718"/>
          <p:cNvGrpSpPr/>
          <p:nvPr/>
        </p:nvGrpSpPr>
        <p:grpSpPr>
          <a:xfrm>
            <a:off x="6553200" y="1752600"/>
            <a:ext cx="1524000" cy="2209800"/>
            <a:chOff x="0" y="0"/>
            <a:chExt cx="960" cy="1392"/>
          </a:xfrm>
        </p:grpSpPr>
        <p:sp>
          <p:nvSpPr>
            <p:cNvPr id="156720" name="Rectangle 46"/>
            <p:cNvSpPr/>
            <p:nvPr/>
          </p:nvSpPr>
          <p:spPr>
            <a:xfrm>
              <a:off x="528" y="1114"/>
              <a:ext cx="432"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c3</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721" name="Rectangle 47"/>
            <p:cNvSpPr/>
            <p:nvPr/>
          </p:nvSpPr>
          <p:spPr>
            <a:xfrm>
              <a:off x="0" y="1114"/>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300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722" name="Rectangle 48"/>
            <p:cNvSpPr/>
            <p:nvPr/>
          </p:nvSpPr>
          <p:spPr>
            <a:xfrm>
              <a:off x="528" y="836"/>
              <a:ext cx="432" cy="278"/>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c2</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723" name="Rectangle 49"/>
            <p:cNvSpPr/>
            <p:nvPr/>
          </p:nvSpPr>
          <p:spPr>
            <a:xfrm>
              <a:off x="0" y="836"/>
              <a:ext cx="528" cy="278"/>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200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724" name="Rectangle 50"/>
            <p:cNvSpPr/>
            <p:nvPr/>
          </p:nvSpPr>
          <p:spPr>
            <a:xfrm>
              <a:off x="528" y="560"/>
              <a:ext cx="432" cy="276"/>
            </a:xfrm>
            <a:prstGeom prst="rect">
              <a:avLst/>
            </a:prstGeom>
            <a:solidFill>
              <a:srgbClr val="CCFFFF"/>
            </a:solidFill>
            <a:ln w="9525">
              <a:noFill/>
            </a:ln>
          </p:spPr>
          <p:txBody>
            <a:bodyPr tIns="0" bIns="0" anchor="ctr"/>
            <a:p>
              <a:pPr lvl="0" algn="ctr" eaLnBrk="1" hangingPunct="1">
                <a:lnSpc>
                  <a:spcPct val="110000"/>
                </a:lnSpc>
                <a:buNone/>
              </a:pPr>
              <a:r>
                <a:rPr lang="en-US" altLang="x-none" dirty="0">
                  <a:solidFill>
                    <a:schemeClr val="accent2"/>
                  </a:solidFill>
                  <a:latin typeface="Times New Roman" panose="02020603050405020304" pitchFamily="2" charset="0"/>
                  <a:ea typeface="宋体" panose="02010600030101010101" pitchFamily="2" charset="-122"/>
                </a:rPr>
                <a:t>c1</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156725" name="Rectangle 51"/>
            <p:cNvSpPr/>
            <p:nvPr/>
          </p:nvSpPr>
          <p:spPr>
            <a:xfrm>
              <a:off x="0" y="560"/>
              <a:ext cx="528" cy="276"/>
            </a:xfrm>
            <a:prstGeom prst="rect">
              <a:avLst/>
            </a:prstGeom>
            <a:solidFill>
              <a:srgbClr val="CCFFFF"/>
            </a:solidFill>
            <a:ln w="9525">
              <a:noFill/>
            </a:ln>
          </p:spPr>
          <p:txBody>
            <a:bodyPr tIns="0" bIns="0" anchor="ctr"/>
            <a:p>
              <a:pPr lvl="0" algn="ctr" eaLnBrk="1" hangingPunct="1">
                <a:lnSpc>
                  <a:spcPct val="110000"/>
                </a:lnSpc>
                <a:buNone/>
              </a:pPr>
              <a:r>
                <a:rPr lang="zh-CN" altLang="en-US" dirty="0">
                  <a:solidFill>
                    <a:schemeClr val="accent2"/>
                  </a:solidFill>
                  <a:latin typeface="Times New Roman" panose="02020603050405020304" pitchFamily="2" charset="0"/>
                  <a:ea typeface="宋体" panose="02010600030101010101" pitchFamily="2" charset="-122"/>
                </a:rPr>
                <a:t>100</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156726" name="Rectangle 52"/>
            <p:cNvSpPr/>
            <p:nvPr/>
          </p:nvSpPr>
          <p:spPr>
            <a:xfrm>
              <a:off x="528" y="286"/>
              <a:ext cx="432"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727" name="Rectangle 53"/>
            <p:cNvSpPr/>
            <p:nvPr/>
          </p:nvSpPr>
          <p:spPr>
            <a:xfrm>
              <a:off x="0" y="286"/>
              <a:ext cx="528" cy="274"/>
            </a:xfrm>
            <a:prstGeom prst="rect">
              <a:avLst/>
            </a:prstGeom>
            <a:solidFill>
              <a:schemeClr val="folHlink"/>
            </a:solidFill>
            <a:ln w="9525">
              <a:noFill/>
            </a:ln>
          </p:spPr>
          <p:txBody>
            <a:bodyPr tIns="0" bIns="0" anchor="ctr"/>
            <a:p>
              <a:pPr lvl="0" algn="ctr" eaLnBrk="1" hangingPunct="1">
                <a:lnSpc>
                  <a:spcPct val="110000"/>
                </a:lnSpc>
                <a:buNone/>
              </a:pPr>
              <a:r>
                <a:rPr lang="en-US" altLang="x-none" dirty="0">
                  <a:solidFill>
                    <a:srgbClr val="FF0000"/>
                  </a:solidFill>
                  <a:latin typeface="Times New Roman" panose="02020603050405020304" pitchFamily="2" charset="0"/>
                  <a:ea typeface="宋体" panose="02010600030101010101" pitchFamily="2" charset="-122"/>
                </a:rPr>
                <a:t>B</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156728" name="Line 54"/>
            <p:cNvSpPr/>
            <p:nvPr/>
          </p:nvSpPr>
          <p:spPr>
            <a:xfrm>
              <a:off x="0" y="286"/>
              <a:ext cx="960" cy="0"/>
            </a:xfrm>
            <a:prstGeom prst="line">
              <a:avLst/>
            </a:prstGeom>
            <a:ln w="28575" cap="sq" cmpd="sng">
              <a:solidFill>
                <a:schemeClr val="tx1"/>
              </a:solidFill>
              <a:prstDash val="solid"/>
              <a:headEnd type="none" w="med" len="med"/>
              <a:tailEnd type="none" w="med" len="med"/>
            </a:ln>
          </p:spPr>
        </p:sp>
        <p:sp>
          <p:nvSpPr>
            <p:cNvPr id="156729" name="Line 55"/>
            <p:cNvSpPr/>
            <p:nvPr/>
          </p:nvSpPr>
          <p:spPr>
            <a:xfrm>
              <a:off x="0" y="560"/>
              <a:ext cx="960" cy="0"/>
            </a:xfrm>
            <a:prstGeom prst="line">
              <a:avLst/>
            </a:prstGeom>
            <a:ln w="12700" cap="flat" cmpd="sng">
              <a:solidFill>
                <a:schemeClr val="tx1"/>
              </a:solidFill>
              <a:prstDash val="solid"/>
              <a:headEnd type="none" w="med" len="med"/>
              <a:tailEnd type="none" w="med" len="med"/>
            </a:ln>
          </p:spPr>
        </p:sp>
        <p:sp>
          <p:nvSpPr>
            <p:cNvPr id="156730" name="Line 56"/>
            <p:cNvSpPr/>
            <p:nvPr/>
          </p:nvSpPr>
          <p:spPr>
            <a:xfrm>
              <a:off x="0" y="836"/>
              <a:ext cx="960" cy="0"/>
            </a:xfrm>
            <a:prstGeom prst="line">
              <a:avLst/>
            </a:prstGeom>
            <a:ln w="12700" cap="flat" cmpd="sng">
              <a:solidFill>
                <a:schemeClr val="tx1"/>
              </a:solidFill>
              <a:prstDash val="solid"/>
              <a:headEnd type="none" w="med" len="med"/>
              <a:tailEnd type="none" w="med" len="med"/>
            </a:ln>
          </p:spPr>
        </p:sp>
        <p:sp>
          <p:nvSpPr>
            <p:cNvPr id="156731" name="Line 57"/>
            <p:cNvSpPr/>
            <p:nvPr/>
          </p:nvSpPr>
          <p:spPr>
            <a:xfrm>
              <a:off x="0" y="1114"/>
              <a:ext cx="960" cy="0"/>
            </a:xfrm>
            <a:prstGeom prst="line">
              <a:avLst/>
            </a:prstGeom>
            <a:ln w="12700" cap="flat" cmpd="sng">
              <a:solidFill>
                <a:schemeClr val="tx1"/>
              </a:solidFill>
              <a:prstDash val="solid"/>
              <a:headEnd type="none" w="med" len="med"/>
              <a:tailEnd type="none" w="med" len="med"/>
            </a:ln>
          </p:spPr>
        </p:sp>
        <p:sp>
          <p:nvSpPr>
            <p:cNvPr id="156732" name="Line 58"/>
            <p:cNvSpPr/>
            <p:nvPr/>
          </p:nvSpPr>
          <p:spPr>
            <a:xfrm>
              <a:off x="0" y="1392"/>
              <a:ext cx="960" cy="0"/>
            </a:xfrm>
            <a:prstGeom prst="line">
              <a:avLst/>
            </a:prstGeom>
            <a:ln w="28575" cap="sq" cmpd="sng">
              <a:solidFill>
                <a:schemeClr val="tx1"/>
              </a:solidFill>
              <a:prstDash val="solid"/>
              <a:headEnd type="none" w="med" len="med"/>
              <a:tailEnd type="none" w="med" len="med"/>
            </a:ln>
          </p:spPr>
        </p:sp>
        <p:sp>
          <p:nvSpPr>
            <p:cNvPr id="156733" name="Line 59"/>
            <p:cNvSpPr/>
            <p:nvPr/>
          </p:nvSpPr>
          <p:spPr>
            <a:xfrm>
              <a:off x="0" y="286"/>
              <a:ext cx="0" cy="1106"/>
            </a:xfrm>
            <a:prstGeom prst="line">
              <a:avLst/>
            </a:prstGeom>
            <a:ln w="28575" cap="sq" cmpd="sng">
              <a:solidFill>
                <a:schemeClr val="tx1"/>
              </a:solidFill>
              <a:prstDash val="solid"/>
              <a:headEnd type="none" w="med" len="med"/>
              <a:tailEnd type="none" w="med" len="med"/>
            </a:ln>
          </p:spPr>
        </p:sp>
        <p:sp>
          <p:nvSpPr>
            <p:cNvPr id="156734" name="Line 60"/>
            <p:cNvSpPr/>
            <p:nvPr/>
          </p:nvSpPr>
          <p:spPr>
            <a:xfrm>
              <a:off x="528" y="286"/>
              <a:ext cx="0" cy="1106"/>
            </a:xfrm>
            <a:prstGeom prst="line">
              <a:avLst/>
            </a:prstGeom>
            <a:ln w="12700" cap="flat" cmpd="sng">
              <a:solidFill>
                <a:schemeClr val="tx1"/>
              </a:solidFill>
              <a:prstDash val="solid"/>
              <a:headEnd type="none" w="med" len="med"/>
              <a:tailEnd type="none" w="med" len="med"/>
            </a:ln>
          </p:spPr>
        </p:sp>
        <p:sp>
          <p:nvSpPr>
            <p:cNvPr id="156735" name="Line 61"/>
            <p:cNvSpPr/>
            <p:nvPr/>
          </p:nvSpPr>
          <p:spPr>
            <a:xfrm>
              <a:off x="960" y="286"/>
              <a:ext cx="0" cy="1106"/>
            </a:xfrm>
            <a:prstGeom prst="line">
              <a:avLst/>
            </a:prstGeom>
            <a:ln w="28575" cap="sq" cmpd="sng">
              <a:solidFill>
                <a:schemeClr val="tx1"/>
              </a:solidFill>
              <a:prstDash val="solid"/>
              <a:headEnd type="none" w="med" len="med"/>
              <a:tailEnd type="none" w="med" len="med"/>
            </a:ln>
          </p:spPr>
        </p:sp>
        <p:sp>
          <p:nvSpPr>
            <p:cNvPr id="156736" name="Text Box 62"/>
            <p:cNvSpPr txBox="1"/>
            <p:nvPr/>
          </p:nvSpPr>
          <p:spPr>
            <a:xfrm>
              <a:off x="48" y="0"/>
              <a:ext cx="864" cy="269"/>
            </a:xfrm>
            <a:prstGeom prst="rect">
              <a:avLst/>
            </a:prstGeom>
            <a:noFill/>
            <a:ln w="9525">
              <a:noFill/>
            </a:ln>
          </p:spPr>
          <p:txBody>
            <a:bodyPr tIns="0" bIns="0">
              <a:spAutoFit/>
            </a:bodyPr>
            <a:p>
              <a:pPr lvl="0" algn="ctr" eaLnBrk="1" hangingPunct="1">
                <a:spcBef>
                  <a:spcPct val="50000"/>
                </a:spcBef>
                <a:buNone/>
              </a:pPr>
              <a:r>
                <a:rPr lang="en-US" altLang="x-none" dirty="0">
                  <a:latin typeface="Arial" panose="020B0604020202020204" pitchFamily="34" charset="0"/>
                  <a:ea typeface="宋体" panose="02010600030101010101" pitchFamily="2" charset="-122"/>
                </a:rPr>
                <a:t>BC</a:t>
              </a:r>
              <a:endParaRPr lang="en-US" altLang="x-none" dirty="0">
                <a:latin typeface="Arial" panose="020B0604020202020204" pitchFamily="34" charset="0"/>
                <a:ea typeface="宋体" panose="02010600030101010101" pitchFamily="2" charset="-122"/>
              </a:endParaRPr>
            </a:p>
          </p:txBody>
        </p:sp>
      </p:grpSp>
      <p:sp>
        <p:nvSpPr>
          <p:cNvPr id="156737" name="AutoShape 63"/>
          <p:cNvSpPr/>
          <p:nvPr/>
        </p:nvSpPr>
        <p:spPr>
          <a:xfrm>
            <a:off x="3352800" y="2819400"/>
            <a:ext cx="914400" cy="381000"/>
          </a:xfrm>
          <a:prstGeom prst="rightArrow">
            <a:avLst>
              <a:gd name="adj1" fmla="val 50000"/>
              <a:gd name="adj2" fmla="val 60000"/>
            </a:avLst>
          </a:prstGeom>
          <a:solidFill>
            <a:schemeClr val="accent1"/>
          </a:solidFill>
          <a:ln w="25400"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56738" name="Rectangle 64"/>
          <p:cNvSpPr/>
          <p:nvPr/>
        </p:nvSpPr>
        <p:spPr>
          <a:xfrm>
            <a:off x="0" y="4419600"/>
            <a:ext cx="9144000" cy="2178050"/>
          </a:xfrm>
          <a:prstGeom prst="rect">
            <a:avLst/>
          </a:prstGeom>
          <a:noFill/>
          <a:ln w="9525">
            <a:noFill/>
          </a:ln>
        </p:spPr>
        <p:txBody>
          <a:bodyPr/>
          <a:p>
            <a:pPr marL="342900" lvl="0" indent="-3429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rPr>
              <a:t>在关系模式</a:t>
            </a:r>
            <a:r>
              <a:rPr lang="en-US" altLang="x-none" dirty="0">
                <a:solidFill>
                  <a:schemeClr val="accent2"/>
                </a:solidFill>
                <a:latin typeface="Arial" panose="020B0604020202020204" pitchFamily="34" charset="0"/>
                <a:ea typeface="宋体" panose="02010600030101010101" pitchFamily="2" charset="-122"/>
              </a:rPr>
              <a:t>ABC</a:t>
            </a:r>
            <a:r>
              <a:rPr lang="zh-CN" altLang="en-US" dirty="0">
                <a:solidFill>
                  <a:schemeClr val="accent2"/>
                </a:solidFill>
                <a:latin typeface="Arial" panose="020B0604020202020204" pitchFamily="34" charset="0"/>
                <a:ea typeface="宋体" panose="02010600030101010101" pitchFamily="2" charset="-122"/>
              </a:rPr>
              <a:t>中具有如下的函数依赖关系：</a:t>
            </a:r>
            <a:r>
              <a:rPr lang="en-US" altLang="x-none" dirty="0">
                <a:solidFill>
                  <a:srgbClr val="FF0000"/>
                </a:solidFill>
                <a:latin typeface="Arial" panose="020B0604020202020204" pitchFamily="34" charset="0"/>
                <a:ea typeface="宋体" panose="02010600030101010101" pitchFamily="2" charset="-122"/>
              </a:rPr>
              <a:t>B</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lnSpc>
                <a:spcPct val="110000"/>
              </a:lnSpc>
            </a:pPr>
            <a:endParaRPr lang="en-US" altLang="x-none" sz="10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342900" lvl="0" indent="-342900" eaLnBrk="1" hangingPunct="1">
              <a:lnSpc>
                <a:spcPct val="110000"/>
              </a:lnSpc>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因此从模式</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ABC</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到模式</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AB</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和</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BC</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的分解具有无损联接性：</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110000"/>
              </a:lnSpc>
              <a:buNone/>
            </a:pPr>
            <a:r>
              <a:rPr lang="en-US" altLang="x-none" dirty="0">
                <a:solidFill>
                  <a:schemeClr val="accent2"/>
                </a:solidFill>
                <a:latin typeface="Arial" panose="020B0604020202020204" pitchFamily="34" charset="0"/>
                <a:ea typeface="宋体" panose="02010600030101010101" pitchFamily="2" charset="-122"/>
              </a:rPr>
              <a:t>ABC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rPr>
              <a:t>AB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 BC				</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 WHY ？</a:t>
            </a:r>
            <a:endPar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738">
                                            <p:txEl>
                                              <p:charRg st="0" end="25"/>
                                            </p:txEl>
                                          </p:spTgt>
                                        </p:tgtEl>
                                        <p:attrNameLst>
                                          <p:attrName>style.visibility</p:attrName>
                                        </p:attrNameLst>
                                      </p:cBhvr>
                                      <p:to>
                                        <p:strVal val="visible"/>
                                      </p:to>
                                    </p:set>
                                    <p:animEffect transition="in" filter="blinds(horizontal)">
                                      <p:cBhvr>
                                        <p:cTn id="7" dur="500"/>
                                        <p:tgtEl>
                                          <p:spTgt spid="156738">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738">
                                            <p:txEl>
                                              <p:charRg st="26" end="54"/>
                                            </p:txEl>
                                          </p:spTgt>
                                        </p:tgtEl>
                                        <p:attrNameLst>
                                          <p:attrName>style.visibility</p:attrName>
                                        </p:attrNameLst>
                                      </p:cBhvr>
                                      <p:to>
                                        <p:strVal val="visible"/>
                                      </p:to>
                                    </p:set>
                                    <p:animEffect transition="in" filter="blinds(horizontal)">
                                      <p:cBhvr>
                                        <p:cTn id="12" dur="500"/>
                                        <p:tgtEl>
                                          <p:spTgt spid="156738">
                                            <p:txEl>
                                              <p:charRg st="26" end="54"/>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6738">
                                            <p:txEl>
                                              <p:charRg st="54" end="78"/>
                                            </p:txEl>
                                          </p:spTgt>
                                        </p:tgtEl>
                                        <p:attrNameLst>
                                          <p:attrName>style.visibility</p:attrName>
                                        </p:attrNameLst>
                                      </p:cBhvr>
                                      <p:to>
                                        <p:strVal val="visible"/>
                                      </p:to>
                                    </p:set>
                                    <p:animEffect transition="in" filter="blinds(horizontal)">
                                      <p:cBhvr>
                                        <p:cTn id="15" dur="500"/>
                                        <p:tgtEl>
                                          <p:spTgt spid="156738">
                                            <p:txEl>
                                              <p:charRg st="54"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38"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76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7700"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7701" name="Rectangle 3"/>
          <p:cNvSpPr>
            <a:spLocks noGrp="1"/>
          </p:cNvSpPr>
          <p:nvPr>
            <p:ph type="body"/>
          </p:nvPr>
        </p:nvSpPr>
        <p:spPr>
          <a:xfrm>
            <a:off x="381000" y="914400"/>
            <a:ext cx="8382000" cy="1651000"/>
          </a:xfrm>
        </p:spPr>
        <p:txBody>
          <a:bodyPr vert="horz" wrap="square" anchor="t"/>
          <a:p>
            <a:pPr lvl="0" eaLnBrk="1" hangingPunct="1">
              <a:lnSpc>
                <a:spcPct val="130000"/>
              </a:lnSpc>
            </a:pPr>
            <a:r>
              <a:rPr lang="zh-CN" altLang="en-US" sz="2400" dirty="0">
                <a:solidFill>
                  <a:schemeClr val="accent2"/>
                </a:solidFill>
              </a:rPr>
              <a:t>在满足依赖关系</a:t>
            </a:r>
            <a:r>
              <a:rPr lang="en-US" altLang="x-none" sz="2400" dirty="0">
                <a:solidFill>
                  <a:schemeClr val="accent2"/>
                </a:solidFill>
                <a:latin typeface="Arial" panose="020B0604020202020204" pitchFamily="34" charset="0"/>
              </a:rPr>
              <a:t>B</a:t>
            </a:r>
            <a:r>
              <a:rPr lang="en-US" altLang="x-none" sz="2400" dirty="0">
                <a:solidFill>
                  <a:schemeClr val="accent2"/>
                </a:solidFill>
                <a:latin typeface="Arial" panose="020B0604020202020204" pitchFamily="34" charset="0"/>
                <a:sym typeface="Symbol" panose="05050102010706020507" pitchFamily="2" charset="2"/>
              </a:rPr>
              <a:t>C</a:t>
            </a:r>
            <a:r>
              <a:rPr lang="zh-CN" altLang="en-US" sz="2400" dirty="0">
                <a:solidFill>
                  <a:schemeClr val="accent2"/>
                </a:solidFill>
                <a:latin typeface="Arial" panose="020B0604020202020204" pitchFamily="34" charset="0"/>
                <a:sym typeface="Symbol" panose="05050102010706020507" pitchFamily="2" charset="2"/>
              </a:rPr>
              <a:t>的前提下向关系</a:t>
            </a:r>
            <a:r>
              <a:rPr lang="en-US" altLang="x-none" sz="2400" dirty="0">
                <a:solidFill>
                  <a:schemeClr val="accent2"/>
                </a:solidFill>
                <a:latin typeface="Arial" panose="020B0604020202020204" pitchFamily="34" charset="0"/>
                <a:sym typeface="Symbol" panose="05050102010706020507" pitchFamily="2" charset="2"/>
              </a:rPr>
              <a:t>ABC</a:t>
            </a:r>
            <a:r>
              <a:rPr lang="zh-CN" altLang="en-US" sz="2400" dirty="0">
                <a:solidFill>
                  <a:schemeClr val="accent2"/>
                </a:solidFill>
                <a:latin typeface="Arial" panose="020B0604020202020204" pitchFamily="34" charset="0"/>
                <a:sym typeface="Symbol" panose="05050102010706020507" pitchFamily="2" charset="2"/>
              </a:rPr>
              <a:t>插入一个新的元组(</a:t>
            </a:r>
            <a:r>
              <a:rPr lang="en-US" altLang="x-none" sz="2400" dirty="0">
                <a:solidFill>
                  <a:schemeClr val="accent2"/>
                </a:solidFill>
                <a:latin typeface="Arial" panose="020B0604020202020204" pitchFamily="34" charset="0"/>
                <a:sym typeface="Symbol" panose="05050102010706020507" pitchFamily="2" charset="2"/>
              </a:rPr>
              <a:t>a4, 200, c2)，</a:t>
            </a:r>
            <a:r>
              <a:rPr lang="zh-CN" altLang="en-US" sz="2400" dirty="0">
                <a:solidFill>
                  <a:schemeClr val="accent2"/>
                </a:solidFill>
                <a:latin typeface="Arial" panose="020B0604020202020204" pitchFamily="34" charset="0"/>
                <a:sym typeface="Symbol" panose="05050102010706020507" pitchFamily="2" charset="2"/>
              </a:rPr>
              <a:t>得到一个新的关系</a:t>
            </a:r>
            <a:r>
              <a:rPr lang="en-US" altLang="x-none" sz="2400" dirty="0">
                <a:solidFill>
                  <a:schemeClr val="accent2"/>
                </a:solidFill>
                <a:latin typeface="Arial" panose="020B0604020202020204" pitchFamily="34" charset="0"/>
                <a:sym typeface="Symbol" panose="05050102010706020507" pitchFamily="2" charset="2"/>
              </a:rPr>
              <a:t>ABC(</a:t>
            </a:r>
            <a:r>
              <a:rPr lang="zh-CN" altLang="en-US" sz="2400" dirty="0">
                <a:solidFill>
                  <a:schemeClr val="accent2"/>
                </a:solidFill>
                <a:latin typeface="Arial" panose="020B0604020202020204" pitchFamily="34" charset="0"/>
                <a:sym typeface="Symbol" panose="05050102010706020507" pitchFamily="2" charset="2"/>
              </a:rPr>
              <a:t>下图左</a:t>
            </a:r>
            <a:r>
              <a:rPr lang="en-US" altLang="x-none" sz="2400" dirty="0">
                <a:solidFill>
                  <a:schemeClr val="accent2"/>
                </a:solidFill>
                <a:latin typeface="Arial" panose="020B0604020202020204" pitchFamily="34" charset="0"/>
                <a:sym typeface="Symbol" panose="05050102010706020507" pitchFamily="2" charset="2"/>
              </a:rPr>
              <a:t>)</a:t>
            </a:r>
            <a:r>
              <a:rPr lang="zh-CN" altLang="en-US" sz="2400" dirty="0">
                <a:solidFill>
                  <a:schemeClr val="accent2"/>
                </a:solidFill>
                <a:latin typeface="Arial" panose="020B0604020202020204" pitchFamily="34" charset="0"/>
                <a:sym typeface="Symbol" panose="05050102010706020507" pitchFamily="2" charset="2"/>
              </a:rPr>
              <a:t>。从关系</a:t>
            </a:r>
            <a:r>
              <a:rPr lang="en-US" altLang="x-none" sz="2400" dirty="0">
                <a:solidFill>
                  <a:schemeClr val="accent2"/>
                </a:solidFill>
                <a:latin typeface="Arial" panose="020B0604020202020204" pitchFamily="34" charset="0"/>
                <a:sym typeface="Symbol" panose="05050102010706020507" pitchFamily="2" charset="2"/>
              </a:rPr>
              <a:t>ABC</a:t>
            </a:r>
            <a:r>
              <a:rPr lang="zh-CN" altLang="en-US" sz="2400" dirty="0">
                <a:solidFill>
                  <a:schemeClr val="accent2"/>
                </a:solidFill>
                <a:latin typeface="Arial" panose="020B0604020202020204" pitchFamily="34" charset="0"/>
                <a:sym typeface="Symbol" panose="05050102010706020507" pitchFamily="2" charset="2"/>
              </a:rPr>
              <a:t>到关系</a:t>
            </a:r>
            <a:r>
              <a:rPr lang="en-US" altLang="x-none" sz="2400" dirty="0">
                <a:solidFill>
                  <a:schemeClr val="accent2"/>
                </a:solidFill>
                <a:latin typeface="Arial" panose="020B0604020202020204" pitchFamily="34" charset="0"/>
                <a:sym typeface="Symbol" panose="05050102010706020507" pitchFamily="2" charset="2"/>
              </a:rPr>
              <a:t>AB</a:t>
            </a:r>
            <a:r>
              <a:rPr lang="zh-CN" altLang="en-US" sz="2400" dirty="0">
                <a:solidFill>
                  <a:schemeClr val="accent2"/>
                </a:solidFill>
                <a:latin typeface="Arial" panose="020B0604020202020204" pitchFamily="34" charset="0"/>
                <a:sym typeface="Symbol" panose="05050102010706020507" pitchFamily="2" charset="2"/>
              </a:rPr>
              <a:t>和关系</a:t>
            </a:r>
            <a:r>
              <a:rPr lang="en-US" altLang="x-none" sz="2400" dirty="0">
                <a:solidFill>
                  <a:schemeClr val="accent2"/>
                </a:solidFill>
                <a:latin typeface="Arial" panose="020B0604020202020204" pitchFamily="34" charset="0"/>
                <a:sym typeface="Symbol" panose="05050102010706020507" pitchFamily="2" charset="2"/>
              </a:rPr>
              <a:t>BC</a:t>
            </a:r>
            <a:r>
              <a:rPr lang="zh-CN" altLang="en-US" sz="2400" dirty="0">
                <a:solidFill>
                  <a:schemeClr val="accent2"/>
                </a:solidFill>
                <a:latin typeface="Arial" panose="020B0604020202020204" pitchFamily="34" charset="0"/>
                <a:sym typeface="Symbol" panose="05050102010706020507" pitchFamily="2" charset="2"/>
              </a:rPr>
              <a:t>的分解仍然具有无损联接性</a:t>
            </a:r>
            <a:endParaRPr lang="zh-CN" altLang="en-US" sz="2400" dirty="0">
              <a:solidFill>
                <a:schemeClr val="accent2"/>
              </a:solidFill>
              <a:latin typeface="Arial" panose="020B0604020202020204" pitchFamily="34" charset="0"/>
              <a:sym typeface="Symbol" panose="05050102010706020507" pitchFamily="2" charset="2"/>
            </a:endParaRPr>
          </a:p>
        </p:txBody>
      </p:sp>
      <p:graphicFrame>
        <p:nvGraphicFramePr>
          <p:cNvPr id="157702" name="表格 157701"/>
          <p:cNvGraphicFramePr/>
          <p:nvPr/>
        </p:nvGraphicFramePr>
        <p:xfrm>
          <a:off x="1066800" y="3368675"/>
          <a:ext cx="2133600" cy="2438400"/>
        </p:xfrm>
        <a:graphic>
          <a:graphicData uri="http://schemas.openxmlformats.org/drawingml/2006/table">
            <a:tbl>
              <a:tblPr/>
              <a:tblGrid>
                <a:gridCol w="609600"/>
                <a:gridCol w="838200"/>
                <a:gridCol w="685800"/>
              </a:tblGrid>
              <a:tr h="48736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A</a:t>
                      </a:r>
                      <a:endParaRPr lang="en-US" altLang="x-none" dirty="0">
                        <a:solidFill>
                          <a:srgbClr val="FF0000"/>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B</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C</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87362">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a1</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100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c1</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89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a2</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c2</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736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a3</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300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c3</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7362">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a4</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c2</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157728" name="Text Box 30"/>
          <p:cNvSpPr txBox="1"/>
          <p:nvPr/>
        </p:nvSpPr>
        <p:spPr>
          <a:xfrm>
            <a:off x="1220788" y="2930525"/>
            <a:ext cx="1751012" cy="365125"/>
          </a:xfrm>
          <a:prstGeom prst="rect">
            <a:avLst/>
          </a:prstGeom>
          <a:noFill/>
          <a:ln w="9525">
            <a:noFill/>
          </a:ln>
        </p:spPr>
        <p:txBody>
          <a:bodyPr tIns="0" bIns="0">
            <a:spAutoFit/>
          </a:bodyPr>
          <a:p>
            <a:pPr lvl="0" algn="ctr" eaLnBrk="1" hangingPunct="1">
              <a:spcBef>
                <a:spcPct val="50000"/>
              </a:spcBef>
              <a:buNone/>
            </a:pPr>
            <a:r>
              <a:rPr lang="en-US" altLang="x-none" sz="2400" dirty="0">
                <a:latin typeface="Times New Roman" panose="02020603050405020304" pitchFamily="2" charset="0"/>
                <a:ea typeface="宋体" panose="02010600030101010101" pitchFamily="2" charset="-122"/>
              </a:rPr>
              <a:t>ABC</a:t>
            </a:r>
            <a:endParaRPr lang="en-US" altLang="x-none" sz="2400" dirty="0">
              <a:latin typeface="Times New Roman" panose="02020603050405020304" pitchFamily="2" charset="0"/>
              <a:ea typeface="宋体" panose="02010600030101010101" pitchFamily="2" charset="-122"/>
            </a:endParaRPr>
          </a:p>
        </p:txBody>
      </p:sp>
      <p:graphicFrame>
        <p:nvGraphicFramePr>
          <p:cNvPr id="157729" name="表格 157728"/>
          <p:cNvGraphicFramePr/>
          <p:nvPr/>
        </p:nvGraphicFramePr>
        <p:xfrm>
          <a:off x="4800600" y="3384550"/>
          <a:ext cx="1447800" cy="2438400"/>
        </p:xfrm>
        <a:graphic>
          <a:graphicData uri="http://schemas.openxmlformats.org/drawingml/2006/table">
            <a:tbl>
              <a:tblPr/>
              <a:tblGrid>
                <a:gridCol w="609600"/>
                <a:gridCol w="838200"/>
              </a:tblGrid>
              <a:tr h="48736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A</a:t>
                      </a:r>
                      <a:endParaRPr lang="en-US" altLang="x-none" dirty="0">
                        <a:solidFill>
                          <a:srgbClr val="FF0000"/>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B</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87362">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a1</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100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89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a2</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736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a3</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300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7362">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a4</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57749" name="Text Box 51"/>
          <p:cNvSpPr txBox="1"/>
          <p:nvPr/>
        </p:nvSpPr>
        <p:spPr>
          <a:xfrm>
            <a:off x="4876800" y="2930525"/>
            <a:ext cx="1295400" cy="365125"/>
          </a:xfrm>
          <a:prstGeom prst="rect">
            <a:avLst/>
          </a:prstGeom>
          <a:noFill/>
          <a:ln w="9525">
            <a:noFill/>
          </a:ln>
        </p:spPr>
        <p:txBody>
          <a:bodyPr tIns="0" bIns="0">
            <a:spAutoFit/>
          </a:bodyPr>
          <a:p>
            <a:pPr lvl="0" algn="ctr" eaLnBrk="1" hangingPunct="1">
              <a:spcBef>
                <a:spcPct val="50000"/>
              </a:spcBef>
              <a:buNone/>
            </a:pPr>
            <a:r>
              <a:rPr lang="en-US" altLang="x-none" sz="2400" dirty="0">
                <a:latin typeface="Times New Roman" panose="02020603050405020304" pitchFamily="2" charset="0"/>
                <a:ea typeface="宋体" panose="02010600030101010101" pitchFamily="2" charset="-122"/>
              </a:rPr>
              <a:t>AB</a:t>
            </a:r>
            <a:endParaRPr lang="en-US" altLang="x-none" sz="2400" dirty="0">
              <a:latin typeface="Times New Roman" panose="02020603050405020304" pitchFamily="2" charset="0"/>
              <a:ea typeface="宋体" panose="02010600030101010101" pitchFamily="2" charset="-122"/>
            </a:endParaRPr>
          </a:p>
        </p:txBody>
      </p:sp>
      <p:graphicFrame>
        <p:nvGraphicFramePr>
          <p:cNvPr id="157750" name="表格 157749"/>
          <p:cNvGraphicFramePr/>
          <p:nvPr/>
        </p:nvGraphicFramePr>
        <p:xfrm>
          <a:off x="6781800" y="3384550"/>
          <a:ext cx="1524000" cy="1955800"/>
        </p:xfrm>
        <a:graphic>
          <a:graphicData uri="http://schemas.openxmlformats.org/drawingml/2006/table">
            <a:tbl>
              <a:tblPr/>
              <a:tblGrid>
                <a:gridCol w="838200"/>
                <a:gridCol w="685800"/>
              </a:tblGrid>
              <a:tr h="48736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B</a:t>
                      </a:r>
                      <a:endParaRPr lang="en-US" altLang="x-none" dirty="0">
                        <a:solidFill>
                          <a:srgbClr val="FF0000"/>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C</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87362">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100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c1</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212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c2</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889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300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c3</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57767" name="Text Box 69"/>
          <p:cNvSpPr txBox="1"/>
          <p:nvPr/>
        </p:nvSpPr>
        <p:spPr>
          <a:xfrm>
            <a:off x="6858000" y="2930525"/>
            <a:ext cx="1371600" cy="365125"/>
          </a:xfrm>
          <a:prstGeom prst="rect">
            <a:avLst/>
          </a:prstGeom>
          <a:noFill/>
          <a:ln w="9525">
            <a:noFill/>
          </a:ln>
        </p:spPr>
        <p:txBody>
          <a:bodyPr tIns="0" bIns="0">
            <a:spAutoFit/>
          </a:bodyPr>
          <a:p>
            <a:pPr lvl="0" algn="ctr" eaLnBrk="1" hangingPunct="1">
              <a:spcBef>
                <a:spcPct val="50000"/>
              </a:spcBef>
              <a:buNone/>
            </a:pPr>
            <a:r>
              <a:rPr lang="en-US" altLang="x-none" sz="2400" dirty="0">
                <a:latin typeface="Times New Roman" panose="02020603050405020304" pitchFamily="2" charset="0"/>
                <a:ea typeface="宋体" panose="02010600030101010101" pitchFamily="2" charset="-122"/>
              </a:rPr>
              <a:t>BC</a:t>
            </a:r>
            <a:endParaRPr lang="en-US" altLang="x-none" sz="2400" dirty="0">
              <a:latin typeface="Times New Roman" panose="02020603050405020304" pitchFamily="2" charset="0"/>
              <a:ea typeface="宋体" panose="02010600030101010101" pitchFamily="2" charset="-122"/>
            </a:endParaRPr>
          </a:p>
        </p:txBody>
      </p:sp>
      <p:sp>
        <p:nvSpPr>
          <p:cNvPr id="157768" name="AutoShape 74"/>
          <p:cNvSpPr/>
          <p:nvPr/>
        </p:nvSpPr>
        <p:spPr>
          <a:xfrm>
            <a:off x="3581400" y="3997325"/>
            <a:ext cx="838200" cy="457200"/>
          </a:xfrm>
          <a:prstGeom prst="rightArrow">
            <a:avLst>
              <a:gd name="adj1" fmla="val 50000"/>
              <a:gd name="adj2" fmla="val 45833"/>
            </a:avLst>
          </a:prstGeom>
          <a:solidFill>
            <a:schemeClr val="accent1"/>
          </a:solidFill>
          <a:ln w="25400"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872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8724"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8725" name="Rectangle 3"/>
          <p:cNvSpPr>
            <a:spLocks noGrp="1"/>
          </p:cNvSpPr>
          <p:nvPr>
            <p:ph type="body"/>
          </p:nvPr>
        </p:nvSpPr>
        <p:spPr>
          <a:xfrm>
            <a:off x="381000" y="762000"/>
            <a:ext cx="8382000" cy="2438400"/>
          </a:xfrm>
        </p:spPr>
        <p:txBody>
          <a:bodyPr vert="horz" wrap="square" anchor="t"/>
          <a:p>
            <a:pPr lvl="0" eaLnBrk="1" hangingPunct="1">
              <a:lnSpc>
                <a:spcPct val="130000"/>
              </a:lnSpc>
            </a:pPr>
            <a:r>
              <a:rPr lang="zh-CN" altLang="en-US" sz="2400" dirty="0">
                <a:solidFill>
                  <a:schemeClr val="accent2"/>
                </a:solidFill>
                <a:latin typeface="Arial" panose="020B0604020202020204" pitchFamily="34" charset="0"/>
              </a:rPr>
              <a:t>如果违反依赖关系</a:t>
            </a:r>
            <a:r>
              <a:rPr lang="en-US" altLang="x-none" sz="2400" dirty="0">
                <a:solidFill>
                  <a:schemeClr val="accent2"/>
                </a:solidFill>
                <a:latin typeface="Arial" panose="020B0604020202020204" pitchFamily="34" charset="0"/>
              </a:rPr>
              <a:t>B</a:t>
            </a:r>
            <a:r>
              <a:rPr lang="en-US" altLang="x-none" sz="2400" dirty="0">
                <a:solidFill>
                  <a:schemeClr val="accent2"/>
                </a:solidFill>
                <a:latin typeface="Arial" panose="020B0604020202020204" pitchFamily="34" charset="0"/>
                <a:sym typeface="Symbol" panose="05050102010706020507" pitchFamily="2" charset="2"/>
              </a:rPr>
              <a:t>C</a:t>
            </a:r>
            <a:r>
              <a:rPr lang="zh-CN" altLang="en-US" sz="2400" dirty="0">
                <a:solidFill>
                  <a:schemeClr val="accent2"/>
                </a:solidFill>
                <a:latin typeface="Arial" panose="020B0604020202020204" pitchFamily="34" charset="0"/>
                <a:sym typeface="Symbol" panose="05050102010706020507" pitchFamily="2" charset="2"/>
              </a:rPr>
              <a:t>的要求强行向关系</a:t>
            </a:r>
            <a:r>
              <a:rPr lang="en-US" altLang="x-none" sz="2400" dirty="0">
                <a:solidFill>
                  <a:schemeClr val="accent2"/>
                </a:solidFill>
                <a:latin typeface="Arial" panose="020B0604020202020204" pitchFamily="34" charset="0"/>
                <a:sym typeface="Symbol" panose="05050102010706020507" pitchFamily="2" charset="2"/>
              </a:rPr>
              <a:t>ABC</a:t>
            </a:r>
            <a:r>
              <a:rPr lang="zh-CN" altLang="en-US" sz="2400" dirty="0">
                <a:solidFill>
                  <a:schemeClr val="accent2"/>
                </a:solidFill>
                <a:latin typeface="Arial" panose="020B0604020202020204" pitchFamily="34" charset="0"/>
                <a:sym typeface="Symbol" panose="05050102010706020507" pitchFamily="2" charset="2"/>
              </a:rPr>
              <a:t>插入一个新的元组(</a:t>
            </a:r>
            <a:r>
              <a:rPr lang="en-US" altLang="x-none" sz="2400" dirty="0">
                <a:solidFill>
                  <a:schemeClr val="accent2"/>
                </a:solidFill>
                <a:latin typeface="Arial" panose="020B0604020202020204" pitchFamily="34" charset="0"/>
                <a:sym typeface="Symbol" panose="05050102010706020507" pitchFamily="2" charset="2"/>
              </a:rPr>
              <a:t>a4, 200, c4)，</a:t>
            </a:r>
            <a:r>
              <a:rPr lang="zh-CN" altLang="en-US" sz="2400" dirty="0">
                <a:solidFill>
                  <a:schemeClr val="accent2"/>
                </a:solidFill>
                <a:latin typeface="Arial" panose="020B0604020202020204" pitchFamily="34" charset="0"/>
                <a:sym typeface="Symbol" panose="05050102010706020507" pitchFamily="2" charset="2"/>
              </a:rPr>
              <a:t>则新的关系</a:t>
            </a:r>
            <a:r>
              <a:rPr lang="en-US" altLang="x-none" sz="2400" dirty="0">
                <a:solidFill>
                  <a:schemeClr val="accent2"/>
                </a:solidFill>
                <a:latin typeface="Arial" panose="020B0604020202020204" pitchFamily="34" charset="0"/>
                <a:sym typeface="Symbol" panose="05050102010706020507" pitchFamily="2" charset="2"/>
              </a:rPr>
              <a:t>ABC（</a:t>
            </a:r>
            <a:r>
              <a:rPr lang="zh-CN" altLang="en-US" sz="2400" dirty="0">
                <a:solidFill>
                  <a:schemeClr val="accent2"/>
                </a:solidFill>
                <a:latin typeface="Arial" panose="020B0604020202020204" pitchFamily="34" charset="0"/>
                <a:sym typeface="Symbol" panose="05050102010706020507" pitchFamily="2" charset="2"/>
              </a:rPr>
              <a:t>下图左）将不再具有</a:t>
            </a:r>
            <a:r>
              <a:rPr lang="zh-CN" altLang="en-US" sz="2400" dirty="0">
                <a:solidFill>
                  <a:schemeClr val="accent2"/>
                </a:solidFill>
                <a:latin typeface="Arial" panose="020B0604020202020204" pitchFamily="34" charset="0"/>
              </a:rPr>
              <a:t>依赖关系</a:t>
            </a:r>
            <a:r>
              <a:rPr lang="en-US" altLang="x-none" sz="2400" dirty="0">
                <a:solidFill>
                  <a:schemeClr val="accent2"/>
                </a:solidFill>
                <a:latin typeface="Arial" panose="020B0604020202020204" pitchFamily="34" charset="0"/>
              </a:rPr>
              <a:t>B</a:t>
            </a:r>
            <a:r>
              <a:rPr lang="en-US" altLang="x-none" sz="2400" dirty="0">
                <a:solidFill>
                  <a:schemeClr val="accent2"/>
                </a:solidFill>
                <a:latin typeface="Arial" panose="020B0604020202020204" pitchFamily="34" charset="0"/>
                <a:sym typeface="Symbol" panose="05050102010706020507" pitchFamily="2" charset="2"/>
              </a:rPr>
              <a:t>C</a:t>
            </a:r>
            <a:r>
              <a:rPr lang="zh-CN" altLang="en-US" sz="2400" dirty="0">
                <a:solidFill>
                  <a:schemeClr val="accent2"/>
                </a:solidFill>
                <a:latin typeface="Arial" panose="020B0604020202020204" pitchFamily="34" charset="0"/>
                <a:sym typeface="Symbol" panose="05050102010706020507" pitchFamily="2" charset="2"/>
              </a:rPr>
              <a:t> ，因而该分解则不再具有无损联接性 ( </a:t>
            </a:r>
            <a:r>
              <a:rPr lang="en-US" altLang="x-none" sz="2400" dirty="0">
                <a:latin typeface="Arial" panose="020B0604020202020204" pitchFamily="34" charset="0"/>
                <a:sym typeface="Symbol" panose="05050102010706020507" pitchFamily="2" charset="2"/>
              </a:rPr>
              <a:t>WHY ?</a:t>
            </a:r>
            <a:r>
              <a:rPr lang="en-US" altLang="x-none" sz="2400" dirty="0">
                <a:solidFill>
                  <a:schemeClr val="accent2"/>
                </a:solidFill>
                <a:latin typeface="Arial" panose="020B0604020202020204" pitchFamily="34" charset="0"/>
                <a:sym typeface="Symbol" panose="05050102010706020507" pitchFamily="2" charset="2"/>
              </a:rPr>
              <a:t> )</a:t>
            </a:r>
            <a:endParaRPr lang="en-US" altLang="x-none" sz="2400" dirty="0">
              <a:solidFill>
                <a:schemeClr val="accent2"/>
              </a:solidFill>
              <a:latin typeface="Arial" panose="020B0604020202020204" pitchFamily="34" charset="0"/>
              <a:sym typeface="Symbol" panose="05050102010706020507" pitchFamily="2" charset="2"/>
            </a:endParaRPr>
          </a:p>
        </p:txBody>
      </p:sp>
      <p:graphicFrame>
        <p:nvGraphicFramePr>
          <p:cNvPr id="158726" name="表格 158725"/>
          <p:cNvGraphicFramePr/>
          <p:nvPr/>
        </p:nvGraphicFramePr>
        <p:xfrm>
          <a:off x="1066800" y="3368675"/>
          <a:ext cx="2133600" cy="2511425"/>
        </p:xfrm>
        <a:graphic>
          <a:graphicData uri="http://schemas.openxmlformats.org/drawingml/2006/table">
            <a:tbl>
              <a:tblPr/>
              <a:tblGrid>
                <a:gridCol w="609600"/>
                <a:gridCol w="838200"/>
                <a:gridCol w="685800"/>
              </a:tblGrid>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A</a:t>
                      </a:r>
                      <a:endParaRPr lang="en-US" altLang="x-none" dirty="0">
                        <a:solidFill>
                          <a:srgbClr val="FF0000"/>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B</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C</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a1</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100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c1</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482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a2</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c2</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a3</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300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c3</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a4</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c4</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158752" name="Text Box 30"/>
          <p:cNvSpPr txBox="1"/>
          <p:nvPr/>
        </p:nvSpPr>
        <p:spPr>
          <a:xfrm>
            <a:off x="1220788" y="2930525"/>
            <a:ext cx="1751012" cy="365125"/>
          </a:xfrm>
          <a:prstGeom prst="rect">
            <a:avLst/>
          </a:prstGeom>
          <a:noFill/>
          <a:ln w="9525">
            <a:noFill/>
          </a:ln>
        </p:spPr>
        <p:txBody>
          <a:bodyPr tIns="0" bIns="0">
            <a:spAutoFit/>
          </a:bodyPr>
          <a:p>
            <a:pPr lvl="0" algn="ctr" eaLnBrk="1" hangingPunct="1">
              <a:spcBef>
                <a:spcPct val="50000"/>
              </a:spcBef>
              <a:buNone/>
            </a:pPr>
            <a:r>
              <a:rPr lang="en-US" altLang="x-none" sz="2400" dirty="0">
                <a:latin typeface="Times New Roman" panose="02020603050405020304" pitchFamily="2" charset="0"/>
                <a:ea typeface="宋体" panose="02010600030101010101" pitchFamily="2" charset="-122"/>
              </a:rPr>
              <a:t>ABC</a:t>
            </a:r>
            <a:endParaRPr lang="en-US" altLang="x-none" sz="2400" dirty="0">
              <a:latin typeface="Times New Roman" panose="02020603050405020304" pitchFamily="2" charset="0"/>
              <a:ea typeface="宋体" panose="02010600030101010101" pitchFamily="2" charset="-122"/>
            </a:endParaRPr>
          </a:p>
        </p:txBody>
      </p:sp>
      <p:graphicFrame>
        <p:nvGraphicFramePr>
          <p:cNvPr id="158753" name="表格 158752"/>
          <p:cNvGraphicFramePr/>
          <p:nvPr/>
        </p:nvGraphicFramePr>
        <p:xfrm>
          <a:off x="4800600" y="3384550"/>
          <a:ext cx="1447800" cy="2511425"/>
        </p:xfrm>
        <a:graphic>
          <a:graphicData uri="http://schemas.openxmlformats.org/drawingml/2006/table">
            <a:tbl>
              <a:tblPr/>
              <a:tblGrid>
                <a:gridCol w="609600"/>
                <a:gridCol w="838200"/>
              </a:tblGrid>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A</a:t>
                      </a:r>
                      <a:endParaRPr lang="en-US" altLang="x-none" dirty="0">
                        <a:solidFill>
                          <a:srgbClr val="FF0000"/>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B</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a1</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100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482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a2</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a3</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300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a4</a:t>
                      </a:r>
                      <a:endParaRPr lang="en-US" altLang="x-none" dirty="0">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58773" name="Text Box 51"/>
          <p:cNvSpPr txBox="1"/>
          <p:nvPr/>
        </p:nvSpPr>
        <p:spPr>
          <a:xfrm>
            <a:off x="4876800" y="2930525"/>
            <a:ext cx="1295400" cy="365125"/>
          </a:xfrm>
          <a:prstGeom prst="rect">
            <a:avLst/>
          </a:prstGeom>
          <a:noFill/>
          <a:ln w="9525">
            <a:noFill/>
          </a:ln>
        </p:spPr>
        <p:txBody>
          <a:bodyPr tIns="0" bIns="0">
            <a:spAutoFit/>
          </a:bodyPr>
          <a:p>
            <a:pPr lvl="0" algn="ctr" eaLnBrk="1" hangingPunct="1">
              <a:spcBef>
                <a:spcPct val="50000"/>
              </a:spcBef>
              <a:buNone/>
            </a:pPr>
            <a:r>
              <a:rPr lang="en-US" altLang="x-none" sz="2400" dirty="0">
                <a:latin typeface="Times New Roman" panose="02020603050405020304" pitchFamily="2" charset="0"/>
                <a:ea typeface="宋体" panose="02010600030101010101" pitchFamily="2" charset="-122"/>
              </a:rPr>
              <a:t>AB</a:t>
            </a:r>
            <a:endParaRPr lang="en-US" altLang="x-none" sz="2400" dirty="0">
              <a:latin typeface="Times New Roman" panose="02020603050405020304" pitchFamily="2" charset="0"/>
              <a:ea typeface="宋体" panose="02010600030101010101" pitchFamily="2" charset="-122"/>
            </a:endParaRPr>
          </a:p>
        </p:txBody>
      </p:sp>
      <p:graphicFrame>
        <p:nvGraphicFramePr>
          <p:cNvPr id="158774" name="表格 158773"/>
          <p:cNvGraphicFramePr/>
          <p:nvPr/>
        </p:nvGraphicFramePr>
        <p:xfrm>
          <a:off x="6781800" y="3384550"/>
          <a:ext cx="1524000" cy="2517775"/>
        </p:xfrm>
        <a:graphic>
          <a:graphicData uri="http://schemas.openxmlformats.org/drawingml/2006/table">
            <a:tbl>
              <a:tblPr/>
              <a:tblGrid>
                <a:gridCol w="838200"/>
                <a:gridCol w="685800"/>
              </a:tblGrid>
              <a:tr h="50165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B</a:t>
                      </a:r>
                      <a:endParaRPr lang="en-US" altLang="x-none" dirty="0">
                        <a:solidFill>
                          <a:srgbClr val="FF0000"/>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Times New Roman" panose="02020603050405020304" pitchFamily="2" charset="0"/>
                        </a:rPr>
                        <a:t>C</a:t>
                      </a:r>
                      <a:endParaRPr lang="en-US" altLang="x-none" dirty="0">
                        <a:solidFill>
                          <a:srgbClr val="FF0000"/>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323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100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c1</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32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c2</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641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300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c3</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323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zh-CN">
                          <a:solidFill>
                            <a:schemeClr val="accent2"/>
                          </a:solidFill>
                          <a:latin typeface="Times New Roman" panose="02020603050405020304" pitchFamily="2" charset="0"/>
                        </a:rPr>
                        <a:t>200</a:t>
                      </a:r>
                      <a:endParaRPr lang="zh-CN" altLang="en-US">
                        <a:solidFill>
                          <a:schemeClr val="accent2"/>
                        </a:solidFill>
                        <a:latin typeface="Times New Roman" panose="02020603050405020304" pitchFamily="2"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Times New Roman" panose="02020603050405020304" pitchFamily="2" charset="0"/>
                        </a:rPr>
                        <a:t>c4</a:t>
                      </a:r>
                      <a:endParaRPr lang="en-US" altLang="x-none" dirty="0">
                        <a:solidFill>
                          <a:schemeClr val="accent2"/>
                        </a:solidFill>
                        <a:latin typeface="Times New Roman" panose="02020603050405020304" pitchFamily="2"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58794" name="Text Box 69"/>
          <p:cNvSpPr txBox="1"/>
          <p:nvPr/>
        </p:nvSpPr>
        <p:spPr>
          <a:xfrm>
            <a:off x="6858000" y="2930525"/>
            <a:ext cx="1371600" cy="365125"/>
          </a:xfrm>
          <a:prstGeom prst="rect">
            <a:avLst/>
          </a:prstGeom>
          <a:noFill/>
          <a:ln w="9525">
            <a:noFill/>
          </a:ln>
        </p:spPr>
        <p:txBody>
          <a:bodyPr tIns="0" bIns="0">
            <a:spAutoFit/>
          </a:bodyPr>
          <a:p>
            <a:pPr lvl="0" algn="ctr" eaLnBrk="1" hangingPunct="1">
              <a:spcBef>
                <a:spcPct val="50000"/>
              </a:spcBef>
              <a:buNone/>
            </a:pPr>
            <a:r>
              <a:rPr lang="en-US" altLang="x-none" sz="2400" dirty="0">
                <a:latin typeface="Times New Roman" panose="02020603050405020304" pitchFamily="2" charset="0"/>
                <a:ea typeface="宋体" panose="02010600030101010101" pitchFamily="2" charset="-122"/>
              </a:rPr>
              <a:t>BC</a:t>
            </a:r>
            <a:endParaRPr lang="en-US" altLang="x-none" sz="2400" dirty="0">
              <a:latin typeface="Times New Roman" panose="02020603050405020304" pitchFamily="2" charset="0"/>
              <a:ea typeface="宋体" panose="02010600030101010101" pitchFamily="2" charset="-122"/>
            </a:endParaRPr>
          </a:p>
        </p:txBody>
      </p:sp>
      <p:sp>
        <p:nvSpPr>
          <p:cNvPr id="158795" name="AutoShape 70"/>
          <p:cNvSpPr/>
          <p:nvPr/>
        </p:nvSpPr>
        <p:spPr>
          <a:xfrm>
            <a:off x="3581400" y="3997325"/>
            <a:ext cx="838200" cy="457200"/>
          </a:xfrm>
          <a:prstGeom prst="rightArrow">
            <a:avLst>
              <a:gd name="adj1" fmla="val 50000"/>
              <a:gd name="adj2" fmla="val 45833"/>
            </a:avLst>
          </a:prstGeom>
          <a:solidFill>
            <a:schemeClr val="accent1"/>
          </a:solidFill>
          <a:ln w="25400"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974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9748"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59749" name="Rectangle 3"/>
          <p:cNvSpPr>
            <a:spLocks noGrp="1"/>
          </p:cNvSpPr>
          <p:nvPr>
            <p:ph type="body"/>
          </p:nvPr>
        </p:nvSpPr>
        <p:spPr>
          <a:xfrm>
            <a:off x="381000" y="838200"/>
            <a:ext cx="8458200" cy="4267200"/>
          </a:xfrm>
        </p:spPr>
        <p:txBody>
          <a:bodyPr vert="horz" wrap="square" anchor="t"/>
          <a:p>
            <a:pPr marL="457200" lvl="0" indent="-457200" eaLnBrk="1" hangingPunct="1">
              <a:lnSpc>
                <a:spcPct val="130000"/>
              </a:lnSpc>
            </a:pPr>
            <a:r>
              <a:rPr lang="zh-CN" altLang="en-US" dirty="0">
                <a:latin typeface="Arial" panose="020B0604020202020204" pitchFamily="34" charset="0"/>
              </a:rPr>
              <a:t>定理8.3.2.1：</a:t>
            </a:r>
            <a:r>
              <a:rPr lang="zh-CN" altLang="en-US" dirty="0">
                <a:solidFill>
                  <a:schemeClr val="tx1"/>
                </a:solidFill>
                <a:latin typeface="Arial" panose="020B0604020202020204" pitchFamily="34" charset="0"/>
              </a:rPr>
              <a:t>如果</a:t>
            </a:r>
            <a:r>
              <a:rPr lang="en-US" altLang="x-none" dirty="0">
                <a:solidFill>
                  <a:schemeClr val="tx1"/>
                </a:solidFill>
                <a:latin typeface="Arial" panose="020B0604020202020204" pitchFamily="34" charset="0"/>
              </a:rPr>
              <a:t>R</a:t>
            </a:r>
            <a:r>
              <a:rPr lang="zh-CN" altLang="en-US" dirty="0">
                <a:solidFill>
                  <a:schemeClr val="tx1"/>
                </a:solidFill>
                <a:latin typeface="Arial" panose="020B0604020202020204" pitchFamily="34" charset="0"/>
              </a:rPr>
              <a:t>的分解为 </a:t>
            </a:r>
            <a:r>
              <a:rPr lang="zh-CN" altLang="en-US" dirty="0">
                <a:solidFill>
                  <a:schemeClr val="tx1"/>
                </a:solidFill>
                <a:latin typeface="Arial" panose="020B0604020202020204" pitchFamily="34" charset="0"/>
                <a:sym typeface="Symbol" panose="05050102010706020507" pitchFamily="2" charset="2"/>
              </a:rPr>
              <a:t> = {</a:t>
            </a:r>
            <a:r>
              <a:rPr lang="en-US" altLang="x-none" dirty="0">
                <a:solidFill>
                  <a:schemeClr val="tx1"/>
                </a:solidFill>
                <a:latin typeface="Arial" panose="020B0604020202020204" pitchFamily="34" charset="0"/>
                <a:sym typeface="Symbol" panose="05050102010706020507" pitchFamily="2" charset="2"/>
              </a:rPr>
              <a:t>R</a:t>
            </a:r>
            <a:r>
              <a:rPr lang="en-US" altLang="x-none" baseline="-25000" dirty="0">
                <a:solidFill>
                  <a:schemeClr val="tx1"/>
                </a:solidFill>
                <a:latin typeface="Arial" panose="020B0604020202020204" pitchFamily="34" charset="0"/>
                <a:sym typeface="Symbol" panose="05050102010706020507" pitchFamily="2" charset="2"/>
              </a:rPr>
              <a:t>1</a:t>
            </a:r>
            <a:r>
              <a:rPr lang="en-US" altLang="x-none" dirty="0">
                <a:solidFill>
                  <a:schemeClr val="tx1"/>
                </a:solidFill>
                <a:latin typeface="Arial" panose="020B0604020202020204" pitchFamily="34" charset="0"/>
                <a:sym typeface="Symbol" panose="05050102010706020507" pitchFamily="2" charset="2"/>
              </a:rPr>
              <a:t>,R</a:t>
            </a:r>
            <a:r>
              <a:rPr lang="en-US" altLang="x-none" baseline="-25000" dirty="0">
                <a:solidFill>
                  <a:schemeClr val="tx1"/>
                </a:solidFill>
                <a:latin typeface="Arial" panose="020B0604020202020204" pitchFamily="34" charset="0"/>
                <a:sym typeface="Symbol" panose="05050102010706020507" pitchFamily="2" charset="2"/>
              </a:rPr>
              <a:t>2</a:t>
            </a:r>
            <a:r>
              <a:rPr lang="en-US" altLang="x-none" dirty="0">
                <a:solidFill>
                  <a:schemeClr val="tx1"/>
                </a:solidFill>
                <a:latin typeface="Arial" panose="020B0604020202020204" pitchFamily="34" charset="0"/>
                <a:sym typeface="Symbol" panose="05050102010706020507" pitchFamily="2" charset="2"/>
              </a:rPr>
              <a:t>}，F</a:t>
            </a:r>
            <a:r>
              <a:rPr lang="zh-CN" altLang="en-US" dirty="0">
                <a:solidFill>
                  <a:schemeClr val="tx1"/>
                </a:solidFill>
                <a:latin typeface="Arial" panose="020B0604020202020204" pitchFamily="34" charset="0"/>
                <a:sym typeface="Symbol" panose="05050102010706020507" pitchFamily="2" charset="2"/>
              </a:rPr>
              <a:t>为</a:t>
            </a:r>
            <a:r>
              <a:rPr lang="en-US" altLang="x-none" dirty="0">
                <a:solidFill>
                  <a:schemeClr val="tx1"/>
                </a:solidFill>
                <a:latin typeface="Arial" panose="020B0604020202020204" pitchFamily="34" charset="0"/>
                <a:sym typeface="Symbol" panose="05050102010706020507" pitchFamily="2" charset="2"/>
              </a:rPr>
              <a:t>R</a:t>
            </a:r>
            <a:r>
              <a:rPr lang="zh-CN" altLang="en-US" dirty="0">
                <a:solidFill>
                  <a:schemeClr val="tx1"/>
                </a:solidFill>
                <a:latin typeface="Arial" panose="020B0604020202020204" pitchFamily="34" charset="0"/>
                <a:sym typeface="Symbol" panose="05050102010706020507" pitchFamily="2" charset="2"/>
              </a:rPr>
              <a:t>所满足的函数依赖集合，分解具有无损联接性的充分必要条件是：</a:t>
            </a:r>
            <a:endParaRPr lang="zh-CN" altLang="en-US" dirty="0">
              <a:solidFill>
                <a:schemeClr val="tx1"/>
              </a:solidFill>
              <a:latin typeface="Arial" panose="020B0604020202020204" pitchFamily="34" charset="0"/>
              <a:sym typeface="Symbol" panose="05050102010706020507" pitchFamily="2" charset="2"/>
            </a:endParaRPr>
          </a:p>
          <a:p>
            <a:pPr marL="1371600" lvl="2" indent="-457200" eaLnBrk="1" hangingPunct="1">
              <a:lnSpc>
                <a:spcPct val="130000"/>
              </a:lnSpc>
              <a:buNone/>
            </a:pPr>
            <a:r>
              <a:rPr lang="en-US" altLang="x-none" dirty="0">
                <a:solidFill>
                  <a:schemeClr val="tx1"/>
                </a:solidFill>
                <a:latin typeface="Arial" panose="020B0604020202020204" pitchFamily="34" charset="0"/>
                <a:sym typeface="Symbol" panose="05050102010706020507" pitchFamily="2" charset="2"/>
              </a:rPr>
              <a:t>R</a:t>
            </a:r>
            <a:r>
              <a:rPr lang="en-US" altLang="x-none" baseline="-25000" dirty="0">
                <a:solidFill>
                  <a:schemeClr val="tx1"/>
                </a:solidFill>
                <a:latin typeface="Arial" panose="020B0604020202020204" pitchFamily="34" charset="0"/>
                <a:sym typeface="Symbol" panose="05050102010706020507" pitchFamily="2" charset="2"/>
              </a:rPr>
              <a:t>1 </a:t>
            </a:r>
            <a:r>
              <a:rPr lang="en-US" altLang="x-none" dirty="0">
                <a:solidFill>
                  <a:schemeClr val="tx1"/>
                </a:solidFill>
                <a:latin typeface="Arial" panose="020B0604020202020204" pitchFamily="34" charset="0"/>
                <a:sym typeface="Symbol" panose="05050102010706020507" pitchFamily="2" charset="2"/>
              </a:rPr>
              <a:t> R</a:t>
            </a:r>
            <a:r>
              <a:rPr lang="en-US" altLang="x-none" baseline="-25000" dirty="0">
                <a:solidFill>
                  <a:schemeClr val="tx1"/>
                </a:solidFill>
                <a:latin typeface="Arial" panose="020B0604020202020204" pitchFamily="34" charset="0"/>
                <a:sym typeface="Symbol" panose="05050102010706020507" pitchFamily="2" charset="2"/>
              </a:rPr>
              <a:t>2</a:t>
            </a:r>
            <a:r>
              <a:rPr lang="en-US" altLang="x-none" dirty="0">
                <a:solidFill>
                  <a:schemeClr val="tx1"/>
                </a:solidFill>
                <a:latin typeface="Arial" panose="020B0604020202020204" pitchFamily="34" charset="0"/>
                <a:sym typeface="Symbol" panose="05050102010706020507" pitchFamily="2" charset="2"/>
              </a:rPr>
              <a:t>  (R</a:t>
            </a:r>
            <a:r>
              <a:rPr lang="en-US" altLang="x-none" baseline="-25000" dirty="0">
                <a:solidFill>
                  <a:schemeClr val="tx1"/>
                </a:solidFill>
                <a:latin typeface="Arial" panose="020B0604020202020204" pitchFamily="34" charset="0"/>
                <a:sym typeface="Symbol" panose="05050102010706020507" pitchFamily="2" charset="2"/>
              </a:rPr>
              <a:t>1</a:t>
            </a:r>
            <a:r>
              <a:rPr lang="en-US" altLang="x-none" dirty="0">
                <a:solidFill>
                  <a:schemeClr val="tx1"/>
                </a:solidFill>
                <a:latin typeface="Arial" panose="020B0604020202020204" pitchFamily="34" charset="0"/>
                <a:sym typeface="Symbol" panose="05050102010706020507" pitchFamily="2" charset="2"/>
              </a:rPr>
              <a:t> – R</a:t>
            </a:r>
            <a:r>
              <a:rPr lang="en-US" altLang="x-none" baseline="-25000" dirty="0">
                <a:solidFill>
                  <a:schemeClr val="tx1"/>
                </a:solidFill>
                <a:latin typeface="Arial" panose="020B0604020202020204" pitchFamily="34" charset="0"/>
                <a:sym typeface="Symbol" panose="05050102010706020507" pitchFamily="2" charset="2"/>
              </a:rPr>
              <a:t>2</a:t>
            </a:r>
            <a:r>
              <a:rPr lang="en-US" altLang="x-none" dirty="0">
                <a:solidFill>
                  <a:schemeClr val="tx1"/>
                </a:solidFill>
                <a:latin typeface="Arial" panose="020B0604020202020204" pitchFamily="34" charset="0"/>
                <a:sym typeface="Symbol" panose="05050102010706020507" pitchFamily="2" charset="2"/>
              </a:rPr>
              <a:t>)  </a:t>
            </a:r>
            <a:r>
              <a:rPr lang="zh-CN" altLang="en-US" dirty="0">
                <a:latin typeface="Arial" panose="020B0604020202020204" pitchFamily="34" charset="0"/>
                <a:sym typeface="Symbol" panose="05050102010706020507" pitchFamily="2" charset="2"/>
              </a:rPr>
              <a:t>或  </a:t>
            </a:r>
            <a:r>
              <a:rPr lang="en-US" altLang="x-none" dirty="0">
                <a:solidFill>
                  <a:schemeClr val="tx1"/>
                </a:solidFill>
                <a:latin typeface="Arial" panose="020B0604020202020204" pitchFamily="34" charset="0"/>
                <a:sym typeface="Symbol" panose="05050102010706020507" pitchFamily="2" charset="2"/>
              </a:rPr>
              <a:t>R</a:t>
            </a:r>
            <a:r>
              <a:rPr lang="en-US" altLang="x-none" baseline="-25000" dirty="0">
                <a:solidFill>
                  <a:schemeClr val="tx1"/>
                </a:solidFill>
                <a:latin typeface="Arial" panose="020B0604020202020204" pitchFamily="34" charset="0"/>
                <a:sym typeface="Symbol" panose="05050102010706020507" pitchFamily="2" charset="2"/>
              </a:rPr>
              <a:t>1 </a:t>
            </a:r>
            <a:r>
              <a:rPr lang="en-US" altLang="x-none" dirty="0">
                <a:solidFill>
                  <a:schemeClr val="tx1"/>
                </a:solidFill>
                <a:latin typeface="Arial" panose="020B0604020202020204" pitchFamily="34" charset="0"/>
                <a:sym typeface="Symbol" panose="05050102010706020507" pitchFamily="2" charset="2"/>
              </a:rPr>
              <a:t> R</a:t>
            </a:r>
            <a:r>
              <a:rPr lang="en-US" altLang="x-none" baseline="-25000" dirty="0">
                <a:solidFill>
                  <a:schemeClr val="tx1"/>
                </a:solidFill>
                <a:latin typeface="Arial" panose="020B0604020202020204" pitchFamily="34" charset="0"/>
                <a:sym typeface="Symbol" panose="05050102010706020507" pitchFamily="2" charset="2"/>
              </a:rPr>
              <a:t>2</a:t>
            </a:r>
            <a:r>
              <a:rPr lang="en-US" altLang="x-none" dirty="0">
                <a:solidFill>
                  <a:schemeClr val="tx1"/>
                </a:solidFill>
                <a:latin typeface="Arial" panose="020B0604020202020204" pitchFamily="34" charset="0"/>
                <a:sym typeface="Symbol" panose="05050102010706020507" pitchFamily="2" charset="2"/>
              </a:rPr>
              <a:t>  (R</a:t>
            </a:r>
            <a:r>
              <a:rPr lang="en-US" altLang="x-none" baseline="-25000" dirty="0">
                <a:solidFill>
                  <a:schemeClr val="tx1"/>
                </a:solidFill>
                <a:latin typeface="Arial" panose="020B0604020202020204" pitchFamily="34" charset="0"/>
                <a:sym typeface="Symbol" panose="05050102010706020507" pitchFamily="2" charset="2"/>
              </a:rPr>
              <a:t>2</a:t>
            </a:r>
            <a:r>
              <a:rPr lang="en-US" altLang="x-none" dirty="0">
                <a:solidFill>
                  <a:schemeClr val="tx1"/>
                </a:solidFill>
                <a:latin typeface="Arial" panose="020B0604020202020204" pitchFamily="34" charset="0"/>
                <a:sym typeface="Symbol" panose="05050102010706020507" pitchFamily="2" charset="2"/>
              </a:rPr>
              <a:t> – R</a:t>
            </a:r>
            <a:r>
              <a:rPr lang="en-US" altLang="x-none" baseline="-25000" dirty="0">
                <a:solidFill>
                  <a:schemeClr val="tx1"/>
                </a:solidFill>
                <a:latin typeface="Arial" panose="020B0604020202020204" pitchFamily="34" charset="0"/>
                <a:sym typeface="Symbol" panose="05050102010706020507" pitchFamily="2" charset="2"/>
              </a:rPr>
              <a:t>1</a:t>
            </a:r>
            <a:r>
              <a:rPr lang="en-US" altLang="x-none" dirty="0">
                <a:solidFill>
                  <a:schemeClr val="tx1"/>
                </a:solidFill>
                <a:latin typeface="Arial" panose="020B0604020202020204" pitchFamily="34" charset="0"/>
                <a:sym typeface="Symbol" panose="05050102010706020507" pitchFamily="2" charset="2"/>
              </a:rPr>
              <a:t>)</a:t>
            </a:r>
            <a:endParaRPr lang="zh-CN" altLang="en-US" dirty="0">
              <a:solidFill>
                <a:schemeClr val="tx1"/>
              </a:solidFill>
              <a:latin typeface="Arial" panose="020B0604020202020204" pitchFamily="34" charset="0"/>
              <a:sym typeface="Symbol" panose="05050102010706020507" pitchFamily="2"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标题 9217"/>
          <p:cNvSpPr>
            <a:spLocks noGrp="1"/>
          </p:cNvSpPr>
          <p:nvPr>
            <p:ph type="title"/>
          </p:nvPr>
        </p:nvSpPr>
        <p:spPr/>
        <p:txBody>
          <a:bodyPr tIns="0" bIns="0" anchor="ctr"/>
          <a:p>
            <a:pPr marL="609600" indent="-609600" algn="l"/>
            <a:r>
              <a:rPr lang="en-US" altLang="x-none" sz="2400" dirty="0">
                <a:solidFill>
                  <a:schemeClr val="accent2"/>
                </a:solidFill>
              </a:rPr>
              <a:t>3) </a:t>
            </a:r>
            <a:r>
              <a:rPr lang="zh-CN" altLang="en-US" sz="2400" dirty="0">
                <a:solidFill>
                  <a:schemeClr val="accent2"/>
                </a:solidFill>
              </a:rPr>
              <a:t>删除异常 </a:t>
            </a:r>
            <a:r>
              <a:rPr lang="en-US" altLang="x-none" sz="2400" dirty="0">
                <a:solidFill>
                  <a:schemeClr val="accent2"/>
                </a:solidFill>
              </a:rPr>
              <a:t>(cont.)</a:t>
            </a:r>
            <a:endParaRPr lang="en-US" altLang="x-none" sz="2400" dirty="0">
              <a:solidFill>
                <a:schemeClr val="accent2"/>
              </a:solidFill>
            </a:endParaRPr>
          </a:p>
        </p:txBody>
      </p:sp>
      <p:graphicFrame>
        <p:nvGraphicFramePr>
          <p:cNvPr id="9218" name="对象 9218"/>
          <p:cNvGraphicFramePr>
            <a:graphicFrameLocks noChangeAspect="1"/>
          </p:cNvGraphicFramePr>
          <p:nvPr/>
        </p:nvGraphicFramePr>
        <p:xfrm>
          <a:off x="0" y="915988"/>
          <a:ext cx="9137650" cy="4873625"/>
        </p:xfrm>
        <a:graphic>
          <a:graphicData uri="http://schemas.openxmlformats.org/presentationml/2006/ole">
            <mc:AlternateContent xmlns:mc="http://schemas.openxmlformats.org/markup-compatibility/2006">
              <mc:Choice xmlns:v="urn:schemas-microsoft-com:vml" Requires="v">
                <p:oleObj spid="_x0000_s3076" name="" r:id="rId1" imgW="3314700" imgH="1778635" progId="Word.Picture.8">
                  <p:embed/>
                </p:oleObj>
              </mc:Choice>
              <mc:Fallback>
                <p:oleObj name="" r:id="rId1" imgW="3314700" imgH="1778635" progId="Word.Picture.8">
                  <p:embed/>
                  <p:pic>
                    <p:nvPicPr>
                      <p:cNvPr id="0" name="图片 3075"/>
                      <p:cNvPicPr/>
                      <p:nvPr/>
                    </p:nvPicPr>
                    <p:blipFill>
                      <a:blip r:embed="rId2"/>
                      <a:stretch>
                        <a:fillRect/>
                      </a:stretch>
                    </p:blipFill>
                    <p:spPr>
                      <a:xfrm>
                        <a:off x="0" y="915988"/>
                        <a:ext cx="9137650" cy="4873625"/>
                      </a:xfrm>
                      <a:prstGeom prst="rect">
                        <a:avLst/>
                      </a:prstGeom>
                      <a:solidFill>
                        <a:schemeClr val="bg1"/>
                      </a:solidFill>
                      <a:ln w="38100">
                        <a:noFill/>
                        <a:miter/>
                      </a:ln>
                    </p:spPr>
                  </p:pic>
                </p:oleObj>
              </mc:Fallback>
            </mc:AlternateContent>
          </a:graphicData>
        </a:graphic>
      </p:graphicFrame>
      <p:sp>
        <p:nvSpPr>
          <p:cNvPr id="9220" name="文本框 9219"/>
          <p:cNvSpPr txBox="1"/>
          <p:nvPr/>
        </p:nvSpPr>
        <p:spPr>
          <a:xfrm>
            <a:off x="0" y="5734050"/>
            <a:ext cx="9144000" cy="519113"/>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n"/>
            </a:pPr>
            <a:r>
              <a:rPr lang="zh-CN" altLang="en-US" sz="2800" b="1" dirty="0">
                <a:solidFill>
                  <a:srgbClr val="FF0000"/>
                </a:solidFill>
                <a:latin typeface="Times New Roman" panose="02020603050405020304" pitchFamily="2" charset="0"/>
              </a:rPr>
              <a:t> 在结果关系中，再也找不到课程</a:t>
            </a:r>
            <a:r>
              <a:rPr lang="en-US" altLang="x-none" sz="2800" b="1" dirty="0">
                <a:solidFill>
                  <a:srgbClr val="FF0000"/>
                </a:solidFill>
                <a:latin typeface="Times New Roman" panose="02020603050405020304" pitchFamily="2" charset="0"/>
              </a:rPr>
              <a:t>107</a:t>
            </a:r>
            <a:r>
              <a:rPr lang="zh-CN" altLang="en-US" sz="2800" b="1" dirty="0">
                <a:solidFill>
                  <a:srgbClr val="FF0000"/>
                </a:solidFill>
                <a:latin typeface="Times New Roman" panose="02020603050405020304" pitchFamily="2" charset="0"/>
              </a:rPr>
              <a:t>的信息了！</a:t>
            </a:r>
            <a:endParaRPr lang="zh-CN" altLang="en-US" sz="2800" b="1" dirty="0">
              <a:solidFill>
                <a:srgbClr val="FF0000"/>
              </a:solidFill>
              <a:latin typeface="Times New Roman" panose="02020603050405020304" pitchFamily="2" charset="0"/>
            </a:endParaRPr>
          </a:p>
        </p:txBody>
      </p:sp>
      <p:sp>
        <p:nvSpPr>
          <p:cNvPr id="2"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6077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60772"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60773" name="Rectangle 5"/>
          <p:cNvSpPr/>
          <p:nvPr/>
        </p:nvSpPr>
        <p:spPr>
          <a:xfrm>
            <a:off x="53975" y="981075"/>
            <a:ext cx="8839200" cy="5029200"/>
          </a:xfrm>
          <a:prstGeom prst="rect">
            <a:avLst/>
          </a:prstGeom>
          <a:noFill/>
          <a:ln w="9525">
            <a:noFill/>
          </a:ln>
        </p:spPr>
        <p:txBody>
          <a:bodyPr/>
          <a:p>
            <a:pPr marL="457200" lvl="0" indent="-457200" eaLnBrk="1" hangingPunct="1">
              <a:lnSpc>
                <a:spcPct val="110000"/>
              </a:lnSpc>
              <a:spcBef>
                <a:spcPct val="100000"/>
              </a:spcBef>
              <a:buChar char="Ø"/>
            </a:pPr>
            <a:r>
              <a:rPr lang="zh-CN" altLang="en-US" dirty="0">
                <a:latin typeface="Arial" panose="020B0604020202020204" pitchFamily="34" charset="0"/>
                <a:ea typeface="宋体" panose="02010600030101010101" pitchFamily="2" charset="-122"/>
                <a:sym typeface="Symbol" panose="05050102010706020507" pitchFamily="2" charset="2"/>
              </a:rPr>
              <a:t>设有一个关系模式</a:t>
            </a:r>
            <a:r>
              <a:rPr lang="en-US" altLang="x-none" dirty="0">
                <a:latin typeface="Arial" panose="020B0604020202020204" pitchFamily="34" charset="0"/>
                <a:ea typeface="宋体" panose="02010600030101010101" pitchFamily="2" charset="-122"/>
                <a:sym typeface="Symbol" panose="05050102010706020507" pitchFamily="2" charset="2"/>
              </a:rPr>
              <a:t>T(A, B, C)，</a:t>
            </a:r>
            <a:r>
              <a:rPr lang="zh-CN" altLang="en-US" dirty="0">
                <a:latin typeface="Arial" panose="020B0604020202020204" pitchFamily="34" charset="0"/>
                <a:ea typeface="宋体" panose="02010600030101010101" pitchFamily="2" charset="-122"/>
                <a:sym typeface="Symbol" panose="05050102010706020507" pitchFamily="2" charset="2"/>
              </a:rPr>
              <a:t>函数依赖集为</a:t>
            </a:r>
            <a:r>
              <a:rPr lang="en-US" altLang="x-none" dirty="0">
                <a:latin typeface="Arial" panose="020B0604020202020204" pitchFamily="34" charset="0"/>
                <a:ea typeface="宋体" panose="02010600030101010101" pitchFamily="2" charset="-122"/>
                <a:sym typeface="Symbol" panose="05050102010706020507" pitchFamily="2" charset="2"/>
              </a:rPr>
              <a:t>F,</a:t>
            </a:r>
            <a:r>
              <a:rPr lang="zh-CN" altLang="en-US" dirty="0">
                <a:latin typeface="Arial" panose="020B0604020202020204" pitchFamily="34" charset="0"/>
                <a:ea typeface="宋体" panose="02010600030101010101" pitchFamily="2" charset="-122"/>
                <a:sym typeface="Symbol" panose="05050102010706020507" pitchFamily="2" charset="2"/>
              </a:rPr>
              <a:t>请判断下述的分解</a:t>
            </a:r>
            <a:r>
              <a:rPr lang="en-US" altLang="x-none" dirty="0">
                <a:latin typeface="Arial" panose="020B0604020202020204" pitchFamily="34" charset="0"/>
                <a:ea typeface="宋体" panose="02010600030101010101" pitchFamily="2" charset="-122"/>
                <a:sym typeface="Symbol" panose="05050102010706020507" pitchFamily="2" charset="2"/>
              </a:rPr>
              <a:t> = </a:t>
            </a:r>
            <a:r>
              <a:rPr lang="en-US" altLang="x-none" dirty="0">
                <a:latin typeface="Arial" panose="020B0604020202020204" pitchFamily="34" charset="0"/>
                <a:ea typeface="宋体" panose="02010600030101010101" pitchFamily="2" charset="-122"/>
              </a:rPr>
              <a:t>{T</a:t>
            </a:r>
            <a:r>
              <a:rPr lang="en-US" altLang="x-none" baseline="-25000" dirty="0">
                <a:latin typeface="Arial" panose="020B0604020202020204" pitchFamily="34" charset="0"/>
                <a:ea typeface="宋体" panose="02010600030101010101" pitchFamily="2" charset="-122"/>
              </a:rPr>
              <a:t>1</a:t>
            </a:r>
            <a:r>
              <a:rPr lang="en-US" altLang="x-none" dirty="0">
                <a:latin typeface="Arial" panose="020B0604020202020204" pitchFamily="34" charset="0"/>
                <a:ea typeface="宋体" panose="02010600030101010101" pitchFamily="2" charset="-122"/>
              </a:rPr>
              <a:t>, T</a:t>
            </a:r>
            <a:r>
              <a:rPr lang="en-US" altLang="x-none" baseline="-25000" dirty="0">
                <a:latin typeface="Arial" panose="020B0604020202020204" pitchFamily="34" charset="0"/>
                <a:ea typeface="宋体" panose="02010600030101010101" pitchFamily="2" charset="-122"/>
              </a:rPr>
              <a:t>2</a:t>
            </a:r>
            <a:r>
              <a:rPr lang="en-US" altLang="x-none"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sym typeface="Symbol" panose="05050102010706020507" pitchFamily="2" charset="2"/>
              </a:rPr>
              <a:t>是否具有无损联接性？</a:t>
            </a:r>
            <a:endParaRPr lang="zh-CN" altLang="en-US" dirty="0">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10000"/>
              </a:lnSpc>
              <a:spcBef>
                <a:spcPct val="100000"/>
              </a:spcBef>
              <a:buClr>
                <a:srgbClr val="CC9900"/>
              </a:buClr>
              <a:buSzPct val="100000"/>
              <a:buAutoNum type="arabicPeriod"/>
            </a:pPr>
            <a:r>
              <a:rPr lang="en-US" altLang="x-none" dirty="0">
                <a:solidFill>
                  <a:schemeClr val="accent2"/>
                </a:solidFill>
                <a:latin typeface="Arial" panose="020B0604020202020204" pitchFamily="34" charset="0"/>
                <a:ea typeface="宋体" panose="02010600030101010101" pitchFamily="2" charset="-122"/>
              </a:rPr>
              <a:t>F = { A</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chemeClr val="accent2"/>
                </a:solidFill>
                <a:latin typeface="Arial" panose="020B0604020202020204" pitchFamily="34" charset="0"/>
                <a:ea typeface="宋体" panose="02010600030101010101" pitchFamily="2" charset="-122"/>
              </a:rPr>
              <a:t>{ 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rPr>
              <a:t>(A, B),  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rPr>
              <a:t>(A, C) }</a:t>
            </a:r>
            <a:endParaRPr lang="en-US" altLang="x-none" dirty="0">
              <a:solidFill>
                <a:schemeClr val="accent2"/>
              </a:solidFill>
              <a:latin typeface="Arial" panose="020B0604020202020204" pitchFamily="34" charset="0"/>
              <a:ea typeface="宋体" panose="02010600030101010101" pitchFamily="2" charset="-122"/>
            </a:endParaRPr>
          </a:p>
          <a:p>
            <a:pPr marL="914400" lvl="1" indent="-457200" eaLnBrk="1" hangingPunct="1">
              <a:lnSpc>
                <a:spcPct val="110000"/>
              </a:lnSpc>
              <a:spcBef>
                <a:spcPct val="100000"/>
              </a:spcBef>
              <a:buClr>
                <a:srgbClr val="CC9900"/>
              </a:buClr>
              <a:buSzPct val="100000"/>
              <a:buAutoNum type="arabicPeriod"/>
            </a:pPr>
            <a:r>
              <a:rPr lang="en-US" altLang="x-none" dirty="0">
                <a:solidFill>
                  <a:schemeClr val="accent2"/>
                </a:solidFill>
                <a:latin typeface="Arial" panose="020B0604020202020204" pitchFamily="34" charset="0"/>
                <a:ea typeface="宋体" panose="02010600030101010101" pitchFamily="2" charset="-122"/>
              </a:rPr>
              <a:t>F = { A</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C, B</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C },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chemeClr val="accent2"/>
                </a:solidFill>
                <a:latin typeface="Arial" panose="020B0604020202020204" pitchFamily="34" charset="0"/>
                <a:ea typeface="宋体" panose="02010600030101010101" pitchFamily="2" charset="-122"/>
              </a:rPr>
              <a:t>{ 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rPr>
              <a:t>(A, B),  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rPr>
              <a:t>(A, C) }</a:t>
            </a:r>
            <a:endParaRPr lang="en-US" altLang="x-none" dirty="0">
              <a:solidFill>
                <a:schemeClr val="accent2"/>
              </a:solidFill>
              <a:latin typeface="Arial" panose="020B0604020202020204" pitchFamily="34" charset="0"/>
              <a:ea typeface="宋体" panose="02010600030101010101" pitchFamily="2" charset="-122"/>
            </a:endParaRPr>
          </a:p>
          <a:p>
            <a:pPr marL="914400" lvl="1" indent="-457200" eaLnBrk="1" hangingPunct="1">
              <a:lnSpc>
                <a:spcPct val="110000"/>
              </a:lnSpc>
              <a:spcBef>
                <a:spcPct val="100000"/>
              </a:spcBef>
              <a:buClr>
                <a:srgbClr val="CC9900"/>
              </a:buClr>
              <a:buSzPct val="100000"/>
              <a:buAutoNum type="arabicPeriod"/>
            </a:pPr>
            <a:r>
              <a:rPr lang="en-US" altLang="x-none" dirty="0">
                <a:solidFill>
                  <a:schemeClr val="accent2"/>
                </a:solidFill>
                <a:latin typeface="Arial" panose="020B0604020202020204" pitchFamily="34" charset="0"/>
                <a:ea typeface="宋体" panose="02010600030101010101" pitchFamily="2" charset="-122"/>
              </a:rPr>
              <a:t>F = { A</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chemeClr val="accent2"/>
                </a:solidFill>
                <a:latin typeface="Arial" panose="020B0604020202020204" pitchFamily="34" charset="0"/>
                <a:ea typeface="宋体" panose="02010600030101010101" pitchFamily="2" charset="-122"/>
              </a:rPr>
              <a:t>{ 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rPr>
              <a:t>(A, B),  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rPr>
              <a:t>(B, C) }</a:t>
            </a:r>
            <a:endParaRPr lang="en-US" altLang="x-none" dirty="0">
              <a:solidFill>
                <a:schemeClr val="accent2"/>
              </a:solidFill>
              <a:latin typeface="Arial" panose="020B0604020202020204" pitchFamily="34" charset="0"/>
              <a:ea typeface="宋体" panose="02010600030101010101" pitchFamily="2" charset="-122"/>
            </a:endParaRPr>
          </a:p>
          <a:p>
            <a:pPr marL="914400" lvl="1" indent="-457200" eaLnBrk="1" hangingPunct="1">
              <a:lnSpc>
                <a:spcPct val="110000"/>
              </a:lnSpc>
              <a:spcBef>
                <a:spcPct val="100000"/>
              </a:spcBef>
              <a:buClr>
                <a:srgbClr val="CC9900"/>
              </a:buClr>
              <a:buSzPct val="100000"/>
              <a:buAutoNum type="arabicPeriod"/>
            </a:pPr>
            <a:r>
              <a:rPr lang="en-US" altLang="x-none" dirty="0">
                <a:solidFill>
                  <a:schemeClr val="accent2"/>
                </a:solidFill>
                <a:latin typeface="Arial" panose="020B0604020202020204" pitchFamily="34" charset="0"/>
                <a:ea typeface="宋体" panose="02010600030101010101" pitchFamily="2" charset="-122"/>
              </a:rPr>
              <a:t>F = { A</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dirty="0">
                <a:solidFill>
                  <a:schemeClr val="accent2"/>
                </a:solidFill>
                <a:latin typeface="Arial" panose="020B0604020202020204" pitchFamily="34" charset="0"/>
                <a:ea typeface="宋体" panose="02010600030101010101" pitchFamily="2" charset="-122"/>
              </a:rPr>
              <a:t>B</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C },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chemeClr val="accent2"/>
                </a:solidFill>
                <a:latin typeface="Arial" panose="020B0604020202020204" pitchFamily="34" charset="0"/>
                <a:ea typeface="宋体" panose="02010600030101010101" pitchFamily="2" charset="-122"/>
              </a:rPr>
              <a:t>{ T</a:t>
            </a:r>
            <a:r>
              <a:rPr lang="en-US" altLang="x-none" baseline="-25000" dirty="0">
                <a:solidFill>
                  <a:schemeClr val="accent2"/>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rPr>
              <a:t>(A, C),  T</a:t>
            </a:r>
            <a:r>
              <a:rPr lang="en-US" altLang="x-none" baseline="-25000" dirty="0">
                <a:solidFill>
                  <a:schemeClr val="accent2"/>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rPr>
              <a:t>(B, C) }</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3">
                                            <p:txEl>
                                              <p:charRg st="0" end="58"/>
                                            </p:txEl>
                                          </p:spTgt>
                                        </p:tgtEl>
                                        <p:attrNameLst>
                                          <p:attrName>style.visibility</p:attrName>
                                        </p:attrNameLst>
                                      </p:cBhvr>
                                      <p:to>
                                        <p:strVal val="visible"/>
                                      </p:to>
                                    </p:set>
                                    <p:animEffect transition="in" filter="blinds(horizontal)">
                                      <p:cBhvr>
                                        <p:cTn id="7" dur="500"/>
                                        <p:tgtEl>
                                          <p:spTgt spid="160773">
                                            <p:txEl>
                                              <p:charRg st="0"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3">
                                            <p:txEl>
                                              <p:charRg st="58" end="113"/>
                                            </p:txEl>
                                          </p:spTgt>
                                        </p:tgtEl>
                                        <p:attrNameLst>
                                          <p:attrName>style.visibility</p:attrName>
                                        </p:attrNameLst>
                                      </p:cBhvr>
                                      <p:to>
                                        <p:strVal val="visible"/>
                                      </p:to>
                                    </p:set>
                                    <p:animEffect transition="in" filter="blinds(horizontal)">
                                      <p:cBhvr>
                                        <p:cTn id="12" dur="500"/>
                                        <p:tgtEl>
                                          <p:spTgt spid="160773">
                                            <p:txEl>
                                              <p:charRg st="58"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3">
                                            <p:txEl>
                                              <p:charRg st="113" end="162"/>
                                            </p:txEl>
                                          </p:spTgt>
                                        </p:tgtEl>
                                        <p:attrNameLst>
                                          <p:attrName>style.visibility</p:attrName>
                                        </p:attrNameLst>
                                      </p:cBhvr>
                                      <p:to>
                                        <p:strVal val="visible"/>
                                      </p:to>
                                    </p:set>
                                    <p:animEffect transition="in" filter="blinds(horizontal)">
                                      <p:cBhvr>
                                        <p:cTn id="17" dur="500"/>
                                        <p:tgtEl>
                                          <p:spTgt spid="160773">
                                            <p:txEl>
                                              <p:charRg st="113" end="1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3">
                                            <p:txEl>
                                              <p:charRg st="162" end="217"/>
                                            </p:txEl>
                                          </p:spTgt>
                                        </p:tgtEl>
                                        <p:attrNameLst>
                                          <p:attrName>style.visibility</p:attrName>
                                        </p:attrNameLst>
                                      </p:cBhvr>
                                      <p:to>
                                        <p:strVal val="visible"/>
                                      </p:to>
                                    </p:set>
                                    <p:animEffect transition="in" filter="blinds(horizontal)">
                                      <p:cBhvr>
                                        <p:cTn id="22" dur="500"/>
                                        <p:tgtEl>
                                          <p:spTgt spid="160773">
                                            <p:txEl>
                                              <p:charRg st="162" end="2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0773">
                                            <p:txEl>
                                              <p:charRg st="217" end="266"/>
                                            </p:txEl>
                                          </p:spTgt>
                                        </p:tgtEl>
                                        <p:attrNameLst>
                                          <p:attrName>style.visibility</p:attrName>
                                        </p:attrNameLst>
                                      </p:cBhvr>
                                      <p:to>
                                        <p:strVal val="visible"/>
                                      </p:to>
                                    </p:set>
                                    <p:animEffect transition="in" filter="blinds(horizontal)">
                                      <p:cBhvr>
                                        <p:cTn id="27" dur="500"/>
                                        <p:tgtEl>
                                          <p:spTgt spid="160773">
                                            <p:txEl>
                                              <p:charRg st="217" end="2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bldLvl="2"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6179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61796"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61797" name="Rectangle 3"/>
          <p:cNvSpPr>
            <a:spLocks noGrp="1"/>
          </p:cNvSpPr>
          <p:nvPr>
            <p:ph type="body"/>
          </p:nvPr>
        </p:nvSpPr>
        <p:spPr>
          <a:xfrm>
            <a:off x="228600" y="838200"/>
            <a:ext cx="8458200" cy="5257800"/>
          </a:xfrm>
        </p:spPr>
        <p:txBody>
          <a:bodyPr vert="horz" wrap="square" anchor="t"/>
          <a:p>
            <a:pPr lvl="0" eaLnBrk="1" hangingPunct="1"/>
            <a:r>
              <a:rPr lang="zh-CN" altLang="en-US" dirty="0">
                <a:latin typeface="Arial" panose="020B0604020202020204" pitchFamily="34" charset="0"/>
              </a:rPr>
              <a:t>依赖保持性</a:t>
            </a:r>
            <a:endParaRPr lang="zh-CN" altLang="en-US" dirty="0">
              <a:latin typeface="Arial" panose="020B0604020202020204" pitchFamily="34" charset="0"/>
            </a:endParaRPr>
          </a:p>
          <a:p>
            <a:pPr lvl="1" eaLnBrk="1" hangingPunct="1"/>
            <a:r>
              <a:rPr lang="zh-CN" altLang="en-US" dirty="0">
                <a:latin typeface="Arial" panose="020B0604020202020204" pitchFamily="34" charset="0"/>
              </a:rPr>
              <a:t>设 </a:t>
            </a:r>
            <a:r>
              <a:rPr lang="en-US" altLang="x-none" dirty="0">
                <a:latin typeface="Arial" panose="020B0604020202020204" pitchFamily="34" charset="0"/>
              </a:rPr>
              <a:t>F </a:t>
            </a:r>
            <a:r>
              <a:rPr lang="zh-CN" altLang="en-US" dirty="0">
                <a:latin typeface="Arial" panose="020B0604020202020204" pitchFamily="34" charset="0"/>
              </a:rPr>
              <a:t>是属性集 </a:t>
            </a:r>
            <a:r>
              <a:rPr lang="en-US" altLang="x-none" dirty="0">
                <a:latin typeface="Arial" panose="020B0604020202020204" pitchFamily="34" charset="0"/>
              </a:rPr>
              <a:t>U </a:t>
            </a:r>
            <a:r>
              <a:rPr lang="zh-CN" altLang="en-US" dirty="0">
                <a:latin typeface="Arial" panose="020B0604020202020204" pitchFamily="34" charset="0"/>
              </a:rPr>
              <a:t>上的函数依赖集，</a:t>
            </a:r>
            <a:r>
              <a:rPr lang="en-US" altLang="x-none" dirty="0">
                <a:latin typeface="Arial" panose="020B0604020202020204" pitchFamily="34" charset="0"/>
              </a:rPr>
              <a:t>Z </a:t>
            </a:r>
            <a:r>
              <a:rPr lang="zh-CN" altLang="en-US" dirty="0">
                <a:latin typeface="Arial" panose="020B0604020202020204" pitchFamily="34" charset="0"/>
              </a:rPr>
              <a:t>是 </a:t>
            </a:r>
            <a:r>
              <a:rPr lang="en-US" altLang="x-none" dirty="0">
                <a:latin typeface="Arial" panose="020B0604020202020204" pitchFamily="34" charset="0"/>
              </a:rPr>
              <a:t>U </a:t>
            </a:r>
            <a:r>
              <a:rPr lang="zh-CN" altLang="en-US" dirty="0">
                <a:latin typeface="Arial" panose="020B0604020202020204" pitchFamily="34" charset="0"/>
              </a:rPr>
              <a:t>的一个子集， </a:t>
            </a:r>
            <a:r>
              <a:rPr lang="en-US" altLang="x-none" dirty="0">
                <a:latin typeface="Arial" panose="020B0604020202020204" pitchFamily="34" charset="0"/>
              </a:rPr>
              <a:t>F </a:t>
            </a:r>
            <a:r>
              <a:rPr lang="zh-CN" altLang="en-US" dirty="0">
                <a:latin typeface="Arial" panose="020B0604020202020204" pitchFamily="34" charset="0"/>
              </a:rPr>
              <a:t>在 </a:t>
            </a:r>
            <a:r>
              <a:rPr lang="en-US" altLang="x-none" dirty="0">
                <a:latin typeface="Arial" panose="020B0604020202020204" pitchFamily="34" charset="0"/>
              </a:rPr>
              <a:t>Z </a:t>
            </a:r>
            <a:r>
              <a:rPr lang="zh-CN" altLang="en-US" dirty="0">
                <a:latin typeface="Arial" panose="020B0604020202020204" pitchFamily="34" charset="0"/>
              </a:rPr>
              <a:t>上的投影用 </a:t>
            </a:r>
            <a:r>
              <a:rPr lang="en-US" altLang="x-none" dirty="0">
                <a:latin typeface="Arial" panose="020B0604020202020204" pitchFamily="34" charset="0"/>
                <a:sym typeface="Symbol" panose="05050102010706020507" pitchFamily="2" charset="2"/>
              </a:rPr>
              <a:t></a:t>
            </a:r>
            <a:r>
              <a:rPr lang="en-US" altLang="x-none" baseline="-25000" dirty="0">
                <a:latin typeface="Arial" panose="020B0604020202020204" pitchFamily="34" charset="0"/>
                <a:sym typeface="Symbol" panose="05050102010706020507" pitchFamily="2" charset="2"/>
              </a:rPr>
              <a:t>Z</a:t>
            </a:r>
            <a:r>
              <a:rPr lang="en-US" altLang="x-none" dirty="0">
                <a:latin typeface="Arial" panose="020B0604020202020204" pitchFamily="34" charset="0"/>
                <a:sym typeface="Symbol" panose="05050102010706020507" pitchFamily="2" charset="2"/>
              </a:rPr>
              <a:t>(F) </a:t>
            </a:r>
            <a:r>
              <a:rPr lang="zh-CN" altLang="en-US" dirty="0">
                <a:latin typeface="Arial" panose="020B0604020202020204" pitchFamily="34" charset="0"/>
                <a:sym typeface="Symbol" panose="05050102010706020507" pitchFamily="2" charset="2"/>
              </a:rPr>
              <a:t>来表示</a:t>
            </a:r>
            <a:endParaRPr lang="zh-CN" altLang="en-US" dirty="0">
              <a:latin typeface="Arial" panose="020B0604020202020204" pitchFamily="34" charset="0"/>
            </a:endParaRPr>
          </a:p>
          <a:p>
            <a:pPr lvl="1" eaLnBrk="1" hangingPunct="1"/>
            <a:endParaRPr lang="zh-CN" altLang="en-US" sz="1400" dirty="0">
              <a:latin typeface="Arial" panose="020B0604020202020204" pitchFamily="34" charset="0"/>
            </a:endParaRPr>
          </a:p>
          <a:p>
            <a:pPr lvl="1" eaLnBrk="1" hangingPunct="1"/>
            <a:r>
              <a:rPr lang="zh-CN" altLang="en-US" dirty="0">
                <a:latin typeface="Arial" panose="020B0604020202020204" pitchFamily="34" charset="0"/>
              </a:rPr>
              <a:t>设存在关系模式 </a:t>
            </a:r>
            <a:r>
              <a:rPr lang="en-US" altLang="x-none" dirty="0">
                <a:latin typeface="Arial" panose="020B0604020202020204" pitchFamily="34" charset="0"/>
              </a:rPr>
              <a:t>R </a:t>
            </a:r>
            <a:r>
              <a:rPr lang="zh-CN" altLang="en-US" dirty="0">
                <a:latin typeface="Arial" panose="020B0604020202020204" pitchFamily="34" charset="0"/>
              </a:rPr>
              <a:t>的一个分解 </a:t>
            </a:r>
            <a:r>
              <a:rPr lang="zh-CN" altLang="en-US" dirty="0">
                <a:latin typeface="Arial" panose="020B0604020202020204" pitchFamily="34" charset="0"/>
                <a:sym typeface="Symbol" panose="05050102010706020507" pitchFamily="2" charset="2"/>
              </a:rPr>
              <a:t> = { </a:t>
            </a:r>
            <a:r>
              <a:rPr lang="en-US" altLang="x-none" dirty="0">
                <a:latin typeface="Arial" panose="020B0604020202020204" pitchFamily="34" charset="0"/>
                <a:sym typeface="Symbol" panose="05050102010706020507" pitchFamily="2" charset="2"/>
              </a:rPr>
              <a:t>R</a:t>
            </a:r>
            <a:r>
              <a:rPr lang="en-US" altLang="x-none" baseline="-25000" dirty="0">
                <a:latin typeface="Arial" panose="020B0604020202020204" pitchFamily="34" charset="0"/>
                <a:sym typeface="Symbol" panose="05050102010706020507" pitchFamily="2" charset="2"/>
              </a:rPr>
              <a:t>1</a:t>
            </a:r>
            <a:r>
              <a:rPr lang="en-US" altLang="x-none" dirty="0">
                <a:latin typeface="Arial" panose="020B0604020202020204" pitchFamily="34" charset="0"/>
                <a:sym typeface="Symbol" panose="05050102010706020507" pitchFamily="2" charset="2"/>
              </a:rPr>
              <a:t>, R</a:t>
            </a:r>
            <a:r>
              <a:rPr lang="en-US" altLang="x-none" baseline="-25000" dirty="0">
                <a:latin typeface="Arial" panose="020B0604020202020204" pitchFamily="34" charset="0"/>
                <a:sym typeface="Symbol" panose="05050102010706020507" pitchFamily="2" charset="2"/>
              </a:rPr>
              <a:t>2</a:t>
            </a:r>
            <a:r>
              <a:rPr lang="en-US" altLang="x-none" dirty="0">
                <a:latin typeface="Arial" panose="020B0604020202020204" pitchFamily="34" charset="0"/>
                <a:sym typeface="Symbol" panose="05050102010706020507" pitchFamily="2" charset="2"/>
              </a:rPr>
              <a:t>, …, R</a:t>
            </a:r>
            <a:r>
              <a:rPr lang="en-US" altLang="x-none" baseline="-25000" dirty="0">
                <a:latin typeface="Arial" panose="020B0604020202020204" pitchFamily="34" charset="0"/>
                <a:sym typeface="Symbol" panose="05050102010706020507" pitchFamily="2" charset="2"/>
              </a:rPr>
              <a:t>k</a:t>
            </a:r>
            <a:r>
              <a:rPr lang="en-US" altLang="x-none" dirty="0">
                <a:latin typeface="Arial" panose="020B0604020202020204" pitchFamily="34" charset="0"/>
                <a:sym typeface="Symbol" panose="05050102010706020507" pitchFamily="2" charset="2"/>
              </a:rPr>
              <a:t> }, F </a:t>
            </a:r>
            <a:r>
              <a:rPr lang="zh-CN" altLang="en-US" dirty="0">
                <a:latin typeface="Arial" panose="020B0604020202020204" pitchFamily="34" charset="0"/>
                <a:sym typeface="Symbol" panose="05050102010706020507" pitchFamily="2" charset="2"/>
              </a:rPr>
              <a:t>是 </a:t>
            </a:r>
            <a:r>
              <a:rPr lang="en-US" altLang="x-none" dirty="0">
                <a:latin typeface="Arial" panose="020B0604020202020204" pitchFamily="34" charset="0"/>
                <a:sym typeface="Symbol" panose="05050102010706020507" pitchFamily="2" charset="2"/>
              </a:rPr>
              <a:t>R </a:t>
            </a:r>
            <a:r>
              <a:rPr lang="zh-CN" altLang="en-US" dirty="0">
                <a:latin typeface="Arial" panose="020B0604020202020204" pitchFamily="34" charset="0"/>
                <a:sym typeface="Symbol" panose="05050102010706020507" pitchFamily="2" charset="2"/>
              </a:rPr>
              <a:t>上的函数依赖集。如果：</a:t>
            </a:r>
            <a:endParaRPr lang="zh-CN" altLang="en-US" dirty="0">
              <a:latin typeface="Arial" panose="020B0604020202020204" pitchFamily="34" charset="0"/>
              <a:sym typeface="Symbol" panose="05050102010706020507" pitchFamily="2" charset="2"/>
            </a:endParaRPr>
          </a:p>
          <a:p>
            <a:pPr lvl="3" eaLnBrk="1" hangingPunct="1">
              <a:buNone/>
            </a:pPr>
            <a:r>
              <a:rPr lang="en-US" altLang="x-none" dirty="0">
                <a:solidFill>
                  <a:schemeClr val="accent2"/>
                </a:solidFill>
                <a:latin typeface="Arial" panose="020B0604020202020204" pitchFamily="34" charset="0"/>
                <a:sym typeface="Symbol" panose="05050102010706020507" pitchFamily="2" charset="2"/>
              </a:rPr>
              <a:t>F</a:t>
            </a:r>
            <a:r>
              <a:rPr lang="en-US" altLang="x-none" baseline="30000" dirty="0">
                <a:solidFill>
                  <a:schemeClr val="accent2"/>
                </a:solidFill>
                <a:latin typeface="Arial" panose="020B0604020202020204" pitchFamily="34" charset="0"/>
                <a:sym typeface="Symbol" panose="05050102010706020507" pitchFamily="2" charset="2"/>
              </a:rPr>
              <a:t>+</a:t>
            </a:r>
            <a:r>
              <a:rPr lang="en-US" altLang="x-none" dirty="0">
                <a:solidFill>
                  <a:schemeClr val="accent2"/>
                </a:solidFill>
                <a:latin typeface="Arial" panose="020B0604020202020204" pitchFamily="34" charset="0"/>
                <a:sym typeface="Symbol" panose="05050102010706020507" pitchFamily="2" charset="2"/>
              </a:rPr>
              <a:t> = (</a:t>
            </a:r>
            <a:r>
              <a:rPr lang="en-US" altLang="x-none" baseline="-25000" dirty="0">
                <a:solidFill>
                  <a:schemeClr val="accent2"/>
                </a:solidFill>
                <a:latin typeface="Arial" panose="020B0604020202020204" pitchFamily="34" charset="0"/>
                <a:sym typeface="Symbol" panose="05050102010706020507" pitchFamily="2" charset="2"/>
              </a:rPr>
              <a:t>R1</a:t>
            </a:r>
            <a:r>
              <a:rPr lang="en-US" altLang="x-none" dirty="0">
                <a:solidFill>
                  <a:schemeClr val="accent2"/>
                </a:solidFill>
                <a:latin typeface="Arial" panose="020B0604020202020204" pitchFamily="34" charset="0"/>
                <a:sym typeface="Symbol" panose="05050102010706020507" pitchFamily="2" charset="2"/>
              </a:rPr>
              <a:t>(F)  </a:t>
            </a:r>
            <a:r>
              <a:rPr lang="en-US" altLang="x-none" baseline="-25000" dirty="0">
                <a:solidFill>
                  <a:schemeClr val="accent2"/>
                </a:solidFill>
                <a:latin typeface="Arial" panose="020B0604020202020204" pitchFamily="34" charset="0"/>
                <a:sym typeface="Symbol" panose="05050102010706020507" pitchFamily="2" charset="2"/>
              </a:rPr>
              <a:t>R2</a:t>
            </a:r>
            <a:r>
              <a:rPr lang="en-US" altLang="x-none" dirty="0">
                <a:solidFill>
                  <a:schemeClr val="accent2"/>
                </a:solidFill>
                <a:latin typeface="Arial" panose="020B0604020202020204" pitchFamily="34" charset="0"/>
                <a:sym typeface="Symbol" panose="05050102010706020507" pitchFamily="2" charset="2"/>
              </a:rPr>
              <a:t>(F)  …  </a:t>
            </a:r>
            <a:r>
              <a:rPr lang="en-US" altLang="x-none" baseline="-25000" dirty="0">
                <a:solidFill>
                  <a:schemeClr val="accent2"/>
                </a:solidFill>
                <a:latin typeface="Arial" panose="020B0604020202020204" pitchFamily="34" charset="0"/>
                <a:sym typeface="Symbol" panose="05050102010706020507" pitchFamily="2" charset="2"/>
              </a:rPr>
              <a:t>Rk</a:t>
            </a:r>
            <a:r>
              <a:rPr lang="en-US" altLang="x-none" dirty="0">
                <a:solidFill>
                  <a:schemeClr val="accent2"/>
                </a:solidFill>
                <a:latin typeface="Arial" panose="020B0604020202020204" pitchFamily="34" charset="0"/>
                <a:sym typeface="Symbol" panose="05050102010706020507" pitchFamily="2" charset="2"/>
              </a:rPr>
              <a:t>(F))</a:t>
            </a:r>
            <a:r>
              <a:rPr lang="en-US" altLang="x-none" baseline="30000" dirty="0">
                <a:solidFill>
                  <a:schemeClr val="accent2"/>
                </a:solidFill>
                <a:latin typeface="Arial" panose="020B0604020202020204" pitchFamily="34" charset="0"/>
                <a:sym typeface="Symbol" panose="05050102010706020507" pitchFamily="2" charset="2"/>
              </a:rPr>
              <a:t>+</a:t>
            </a:r>
            <a:endParaRPr lang="en-US" altLang="x-none" baseline="30000" dirty="0">
              <a:solidFill>
                <a:schemeClr val="accent2"/>
              </a:solidFill>
              <a:latin typeface="Arial" panose="020B0604020202020204" pitchFamily="34" charset="0"/>
            </a:endParaRPr>
          </a:p>
          <a:p>
            <a:pPr lvl="1" eaLnBrk="1" hangingPunct="1"/>
            <a:endParaRPr lang="zh-CN" altLang="en-US" sz="1400" dirty="0">
              <a:latin typeface="Arial" panose="020B0604020202020204" pitchFamily="34" charset="0"/>
            </a:endParaRPr>
          </a:p>
          <a:p>
            <a:pPr lvl="1" eaLnBrk="1" hangingPunct="1"/>
            <a:r>
              <a:rPr lang="zh-CN" altLang="en-US" dirty="0">
                <a:latin typeface="Arial" panose="020B0604020202020204" pitchFamily="34" charset="0"/>
              </a:rPr>
              <a:t>则称分解 </a:t>
            </a:r>
            <a:r>
              <a:rPr lang="zh-CN" altLang="en-US" dirty="0">
                <a:latin typeface="Arial" panose="020B0604020202020204" pitchFamily="34" charset="0"/>
                <a:sym typeface="Symbol" panose="05050102010706020507" pitchFamily="2" charset="2"/>
              </a:rPr>
              <a:t> 具有依赖保持性</a:t>
            </a:r>
            <a:endParaRPr lang="zh-CN" altLang="en-US" dirty="0">
              <a:latin typeface="Arial" panose="020B0604020202020204" pitchFamily="34"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628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62820" name="Rectangle 2"/>
          <p:cNvSpPr>
            <a:spLocks noGrp="1"/>
          </p:cNvSpPr>
          <p:nvPr>
            <p:ph type="title"/>
          </p:nvPr>
        </p:nvSpPr>
        <p:spPr/>
        <p:txBody>
          <a:bodyPr vert="horz" wrap="square" tIns="0" bIns="0" anchor="ctr"/>
          <a:p>
            <a:pPr lvl="0" eaLnBrk="1" hangingPunct="1"/>
            <a:r>
              <a:rPr lang="en-US" altLang="zh-CN"/>
              <a:t>8.3.2  </a:t>
            </a:r>
            <a:r>
              <a:rPr lang="zh-CN" altLang="en-US"/>
              <a:t>模式分解的研究</a:t>
            </a:r>
            <a:endParaRPr lang="zh-CN" altLang="en-US"/>
          </a:p>
        </p:txBody>
      </p:sp>
      <p:sp>
        <p:nvSpPr>
          <p:cNvPr id="162821" name="Rectangle 3"/>
          <p:cNvSpPr>
            <a:spLocks noGrp="1"/>
          </p:cNvSpPr>
          <p:nvPr>
            <p:ph type="body"/>
          </p:nvPr>
        </p:nvSpPr>
        <p:spPr>
          <a:xfrm>
            <a:off x="381000" y="838200"/>
            <a:ext cx="8458200" cy="3095625"/>
          </a:xfrm>
        </p:spPr>
        <p:txBody>
          <a:bodyPr vert="horz" wrap="square" anchor="t"/>
          <a:p>
            <a:pPr lvl="0" eaLnBrk="1" hangingPunct="1"/>
            <a:r>
              <a:rPr lang="zh-CN" altLang="en-US" sz="2400" dirty="0">
                <a:solidFill>
                  <a:schemeClr val="accent2"/>
                </a:solidFill>
              </a:rPr>
              <a:t>在必须同时满足无损联接性和依赖保持性的要求下，一个关系模式最高可以被分解到满足第三范式。</a:t>
            </a:r>
            <a:endParaRPr lang="zh-CN" altLang="en-US" sz="2400" dirty="0">
              <a:solidFill>
                <a:schemeClr val="accent2"/>
              </a:solidFill>
            </a:endParaRPr>
          </a:p>
          <a:p>
            <a:pPr lvl="1" eaLnBrk="1" hangingPunct="1"/>
            <a:endParaRPr lang="zh-CN" altLang="en-US" sz="1200" dirty="0"/>
          </a:p>
          <a:p>
            <a:pPr lvl="0" eaLnBrk="1" hangingPunct="1"/>
            <a:r>
              <a:rPr lang="zh-CN" altLang="en-US" sz="2400" dirty="0">
                <a:latin typeface="Arial" panose="020B0604020202020204" pitchFamily="34" charset="0"/>
              </a:rPr>
              <a:t>算法8-4：</a:t>
            </a:r>
            <a:r>
              <a:rPr lang="zh-CN" altLang="en-US" sz="2400" dirty="0">
                <a:solidFill>
                  <a:schemeClr val="accent2"/>
                </a:solidFill>
                <a:latin typeface="Arial" panose="020B0604020202020204" pitchFamily="34" charset="0"/>
              </a:rPr>
              <a:t>假设存在一个关系模式</a:t>
            </a:r>
            <a:r>
              <a:rPr lang="en-US" altLang="x-none" sz="2400" dirty="0">
                <a:solidFill>
                  <a:schemeClr val="accent2"/>
                </a:solidFill>
                <a:latin typeface="Arial" panose="020B0604020202020204" pitchFamily="34" charset="0"/>
              </a:rPr>
              <a:t>R，</a:t>
            </a:r>
            <a:r>
              <a:rPr lang="zh-CN" altLang="en-US" sz="2400" dirty="0">
                <a:solidFill>
                  <a:schemeClr val="accent2"/>
                </a:solidFill>
                <a:latin typeface="Arial" panose="020B0604020202020204" pitchFamily="34" charset="0"/>
              </a:rPr>
              <a:t>其函数依赖集为</a:t>
            </a:r>
            <a:r>
              <a:rPr lang="en-US" altLang="x-none" sz="2400" dirty="0">
                <a:solidFill>
                  <a:schemeClr val="accent2"/>
                </a:solidFill>
                <a:latin typeface="Arial" panose="020B0604020202020204" pitchFamily="34" charset="0"/>
              </a:rPr>
              <a:t>F，</a:t>
            </a:r>
            <a:r>
              <a:rPr lang="zh-CN" altLang="en-US" sz="2400" dirty="0">
                <a:solidFill>
                  <a:schemeClr val="accent2"/>
                </a:solidFill>
                <a:latin typeface="Arial" panose="020B0604020202020204" pitchFamily="34" charset="0"/>
              </a:rPr>
              <a:t>利用该算法可以将其分解到满足第三范式，同时该分解满足无损联接性和依赖保持性。</a:t>
            </a:r>
            <a:endParaRPr lang="zh-CN" altLang="en-US" sz="2400" dirty="0">
              <a:solidFill>
                <a:schemeClr val="accent2"/>
              </a:solidFill>
              <a:latin typeface="Arial" panose="020B0604020202020204" pitchFamily="34" charset="0"/>
            </a:endParaRPr>
          </a:p>
          <a:p>
            <a:pPr lvl="1" eaLnBrk="1" hangingPunct="1"/>
            <a:r>
              <a:rPr lang="zh-CN" altLang="en-US" sz="2400" dirty="0">
                <a:latin typeface="Arial" panose="020B0604020202020204" pitchFamily="34" charset="0"/>
              </a:rPr>
              <a:t>假设</a:t>
            </a:r>
            <a:r>
              <a:rPr lang="en-US" altLang="x-none" sz="2400" dirty="0">
                <a:latin typeface="Arial" panose="020B0604020202020204" pitchFamily="34" charset="0"/>
              </a:rPr>
              <a:t>S</a:t>
            </a:r>
            <a:r>
              <a:rPr lang="zh-CN" altLang="en-US" sz="2400" dirty="0">
                <a:latin typeface="Arial" panose="020B0604020202020204" pitchFamily="34" charset="0"/>
              </a:rPr>
              <a:t>是分解所获得的子关系模式的集合</a:t>
            </a:r>
            <a:endParaRPr lang="zh-CN" altLang="en-US" sz="2400" dirty="0">
              <a:latin typeface="Arial" panose="020B0604020202020204" pitchFamily="34" charset="0"/>
            </a:endParaRPr>
          </a:p>
        </p:txBody>
      </p:sp>
      <p:grpSp>
        <p:nvGrpSpPr>
          <p:cNvPr id="162822" name="组合 162821"/>
          <p:cNvGrpSpPr/>
          <p:nvPr/>
        </p:nvGrpSpPr>
        <p:grpSpPr>
          <a:xfrm>
            <a:off x="0" y="4065588"/>
            <a:ext cx="9144000" cy="2057400"/>
            <a:chOff x="0" y="0"/>
            <a:chExt cx="5760" cy="1296"/>
          </a:xfrm>
        </p:grpSpPr>
        <p:sp>
          <p:nvSpPr>
            <p:cNvPr id="162823" name="Rectangle 4"/>
            <p:cNvSpPr/>
            <p:nvPr/>
          </p:nvSpPr>
          <p:spPr>
            <a:xfrm>
              <a:off x="240" y="0"/>
              <a:ext cx="5328" cy="1296"/>
            </a:xfrm>
            <a:prstGeom prst="rect">
              <a:avLst/>
            </a:prstGeom>
            <a:solidFill>
              <a:srgbClr val="FFFFFF"/>
            </a:solidFill>
            <a:ln w="9525">
              <a:noFill/>
            </a:ln>
          </p:spPr>
          <p:txBody>
            <a:bodyPr/>
            <a:p>
              <a:pPr marL="457200" lvl="0" indent="-457200" eaLnBrk="1" hangingPunct="1">
                <a:buChar char="Ø"/>
              </a:pPr>
              <a:r>
                <a:rPr lang="zh-CN" altLang="en-US" sz="2400" dirty="0">
                  <a:solidFill>
                    <a:srgbClr val="FF0000"/>
                  </a:solidFill>
                  <a:latin typeface="Arial" panose="020B0604020202020204" pitchFamily="34" charset="0"/>
                  <a:ea typeface="宋体" panose="02010600030101010101" pitchFamily="2" charset="-122"/>
                </a:rPr>
                <a:t>算法8-4：</a:t>
              </a:r>
              <a:endParaRPr lang="zh-CN" altLang="en-US" sz="2400" dirty="0">
                <a:solidFill>
                  <a:srgbClr val="FF0000"/>
                </a:solidFill>
                <a:latin typeface="Arial" panose="020B0604020202020204" pitchFamily="34" charset="0"/>
                <a:ea typeface="宋体" panose="02010600030101010101" pitchFamily="2" charset="-122"/>
              </a:endParaRPr>
            </a:p>
            <a:p>
              <a:pPr marL="914400" lvl="1" indent="-457200" eaLnBrk="1" hangingPunct="1">
                <a:buAutoNum type="arabicParenR"/>
              </a:pPr>
              <a:r>
                <a:rPr lang="zh-CN" altLang="en-US" sz="2400" dirty="0">
                  <a:latin typeface="Arial" panose="020B0604020202020204" pitchFamily="34" charset="0"/>
                  <a:ea typeface="宋体" panose="02010600030101010101" pitchFamily="2" charset="-122"/>
                </a:rPr>
                <a:t>计算 </a:t>
              </a:r>
              <a:r>
                <a:rPr lang="en-US" altLang="x-none" sz="2400" dirty="0">
                  <a:latin typeface="Arial" panose="020B0604020202020204" pitchFamily="34" charset="0"/>
                  <a:ea typeface="宋体" panose="02010600030101010101" pitchFamily="2" charset="-122"/>
                </a:rPr>
                <a:t>F </a:t>
              </a:r>
              <a:r>
                <a:rPr lang="zh-CN" altLang="en-US" sz="2400" dirty="0">
                  <a:latin typeface="Arial" panose="020B0604020202020204" pitchFamily="34" charset="0"/>
                  <a:ea typeface="宋体" panose="02010600030101010101" pitchFamily="2" charset="-122"/>
                </a:rPr>
                <a:t>的最小函数依赖集，并用来代替 </a:t>
              </a:r>
              <a:r>
                <a:rPr lang="en-US" altLang="x-none" sz="2400" dirty="0">
                  <a:latin typeface="Arial" panose="020B0604020202020204" pitchFamily="34" charset="0"/>
                  <a:ea typeface="宋体" panose="02010600030101010101" pitchFamily="2" charset="-122"/>
                </a:rPr>
                <a:t>F </a:t>
              </a:r>
              <a:r>
                <a:rPr lang="zh-CN" altLang="en-US" sz="2400" dirty="0">
                  <a:latin typeface="Arial" panose="020B0604020202020204" pitchFamily="34" charset="0"/>
                  <a:ea typeface="宋体" panose="02010600030101010101" pitchFamily="2" charset="-122"/>
                </a:rPr>
                <a:t>进行下面的模式分解;</a:t>
              </a:r>
              <a:endParaRPr lang="zh-CN" altLang="en-US" sz="2400" dirty="0">
                <a:latin typeface="Arial" panose="020B0604020202020204" pitchFamily="34" charset="0"/>
                <a:ea typeface="宋体" panose="02010600030101010101" pitchFamily="2" charset="-122"/>
              </a:endParaRPr>
            </a:p>
            <a:p>
              <a:pPr marL="914400" lvl="1" indent="-457200" eaLnBrk="1" hangingPunct="1">
                <a:buAutoNum type="arabicParenR"/>
              </a:pPr>
              <a:r>
                <a:rPr lang="en-US" altLang="x-none" sz="2400" dirty="0">
                  <a:latin typeface="Arial" panose="020B0604020202020204" pitchFamily="34" charset="0"/>
                  <a:ea typeface="宋体" panose="02010600030101010101" pitchFamily="2" charset="-122"/>
                </a:rPr>
                <a:t>S = </a:t>
              </a:r>
              <a:r>
                <a:rPr lang="en-US" altLang="x-none" sz="2400" dirty="0">
                  <a:latin typeface="Arial" panose="020B0604020202020204" pitchFamily="34" charset="0"/>
                  <a:ea typeface="宋体" panose="02010600030101010101" pitchFamily="2" charset="-122"/>
                  <a:sym typeface="Symbol" panose="05050102010706020507" pitchFamily="2" charset="2"/>
                </a:rPr>
                <a:t> ;</a:t>
              </a:r>
              <a:endParaRPr lang="en-US" altLang="x-none" sz="2400" dirty="0">
                <a:latin typeface="Arial" panose="020B0604020202020204" pitchFamily="34" charset="0"/>
                <a:ea typeface="宋体" panose="02010600030101010101" pitchFamily="2" charset="-122"/>
                <a:sym typeface="Symbol" panose="05050102010706020507" pitchFamily="2" charset="2"/>
              </a:endParaRPr>
            </a:p>
          </p:txBody>
        </p:sp>
        <p:sp>
          <p:nvSpPr>
            <p:cNvPr id="162824" name="Line 5"/>
            <p:cNvSpPr/>
            <p:nvPr/>
          </p:nvSpPr>
          <p:spPr>
            <a:xfrm>
              <a:off x="0" y="0"/>
              <a:ext cx="5760" cy="0"/>
            </a:xfrm>
            <a:prstGeom prst="line">
              <a:avLst/>
            </a:prstGeom>
            <a:ln w="508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22"/>
                                        </p:tgtEl>
                                        <p:attrNameLst>
                                          <p:attrName>style.visibility</p:attrName>
                                        </p:attrNameLst>
                                      </p:cBhvr>
                                      <p:to>
                                        <p:strVal val="visible"/>
                                      </p:to>
                                    </p:set>
                                    <p:anim calcmode="lin" valueType="num">
                                      <p:cBhvr additive="base">
                                        <p:cTn id="7" dur="500" fill="hold"/>
                                        <p:tgtEl>
                                          <p:spTgt spid="162822"/>
                                        </p:tgtEl>
                                        <p:attrNameLst>
                                          <p:attrName>ppt_x</p:attrName>
                                        </p:attrNameLst>
                                      </p:cBhvr>
                                      <p:tavLst>
                                        <p:tav tm="0">
                                          <p:val>
                                            <p:strVal val="#ppt_x"/>
                                          </p:val>
                                        </p:tav>
                                        <p:tav tm="100000">
                                          <p:val>
                                            <p:strVal val="#ppt_x"/>
                                          </p:val>
                                        </p:tav>
                                      </p:tavLst>
                                    </p:anim>
                                    <p:anim calcmode="lin" valueType="num">
                                      <p:cBhvr additive="base">
                                        <p:cTn id="8"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6384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63844" name="Rectangle 2"/>
          <p:cNvSpPr>
            <a:spLocks noGrp="1"/>
          </p:cNvSpPr>
          <p:nvPr>
            <p:ph type="title"/>
          </p:nvPr>
        </p:nvSpPr>
        <p:spPr/>
        <p:txBody>
          <a:bodyPr vert="horz" wrap="square" tIns="0" bIns="0" anchor="ctr"/>
          <a:p>
            <a:pPr lvl="0" eaLnBrk="1" hangingPunct="1"/>
            <a:r>
              <a:rPr lang="zh-CN" altLang="en-US" dirty="0"/>
              <a:t>8.3.2  模式分解的研究</a:t>
            </a:r>
            <a:endParaRPr lang="en-US" altLang="x-none" dirty="0"/>
          </a:p>
        </p:txBody>
      </p:sp>
      <p:sp>
        <p:nvSpPr>
          <p:cNvPr id="163845" name="Rectangle 7"/>
          <p:cNvSpPr/>
          <p:nvPr/>
        </p:nvSpPr>
        <p:spPr>
          <a:xfrm>
            <a:off x="107950" y="3438525"/>
            <a:ext cx="8839200" cy="2654300"/>
          </a:xfrm>
          <a:prstGeom prst="rect">
            <a:avLst/>
          </a:prstGeom>
          <a:noFill/>
          <a:ln w="9525">
            <a:noFill/>
          </a:ln>
        </p:spPr>
        <p:txBody>
          <a:bodyPr/>
          <a:p>
            <a:pPr marL="609600" lvl="0" indent="-609600" eaLnBrk="1" hangingPunct="1">
              <a:lnSpc>
                <a:spcPct val="110000"/>
              </a:lnSpc>
              <a:buAutoNum type="arabicParenR" startAt="4"/>
            </a:pPr>
            <a:r>
              <a:rPr lang="zh-CN" altLang="en-US" sz="2400" dirty="0">
                <a:latin typeface="Arial" panose="020B0604020202020204" pitchFamily="34" charset="0"/>
                <a:ea typeface="宋体" panose="02010600030101010101" pitchFamily="2" charset="-122"/>
                <a:sym typeface="Symbol" panose="05050102010706020507" pitchFamily="2" charset="2"/>
              </a:rPr>
              <a:t>如果关系 </a:t>
            </a:r>
            <a:r>
              <a:rPr lang="en-US" altLang="x-none" sz="2400" dirty="0">
                <a:latin typeface="Arial" panose="020B0604020202020204" pitchFamily="34" charset="0"/>
                <a:ea typeface="宋体" panose="02010600030101010101" pitchFamily="2" charset="-122"/>
                <a:sym typeface="Symbol" panose="05050102010706020507" pitchFamily="2" charset="2"/>
              </a:rPr>
              <a:t>R </a:t>
            </a:r>
            <a:r>
              <a:rPr lang="zh-CN" altLang="en-US" sz="2400" dirty="0">
                <a:latin typeface="Arial" panose="020B0604020202020204" pitchFamily="34" charset="0"/>
                <a:ea typeface="宋体" panose="02010600030101010101" pitchFamily="2" charset="-122"/>
                <a:sym typeface="Symbol" panose="05050102010706020507" pitchFamily="2" charset="2"/>
              </a:rPr>
              <a:t>的每一个候选关键字 </a:t>
            </a:r>
            <a:r>
              <a:rPr lang="en-US" altLang="x-none" sz="2400" dirty="0">
                <a:latin typeface="Arial" panose="020B0604020202020204" pitchFamily="34" charset="0"/>
                <a:ea typeface="宋体" panose="02010600030101010101" pitchFamily="2" charset="-122"/>
                <a:sym typeface="Symbol" panose="05050102010706020507" pitchFamily="2" charset="2"/>
              </a:rPr>
              <a:t>K</a:t>
            </a:r>
            <a:r>
              <a:rPr lang="zh-CN" altLang="en-US" sz="2400" dirty="0">
                <a:latin typeface="Arial" panose="020B0604020202020204" pitchFamily="34" charset="0"/>
                <a:ea typeface="宋体" panose="02010600030101010101" pitchFamily="2" charset="-122"/>
                <a:sym typeface="Symbol" panose="05050102010706020507" pitchFamily="2" charset="2"/>
              </a:rPr>
              <a:t> 都没有出现在分解后的子关系模式中，即：</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找不到一个关键字K和一个子关系模式Z，他们之间满足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K  Z</a:t>
            </a:r>
            <a:endPar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609600" lvl="0" indent="-609600" eaLnBrk="1" hangingPunct="1">
              <a:lnSpc>
                <a:spcPct val="110000"/>
              </a:lnSpc>
              <a:buNone/>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400" dirty="0">
                <a:solidFill>
                  <a:schemeClr val="tx2"/>
                </a:solidFill>
                <a:latin typeface="Arial" panose="020B0604020202020204" pitchFamily="34" charset="0"/>
                <a:ea typeface="宋体" panose="02010600030101010101" pitchFamily="2" charset="-122"/>
                <a:sym typeface="Symbol" panose="05050102010706020507" pitchFamily="2" charset="2"/>
              </a:rPr>
              <a:t>那么，就从关系</a:t>
            </a:r>
            <a:r>
              <a:rPr lang="en-US" altLang="x-none" sz="2400" dirty="0">
                <a:solidFill>
                  <a:schemeClr val="tx2"/>
                </a:solidFill>
                <a:latin typeface="Arial" panose="020B0604020202020204" pitchFamily="34" charset="0"/>
                <a:ea typeface="宋体" panose="02010600030101010101" pitchFamily="2" charset="-122"/>
                <a:sym typeface="Symbol" panose="05050102010706020507" pitchFamily="2" charset="2"/>
              </a:rPr>
              <a:t>R</a:t>
            </a:r>
            <a:r>
              <a:rPr lang="zh-CN" altLang="en-US" sz="2400" dirty="0">
                <a:solidFill>
                  <a:schemeClr val="tx2"/>
                </a:solidFill>
                <a:latin typeface="Arial" panose="020B0604020202020204" pitchFamily="34" charset="0"/>
                <a:ea typeface="宋体" panose="02010600030101010101" pitchFamily="2" charset="-122"/>
                <a:sym typeface="Symbol" panose="05050102010706020507" pitchFamily="2" charset="2"/>
              </a:rPr>
              <a:t>中任选一个候选关键字</a:t>
            </a:r>
            <a:r>
              <a:rPr lang="en-US" altLang="x-none" sz="2400" dirty="0">
                <a:solidFill>
                  <a:schemeClr val="tx2"/>
                </a:solidFill>
                <a:latin typeface="Arial" panose="020B0604020202020204" pitchFamily="34" charset="0"/>
                <a:ea typeface="宋体" panose="02010600030101010101" pitchFamily="2" charset="-122"/>
                <a:sym typeface="Symbol" panose="05050102010706020507" pitchFamily="2" charset="2"/>
              </a:rPr>
              <a:t>K, </a:t>
            </a:r>
            <a:r>
              <a:rPr lang="zh-CN" altLang="en-US" sz="2400" dirty="0">
                <a:solidFill>
                  <a:schemeClr val="tx2"/>
                </a:solidFill>
                <a:latin typeface="Arial" panose="020B0604020202020204" pitchFamily="34" charset="0"/>
                <a:ea typeface="宋体" panose="02010600030101010101" pitchFamily="2" charset="-122"/>
                <a:sym typeface="Symbol" panose="05050102010706020507" pitchFamily="2" charset="2"/>
              </a:rPr>
              <a:t>由</a:t>
            </a:r>
            <a:r>
              <a:rPr lang="en-US" altLang="x-none" sz="2400" dirty="0">
                <a:solidFill>
                  <a:schemeClr val="tx2"/>
                </a:solidFill>
                <a:latin typeface="Arial" panose="020B0604020202020204" pitchFamily="34" charset="0"/>
                <a:ea typeface="宋体" panose="02010600030101010101" pitchFamily="2" charset="-122"/>
                <a:sym typeface="Symbol" panose="05050102010706020507" pitchFamily="2" charset="2"/>
              </a:rPr>
              <a:t>K</a:t>
            </a:r>
            <a:r>
              <a:rPr lang="zh-CN" altLang="en-US" sz="2400" dirty="0">
                <a:solidFill>
                  <a:schemeClr val="tx2"/>
                </a:solidFill>
                <a:latin typeface="Arial" panose="020B0604020202020204" pitchFamily="34" charset="0"/>
                <a:ea typeface="宋体" panose="02010600030101010101" pitchFamily="2" charset="-122"/>
                <a:sym typeface="Symbol" panose="05050102010706020507" pitchFamily="2" charset="2"/>
              </a:rPr>
              <a:t>中的属性单独构成一个子关系模式并加入到集合</a:t>
            </a:r>
            <a:r>
              <a:rPr lang="en-US" altLang="x-none" sz="2400" dirty="0">
                <a:solidFill>
                  <a:schemeClr val="tx2"/>
                </a:solidFill>
                <a:latin typeface="Arial" panose="020B0604020202020204" pitchFamily="34" charset="0"/>
                <a:ea typeface="宋体" panose="02010600030101010101" pitchFamily="2" charset="-122"/>
                <a:sym typeface="Symbol" panose="05050102010706020507" pitchFamily="2" charset="2"/>
              </a:rPr>
              <a:t>S</a:t>
            </a:r>
            <a:r>
              <a:rPr lang="zh-CN" altLang="en-US" sz="2400" dirty="0">
                <a:solidFill>
                  <a:schemeClr val="tx2"/>
                </a:solidFill>
                <a:latin typeface="Arial" panose="020B0604020202020204" pitchFamily="34" charset="0"/>
                <a:ea typeface="宋体" panose="02010600030101010101" pitchFamily="2" charset="-122"/>
                <a:sym typeface="Symbol" panose="05050102010706020507" pitchFamily="2" charset="2"/>
              </a:rPr>
              <a:t>中去，即</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143000" lvl="2" indent="-228600" eaLnBrk="1" hangingPunct="1">
              <a:lnSpc>
                <a:spcPct val="110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S = S  Heading(K)</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63846" name="Rectangle 8"/>
          <p:cNvSpPr/>
          <p:nvPr/>
        </p:nvSpPr>
        <p:spPr>
          <a:xfrm>
            <a:off x="122238" y="762000"/>
            <a:ext cx="8839200" cy="2451100"/>
          </a:xfrm>
          <a:prstGeom prst="rect">
            <a:avLst/>
          </a:prstGeom>
          <a:noFill/>
          <a:ln w="9525">
            <a:noFill/>
          </a:ln>
        </p:spPr>
        <p:txBody>
          <a:bodyPr/>
          <a:p>
            <a:pPr marL="457200" lvl="0" indent="-457200" eaLnBrk="1" hangingPunct="1">
              <a:lnSpc>
                <a:spcPct val="110000"/>
              </a:lnSpc>
              <a:buAutoNum type="arabicParenR" startAt="3"/>
            </a:pPr>
            <a:r>
              <a:rPr lang="zh-CN" altLang="en-US" sz="2400" dirty="0">
                <a:latin typeface="Arial" panose="020B0604020202020204" pitchFamily="34" charset="0"/>
                <a:ea typeface="宋体" panose="02010600030101010101" pitchFamily="2" charset="-122"/>
                <a:sym typeface="Symbol" panose="05050102010706020507" pitchFamily="2" charset="2"/>
              </a:rPr>
              <a:t>对 </a:t>
            </a:r>
            <a:r>
              <a:rPr lang="en-US" altLang="x-none" sz="2400" dirty="0">
                <a:latin typeface="Arial" panose="020B0604020202020204" pitchFamily="34" charset="0"/>
                <a:ea typeface="宋体" panose="02010600030101010101" pitchFamily="2" charset="-122"/>
                <a:sym typeface="Symbol" panose="05050102010706020507" pitchFamily="2" charset="2"/>
              </a:rPr>
              <a:t>F </a:t>
            </a:r>
            <a:r>
              <a:rPr lang="zh-CN" altLang="en-US" sz="2400" dirty="0">
                <a:latin typeface="Arial" panose="020B0604020202020204" pitchFamily="34" charset="0"/>
                <a:ea typeface="宋体" panose="02010600030101010101" pitchFamily="2" charset="-122"/>
                <a:sym typeface="Symbol" panose="05050102010706020507" pitchFamily="2" charset="2"/>
              </a:rPr>
              <a:t>中的每一个函数依赖 </a:t>
            </a:r>
            <a:r>
              <a:rPr lang="en-US" altLang="x-none" sz="2400" dirty="0">
                <a:latin typeface="Arial" panose="020B0604020202020204" pitchFamily="34" charset="0"/>
                <a:ea typeface="宋体" panose="02010600030101010101" pitchFamily="2" charset="-122"/>
                <a:sym typeface="Symbol" panose="05050102010706020507" pitchFamily="2" charset="2"/>
              </a:rPr>
              <a:t>XY</a:t>
            </a:r>
            <a:r>
              <a:rPr lang="en-US" altLang="x-none" sz="2400" baseline="-25000" dirty="0">
                <a:latin typeface="Arial" panose="020B0604020202020204" pitchFamily="34" charset="0"/>
                <a:ea typeface="宋体" panose="02010600030101010101" pitchFamily="2" charset="-122"/>
                <a:sym typeface="Symbol" panose="05050102010706020507" pitchFamily="2" charset="2"/>
              </a:rPr>
              <a:t> </a:t>
            </a:r>
            <a:r>
              <a:rPr lang="zh-CN" altLang="en-US" sz="2400" dirty="0">
                <a:latin typeface="Arial" panose="020B0604020202020204" pitchFamily="34" charset="0"/>
                <a:ea typeface="宋体" panose="02010600030101010101" pitchFamily="2" charset="-122"/>
                <a:sym typeface="Symbol" panose="05050102010706020507" pitchFamily="2" charset="2"/>
              </a:rPr>
              <a:t>做如下处理：</a:t>
            </a:r>
            <a:endParaRPr lang="zh-CN" altLang="en-US" sz="2400" dirty="0">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10000"/>
              </a:lnSpc>
              <a:buChar char="v"/>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如果</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在集合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S </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中找不到满足下述条件的子关系模式 </a:t>
            </a: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Z </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2057400" lvl="4" indent="-228600" eaLnBrk="1" hangingPunct="1">
              <a:lnSpc>
                <a:spcPct val="110000"/>
              </a:lnSpc>
              <a:buNone/>
            </a:pPr>
            <a:r>
              <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rPr>
              <a:t>XY</a:t>
            </a:r>
            <a:r>
              <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rPr>
              <a:t>  Z</a:t>
            </a:r>
            <a:endParaRPr lang="zh-CN" altLang="en-US"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10000"/>
              </a:lnSpc>
              <a:buChar char="v"/>
            </a:pP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则由</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和</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Y</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构成一个新的子关系加入到集合</a:t>
            </a: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S</a:t>
            </a:r>
            <a:r>
              <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rPr>
              <a:t>中，即：</a:t>
            </a:r>
            <a:endParaRPr lang="zh-CN" altLang="en-US"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eaLnBrk="1" hangingPunct="1">
              <a:lnSpc>
                <a:spcPct val="110000"/>
              </a:lnSpc>
              <a:buNone/>
            </a:pPr>
            <a:r>
              <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rPr>
              <a:t>S = S    Heading( XY )</a:t>
            </a:r>
            <a:endParaRPr lang="en-US" altLang="x-none" sz="24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animEffect transition="in" filter="blinds(horizontal)">
                                      <p:cBhvr>
                                        <p:cTn id="7" dur="500"/>
                                        <p:tgtEl>
                                          <p:spTgt spid="16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ldLvl="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p:cNvSpPr>
          <p:nvPr>
            <p:ph type="title"/>
          </p:nvPr>
        </p:nvSpPr>
        <p:spPr/>
        <p:txBody>
          <a:bodyPr vert="horz" wrap="square" tIns="0" bIns="0" anchor="ctr"/>
          <a:p>
            <a:pPr lvl="0"/>
            <a:r>
              <a:rPr lang="zh-CN" altLang="en-US" sz="2800"/>
              <a:t>规范化设计案例</a:t>
            </a:r>
            <a:endParaRPr lang="zh-CN" altLang="en-US" sz="2800"/>
          </a:p>
        </p:txBody>
      </p:sp>
      <p:sp>
        <p:nvSpPr>
          <p:cNvPr id="164867" name="Rectangle 3"/>
          <p:cNvSpPr>
            <a:spLocks noGrp="1"/>
          </p:cNvSpPr>
          <p:nvPr>
            <p:ph type="body"/>
          </p:nvPr>
        </p:nvSpPr>
        <p:spPr/>
        <p:txBody>
          <a:bodyPr vert="horz" wrap="square" anchor="t"/>
          <a:p>
            <a:pPr lvl="0"/>
            <a:r>
              <a:rPr lang="zh-CN" altLang="en-US" dirty="0">
                <a:hlinkClick r:id="rId1" action="ppaction://hlinkpres?slideindex=1&amp;slidetitle="/>
              </a:rPr>
              <a:t>案例</a:t>
            </a:r>
            <a:r>
              <a:rPr lang="en-US" altLang="x-none" dirty="0">
                <a:hlinkClick r:id="rId1" action="ppaction://hlinkpres?slideindex=1&amp;slidetitle="/>
              </a:rPr>
              <a:t>1</a:t>
            </a:r>
            <a:r>
              <a:rPr lang="zh-CN" altLang="en-US" dirty="0"/>
              <a:t>  图书借阅管理</a:t>
            </a:r>
            <a:endParaRPr lang="en-US" altLang="x-none" dirty="0"/>
          </a:p>
          <a:p>
            <a:pPr lvl="0"/>
            <a:endParaRPr lang="en-US" altLang="x-none" dirty="0"/>
          </a:p>
          <a:p>
            <a:pPr lvl="0"/>
            <a:r>
              <a:rPr lang="zh-CN" altLang="en-US" dirty="0">
                <a:hlinkClick r:id="rId2" action="ppaction://hlinkpres?slideindex=1&amp;slidetitle="/>
              </a:rPr>
              <a:t>案例</a:t>
            </a:r>
            <a:r>
              <a:rPr lang="en-US" altLang="x-none" dirty="0">
                <a:hlinkClick r:id="rId2" action="ppaction://hlinkpres?slideindex=1&amp;slidetitle="/>
              </a:rPr>
              <a:t>2</a:t>
            </a:r>
            <a:r>
              <a:rPr lang="en-US" altLang="x-none" dirty="0"/>
              <a:t>  </a:t>
            </a:r>
            <a:r>
              <a:rPr lang="zh-CN" altLang="en-US" dirty="0"/>
              <a:t>论坛帖子管理</a:t>
            </a:r>
            <a:endParaRPr lang="en-US" altLang="x-none" dirty="0"/>
          </a:p>
          <a:p>
            <a:pPr lvl="0"/>
            <a:endParaRPr lang="en-US" altLang="x-none" dirty="0"/>
          </a:p>
          <a:p>
            <a:pPr lvl="0"/>
            <a:r>
              <a:rPr lang="zh-CN" altLang="en-US" dirty="0">
                <a:hlinkClick r:id="rId3" action="ppaction://hlinkpres?slideindex=1&amp;slidetitle="/>
              </a:rPr>
              <a:t>案例</a:t>
            </a:r>
            <a:r>
              <a:rPr lang="en-US" altLang="x-none" dirty="0">
                <a:hlinkClick r:id="rId3" action="ppaction://hlinkpres?slideindex=1&amp;slidetitle="/>
              </a:rPr>
              <a:t>3</a:t>
            </a:r>
            <a:r>
              <a:rPr lang="en-US" altLang="x-none" dirty="0"/>
              <a:t>  </a:t>
            </a:r>
            <a:r>
              <a:rPr lang="zh-CN" altLang="en-US" dirty="0"/>
              <a:t>邮件管理</a:t>
            </a:r>
            <a:endParaRPr lang="en-US" altLang="x-none" dirty="0"/>
          </a:p>
        </p:txBody>
      </p:sp>
    </p:spTree>
  </p:cSld>
  <p:clrMapOvr>
    <a:masterClrMapping/>
  </p:clrMapOvr>
  <p:transition spd="slow" advClick="0"/>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Rectangle 1026"/>
          <p:cNvSpPr>
            <a:spLocks noGrp="1"/>
          </p:cNvSpPr>
          <p:nvPr>
            <p:ph type="title"/>
          </p:nvPr>
        </p:nvSpPr>
        <p:spPr>
          <a:xfrm>
            <a:off x="685800" y="8890"/>
            <a:ext cx="7772400" cy="457200"/>
          </a:xfrm>
        </p:spPr>
        <p:txBody>
          <a:bodyPr wrap="square" anchor="ctr"/>
          <a:p>
            <a:pPr eaLnBrk="1" hangingPunct="1"/>
            <a:r>
              <a:rPr lang="zh-CN" altLang="en-US" sz="2400" dirty="0">
                <a:ea typeface="宋体" panose="02010600030101010101" pitchFamily="2" charset="-122"/>
              </a:rPr>
              <a:t>思考题（答案）</a:t>
            </a:r>
            <a:endParaRPr lang="zh-CN" altLang="en-US" sz="2400" dirty="0">
              <a:ea typeface="宋体" panose="02010600030101010101" pitchFamily="2" charset="-122"/>
            </a:endParaRPr>
          </a:p>
        </p:txBody>
      </p:sp>
      <p:sp>
        <p:nvSpPr>
          <p:cNvPr id="6147" name="Rectangle 1027"/>
          <p:cNvSpPr>
            <a:spLocks noGrp="1"/>
          </p:cNvSpPr>
          <p:nvPr>
            <p:ph type="body"/>
          </p:nvPr>
        </p:nvSpPr>
        <p:spPr>
          <a:xfrm>
            <a:off x="161925" y="415925"/>
            <a:ext cx="8765540" cy="530860"/>
          </a:xfrm>
        </p:spPr>
        <p:txBody>
          <a:bodyPr wrap="square" anchor="t">
            <a:spAutoFit/>
          </a:bodyPr>
          <a:p>
            <a:pPr algn="ctr" eaLnBrk="1" hangingPunct="1">
              <a:buNone/>
            </a:pPr>
            <a:r>
              <a:rPr lang="zh-CN" altLang="en-US" sz="2600">
                <a:latin typeface="Times New Roman" panose="02020603050405020304" pitchFamily="2" charset="0"/>
                <a:ea typeface="宋体" panose="02010600030101010101" pitchFamily="2" charset="-122"/>
              </a:rPr>
              <a:t>借阅 </a:t>
            </a:r>
            <a:r>
              <a:rPr lang="en-US" altLang="zh-CN" sz="2600">
                <a:latin typeface="Times New Roman" panose="02020603050405020304" pitchFamily="2" charset="0"/>
                <a:ea typeface="宋体" panose="02010600030101010101" pitchFamily="2" charset="-122"/>
              </a:rPr>
              <a:t>( </a:t>
            </a:r>
            <a:r>
              <a:rPr lang="zh-CN" altLang="en-US" sz="2600">
                <a:latin typeface="Times New Roman" panose="02020603050405020304" pitchFamily="2" charset="0"/>
                <a:ea typeface="宋体" panose="02010600030101010101" pitchFamily="2" charset="-122"/>
              </a:rPr>
              <a:t>借书证号</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身份证号</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书号</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书名</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借阅日期</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归还日期 </a:t>
            </a:r>
            <a:r>
              <a:rPr lang="en-US" altLang="zh-CN" sz="2600">
                <a:latin typeface="Times New Roman" panose="02020603050405020304" pitchFamily="2" charset="0"/>
                <a:ea typeface="宋体" panose="02010600030101010101" pitchFamily="2" charset="-122"/>
              </a:rPr>
              <a:t>)</a:t>
            </a:r>
            <a:endParaRPr lang="en-US" altLang="zh-CN" sz="2600">
              <a:latin typeface="Times New Roman" panose="02020603050405020304" pitchFamily="2" charset="0"/>
              <a:ea typeface="宋体" panose="02010600030101010101" pitchFamily="2" charset="-122"/>
            </a:endParaRPr>
          </a:p>
        </p:txBody>
      </p:sp>
      <p:sp>
        <p:nvSpPr>
          <p:cNvPr id="6148" name="Rectangle 1028"/>
          <p:cNvSpPr/>
          <p:nvPr/>
        </p:nvSpPr>
        <p:spPr>
          <a:xfrm>
            <a:off x="161925" y="963613"/>
            <a:ext cx="8766175" cy="3352800"/>
          </a:xfrm>
          <a:prstGeom prst="rect">
            <a:avLst/>
          </a:prstGeom>
          <a:noFill/>
          <a:ln w="19050" cap="flat" cmpd="sng">
            <a:solidFill>
              <a:schemeClr val="tx1"/>
            </a:solidFill>
            <a:prstDash val="solid"/>
            <a:miter/>
            <a:headEnd type="none" w="med" len="med"/>
            <a:tailEnd type="none" w="med" len="med"/>
          </a:ln>
        </p:spPr>
        <p:txBody>
          <a:bodyPr anchor="t">
            <a:spAutoFit/>
          </a:bodyPr>
          <a:p>
            <a:pPr eaLnBrk="0" fontAlgn="base" hangingPunct="0">
              <a:lnSpc>
                <a:spcPct val="100000"/>
              </a:lnSpc>
              <a:spcBef>
                <a:spcPts val="50"/>
              </a:spcBef>
              <a:spcAft>
                <a:spcPts val="0"/>
              </a:spcAft>
              <a:buClr>
                <a:srgbClr val="996633"/>
              </a:buClr>
              <a:buNone/>
            </a:pPr>
            <a:r>
              <a:rPr lang="zh-CN" altLang="en-US" sz="2200" b="1" strike="noStrike" noProof="1" dirty="0">
                <a:solidFill>
                  <a:schemeClr val="accent2"/>
                </a:solidFill>
                <a:latin typeface="Arial" panose="020B0604020202020204" pitchFamily="34" charset="0"/>
                <a:ea typeface="宋体" panose="02010600030101010101" pitchFamily="2" charset="-122"/>
                <a:cs typeface="+mn-cs"/>
              </a:rPr>
              <a:t>假设有如下数据约束：</a:t>
            </a:r>
            <a:endParaRPr lang="zh-CN" altLang="en-US" sz="2200" b="1" strike="noStrike" noProof="1" dirty="0">
              <a:solidFill>
                <a:schemeClr val="accent2"/>
              </a:solidFill>
              <a:latin typeface="Arial" panose="020B0604020202020204" pitchFamily="34" charset="0"/>
              <a:ea typeface="宋体" panose="02010600030101010101" pitchFamily="2" charset="-122"/>
            </a:endParaRPr>
          </a:p>
          <a:p>
            <a:pPr marL="604520" lvl="1" indent="-349885" eaLnBrk="0" fontAlgn="base" hangingPunct="0">
              <a:lnSpc>
                <a:spcPct val="100000"/>
              </a:lnSpc>
              <a:spcBef>
                <a:spcPts val="50"/>
              </a:spcBef>
              <a:spcAft>
                <a:spcPts val="0"/>
              </a:spcAft>
              <a:buClr>
                <a:srgbClr val="996633"/>
              </a:buClr>
              <a:buFont typeface="+mj-lt"/>
              <a:buAutoNum type="alphaLcParenR"/>
            </a:pPr>
            <a:r>
              <a:rPr lang="zh-CN" altLang="en-US" sz="2200" b="1" strike="noStrike" noProof="1" dirty="0">
                <a:solidFill>
                  <a:schemeClr val="accent2"/>
                </a:solidFill>
                <a:ea typeface="宋体" panose="02010600030101010101" pitchFamily="2" charset="-122"/>
                <a:cs typeface="+mn-cs"/>
              </a:rPr>
              <a:t>一个读者只能办理一张借书证，一张借书证只能对应一个读者；</a:t>
            </a:r>
            <a:endParaRPr lang="zh-CN" altLang="en-US" sz="2200" b="1" strike="noStrike" noProof="1" dirty="0">
              <a:solidFill>
                <a:schemeClr val="accent2"/>
              </a:solidFill>
              <a:ea typeface="宋体" panose="02010600030101010101" pitchFamily="2" charset="-122"/>
              <a:cs typeface="+mn-cs"/>
            </a:endParaRPr>
          </a:p>
          <a:p>
            <a:pPr marL="604520" lvl="1" indent="-349885" eaLnBrk="0" fontAlgn="base" hangingPunct="0">
              <a:lnSpc>
                <a:spcPct val="100000"/>
              </a:lnSpc>
              <a:spcBef>
                <a:spcPts val="50"/>
              </a:spcBef>
              <a:spcAft>
                <a:spcPts val="0"/>
              </a:spcAft>
              <a:buClr>
                <a:srgbClr val="996633"/>
              </a:buClr>
              <a:buFont typeface="+mj-lt"/>
              <a:buAutoNum type="alphaLcParenR"/>
            </a:pPr>
            <a:r>
              <a:rPr lang="zh-CN" altLang="en-US" sz="2200" b="1" strike="noStrike" noProof="1" dirty="0">
                <a:solidFill>
                  <a:schemeClr val="accent2"/>
                </a:solidFill>
                <a:ea typeface="宋体" panose="02010600030101010101" pitchFamily="2" charset="-122"/>
                <a:cs typeface="+mn-cs"/>
              </a:rPr>
              <a:t>每一本图书都有一个唯一的书号，不同的图书之间可能存在相同的书名；</a:t>
            </a:r>
            <a:endParaRPr lang="zh-CN" altLang="en-US" sz="2200" b="1" strike="noStrike" noProof="1" dirty="0">
              <a:solidFill>
                <a:schemeClr val="accent2"/>
              </a:solidFill>
              <a:ea typeface="宋体" panose="02010600030101010101" pitchFamily="2" charset="-122"/>
              <a:cs typeface="+mn-cs"/>
            </a:endParaRPr>
          </a:p>
          <a:p>
            <a:pPr marL="604520" lvl="1" indent="-349885" algn="l" eaLnBrk="1" hangingPunct="1">
              <a:lnSpc>
                <a:spcPct val="100000"/>
              </a:lnSpc>
              <a:spcBef>
                <a:spcPct val="20000"/>
              </a:spcBef>
              <a:buClr>
                <a:srgbClr val="996633"/>
              </a:buClr>
              <a:buFont typeface="+mj-lt"/>
              <a:buAutoNum type="alphaLcParenR"/>
            </a:pPr>
            <a:r>
              <a:rPr lang="zh-CN" altLang="en-US" sz="2200" dirty="0">
                <a:solidFill>
                  <a:schemeClr val="accent2"/>
                </a:solidFill>
                <a:sym typeface="+mn-ea"/>
              </a:rPr>
              <a:t>一个读者可以同时借阅多本图书，也可以在不同时候借阅同一本图书；</a:t>
            </a:r>
            <a:endParaRPr lang="zh-CN" altLang="en-US" sz="2200" b="1" dirty="0">
              <a:solidFill>
                <a:schemeClr val="accent2"/>
              </a:solidFill>
              <a:ea typeface="宋体" panose="02010600030101010101" pitchFamily="2" charset="-122"/>
            </a:endParaRPr>
          </a:p>
          <a:p>
            <a:pPr marL="604520" lvl="1" indent="-349885" algn="l" eaLnBrk="1" hangingPunct="1">
              <a:lnSpc>
                <a:spcPct val="100000"/>
              </a:lnSpc>
              <a:spcBef>
                <a:spcPct val="20000"/>
              </a:spcBef>
              <a:buClr>
                <a:srgbClr val="996633"/>
              </a:buClr>
              <a:buFont typeface="+mj-lt"/>
              <a:buAutoNum type="alphaLcParenR"/>
            </a:pPr>
            <a:r>
              <a:rPr lang="zh-CN" altLang="en-US" sz="2200" dirty="0">
                <a:solidFill>
                  <a:schemeClr val="accent2"/>
                </a:solidFill>
                <a:sym typeface="+mn-ea"/>
              </a:rPr>
              <a:t>系统需要记录一本图书每一次被借阅的借阅日期和归还日期，并保存所有的借阅历史。</a:t>
            </a:r>
            <a:endParaRPr lang="zh-CN" altLang="en-US" sz="2200" b="1" strike="noStrike" noProof="1" dirty="0">
              <a:solidFill>
                <a:schemeClr val="accent2"/>
              </a:solidFill>
              <a:latin typeface="Arial" panose="020B0604020202020204" pitchFamily="34" charset="0"/>
              <a:ea typeface="宋体" panose="02010600030101010101" pitchFamily="2" charset="-122"/>
              <a:cs typeface="+mn-cs"/>
              <a:sym typeface="+mn-ea"/>
            </a:endParaRPr>
          </a:p>
          <a:p>
            <a:pPr marL="635" lvl="0" algn="l" eaLnBrk="1" hangingPunct="1">
              <a:lnSpc>
                <a:spcPct val="100000"/>
              </a:lnSpc>
              <a:spcBef>
                <a:spcPct val="20000"/>
              </a:spcBef>
              <a:buClr>
                <a:srgbClr val="996633"/>
              </a:buClr>
              <a:buFont typeface="+mj-lt"/>
              <a:buNone/>
            </a:pPr>
            <a:r>
              <a:rPr lang="zh-CN" altLang="en-US" sz="2200" b="1" strike="noStrike" noProof="1" dirty="0">
                <a:solidFill>
                  <a:schemeClr val="accent2"/>
                </a:solidFill>
                <a:latin typeface="Arial" panose="020B0604020202020204" pitchFamily="34" charset="0"/>
                <a:ea typeface="宋体" panose="02010600030101010101" pitchFamily="2" charset="-122"/>
                <a:cs typeface="+mn-cs"/>
              </a:rPr>
              <a:t>请找出该关系模式上的函数依赖。</a:t>
            </a:r>
            <a:endParaRPr lang="zh-CN" altLang="en-US" sz="2200" b="1" strike="noStrike" noProof="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266065" y="4443730"/>
            <a:ext cx="8554720" cy="2052955"/>
          </a:xfrm>
          <a:prstGeom prst="rect">
            <a:avLst/>
          </a:prstGeom>
          <a:noFill/>
        </p:spPr>
        <p:txBody>
          <a:bodyPr wrap="square" rtlCol="0">
            <a:spAutoFit/>
          </a:bodyPr>
          <a:p>
            <a:pPr>
              <a:lnSpc>
                <a:spcPct val="100000"/>
              </a:lnSpc>
              <a:buNone/>
            </a:pPr>
            <a:r>
              <a:rPr lang="zh-CN" altLang="en-US" sz="2200"/>
              <a:t>借书证号 </a:t>
            </a:r>
            <a:r>
              <a:rPr lang="zh-CN" altLang="en-US" sz="2200">
                <a:latin typeface="宋体" panose="02010600030101010101" pitchFamily="2" charset="-122"/>
              </a:rPr>
              <a:t>→ 身份证号</a:t>
            </a:r>
            <a:endParaRPr lang="zh-CN" altLang="en-US" sz="2200">
              <a:latin typeface="宋体" panose="02010600030101010101" pitchFamily="2" charset="-122"/>
            </a:endParaRPr>
          </a:p>
          <a:p>
            <a:pPr>
              <a:lnSpc>
                <a:spcPct val="100000"/>
              </a:lnSpc>
              <a:buNone/>
            </a:pPr>
            <a:r>
              <a:rPr lang="zh-CN" altLang="en-US" sz="2200">
                <a:latin typeface="宋体" panose="02010600030101010101" pitchFamily="2" charset="-122"/>
              </a:rPr>
              <a:t>身份证号 </a:t>
            </a:r>
            <a:r>
              <a:rPr lang="zh-CN" altLang="en-US" sz="2200">
                <a:latin typeface="宋体" panose="02010600030101010101" pitchFamily="2" charset="-122"/>
                <a:sym typeface="+mn-ea"/>
              </a:rPr>
              <a:t>→ 借书证号</a:t>
            </a:r>
            <a:endParaRPr lang="zh-CN" altLang="en-US" sz="2200">
              <a:latin typeface="宋体" panose="02010600030101010101" pitchFamily="2" charset="-122"/>
              <a:sym typeface="+mn-ea"/>
            </a:endParaRPr>
          </a:p>
          <a:p>
            <a:pPr>
              <a:lnSpc>
                <a:spcPct val="100000"/>
              </a:lnSpc>
              <a:buNone/>
            </a:pPr>
            <a:r>
              <a:rPr lang="zh-CN" altLang="en-US" sz="2200">
                <a:latin typeface="宋体" panose="02010600030101010101" pitchFamily="2" charset="-122"/>
              </a:rPr>
              <a:t>书号 </a:t>
            </a:r>
            <a:r>
              <a:rPr lang="zh-CN" altLang="en-US" sz="2200">
                <a:latin typeface="宋体" panose="02010600030101010101" pitchFamily="2" charset="-122"/>
                <a:sym typeface="+mn-ea"/>
              </a:rPr>
              <a:t>→ 书名</a:t>
            </a:r>
            <a:endParaRPr lang="zh-CN" altLang="en-US" sz="2200">
              <a:latin typeface="宋体" panose="02010600030101010101" pitchFamily="2" charset="-122"/>
              <a:sym typeface="+mn-ea"/>
            </a:endParaRPr>
          </a:p>
          <a:p>
            <a:pPr>
              <a:lnSpc>
                <a:spcPct val="100000"/>
              </a:lnSpc>
              <a:buNone/>
            </a:pPr>
            <a:r>
              <a:rPr lang="en-US" altLang="zh-CN" sz="2200">
                <a:latin typeface="宋体" panose="02010600030101010101" pitchFamily="2" charset="-122"/>
              </a:rPr>
              <a:t>(</a:t>
            </a:r>
            <a:r>
              <a:rPr lang="zh-CN" altLang="zh-CN" sz="2200">
                <a:latin typeface="宋体" panose="02010600030101010101" pitchFamily="2" charset="-122"/>
              </a:rPr>
              <a:t>书号</a:t>
            </a:r>
            <a:r>
              <a:rPr lang="en-US" altLang="zh-CN" sz="2200">
                <a:latin typeface="宋体" panose="02010600030101010101" pitchFamily="2" charset="-122"/>
              </a:rPr>
              <a:t>,</a:t>
            </a:r>
            <a:r>
              <a:rPr lang="zh-CN" altLang="en-US" sz="2200">
                <a:latin typeface="宋体" panose="02010600030101010101" pitchFamily="2" charset="-122"/>
              </a:rPr>
              <a:t>借阅日期</a:t>
            </a:r>
            <a:r>
              <a:rPr lang="en-US" altLang="zh-CN" sz="2200">
                <a:latin typeface="宋体" panose="02010600030101010101" pitchFamily="2" charset="-122"/>
              </a:rPr>
              <a:t>) </a:t>
            </a:r>
            <a:r>
              <a:rPr lang="zh-CN" altLang="en-US" sz="2200">
                <a:latin typeface="宋体" panose="02010600030101010101" pitchFamily="2" charset="-122"/>
                <a:sym typeface="+mn-ea"/>
              </a:rPr>
              <a:t>→ </a:t>
            </a:r>
            <a:r>
              <a:rPr lang="en-US" altLang="zh-CN" sz="2200">
                <a:latin typeface="宋体" panose="02010600030101010101" pitchFamily="2" charset="-122"/>
                <a:sym typeface="+mn-ea"/>
              </a:rPr>
              <a:t>(</a:t>
            </a:r>
            <a:r>
              <a:rPr lang="zh-CN" altLang="en-US" sz="2200">
                <a:latin typeface="宋体" panose="02010600030101010101" pitchFamily="2" charset="-122"/>
                <a:sym typeface="+mn-ea"/>
              </a:rPr>
              <a:t>借书证号</a:t>
            </a:r>
            <a:r>
              <a:rPr lang="en-US" altLang="zh-CN" sz="2200">
                <a:latin typeface="宋体" panose="02010600030101010101" pitchFamily="2" charset="-122"/>
                <a:sym typeface="+mn-ea"/>
              </a:rPr>
              <a:t>,</a:t>
            </a:r>
            <a:r>
              <a:rPr lang="zh-CN" altLang="en-US" sz="2200">
                <a:latin typeface="宋体" panose="02010600030101010101" pitchFamily="2" charset="-122"/>
                <a:sym typeface="+mn-ea"/>
              </a:rPr>
              <a:t>归还日期</a:t>
            </a:r>
            <a:r>
              <a:rPr lang="en-US" altLang="zh-CN" sz="2200">
                <a:latin typeface="宋体" panose="02010600030101010101" pitchFamily="2" charset="-122"/>
                <a:sym typeface="+mn-ea"/>
              </a:rPr>
              <a:t>)</a:t>
            </a:r>
            <a:endParaRPr lang="en-US" altLang="zh-CN" sz="2200">
              <a:latin typeface="宋体" panose="02010600030101010101" pitchFamily="2" charset="-122"/>
              <a:sym typeface="+mn-ea"/>
            </a:endParaRPr>
          </a:p>
          <a:p>
            <a:pPr>
              <a:lnSpc>
                <a:spcPct val="100000"/>
              </a:lnSpc>
              <a:buNone/>
            </a:pPr>
            <a:r>
              <a:rPr lang="en-US" altLang="zh-CN" sz="2200">
                <a:latin typeface="宋体" panose="02010600030101010101" pitchFamily="2" charset="-122"/>
                <a:sym typeface="+mn-ea"/>
              </a:rPr>
              <a:t>(</a:t>
            </a:r>
            <a:r>
              <a:rPr lang="zh-CN" altLang="zh-CN" sz="2200">
                <a:latin typeface="宋体" panose="02010600030101010101" pitchFamily="2" charset="-122"/>
                <a:sym typeface="+mn-ea"/>
              </a:rPr>
              <a:t>书号</a:t>
            </a:r>
            <a:r>
              <a:rPr lang="en-US" altLang="zh-CN" sz="2200">
                <a:latin typeface="宋体" panose="02010600030101010101" pitchFamily="2" charset="-122"/>
                <a:sym typeface="+mn-ea"/>
              </a:rPr>
              <a:t>,</a:t>
            </a:r>
            <a:r>
              <a:rPr lang="zh-CN" altLang="en-US" sz="2200">
                <a:latin typeface="宋体" panose="02010600030101010101" pitchFamily="2" charset="-122"/>
                <a:sym typeface="+mn-ea"/>
              </a:rPr>
              <a:t>归还日期</a:t>
            </a:r>
            <a:r>
              <a:rPr lang="en-US" altLang="zh-CN" sz="2200">
                <a:latin typeface="宋体" panose="02010600030101010101" pitchFamily="2" charset="-122"/>
                <a:sym typeface="+mn-ea"/>
              </a:rPr>
              <a:t>) </a:t>
            </a:r>
            <a:r>
              <a:rPr lang="zh-CN" altLang="en-US" sz="2200">
                <a:latin typeface="宋体" panose="02010600030101010101" pitchFamily="2" charset="-122"/>
                <a:sym typeface="+mn-ea"/>
              </a:rPr>
              <a:t>→ 借阅日期</a:t>
            </a:r>
            <a:endParaRPr lang="en-US" altLang="zh-CN" sz="2200">
              <a:latin typeface="宋体" panose="02010600030101010101" pitchFamily="2" charset="-122"/>
              <a:sym typeface="+mn-ea"/>
            </a:endParaRPr>
          </a:p>
        </p:txBody>
      </p:sp>
      <p:grpSp>
        <p:nvGrpSpPr>
          <p:cNvPr id="5" name="组合 4"/>
          <p:cNvGrpSpPr/>
          <p:nvPr/>
        </p:nvGrpSpPr>
        <p:grpSpPr>
          <a:xfrm>
            <a:off x="5796280" y="5255260"/>
            <a:ext cx="3239770" cy="1106170"/>
            <a:chOff x="9128" y="8276"/>
            <a:chExt cx="5102" cy="1742"/>
          </a:xfrm>
        </p:grpSpPr>
        <p:sp>
          <p:nvSpPr>
            <p:cNvPr id="3" name="文本框 2"/>
            <p:cNvSpPr txBox="1"/>
            <p:nvPr/>
          </p:nvSpPr>
          <p:spPr>
            <a:xfrm>
              <a:off x="9762" y="8276"/>
              <a:ext cx="4469" cy="1743"/>
            </a:xfrm>
            <a:prstGeom prst="rect">
              <a:avLst/>
            </a:prstGeom>
            <a:noFill/>
          </p:spPr>
          <p:txBody>
            <a:bodyPr wrap="square" rtlCol="0">
              <a:spAutoFit/>
            </a:bodyPr>
            <a:p>
              <a:pPr>
                <a:buNone/>
              </a:pPr>
              <a:r>
                <a:rPr lang="en-US" altLang="zh-CN" sz="2200">
                  <a:solidFill>
                    <a:schemeClr val="accent6"/>
                  </a:solidFill>
                </a:rPr>
                <a:t>(</a:t>
              </a:r>
              <a:r>
                <a:rPr lang="zh-CN" altLang="en-US" sz="2200">
                  <a:solidFill>
                    <a:schemeClr val="accent6"/>
                  </a:solidFill>
                </a:rPr>
                <a:t>可以用</a:t>
              </a:r>
              <a:r>
                <a:rPr lang="en-US" altLang="zh-CN" sz="2200">
                  <a:solidFill>
                    <a:schemeClr val="accent6"/>
                  </a:solidFill>
                </a:rPr>
                <a:t>‘</a:t>
              </a:r>
              <a:r>
                <a:rPr lang="zh-CN" altLang="en-US" sz="2200">
                  <a:solidFill>
                    <a:schemeClr val="accent6"/>
                  </a:solidFill>
                </a:rPr>
                <a:t>身份证号</a:t>
              </a:r>
              <a:r>
                <a:rPr lang="en-US" altLang="zh-CN" sz="2200">
                  <a:solidFill>
                    <a:schemeClr val="accent6"/>
                  </a:solidFill>
                </a:rPr>
                <a:t>’</a:t>
              </a:r>
              <a:r>
                <a:rPr lang="zh-CN" altLang="en-US" sz="2200">
                  <a:solidFill>
                    <a:schemeClr val="accent6"/>
                  </a:solidFill>
                </a:rPr>
                <a:t>代替</a:t>
              </a:r>
              <a:r>
                <a:rPr lang="en-US" altLang="zh-CN" sz="2200">
                  <a:solidFill>
                    <a:schemeClr val="accent6"/>
                  </a:solidFill>
                </a:rPr>
                <a:t>‘</a:t>
              </a:r>
              <a:r>
                <a:rPr lang="zh-CN" altLang="en-US" sz="2200">
                  <a:solidFill>
                    <a:schemeClr val="accent6"/>
                  </a:solidFill>
                </a:rPr>
                <a:t>借书证号</a:t>
              </a:r>
              <a:r>
                <a:rPr lang="en-US" altLang="zh-CN" sz="2200">
                  <a:solidFill>
                    <a:schemeClr val="accent6"/>
                  </a:solidFill>
                </a:rPr>
                <a:t>’</a:t>
              </a:r>
              <a:r>
                <a:rPr lang="zh-CN" altLang="en-US" sz="2200">
                  <a:solidFill>
                    <a:schemeClr val="accent6"/>
                  </a:solidFill>
                </a:rPr>
                <a:t>出现在该函数依赖中</a:t>
              </a:r>
              <a:r>
                <a:rPr lang="en-US" altLang="zh-CN" sz="2200">
                  <a:solidFill>
                    <a:schemeClr val="accent6"/>
                  </a:solidFill>
                </a:rPr>
                <a:t>)</a:t>
              </a:r>
              <a:endParaRPr lang="en-US" altLang="zh-CN" sz="2200">
                <a:solidFill>
                  <a:schemeClr val="accent6"/>
                </a:solidFill>
              </a:endParaRPr>
            </a:p>
          </p:txBody>
        </p:sp>
        <p:cxnSp>
          <p:nvCxnSpPr>
            <p:cNvPr id="4" name="直接箭头连接符 3"/>
            <p:cNvCxnSpPr/>
            <p:nvPr/>
          </p:nvCxnSpPr>
          <p:spPr>
            <a:xfrm flipH="1" flipV="1">
              <a:off x="9128" y="9148"/>
              <a:ext cx="747" cy="0"/>
            </a:xfrm>
            <a:prstGeom prst="straightConnector1">
              <a:avLst/>
            </a:prstGeom>
            <a:ln w="28575">
              <a:solidFill>
                <a:schemeClr val="accent2"/>
              </a:solidFill>
              <a:headEnd type="none"/>
              <a:tailEnd type="arrow" w="lg" len="lg"/>
            </a:ln>
          </p:spPr>
          <p:style>
            <a:lnRef idx="1">
              <a:schemeClr val="accent1"/>
            </a:lnRef>
            <a:fillRef idx="0">
              <a:schemeClr val="accent1"/>
            </a:fillRef>
            <a:effectRef idx="0">
              <a:schemeClr val="accent1"/>
            </a:effectRef>
            <a:fontRef idx="minor">
              <a:schemeClr val="tx1"/>
            </a:fontRef>
          </p:style>
        </p:cxnSp>
      </p:grpSp>
      <p:sp>
        <p:nvSpPr>
          <p:cNvPr id="6" name="动作按钮: 后退或前一项 5">
            <a:hlinkClick r:id="rId1" action="ppaction://hlinksldjump"/>
          </p:cNvPr>
          <p:cNvSpPr/>
          <p:nvPr/>
        </p:nvSpPr>
        <p:spPr>
          <a:xfrm>
            <a:off x="8604250" y="6453505"/>
            <a:ext cx="432435" cy="28765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
          <p:cNvSpPr>
            <a:spLocks noGrp="1"/>
          </p:cNvSpPr>
          <p:nvPr>
            <p:ph type="title"/>
          </p:nvPr>
        </p:nvSpPr>
        <p:spPr/>
        <p:txBody>
          <a:bodyPr vert="horz" wrap="square" tIns="0" bIns="0" anchor="ctr"/>
          <a:p>
            <a:pPr lvl="0"/>
            <a:r>
              <a:rPr lang="en-US" altLang="zh-CN" dirty="0"/>
              <a:t>Summary</a:t>
            </a:r>
            <a:endParaRPr lang="en-US" altLang="zh-CN" dirty="0"/>
          </a:p>
        </p:txBody>
      </p:sp>
      <p:sp>
        <p:nvSpPr>
          <p:cNvPr id="171011" name="内容占位符 2"/>
          <p:cNvSpPr>
            <a:spLocks noGrp="1"/>
          </p:cNvSpPr>
          <p:nvPr>
            <p:ph idx="1"/>
          </p:nvPr>
        </p:nvSpPr>
        <p:spPr/>
        <p:txBody>
          <a:bodyPr vert="horz" wrap="square" anchor="t"/>
          <a:p>
            <a:pPr lvl="0"/>
            <a:r>
              <a:rPr lang="zh-CN" altLang="en-US" dirty="0"/>
              <a:t>什么是关系数据库的模式设计？</a:t>
            </a:r>
            <a:endParaRPr lang="en-US" altLang="x-none" dirty="0"/>
          </a:p>
          <a:p>
            <a:pPr lvl="0"/>
            <a:r>
              <a:rPr lang="zh-CN" altLang="en-US" dirty="0"/>
              <a:t>为什么要研究数据库的模式设计？</a:t>
            </a:r>
            <a:endParaRPr lang="en-US" altLang="x-none" dirty="0"/>
          </a:p>
          <a:p>
            <a:pPr lvl="1"/>
            <a:r>
              <a:rPr lang="zh-CN" altLang="en-US" dirty="0"/>
              <a:t>不同的模式设计方案有好坏之分</a:t>
            </a:r>
            <a:endParaRPr lang="en-US" altLang="x-none" dirty="0"/>
          </a:p>
          <a:p>
            <a:pPr lvl="1"/>
            <a:r>
              <a:rPr lang="zh-CN" altLang="en-US" dirty="0"/>
              <a:t>数据冗余度，插入</a:t>
            </a:r>
            <a:r>
              <a:rPr lang="en-US" altLang="x-none" dirty="0"/>
              <a:t>/</a:t>
            </a:r>
            <a:r>
              <a:rPr lang="zh-CN" altLang="en-US" dirty="0"/>
              <a:t>删除异常</a:t>
            </a:r>
            <a:endParaRPr lang="en-US" altLang="x-none" dirty="0"/>
          </a:p>
          <a:p>
            <a:pPr lvl="1"/>
            <a:r>
              <a:rPr lang="zh-CN" altLang="en-US" dirty="0"/>
              <a:t>原因分析</a:t>
            </a:r>
            <a:endParaRPr lang="en-US" altLang="x-none" dirty="0"/>
          </a:p>
          <a:p>
            <a:pPr lvl="0"/>
            <a:r>
              <a:rPr lang="zh-CN" altLang="en-US" dirty="0"/>
              <a:t>关系数据库的规范化设计理论</a:t>
            </a:r>
            <a:endParaRPr lang="en-US" altLang="x-none" dirty="0"/>
          </a:p>
          <a:p>
            <a:pPr lvl="1"/>
            <a:r>
              <a:rPr lang="zh-CN" altLang="en-US" dirty="0"/>
              <a:t>函数依赖，多值依赖</a:t>
            </a:r>
            <a:endParaRPr lang="en-US" altLang="x-none" dirty="0"/>
          </a:p>
          <a:p>
            <a:pPr lvl="1"/>
            <a:r>
              <a:rPr lang="zh-CN" altLang="en-US" dirty="0"/>
              <a:t>范式</a:t>
            </a:r>
            <a:endParaRPr lang="en-US" altLang="x-none" dirty="0"/>
          </a:p>
          <a:p>
            <a:pPr lvl="1"/>
            <a:r>
              <a:rPr lang="zh-CN" altLang="en-US" dirty="0"/>
              <a:t>规范化设计</a:t>
            </a:r>
            <a:endParaRPr lang="en-US" altLang="x-none" dirty="0"/>
          </a:p>
          <a:p>
            <a:pPr lvl="0"/>
            <a:endParaRPr lang="zh-CN" altLang="en-US" dirty="0"/>
          </a:p>
        </p:txBody>
      </p:sp>
      <p:sp>
        <p:nvSpPr>
          <p:cNvPr id="17101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7101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Tree>
  </p:cSld>
  <p:clrMapOvr>
    <a:masterClrMapping/>
  </p:clrMapOvr>
  <p:transition advClick="0"/>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885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8852" name="Rectangle 2"/>
          <p:cNvSpPr>
            <a:spLocks noGrp="1"/>
          </p:cNvSpPr>
          <p:nvPr>
            <p:ph type="title"/>
          </p:nvPr>
        </p:nvSpPr>
        <p:spPr/>
        <p:txBody>
          <a:bodyPr vert="horz" wrap="square" tIns="0" bIns="0" anchor="ctr"/>
          <a:p>
            <a:pPr lvl="0" eaLnBrk="1" hangingPunct="1"/>
            <a:r>
              <a:rPr lang="en-US"/>
              <a:t>summary</a:t>
            </a:r>
            <a:endParaRPr lang="en-US"/>
          </a:p>
        </p:txBody>
      </p:sp>
      <p:sp>
        <p:nvSpPr>
          <p:cNvPr id="78853" name="Rectangle 3"/>
          <p:cNvSpPr>
            <a:spLocks noGrp="1"/>
          </p:cNvSpPr>
          <p:nvPr>
            <p:ph type="body"/>
          </p:nvPr>
        </p:nvSpPr>
        <p:spPr>
          <a:xfrm>
            <a:off x="304800" y="685800"/>
            <a:ext cx="8458200" cy="6019800"/>
          </a:xfrm>
        </p:spPr>
        <p:txBody>
          <a:bodyPr vert="horz" wrap="square" anchor="t"/>
          <a:p>
            <a:pPr lvl="2" eaLnBrk="1" hangingPunct="1">
              <a:lnSpc>
                <a:spcPct val="100000"/>
              </a:lnSpc>
              <a:spcBef>
                <a:spcPct val="10000"/>
              </a:spcBef>
            </a:pPr>
            <a:r>
              <a:rPr lang="zh-CN" altLang="en-US" sz="2400" dirty="0"/>
              <a:t>函数依赖</a:t>
            </a:r>
            <a:endParaRPr lang="zh-CN" altLang="en-US" sz="2400" dirty="0"/>
          </a:p>
          <a:p>
            <a:pPr lvl="3" eaLnBrk="1" hangingPunct="1">
              <a:lnSpc>
                <a:spcPct val="100000"/>
              </a:lnSpc>
              <a:spcBef>
                <a:spcPct val="10000"/>
              </a:spcBef>
            </a:pPr>
            <a:r>
              <a:rPr lang="zh-CN" altLang="en-US" sz="2400" dirty="0"/>
              <a:t>完全函数依赖  /  部分函数依赖</a:t>
            </a:r>
            <a:endParaRPr lang="en-US" altLang="x-none" sz="2400" dirty="0"/>
          </a:p>
          <a:p>
            <a:pPr lvl="3" eaLnBrk="1" hangingPunct="1">
              <a:lnSpc>
                <a:spcPct val="100000"/>
              </a:lnSpc>
              <a:spcBef>
                <a:spcPct val="10000"/>
              </a:spcBef>
            </a:pPr>
            <a:r>
              <a:rPr lang="zh-CN" altLang="en-US" sz="2400" dirty="0"/>
              <a:t>平凡函数依赖  /  非平凡函数依赖</a:t>
            </a:r>
            <a:endParaRPr lang="en-US" altLang="x-none" sz="2400" dirty="0"/>
          </a:p>
          <a:p>
            <a:pPr lvl="3" eaLnBrk="1" hangingPunct="1">
              <a:lnSpc>
                <a:spcPct val="100000"/>
              </a:lnSpc>
              <a:spcBef>
                <a:spcPct val="10000"/>
              </a:spcBef>
            </a:pPr>
            <a:r>
              <a:rPr lang="zh-CN" altLang="en-US" sz="2400" dirty="0"/>
              <a:t>传递函数依赖</a:t>
            </a:r>
            <a:endParaRPr lang="en-US" altLang="x-none" sz="2400" dirty="0"/>
          </a:p>
          <a:p>
            <a:pPr lvl="2" eaLnBrk="1" hangingPunct="1">
              <a:lnSpc>
                <a:spcPct val="100000"/>
              </a:lnSpc>
              <a:spcBef>
                <a:spcPct val="10000"/>
              </a:spcBef>
            </a:pPr>
            <a:r>
              <a:rPr lang="en-US" altLang="x-none" sz="2400" dirty="0"/>
              <a:t>Armstrong</a:t>
            </a:r>
            <a:r>
              <a:rPr lang="zh-CN" altLang="en-US" sz="2400" dirty="0"/>
              <a:t>公理系统</a:t>
            </a:r>
            <a:endParaRPr lang="en-US" altLang="x-none" sz="2400" dirty="0"/>
          </a:p>
          <a:p>
            <a:pPr lvl="3" eaLnBrk="1" hangingPunct="1">
              <a:lnSpc>
                <a:spcPct val="100000"/>
              </a:lnSpc>
              <a:spcBef>
                <a:spcPct val="10000"/>
              </a:spcBef>
            </a:pPr>
            <a:r>
              <a:rPr lang="zh-CN" altLang="en-US" sz="2400" dirty="0"/>
              <a:t>基本规则  </a:t>
            </a:r>
            <a:r>
              <a:rPr lang="en-US" altLang="zh-CN" sz="2400" dirty="0"/>
              <a:t>&amp;  </a:t>
            </a:r>
            <a:r>
              <a:rPr lang="zh-CN" altLang="en-US" sz="2400" dirty="0"/>
              <a:t>扩充规则</a:t>
            </a:r>
            <a:endParaRPr lang="en-US" altLang="x-none" sz="2400" dirty="0"/>
          </a:p>
          <a:p>
            <a:pPr lvl="2" eaLnBrk="1" hangingPunct="1">
              <a:lnSpc>
                <a:spcPct val="100000"/>
              </a:lnSpc>
              <a:spcBef>
                <a:spcPct val="10000"/>
              </a:spcBef>
            </a:pPr>
            <a:r>
              <a:rPr lang="zh-CN" altLang="en-US" sz="2400" dirty="0"/>
              <a:t>两个闭包概念</a:t>
            </a:r>
            <a:endParaRPr lang="en-US" altLang="x-none" sz="2400" dirty="0"/>
          </a:p>
          <a:p>
            <a:pPr lvl="3" eaLnBrk="1" hangingPunct="1">
              <a:lnSpc>
                <a:spcPct val="100000"/>
              </a:lnSpc>
              <a:spcBef>
                <a:spcPct val="10000"/>
              </a:spcBef>
            </a:pPr>
            <a:r>
              <a:rPr lang="zh-CN" altLang="en-US" sz="2400" dirty="0"/>
              <a:t>函数依赖集闭包  </a:t>
            </a:r>
            <a:r>
              <a:rPr lang="en-US" altLang="zh-CN" sz="2400" dirty="0"/>
              <a:t>&amp;</a:t>
            </a:r>
            <a:r>
              <a:rPr lang="en-US" altLang="x-none" sz="2400" dirty="0"/>
              <a:t>  </a:t>
            </a:r>
            <a:r>
              <a:rPr lang="zh-CN" altLang="en-US" sz="2400" dirty="0"/>
              <a:t>属性集闭包</a:t>
            </a:r>
            <a:endParaRPr lang="zh-CN" altLang="en-US" sz="2400" dirty="0"/>
          </a:p>
          <a:p>
            <a:pPr lvl="2" eaLnBrk="1" hangingPunct="1">
              <a:lnSpc>
                <a:spcPct val="100000"/>
              </a:lnSpc>
              <a:spcBef>
                <a:spcPct val="10000"/>
              </a:spcBef>
            </a:pPr>
            <a:r>
              <a:rPr lang="zh-CN" altLang="en-US" sz="2400" dirty="0"/>
              <a:t>关键字（</a:t>
            </a:r>
            <a:r>
              <a:rPr lang="en-US" altLang="x-none" sz="2400" dirty="0"/>
              <a:t>key）</a:t>
            </a:r>
            <a:endParaRPr lang="en-US" altLang="x-none" sz="2400" dirty="0"/>
          </a:p>
          <a:p>
            <a:pPr lvl="3" eaLnBrk="1" hangingPunct="1">
              <a:lnSpc>
                <a:spcPct val="100000"/>
              </a:lnSpc>
              <a:spcBef>
                <a:spcPct val="10000"/>
              </a:spcBef>
            </a:pPr>
            <a:r>
              <a:rPr lang="zh-CN" altLang="en-US" sz="2400" dirty="0"/>
              <a:t>定义</a:t>
            </a:r>
            <a:endParaRPr lang="en-US" altLang="x-none" sz="2400" dirty="0"/>
          </a:p>
          <a:p>
            <a:pPr lvl="3" eaLnBrk="1" hangingPunct="1">
              <a:lnSpc>
                <a:spcPct val="100000"/>
              </a:lnSpc>
              <a:spcBef>
                <a:spcPct val="10000"/>
              </a:spcBef>
            </a:pPr>
            <a:r>
              <a:rPr lang="zh-CN" altLang="en-US" sz="2400" dirty="0"/>
              <a:t>主属性，非主属性</a:t>
            </a:r>
            <a:endParaRPr lang="zh-CN" altLang="en-US" sz="2400" dirty="0"/>
          </a:p>
          <a:p>
            <a:pPr lvl="2" eaLnBrk="1" hangingPunct="1">
              <a:lnSpc>
                <a:spcPct val="100000"/>
              </a:lnSpc>
              <a:spcBef>
                <a:spcPct val="10000"/>
              </a:spcBef>
            </a:pPr>
            <a:r>
              <a:rPr lang="zh-CN" altLang="en-US" sz="2400" dirty="0"/>
              <a:t>两个算法</a:t>
            </a:r>
            <a:endParaRPr lang="zh-CN" altLang="en-US" sz="2400" dirty="0"/>
          </a:p>
          <a:p>
            <a:pPr lvl="3" eaLnBrk="1" hangingPunct="1">
              <a:lnSpc>
                <a:spcPct val="100000"/>
              </a:lnSpc>
              <a:spcBef>
                <a:spcPct val="10000"/>
              </a:spcBef>
            </a:pPr>
            <a:r>
              <a:rPr lang="zh-CN" altLang="en-US" sz="2400" dirty="0"/>
              <a:t>属性集闭包计算  </a:t>
            </a:r>
            <a:r>
              <a:rPr lang="en-US" altLang="zh-CN" sz="2400" dirty="0"/>
              <a:t>&amp;  </a:t>
            </a:r>
            <a:r>
              <a:rPr lang="zh-CN" altLang="en-US" sz="2400" dirty="0"/>
              <a:t>关键字计算</a:t>
            </a:r>
            <a:endParaRPr lang="zh-CN" altLang="en-US" sz="2400" dirty="0"/>
          </a:p>
        </p:txBody>
      </p:sp>
      <p:sp>
        <p:nvSpPr>
          <p:cNvPr id="2" name="动作按钮: 前进或下一项 1">
            <a:hlinkClick r:id="rId1" action="ppaction://hlinksldjump"/>
          </p:cNvPr>
          <p:cNvSpPr/>
          <p:nvPr/>
        </p:nvSpPr>
        <p:spPr>
          <a:xfrm>
            <a:off x="8172450" y="6453505"/>
            <a:ext cx="504190" cy="3600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0241"/>
          <p:cNvSpPr>
            <a:spLocks noGrp="1"/>
          </p:cNvSpPr>
          <p:nvPr>
            <p:ph type="title"/>
          </p:nvPr>
        </p:nvSpPr>
        <p:spPr/>
        <p:txBody>
          <a:bodyPr tIns="0" bIns="0" anchor="ctr"/>
          <a:p>
            <a:r>
              <a:rPr lang="zh-CN" altLang="en-US" sz="2800" dirty="0">
                <a:solidFill>
                  <a:schemeClr val="tx2"/>
                </a:solidFill>
              </a:rPr>
              <a:t>根据方案2所建立的数据库(表8-3</a:t>
            </a:r>
            <a:r>
              <a:rPr lang="en-US" altLang="x-none" sz="2800" dirty="0">
                <a:solidFill>
                  <a:schemeClr val="tx2"/>
                </a:solidFill>
              </a:rPr>
              <a:t>)</a:t>
            </a:r>
            <a:endParaRPr lang="zh-CN" altLang="en-US" sz="2800" dirty="0">
              <a:solidFill>
                <a:schemeClr val="tx2"/>
              </a:solidFill>
            </a:endParaRPr>
          </a:p>
        </p:txBody>
      </p:sp>
      <p:graphicFrame>
        <p:nvGraphicFramePr>
          <p:cNvPr id="10242" name="对象 10242"/>
          <p:cNvGraphicFramePr>
            <a:graphicFrameLocks noChangeAspect="1"/>
          </p:cNvGraphicFramePr>
          <p:nvPr/>
        </p:nvGraphicFramePr>
        <p:xfrm>
          <a:off x="228600" y="898525"/>
          <a:ext cx="3803650" cy="2200275"/>
        </p:xfrm>
        <a:graphic>
          <a:graphicData uri="http://schemas.openxmlformats.org/presentationml/2006/ole">
            <mc:AlternateContent xmlns:mc="http://schemas.openxmlformats.org/markup-compatibility/2006">
              <mc:Choice xmlns:v="urn:schemas-microsoft-com:vml" Requires="v">
                <p:oleObj spid="_x0000_s3077" name="" r:id="rId1" imgW="1825625" imgH="986155" progId="Word.Picture.8">
                  <p:embed/>
                </p:oleObj>
              </mc:Choice>
              <mc:Fallback>
                <p:oleObj name="" r:id="rId1" imgW="1825625" imgH="986155" progId="Word.Picture.8">
                  <p:embed/>
                  <p:pic>
                    <p:nvPicPr>
                      <p:cNvPr id="0" name="图片 3076"/>
                      <p:cNvPicPr/>
                      <p:nvPr/>
                    </p:nvPicPr>
                    <p:blipFill>
                      <a:blip r:embed="rId2"/>
                      <a:stretch>
                        <a:fillRect/>
                      </a:stretch>
                    </p:blipFill>
                    <p:spPr>
                      <a:xfrm>
                        <a:off x="228600" y="898525"/>
                        <a:ext cx="3803650" cy="2200275"/>
                      </a:xfrm>
                      <a:prstGeom prst="rect">
                        <a:avLst/>
                      </a:prstGeom>
                      <a:noFill/>
                      <a:ln w="38100">
                        <a:noFill/>
                        <a:miter/>
                      </a:ln>
                    </p:spPr>
                  </p:pic>
                </p:oleObj>
              </mc:Fallback>
            </mc:AlternateContent>
          </a:graphicData>
        </a:graphic>
      </p:graphicFrame>
      <p:graphicFrame>
        <p:nvGraphicFramePr>
          <p:cNvPr id="10243" name="对象 10243"/>
          <p:cNvGraphicFramePr>
            <a:graphicFrameLocks noChangeAspect="1"/>
          </p:cNvGraphicFramePr>
          <p:nvPr/>
        </p:nvGraphicFramePr>
        <p:xfrm>
          <a:off x="152400" y="3105150"/>
          <a:ext cx="3952875" cy="3287713"/>
        </p:xfrm>
        <a:graphic>
          <a:graphicData uri="http://schemas.openxmlformats.org/presentationml/2006/ole">
            <mc:AlternateContent xmlns:mc="http://schemas.openxmlformats.org/markup-compatibility/2006">
              <mc:Choice xmlns:v="urn:schemas-microsoft-com:vml" Requires="v">
                <p:oleObj spid="_x0000_s3079" name="" r:id="rId3" imgW="1254760" imgH="1481455" progId="Word.Picture.8">
                  <p:embed/>
                </p:oleObj>
              </mc:Choice>
              <mc:Fallback>
                <p:oleObj name="" r:id="rId3" imgW="1254760" imgH="1481455" progId="Word.Picture.8">
                  <p:embed/>
                  <p:pic>
                    <p:nvPicPr>
                      <p:cNvPr id="0" name="图片 3078"/>
                      <p:cNvPicPr/>
                      <p:nvPr/>
                    </p:nvPicPr>
                    <p:blipFill>
                      <a:blip r:embed="rId4"/>
                      <a:stretch>
                        <a:fillRect/>
                      </a:stretch>
                    </p:blipFill>
                    <p:spPr>
                      <a:xfrm>
                        <a:off x="152400" y="3105150"/>
                        <a:ext cx="3952875" cy="3287713"/>
                      </a:xfrm>
                      <a:prstGeom prst="rect">
                        <a:avLst/>
                      </a:prstGeom>
                      <a:noFill/>
                      <a:ln w="38100">
                        <a:noFill/>
                        <a:miter/>
                      </a:ln>
                    </p:spPr>
                  </p:pic>
                </p:oleObj>
              </mc:Fallback>
            </mc:AlternateContent>
          </a:graphicData>
        </a:graphic>
      </p:graphicFrame>
      <p:graphicFrame>
        <p:nvGraphicFramePr>
          <p:cNvPr id="10244" name="对象 10244"/>
          <p:cNvGraphicFramePr>
            <a:graphicFrameLocks noChangeAspect="1"/>
          </p:cNvGraphicFramePr>
          <p:nvPr/>
        </p:nvGraphicFramePr>
        <p:xfrm>
          <a:off x="4572000" y="898525"/>
          <a:ext cx="4332288" cy="5029200"/>
        </p:xfrm>
        <a:graphic>
          <a:graphicData uri="http://schemas.openxmlformats.org/presentationml/2006/ole">
            <mc:AlternateContent xmlns:mc="http://schemas.openxmlformats.org/markup-compatibility/2006">
              <mc:Choice xmlns:v="urn:schemas-microsoft-com:vml" Requires="v">
                <p:oleObj spid="_x0000_s3078" name="" r:id="rId5" imgW="1139825" imgH="1876425" progId="Word.Picture.8">
                  <p:embed/>
                </p:oleObj>
              </mc:Choice>
              <mc:Fallback>
                <p:oleObj name="" r:id="rId5" imgW="1139825" imgH="1876425" progId="Word.Picture.8">
                  <p:embed/>
                  <p:pic>
                    <p:nvPicPr>
                      <p:cNvPr id="0" name="图片 3077"/>
                      <p:cNvPicPr/>
                      <p:nvPr/>
                    </p:nvPicPr>
                    <p:blipFill>
                      <a:blip r:embed="rId6"/>
                      <a:stretch>
                        <a:fillRect/>
                      </a:stretch>
                    </p:blipFill>
                    <p:spPr>
                      <a:xfrm>
                        <a:off x="4572000" y="898525"/>
                        <a:ext cx="4332288" cy="5029200"/>
                      </a:xfrm>
                      <a:prstGeom prst="rect">
                        <a:avLst/>
                      </a:prstGeom>
                      <a:noFill/>
                      <a:ln w="38100">
                        <a:noFill/>
                        <a:miter/>
                      </a:ln>
                    </p:spPr>
                  </p:pic>
                </p:oleObj>
              </mc:Fallback>
            </mc:AlternateContent>
          </a:graphicData>
        </a:graphic>
      </p:graphicFrame>
      <p:sp>
        <p:nvSpPr>
          <p:cNvPr id="10246" name="文本框 10245"/>
          <p:cNvSpPr txBox="1"/>
          <p:nvPr/>
        </p:nvSpPr>
        <p:spPr>
          <a:xfrm>
            <a:off x="0" y="6308725"/>
            <a:ext cx="9144000" cy="517525"/>
          </a:xfrm>
          <a:prstGeom prst="rect">
            <a:avLst/>
          </a:prstGeom>
          <a:solidFill>
            <a:schemeClr val="bg1"/>
          </a:solidFill>
          <a:ln w="9525">
            <a:noFill/>
          </a:ln>
        </p:spPr>
        <p:txBody>
          <a:bodyPr anchor="t">
            <a:spAutoFit/>
          </a:bodyPr>
          <a:p>
            <a:pPr lvl="1" indent="0" algn="l">
              <a:spcBef>
                <a:spcPct val="50000"/>
              </a:spcBef>
              <a:buClr>
                <a:srgbClr val="FF0000"/>
              </a:buClr>
              <a:buFont typeface="Wingdings" panose="05000000000000000000" pitchFamily="2" charset="2"/>
              <a:buChar char="n"/>
            </a:pPr>
            <a:r>
              <a:rPr lang="zh-CN" altLang="en-US" sz="2800" b="1" dirty="0">
                <a:solidFill>
                  <a:srgbClr val="FF0000"/>
                </a:solidFill>
                <a:latin typeface="Times New Roman" panose="02020603050405020304" pitchFamily="2" charset="0"/>
              </a:rPr>
              <a:t>在方案</a:t>
            </a:r>
            <a:r>
              <a:rPr lang="en-US" altLang="zh-CN" sz="2800" b="1" dirty="0">
                <a:solidFill>
                  <a:srgbClr val="FF0000"/>
                </a:solidFill>
                <a:latin typeface="Times New Roman" panose="02020603050405020304" pitchFamily="2" charset="0"/>
              </a:rPr>
              <a:t>2</a:t>
            </a:r>
            <a:r>
              <a:rPr lang="zh-CN" altLang="en-US" sz="2800" b="1" dirty="0">
                <a:solidFill>
                  <a:srgbClr val="FF0000"/>
                </a:solidFill>
                <a:latin typeface="Times New Roman" panose="02020603050405020304" pitchFamily="2" charset="0"/>
              </a:rPr>
              <a:t>中，不会再存在上述三个方面的缺点！</a:t>
            </a:r>
            <a:endParaRPr lang="zh-CN" altLang="en-US" sz="2800" b="1" dirty="0">
              <a:solidFill>
                <a:srgbClr val="FF0000"/>
              </a:solidFill>
              <a:latin typeface="Times New Roman" panose="02020603050405020304" pitchFamily="2" charset="0"/>
            </a:endParaRPr>
          </a:p>
        </p:txBody>
      </p:sp>
      <p:sp>
        <p:nvSpPr>
          <p:cNvPr id="2"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solidFill>
                  <a:schemeClr val="accent1"/>
                </a:solidFill>
              </a:rPr>
            </a:fld>
            <a:endParaRPr lang="zh-CN" altLang="en-US" sz="1400" b="1" i="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linds(horizontal)">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12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vert="horz" wrap="square" tIns="0" bIns="0" anchor="ctr"/>
          <a:p>
            <a:pPr lvl="0" eaLnBrk="1" hangingPunct="1"/>
            <a:r>
              <a:rPr lang="zh-CN"/>
              <a:t>引言</a:t>
            </a:r>
            <a:endParaRPr lang="zh-CN"/>
          </a:p>
        </p:txBody>
      </p:sp>
      <p:sp>
        <p:nvSpPr>
          <p:cNvPr id="5125" name="Rectangle 3"/>
          <p:cNvSpPr>
            <a:spLocks noGrp="1"/>
          </p:cNvSpPr>
          <p:nvPr>
            <p:ph type="body"/>
          </p:nvPr>
        </p:nvSpPr>
        <p:spPr>
          <a:xfrm>
            <a:off x="685800" y="838200"/>
            <a:ext cx="7772400" cy="5715000"/>
          </a:xfrm>
        </p:spPr>
        <p:txBody>
          <a:bodyPr vert="horz" wrap="square" anchor="t"/>
          <a:p>
            <a:pPr lvl="0" eaLnBrk="1" hangingPunct="1">
              <a:lnSpc>
                <a:spcPct val="100000"/>
              </a:lnSpc>
            </a:pPr>
            <a:r>
              <a:rPr lang="zh-CN" altLang="en-US" sz="2400" dirty="0">
                <a:solidFill>
                  <a:schemeClr val="accent6"/>
                </a:solidFill>
              </a:rPr>
              <a:t>在关系数据库系统的建立过程中，如何构造一个合适的关系数据模式？</a:t>
            </a:r>
            <a:endParaRPr lang="zh-CN" altLang="en-US" sz="2400" dirty="0">
              <a:solidFill>
                <a:schemeClr val="accent6"/>
              </a:solidFill>
            </a:endParaRPr>
          </a:p>
          <a:p>
            <a:pPr marL="971550" lvl="1" indent="-514350" eaLnBrk="1" hangingPunct="1">
              <a:lnSpc>
                <a:spcPct val="100000"/>
              </a:lnSpc>
              <a:buFont typeface="+mj-ea"/>
              <a:buAutoNum type="circleNumDbPlain"/>
            </a:pPr>
            <a:r>
              <a:rPr lang="zh-CN" altLang="zh-CN" sz="2400" dirty="0"/>
              <a:t>如何评价关系模式设计的好坏？</a:t>
            </a:r>
            <a:endParaRPr lang="zh-CN" altLang="zh-CN" sz="2400" dirty="0"/>
          </a:p>
          <a:p>
            <a:pPr marL="971550" lvl="1" indent="-514350" eaLnBrk="1" hangingPunct="1">
              <a:lnSpc>
                <a:spcPct val="100000"/>
              </a:lnSpc>
              <a:buFont typeface="+mj-ea"/>
              <a:buAutoNum type="circleNumDbPlain"/>
            </a:pPr>
            <a:r>
              <a:rPr lang="zh-CN" altLang="zh-CN" sz="2400" dirty="0"/>
              <a:t>如果设计性能良好的关系模式？</a:t>
            </a:r>
            <a:endParaRPr lang="zh-CN" altLang="en-US" sz="2400" dirty="0"/>
          </a:p>
          <a:p>
            <a:pPr lvl="0" eaLnBrk="1" hangingPunct="1">
              <a:lnSpc>
                <a:spcPct val="100000"/>
              </a:lnSpc>
            </a:pPr>
            <a:r>
              <a:rPr lang="zh-CN" altLang="en-US" sz="2400" dirty="0">
                <a:solidFill>
                  <a:schemeClr val="accent6"/>
                </a:solidFill>
              </a:rPr>
              <a:t>关系数据库的规范化理论，就是为了解决上述两个问题而提出的关系数据库设计理论</a:t>
            </a:r>
            <a:endParaRPr lang="zh-CN" altLang="en-US" sz="2400" dirty="0">
              <a:solidFill>
                <a:schemeClr val="accent6"/>
              </a:solidFill>
            </a:endParaRPr>
          </a:p>
          <a:p>
            <a:pPr lvl="0" eaLnBrk="1" hangingPunct="1">
              <a:lnSpc>
                <a:spcPct val="100000"/>
              </a:lnSpc>
            </a:pPr>
            <a:endParaRPr lang="zh-CN" altLang="en-US" sz="2400" dirty="0">
              <a:solidFill>
                <a:schemeClr val="accent6"/>
              </a:solidFill>
            </a:endParaRPr>
          </a:p>
          <a:p>
            <a:pPr lvl="0" eaLnBrk="1" hangingPunct="1">
              <a:lnSpc>
                <a:spcPct val="100000"/>
              </a:lnSpc>
            </a:pPr>
            <a:r>
              <a:rPr lang="zh-CN" altLang="en-US" sz="2400" dirty="0">
                <a:solidFill>
                  <a:schemeClr val="accent6"/>
                </a:solidFill>
              </a:rPr>
              <a:t>学习目的</a:t>
            </a:r>
            <a:endParaRPr lang="zh-CN" altLang="en-US" sz="2400" dirty="0">
              <a:solidFill>
                <a:schemeClr val="accent6"/>
              </a:solidFill>
            </a:endParaRPr>
          </a:p>
          <a:p>
            <a:pPr lvl="1" eaLnBrk="1" hangingPunct="1">
              <a:lnSpc>
                <a:spcPct val="100000"/>
              </a:lnSpc>
            </a:pPr>
            <a:r>
              <a:rPr lang="zh-CN" altLang="en-US" sz="2400" dirty="0">
                <a:solidFill>
                  <a:schemeClr val="accent6"/>
                </a:solidFill>
              </a:rPr>
              <a:t>了解不好的关系模式设计所存在的问题</a:t>
            </a:r>
            <a:endParaRPr lang="zh-CN" altLang="en-US" sz="2400" dirty="0">
              <a:solidFill>
                <a:schemeClr val="accent6"/>
              </a:solidFill>
            </a:endParaRPr>
          </a:p>
          <a:p>
            <a:pPr lvl="1" eaLnBrk="1" hangingPunct="1">
              <a:lnSpc>
                <a:spcPct val="100000"/>
              </a:lnSpc>
            </a:pPr>
            <a:r>
              <a:rPr lang="zh-CN" altLang="en-US" sz="2400" dirty="0">
                <a:solidFill>
                  <a:schemeClr val="accent6"/>
                </a:solidFill>
              </a:rPr>
              <a:t>理解函数依赖及其相关概念</a:t>
            </a:r>
            <a:endParaRPr lang="zh-CN" altLang="en-US" sz="2400" dirty="0">
              <a:solidFill>
                <a:schemeClr val="accent6"/>
              </a:solidFill>
            </a:endParaRPr>
          </a:p>
          <a:p>
            <a:pPr lvl="1" eaLnBrk="1" hangingPunct="1">
              <a:lnSpc>
                <a:spcPct val="100000"/>
              </a:lnSpc>
            </a:pPr>
            <a:r>
              <a:rPr lang="zh-CN" altLang="en-US" sz="2400" dirty="0">
                <a:solidFill>
                  <a:schemeClr val="accent6"/>
                </a:solidFill>
              </a:rPr>
              <a:t>理解关系规范化理论及其相关算法</a:t>
            </a:r>
            <a:endParaRPr lang="zh-CN" altLang="en-US" sz="2400" dirty="0">
              <a:solidFill>
                <a:schemeClr val="accent6"/>
              </a:solidFill>
            </a:endParaRPr>
          </a:p>
          <a:p>
            <a:pPr lvl="1" eaLnBrk="1" hangingPunct="1">
              <a:lnSpc>
                <a:spcPct val="100000"/>
              </a:lnSpc>
            </a:pPr>
            <a:r>
              <a:rPr lang="zh-CN" altLang="en-US" sz="2400" dirty="0">
                <a:solidFill>
                  <a:schemeClr val="accent6"/>
                </a:solidFill>
              </a:rPr>
              <a:t>关系规范化理论的应用与实践</a:t>
            </a:r>
            <a:endParaRPr lang="zh-CN" altLang="en-US" sz="2400" dirty="0">
              <a:solidFill>
                <a:schemeClr val="accent6"/>
              </a:solidFill>
            </a:endParaRPr>
          </a:p>
          <a:p>
            <a:pPr lvl="1" eaLnBrk="1" hangingPunct="1">
              <a:lnSpc>
                <a:spcPct val="100000"/>
              </a:lnSpc>
            </a:pPr>
            <a:endParaRPr lang="zh-CN" altLang="en-US" sz="2400" dirty="0">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2" name="Rectangle 2"/>
          <p:cNvSpPr>
            <a:spLocks noGrp="1"/>
          </p:cNvSpPr>
          <p:nvPr/>
        </p:nvSpPr>
        <p:spPr>
          <a:xfrm>
            <a:off x="685800" y="152400"/>
            <a:ext cx="7772400" cy="457200"/>
          </a:xfrm>
          <a:prstGeom prst="rect">
            <a:avLst/>
          </a:prstGeom>
          <a:noFill/>
          <a:ln w="9525">
            <a:noFill/>
          </a:ln>
        </p:spPr>
        <p:txBody>
          <a:bodyPr vert="horz" wrap="square" tIns="0" bIns="0"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1"/>
                </a:solidFill>
                <a:latin typeface="+mj-lt"/>
                <a:ea typeface="+mj-ea"/>
                <a:cs typeface="+mj-cs"/>
              </a:defRPr>
            </a:lvl1pPr>
          </a:lstStyle>
          <a:p>
            <a:pPr lvl="0" eaLnBrk="1" hangingPunct="1"/>
            <a:r>
              <a:rPr lang="zh-CN" altLang="en-US" sz="2400"/>
              <a:t>方案</a:t>
            </a:r>
            <a:r>
              <a:rPr lang="en-US" altLang="zh-CN" sz="2400"/>
              <a:t>1(</a:t>
            </a:r>
            <a:r>
              <a:rPr lang="zh-CN" altLang="en-US" sz="2400"/>
              <a:t>表</a:t>
            </a:r>
            <a:r>
              <a:rPr lang="en-US" altLang="zh-CN" sz="2400"/>
              <a:t>8-2)</a:t>
            </a:r>
            <a:r>
              <a:rPr lang="zh-CN" altLang="en-US" sz="2400"/>
              <a:t>与方案</a:t>
            </a:r>
            <a:r>
              <a:rPr lang="en-US" altLang="zh-CN" sz="2400"/>
              <a:t>2(</a:t>
            </a:r>
            <a:r>
              <a:rPr lang="zh-CN" altLang="en-US" sz="2400"/>
              <a:t>表</a:t>
            </a:r>
            <a:r>
              <a:rPr lang="en-US" altLang="zh-CN" sz="2400"/>
              <a:t>8-3)</a:t>
            </a:r>
            <a:r>
              <a:rPr lang="zh-CN" altLang="en-US" sz="2400"/>
              <a:t>的比较</a:t>
            </a:r>
            <a:endParaRPr lang="zh-CN" altLang="en-US" sz="2400"/>
          </a:p>
        </p:txBody>
      </p:sp>
      <p:graphicFrame>
        <p:nvGraphicFramePr>
          <p:cNvPr id="2" name="表格 1"/>
          <p:cNvGraphicFramePr/>
          <p:nvPr/>
        </p:nvGraphicFramePr>
        <p:xfrm>
          <a:off x="219710" y="696595"/>
          <a:ext cx="8656955" cy="3451225"/>
        </p:xfrm>
        <a:graphic>
          <a:graphicData uri="http://schemas.openxmlformats.org/drawingml/2006/table">
            <a:tbl>
              <a:tblPr firstRow="1" bandRow="1">
                <a:tableStyleId>{5C22544A-7EE6-4342-B048-85BDC9FD1C3A}</a:tableStyleId>
              </a:tblPr>
              <a:tblGrid>
                <a:gridCol w="1740535"/>
                <a:gridCol w="3084830"/>
                <a:gridCol w="3831590"/>
              </a:tblGrid>
              <a:tr h="459105">
                <a:tc>
                  <a:txBody>
                    <a:bodyPr/>
                    <a:p>
                      <a:pPr algn="ctr">
                        <a:buNone/>
                      </a:pPr>
                      <a:endParaRPr lang="zh-CN" altLang="en-US" sz="22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CFFFF"/>
                    </a:solidFill>
                  </a:tcPr>
                </a:tc>
                <a:tc>
                  <a:txBody>
                    <a:bodyPr/>
                    <a:p>
                      <a:pPr algn="ctr">
                        <a:buNone/>
                      </a:pPr>
                      <a:r>
                        <a:rPr lang="zh-CN" altLang="en-US" sz="2200">
                          <a:solidFill>
                            <a:schemeClr val="tx1"/>
                          </a:solidFill>
                          <a:sym typeface="+mn-ea"/>
                        </a:rPr>
                        <a:t>方案</a:t>
                      </a:r>
                      <a:r>
                        <a:rPr lang="en-US" altLang="zh-CN" sz="2200">
                          <a:solidFill>
                            <a:schemeClr val="tx1"/>
                          </a:solidFill>
                          <a:sym typeface="+mn-ea"/>
                        </a:rPr>
                        <a:t>1 (</a:t>
                      </a:r>
                      <a:r>
                        <a:rPr lang="zh-CN" altLang="en-US" sz="2200">
                          <a:solidFill>
                            <a:schemeClr val="tx1"/>
                          </a:solidFill>
                          <a:sym typeface="+mn-ea"/>
                        </a:rPr>
                        <a:t>表</a:t>
                      </a:r>
                      <a:r>
                        <a:rPr lang="en-US" altLang="zh-CN" sz="2200">
                          <a:solidFill>
                            <a:schemeClr val="tx1"/>
                          </a:solidFill>
                          <a:sym typeface="+mn-ea"/>
                        </a:rPr>
                        <a:t>8-2)</a:t>
                      </a:r>
                      <a:endParaRPr lang="en-US" altLang="zh-CN" sz="2200">
                        <a:solidFill>
                          <a:schemeClr val="tx1"/>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CFFFF"/>
                    </a:solidFill>
                  </a:tcPr>
                </a:tc>
                <a:tc>
                  <a:txBody>
                    <a:bodyPr/>
                    <a:p>
                      <a:pPr algn="ctr">
                        <a:buNone/>
                      </a:pPr>
                      <a:r>
                        <a:rPr lang="zh-CN" altLang="en-US" sz="2200">
                          <a:solidFill>
                            <a:schemeClr val="tx1"/>
                          </a:solidFill>
                          <a:sym typeface="+mn-ea"/>
                        </a:rPr>
                        <a:t>方案</a:t>
                      </a:r>
                      <a:r>
                        <a:rPr lang="en-US" altLang="zh-CN" sz="2200">
                          <a:solidFill>
                            <a:schemeClr val="tx1"/>
                          </a:solidFill>
                          <a:sym typeface="+mn-ea"/>
                        </a:rPr>
                        <a:t>2 (</a:t>
                      </a:r>
                      <a:r>
                        <a:rPr lang="zh-CN" altLang="en-US" sz="2200">
                          <a:solidFill>
                            <a:schemeClr val="tx1"/>
                          </a:solidFill>
                          <a:sym typeface="+mn-ea"/>
                        </a:rPr>
                        <a:t>表</a:t>
                      </a:r>
                      <a:r>
                        <a:rPr lang="en-US" altLang="zh-CN" sz="2200">
                          <a:solidFill>
                            <a:schemeClr val="tx1"/>
                          </a:solidFill>
                          <a:sym typeface="+mn-ea"/>
                        </a:rPr>
                        <a:t>8-3)</a:t>
                      </a:r>
                      <a:endParaRPr lang="en-US" altLang="zh-CN" sz="2200">
                        <a:solidFill>
                          <a:schemeClr val="tx1"/>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CFFFF"/>
                    </a:solidFill>
                  </a:tcPr>
                </a:tc>
              </a:tr>
              <a:tr h="633730">
                <a:tc>
                  <a:txBody>
                    <a:bodyPr/>
                    <a:p>
                      <a:pPr algn="ctr">
                        <a:buNone/>
                      </a:pPr>
                      <a:r>
                        <a:rPr lang="zh-CN" altLang="en-US" sz="2200">
                          <a:solidFill>
                            <a:schemeClr val="tx1"/>
                          </a:solidFill>
                        </a:rPr>
                        <a:t>数据冗余度</a:t>
                      </a:r>
                      <a:endParaRPr lang="zh-CN" altLang="en-US" sz="22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CFFFF"/>
                    </a:solidFill>
                  </a:tcPr>
                </a:tc>
                <a:tc>
                  <a:txBody>
                    <a:bodyPr/>
                    <a:p>
                      <a:pPr algn="ctr">
                        <a:buNone/>
                      </a:pPr>
                      <a:r>
                        <a:rPr lang="zh-CN" altLang="zh-CN" sz="2200">
                          <a:solidFill>
                            <a:schemeClr val="accent6"/>
                          </a:solidFill>
                        </a:rPr>
                        <a:t>高</a:t>
                      </a:r>
                      <a:endParaRPr lang="zh-CN" altLang="zh-CN" sz="22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zh-CN" sz="2200">
                          <a:solidFill>
                            <a:schemeClr val="accent6"/>
                          </a:solidFill>
                        </a:rPr>
                        <a:t>被控制在合理的水平</a:t>
                      </a:r>
                      <a:endParaRPr lang="zh-CN" altLang="zh-CN" sz="22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19150">
                <a:tc>
                  <a:txBody>
                    <a:bodyPr/>
                    <a:p>
                      <a:pPr algn="ctr">
                        <a:buNone/>
                      </a:pPr>
                      <a:r>
                        <a:rPr lang="zh-CN" altLang="en-US" sz="2200"/>
                        <a:t>插入异常</a:t>
                      </a:r>
                      <a:endParaRPr lang="zh-CN" altLang="en-US" sz="22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CFFFF"/>
                    </a:solidFill>
                  </a:tcPr>
                </a:tc>
                <a:tc>
                  <a:txBody>
                    <a:bodyPr/>
                    <a:p>
                      <a:pPr algn="l">
                        <a:buNone/>
                      </a:pPr>
                      <a:r>
                        <a:rPr lang="zh-CN" altLang="en-US" sz="2200">
                          <a:solidFill>
                            <a:schemeClr val="accent6"/>
                          </a:solidFill>
                        </a:rPr>
                        <a:t>无法插入没有学生选修的新</a:t>
                      </a:r>
                      <a:r>
                        <a:rPr lang="zh-CN" altLang="en-US" sz="2200" dirty="0">
                          <a:solidFill>
                            <a:schemeClr val="accent6"/>
                          </a:solidFill>
                          <a:latin typeface="Arial" panose="020B0604020202020204" pitchFamily="34" charset="0"/>
                          <a:ea typeface="宋体" panose="02010600030101010101" pitchFamily="2" charset="-122"/>
                          <a:sym typeface="+mn-ea"/>
                        </a:rPr>
                        <a:t>课程(104,</a:t>
                      </a:r>
                      <a:r>
                        <a:rPr lang="en-US" altLang="x-none" sz="2200" dirty="0">
                          <a:solidFill>
                            <a:schemeClr val="accent6"/>
                          </a:solidFill>
                          <a:latin typeface="Arial" panose="020B0604020202020204" pitchFamily="34" charset="0"/>
                          <a:ea typeface="宋体" panose="02010600030101010101" pitchFamily="2" charset="-122"/>
                          <a:sym typeface="+mn-ea"/>
                        </a:rPr>
                        <a:t>DB,103)</a:t>
                      </a:r>
                      <a:endParaRPr lang="en-US" altLang="x-none" sz="2200" dirty="0">
                        <a:solidFill>
                          <a:schemeClr val="accent6"/>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zh-CN" altLang="en-US" sz="2200">
                          <a:solidFill>
                            <a:schemeClr val="accent6"/>
                          </a:solidFill>
                        </a:rPr>
                        <a:t>可以单独在课程关系</a:t>
                      </a:r>
                      <a:r>
                        <a:rPr lang="en-US" altLang="zh-CN" sz="2200">
                          <a:solidFill>
                            <a:schemeClr val="accent6"/>
                          </a:solidFill>
                        </a:rPr>
                        <a:t>C</a:t>
                      </a:r>
                      <a:r>
                        <a:rPr lang="zh-CN" altLang="en-US" sz="2200">
                          <a:solidFill>
                            <a:schemeClr val="accent6"/>
                          </a:solidFill>
                        </a:rPr>
                        <a:t>中插入新课程元组</a:t>
                      </a:r>
                      <a:r>
                        <a:rPr lang="zh-CN" altLang="en-US" sz="2200" dirty="0">
                          <a:solidFill>
                            <a:schemeClr val="accent6"/>
                          </a:solidFill>
                          <a:latin typeface="Arial" panose="020B0604020202020204" pitchFamily="34" charset="0"/>
                          <a:ea typeface="宋体" panose="02010600030101010101" pitchFamily="2" charset="-122"/>
                          <a:sym typeface="+mn-ea"/>
                        </a:rPr>
                        <a:t>(104,</a:t>
                      </a:r>
                      <a:r>
                        <a:rPr lang="en-US" altLang="x-none" sz="2200" dirty="0">
                          <a:solidFill>
                            <a:schemeClr val="accent6"/>
                          </a:solidFill>
                          <a:latin typeface="Arial" panose="020B0604020202020204" pitchFamily="34" charset="0"/>
                          <a:ea typeface="宋体" panose="02010600030101010101" pitchFamily="2" charset="-122"/>
                          <a:sym typeface="+mn-ea"/>
                        </a:rPr>
                        <a:t>DB,103)</a:t>
                      </a:r>
                      <a:endParaRPr lang="en-US" altLang="x-none" sz="2200" dirty="0">
                        <a:solidFill>
                          <a:schemeClr val="accent6"/>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539240">
                <a:tc>
                  <a:txBody>
                    <a:bodyPr/>
                    <a:p>
                      <a:pPr algn="ctr">
                        <a:buNone/>
                      </a:pPr>
                      <a:r>
                        <a:rPr lang="zh-CN" altLang="en-US" sz="2200"/>
                        <a:t>删除异常</a:t>
                      </a:r>
                      <a:endParaRPr lang="zh-CN" altLang="en-US" sz="22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CFFFF"/>
                    </a:solidFill>
                  </a:tcPr>
                </a:tc>
                <a:tc>
                  <a:txBody>
                    <a:bodyPr/>
                    <a:p>
                      <a:pPr algn="l">
                        <a:buFont typeface="Arial" panose="020B0604020202020204" pitchFamily="34" charset="0"/>
                        <a:buNone/>
                      </a:pPr>
                      <a:r>
                        <a:rPr lang="zh-CN" altLang="en-US" sz="2200">
                          <a:solidFill>
                            <a:schemeClr val="accent6"/>
                          </a:solidFill>
                        </a:rPr>
                        <a:t>删除</a:t>
                      </a:r>
                      <a:r>
                        <a:rPr lang="en-US" altLang="zh-CN" sz="2200">
                          <a:solidFill>
                            <a:schemeClr val="accent6"/>
                          </a:solidFill>
                        </a:rPr>
                        <a:t>0003</a:t>
                      </a:r>
                      <a:r>
                        <a:rPr lang="zh-CN" altLang="en-US" sz="2200">
                          <a:solidFill>
                            <a:schemeClr val="accent6"/>
                          </a:solidFill>
                        </a:rPr>
                        <a:t>号学生，连带删除了课程</a:t>
                      </a:r>
                      <a:r>
                        <a:rPr lang="en-US" altLang="zh-CN" sz="2200">
                          <a:solidFill>
                            <a:schemeClr val="accent6"/>
                          </a:solidFill>
                        </a:rPr>
                        <a:t>107</a:t>
                      </a:r>
                      <a:r>
                        <a:rPr lang="zh-CN" altLang="en-US" sz="2200">
                          <a:solidFill>
                            <a:schemeClr val="accent6"/>
                          </a:solidFill>
                        </a:rPr>
                        <a:t>的信息</a:t>
                      </a:r>
                      <a:endParaRPr lang="zh-CN" altLang="en-US" sz="22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Font typeface="Arial" panose="020B0604020202020204" pitchFamily="34" charset="0"/>
                        <a:buNone/>
                      </a:pPr>
                      <a:r>
                        <a:rPr lang="zh-CN" altLang="en-US" sz="2200">
                          <a:solidFill>
                            <a:schemeClr val="accent6"/>
                          </a:solidFill>
                        </a:rPr>
                        <a:t>可以在学生关系和选课关系中删除</a:t>
                      </a:r>
                      <a:r>
                        <a:rPr lang="en-US" altLang="zh-CN" sz="2200">
                          <a:solidFill>
                            <a:schemeClr val="accent6"/>
                          </a:solidFill>
                        </a:rPr>
                        <a:t>0003</a:t>
                      </a:r>
                      <a:r>
                        <a:rPr lang="zh-CN" altLang="en-US" sz="2200">
                          <a:solidFill>
                            <a:schemeClr val="accent6"/>
                          </a:solidFill>
                        </a:rPr>
                        <a:t>号学生的学生元组及其选课信息，但</a:t>
                      </a:r>
                      <a:r>
                        <a:rPr lang="en-US" altLang="zh-CN" sz="2200">
                          <a:solidFill>
                            <a:schemeClr val="accent6"/>
                          </a:solidFill>
                        </a:rPr>
                        <a:t>107</a:t>
                      </a:r>
                      <a:r>
                        <a:rPr lang="zh-CN" altLang="en-US" sz="2200">
                          <a:solidFill>
                            <a:schemeClr val="accent6"/>
                          </a:solidFill>
                        </a:rPr>
                        <a:t>课程元组仍然保存在课程关系中</a:t>
                      </a:r>
                      <a:endParaRPr lang="zh-CN" altLang="en-US" sz="22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14341" name="Rectangle 5"/>
          <p:cNvSpPr>
            <a:spLocks noGrp="1"/>
          </p:cNvSpPr>
          <p:nvPr/>
        </p:nvSpPr>
        <p:spPr>
          <a:xfrm>
            <a:off x="381000" y="4282440"/>
            <a:ext cx="8382000" cy="1936115"/>
          </a:xfrm>
          <a:prstGeom prst="rect">
            <a:avLst/>
          </a:prstGeom>
          <a:noFill/>
          <a:ln w="9525">
            <a:noFill/>
          </a:ln>
        </p:spPr>
        <p:txBody>
          <a:bodyPr vert="horz"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r>
              <a:rPr lang="zh-CN" altLang="en-US" sz="2400" dirty="0">
                <a:solidFill>
                  <a:schemeClr val="tx1"/>
                </a:solidFill>
              </a:rPr>
              <a:t>因此，不同的模式设计方案有好坏的区分。</a:t>
            </a:r>
            <a:endParaRPr lang="zh-CN" altLang="en-US" sz="2400" dirty="0">
              <a:solidFill>
                <a:schemeClr val="tx1"/>
              </a:solidFill>
            </a:endParaRPr>
          </a:p>
          <a:p>
            <a:pPr lvl="0" eaLnBrk="1" hangingPunct="1"/>
            <a:r>
              <a:rPr lang="zh-CN" altLang="en-US" sz="2400" dirty="0">
                <a:solidFill>
                  <a:schemeClr val="tx1"/>
                </a:solidFill>
              </a:rPr>
              <a:t>好的设计方案应该是：</a:t>
            </a:r>
            <a:endParaRPr lang="zh-CN" altLang="en-US" sz="2400" dirty="0">
              <a:solidFill>
                <a:schemeClr val="tx1"/>
              </a:solidFill>
            </a:endParaRPr>
          </a:p>
          <a:p>
            <a:pPr lvl="1" eaLnBrk="1" hangingPunct="1"/>
            <a:r>
              <a:rPr lang="zh-CN" altLang="en-US" sz="2400" dirty="0">
                <a:solidFill>
                  <a:srgbClr val="FF0000"/>
                </a:solidFill>
              </a:rPr>
              <a:t>具有合理的数据冗余度</a:t>
            </a:r>
            <a:endParaRPr lang="zh-CN" altLang="en-US" sz="2400" dirty="0">
              <a:solidFill>
                <a:srgbClr val="FF0000"/>
              </a:solidFill>
            </a:endParaRPr>
          </a:p>
          <a:p>
            <a:pPr lvl="1" eaLnBrk="1" hangingPunct="1"/>
            <a:r>
              <a:rPr lang="zh-CN" altLang="en-US" sz="2400" dirty="0">
                <a:solidFill>
                  <a:srgbClr val="FF0000"/>
                </a:solidFill>
              </a:rPr>
              <a:t>不存在插入异常和删除异常现象</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ppt_x"/>
                                          </p:val>
                                        </p:tav>
                                        <p:tav tm="100000">
                                          <p:val>
                                            <p:strVal val="#ppt_x"/>
                                          </p:val>
                                        </p:tav>
                                      </p:tavLst>
                                    </p:anim>
                                    <p:anim calcmode="lin" valueType="num">
                                      <p:cBhvr additive="base">
                                        <p:cTn id="8"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36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vert="horz" wrap="square" tIns="0" bIns="0" anchor="ctr"/>
          <a:p>
            <a:pPr lvl="0" eaLnBrk="1" hangingPunct="1"/>
            <a:r>
              <a:rPr lang="en-US" altLang="zh-CN"/>
              <a:t>8.1  </a:t>
            </a:r>
            <a:r>
              <a:rPr lang="zh-CN" altLang="en-US"/>
              <a:t>概述</a:t>
            </a:r>
            <a:endParaRPr lang="zh-CN" altLang="en-US"/>
          </a:p>
        </p:txBody>
      </p:sp>
      <p:sp>
        <p:nvSpPr>
          <p:cNvPr id="15365" name="Rectangle 3"/>
          <p:cNvSpPr>
            <a:spLocks noGrp="1"/>
          </p:cNvSpPr>
          <p:nvPr>
            <p:ph type="body"/>
          </p:nvPr>
        </p:nvSpPr>
        <p:spPr>
          <a:xfrm>
            <a:off x="381000" y="838200"/>
            <a:ext cx="8458200" cy="5759450"/>
          </a:xfrm>
        </p:spPr>
        <p:txBody>
          <a:bodyPr vert="horz" wrap="square" anchor="t"/>
          <a:p>
            <a:pPr lvl="0" eaLnBrk="1" hangingPunct="1">
              <a:lnSpc>
                <a:spcPct val="120000"/>
              </a:lnSpc>
              <a:buNone/>
            </a:pPr>
            <a:r>
              <a:rPr lang="zh-CN" altLang="en-US" u="sng" dirty="0"/>
              <a:t>3  在不同的设计结果之间产生区别的原因</a:t>
            </a:r>
            <a:endParaRPr lang="zh-CN" altLang="en-US" u="sng" dirty="0"/>
          </a:p>
          <a:p>
            <a:pPr lvl="1" eaLnBrk="1" hangingPunct="1">
              <a:lnSpc>
                <a:spcPct val="120000"/>
              </a:lnSpc>
            </a:pPr>
            <a:r>
              <a:rPr lang="zh-CN" altLang="en-US" sz="2600" dirty="0"/>
              <a:t>数据库的各属性之间是互相关联的，它们互相依赖、互相制约，构成一个结构严密的整体。</a:t>
            </a:r>
            <a:endParaRPr lang="zh-CN" altLang="en-US" sz="2600" dirty="0"/>
          </a:p>
          <a:p>
            <a:pPr lvl="1" eaLnBrk="1" hangingPunct="1">
              <a:lnSpc>
                <a:spcPct val="120000"/>
              </a:lnSpc>
            </a:pPr>
            <a:endParaRPr lang="zh-CN" altLang="en-US" sz="1200" dirty="0"/>
          </a:p>
          <a:p>
            <a:pPr lvl="1" eaLnBrk="1" hangingPunct="1">
              <a:lnSpc>
                <a:spcPct val="120000"/>
              </a:lnSpc>
            </a:pPr>
            <a:r>
              <a:rPr lang="zh-CN" altLang="en-US" sz="2600" dirty="0"/>
              <a:t>要设计出一个好的关系模式，必须从数据库中所有属性的语义上进行分析，从语义上入手分清每个属性的语义含义及其相互之间的依存关系。进而将那些相互依赖密切的属性组合在一起构成一个关系模式，避免对属性的松散组合所引起的‘排它性’，从而可以降低数据冗余度，避免上述异常现象的产生。</a:t>
            </a:r>
            <a:endParaRPr lang="zh-CN" altLang="en-US"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638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6388" name="Rectangle 2"/>
          <p:cNvSpPr>
            <a:spLocks noGrp="1"/>
          </p:cNvSpPr>
          <p:nvPr>
            <p:ph type="title"/>
          </p:nvPr>
        </p:nvSpPr>
        <p:spPr/>
        <p:txBody>
          <a:bodyPr vert="horz" wrap="square" tIns="0" bIns="0" anchor="ctr"/>
          <a:p>
            <a:pPr lvl="0" eaLnBrk="1" hangingPunct="1"/>
            <a:r>
              <a:rPr lang="en-US" altLang="zh-CN"/>
              <a:t>8.1  </a:t>
            </a:r>
            <a:r>
              <a:rPr lang="zh-CN" altLang="en-US"/>
              <a:t>概述</a:t>
            </a:r>
            <a:endParaRPr lang="zh-CN" altLang="en-US"/>
          </a:p>
        </p:txBody>
      </p:sp>
      <p:sp>
        <p:nvSpPr>
          <p:cNvPr id="16389" name="Rectangle 3"/>
          <p:cNvSpPr>
            <a:spLocks noGrp="1"/>
          </p:cNvSpPr>
          <p:nvPr>
            <p:ph type="body"/>
          </p:nvPr>
        </p:nvSpPr>
        <p:spPr>
          <a:xfrm>
            <a:off x="173990" y="685800"/>
            <a:ext cx="8796655" cy="6019800"/>
          </a:xfrm>
        </p:spPr>
        <p:txBody>
          <a:bodyPr vert="horz" wrap="square" anchor="t"/>
          <a:p>
            <a:pPr lvl="0" eaLnBrk="1" hangingPunct="1">
              <a:lnSpc>
                <a:spcPct val="100000"/>
              </a:lnSpc>
              <a:spcBef>
                <a:spcPct val="10000"/>
              </a:spcBef>
              <a:buNone/>
            </a:pPr>
            <a:r>
              <a:rPr lang="zh-CN" altLang="en-US" u="sng" dirty="0"/>
              <a:t>4  关系的规范化</a:t>
            </a:r>
            <a:endParaRPr lang="zh-CN" altLang="en-US" u="sng" dirty="0"/>
          </a:p>
          <a:p>
            <a:pPr marL="742950" lvl="1" indent="-277495" eaLnBrk="1" hangingPunct="1">
              <a:lnSpc>
                <a:spcPct val="100000"/>
              </a:lnSpc>
              <a:spcBef>
                <a:spcPts val="600"/>
              </a:spcBef>
              <a:spcAft>
                <a:spcPts val="0"/>
              </a:spcAft>
            </a:pPr>
            <a:r>
              <a:rPr lang="zh-CN" altLang="en-US" sz="2600" dirty="0"/>
              <a:t>在一个关系中，属性之间的内在语义联系有两种：</a:t>
            </a:r>
            <a:endParaRPr lang="zh-CN" altLang="en-US" sz="2600" dirty="0"/>
          </a:p>
          <a:p>
            <a:pPr marL="1428750" lvl="2" indent="-514350" eaLnBrk="1" hangingPunct="1">
              <a:lnSpc>
                <a:spcPct val="100000"/>
              </a:lnSpc>
              <a:spcBef>
                <a:spcPct val="10000"/>
              </a:spcBef>
              <a:buNone/>
            </a:pPr>
            <a:r>
              <a:rPr lang="zh-CN" altLang="en-US" sz="2600" dirty="0"/>
              <a:t>函数依赖    </a:t>
            </a:r>
            <a:r>
              <a:rPr lang="en-US" altLang="x-none" sz="2600" dirty="0"/>
              <a:t>&amp;    </a:t>
            </a:r>
            <a:r>
              <a:rPr lang="zh-CN" altLang="en-US" sz="2600" dirty="0"/>
              <a:t>多值依赖</a:t>
            </a:r>
            <a:endParaRPr lang="zh-CN" altLang="en-US" sz="2600" dirty="0"/>
          </a:p>
          <a:p>
            <a:pPr marL="1428750" lvl="2" indent="-514350" eaLnBrk="1" hangingPunct="1">
              <a:lnSpc>
                <a:spcPct val="100000"/>
              </a:lnSpc>
              <a:spcBef>
                <a:spcPct val="10000"/>
              </a:spcBef>
              <a:buNone/>
            </a:pPr>
            <a:endParaRPr lang="zh-CN" altLang="en-US" sz="2600" dirty="0"/>
          </a:p>
          <a:p>
            <a:pPr lvl="1" eaLnBrk="1" hangingPunct="1">
              <a:lnSpc>
                <a:spcPct val="100000"/>
              </a:lnSpc>
              <a:spcBef>
                <a:spcPct val="10000"/>
              </a:spcBef>
            </a:pPr>
            <a:r>
              <a:rPr lang="zh-CN" altLang="en-US" sz="2600" dirty="0"/>
              <a:t>关系的规范化</a:t>
            </a:r>
            <a:endParaRPr lang="zh-CN" altLang="en-US" sz="2600" dirty="0"/>
          </a:p>
          <a:p>
            <a:pPr marL="1428750" lvl="2" indent="-514350" eaLnBrk="1" hangingPunct="1">
              <a:lnSpc>
                <a:spcPct val="100000"/>
              </a:lnSpc>
              <a:spcBef>
                <a:spcPct val="10000"/>
              </a:spcBef>
            </a:pPr>
            <a:r>
              <a:rPr lang="zh-CN" altLang="en-US" sz="2600" dirty="0"/>
              <a:t>在每个关系中，属性与属性之间的语义联系需要满足一定的要求，这被称为关系的</a:t>
            </a:r>
            <a:r>
              <a:rPr lang="zh-CN" altLang="en-US" sz="2600" dirty="0">
                <a:solidFill>
                  <a:srgbClr val="FF0000"/>
                </a:solidFill>
              </a:rPr>
              <a:t>规范化</a:t>
            </a:r>
            <a:r>
              <a:rPr lang="zh-CN" altLang="en-US" sz="2600" dirty="0"/>
              <a:t>。</a:t>
            </a:r>
            <a:endParaRPr lang="zh-CN" altLang="en-US" sz="2600" dirty="0"/>
          </a:p>
          <a:p>
            <a:pPr marL="1428750" lvl="2" indent="-514350" eaLnBrk="1" hangingPunct="1">
              <a:lnSpc>
                <a:spcPct val="100000"/>
              </a:lnSpc>
              <a:spcBef>
                <a:spcPct val="10000"/>
              </a:spcBef>
            </a:pPr>
            <a:r>
              <a:rPr lang="zh-CN" altLang="en-US" sz="2600" dirty="0"/>
              <a:t>根据对属性间所存在的内在语义联系要求的不同，又可以将关系的规范化分为若干个级别，这被称为</a:t>
            </a:r>
            <a:r>
              <a:rPr lang="zh-CN" altLang="en-US" sz="2600" dirty="0">
                <a:solidFill>
                  <a:srgbClr val="FF0000"/>
                </a:solidFill>
              </a:rPr>
              <a:t>范式</a:t>
            </a:r>
            <a:r>
              <a:rPr lang="zh-CN" altLang="en-US" sz="2600" dirty="0"/>
              <a:t>。</a:t>
            </a:r>
            <a:endParaRPr lang="zh-CN" altLang="en-US" sz="2600" dirty="0"/>
          </a:p>
          <a:p>
            <a:pPr marL="1428750" lvl="2" indent="-514350" eaLnBrk="1" hangingPunct="1">
              <a:lnSpc>
                <a:spcPct val="100000"/>
              </a:lnSpc>
              <a:spcBef>
                <a:spcPct val="10000"/>
              </a:spcBef>
            </a:pPr>
            <a:endParaRPr lang="zh-CN" altLang="en-US" sz="2600" dirty="0"/>
          </a:p>
          <a:p>
            <a:pPr lvl="1" eaLnBrk="1" hangingPunct="1">
              <a:lnSpc>
                <a:spcPct val="100000"/>
              </a:lnSpc>
              <a:spcBef>
                <a:spcPct val="10000"/>
              </a:spcBef>
            </a:pPr>
            <a:r>
              <a:rPr lang="zh-CN" altLang="en-US" sz="2600" dirty="0"/>
              <a:t>上述相关的理论被称为关系规范化理论。</a:t>
            </a:r>
            <a:endParaRPr lang="zh-CN" altLang="en-US"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741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7412" name="Rectangle 2"/>
          <p:cNvSpPr>
            <a:spLocks noGrp="1"/>
          </p:cNvSpPr>
          <p:nvPr>
            <p:ph type="title"/>
          </p:nvPr>
        </p:nvSpPr>
        <p:spPr/>
        <p:txBody>
          <a:bodyPr vert="horz" wrap="square" tIns="0" bIns="0" anchor="ctr"/>
          <a:p>
            <a:pPr lvl="0" eaLnBrk="1" hangingPunct="1"/>
            <a:r>
              <a:rPr lang="zh-CN" altLang="en-US">
                <a:latin typeface="宋体" panose="02010600030101010101" pitchFamily="2" charset="-122"/>
              </a:rPr>
              <a:t>第八章  关系数据库规范化理论</a:t>
            </a:r>
            <a:endParaRPr lang="zh-CN" altLang="en-US">
              <a:latin typeface="宋体" panose="02010600030101010101" pitchFamily="2" charset="-122"/>
            </a:endParaRPr>
          </a:p>
        </p:txBody>
      </p:sp>
      <p:sp>
        <p:nvSpPr>
          <p:cNvPr id="17413" name="Rectangle 3"/>
          <p:cNvSpPr>
            <a:spLocks noGrp="1"/>
          </p:cNvSpPr>
          <p:nvPr>
            <p:ph type="body"/>
          </p:nvPr>
        </p:nvSpPr>
        <p:spPr/>
        <p:txBody>
          <a:bodyPr vert="horz" wrap="square" anchor="t"/>
          <a:p>
            <a:pPr lvl="1" eaLnBrk="1" hangingPunct="1">
              <a:buNone/>
            </a:pPr>
            <a:endParaRPr lang="en-US" altLang="zh-CN">
              <a:latin typeface="宋体" panose="02010600030101010101" pitchFamily="2" charset="-122"/>
            </a:endParaRPr>
          </a:p>
          <a:p>
            <a:pPr lvl="1" eaLnBrk="1" hangingPunct="1">
              <a:buNone/>
            </a:pPr>
            <a:r>
              <a:rPr lang="en-US" altLang="zh-CN">
                <a:solidFill>
                  <a:schemeClr val="accent2"/>
                </a:solidFill>
                <a:latin typeface="宋体" panose="02010600030101010101" pitchFamily="2" charset="-122"/>
              </a:rPr>
              <a:t>8.1  </a:t>
            </a:r>
            <a:r>
              <a:rPr lang="zh-CN" altLang="en-US">
                <a:solidFill>
                  <a:schemeClr val="accent2"/>
                </a:solidFill>
                <a:latin typeface="宋体" panose="02010600030101010101" pitchFamily="2" charset="-122"/>
              </a:rPr>
              <a:t>概述</a:t>
            </a:r>
            <a:endParaRPr lang="zh-CN" altLang="en-US">
              <a:solidFill>
                <a:schemeClr val="accent2"/>
              </a:solidFill>
              <a:latin typeface="宋体" panose="02010600030101010101" pitchFamily="2" charset="-122"/>
            </a:endParaRPr>
          </a:p>
          <a:p>
            <a:pPr lvl="1" eaLnBrk="1" hangingPunct="1">
              <a:buNone/>
            </a:pPr>
            <a:endParaRPr lang="zh-CN" altLang="en-US">
              <a:solidFill>
                <a:schemeClr val="accent2"/>
              </a:solidFill>
              <a:latin typeface="宋体" panose="02010600030101010101" pitchFamily="2" charset="-122"/>
            </a:endParaRPr>
          </a:p>
          <a:p>
            <a:pPr lvl="1" eaLnBrk="1" hangingPunct="1">
              <a:buNone/>
            </a:pPr>
            <a:r>
              <a:rPr lang="en-US" altLang="zh-CN" u="sng">
                <a:solidFill>
                  <a:srgbClr val="FF0000"/>
                </a:solidFill>
                <a:latin typeface="宋体" panose="02010600030101010101" pitchFamily="2" charset="-122"/>
              </a:rPr>
              <a:t>8.2  </a:t>
            </a:r>
            <a:r>
              <a:rPr lang="zh-CN" altLang="en-US" u="sng">
                <a:solidFill>
                  <a:srgbClr val="FF0000"/>
                </a:solidFill>
                <a:latin typeface="宋体" panose="02010600030101010101" pitchFamily="2" charset="-122"/>
              </a:rPr>
              <a:t>规范化理论</a:t>
            </a:r>
            <a:endParaRPr lang="zh-CN" altLang="en-US" u="sng">
              <a:solidFill>
                <a:srgbClr val="FF0000"/>
              </a:solidFill>
              <a:latin typeface="宋体" panose="02010600030101010101" pitchFamily="2" charset="-122"/>
            </a:endParaRPr>
          </a:p>
          <a:p>
            <a:pPr lvl="1" eaLnBrk="1" hangingPunct="1">
              <a:buNone/>
            </a:pPr>
            <a:endParaRPr lang="zh-CN" altLang="en-US">
              <a:solidFill>
                <a:schemeClr val="accent2"/>
              </a:solidFill>
              <a:latin typeface="宋体" panose="02010600030101010101" pitchFamily="2" charset="-122"/>
            </a:endParaRPr>
          </a:p>
          <a:p>
            <a:pPr lvl="1" eaLnBrk="1" hangingPunct="1">
              <a:buNone/>
            </a:pPr>
            <a:r>
              <a:rPr lang="en-US" altLang="zh-CN">
                <a:solidFill>
                  <a:schemeClr val="accent2"/>
                </a:solidFill>
                <a:latin typeface="宋体" panose="02010600030101010101" pitchFamily="2" charset="-122"/>
              </a:rPr>
              <a:t>8.3  </a:t>
            </a:r>
            <a:r>
              <a:rPr lang="zh-CN" altLang="en-US">
                <a:solidFill>
                  <a:schemeClr val="accent2"/>
                </a:solidFill>
                <a:latin typeface="宋体" panose="02010600030101010101" pitchFamily="2" charset="-122"/>
              </a:rPr>
              <a:t>规范化所引起的一些问题</a:t>
            </a:r>
            <a:endParaRPr lang="zh-CN" altLang="en-US">
              <a:solidFill>
                <a:schemeClr val="accent2"/>
              </a:solidFill>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843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vert="horz" wrap="square" tIns="0" bIns="0" anchor="ctr"/>
          <a:p>
            <a:pPr lvl="0" eaLnBrk="1" hangingPunct="1"/>
            <a:r>
              <a:rPr lang="en-US" altLang="zh-CN"/>
              <a:t>8.2  </a:t>
            </a:r>
            <a:r>
              <a:rPr lang="zh-CN" altLang="en-US"/>
              <a:t>规范化理论</a:t>
            </a:r>
            <a:endParaRPr lang="zh-CN" altLang="en-US"/>
          </a:p>
        </p:txBody>
      </p:sp>
      <p:sp>
        <p:nvSpPr>
          <p:cNvPr id="18437" name="Rectangle 3"/>
          <p:cNvSpPr>
            <a:spLocks noGrp="1"/>
          </p:cNvSpPr>
          <p:nvPr>
            <p:ph type="body"/>
          </p:nvPr>
        </p:nvSpPr>
        <p:spPr>
          <a:xfrm>
            <a:off x="304800" y="838200"/>
            <a:ext cx="8382000" cy="5715000"/>
          </a:xfrm>
        </p:spPr>
        <p:txBody>
          <a:bodyPr vert="horz" wrap="square" anchor="t"/>
          <a:p>
            <a:pPr lvl="0" eaLnBrk="1" hangingPunct="1"/>
            <a:r>
              <a:rPr lang="zh-CN" altLang="en-US" sz="2400" dirty="0"/>
              <a:t>数据依赖理论</a:t>
            </a:r>
            <a:endParaRPr lang="zh-CN" altLang="en-US" sz="2400" dirty="0"/>
          </a:p>
          <a:p>
            <a:pPr lvl="1" eaLnBrk="1" hangingPunct="1"/>
            <a:r>
              <a:rPr lang="zh-CN" altLang="en-US" sz="2400" dirty="0"/>
              <a:t>函数依赖（</a:t>
            </a:r>
            <a:r>
              <a:rPr lang="en-US" altLang="x-none" sz="2400" dirty="0">
                <a:solidFill>
                  <a:srgbClr val="FF0000"/>
                </a:solidFill>
              </a:rPr>
              <a:t>FD</a:t>
            </a:r>
            <a:r>
              <a:rPr lang="en-US" altLang="x-none" sz="2400" dirty="0"/>
              <a:t> – Functional Dependency）</a:t>
            </a:r>
            <a:endParaRPr lang="en-US" altLang="x-none" sz="2400" dirty="0"/>
          </a:p>
          <a:p>
            <a:pPr lvl="2" eaLnBrk="1" hangingPunct="1"/>
            <a:r>
              <a:rPr lang="zh-CN" altLang="en-US" sz="2400" dirty="0"/>
              <a:t>1970年，</a:t>
            </a:r>
            <a:r>
              <a:rPr lang="en-US" altLang="x-none" sz="2400" dirty="0"/>
              <a:t>E. F. Codd</a:t>
            </a:r>
            <a:endParaRPr lang="en-US" altLang="x-none" sz="2400" dirty="0"/>
          </a:p>
          <a:p>
            <a:pPr lvl="2" eaLnBrk="1" hangingPunct="1"/>
            <a:r>
              <a:rPr lang="en-US" altLang="x-none" sz="2400" dirty="0"/>
              <a:t>1972 – 1974</a:t>
            </a:r>
            <a:r>
              <a:rPr lang="zh-CN" altLang="en-US" sz="2400" dirty="0"/>
              <a:t>年，</a:t>
            </a:r>
            <a:r>
              <a:rPr lang="en-US" altLang="x-none" sz="2400" dirty="0"/>
              <a:t>Codd, Casey, Bernstein, Armstrong</a:t>
            </a:r>
            <a:endParaRPr lang="en-US" altLang="x-none" sz="2400" dirty="0"/>
          </a:p>
          <a:p>
            <a:pPr lvl="3" eaLnBrk="1" hangingPunct="1"/>
            <a:r>
              <a:rPr lang="zh-CN" altLang="en-US" sz="2400" dirty="0"/>
              <a:t>完全/部分</a:t>
            </a:r>
            <a:r>
              <a:rPr lang="en-US" altLang="x-none" sz="2400" dirty="0"/>
              <a:t>FD，</a:t>
            </a:r>
            <a:r>
              <a:rPr lang="zh-CN" altLang="en-US" sz="2400" dirty="0"/>
              <a:t>平凡/非平凡</a:t>
            </a:r>
            <a:r>
              <a:rPr lang="en-US" altLang="x-none" sz="2400" dirty="0"/>
              <a:t>FD，</a:t>
            </a:r>
            <a:r>
              <a:rPr lang="zh-CN" altLang="en-US" sz="2400" dirty="0"/>
              <a:t>直接/传递</a:t>
            </a:r>
            <a:r>
              <a:rPr lang="en-US" altLang="x-none" sz="2400" dirty="0"/>
              <a:t>FD</a:t>
            </a:r>
            <a:endParaRPr lang="en-US" altLang="x-none" sz="2400" dirty="0"/>
          </a:p>
          <a:p>
            <a:pPr lvl="3" eaLnBrk="1" hangingPunct="1"/>
            <a:r>
              <a:rPr lang="zh-CN" altLang="en-US" sz="2400" dirty="0"/>
              <a:t>键（</a:t>
            </a:r>
            <a:r>
              <a:rPr lang="en-US" altLang="x-none" sz="2400" dirty="0"/>
              <a:t>key）</a:t>
            </a:r>
            <a:endParaRPr lang="en-US" altLang="x-none" sz="2400" dirty="0"/>
          </a:p>
          <a:p>
            <a:pPr lvl="2" eaLnBrk="1" hangingPunct="1"/>
            <a:r>
              <a:rPr lang="en-US" altLang="x-none" sz="2400" dirty="0"/>
              <a:t>1974</a:t>
            </a:r>
            <a:r>
              <a:rPr lang="zh-CN" altLang="en-US" sz="2400" dirty="0"/>
              <a:t>年，</a:t>
            </a:r>
            <a:r>
              <a:rPr lang="en-US" altLang="x-none" sz="2400" dirty="0"/>
              <a:t>Armstrong</a:t>
            </a:r>
            <a:r>
              <a:rPr lang="zh-CN" altLang="en-US" sz="2400" dirty="0"/>
              <a:t>公理系统</a:t>
            </a:r>
            <a:endParaRPr lang="zh-CN" altLang="en-US" sz="2400" dirty="0"/>
          </a:p>
          <a:p>
            <a:pPr lvl="3" eaLnBrk="1" hangingPunct="1"/>
            <a:r>
              <a:rPr lang="en-US" altLang="x-none" sz="2400" dirty="0"/>
              <a:t>FD</a:t>
            </a:r>
            <a:r>
              <a:rPr lang="zh-CN" altLang="en-US" sz="2400" dirty="0"/>
              <a:t>的逻辑蕴涵</a:t>
            </a:r>
            <a:endParaRPr lang="zh-CN" altLang="en-US" sz="2400" dirty="0"/>
          </a:p>
          <a:p>
            <a:pPr lvl="3" eaLnBrk="1" hangingPunct="1"/>
            <a:r>
              <a:rPr lang="en-US" altLang="x-none" sz="2400" dirty="0"/>
              <a:t>FD</a:t>
            </a:r>
            <a:r>
              <a:rPr lang="zh-CN" altLang="en-US" sz="2400" dirty="0"/>
              <a:t>的形式化推理规则集</a:t>
            </a:r>
            <a:endParaRPr lang="zh-CN" altLang="en-US" sz="2400" dirty="0"/>
          </a:p>
          <a:p>
            <a:pPr lvl="3" eaLnBrk="1" hangingPunct="1"/>
            <a:endParaRPr lang="en-US" altLang="x-none" sz="2400" dirty="0"/>
          </a:p>
          <a:p>
            <a:pPr lvl="1" eaLnBrk="1" hangingPunct="1"/>
            <a:r>
              <a:rPr lang="zh-CN" altLang="en-US" sz="2400" dirty="0"/>
              <a:t>多值依赖（</a:t>
            </a:r>
            <a:r>
              <a:rPr lang="en-US" altLang="x-none" sz="2400" dirty="0">
                <a:solidFill>
                  <a:srgbClr val="FF0000"/>
                </a:solidFill>
              </a:rPr>
              <a:t>MVD</a:t>
            </a:r>
            <a:r>
              <a:rPr lang="en-US" altLang="x-none" sz="2400" dirty="0"/>
              <a:t> – Multi-Valued Dependency）</a:t>
            </a:r>
            <a:endParaRPr lang="en-US" altLang="x-none" sz="2400" dirty="0"/>
          </a:p>
          <a:p>
            <a:pPr lvl="2" eaLnBrk="1" hangingPunct="1"/>
            <a:r>
              <a:rPr lang="en-US" altLang="x-none" sz="2400" dirty="0"/>
              <a:t>1976 – 1978</a:t>
            </a:r>
            <a:r>
              <a:rPr lang="zh-CN" altLang="en-US" sz="2400" dirty="0"/>
              <a:t>年，</a:t>
            </a:r>
            <a:r>
              <a:rPr lang="en-US" altLang="x-none" sz="2400" dirty="0"/>
              <a:t>Zaniolo, Fagin, Delobel</a:t>
            </a:r>
            <a:endParaRPr lang="en-US" altLang="x-none"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945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vert="horz" wrap="square" tIns="0" bIns="0" anchor="ctr"/>
          <a:p>
            <a:pPr lvl="0" eaLnBrk="1" hangingPunct="1"/>
            <a:r>
              <a:rPr lang="en-US" altLang="zh-CN"/>
              <a:t>8.2  </a:t>
            </a:r>
            <a:r>
              <a:rPr lang="zh-CN" altLang="en-US"/>
              <a:t>规范化理论</a:t>
            </a:r>
            <a:endParaRPr lang="zh-CN" altLang="en-US"/>
          </a:p>
        </p:txBody>
      </p:sp>
      <p:sp>
        <p:nvSpPr>
          <p:cNvPr id="19461" name="Rectangle 3"/>
          <p:cNvSpPr>
            <a:spLocks noGrp="1"/>
          </p:cNvSpPr>
          <p:nvPr>
            <p:ph type="body"/>
          </p:nvPr>
        </p:nvSpPr>
        <p:spPr>
          <a:xfrm>
            <a:off x="304800" y="838200"/>
            <a:ext cx="8610600" cy="5715000"/>
          </a:xfrm>
        </p:spPr>
        <p:txBody>
          <a:bodyPr vert="horz" wrap="square" anchor="t"/>
          <a:p>
            <a:pPr lvl="0" eaLnBrk="1" hangingPunct="1">
              <a:lnSpc>
                <a:spcPct val="100000"/>
              </a:lnSpc>
            </a:pPr>
            <a:r>
              <a:rPr lang="zh-CN" altLang="en-US" sz="2400" dirty="0"/>
              <a:t>规范化的途径</a:t>
            </a:r>
            <a:endParaRPr lang="zh-CN" altLang="en-US" sz="2400" dirty="0"/>
          </a:p>
          <a:p>
            <a:pPr lvl="1" eaLnBrk="1" hangingPunct="1">
              <a:lnSpc>
                <a:spcPct val="100000"/>
              </a:lnSpc>
            </a:pPr>
            <a:r>
              <a:rPr lang="zh-CN" altLang="en-US" sz="2400" dirty="0"/>
              <a:t>将一个‘关系’分解形成多个‘子关系’</a:t>
            </a:r>
            <a:endParaRPr lang="en-US" altLang="x-none" sz="2400" dirty="0"/>
          </a:p>
          <a:p>
            <a:pPr lvl="1" eaLnBrk="1" hangingPunct="1">
              <a:lnSpc>
                <a:spcPct val="100000"/>
              </a:lnSpc>
            </a:pPr>
            <a:r>
              <a:rPr lang="zh-CN" altLang="en-US" sz="2400" dirty="0"/>
              <a:t>在模式设计中，用分解后的这一组‘子关系’代替原来的单个‘关系’</a:t>
            </a:r>
            <a:endParaRPr lang="en-US" altLang="x-none" sz="2400" dirty="0"/>
          </a:p>
          <a:p>
            <a:pPr lvl="0" eaLnBrk="1" hangingPunct="1">
              <a:lnSpc>
                <a:spcPct val="100000"/>
              </a:lnSpc>
            </a:pPr>
            <a:r>
              <a:rPr lang="zh-CN" altLang="en-US" sz="2400" dirty="0"/>
              <a:t>关系的分解方法</a:t>
            </a:r>
            <a:endParaRPr lang="en-US" altLang="x-none" sz="2400" dirty="0"/>
          </a:p>
          <a:p>
            <a:pPr lvl="1" eaLnBrk="1" hangingPunct="1">
              <a:lnSpc>
                <a:spcPct val="100000"/>
              </a:lnSpc>
              <a:buFont typeface="Times New Roman" panose="02020603050405020304" pitchFamily="2" charset="0"/>
              <a:buChar char="Ø"/>
            </a:pPr>
            <a:r>
              <a:rPr lang="zh-CN" altLang="en-US" sz="2400" dirty="0"/>
              <a:t>竖向规范化 </a:t>
            </a:r>
            <a:r>
              <a:rPr lang="en-US" altLang="zh-CN" sz="2400" dirty="0"/>
              <a:t>-- </a:t>
            </a:r>
            <a:r>
              <a:rPr lang="zh-CN" altLang="en-US" sz="2400" dirty="0"/>
              <a:t>关系模式的分解</a:t>
            </a:r>
            <a:endParaRPr lang="zh-CN" altLang="en-US" sz="2400" dirty="0"/>
          </a:p>
          <a:p>
            <a:pPr lvl="2" eaLnBrk="1" hangingPunct="1">
              <a:lnSpc>
                <a:spcPct val="100000"/>
              </a:lnSpc>
            </a:pPr>
            <a:r>
              <a:rPr lang="zh-CN" altLang="en-US" sz="2400" dirty="0"/>
              <a:t>每一个‘子关系’模式都是原关系模式的一个真子集</a:t>
            </a:r>
            <a:endParaRPr lang="en-US" altLang="x-none" sz="2400" dirty="0"/>
          </a:p>
          <a:p>
            <a:pPr lvl="2" eaLnBrk="1" hangingPunct="1">
              <a:lnSpc>
                <a:spcPct val="100000"/>
              </a:lnSpc>
            </a:pPr>
            <a:r>
              <a:rPr lang="zh-CN" altLang="en-US" sz="2400" dirty="0"/>
              <a:t>在原关系上通过‘投影’运算得到子关系的元组集合</a:t>
            </a:r>
            <a:endParaRPr lang="zh-CN" altLang="en-US" sz="2400" dirty="0"/>
          </a:p>
          <a:p>
            <a:pPr lvl="1" eaLnBrk="1" hangingPunct="1">
              <a:lnSpc>
                <a:spcPct val="100000"/>
              </a:lnSpc>
              <a:buFont typeface="Times New Roman" panose="02020603050405020304" pitchFamily="2" charset="0"/>
              <a:buChar char="Ø"/>
            </a:pPr>
            <a:r>
              <a:rPr lang="zh-CN" altLang="en-US" sz="2400" dirty="0"/>
              <a:t>水平规范化 </a:t>
            </a:r>
            <a:r>
              <a:rPr lang="en-US" altLang="zh-CN" sz="2400" dirty="0"/>
              <a:t>-- </a:t>
            </a:r>
            <a:r>
              <a:rPr lang="zh-CN" altLang="en-US" sz="2400" dirty="0"/>
              <a:t>元组集合的分解</a:t>
            </a:r>
            <a:endParaRPr lang="zh-CN" altLang="en-US" sz="2400" dirty="0"/>
          </a:p>
          <a:p>
            <a:pPr lvl="2" eaLnBrk="1" hangingPunct="1">
              <a:lnSpc>
                <a:spcPct val="100000"/>
              </a:lnSpc>
            </a:pPr>
            <a:r>
              <a:rPr lang="zh-CN" altLang="en-US" sz="2400" dirty="0"/>
              <a:t>关系模式不变</a:t>
            </a:r>
            <a:endParaRPr lang="en-US" altLang="x-none" sz="2400" dirty="0"/>
          </a:p>
          <a:p>
            <a:pPr lvl="2" eaLnBrk="1" hangingPunct="1">
              <a:lnSpc>
                <a:spcPct val="100000"/>
              </a:lnSpc>
            </a:pPr>
            <a:r>
              <a:rPr lang="zh-CN" altLang="en-US" sz="2400" dirty="0"/>
              <a:t>在原关系上通过‘选择’运算得到子关系的元组集合（每一个‘子关系’的元组集合都是原关系元组集合的‘真子集’）</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xEl>
                                              <p:charRg st="0" end="7"/>
                                            </p:txEl>
                                          </p:spTgt>
                                        </p:tgtEl>
                                        <p:attrNameLst>
                                          <p:attrName>style.visibility</p:attrName>
                                        </p:attrNameLst>
                                      </p:cBhvr>
                                      <p:to>
                                        <p:strVal val="visible"/>
                                      </p:to>
                                    </p:set>
                                    <p:anim calcmode="lin" valueType="num">
                                      <p:cBhvr additive="base">
                                        <p:cTn id="7" dur="500" fill="hold"/>
                                        <p:tgtEl>
                                          <p:spTgt spid="19461">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1">
                                            <p:txEl>
                                              <p:charRg st="0" end="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461">
                                            <p:txEl>
                                              <p:charRg st="0" end="7"/>
                                            </p:txEl>
                                          </p:spTgt>
                                        </p:tgtEl>
                                        <p:attrNameLst>
                                          <p:attrName>ppt_c</p:attrName>
                                        </p:attrNameLst>
                                      </p:cBhvr>
                                      <p:to>
                                        <a:srgbClr val="C0C0C0"/>
                                      </p:to>
                                    </p:animClr>
                                  </p:subTnLst>
                                </p:cTn>
                              </p:par>
                              <p:par>
                                <p:cTn id="9" presetID="2" presetClass="entr" presetSubtype="4" fill="hold" nodeType="withEffect">
                                  <p:stCondLst>
                                    <p:cond delay="0"/>
                                  </p:stCondLst>
                                  <p:childTnLst>
                                    <p:set>
                                      <p:cBhvr>
                                        <p:cTn id="10" dur="1" fill="hold">
                                          <p:stCondLst>
                                            <p:cond delay="0"/>
                                          </p:stCondLst>
                                        </p:cTn>
                                        <p:tgtEl>
                                          <p:spTgt spid="19461">
                                            <p:txEl>
                                              <p:charRg st="7" end="26"/>
                                            </p:txEl>
                                          </p:spTgt>
                                        </p:tgtEl>
                                        <p:attrNameLst>
                                          <p:attrName>style.visibility</p:attrName>
                                        </p:attrNameLst>
                                      </p:cBhvr>
                                      <p:to>
                                        <p:strVal val="visible"/>
                                      </p:to>
                                    </p:set>
                                    <p:anim calcmode="lin" valueType="num">
                                      <p:cBhvr additive="base">
                                        <p:cTn id="11" dur="500" fill="hold"/>
                                        <p:tgtEl>
                                          <p:spTgt spid="19461">
                                            <p:txEl>
                                              <p:charRg st="7" end="2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61">
                                            <p:txEl>
                                              <p:charRg st="7" end="2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461">
                                            <p:txEl>
                                              <p:charRg st="7" end="26"/>
                                            </p:txEl>
                                          </p:spTgt>
                                        </p:tgtEl>
                                        <p:attrNameLst>
                                          <p:attrName>ppt_c</p:attrName>
                                        </p:attrNameLst>
                                      </p:cBhvr>
                                      <p:to>
                                        <a:srgbClr val="C0C0C0"/>
                                      </p:to>
                                    </p:animClr>
                                  </p:subTnLst>
                                </p:cTn>
                              </p:par>
                              <p:par>
                                <p:cTn id="13" presetID="2" presetClass="entr" presetSubtype="4" fill="hold" nodeType="withEffect">
                                  <p:stCondLst>
                                    <p:cond delay="0"/>
                                  </p:stCondLst>
                                  <p:childTnLst>
                                    <p:set>
                                      <p:cBhvr>
                                        <p:cTn id="14" dur="1" fill="hold">
                                          <p:stCondLst>
                                            <p:cond delay="0"/>
                                          </p:stCondLst>
                                        </p:cTn>
                                        <p:tgtEl>
                                          <p:spTgt spid="19461">
                                            <p:txEl>
                                              <p:charRg st="26" end="58"/>
                                            </p:txEl>
                                          </p:spTgt>
                                        </p:tgtEl>
                                        <p:attrNameLst>
                                          <p:attrName>style.visibility</p:attrName>
                                        </p:attrNameLst>
                                      </p:cBhvr>
                                      <p:to>
                                        <p:strVal val="visible"/>
                                      </p:to>
                                    </p:set>
                                    <p:anim calcmode="lin" valueType="num">
                                      <p:cBhvr additive="base">
                                        <p:cTn id="15" dur="500" fill="hold"/>
                                        <p:tgtEl>
                                          <p:spTgt spid="19461">
                                            <p:txEl>
                                              <p:charRg st="26" end="5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61">
                                            <p:txEl>
                                              <p:charRg st="26" end="5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461">
                                            <p:txEl>
                                              <p:charRg st="26" end="58"/>
                                            </p:txEl>
                                          </p:spTgt>
                                        </p:tgtEl>
                                        <p:attrNameLst>
                                          <p:attrName>ppt_c</p:attrName>
                                        </p:attrNameLst>
                                      </p:cBhvr>
                                      <p:to>
                                        <a:srgbClr val="C0C0C0"/>
                                      </p:to>
                                    </p:animClr>
                                  </p:sub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9461">
                                            <p:txEl>
                                              <p:charRg st="58" end="66"/>
                                            </p:txEl>
                                          </p:spTgt>
                                        </p:tgtEl>
                                        <p:attrNameLst>
                                          <p:attrName>style.visibility</p:attrName>
                                        </p:attrNameLst>
                                      </p:cBhvr>
                                      <p:to>
                                        <p:strVal val="visible"/>
                                      </p:to>
                                    </p:set>
                                    <p:animEffect transition="in" filter="barn(inVertical)">
                                      <p:cBhvr>
                                        <p:cTn id="21" dur="500"/>
                                        <p:tgtEl>
                                          <p:spTgt spid="19461">
                                            <p:txEl>
                                              <p:charRg st="58" end="6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9461">
                                            <p:txEl>
                                              <p:charRg st="66" end="72"/>
                                            </p:txEl>
                                          </p:spTgt>
                                        </p:tgtEl>
                                        <p:attrNameLst>
                                          <p:attrName>style.visibility</p:attrName>
                                        </p:attrNameLst>
                                      </p:cBhvr>
                                      <p:to>
                                        <p:strVal val="visible"/>
                                      </p:to>
                                    </p:set>
                                    <p:animEffect transition="in" filter="barn(inVertical)">
                                      <p:cBhvr>
                                        <p:cTn id="24" dur="500"/>
                                        <p:tgtEl>
                                          <p:spTgt spid="19461">
                                            <p:txEl>
                                              <p:charRg st="66" end="72"/>
                                            </p:txEl>
                                          </p:spTgt>
                                        </p:tgtEl>
                                      </p:cBhvr>
                                    </p:animEffec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19461">
                                            <p:txEl>
                                              <p:charRg st="120" end="126"/>
                                            </p:txEl>
                                          </p:spTgt>
                                        </p:tgtEl>
                                        <p:attrNameLst>
                                          <p:attrName>style.visibility</p:attrName>
                                        </p:attrNameLst>
                                      </p:cBhvr>
                                      <p:to>
                                        <p:strVal val="visible"/>
                                      </p:to>
                                    </p:set>
                                    <p:animEffect transition="in" filter="barn(inVertical)">
                                      <p:cBhvr>
                                        <p:cTn id="28" dur="500"/>
                                        <p:tgtEl>
                                          <p:spTgt spid="19461">
                                            <p:txEl>
                                              <p:charRg st="120" end="12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9461">
                                            <p:txEl>
                                              <p:charRg st="72" end="96"/>
                                            </p:txEl>
                                          </p:spTgt>
                                        </p:tgtEl>
                                        <p:attrNameLst>
                                          <p:attrName>style.visibility</p:attrName>
                                        </p:attrNameLst>
                                      </p:cBhvr>
                                      <p:to>
                                        <p:strVal val="visible"/>
                                      </p:to>
                                    </p:set>
                                    <p:animEffect transition="in" filter="wipe(down)">
                                      <p:cBhvr>
                                        <p:cTn id="33" dur="500"/>
                                        <p:tgtEl>
                                          <p:spTgt spid="19461">
                                            <p:txEl>
                                              <p:charRg st="72" end="9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9461">
                                            <p:txEl>
                                              <p:charRg st="96" end="120"/>
                                            </p:txEl>
                                          </p:spTgt>
                                        </p:tgtEl>
                                        <p:attrNameLst>
                                          <p:attrName>style.visibility</p:attrName>
                                        </p:attrNameLst>
                                      </p:cBhvr>
                                      <p:to>
                                        <p:strVal val="visible"/>
                                      </p:to>
                                    </p:set>
                                    <p:animEffect transition="in" filter="wipe(down)">
                                      <p:cBhvr>
                                        <p:cTn id="36" dur="500"/>
                                        <p:tgtEl>
                                          <p:spTgt spid="19461">
                                            <p:txEl>
                                              <p:charRg st="96" end="12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9461">
                                            <p:txEl>
                                              <p:charRg st="126" end="133"/>
                                            </p:txEl>
                                          </p:spTgt>
                                        </p:tgtEl>
                                        <p:attrNameLst>
                                          <p:attrName>style.visibility</p:attrName>
                                        </p:attrNameLst>
                                      </p:cBhvr>
                                      <p:to>
                                        <p:strVal val="visible"/>
                                      </p:to>
                                    </p:set>
                                    <p:animEffect transition="in" filter="wipe(down)">
                                      <p:cBhvr>
                                        <p:cTn id="41" dur="500"/>
                                        <p:tgtEl>
                                          <p:spTgt spid="19461">
                                            <p:txEl>
                                              <p:charRg st="126" end="133"/>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9461">
                                            <p:txEl>
                                              <p:charRg st="133" end="187"/>
                                            </p:txEl>
                                          </p:spTgt>
                                        </p:tgtEl>
                                        <p:attrNameLst>
                                          <p:attrName>style.visibility</p:attrName>
                                        </p:attrNameLst>
                                      </p:cBhvr>
                                      <p:to>
                                        <p:strVal val="visible"/>
                                      </p:to>
                                    </p:set>
                                    <p:animEffect transition="in" filter="wipe(down)">
                                      <p:cBhvr>
                                        <p:cTn id="44" dur="500"/>
                                        <p:tgtEl>
                                          <p:spTgt spid="19461">
                                            <p:txEl>
                                              <p:charRg st="133"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048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0484" name="Rectangle 2"/>
          <p:cNvSpPr>
            <a:spLocks noGrp="1"/>
          </p:cNvSpPr>
          <p:nvPr>
            <p:ph type="title"/>
          </p:nvPr>
        </p:nvSpPr>
        <p:spPr/>
        <p:txBody>
          <a:bodyPr vert="horz" wrap="square" tIns="0" bIns="0" anchor="ctr"/>
          <a:p>
            <a:pPr lvl="0" eaLnBrk="1" hangingPunct="1"/>
            <a:r>
              <a:rPr lang="en-US" altLang="zh-CN"/>
              <a:t>8.2  </a:t>
            </a:r>
            <a:r>
              <a:rPr lang="zh-CN" altLang="en-US"/>
              <a:t>规范化理论</a:t>
            </a:r>
            <a:endParaRPr lang="zh-CN" altLang="en-US"/>
          </a:p>
        </p:txBody>
      </p:sp>
      <p:sp>
        <p:nvSpPr>
          <p:cNvPr id="20485" name="Rectangle 3"/>
          <p:cNvSpPr>
            <a:spLocks noGrp="1"/>
          </p:cNvSpPr>
          <p:nvPr>
            <p:ph type="body"/>
          </p:nvPr>
        </p:nvSpPr>
        <p:spPr>
          <a:xfrm>
            <a:off x="304800" y="838200"/>
            <a:ext cx="8610600" cy="5715000"/>
          </a:xfrm>
        </p:spPr>
        <p:txBody>
          <a:bodyPr vert="horz" wrap="square" anchor="t"/>
          <a:p>
            <a:pPr lvl="0" eaLnBrk="1" hangingPunct="1">
              <a:lnSpc>
                <a:spcPct val="100000"/>
              </a:lnSpc>
            </a:pPr>
            <a:r>
              <a:rPr lang="zh-CN" altLang="en-US" sz="2400" dirty="0"/>
              <a:t>规范化的途径</a:t>
            </a:r>
            <a:endParaRPr lang="en-US" altLang="x-none" sz="2400" dirty="0"/>
          </a:p>
          <a:p>
            <a:pPr lvl="1" eaLnBrk="1" hangingPunct="1">
              <a:lnSpc>
                <a:spcPct val="100000"/>
              </a:lnSpc>
            </a:pPr>
            <a:r>
              <a:rPr lang="zh-CN" altLang="en-US" sz="2400" dirty="0"/>
              <a:t>竖向规范化</a:t>
            </a:r>
            <a:endParaRPr lang="zh-CN" altLang="en-US" sz="2400" dirty="0"/>
          </a:p>
          <a:p>
            <a:pPr lvl="2" eaLnBrk="1" hangingPunct="1">
              <a:lnSpc>
                <a:spcPct val="100000"/>
              </a:lnSpc>
            </a:pPr>
            <a:r>
              <a:rPr lang="zh-CN" altLang="en-US" sz="2400" dirty="0"/>
              <a:t>采用‘投影’和‘联接’运算</a:t>
            </a:r>
            <a:endParaRPr lang="zh-CN" altLang="en-US" sz="2400" dirty="0"/>
          </a:p>
          <a:p>
            <a:pPr lvl="2" eaLnBrk="1" hangingPunct="1">
              <a:lnSpc>
                <a:spcPct val="100000"/>
              </a:lnSpc>
            </a:pPr>
            <a:r>
              <a:rPr lang="zh-CN" altLang="en-US" sz="2400" dirty="0"/>
              <a:t>将一个关系模式的属性集分解构成若干个子关系模式</a:t>
            </a:r>
            <a:endParaRPr lang="zh-CN" altLang="en-US" sz="2400" dirty="0"/>
          </a:p>
          <a:p>
            <a:pPr lvl="2" eaLnBrk="1" hangingPunct="1">
              <a:lnSpc>
                <a:spcPct val="100000"/>
              </a:lnSpc>
            </a:pPr>
            <a:r>
              <a:rPr lang="zh-CN" altLang="en-US" sz="2400" dirty="0"/>
              <a:t>有关理论构成了</a:t>
            </a:r>
            <a:r>
              <a:rPr lang="zh-CN" altLang="en-US" sz="2400" dirty="0">
                <a:solidFill>
                  <a:srgbClr val="FF0000"/>
                </a:solidFill>
              </a:rPr>
              <a:t>关系数据库的规范化理论</a:t>
            </a:r>
            <a:endParaRPr lang="zh-CN" altLang="en-US" sz="2400" dirty="0">
              <a:solidFill>
                <a:srgbClr val="FF0000"/>
              </a:solidFill>
            </a:endParaRPr>
          </a:p>
          <a:p>
            <a:pPr lvl="2" eaLnBrk="1" hangingPunct="1">
              <a:lnSpc>
                <a:spcPct val="100000"/>
              </a:lnSpc>
            </a:pPr>
            <a:r>
              <a:rPr lang="zh-CN" altLang="en-US" sz="2400" dirty="0"/>
              <a:t>模式分解理论：</a:t>
            </a:r>
            <a:r>
              <a:rPr lang="zh-CN" altLang="en-US" sz="2400" i="1" u="sng" dirty="0">
                <a:solidFill>
                  <a:srgbClr val="FF0000"/>
                </a:solidFill>
                <a:effectLst>
                  <a:outerShdw blurRad="38100" dist="38100" dir="2700000">
                    <a:srgbClr val="000000"/>
                  </a:outerShdw>
                </a:effectLst>
              </a:rPr>
              <a:t>无损联接性</a:t>
            </a:r>
            <a:r>
              <a:rPr lang="zh-CN" altLang="en-US" sz="2400" dirty="0"/>
              <a:t>，</a:t>
            </a:r>
            <a:r>
              <a:rPr lang="zh-CN" altLang="en-US" sz="2400" i="1" u="sng" dirty="0">
                <a:solidFill>
                  <a:srgbClr val="FF0000"/>
                </a:solidFill>
                <a:effectLst>
                  <a:outerShdw blurRad="38100" dist="38100" dir="2700000">
                    <a:srgbClr val="000000"/>
                  </a:outerShdw>
                </a:effectLst>
              </a:rPr>
              <a:t>依赖保持性</a:t>
            </a:r>
            <a:endParaRPr lang="zh-CN" altLang="en-US" sz="2400" i="1" u="sng" dirty="0">
              <a:solidFill>
                <a:srgbClr val="FF0000"/>
              </a:solidFill>
              <a:effectLst>
                <a:outerShdw blurRad="38100" dist="38100" dir="2700000">
                  <a:srgbClr val="000000"/>
                </a:outerShdw>
              </a:effectLst>
            </a:endParaRPr>
          </a:p>
          <a:p>
            <a:pPr lvl="2" eaLnBrk="1" hangingPunct="1">
              <a:lnSpc>
                <a:spcPct val="100000"/>
              </a:lnSpc>
            </a:pPr>
            <a:endParaRPr lang="zh-CN" altLang="en-US" sz="2400" i="1" u="sng" dirty="0">
              <a:solidFill>
                <a:srgbClr val="FF0000"/>
              </a:solidFill>
              <a:effectLst>
                <a:outerShdw blurRad="38100" dist="38100" dir="2700000">
                  <a:srgbClr val="000000"/>
                </a:outerShdw>
              </a:effectLst>
            </a:endParaRPr>
          </a:p>
          <a:p>
            <a:pPr lvl="1" eaLnBrk="1" hangingPunct="1">
              <a:lnSpc>
                <a:spcPct val="100000"/>
              </a:lnSpc>
            </a:pPr>
            <a:r>
              <a:rPr lang="zh-CN" altLang="en-US" sz="2400" dirty="0"/>
              <a:t>水平规范化</a:t>
            </a:r>
            <a:endParaRPr lang="zh-CN" altLang="en-US" sz="2400" dirty="0"/>
          </a:p>
          <a:p>
            <a:pPr lvl="2" eaLnBrk="1" hangingPunct="1">
              <a:lnSpc>
                <a:spcPct val="100000"/>
              </a:lnSpc>
            </a:pPr>
            <a:r>
              <a:rPr lang="zh-CN" altLang="en-US" sz="2400" dirty="0"/>
              <a:t>采用‘选择’和‘并’运算</a:t>
            </a:r>
            <a:endParaRPr lang="zh-CN" altLang="en-US" sz="2400" dirty="0"/>
          </a:p>
          <a:p>
            <a:pPr lvl="2" eaLnBrk="1" hangingPunct="1">
              <a:lnSpc>
                <a:spcPct val="100000"/>
              </a:lnSpc>
            </a:pPr>
            <a:r>
              <a:rPr lang="zh-CN" altLang="en-US" sz="2400" dirty="0"/>
              <a:t>将一个关系的元组集合分解成若干个子集，从而构成若干个与原来的关系具有相同关系模式的子关系</a:t>
            </a:r>
            <a:endParaRPr lang="zh-CN" altLang="en-US" sz="2400" dirty="0"/>
          </a:p>
          <a:p>
            <a:pPr lvl="2" eaLnBrk="1" hangingPunct="1">
              <a:lnSpc>
                <a:spcPct val="100000"/>
              </a:lnSpc>
            </a:pPr>
            <a:r>
              <a:rPr lang="zh-CN" altLang="en-US" sz="2400" dirty="0"/>
              <a:t>尚未形成一个成熟的规范化理论</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150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1508" name="Rectangle 2"/>
          <p:cNvSpPr>
            <a:spLocks noGrp="1"/>
          </p:cNvSpPr>
          <p:nvPr>
            <p:ph type="title"/>
          </p:nvPr>
        </p:nvSpPr>
        <p:spPr/>
        <p:txBody>
          <a:bodyPr vert="horz" wrap="square" tIns="0" bIns="0" anchor="ctr"/>
          <a:p>
            <a:pPr lvl="0" eaLnBrk="1" hangingPunct="1"/>
            <a:r>
              <a:rPr lang="en-US" altLang="zh-CN"/>
              <a:t>8.2  </a:t>
            </a:r>
            <a:r>
              <a:rPr lang="zh-CN" altLang="en-US"/>
              <a:t>规范化理论</a:t>
            </a:r>
            <a:endParaRPr lang="zh-CN" altLang="en-US"/>
          </a:p>
        </p:txBody>
      </p:sp>
      <p:sp>
        <p:nvSpPr>
          <p:cNvPr id="21509" name="Rectangle 3"/>
          <p:cNvSpPr>
            <a:spLocks noGrp="1"/>
          </p:cNvSpPr>
          <p:nvPr>
            <p:ph type="body"/>
          </p:nvPr>
        </p:nvSpPr>
        <p:spPr>
          <a:xfrm>
            <a:off x="304800" y="685800"/>
            <a:ext cx="8458200" cy="6019800"/>
          </a:xfrm>
        </p:spPr>
        <p:txBody>
          <a:bodyPr vert="horz" wrap="square" anchor="t"/>
          <a:p>
            <a:pPr lvl="1" eaLnBrk="1" hangingPunct="1">
              <a:lnSpc>
                <a:spcPct val="100000"/>
              </a:lnSpc>
              <a:spcBef>
                <a:spcPct val="10000"/>
              </a:spcBef>
              <a:buNone/>
            </a:pPr>
            <a:r>
              <a:rPr lang="zh-CN" altLang="en-US" sz="2400" dirty="0"/>
              <a:t>8.2.1  函数依赖</a:t>
            </a:r>
            <a:endParaRPr lang="zh-CN" altLang="en-US" sz="2400" dirty="0"/>
          </a:p>
          <a:p>
            <a:pPr lvl="2" eaLnBrk="1" hangingPunct="1">
              <a:lnSpc>
                <a:spcPct val="100000"/>
              </a:lnSpc>
              <a:spcBef>
                <a:spcPct val="10000"/>
              </a:spcBef>
            </a:pPr>
            <a:r>
              <a:rPr lang="zh-CN" altLang="en-US" sz="2400" dirty="0"/>
              <a:t>函数依赖</a:t>
            </a:r>
            <a:endParaRPr lang="zh-CN" altLang="en-US" sz="2400" dirty="0"/>
          </a:p>
          <a:p>
            <a:pPr lvl="3" eaLnBrk="1" hangingPunct="1">
              <a:lnSpc>
                <a:spcPct val="100000"/>
              </a:lnSpc>
              <a:spcBef>
                <a:spcPct val="10000"/>
              </a:spcBef>
            </a:pPr>
            <a:r>
              <a:rPr lang="zh-CN" altLang="en-US" sz="2400" dirty="0"/>
              <a:t>完全/部分</a:t>
            </a:r>
            <a:r>
              <a:rPr lang="en-US" altLang="x-none" sz="2400" dirty="0"/>
              <a:t>FD，</a:t>
            </a:r>
            <a:r>
              <a:rPr lang="zh-CN" altLang="en-US" sz="2400" dirty="0"/>
              <a:t>平凡/非平凡</a:t>
            </a:r>
            <a:r>
              <a:rPr lang="en-US" altLang="x-none" sz="2400" dirty="0"/>
              <a:t>FD，</a:t>
            </a:r>
            <a:r>
              <a:rPr lang="zh-CN" altLang="en-US" sz="2400" dirty="0"/>
              <a:t>直接/传递</a:t>
            </a:r>
            <a:r>
              <a:rPr lang="en-US" altLang="x-none" sz="2400" dirty="0"/>
              <a:t>FD</a:t>
            </a:r>
            <a:endParaRPr lang="en-US" altLang="x-none" sz="2400" dirty="0"/>
          </a:p>
          <a:p>
            <a:pPr lvl="2" eaLnBrk="1" hangingPunct="1">
              <a:lnSpc>
                <a:spcPct val="100000"/>
              </a:lnSpc>
              <a:spcBef>
                <a:spcPct val="10000"/>
              </a:spcBef>
            </a:pPr>
            <a:r>
              <a:rPr lang="en-US" altLang="x-none" sz="2400" dirty="0"/>
              <a:t>Armstrong</a:t>
            </a:r>
            <a:r>
              <a:rPr lang="zh-CN" altLang="en-US" sz="2400" dirty="0"/>
              <a:t>公理系统</a:t>
            </a:r>
            <a:endParaRPr lang="zh-CN" altLang="en-US" sz="2400" dirty="0"/>
          </a:p>
          <a:p>
            <a:pPr lvl="2" eaLnBrk="1" hangingPunct="1">
              <a:lnSpc>
                <a:spcPct val="100000"/>
              </a:lnSpc>
              <a:spcBef>
                <a:spcPct val="10000"/>
              </a:spcBef>
            </a:pPr>
            <a:r>
              <a:rPr lang="zh-CN" altLang="en-US" sz="2400" dirty="0"/>
              <a:t>关键字（</a:t>
            </a:r>
            <a:r>
              <a:rPr lang="en-US" altLang="x-none" sz="2400" dirty="0"/>
              <a:t>key）</a:t>
            </a:r>
            <a:endParaRPr lang="en-US" altLang="x-none" sz="2400" dirty="0"/>
          </a:p>
          <a:p>
            <a:pPr lvl="2" eaLnBrk="1" hangingPunct="1">
              <a:lnSpc>
                <a:spcPct val="100000"/>
              </a:lnSpc>
              <a:spcBef>
                <a:spcPct val="10000"/>
              </a:spcBef>
            </a:pPr>
            <a:r>
              <a:rPr lang="zh-CN" altLang="en-US" sz="2400" dirty="0"/>
              <a:t>两个算法</a:t>
            </a:r>
            <a:endParaRPr lang="zh-CN" altLang="en-US" sz="2400" dirty="0"/>
          </a:p>
          <a:p>
            <a:pPr lvl="3" eaLnBrk="1" hangingPunct="1">
              <a:lnSpc>
                <a:spcPct val="100000"/>
              </a:lnSpc>
              <a:spcBef>
                <a:spcPct val="10000"/>
              </a:spcBef>
            </a:pPr>
            <a:r>
              <a:rPr lang="zh-CN" altLang="en-US" sz="2400" dirty="0"/>
              <a:t>属性集的闭包的计算</a:t>
            </a:r>
            <a:endParaRPr lang="zh-CN" altLang="en-US" sz="2400" dirty="0"/>
          </a:p>
          <a:p>
            <a:pPr lvl="3" eaLnBrk="1" hangingPunct="1">
              <a:lnSpc>
                <a:spcPct val="100000"/>
              </a:lnSpc>
              <a:spcBef>
                <a:spcPct val="10000"/>
              </a:spcBef>
            </a:pPr>
            <a:r>
              <a:rPr lang="zh-CN" altLang="en-US" sz="2400" dirty="0"/>
              <a:t>关键字的计算</a:t>
            </a:r>
            <a:endParaRPr lang="zh-CN" altLang="en-US" sz="2400" dirty="0"/>
          </a:p>
          <a:p>
            <a:pPr lvl="3" eaLnBrk="1" hangingPunct="1">
              <a:lnSpc>
                <a:spcPct val="100000"/>
              </a:lnSpc>
              <a:spcBef>
                <a:spcPct val="10000"/>
              </a:spcBef>
            </a:pPr>
            <a:endParaRPr lang="zh-CN" altLang="en-US" sz="1000" dirty="0"/>
          </a:p>
          <a:p>
            <a:pPr lvl="1" eaLnBrk="1" hangingPunct="1">
              <a:lnSpc>
                <a:spcPct val="100000"/>
              </a:lnSpc>
              <a:spcBef>
                <a:spcPct val="10000"/>
              </a:spcBef>
              <a:buNone/>
            </a:pPr>
            <a:r>
              <a:rPr lang="zh-CN" altLang="en-US" sz="2400" dirty="0"/>
              <a:t>8.2.2  与函数依赖有关的范式</a:t>
            </a:r>
            <a:endParaRPr lang="zh-CN" altLang="en-US" sz="2400" dirty="0"/>
          </a:p>
          <a:p>
            <a:pPr lvl="2" eaLnBrk="1" hangingPunct="1">
              <a:lnSpc>
                <a:spcPct val="100000"/>
              </a:lnSpc>
              <a:spcBef>
                <a:spcPct val="10000"/>
              </a:spcBef>
            </a:pPr>
            <a:r>
              <a:rPr lang="zh-CN" altLang="en-US" sz="2400" dirty="0"/>
              <a:t>范式：1</a:t>
            </a:r>
            <a:r>
              <a:rPr lang="en-US" altLang="x-none" sz="2400" dirty="0"/>
              <a:t>NF，2NF，3NF，BCNF</a:t>
            </a:r>
            <a:endParaRPr lang="en-US" altLang="x-none" sz="2400" dirty="0"/>
          </a:p>
          <a:p>
            <a:pPr lvl="2" eaLnBrk="1" hangingPunct="1">
              <a:lnSpc>
                <a:spcPct val="100000"/>
              </a:lnSpc>
              <a:spcBef>
                <a:spcPct val="10000"/>
              </a:spcBef>
            </a:pPr>
            <a:endParaRPr lang="en-US" altLang="x-none" sz="1000" dirty="0"/>
          </a:p>
          <a:p>
            <a:pPr lvl="1" eaLnBrk="1" hangingPunct="1">
              <a:lnSpc>
                <a:spcPct val="100000"/>
              </a:lnSpc>
              <a:spcBef>
                <a:spcPct val="10000"/>
              </a:spcBef>
              <a:buNone/>
            </a:pPr>
            <a:r>
              <a:rPr lang="zh-CN" altLang="en-US" sz="2400" dirty="0"/>
              <a:t>8.2.3  多值依赖与第四范式</a:t>
            </a:r>
            <a:endParaRPr lang="zh-CN" altLang="en-US" sz="2400" dirty="0"/>
          </a:p>
          <a:p>
            <a:pPr lvl="2" eaLnBrk="1" hangingPunct="1">
              <a:lnSpc>
                <a:spcPct val="100000"/>
              </a:lnSpc>
              <a:spcBef>
                <a:spcPct val="10000"/>
              </a:spcBef>
            </a:pPr>
            <a:r>
              <a:rPr lang="zh-CN" altLang="en-US" sz="2400" dirty="0"/>
              <a:t>多值依赖  及其  推理规则</a:t>
            </a:r>
            <a:endParaRPr lang="zh-CN" altLang="en-US" sz="2400" dirty="0"/>
          </a:p>
          <a:p>
            <a:pPr lvl="2" eaLnBrk="1" hangingPunct="1">
              <a:lnSpc>
                <a:spcPct val="100000"/>
              </a:lnSpc>
              <a:spcBef>
                <a:spcPct val="10000"/>
              </a:spcBef>
            </a:pPr>
            <a:r>
              <a:rPr lang="zh-CN" altLang="en-US" sz="2400" dirty="0"/>
              <a:t>4</a:t>
            </a:r>
            <a:r>
              <a:rPr lang="en-US" altLang="x-none" sz="2400" dirty="0"/>
              <a:t>NF</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8.2.1  </a:t>
            </a:r>
            <a:r>
              <a:rPr lang="zh-CN" altLang="en-US">
                <a:sym typeface="+mn-ea"/>
              </a:rPr>
              <a:t>函数依赖</a:t>
            </a:r>
            <a:endParaRPr lang="zh-CN" altLang="en-US"/>
          </a:p>
        </p:txBody>
      </p:sp>
      <p:sp>
        <p:nvSpPr>
          <p:cNvPr id="3" name="文本占位符 2"/>
          <p:cNvSpPr>
            <a:spLocks noGrp="1"/>
          </p:cNvSpPr>
          <p:nvPr>
            <p:ph type="body" orient="vert" idx="1"/>
          </p:nvPr>
        </p:nvSpPr>
        <p:spPr/>
        <p:txBody>
          <a:bodyPr vert="horz"/>
          <a:p>
            <a:r>
              <a:rPr lang="zh-CN" altLang="en-US">
                <a:solidFill>
                  <a:schemeClr val="accent6"/>
                </a:solidFill>
              </a:rPr>
              <a:t>什么是函数依赖？</a:t>
            </a:r>
            <a:endParaRPr lang="zh-CN" altLang="en-US">
              <a:solidFill>
                <a:schemeClr val="accent6"/>
              </a:solidFill>
            </a:endParaRPr>
          </a:p>
          <a:p>
            <a:endParaRPr lang="zh-CN" altLang="en-US">
              <a:solidFill>
                <a:schemeClr val="accent6"/>
              </a:solidFill>
            </a:endParaRPr>
          </a:p>
          <a:p>
            <a:r>
              <a:rPr lang="zh-CN" altLang="en-US">
                <a:solidFill>
                  <a:schemeClr val="accent6"/>
                </a:solidFill>
              </a:rPr>
              <a:t>函数依赖的语义概念</a:t>
            </a:r>
            <a:endParaRPr lang="zh-CN" altLang="en-US">
              <a:solidFill>
                <a:schemeClr val="accent6"/>
              </a:solidFill>
            </a:endParaRPr>
          </a:p>
          <a:p>
            <a:endParaRPr lang="zh-CN" altLang="en-US">
              <a:solidFill>
                <a:schemeClr val="accent6"/>
              </a:solidFill>
            </a:endParaRPr>
          </a:p>
          <a:p>
            <a:r>
              <a:rPr lang="zh-CN" altLang="en-US">
                <a:solidFill>
                  <a:schemeClr val="accent6"/>
                </a:solidFill>
              </a:rPr>
              <a:t>如何发现一个关系中的函数依赖？</a:t>
            </a:r>
            <a:endParaRPr lang="zh-CN" altLang="en-US">
              <a:solidFill>
                <a:schemeClr val="accent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accent6"/>
                </a:solidFill>
                <a:sym typeface="+mn-ea"/>
              </a:rPr>
              <a:t>什么是函数依赖？</a:t>
            </a:r>
            <a:endParaRPr lang="zh-CN" altLang="en-US"/>
          </a:p>
        </p:txBody>
      </p:sp>
      <p:sp>
        <p:nvSpPr>
          <p:cNvPr id="3" name="文本占位符 2"/>
          <p:cNvSpPr>
            <a:spLocks noGrp="1"/>
          </p:cNvSpPr>
          <p:nvPr>
            <p:ph type="body" orient="vert" idx="1"/>
          </p:nvPr>
        </p:nvSpPr>
        <p:spPr>
          <a:xfrm>
            <a:off x="165735" y="838200"/>
            <a:ext cx="8775700" cy="5562600"/>
          </a:xfrm>
        </p:spPr>
        <p:txBody>
          <a:bodyPr vert="horz"/>
          <a:p>
            <a:pPr>
              <a:lnSpc>
                <a:spcPct val="110000"/>
              </a:lnSpc>
              <a:spcBef>
                <a:spcPts val="20"/>
              </a:spcBef>
            </a:pPr>
            <a:r>
              <a:rPr lang="zh-CN" altLang="en-US" sz="2400">
                <a:solidFill>
                  <a:schemeClr val="accent6"/>
                </a:solidFill>
                <a:latin typeface="Arial" panose="020B0604020202020204" pitchFamily="34" charset="0"/>
                <a:sym typeface="+mn-ea"/>
              </a:rPr>
              <a:t>在关系数据库理论中，</a:t>
            </a:r>
            <a:r>
              <a:rPr lang="en-US" altLang="zh-CN" sz="2400">
                <a:solidFill>
                  <a:schemeClr val="accent6"/>
                </a:solidFill>
                <a:latin typeface="Arial" panose="020B0604020202020204" pitchFamily="34" charset="0"/>
                <a:sym typeface="+mn-ea"/>
              </a:rPr>
              <a:t>‘</a:t>
            </a:r>
            <a:r>
              <a:rPr lang="zh-CN" altLang="en-US" sz="2400">
                <a:solidFill>
                  <a:srgbClr val="FF0000"/>
                </a:solidFill>
                <a:latin typeface="Arial" panose="020B0604020202020204" pitchFamily="34" charset="0"/>
                <a:sym typeface="+mn-ea"/>
              </a:rPr>
              <a:t>函数依赖</a:t>
            </a:r>
            <a:r>
              <a:rPr lang="en-US" altLang="zh-CN" sz="2400">
                <a:solidFill>
                  <a:schemeClr val="accent6"/>
                </a:solidFill>
                <a:latin typeface="Arial" panose="020B0604020202020204" pitchFamily="34" charset="0"/>
                <a:sym typeface="+mn-ea"/>
              </a:rPr>
              <a:t>’</a:t>
            </a:r>
            <a:r>
              <a:rPr lang="zh-CN" altLang="en-US" sz="2400">
                <a:solidFill>
                  <a:schemeClr val="accent6"/>
                </a:solidFill>
                <a:latin typeface="Arial" panose="020B0604020202020204" pitchFamily="34" charset="0"/>
                <a:sym typeface="+mn-ea"/>
              </a:rPr>
              <a:t>是指在一个关系中两组属性之间的某种取值约束。</a:t>
            </a:r>
            <a:endParaRPr lang="zh-CN" altLang="en-US" sz="2400">
              <a:solidFill>
                <a:schemeClr val="accent6"/>
              </a:solidFill>
              <a:latin typeface="Arial" panose="020B0604020202020204" pitchFamily="34" charset="0"/>
              <a:sym typeface="+mn-ea"/>
            </a:endParaRPr>
          </a:p>
          <a:p>
            <a:pPr>
              <a:lnSpc>
                <a:spcPct val="110000"/>
              </a:lnSpc>
              <a:spcBef>
                <a:spcPts val="20"/>
              </a:spcBef>
            </a:pPr>
            <a:endParaRPr lang="zh-CN" altLang="en-US" sz="2400">
              <a:solidFill>
                <a:schemeClr val="accent6"/>
              </a:solidFill>
              <a:latin typeface="Arial" panose="020B0604020202020204" pitchFamily="34" charset="0"/>
              <a:sym typeface="+mn-ea"/>
            </a:endParaRPr>
          </a:p>
          <a:p>
            <a:pPr>
              <a:lnSpc>
                <a:spcPct val="110000"/>
              </a:lnSpc>
              <a:spcBef>
                <a:spcPts val="20"/>
              </a:spcBef>
              <a:spcAft>
                <a:spcPct val="30000"/>
              </a:spcAft>
            </a:pPr>
            <a:r>
              <a:rPr lang="zh-CN" altLang="en-US" sz="2400" dirty="0">
                <a:solidFill>
                  <a:schemeClr val="accent6"/>
                </a:solidFill>
                <a:latin typeface="Arial" panose="020B0604020202020204" pitchFamily="34" charset="0"/>
                <a:sym typeface="+mn-ea"/>
              </a:rPr>
              <a:t>给定一个关系</a:t>
            </a:r>
            <a:r>
              <a:rPr lang="en-US" altLang="zh-CN" sz="2400" dirty="0">
                <a:solidFill>
                  <a:schemeClr val="accent6"/>
                </a:solidFill>
                <a:latin typeface="Arial" panose="020B0604020202020204" pitchFamily="34" charset="0"/>
                <a:sym typeface="+mn-ea"/>
              </a:rPr>
              <a:t>R</a:t>
            </a:r>
            <a:r>
              <a:rPr lang="zh-CN" altLang="en-US" sz="2400" dirty="0">
                <a:solidFill>
                  <a:schemeClr val="accent6"/>
                </a:solidFill>
                <a:latin typeface="Arial" panose="020B0604020202020204" pitchFamily="34" charset="0"/>
                <a:sym typeface="+mn-ea"/>
              </a:rPr>
              <a:t>，</a:t>
            </a:r>
            <a:r>
              <a:rPr lang="en-US" altLang="zh-CN" sz="2400" dirty="0">
                <a:solidFill>
                  <a:schemeClr val="accent6"/>
                </a:solidFill>
                <a:latin typeface="Arial" panose="020B0604020202020204" pitchFamily="34" charset="0"/>
                <a:sym typeface="+mn-ea"/>
              </a:rPr>
              <a:t>X</a:t>
            </a:r>
            <a:r>
              <a:rPr lang="zh-CN" altLang="en-US" sz="2400" dirty="0">
                <a:solidFill>
                  <a:schemeClr val="accent6"/>
                </a:solidFill>
                <a:latin typeface="Arial" panose="020B0604020202020204" pitchFamily="34" charset="0"/>
                <a:sym typeface="+mn-ea"/>
              </a:rPr>
              <a:t>和</a:t>
            </a:r>
            <a:r>
              <a:rPr lang="en-US" altLang="zh-CN" sz="2400" dirty="0">
                <a:solidFill>
                  <a:schemeClr val="accent6"/>
                </a:solidFill>
                <a:latin typeface="Arial" panose="020B0604020202020204" pitchFamily="34" charset="0"/>
                <a:sym typeface="+mn-ea"/>
              </a:rPr>
              <a:t>Y</a:t>
            </a:r>
            <a:r>
              <a:rPr lang="zh-CN" altLang="en-US" sz="2400" dirty="0">
                <a:solidFill>
                  <a:schemeClr val="accent6"/>
                </a:solidFill>
                <a:latin typeface="Arial" panose="020B0604020202020204" pitchFamily="34" charset="0"/>
                <a:sym typeface="+mn-ea"/>
              </a:rPr>
              <a:t>是关系</a:t>
            </a:r>
            <a:r>
              <a:rPr lang="en-US" altLang="zh-CN" sz="2400" dirty="0">
                <a:solidFill>
                  <a:schemeClr val="accent6"/>
                </a:solidFill>
                <a:latin typeface="Arial" panose="020B0604020202020204" pitchFamily="34" charset="0"/>
                <a:sym typeface="+mn-ea"/>
              </a:rPr>
              <a:t>R</a:t>
            </a:r>
            <a:r>
              <a:rPr lang="zh-CN" altLang="en-US" sz="2400" dirty="0">
                <a:solidFill>
                  <a:schemeClr val="accent6"/>
                </a:solidFill>
                <a:latin typeface="Arial" panose="020B0604020202020204" pitchFamily="34" charset="0"/>
                <a:sym typeface="+mn-ea"/>
              </a:rPr>
              <a:t>的两个属性子集。我们说</a:t>
            </a:r>
            <a:r>
              <a:rPr lang="en-US" altLang="zh-CN" sz="2400" dirty="0">
                <a:solidFill>
                  <a:schemeClr val="accent6"/>
                </a:solidFill>
                <a:latin typeface="Arial" panose="020B0604020202020204" pitchFamily="34" charset="0"/>
                <a:sym typeface="+mn-ea"/>
              </a:rPr>
              <a:t>‘</a:t>
            </a:r>
            <a:r>
              <a:rPr lang="en-US" altLang="zh-CN" sz="2400" dirty="0">
                <a:solidFill>
                  <a:srgbClr val="FF0000"/>
                </a:solidFill>
                <a:latin typeface="Arial" panose="020B0604020202020204" pitchFamily="34" charset="0"/>
                <a:sym typeface="+mn-ea"/>
              </a:rPr>
              <a:t>X</a:t>
            </a:r>
            <a:r>
              <a:rPr lang="zh-CN" altLang="en-US" sz="2400" dirty="0">
                <a:solidFill>
                  <a:srgbClr val="FF0000"/>
                </a:solidFill>
                <a:latin typeface="Arial" panose="020B0604020202020204" pitchFamily="34" charset="0"/>
                <a:sym typeface="+mn-ea"/>
              </a:rPr>
              <a:t>函数决定</a:t>
            </a:r>
            <a:r>
              <a:rPr lang="en-US" altLang="zh-CN" sz="2400" dirty="0">
                <a:solidFill>
                  <a:srgbClr val="FF0000"/>
                </a:solidFill>
                <a:latin typeface="Arial" panose="020B0604020202020204" pitchFamily="34" charset="0"/>
                <a:sym typeface="+mn-ea"/>
              </a:rPr>
              <a:t>Y</a:t>
            </a:r>
            <a:r>
              <a:rPr lang="en-US" altLang="zh-CN" sz="2400" dirty="0">
                <a:solidFill>
                  <a:schemeClr val="accent6"/>
                </a:solidFill>
                <a:latin typeface="Arial" panose="020B0604020202020204" pitchFamily="34" charset="0"/>
                <a:sym typeface="+mn-ea"/>
              </a:rPr>
              <a:t>’</a:t>
            </a:r>
            <a:r>
              <a:rPr lang="zh-CN" altLang="en-US" sz="2400" dirty="0">
                <a:solidFill>
                  <a:schemeClr val="accent6"/>
                </a:solidFill>
                <a:latin typeface="Arial" panose="020B0604020202020204" pitchFamily="34" charset="0"/>
                <a:sym typeface="+mn-ea"/>
              </a:rPr>
              <a:t>（或者说</a:t>
            </a:r>
            <a:r>
              <a:rPr lang="en-US" altLang="zh-CN" sz="2400" dirty="0">
                <a:solidFill>
                  <a:schemeClr val="accent6"/>
                </a:solidFill>
                <a:latin typeface="Arial" panose="020B0604020202020204" pitchFamily="34" charset="0"/>
                <a:sym typeface="+mn-ea"/>
              </a:rPr>
              <a:t>‘</a:t>
            </a:r>
            <a:r>
              <a:rPr lang="en-US" altLang="zh-CN" sz="2400" dirty="0">
                <a:solidFill>
                  <a:srgbClr val="FF0000"/>
                </a:solidFill>
                <a:latin typeface="Arial" panose="020B0604020202020204" pitchFamily="34" charset="0"/>
                <a:sym typeface="+mn-ea"/>
              </a:rPr>
              <a:t>Y</a:t>
            </a:r>
            <a:r>
              <a:rPr lang="zh-CN" altLang="en-US" sz="2400" dirty="0">
                <a:solidFill>
                  <a:srgbClr val="FF0000"/>
                </a:solidFill>
                <a:latin typeface="Arial" panose="020B0604020202020204" pitchFamily="34" charset="0"/>
                <a:sym typeface="+mn-ea"/>
              </a:rPr>
              <a:t>函数依赖于</a:t>
            </a:r>
            <a:r>
              <a:rPr lang="en-US" altLang="zh-CN" sz="2400" dirty="0">
                <a:solidFill>
                  <a:srgbClr val="FF0000"/>
                </a:solidFill>
                <a:latin typeface="Arial" panose="020B0604020202020204" pitchFamily="34" charset="0"/>
                <a:sym typeface="+mn-ea"/>
              </a:rPr>
              <a:t>X</a:t>
            </a:r>
            <a:r>
              <a:rPr lang="en-US" altLang="zh-CN" sz="2400" dirty="0">
                <a:solidFill>
                  <a:schemeClr val="accent6"/>
                </a:solidFill>
                <a:latin typeface="Arial" panose="020B0604020202020204" pitchFamily="34" charset="0"/>
                <a:sym typeface="+mn-ea"/>
              </a:rPr>
              <a:t>’</a:t>
            </a:r>
            <a:r>
              <a:rPr lang="zh-CN" altLang="en-US" sz="2400" dirty="0">
                <a:solidFill>
                  <a:schemeClr val="accent6"/>
                </a:solidFill>
                <a:latin typeface="Arial" panose="020B0604020202020204" pitchFamily="34" charset="0"/>
                <a:sym typeface="+mn-ea"/>
              </a:rPr>
              <a:t>，记为X→Y），就是指：</a:t>
            </a:r>
            <a:endParaRPr lang="zh-CN" altLang="en-US" sz="2400" dirty="0">
              <a:solidFill>
                <a:schemeClr val="accent6"/>
              </a:solidFill>
              <a:latin typeface="Arial" panose="020B0604020202020204" pitchFamily="34" charset="0"/>
              <a:sym typeface="+mn-ea"/>
            </a:endParaRPr>
          </a:p>
          <a:p>
            <a:pPr marL="457200" lvl="1" indent="0">
              <a:lnSpc>
                <a:spcPct val="110000"/>
              </a:lnSpc>
              <a:spcBef>
                <a:spcPts val="20"/>
              </a:spcBef>
              <a:spcAft>
                <a:spcPct val="30000"/>
              </a:spcAft>
              <a:buNone/>
            </a:pPr>
            <a:r>
              <a:rPr lang="en-US" altLang="zh-CN" sz="2400" dirty="0">
                <a:solidFill>
                  <a:schemeClr val="accent6"/>
                </a:solidFill>
                <a:latin typeface="Arial" panose="020B0604020202020204" pitchFamily="34" charset="0"/>
                <a:sym typeface="+mn-ea"/>
              </a:rPr>
              <a:t>“</a:t>
            </a:r>
            <a:r>
              <a:rPr lang="zh-CN" altLang="en-US" sz="2400" u="sng" dirty="0">
                <a:solidFill>
                  <a:schemeClr val="accent6"/>
                </a:solidFill>
                <a:latin typeface="Arial" panose="020B0604020202020204" pitchFamily="34" charset="0"/>
                <a:sym typeface="+mn-ea"/>
              </a:rPr>
              <a:t>在关系</a:t>
            </a:r>
            <a:r>
              <a:rPr lang="en-US" altLang="zh-CN" sz="2400" u="sng" dirty="0">
                <a:solidFill>
                  <a:schemeClr val="accent6"/>
                </a:solidFill>
                <a:latin typeface="Arial" panose="020B0604020202020204" pitchFamily="34" charset="0"/>
                <a:sym typeface="+mn-ea"/>
              </a:rPr>
              <a:t>R</a:t>
            </a:r>
            <a:r>
              <a:rPr lang="zh-CN" altLang="en-US" sz="2400" u="sng" dirty="0">
                <a:solidFill>
                  <a:schemeClr val="accent6"/>
                </a:solidFill>
                <a:latin typeface="Arial" panose="020B0604020202020204" pitchFamily="34" charset="0"/>
                <a:sym typeface="+mn-ea"/>
              </a:rPr>
              <a:t>中，每一个</a:t>
            </a:r>
            <a:r>
              <a:rPr lang="en-US" altLang="zh-CN" sz="2400" u="sng" dirty="0">
                <a:solidFill>
                  <a:schemeClr val="accent6"/>
                </a:solidFill>
                <a:latin typeface="Arial" panose="020B0604020202020204" pitchFamily="34" charset="0"/>
                <a:sym typeface="+mn-ea"/>
              </a:rPr>
              <a:t>X</a:t>
            </a:r>
            <a:r>
              <a:rPr lang="zh-CN" altLang="en-US" sz="2400" u="sng" dirty="0">
                <a:solidFill>
                  <a:schemeClr val="accent6"/>
                </a:solidFill>
                <a:latin typeface="Arial" panose="020B0604020202020204" pitchFamily="34" charset="0"/>
                <a:sym typeface="+mn-ea"/>
              </a:rPr>
              <a:t>值都有唯一的一个</a:t>
            </a:r>
            <a:r>
              <a:rPr lang="en-US" altLang="zh-CN" sz="2400" u="sng" dirty="0">
                <a:solidFill>
                  <a:schemeClr val="accent6"/>
                </a:solidFill>
                <a:latin typeface="Arial" panose="020B0604020202020204" pitchFamily="34" charset="0"/>
                <a:sym typeface="+mn-ea"/>
              </a:rPr>
              <a:t>Y</a:t>
            </a:r>
            <a:r>
              <a:rPr lang="zh-CN" altLang="en-US" sz="2400" u="sng" dirty="0">
                <a:solidFill>
                  <a:schemeClr val="accent6"/>
                </a:solidFill>
                <a:latin typeface="Arial" panose="020B0604020202020204" pitchFamily="34" charset="0"/>
                <a:sym typeface="+mn-ea"/>
              </a:rPr>
              <a:t>值与之相对应</a:t>
            </a:r>
            <a:r>
              <a:rPr lang="en-US" altLang="zh-CN" sz="2400" dirty="0">
                <a:solidFill>
                  <a:schemeClr val="accent6"/>
                </a:solidFill>
                <a:latin typeface="Arial" panose="020B0604020202020204" pitchFamily="34" charset="0"/>
                <a:sym typeface="+mn-ea"/>
              </a:rPr>
              <a:t>”</a:t>
            </a:r>
            <a:endParaRPr lang="en-US" altLang="zh-CN" sz="2400" dirty="0">
              <a:solidFill>
                <a:schemeClr val="accent6"/>
              </a:solidFill>
              <a:latin typeface="Arial" panose="020B0604020202020204" pitchFamily="34" charset="0"/>
              <a:sym typeface="+mn-ea"/>
            </a:endParaRPr>
          </a:p>
          <a:p>
            <a:pPr lvl="1">
              <a:lnSpc>
                <a:spcPct val="110000"/>
              </a:lnSpc>
              <a:spcBef>
                <a:spcPts val="20"/>
              </a:spcBef>
              <a:spcAft>
                <a:spcPct val="30000"/>
              </a:spcAft>
            </a:pPr>
            <a:r>
              <a:rPr lang="zh-CN" altLang="en-US" sz="2400">
                <a:solidFill>
                  <a:schemeClr val="accent6"/>
                </a:solidFill>
                <a:latin typeface="Arial" panose="020B0604020202020204" pitchFamily="34" charset="0"/>
              </a:rPr>
              <a:t>所谓的</a:t>
            </a:r>
            <a:r>
              <a:rPr lang="en-US" altLang="zh-CN" sz="2400">
                <a:solidFill>
                  <a:schemeClr val="accent6"/>
                </a:solidFill>
                <a:latin typeface="Arial" panose="020B0604020202020204" pitchFamily="34" charset="0"/>
              </a:rPr>
              <a:t>‘</a:t>
            </a:r>
            <a:r>
              <a:rPr lang="zh-CN" altLang="en-US" sz="2400" u="sng">
                <a:solidFill>
                  <a:schemeClr val="accent6"/>
                </a:solidFill>
                <a:latin typeface="Arial" panose="020B0604020202020204" pitchFamily="34" charset="0"/>
              </a:rPr>
              <a:t>一个</a:t>
            </a:r>
            <a:r>
              <a:rPr lang="en-US" altLang="zh-CN" sz="2400" u="sng">
                <a:solidFill>
                  <a:schemeClr val="accent6"/>
                </a:solidFill>
                <a:latin typeface="Arial" panose="020B0604020202020204" pitchFamily="34" charset="0"/>
              </a:rPr>
              <a:t>X</a:t>
            </a:r>
            <a:r>
              <a:rPr lang="zh-CN" altLang="en-US" sz="2400" u="sng">
                <a:solidFill>
                  <a:schemeClr val="accent6"/>
                </a:solidFill>
                <a:latin typeface="Arial" panose="020B0604020202020204" pitchFamily="34" charset="0"/>
              </a:rPr>
              <a:t>值</a:t>
            </a:r>
            <a:r>
              <a:rPr lang="en-US" altLang="zh-CN" sz="2400" u="sng">
                <a:solidFill>
                  <a:schemeClr val="accent6"/>
                </a:solidFill>
                <a:latin typeface="Arial" panose="020B0604020202020204" pitchFamily="34" charset="0"/>
              </a:rPr>
              <a:t>x_val</a:t>
            </a:r>
            <a:r>
              <a:rPr lang="zh-CN" altLang="en-US" sz="2400" u="sng">
                <a:solidFill>
                  <a:schemeClr val="accent6"/>
                </a:solidFill>
                <a:latin typeface="Arial" panose="020B0604020202020204" pitchFamily="34" charset="0"/>
              </a:rPr>
              <a:t>与一个</a:t>
            </a:r>
            <a:r>
              <a:rPr lang="en-US" altLang="zh-CN" sz="2400" u="sng">
                <a:solidFill>
                  <a:schemeClr val="accent6"/>
                </a:solidFill>
                <a:latin typeface="Arial" panose="020B0604020202020204" pitchFamily="34" charset="0"/>
              </a:rPr>
              <a:t>Y</a:t>
            </a:r>
            <a:r>
              <a:rPr lang="zh-CN" altLang="en-US" sz="2400" u="sng">
                <a:solidFill>
                  <a:schemeClr val="accent6"/>
                </a:solidFill>
                <a:latin typeface="Arial" panose="020B0604020202020204" pitchFamily="34" charset="0"/>
              </a:rPr>
              <a:t>值</a:t>
            </a:r>
            <a:r>
              <a:rPr lang="en-US" altLang="zh-CN" sz="2400" u="sng">
                <a:solidFill>
                  <a:schemeClr val="accent6"/>
                </a:solidFill>
                <a:latin typeface="Arial" panose="020B0604020202020204" pitchFamily="34" charset="0"/>
              </a:rPr>
              <a:t>y_val</a:t>
            </a:r>
            <a:r>
              <a:rPr lang="zh-CN" altLang="en-US" sz="2400" u="sng">
                <a:solidFill>
                  <a:schemeClr val="accent6"/>
                </a:solidFill>
                <a:latin typeface="Arial" panose="020B0604020202020204" pitchFamily="34" charset="0"/>
              </a:rPr>
              <a:t>相对应</a:t>
            </a:r>
            <a:r>
              <a:rPr lang="en-US" altLang="zh-CN" sz="2400">
                <a:solidFill>
                  <a:schemeClr val="accent6"/>
                </a:solidFill>
                <a:latin typeface="Arial" panose="020B0604020202020204" pitchFamily="34" charset="0"/>
              </a:rPr>
              <a:t>’</a:t>
            </a:r>
            <a:r>
              <a:rPr lang="zh-CN" altLang="en-US" sz="2400">
                <a:solidFill>
                  <a:schemeClr val="accent6"/>
                </a:solidFill>
                <a:latin typeface="Arial" panose="020B0604020202020204" pitchFamily="34" charset="0"/>
              </a:rPr>
              <a:t>，是指在关系</a:t>
            </a:r>
            <a:r>
              <a:rPr lang="en-US" altLang="zh-CN" sz="2400">
                <a:solidFill>
                  <a:schemeClr val="accent6"/>
                </a:solidFill>
                <a:latin typeface="Arial" panose="020B0604020202020204" pitchFamily="34" charset="0"/>
              </a:rPr>
              <a:t>R</a:t>
            </a:r>
            <a:r>
              <a:rPr lang="zh-CN" altLang="en-US" sz="2400">
                <a:solidFill>
                  <a:schemeClr val="accent6"/>
                </a:solidFill>
                <a:latin typeface="Arial" panose="020B0604020202020204" pitchFamily="34" charset="0"/>
              </a:rPr>
              <a:t>中，至少存在一个元组，其在</a:t>
            </a:r>
            <a:r>
              <a:rPr lang="en-US" altLang="zh-CN" sz="2400">
                <a:solidFill>
                  <a:schemeClr val="accent6"/>
                </a:solidFill>
                <a:latin typeface="Arial" panose="020B0604020202020204" pitchFamily="34" charset="0"/>
              </a:rPr>
              <a:t>X</a:t>
            </a:r>
            <a:r>
              <a:rPr lang="zh-CN" altLang="en-US" sz="2400">
                <a:solidFill>
                  <a:schemeClr val="accent6"/>
                </a:solidFill>
                <a:latin typeface="Arial" panose="020B0604020202020204" pitchFamily="34" charset="0"/>
              </a:rPr>
              <a:t>和</a:t>
            </a:r>
            <a:r>
              <a:rPr lang="en-US" altLang="zh-CN" sz="2400">
                <a:solidFill>
                  <a:schemeClr val="accent6"/>
                </a:solidFill>
                <a:latin typeface="Arial" panose="020B0604020202020204" pitchFamily="34" charset="0"/>
              </a:rPr>
              <a:t>Y</a:t>
            </a:r>
            <a:r>
              <a:rPr lang="zh-CN" altLang="en-US" sz="2400">
                <a:solidFill>
                  <a:schemeClr val="accent6"/>
                </a:solidFill>
                <a:latin typeface="Arial" panose="020B0604020202020204" pitchFamily="34" charset="0"/>
              </a:rPr>
              <a:t>上的取值分别是</a:t>
            </a:r>
            <a:r>
              <a:rPr lang="en-US" altLang="zh-CN" sz="2400">
                <a:solidFill>
                  <a:schemeClr val="accent6"/>
                </a:solidFill>
                <a:latin typeface="Arial" panose="020B0604020202020204" pitchFamily="34" charset="0"/>
              </a:rPr>
              <a:t>x_val </a:t>
            </a:r>
            <a:r>
              <a:rPr lang="zh-CN" altLang="zh-CN" sz="2400">
                <a:solidFill>
                  <a:schemeClr val="accent6"/>
                </a:solidFill>
                <a:latin typeface="Arial" panose="020B0604020202020204" pitchFamily="34" charset="0"/>
              </a:rPr>
              <a:t>和 </a:t>
            </a:r>
            <a:r>
              <a:rPr lang="en-US" altLang="zh-CN" sz="2400">
                <a:solidFill>
                  <a:schemeClr val="accent6"/>
                </a:solidFill>
                <a:latin typeface="Arial" panose="020B0604020202020204" pitchFamily="34" charset="0"/>
              </a:rPr>
              <a:t>y_val</a:t>
            </a:r>
            <a:endParaRPr lang="en-US" altLang="zh-CN" sz="2400">
              <a:solidFill>
                <a:schemeClr val="accent6"/>
              </a:solidFill>
              <a:latin typeface="Arial" panose="020B0604020202020204" pitchFamily="34" charset="0"/>
            </a:endParaRPr>
          </a:p>
          <a:p>
            <a:pPr lvl="1">
              <a:lnSpc>
                <a:spcPct val="110000"/>
              </a:lnSpc>
              <a:spcBef>
                <a:spcPts val="20"/>
              </a:spcBef>
              <a:spcAft>
                <a:spcPct val="30000"/>
              </a:spcAft>
            </a:pPr>
            <a:r>
              <a:rPr lang="zh-CN" altLang="zh-CN" sz="2400">
                <a:solidFill>
                  <a:schemeClr val="accent6"/>
                </a:solidFill>
                <a:latin typeface="Arial" panose="020B0604020202020204" pitchFamily="34" charset="0"/>
              </a:rPr>
              <a:t>所谓的</a:t>
            </a:r>
            <a:r>
              <a:rPr lang="en-US" altLang="zh-CN" sz="2400">
                <a:solidFill>
                  <a:schemeClr val="accent6"/>
                </a:solidFill>
                <a:latin typeface="Arial" panose="020B0604020202020204" pitchFamily="34" charset="0"/>
              </a:rPr>
              <a:t>“</a:t>
            </a:r>
            <a:r>
              <a:rPr lang="zh-CN" altLang="en-US" sz="2400" u="sng" dirty="0">
                <a:solidFill>
                  <a:schemeClr val="accent6"/>
                </a:solidFill>
                <a:latin typeface="Arial" panose="020B0604020202020204" pitchFamily="34" charset="0"/>
                <a:sym typeface="+mn-ea"/>
              </a:rPr>
              <a:t>每一个</a:t>
            </a:r>
            <a:r>
              <a:rPr lang="en-US" altLang="zh-CN" sz="2400" u="sng" dirty="0">
                <a:solidFill>
                  <a:schemeClr val="accent6"/>
                </a:solidFill>
                <a:latin typeface="Arial" panose="020B0604020202020204" pitchFamily="34" charset="0"/>
                <a:sym typeface="+mn-ea"/>
              </a:rPr>
              <a:t>X</a:t>
            </a:r>
            <a:r>
              <a:rPr lang="zh-CN" altLang="en-US" sz="2400" u="sng" dirty="0">
                <a:solidFill>
                  <a:schemeClr val="accent6"/>
                </a:solidFill>
                <a:latin typeface="Arial" panose="020B0604020202020204" pitchFamily="34" charset="0"/>
                <a:sym typeface="+mn-ea"/>
              </a:rPr>
              <a:t>值都有唯一一个</a:t>
            </a:r>
            <a:r>
              <a:rPr lang="en-US" altLang="zh-CN" sz="2400" u="sng" dirty="0">
                <a:solidFill>
                  <a:schemeClr val="accent6"/>
                </a:solidFill>
                <a:latin typeface="Arial" panose="020B0604020202020204" pitchFamily="34" charset="0"/>
                <a:sym typeface="+mn-ea"/>
              </a:rPr>
              <a:t>Y</a:t>
            </a:r>
            <a:r>
              <a:rPr lang="zh-CN" altLang="en-US" sz="2400" u="sng" dirty="0">
                <a:solidFill>
                  <a:schemeClr val="accent6"/>
                </a:solidFill>
                <a:latin typeface="Arial" panose="020B0604020202020204" pitchFamily="34" charset="0"/>
                <a:sym typeface="+mn-ea"/>
              </a:rPr>
              <a:t>值与之相对应</a:t>
            </a:r>
            <a:r>
              <a:rPr lang="en-US" altLang="zh-CN" sz="2400">
                <a:solidFill>
                  <a:schemeClr val="accent6"/>
                </a:solidFill>
                <a:latin typeface="Arial" panose="020B0604020202020204" pitchFamily="34" charset="0"/>
              </a:rPr>
              <a:t>”</a:t>
            </a:r>
            <a:r>
              <a:rPr lang="zh-CN" altLang="en-US" sz="2400">
                <a:solidFill>
                  <a:schemeClr val="accent6"/>
                </a:solidFill>
                <a:latin typeface="Arial" panose="020B0604020202020204" pitchFamily="34" charset="0"/>
              </a:rPr>
              <a:t>，是指：</a:t>
            </a:r>
            <a:endParaRPr lang="zh-CN" altLang="en-US" sz="2400">
              <a:solidFill>
                <a:schemeClr val="accent6"/>
              </a:solidFill>
              <a:latin typeface="Arial" panose="020B0604020202020204" pitchFamily="34" charset="0"/>
            </a:endParaRPr>
          </a:p>
          <a:p>
            <a:pPr marL="914400" lvl="2" indent="0">
              <a:lnSpc>
                <a:spcPct val="110000"/>
              </a:lnSpc>
              <a:spcBef>
                <a:spcPts val="20"/>
              </a:spcBef>
              <a:spcAft>
                <a:spcPct val="30000"/>
              </a:spcAft>
              <a:buNone/>
            </a:pPr>
            <a:r>
              <a:rPr lang="zh-CN" altLang="en-US" sz="2400">
                <a:solidFill>
                  <a:schemeClr val="accent6"/>
                </a:solidFill>
                <a:latin typeface="Arial" panose="020B0604020202020204" pitchFamily="34" charset="0"/>
              </a:rPr>
              <a:t>对于关系</a:t>
            </a:r>
            <a:r>
              <a:rPr lang="en-US" altLang="zh-CN" sz="2400">
                <a:solidFill>
                  <a:schemeClr val="accent6"/>
                </a:solidFill>
                <a:latin typeface="Arial" panose="020B0604020202020204" pitchFamily="34" charset="0"/>
              </a:rPr>
              <a:t>R</a:t>
            </a:r>
            <a:r>
              <a:rPr lang="zh-CN" altLang="en-US" sz="2400">
                <a:solidFill>
                  <a:schemeClr val="accent6"/>
                </a:solidFill>
                <a:latin typeface="Arial" panose="020B0604020202020204" pitchFamily="34" charset="0"/>
              </a:rPr>
              <a:t>中的任意两个元组，如果它们在</a:t>
            </a:r>
            <a:r>
              <a:rPr lang="en-US" altLang="zh-CN" sz="2400">
                <a:solidFill>
                  <a:schemeClr val="accent6"/>
                </a:solidFill>
                <a:latin typeface="Arial" panose="020B0604020202020204" pitchFamily="34" charset="0"/>
              </a:rPr>
              <a:t>X</a:t>
            </a:r>
            <a:r>
              <a:rPr lang="zh-CN" altLang="en-US" sz="2400">
                <a:solidFill>
                  <a:schemeClr val="accent6"/>
                </a:solidFill>
                <a:latin typeface="Arial" panose="020B0604020202020204" pitchFamily="34" charset="0"/>
              </a:rPr>
              <a:t>上的取值相同，那么它们在</a:t>
            </a:r>
            <a:r>
              <a:rPr lang="en-US" altLang="zh-CN" sz="2400">
                <a:solidFill>
                  <a:schemeClr val="accent6"/>
                </a:solidFill>
                <a:latin typeface="Arial" panose="020B0604020202020204" pitchFamily="34" charset="0"/>
              </a:rPr>
              <a:t>Y</a:t>
            </a:r>
            <a:r>
              <a:rPr lang="zh-CN" altLang="en-US" sz="2400">
                <a:solidFill>
                  <a:schemeClr val="accent6"/>
                </a:solidFill>
                <a:latin typeface="Arial" panose="020B0604020202020204" pitchFamily="34" charset="0"/>
              </a:rPr>
              <a:t>上的取值也一定相同，反之则不一定。</a:t>
            </a:r>
            <a:endParaRPr lang="zh-CN" altLang="en-US" sz="2400">
              <a:solidFill>
                <a:schemeClr val="accent6"/>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14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vert="horz" wrap="square" tIns="0" bIns="0" anchor="ctr"/>
          <a:p>
            <a:pPr lvl="0" eaLnBrk="1" hangingPunct="1"/>
            <a:r>
              <a:rPr lang="zh-CN"/>
              <a:t>本章内容</a:t>
            </a:r>
            <a:endParaRPr lang="zh-CN"/>
          </a:p>
        </p:txBody>
      </p:sp>
      <p:sp>
        <p:nvSpPr>
          <p:cNvPr id="6149" name="Rectangle 3"/>
          <p:cNvSpPr>
            <a:spLocks noGrp="1"/>
          </p:cNvSpPr>
          <p:nvPr>
            <p:ph type="body"/>
          </p:nvPr>
        </p:nvSpPr>
        <p:spPr>
          <a:xfrm>
            <a:off x="685800" y="838200"/>
            <a:ext cx="8077200" cy="5715000"/>
          </a:xfrm>
        </p:spPr>
        <p:txBody>
          <a:bodyPr vert="horz" wrap="square" anchor="t"/>
          <a:p>
            <a:pPr lvl="1" eaLnBrk="1" hangingPunct="1">
              <a:buNone/>
            </a:pPr>
            <a:r>
              <a:rPr lang="zh-CN" altLang="en-US" dirty="0"/>
              <a:t>8.1  概述</a:t>
            </a:r>
            <a:endParaRPr lang="zh-CN" altLang="en-US" dirty="0"/>
          </a:p>
          <a:p>
            <a:pPr lvl="1" eaLnBrk="1" hangingPunct="1">
              <a:buNone/>
            </a:pPr>
            <a:r>
              <a:rPr lang="zh-CN" altLang="en-US" dirty="0"/>
              <a:t>8.2  规范化理论</a:t>
            </a:r>
            <a:endParaRPr lang="zh-CN" altLang="en-US" dirty="0"/>
          </a:p>
          <a:p>
            <a:pPr lvl="2" eaLnBrk="1" hangingPunct="1">
              <a:buNone/>
            </a:pPr>
            <a:r>
              <a:rPr lang="zh-CN" altLang="en-US" dirty="0"/>
              <a:t>8.2.1  函数依赖</a:t>
            </a:r>
            <a:endParaRPr lang="zh-CN" altLang="en-US" dirty="0"/>
          </a:p>
          <a:p>
            <a:pPr lvl="2" eaLnBrk="1" hangingPunct="1">
              <a:buNone/>
            </a:pPr>
            <a:r>
              <a:rPr lang="zh-CN" altLang="en-US" dirty="0"/>
              <a:t>8.2.2  与函数依赖有关的范式</a:t>
            </a:r>
            <a:endParaRPr lang="zh-CN" altLang="en-US" dirty="0"/>
          </a:p>
          <a:p>
            <a:pPr lvl="2" eaLnBrk="1" hangingPunct="1">
              <a:buNone/>
            </a:pPr>
            <a:r>
              <a:rPr lang="zh-CN" altLang="en-US" dirty="0"/>
              <a:t>8.2.3  多值依赖与第四范式</a:t>
            </a:r>
            <a:endParaRPr lang="zh-CN" altLang="en-US" dirty="0"/>
          </a:p>
          <a:p>
            <a:pPr lvl="1" eaLnBrk="1" hangingPunct="1">
              <a:buNone/>
            </a:pPr>
            <a:r>
              <a:rPr lang="zh-CN" altLang="en-US" dirty="0"/>
              <a:t>8.3  规范化所引起的一些问题</a:t>
            </a:r>
            <a:endParaRPr lang="zh-CN" altLang="en-US" dirty="0"/>
          </a:p>
          <a:p>
            <a:pPr lvl="2" eaLnBrk="1" hangingPunct="1">
              <a:buNone/>
            </a:pPr>
            <a:r>
              <a:rPr lang="zh-CN" altLang="en-US" dirty="0"/>
              <a:t>函数依赖理论的研究</a:t>
            </a:r>
            <a:endParaRPr lang="zh-CN" altLang="en-US" dirty="0"/>
          </a:p>
          <a:p>
            <a:pPr lvl="2" eaLnBrk="1" hangingPunct="1">
              <a:buNone/>
            </a:pPr>
            <a:r>
              <a:rPr lang="zh-CN" altLang="en-US" dirty="0"/>
              <a:t>模式分解的研究：无损联接性，依赖保持性</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253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22533" name="Rectangle 3"/>
          <p:cNvSpPr>
            <a:spLocks noGrp="1"/>
          </p:cNvSpPr>
          <p:nvPr>
            <p:ph type="body"/>
          </p:nvPr>
        </p:nvSpPr>
        <p:spPr>
          <a:xfrm>
            <a:off x="259715" y="3299460"/>
            <a:ext cx="8601710" cy="2159000"/>
          </a:xfrm>
        </p:spPr>
        <p:txBody>
          <a:bodyPr vert="horz" wrap="square" anchor="t">
            <a:spAutoFit/>
          </a:bodyPr>
          <a:p>
            <a:pPr marL="764540" lvl="0" indent="-764540" eaLnBrk="1" hangingPunct="1">
              <a:lnSpc>
                <a:spcPct val="100000"/>
              </a:lnSpc>
              <a:buNone/>
            </a:pPr>
            <a:r>
              <a:rPr lang="zh-CN" altLang="en-US" sz="2400" dirty="0">
                <a:solidFill>
                  <a:schemeClr val="accent2"/>
                </a:solidFill>
              </a:rPr>
              <a:t>例1：在学生关系模式</a:t>
            </a:r>
            <a:r>
              <a:rPr lang="en-US" altLang="x-none" sz="2400" dirty="0">
                <a:solidFill>
                  <a:schemeClr val="accent2"/>
                </a:solidFill>
              </a:rPr>
              <a:t>S( Sno, Sn, Sd, Sa )</a:t>
            </a:r>
            <a:r>
              <a:rPr lang="zh-CN" altLang="en-US" sz="2400" dirty="0">
                <a:solidFill>
                  <a:schemeClr val="accent2"/>
                </a:solidFill>
              </a:rPr>
              <a:t>中就存在下面的几组依赖关系：</a:t>
            </a:r>
            <a:endParaRPr lang="zh-CN" altLang="en-US" sz="2400" dirty="0">
              <a:solidFill>
                <a:schemeClr val="accent2"/>
              </a:solidFill>
            </a:endParaRPr>
          </a:p>
          <a:p>
            <a:pPr lvl="1" eaLnBrk="1" hangingPunct="1">
              <a:lnSpc>
                <a:spcPct val="100000"/>
              </a:lnSpc>
            </a:pPr>
            <a:r>
              <a:rPr lang="zh-CN" altLang="en-US" sz="2400" dirty="0"/>
              <a:t>{ </a:t>
            </a:r>
            <a:r>
              <a:rPr lang="en-US" altLang="x-none" sz="2400" dirty="0"/>
              <a:t>Sn </a:t>
            </a:r>
            <a:r>
              <a:rPr lang="zh-CN" altLang="en-US" sz="2400" dirty="0"/>
              <a:t>} 的取值依赖于 { </a:t>
            </a:r>
            <a:r>
              <a:rPr lang="en-US" altLang="x-none" sz="2400" dirty="0"/>
              <a:t>Sno </a:t>
            </a:r>
            <a:r>
              <a:rPr lang="zh-CN" altLang="en-US" sz="2400" dirty="0"/>
              <a:t>} 的取值</a:t>
            </a:r>
            <a:endParaRPr lang="zh-CN" altLang="en-US" sz="2400" dirty="0"/>
          </a:p>
          <a:p>
            <a:pPr lvl="1" eaLnBrk="1" hangingPunct="1">
              <a:lnSpc>
                <a:spcPct val="100000"/>
              </a:lnSpc>
            </a:pPr>
            <a:r>
              <a:rPr lang="zh-CN" altLang="en-US" sz="2400" dirty="0"/>
              <a:t>{ </a:t>
            </a:r>
            <a:r>
              <a:rPr lang="en-US" altLang="x-none" sz="2400" dirty="0"/>
              <a:t>Sd </a:t>
            </a:r>
            <a:r>
              <a:rPr lang="zh-CN" altLang="en-US" sz="2400" dirty="0"/>
              <a:t>} 的取值依赖于 { </a:t>
            </a:r>
            <a:r>
              <a:rPr lang="en-US" altLang="x-none" sz="2400" dirty="0"/>
              <a:t>Sno </a:t>
            </a:r>
            <a:r>
              <a:rPr lang="zh-CN" altLang="en-US" sz="2400" dirty="0"/>
              <a:t>} 的取值</a:t>
            </a:r>
            <a:endParaRPr lang="zh-CN" altLang="en-US" sz="2400" dirty="0"/>
          </a:p>
          <a:p>
            <a:pPr lvl="1" eaLnBrk="1" hangingPunct="1">
              <a:lnSpc>
                <a:spcPct val="100000"/>
              </a:lnSpc>
            </a:pPr>
            <a:r>
              <a:rPr lang="zh-CN" altLang="en-US" sz="2400" dirty="0"/>
              <a:t>{ </a:t>
            </a:r>
            <a:r>
              <a:rPr lang="en-US" altLang="x-none" sz="2400" dirty="0"/>
              <a:t>Sa </a:t>
            </a:r>
            <a:r>
              <a:rPr lang="zh-CN" altLang="en-US" sz="2400" dirty="0"/>
              <a:t>} 的取值依赖于 { </a:t>
            </a:r>
            <a:r>
              <a:rPr lang="en-US" altLang="x-none" sz="2400" dirty="0"/>
              <a:t>Sno </a:t>
            </a:r>
            <a:r>
              <a:rPr lang="zh-CN" altLang="en-US" sz="2400" dirty="0"/>
              <a:t>} 的取值</a:t>
            </a:r>
            <a:endParaRPr lang="zh-CN" altLang="en-US" sz="2400" dirty="0"/>
          </a:p>
        </p:txBody>
      </p:sp>
      <p:sp>
        <p:nvSpPr>
          <p:cNvPr id="22534" name="Rectangle 4"/>
          <p:cNvSpPr/>
          <p:nvPr/>
        </p:nvSpPr>
        <p:spPr>
          <a:xfrm>
            <a:off x="259715" y="838200"/>
            <a:ext cx="8601710" cy="2194560"/>
          </a:xfrm>
          <a:prstGeom prst="rect">
            <a:avLst/>
          </a:prstGeom>
          <a:noFill/>
          <a:ln w="9525">
            <a:noFill/>
          </a:ln>
        </p:spPr>
        <p:txBody>
          <a:bodyPr>
            <a:spAutoFit/>
          </a:bodyPr>
          <a:p>
            <a:pPr marL="342900" lvl="0" indent="-342900" eaLnBrk="1" hangingPunct="1">
              <a:lnSpc>
                <a:spcPct val="110000"/>
              </a:lnSpc>
            </a:pPr>
            <a:r>
              <a:rPr lang="en-US" altLang="zh-CN" sz="2400" dirty="0">
                <a:latin typeface="Times New Roman" panose="02020603050405020304" pitchFamily="2" charset="0"/>
                <a:ea typeface="宋体" panose="02010600030101010101" pitchFamily="2" charset="-122"/>
              </a:rPr>
              <a:t>“</a:t>
            </a:r>
            <a:r>
              <a:rPr lang="zh-CN" altLang="en-US" sz="2400" u="sng" dirty="0">
                <a:solidFill>
                  <a:schemeClr val="accent6"/>
                </a:solidFill>
                <a:sym typeface="+mn-ea"/>
              </a:rPr>
              <a:t>每一个</a:t>
            </a:r>
            <a:r>
              <a:rPr lang="en-US" altLang="zh-CN" sz="2400" u="sng" dirty="0">
                <a:solidFill>
                  <a:schemeClr val="accent6"/>
                </a:solidFill>
                <a:sym typeface="+mn-ea"/>
              </a:rPr>
              <a:t>X</a:t>
            </a:r>
            <a:r>
              <a:rPr lang="zh-CN" altLang="en-US" sz="2400" u="sng" dirty="0">
                <a:solidFill>
                  <a:schemeClr val="accent6"/>
                </a:solidFill>
                <a:sym typeface="+mn-ea"/>
              </a:rPr>
              <a:t>值都有唯一的一个</a:t>
            </a:r>
            <a:r>
              <a:rPr lang="en-US" altLang="zh-CN" sz="2400" u="sng" dirty="0">
                <a:solidFill>
                  <a:schemeClr val="accent6"/>
                </a:solidFill>
                <a:sym typeface="+mn-ea"/>
              </a:rPr>
              <a:t>Y</a:t>
            </a:r>
            <a:r>
              <a:rPr lang="zh-CN" altLang="en-US" sz="2400" u="sng" dirty="0">
                <a:solidFill>
                  <a:schemeClr val="accent6"/>
                </a:solidFill>
                <a:sym typeface="+mn-ea"/>
              </a:rPr>
              <a:t>值与之相对应</a:t>
            </a:r>
            <a:r>
              <a:rPr lang="en-US" altLang="zh-CN" sz="2400" dirty="0">
                <a:solidFill>
                  <a:schemeClr val="accent6"/>
                </a:solidFill>
                <a:sym typeface="+mn-ea"/>
              </a:rPr>
              <a:t>”</a:t>
            </a:r>
            <a:r>
              <a:rPr lang="zh-CN" altLang="en-US" sz="2400" dirty="0">
                <a:solidFill>
                  <a:schemeClr val="accent6"/>
                </a:solidFill>
                <a:sym typeface="+mn-ea"/>
              </a:rPr>
              <a:t>也可以被描述为</a:t>
            </a:r>
            <a:r>
              <a:rPr lang="en-US" altLang="zh-CN" sz="2400" dirty="0">
                <a:solidFill>
                  <a:schemeClr val="accent6"/>
                </a:solidFill>
                <a:sym typeface="+mn-ea"/>
              </a:rPr>
              <a:t>“Y</a:t>
            </a:r>
            <a:r>
              <a:rPr lang="zh-CN" altLang="en-US" sz="2400" dirty="0">
                <a:solidFill>
                  <a:schemeClr val="accent6"/>
                </a:solidFill>
                <a:sym typeface="+mn-ea"/>
              </a:rPr>
              <a:t>的取值依赖于</a:t>
            </a:r>
            <a:r>
              <a:rPr lang="en-US" altLang="zh-CN" sz="2400" dirty="0">
                <a:solidFill>
                  <a:schemeClr val="accent6"/>
                </a:solidFill>
                <a:sym typeface="+mn-ea"/>
              </a:rPr>
              <a:t>X</a:t>
            </a:r>
            <a:r>
              <a:rPr lang="zh-CN" altLang="en-US" sz="2400" dirty="0">
                <a:solidFill>
                  <a:schemeClr val="accent6"/>
                </a:solidFill>
                <a:sym typeface="+mn-ea"/>
              </a:rPr>
              <a:t>的取值</a:t>
            </a:r>
            <a:r>
              <a:rPr lang="en-US" altLang="zh-CN" sz="2400" dirty="0">
                <a:solidFill>
                  <a:schemeClr val="accent6"/>
                </a:solidFill>
                <a:sym typeface="+mn-ea"/>
              </a:rPr>
              <a:t>”</a:t>
            </a:r>
            <a:endParaRPr lang="en-US" altLang="zh-CN" sz="2400" dirty="0">
              <a:solidFill>
                <a:schemeClr val="accent6"/>
              </a:solidFill>
              <a:sym typeface="+mn-ea"/>
            </a:endParaRPr>
          </a:p>
          <a:p>
            <a:pPr marL="342900" lvl="0" indent="-342900" eaLnBrk="1" hangingPunct="1">
              <a:lnSpc>
                <a:spcPct val="110000"/>
              </a:lnSpc>
            </a:pPr>
            <a:r>
              <a:rPr lang="zh-CN" altLang="en-US" sz="2400" dirty="0">
                <a:solidFill>
                  <a:schemeClr val="accent6"/>
                </a:solidFill>
                <a:latin typeface="Times New Roman" panose="02020603050405020304" pitchFamily="2" charset="0"/>
                <a:ea typeface="宋体" panose="02010600030101010101" pitchFamily="2" charset="-122"/>
              </a:rPr>
              <a:t>在一个关系模式</a:t>
            </a:r>
            <a:r>
              <a:rPr lang="en-US" altLang="x-none" sz="2400" dirty="0">
                <a:solidFill>
                  <a:schemeClr val="accent6"/>
                </a:solidFill>
                <a:latin typeface="Times New Roman" panose="02020603050405020304" pitchFamily="2" charset="0"/>
                <a:ea typeface="宋体" panose="02010600030101010101" pitchFamily="2" charset="-122"/>
              </a:rPr>
              <a:t>R(U)</a:t>
            </a:r>
            <a:r>
              <a:rPr lang="zh-CN" altLang="en-US" sz="2400" dirty="0">
                <a:solidFill>
                  <a:schemeClr val="accent6"/>
                </a:solidFill>
                <a:latin typeface="Times New Roman" panose="02020603050405020304" pitchFamily="2" charset="0"/>
                <a:ea typeface="宋体" panose="02010600030101010101" pitchFamily="2" charset="-122"/>
              </a:rPr>
              <a:t>中，如果一部分属性</a:t>
            </a:r>
            <a:r>
              <a:rPr lang="en-US" altLang="x-none" sz="2400" dirty="0">
                <a:solidFill>
                  <a:schemeClr val="accent6"/>
                </a:solidFill>
                <a:latin typeface="Times New Roman" panose="02020603050405020304" pitchFamily="2" charset="0"/>
                <a:ea typeface="宋体" panose="02010600030101010101" pitchFamily="2" charset="-122"/>
              </a:rPr>
              <a:t>Y</a:t>
            </a:r>
            <a:r>
              <a:rPr lang="zh-CN" altLang="en-US" sz="2400" dirty="0">
                <a:solidFill>
                  <a:schemeClr val="accent6"/>
                </a:solidFill>
                <a:latin typeface="Times New Roman" panose="02020603050405020304" pitchFamily="2" charset="0"/>
                <a:ea typeface="宋体" panose="02010600030101010101" pitchFamily="2" charset="-122"/>
              </a:rPr>
              <a:t>的取值依赖于另一部分属性</a:t>
            </a:r>
            <a:r>
              <a:rPr lang="en-US" altLang="x-none" sz="2400" dirty="0">
                <a:solidFill>
                  <a:schemeClr val="accent6"/>
                </a:solidFill>
                <a:latin typeface="Times New Roman" panose="02020603050405020304" pitchFamily="2" charset="0"/>
                <a:ea typeface="宋体" panose="02010600030101010101" pitchFamily="2" charset="-122"/>
              </a:rPr>
              <a:t>X</a:t>
            </a:r>
            <a:r>
              <a:rPr lang="zh-CN" altLang="en-US" sz="2400" dirty="0">
                <a:solidFill>
                  <a:schemeClr val="accent6"/>
                </a:solidFill>
                <a:latin typeface="Times New Roman" panose="02020603050405020304" pitchFamily="2" charset="0"/>
                <a:ea typeface="宋体" panose="02010600030101010101" pitchFamily="2" charset="-122"/>
              </a:rPr>
              <a:t>的取值，则在属性集</a:t>
            </a:r>
            <a:r>
              <a:rPr lang="en-US" altLang="x-none" sz="2400" dirty="0">
                <a:solidFill>
                  <a:schemeClr val="accent6"/>
                </a:solidFill>
                <a:latin typeface="Times New Roman" panose="02020603050405020304" pitchFamily="2" charset="0"/>
                <a:ea typeface="宋体" panose="02010600030101010101" pitchFamily="2" charset="-122"/>
              </a:rPr>
              <a:t>X</a:t>
            </a:r>
            <a:r>
              <a:rPr lang="zh-CN" altLang="en-US" sz="2400" dirty="0">
                <a:solidFill>
                  <a:schemeClr val="accent6"/>
                </a:solidFill>
                <a:latin typeface="Times New Roman" panose="02020603050405020304" pitchFamily="2" charset="0"/>
                <a:ea typeface="宋体" panose="02010600030101010101" pitchFamily="2" charset="-122"/>
              </a:rPr>
              <a:t>和属性集</a:t>
            </a:r>
            <a:r>
              <a:rPr lang="en-US" altLang="x-none" sz="2400" dirty="0">
                <a:solidFill>
                  <a:schemeClr val="accent6"/>
                </a:solidFill>
                <a:latin typeface="Times New Roman" panose="02020603050405020304" pitchFamily="2" charset="0"/>
                <a:ea typeface="宋体" panose="02010600030101010101" pitchFamily="2" charset="-122"/>
              </a:rPr>
              <a:t>Y</a:t>
            </a:r>
            <a:r>
              <a:rPr lang="zh-CN" altLang="en-US" sz="2400" dirty="0">
                <a:solidFill>
                  <a:schemeClr val="accent6"/>
                </a:solidFill>
                <a:latin typeface="Times New Roman" panose="02020603050405020304" pitchFamily="2" charset="0"/>
                <a:ea typeface="宋体" panose="02010600030101010101" pitchFamily="2" charset="-122"/>
              </a:rPr>
              <a:t>之间存在着一种数据依赖关系，我们称之为</a:t>
            </a:r>
            <a:r>
              <a:rPr lang="en-US" altLang="zh-CN" sz="2400" dirty="0">
                <a:solidFill>
                  <a:schemeClr val="accent6"/>
                </a:solidFill>
                <a:latin typeface="Times New Roman" panose="02020603050405020304" pitchFamily="2" charset="0"/>
                <a:ea typeface="宋体" panose="02010600030101010101" pitchFamily="2" charset="-122"/>
              </a:rPr>
              <a:t>‘</a:t>
            </a:r>
            <a:r>
              <a:rPr lang="zh-CN" altLang="en-US" sz="2400" dirty="0">
                <a:solidFill>
                  <a:srgbClr val="FF0000"/>
                </a:solidFill>
                <a:latin typeface="Times New Roman" panose="02020603050405020304" pitchFamily="2" charset="0"/>
                <a:ea typeface="宋体" panose="02010600030101010101" pitchFamily="2" charset="-122"/>
              </a:rPr>
              <a:t>函数依赖</a:t>
            </a:r>
            <a:r>
              <a:rPr lang="en-US" altLang="zh-CN" sz="2400" dirty="0">
                <a:solidFill>
                  <a:schemeClr val="accent6"/>
                </a:solidFill>
                <a:latin typeface="Times New Roman" panose="02020603050405020304" pitchFamily="2" charset="0"/>
                <a:ea typeface="宋体" panose="02010600030101010101" pitchFamily="2" charset="-122"/>
              </a:rPr>
              <a:t>’</a:t>
            </a:r>
            <a:r>
              <a:rPr lang="zh-CN" altLang="en-US" sz="2400" dirty="0">
                <a:solidFill>
                  <a:schemeClr val="accent6"/>
                </a:solidFill>
                <a:latin typeface="Times New Roman" panose="02020603050405020304" pitchFamily="2" charset="0"/>
                <a:ea typeface="宋体" panose="02010600030101010101" pitchFamily="2" charset="-122"/>
              </a:rPr>
              <a:t>。</a:t>
            </a:r>
            <a:endParaRPr lang="zh-CN" altLang="en-US" sz="2400" dirty="0">
              <a:solidFill>
                <a:schemeClr val="accent6"/>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3">
                                            <p:txEl>
                                              <p:charRg st="0" end="45"/>
                                            </p:txEl>
                                          </p:spTgt>
                                        </p:tgtEl>
                                        <p:attrNameLst>
                                          <p:attrName>style.visibility</p:attrName>
                                        </p:attrNameLst>
                                      </p:cBhvr>
                                      <p:to>
                                        <p:strVal val="visible"/>
                                      </p:to>
                                    </p:set>
                                    <p:animEffect transition="in" filter="blinds(horizontal)">
                                      <p:cBhvr>
                                        <p:cTn id="7" dur="500"/>
                                        <p:tgtEl>
                                          <p:spTgt spid="22533">
                                            <p:txEl>
                                              <p:charRg st="0" end="4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3">
                                            <p:txEl>
                                              <p:charRg st="45" end="71"/>
                                            </p:txEl>
                                          </p:spTgt>
                                        </p:tgtEl>
                                        <p:attrNameLst>
                                          <p:attrName>style.visibility</p:attrName>
                                        </p:attrNameLst>
                                      </p:cBhvr>
                                      <p:to>
                                        <p:strVal val="visible"/>
                                      </p:to>
                                    </p:set>
                                    <p:animEffect transition="in" filter="blinds(horizontal)">
                                      <p:cBhvr>
                                        <p:cTn id="10" dur="500"/>
                                        <p:tgtEl>
                                          <p:spTgt spid="22533">
                                            <p:txEl>
                                              <p:charRg st="45" end="7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533">
                                            <p:txEl>
                                              <p:charRg st="71" end="97"/>
                                            </p:txEl>
                                          </p:spTgt>
                                        </p:tgtEl>
                                        <p:attrNameLst>
                                          <p:attrName>style.visibility</p:attrName>
                                        </p:attrNameLst>
                                      </p:cBhvr>
                                      <p:to>
                                        <p:strVal val="visible"/>
                                      </p:to>
                                    </p:set>
                                    <p:animEffect transition="in" filter="blinds(horizontal)">
                                      <p:cBhvr>
                                        <p:cTn id="13" dur="500"/>
                                        <p:tgtEl>
                                          <p:spTgt spid="22533">
                                            <p:txEl>
                                              <p:charRg st="71" end="97"/>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533">
                                            <p:txEl>
                                              <p:charRg st="97" end="123"/>
                                            </p:txEl>
                                          </p:spTgt>
                                        </p:tgtEl>
                                        <p:attrNameLst>
                                          <p:attrName>style.visibility</p:attrName>
                                        </p:attrNameLst>
                                      </p:cBhvr>
                                      <p:to>
                                        <p:strVal val="visible"/>
                                      </p:to>
                                    </p:set>
                                    <p:animEffect transition="in" filter="blinds(horizontal)">
                                      <p:cBhvr>
                                        <p:cTn id="16" dur="500"/>
                                        <p:tgtEl>
                                          <p:spTgt spid="22533">
                                            <p:txEl>
                                              <p:charRg st="97"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355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23557" name="Rectangle 3"/>
          <p:cNvSpPr>
            <a:spLocks noGrp="1"/>
          </p:cNvSpPr>
          <p:nvPr>
            <p:ph type="body"/>
          </p:nvPr>
        </p:nvSpPr>
        <p:spPr>
          <a:xfrm>
            <a:off x="152400" y="838200"/>
            <a:ext cx="8763000" cy="5562600"/>
          </a:xfrm>
        </p:spPr>
        <p:txBody>
          <a:bodyPr vert="horz" wrap="square" anchor="t"/>
          <a:p>
            <a:pPr lvl="0" eaLnBrk="1" hangingPunct="1">
              <a:lnSpc>
                <a:spcPct val="120000"/>
              </a:lnSpc>
              <a:spcBef>
                <a:spcPts val="20"/>
              </a:spcBef>
              <a:spcAft>
                <a:spcPts val="0"/>
              </a:spcAft>
              <a:buNone/>
            </a:pPr>
            <a:r>
              <a:rPr lang="zh-CN" altLang="en-US" sz="2400" dirty="0">
                <a:latin typeface="Arial" panose="020B0604020202020204" pitchFamily="34" charset="0"/>
              </a:rPr>
              <a:t>定义8</a:t>
            </a:r>
            <a:r>
              <a:rPr lang="en-US" altLang="x-none" sz="2400" dirty="0">
                <a:latin typeface="Arial" panose="020B0604020202020204" pitchFamily="34" charset="0"/>
              </a:rPr>
              <a:t>.</a:t>
            </a:r>
            <a:r>
              <a:rPr lang="zh-CN" altLang="en-US" sz="2400" dirty="0">
                <a:latin typeface="Arial" panose="020B0604020202020204" pitchFamily="34" charset="0"/>
              </a:rPr>
              <a:t>1</a:t>
            </a:r>
            <a:r>
              <a:rPr lang="en-US" altLang="x-none" sz="2400" dirty="0">
                <a:latin typeface="Arial" panose="020B0604020202020204" pitchFamily="34" charset="0"/>
              </a:rPr>
              <a:t>：</a:t>
            </a:r>
            <a:r>
              <a:rPr lang="zh-CN" altLang="en-US" sz="2400" dirty="0">
                <a:latin typeface="Arial" panose="020B0604020202020204" pitchFamily="34" charset="0"/>
              </a:rPr>
              <a:t>函数依赖</a:t>
            </a:r>
            <a:endParaRPr lang="zh-CN" altLang="en-US" sz="2400" dirty="0">
              <a:latin typeface="Arial" panose="020B0604020202020204" pitchFamily="34" charset="0"/>
            </a:endParaRPr>
          </a:p>
          <a:p>
            <a:pPr marL="466725" lvl="1" indent="-8890" eaLnBrk="1" hangingPunct="1">
              <a:lnSpc>
                <a:spcPct val="120000"/>
              </a:lnSpc>
              <a:spcBef>
                <a:spcPts val="20"/>
              </a:spcBef>
              <a:spcAft>
                <a:spcPts val="0"/>
              </a:spcAft>
              <a:buNone/>
            </a:pPr>
            <a:r>
              <a:rPr lang="zh-CN" altLang="en-US" sz="2400" dirty="0">
                <a:latin typeface="Arial" panose="020B0604020202020204" pitchFamily="34" charset="0"/>
              </a:rPr>
              <a:t>设有关系模式</a:t>
            </a:r>
            <a:r>
              <a:rPr lang="en-US" altLang="x-none" sz="2400" dirty="0">
                <a:latin typeface="Arial" panose="020B0604020202020204" pitchFamily="34" charset="0"/>
              </a:rPr>
              <a:t>R(U)，U</a:t>
            </a:r>
            <a:r>
              <a:rPr lang="zh-CN" altLang="en-US" sz="2400" dirty="0">
                <a:latin typeface="Arial" panose="020B0604020202020204" pitchFamily="34" charset="0"/>
              </a:rPr>
              <a:t>是关系模式</a:t>
            </a:r>
            <a:r>
              <a:rPr lang="en-US" altLang="x-none" sz="2400" dirty="0">
                <a:latin typeface="Arial" panose="020B0604020202020204" pitchFamily="34" charset="0"/>
              </a:rPr>
              <a:t>R</a:t>
            </a:r>
            <a:r>
              <a:rPr lang="zh-CN" altLang="en-US" sz="2400" dirty="0">
                <a:latin typeface="Arial" panose="020B0604020202020204" pitchFamily="34" charset="0"/>
              </a:rPr>
              <a:t>的属性集合，</a:t>
            </a:r>
            <a:r>
              <a:rPr lang="en-US" altLang="x-none" sz="2400" dirty="0">
                <a:latin typeface="Arial" panose="020B0604020202020204" pitchFamily="34" charset="0"/>
              </a:rPr>
              <a:t>X、Y</a:t>
            </a:r>
            <a:r>
              <a:rPr lang="zh-CN" altLang="en-US" sz="2400" dirty="0">
                <a:latin typeface="Arial" panose="020B0604020202020204" pitchFamily="34" charset="0"/>
              </a:rPr>
              <a:t>是</a:t>
            </a:r>
            <a:r>
              <a:rPr lang="en-US" altLang="x-none" sz="2400" dirty="0">
                <a:latin typeface="Arial" panose="020B0604020202020204" pitchFamily="34" charset="0"/>
              </a:rPr>
              <a:t>U</a:t>
            </a:r>
            <a:r>
              <a:rPr lang="zh-CN" altLang="en-US" sz="2400" dirty="0">
                <a:latin typeface="Arial" panose="020B0604020202020204" pitchFamily="34" charset="0"/>
              </a:rPr>
              <a:t>的子集。对于任一个符合关系模式</a:t>
            </a:r>
            <a:r>
              <a:rPr lang="en-US" altLang="x-none" sz="2400" dirty="0">
                <a:latin typeface="Arial" panose="020B0604020202020204" pitchFamily="34" charset="0"/>
              </a:rPr>
              <a:t>R(U)</a:t>
            </a:r>
            <a:r>
              <a:rPr lang="zh-CN" altLang="en-US" sz="2400" dirty="0">
                <a:latin typeface="Arial" panose="020B0604020202020204" pitchFamily="34" charset="0"/>
              </a:rPr>
              <a:t>的关系 </a:t>
            </a:r>
            <a:r>
              <a:rPr lang="en-US" altLang="x-none" sz="2400" dirty="0">
                <a:latin typeface="Arial" panose="020B0604020202020204" pitchFamily="34" charset="0"/>
              </a:rPr>
              <a:t>r</a:t>
            </a:r>
            <a:r>
              <a:rPr lang="zh-CN" altLang="en-US" sz="2400" dirty="0">
                <a:latin typeface="Arial" panose="020B0604020202020204" pitchFamily="34" charset="0"/>
              </a:rPr>
              <a:t>，若 </a:t>
            </a:r>
            <a:r>
              <a:rPr lang="en-US" altLang="zh-CN" sz="2400" dirty="0">
                <a:latin typeface="Arial" panose="020B0604020202020204" pitchFamily="34" charset="0"/>
              </a:rPr>
              <a:t>r</a:t>
            </a:r>
            <a:r>
              <a:rPr lang="en-US" altLang="x-none" sz="2400" dirty="0">
                <a:latin typeface="Arial" panose="020B0604020202020204" pitchFamily="34" charset="0"/>
              </a:rPr>
              <a:t> </a:t>
            </a:r>
            <a:r>
              <a:rPr lang="zh-CN" altLang="en-US" sz="2400" dirty="0">
                <a:latin typeface="Arial" panose="020B0604020202020204" pitchFamily="34" charset="0"/>
              </a:rPr>
              <a:t>中的任一元组 </a:t>
            </a:r>
            <a:r>
              <a:rPr lang="en-US" altLang="x-none" sz="2400" dirty="0">
                <a:latin typeface="Arial" panose="020B0604020202020204" pitchFamily="34" charset="0"/>
              </a:rPr>
              <a:t>t </a:t>
            </a:r>
            <a:r>
              <a:rPr lang="zh-CN" altLang="en-US" sz="2400" dirty="0">
                <a:latin typeface="Arial" panose="020B0604020202020204" pitchFamily="34" charset="0"/>
              </a:rPr>
              <a:t>在</a:t>
            </a:r>
            <a:r>
              <a:rPr lang="en-US" altLang="x-none" sz="2400" dirty="0">
                <a:latin typeface="Arial" panose="020B0604020202020204" pitchFamily="34" charset="0"/>
              </a:rPr>
              <a:t>X</a:t>
            </a:r>
            <a:r>
              <a:rPr lang="zh-CN" altLang="en-US" sz="2400" dirty="0">
                <a:latin typeface="Arial" panose="020B0604020202020204" pitchFamily="34" charset="0"/>
              </a:rPr>
              <a:t>中的属性值确定后，则元组 </a:t>
            </a:r>
            <a:r>
              <a:rPr lang="en-US" altLang="x-none" sz="2400" dirty="0">
                <a:latin typeface="Arial" panose="020B0604020202020204" pitchFamily="34" charset="0"/>
              </a:rPr>
              <a:t>t </a:t>
            </a:r>
            <a:r>
              <a:rPr lang="zh-CN" altLang="en-US" sz="2400" dirty="0">
                <a:latin typeface="Arial" panose="020B0604020202020204" pitchFamily="34" charset="0"/>
              </a:rPr>
              <a:t>在</a:t>
            </a:r>
            <a:r>
              <a:rPr lang="en-US" altLang="x-none" sz="2400" dirty="0">
                <a:latin typeface="Arial" panose="020B0604020202020204" pitchFamily="34" charset="0"/>
              </a:rPr>
              <a:t>Y</a:t>
            </a:r>
            <a:r>
              <a:rPr lang="zh-CN" altLang="en-US" sz="2400" dirty="0">
                <a:latin typeface="Arial" panose="020B0604020202020204" pitchFamily="34" charset="0"/>
              </a:rPr>
              <a:t>中的属性值也必确定，则称</a:t>
            </a:r>
            <a:r>
              <a:rPr lang="en-US" altLang="x-none" sz="2400" dirty="0">
                <a:latin typeface="Arial" panose="020B0604020202020204" pitchFamily="34" charset="0"/>
              </a:rPr>
              <a:t>Y</a:t>
            </a:r>
            <a:r>
              <a:rPr lang="zh-CN" altLang="en-US" sz="2400" dirty="0">
                <a:latin typeface="Arial" panose="020B0604020202020204" pitchFamily="34" charset="0"/>
              </a:rPr>
              <a:t>函数依赖于</a:t>
            </a:r>
            <a:r>
              <a:rPr lang="en-US" altLang="x-none" sz="2400" dirty="0">
                <a:latin typeface="Arial" panose="020B0604020202020204" pitchFamily="34" charset="0"/>
              </a:rPr>
              <a:t>X，</a:t>
            </a:r>
            <a:r>
              <a:rPr lang="zh-CN" altLang="en-US" sz="2400" dirty="0">
                <a:latin typeface="Arial" panose="020B0604020202020204" pitchFamily="34" charset="0"/>
              </a:rPr>
              <a:t>或者称</a:t>
            </a:r>
            <a:r>
              <a:rPr lang="en-US" altLang="x-none" sz="2400" dirty="0">
                <a:latin typeface="Arial" panose="020B0604020202020204" pitchFamily="34" charset="0"/>
              </a:rPr>
              <a:t>X</a:t>
            </a:r>
            <a:r>
              <a:rPr lang="zh-CN" altLang="en-US" sz="2400" dirty="0">
                <a:latin typeface="Arial" panose="020B0604020202020204" pitchFamily="34" charset="0"/>
              </a:rPr>
              <a:t>函数决定</a:t>
            </a:r>
            <a:r>
              <a:rPr lang="en-US" altLang="x-none" sz="2400" dirty="0">
                <a:latin typeface="Arial" panose="020B0604020202020204" pitchFamily="34" charset="0"/>
              </a:rPr>
              <a:t>Y，</a:t>
            </a:r>
            <a:r>
              <a:rPr lang="zh-CN" altLang="en-US" sz="2400" dirty="0">
                <a:latin typeface="Arial" panose="020B0604020202020204" pitchFamily="34" charset="0"/>
              </a:rPr>
              <a:t>并记为</a:t>
            </a:r>
            <a:r>
              <a:rPr lang="en-US" altLang="x-none" sz="2400" dirty="0">
                <a:latin typeface="Arial" panose="020B0604020202020204" pitchFamily="34" charset="0"/>
              </a:rPr>
              <a:t>X</a:t>
            </a:r>
            <a:r>
              <a:rPr lang="en-US" altLang="x-none" sz="2400" dirty="0">
                <a:latin typeface="Arial" panose="020B0604020202020204" pitchFamily="34" charset="0"/>
                <a:ea typeface="仿宋_GB2312" pitchFamily="1" charset="-122"/>
              </a:rPr>
              <a:t>→</a:t>
            </a:r>
            <a:r>
              <a:rPr lang="en-US" altLang="x-none" sz="2400" dirty="0">
                <a:latin typeface="Arial" panose="020B0604020202020204" pitchFamily="34" charset="0"/>
              </a:rPr>
              <a:t>Y。</a:t>
            </a:r>
            <a:endParaRPr lang="en-US" altLang="x-none" sz="2400" dirty="0">
              <a:latin typeface="Arial" panose="020B0604020202020204" pitchFamily="34" charset="0"/>
            </a:endParaRPr>
          </a:p>
          <a:p>
            <a:pPr lvl="1" eaLnBrk="1" hangingPunct="1">
              <a:lnSpc>
                <a:spcPct val="120000"/>
              </a:lnSpc>
              <a:spcBef>
                <a:spcPts val="20"/>
              </a:spcBef>
              <a:spcAft>
                <a:spcPts val="0"/>
              </a:spcAft>
              <a:buNone/>
            </a:pPr>
            <a:r>
              <a:rPr lang="zh-CN" altLang="en-US" sz="2400" dirty="0">
                <a:latin typeface="Arial" panose="020B0604020202020204" pitchFamily="34" charset="0"/>
              </a:rPr>
              <a:t>其中：</a:t>
            </a:r>
            <a:r>
              <a:rPr lang="en-US" altLang="x-none" sz="2400" dirty="0">
                <a:solidFill>
                  <a:schemeClr val="accent6"/>
                </a:solidFill>
                <a:latin typeface="Arial" panose="020B0604020202020204" pitchFamily="34" charset="0"/>
              </a:rPr>
              <a:t>X</a:t>
            </a:r>
            <a:r>
              <a:rPr lang="zh-CN" altLang="en-US" sz="2400" dirty="0">
                <a:solidFill>
                  <a:schemeClr val="accent6"/>
                </a:solidFill>
                <a:latin typeface="Arial" panose="020B0604020202020204" pitchFamily="34" charset="0"/>
              </a:rPr>
              <a:t>被称为 </a:t>
            </a:r>
            <a:r>
              <a:rPr lang="en-US" altLang="zh-CN" sz="2400" dirty="0">
                <a:solidFill>
                  <a:schemeClr val="accent6"/>
                </a:solidFill>
                <a:latin typeface="Arial" panose="020B0604020202020204" pitchFamily="34" charset="0"/>
              </a:rPr>
              <a:t>‘</a:t>
            </a:r>
            <a:r>
              <a:rPr lang="zh-CN" altLang="en-US" sz="2400" dirty="0">
                <a:solidFill>
                  <a:schemeClr val="accent6"/>
                </a:solidFill>
                <a:latin typeface="Arial" panose="020B0604020202020204" pitchFamily="34" charset="0"/>
              </a:rPr>
              <a:t>决定因素</a:t>
            </a:r>
            <a:r>
              <a:rPr lang="en-US" altLang="zh-CN" sz="2400" dirty="0">
                <a:solidFill>
                  <a:schemeClr val="accent6"/>
                </a:solidFill>
                <a:latin typeface="Arial" panose="020B0604020202020204" pitchFamily="34" charset="0"/>
              </a:rPr>
              <a:t>’</a:t>
            </a:r>
            <a:r>
              <a:rPr lang="zh-CN" altLang="en-US" sz="2400" dirty="0">
                <a:solidFill>
                  <a:schemeClr val="accent6"/>
                </a:solidFill>
                <a:latin typeface="Arial" panose="020B0604020202020204" pitchFamily="34" charset="0"/>
              </a:rPr>
              <a:t>，</a:t>
            </a:r>
            <a:r>
              <a:rPr lang="en-US" altLang="x-none" sz="2400" dirty="0">
                <a:solidFill>
                  <a:schemeClr val="accent6"/>
                </a:solidFill>
                <a:latin typeface="Arial" panose="020B0604020202020204" pitchFamily="34" charset="0"/>
              </a:rPr>
              <a:t>Y</a:t>
            </a:r>
            <a:r>
              <a:rPr lang="zh-CN" altLang="en-US" sz="2400" dirty="0">
                <a:solidFill>
                  <a:schemeClr val="accent6"/>
                </a:solidFill>
                <a:latin typeface="Arial" panose="020B0604020202020204" pitchFamily="34" charset="0"/>
              </a:rPr>
              <a:t>被称为 </a:t>
            </a:r>
            <a:r>
              <a:rPr lang="en-US" altLang="zh-CN" sz="2400" dirty="0">
                <a:solidFill>
                  <a:schemeClr val="accent6"/>
                </a:solidFill>
                <a:latin typeface="Arial" panose="020B0604020202020204" pitchFamily="34" charset="0"/>
              </a:rPr>
              <a:t>‘</a:t>
            </a:r>
            <a:r>
              <a:rPr lang="zh-CN" altLang="en-US" sz="2400" dirty="0">
                <a:solidFill>
                  <a:schemeClr val="accent6"/>
                </a:solidFill>
                <a:latin typeface="Arial" panose="020B0604020202020204" pitchFamily="34" charset="0"/>
              </a:rPr>
              <a:t>依赖因素</a:t>
            </a:r>
            <a:r>
              <a:rPr lang="en-US" altLang="zh-CN" sz="2400" dirty="0">
                <a:solidFill>
                  <a:schemeClr val="accent6"/>
                </a:solidFill>
                <a:latin typeface="Arial" panose="020B0604020202020204" pitchFamily="34" charset="0"/>
              </a:rPr>
              <a:t>’</a:t>
            </a:r>
            <a:endParaRPr lang="en-US" altLang="zh-CN" sz="2400" dirty="0">
              <a:solidFill>
                <a:schemeClr val="accent6"/>
              </a:solidFill>
              <a:latin typeface="Arial" panose="020B0604020202020204" pitchFamily="34" charset="0"/>
            </a:endParaRPr>
          </a:p>
          <a:p>
            <a:pPr lvl="1" eaLnBrk="1" hangingPunct="1">
              <a:lnSpc>
                <a:spcPct val="120000"/>
              </a:lnSpc>
              <a:spcBef>
                <a:spcPts val="20"/>
              </a:spcBef>
              <a:spcAft>
                <a:spcPts val="0"/>
              </a:spcAft>
              <a:buNone/>
            </a:pPr>
            <a:endParaRPr lang="en-US" altLang="zh-CN" sz="2400" dirty="0">
              <a:solidFill>
                <a:schemeClr val="accent6"/>
              </a:solidFill>
              <a:latin typeface="Arial" panose="020B0604020202020204" pitchFamily="34" charset="0"/>
            </a:endParaRPr>
          </a:p>
          <a:p>
            <a:pPr lvl="0" eaLnBrk="1" hangingPunct="1">
              <a:lnSpc>
                <a:spcPct val="120000"/>
              </a:lnSpc>
              <a:spcBef>
                <a:spcPts val="20"/>
              </a:spcBef>
              <a:spcAft>
                <a:spcPts val="0"/>
              </a:spcAft>
            </a:pPr>
            <a:r>
              <a:rPr lang="zh-CN" altLang="en-US" sz="2400" dirty="0">
                <a:solidFill>
                  <a:schemeClr val="accent6"/>
                </a:solidFill>
                <a:latin typeface="Arial" panose="020B0604020202020204" pitchFamily="34" charset="0"/>
              </a:rPr>
              <a:t>在一个关系模式</a:t>
            </a:r>
            <a:r>
              <a:rPr lang="en-US" altLang="zh-CN" sz="2400" dirty="0">
                <a:solidFill>
                  <a:schemeClr val="accent6"/>
                </a:solidFill>
                <a:latin typeface="Arial" panose="020B0604020202020204" pitchFamily="34" charset="0"/>
              </a:rPr>
              <a:t>R</a:t>
            </a:r>
            <a:r>
              <a:rPr lang="zh-CN" altLang="en-US" sz="2400" dirty="0">
                <a:solidFill>
                  <a:schemeClr val="accent6"/>
                </a:solidFill>
                <a:latin typeface="Arial" panose="020B0604020202020204" pitchFamily="34" charset="0"/>
              </a:rPr>
              <a:t>中，如果有函数依赖</a:t>
            </a:r>
            <a:r>
              <a:rPr lang="en-US" altLang="x-none" sz="2400" dirty="0">
                <a:solidFill>
                  <a:schemeClr val="accent6"/>
                </a:solidFill>
                <a:latin typeface="Arial" panose="020B0604020202020204" pitchFamily="34" charset="0"/>
                <a:sym typeface="+mn-ea"/>
              </a:rPr>
              <a:t>X</a:t>
            </a:r>
            <a:r>
              <a:rPr lang="en-US" altLang="x-none" sz="2400" dirty="0">
                <a:solidFill>
                  <a:schemeClr val="accent6"/>
                </a:solidFill>
                <a:latin typeface="Arial" panose="020B0604020202020204" pitchFamily="34" charset="0"/>
                <a:ea typeface="仿宋_GB2312" pitchFamily="1" charset="-122"/>
                <a:sym typeface="+mn-ea"/>
              </a:rPr>
              <a:t>→</a:t>
            </a:r>
            <a:r>
              <a:rPr lang="en-US" altLang="x-none" sz="2400" dirty="0">
                <a:solidFill>
                  <a:schemeClr val="accent6"/>
                </a:solidFill>
                <a:latin typeface="Arial" panose="020B0604020202020204" pitchFamily="34" charset="0"/>
                <a:sym typeface="+mn-ea"/>
              </a:rPr>
              <a:t>Y</a:t>
            </a:r>
            <a:r>
              <a:rPr lang="zh-CN" altLang="en-US" sz="2400" dirty="0">
                <a:solidFill>
                  <a:schemeClr val="accent6"/>
                </a:solidFill>
                <a:latin typeface="Arial" panose="020B0604020202020204" pitchFamily="34" charset="0"/>
                <a:sym typeface="+mn-ea"/>
              </a:rPr>
              <a:t>，我们也称</a:t>
            </a:r>
            <a:r>
              <a:rPr lang="en-US" altLang="zh-CN" sz="2400" dirty="0">
                <a:solidFill>
                  <a:schemeClr val="accent6"/>
                </a:solidFill>
                <a:latin typeface="Arial" panose="020B0604020202020204" pitchFamily="34" charset="0"/>
                <a:sym typeface="+mn-ea"/>
              </a:rPr>
              <a:t>“</a:t>
            </a:r>
            <a:r>
              <a:rPr lang="zh-CN" altLang="en-US" sz="2400" dirty="0">
                <a:solidFill>
                  <a:schemeClr val="accent6"/>
                </a:solidFill>
                <a:latin typeface="Arial" panose="020B0604020202020204" pitchFamily="34" charset="0"/>
                <a:sym typeface="+mn-ea"/>
              </a:rPr>
              <a:t>关系</a:t>
            </a:r>
            <a:r>
              <a:rPr lang="en-US" altLang="zh-CN" sz="2400" dirty="0">
                <a:solidFill>
                  <a:schemeClr val="accent6"/>
                </a:solidFill>
                <a:latin typeface="Arial" panose="020B0604020202020204" pitchFamily="34" charset="0"/>
                <a:sym typeface="+mn-ea"/>
              </a:rPr>
              <a:t>R</a:t>
            </a:r>
            <a:r>
              <a:rPr lang="zh-CN" altLang="en-US" sz="2400" dirty="0">
                <a:solidFill>
                  <a:schemeClr val="accent6"/>
                </a:solidFill>
                <a:latin typeface="Arial" panose="020B0604020202020204" pitchFamily="34" charset="0"/>
                <a:sym typeface="+mn-ea"/>
              </a:rPr>
              <a:t>满足函数依赖</a:t>
            </a:r>
            <a:r>
              <a:rPr lang="en-US" altLang="x-none" sz="2400" dirty="0">
                <a:solidFill>
                  <a:schemeClr val="accent6"/>
                </a:solidFill>
                <a:latin typeface="Arial" panose="020B0604020202020204" pitchFamily="34" charset="0"/>
                <a:sym typeface="+mn-ea"/>
              </a:rPr>
              <a:t>X</a:t>
            </a:r>
            <a:r>
              <a:rPr lang="en-US" altLang="x-none" sz="2400" dirty="0">
                <a:solidFill>
                  <a:schemeClr val="accent6"/>
                </a:solidFill>
                <a:latin typeface="Arial" panose="020B0604020202020204" pitchFamily="34" charset="0"/>
                <a:ea typeface="仿宋_GB2312" pitchFamily="1" charset="-122"/>
                <a:sym typeface="+mn-ea"/>
              </a:rPr>
              <a:t>→</a:t>
            </a:r>
            <a:r>
              <a:rPr lang="en-US" altLang="x-none" sz="2400" dirty="0">
                <a:solidFill>
                  <a:schemeClr val="accent6"/>
                </a:solidFill>
                <a:latin typeface="Arial" panose="020B0604020202020204" pitchFamily="34" charset="0"/>
                <a:sym typeface="+mn-ea"/>
              </a:rPr>
              <a:t>Y”</a:t>
            </a:r>
            <a:endParaRPr lang="en-US" altLang="x-none" sz="2400" dirty="0">
              <a:solidFill>
                <a:schemeClr val="accent6"/>
              </a:solidFill>
              <a:latin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xEl>
                                              <p:pRg st="4" end="4"/>
                                            </p:txEl>
                                          </p:spTgt>
                                        </p:tgtEl>
                                        <p:attrNameLst>
                                          <p:attrName>style.visibility</p:attrName>
                                        </p:attrNameLst>
                                      </p:cBhvr>
                                      <p:to>
                                        <p:strVal val="visible"/>
                                      </p:to>
                                    </p:set>
                                    <p:animEffect transition="in" filter="blinds(horizontal)">
                                      <p:cBhvr>
                                        <p:cTn id="7" dur="500"/>
                                        <p:tgtEl>
                                          <p:spTgt spid="235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457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4580"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24581" name="Rectangle 3"/>
          <p:cNvSpPr>
            <a:spLocks noGrp="1"/>
          </p:cNvSpPr>
          <p:nvPr>
            <p:ph type="body"/>
          </p:nvPr>
        </p:nvSpPr>
        <p:spPr>
          <a:xfrm>
            <a:off x="152400" y="838200"/>
            <a:ext cx="8763000" cy="5562600"/>
          </a:xfrm>
        </p:spPr>
        <p:txBody>
          <a:bodyPr vert="horz" wrap="square" anchor="t"/>
          <a:p>
            <a:pPr lvl="0" eaLnBrk="1" hangingPunct="1">
              <a:buNone/>
            </a:pPr>
            <a:r>
              <a:rPr lang="zh-CN" altLang="en-US" dirty="0">
                <a:solidFill>
                  <a:schemeClr val="accent2"/>
                </a:solidFill>
                <a:latin typeface="Arial" panose="020B0604020202020204" pitchFamily="34" charset="0"/>
              </a:rPr>
              <a:t>定义8</a:t>
            </a:r>
            <a:r>
              <a:rPr lang="en-US" altLang="x-none" dirty="0">
                <a:solidFill>
                  <a:schemeClr val="accent2"/>
                </a:solidFill>
                <a:latin typeface="Arial" panose="020B0604020202020204" pitchFamily="34" charset="0"/>
              </a:rPr>
              <a:t>.</a:t>
            </a:r>
            <a:r>
              <a:rPr lang="zh-CN" altLang="en-US" dirty="0">
                <a:solidFill>
                  <a:schemeClr val="accent2"/>
                </a:solidFill>
                <a:latin typeface="Arial" panose="020B0604020202020204" pitchFamily="34" charset="0"/>
              </a:rPr>
              <a:t>1</a:t>
            </a:r>
            <a:r>
              <a:rPr lang="en-US" altLang="x-none" dirty="0">
                <a:solidFill>
                  <a:schemeClr val="accent2"/>
                </a:solidFill>
                <a:latin typeface="Arial" panose="020B0604020202020204" pitchFamily="34" charset="0"/>
              </a:rPr>
              <a:t>：</a:t>
            </a:r>
            <a:r>
              <a:rPr lang="zh-CN" altLang="en-US" dirty="0">
                <a:solidFill>
                  <a:schemeClr val="accent2"/>
                </a:solidFill>
                <a:latin typeface="Arial" panose="020B0604020202020204" pitchFamily="34" charset="0"/>
              </a:rPr>
              <a:t>函数依赖 (</a:t>
            </a:r>
            <a:r>
              <a:rPr lang="en-US" altLang="x-none" dirty="0">
                <a:solidFill>
                  <a:schemeClr val="accent2"/>
                </a:solidFill>
                <a:latin typeface="Arial" panose="020B0604020202020204" pitchFamily="34" charset="0"/>
              </a:rPr>
              <a:t>cont.)</a:t>
            </a:r>
            <a:endParaRPr lang="en-US" altLang="x-none" dirty="0">
              <a:solidFill>
                <a:schemeClr val="accent2"/>
              </a:solidFill>
              <a:latin typeface="Arial" panose="020B0604020202020204" pitchFamily="34" charset="0"/>
            </a:endParaRPr>
          </a:p>
          <a:p>
            <a:pPr lvl="1" eaLnBrk="1" hangingPunct="1"/>
            <a:r>
              <a:rPr lang="zh-CN" altLang="en-US" dirty="0">
                <a:latin typeface="Arial" panose="020B0604020202020204" pitchFamily="34" charset="0"/>
              </a:rPr>
              <a:t>假设在关系模式</a:t>
            </a:r>
            <a:r>
              <a:rPr lang="en-US" altLang="x-none" dirty="0">
                <a:latin typeface="Arial" panose="020B0604020202020204" pitchFamily="34" charset="0"/>
              </a:rPr>
              <a:t>R(U)</a:t>
            </a:r>
            <a:r>
              <a:rPr lang="zh-CN" altLang="en-US" dirty="0">
                <a:latin typeface="Arial" panose="020B0604020202020204" pitchFamily="34" charset="0"/>
              </a:rPr>
              <a:t>上存在函数依赖关系：</a:t>
            </a:r>
            <a:r>
              <a:rPr lang="en-US" altLang="x-none" dirty="0">
                <a:solidFill>
                  <a:srgbClr val="FF0000"/>
                </a:solidFill>
                <a:latin typeface="Arial" panose="020B0604020202020204" pitchFamily="34" charset="0"/>
              </a:rPr>
              <a:t>X</a:t>
            </a:r>
            <a:r>
              <a:rPr lang="en-US" altLang="x-none" dirty="0">
                <a:solidFill>
                  <a:srgbClr val="FF0000"/>
                </a:solidFill>
                <a:latin typeface="Arial" panose="020B0604020202020204" pitchFamily="34" charset="0"/>
                <a:ea typeface="仿宋_GB2312" pitchFamily="1" charset="-122"/>
              </a:rPr>
              <a:t>→</a:t>
            </a:r>
            <a:r>
              <a:rPr lang="en-US" altLang="x-none" dirty="0">
                <a:solidFill>
                  <a:srgbClr val="FF0000"/>
                </a:solidFill>
                <a:latin typeface="Arial" panose="020B0604020202020204" pitchFamily="34" charset="0"/>
              </a:rPr>
              <a:t>Y</a:t>
            </a:r>
            <a:endParaRPr lang="zh-CN" altLang="en-US" dirty="0">
              <a:solidFill>
                <a:srgbClr val="FF0000"/>
              </a:solidFill>
              <a:latin typeface="Arial" panose="020B0604020202020204" pitchFamily="34" charset="0"/>
            </a:endParaRPr>
          </a:p>
          <a:p>
            <a:pPr lvl="1" eaLnBrk="1" hangingPunct="1"/>
            <a:r>
              <a:rPr lang="zh-CN" altLang="en-US" dirty="0">
                <a:latin typeface="Arial" panose="020B0604020202020204" pitchFamily="34" charset="0"/>
              </a:rPr>
              <a:t> </a:t>
            </a:r>
            <a:r>
              <a:rPr lang="en-US" altLang="x-none" dirty="0">
                <a:latin typeface="Arial" panose="020B0604020202020204" pitchFamily="34" charset="0"/>
              </a:rPr>
              <a:t>r </a:t>
            </a:r>
            <a:r>
              <a:rPr lang="zh-CN" altLang="en-US" dirty="0">
                <a:latin typeface="Arial" panose="020B0604020202020204" pitchFamily="34" charset="0"/>
              </a:rPr>
              <a:t>是依据关系模式</a:t>
            </a:r>
            <a:r>
              <a:rPr lang="en-US" altLang="x-none" dirty="0">
                <a:latin typeface="Arial" panose="020B0604020202020204" pitchFamily="34" charset="0"/>
              </a:rPr>
              <a:t>R(U)</a:t>
            </a:r>
            <a:r>
              <a:rPr lang="zh-CN" altLang="en-US" dirty="0">
                <a:latin typeface="Arial" panose="020B0604020202020204" pitchFamily="34" charset="0"/>
              </a:rPr>
              <a:t>建立起来的任意一个关系，那么关系 </a:t>
            </a:r>
            <a:r>
              <a:rPr lang="en-US" altLang="x-none" dirty="0">
                <a:latin typeface="Arial" panose="020B0604020202020204" pitchFamily="34" charset="0"/>
              </a:rPr>
              <a:t>r </a:t>
            </a:r>
            <a:r>
              <a:rPr lang="zh-CN" altLang="en-US" dirty="0">
                <a:latin typeface="Arial" panose="020B0604020202020204" pitchFamily="34" charset="0"/>
              </a:rPr>
              <a:t>必满足：</a:t>
            </a:r>
            <a:endParaRPr lang="zh-CN" altLang="en-US" dirty="0">
              <a:latin typeface="Arial" panose="020B0604020202020204" pitchFamily="34" charset="0"/>
            </a:endParaRPr>
          </a:p>
          <a:p>
            <a:pPr lvl="2" eaLnBrk="1" hangingPunct="1"/>
            <a:r>
              <a:rPr lang="zh-CN" altLang="en-US" dirty="0">
                <a:latin typeface="Arial" panose="020B0604020202020204" pitchFamily="34" charset="0"/>
              </a:rPr>
              <a:t>从关系 </a:t>
            </a:r>
            <a:r>
              <a:rPr lang="en-US" altLang="x-none" dirty="0">
                <a:latin typeface="Arial" panose="020B0604020202020204" pitchFamily="34" charset="0"/>
              </a:rPr>
              <a:t>r </a:t>
            </a:r>
            <a:r>
              <a:rPr lang="zh-CN" altLang="en-US" dirty="0">
                <a:latin typeface="Arial" panose="020B0604020202020204" pitchFamily="34" charset="0"/>
              </a:rPr>
              <a:t>中任取两个元组</a:t>
            </a:r>
            <a:r>
              <a:rPr lang="en-US" altLang="x-none" dirty="0">
                <a:latin typeface="Arial" panose="020B0604020202020204" pitchFamily="34" charset="0"/>
              </a:rPr>
              <a:t>t</a:t>
            </a:r>
            <a:r>
              <a:rPr lang="en-US" altLang="x-none" baseline="-25000" dirty="0">
                <a:latin typeface="Arial" panose="020B0604020202020204" pitchFamily="34" charset="0"/>
              </a:rPr>
              <a:t>1</a:t>
            </a:r>
            <a:r>
              <a:rPr lang="zh-CN" altLang="en-US" dirty="0">
                <a:latin typeface="Arial" panose="020B0604020202020204" pitchFamily="34" charset="0"/>
              </a:rPr>
              <a:t>和</a:t>
            </a:r>
            <a:r>
              <a:rPr lang="en-US" altLang="x-none" dirty="0">
                <a:latin typeface="Arial" panose="020B0604020202020204" pitchFamily="34" charset="0"/>
              </a:rPr>
              <a:t>t</a:t>
            </a:r>
            <a:r>
              <a:rPr lang="en-US" altLang="x-none" baseline="-25000" dirty="0">
                <a:latin typeface="Arial" panose="020B0604020202020204" pitchFamily="34" charset="0"/>
              </a:rPr>
              <a:t>2</a:t>
            </a:r>
            <a:r>
              <a:rPr lang="en-US" altLang="x-none" dirty="0">
                <a:latin typeface="Arial" panose="020B0604020202020204" pitchFamily="34" charset="0"/>
              </a:rPr>
              <a:t>，</a:t>
            </a:r>
            <a:r>
              <a:rPr lang="zh-CN" altLang="en-US" dirty="0">
                <a:latin typeface="Arial" panose="020B0604020202020204" pitchFamily="34" charset="0"/>
              </a:rPr>
              <a:t>如果元组</a:t>
            </a:r>
            <a:r>
              <a:rPr lang="en-US" altLang="x-none" dirty="0">
                <a:latin typeface="Arial" panose="020B0604020202020204" pitchFamily="34" charset="0"/>
              </a:rPr>
              <a:t>t</a:t>
            </a:r>
            <a:r>
              <a:rPr lang="en-US" altLang="x-none" baseline="-25000" dirty="0">
                <a:latin typeface="Arial" panose="020B0604020202020204" pitchFamily="34" charset="0"/>
              </a:rPr>
              <a:t>1</a:t>
            </a:r>
            <a:r>
              <a:rPr lang="zh-CN" altLang="en-US" dirty="0">
                <a:latin typeface="Arial" panose="020B0604020202020204" pitchFamily="34" charset="0"/>
              </a:rPr>
              <a:t>在</a:t>
            </a:r>
            <a:r>
              <a:rPr lang="en-US" altLang="x-none" dirty="0">
                <a:latin typeface="Arial" panose="020B0604020202020204" pitchFamily="34" charset="0"/>
              </a:rPr>
              <a:t>X</a:t>
            </a:r>
            <a:r>
              <a:rPr lang="zh-CN" altLang="en-US" dirty="0">
                <a:latin typeface="Arial" panose="020B0604020202020204" pitchFamily="34" charset="0"/>
              </a:rPr>
              <a:t>这组属性上的取值</a:t>
            </a:r>
            <a:r>
              <a:rPr lang="en-US" altLang="x-none" dirty="0">
                <a:latin typeface="Arial" panose="020B0604020202020204" pitchFamily="34" charset="0"/>
              </a:rPr>
              <a:t>t</a:t>
            </a:r>
            <a:r>
              <a:rPr lang="en-US" altLang="x-none" baseline="-25000" dirty="0">
                <a:latin typeface="Arial" panose="020B0604020202020204" pitchFamily="34" charset="0"/>
              </a:rPr>
              <a:t>1</a:t>
            </a:r>
            <a:r>
              <a:rPr lang="en-US" altLang="x-none" dirty="0">
                <a:latin typeface="Arial" panose="020B0604020202020204" pitchFamily="34" charset="0"/>
              </a:rPr>
              <a:t>[X]</a:t>
            </a:r>
            <a:r>
              <a:rPr lang="zh-CN" altLang="en-US" dirty="0">
                <a:latin typeface="Arial" panose="020B0604020202020204" pitchFamily="34" charset="0"/>
              </a:rPr>
              <a:t>等于元组</a:t>
            </a:r>
            <a:r>
              <a:rPr lang="en-US" altLang="x-none" dirty="0">
                <a:latin typeface="Arial" panose="020B0604020202020204" pitchFamily="34" charset="0"/>
              </a:rPr>
              <a:t>t</a:t>
            </a:r>
            <a:r>
              <a:rPr lang="en-US" altLang="x-none" baseline="-25000" dirty="0">
                <a:latin typeface="Arial" panose="020B0604020202020204" pitchFamily="34" charset="0"/>
              </a:rPr>
              <a:t>2</a:t>
            </a:r>
            <a:r>
              <a:rPr lang="zh-CN" altLang="en-US" dirty="0">
                <a:latin typeface="Arial" panose="020B0604020202020204" pitchFamily="34" charset="0"/>
              </a:rPr>
              <a:t>在</a:t>
            </a:r>
            <a:r>
              <a:rPr lang="en-US" altLang="x-none" dirty="0">
                <a:latin typeface="Arial" panose="020B0604020202020204" pitchFamily="34" charset="0"/>
              </a:rPr>
              <a:t>X</a:t>
            </a:r>
            <a:r>
              <a:rPr lang="zh-CN" altLang="en-US" dirty="0">
                <a:latin typeface="Arial" panose="020B0604020202020204" pitchFamily="34" charset="0"/>
              </a:rPr>
              <a:t>这组属性上的取值</a:t>
            </a:r>
            <a:r>
              <a:rPr lang="en-US" altLang="x-none" dirty="0">
                <a:latin typeface="Arial" panose="020B0604020202020204" pitchFamily="34" charset="0"/>
              </a:rPr>
              <a:t>t</a:t>
            </a:r>
            <a:r>
              <a:rPr lang="en-US" altLang="x-none" baseline="-25000" dirty="0">
                <a:latin typeface="Arial" panose="020B0604020202020204" pitchFamily="34" charset="0"/>
              </a:rPr>
              <a:t>2</a:t>
            </a:r>
            <a:r>
              <a:rPr lang="en-US" altLang="x-none" dirty="0">
                <a:latin typeface="Arial" panose="020B0604020202020204" pitchFamily="34" charset="0"/>
              </a:rPr>
              <a:t>[X]，</a:t>
            </a:r>
            <a:r>
              <a:rPr lang="zh-CN" altLang="en-US" dirty="0">
                <a:latin typeface="Arial" panose="020B0604020202020204" pitchFamily="34" charset="0"/>
              </a:rPr>
              <a:t>即：</a:t>
            </a:r>
            <a:endParaRPr lang="zh-CN" altLang="en-US" dirty="0">
              <a:latin typeface="Arial" panose="020B0604020202020204" pitchFamily="34" charset="0"/>
            </a:endParaRPr>
          </a:p>
          <a:p>
            <a:pPr lvl="4" eaLnBrk="1" hangingPunct="1">
              <a:buNone/>
            </a:pPr>
            <a:r>
              <a:rPr lang="en-US" altLang="x-none" dirty="0">
                <a:solidFill>
                  <a:schemeClr val="tx1"/>
                </a:solidFill>
                <a:latin typeface="Arial" panose="020B0604020202020204" pitchFamily="34" charset="0"/>
              </a:rPr>
              <a:t>t</a:t>
            </a:r>
            <a:r>
              <a:rPr lang="en-US" altLang="x-none" baseline="-25000" dirty="0">
                <a:solidFill>
                  <a:schemeClr val="tx1"/>
                </a:solidFill>
                <a:latin typeface="Arial" panose="020B0604020202020204" pitchFamily="34" charset="0"/>
              </a:rPr>
              <a:t>1</a:t>
            </a:r>
            <a:r>
              <a:rPr lang="en-US" altLang="x-none" dirty="0">
                <a:solidFill>
                  <a:schemeClr val="tx1"/>
                </a:solidFill>
                <a:latin typeface="Arial" panose="020B0604020202020204" pitchFamily="34" charset="0"/>
              </a:rPr>
              <a:t>[X] = t</a:t>
            </a:r>
            <a:r>
              <a:rPr lang="en-US" altLang="x-none" baseline="-25000" dirty="0">
                <a:solidFill>
                  <a:schemeClr val="tx1"/>
                </a:solidFill>
                <a:latin typeface="Arial" panose="020B0604020202020204" pitchFamily="34" charset="0"/>
              </a:rPr>
              <a:t>2</a:t>
            </a:r>
            <a:r>
              <a:rPr lang="en-US" altLang="x-none" dirty="0">
                <a:solidFill>
                  <a:schemeClr val="tx1"/>
                </a:solidFill>
                <a:latin typeface="Arial" panose="020B0604020202020204" pitchFamily="34" charset="0"/>
              </a:rPr>
              <a:t>[X]</a:t>
            </a:r>
            <a:endParaRPr lang="zh-CN" altLang="en-US" dirty="0">
              <a:solidFill>
                <a:schemeClr val="tx1"/>
              </a:solidFill>
              <a:latin typeface="Arial" panose="020B0604020202020204" pitchFamily="34" charset="0"/>
            </a:endParaRPr>
          </a:p>
          <a:p>
            <a:pPr lvl="2" eaLnBrk="1" hangingPunct="1"/>
            <a:r>
              <a:rPr lang="zh-CN" altLang="en-US" dirty="0">
                <a:latin typeface="Arial" panose="020B0604020202020204" pitchFamily="34" charset="0"/>
              </a:rPr>
              <a:t>则它们在</a:t>
            </a:r>
            <a:r>
              <a:rPr lang="en-US" altLang="x-none" dirty="0">
                <a:latin typeface="Arial" panose="020B0604020202020204" pitchFamily="34" charset="0"/>
              </a:rPr>
              <a:t>Y</a:t>
            </a:r>
            <a:r>
              <a:rPr lang="zh-CN" altLang="en-US" dirty="0">
                <a:latin typeface="Arial" panose="020B0604020202020204" pitchFamily="34" charset="0"/>
              </a:rPr>
              <a:t>这组属性上的取值也必定相等，即：</a:t>
            </a:r>
            <a:endParaRPr lang="zh-CN" altLang="en-US" dirty="0">
              <a:latin typeface="Arial" panose="020B0604020202020204" pitchFamily="34" charset="0"/>
            </a:endParaRPr>
          </a:p>
          <a:p>
            <a:pPr lvl="4" eaLnBrk="1" hangingPunct="1">
              <a:buNone/>
            </a:pPr>
            <a:r>
              <a:rPr lang="en-US" altLang="x-none" dirty="0">
                <a:solidFill>
                  <a:schemeClr val="tx1"/>
                </a:solidFill>
                <a:latin typeface="Arial" panose="020B0604020202020204" pitchFamily="34" charset="0"/>
              </a:rPr>
              <a:t>t</a:t>
            </a:r>
            <a:r>
              <a:rPr lang="en-US" altLang="x-none" baseline="-25000" dirty="0">
                <a:solidFill>
                  <a:schemeClr val="tx1"/>
                </a:solidFill>
                <a:latin typeface="Arial" panose="020B0604020202020204" pitchFamily="34" charset="0"/>
              </a:rPr>
              <a:t>1</a:t>
            </a:r>
            <a:r>
              <a:rPr lang="en-US" altLang="x-none" dirty="0">
                <a:solidFill>
                  <a:schemeClr val="tx1"/>
                </a:solidFill>
                <a:latin typeface="Arial" panose="020B0604020202020204" pitchFamily="34" charset="0"/>
              </a:rPr>
              <a:t>[Y] = t</a:t>
            </a:r>
            <a:r>
              <a:rPr lang="en-US" altLang="x-none" baseline="-25000" dirty="0">
                <a:solidFill>
                  <a:schemeClr val="tx1"/>
                </a:solidFill>
                <a:latin typeface="Arial" panose="020B0604020202020204" pitchFamily="34" charset="0"/>
              </a:rPr>
              <a:t>2</a:t>
            </a:r>
            <a:r>
              <a:rPr lang="en-US" altLang="x-none" dirty="0">
                <a:solidFill>
                  <a:schemeClr val="tx1"/>
                </a:solidFill>
                <a:latin typeface="Arial" panose="020B0604020202020204" pitchFamily="34" charset="0"/>
              </a:rPr>
              <a:t>[Y]</a:t>
            </a:r>
            <a:endParaRPr lang="zh-CN" altLang="en-US" dirty="0">
              <a:solidFill>
                <a:schemeClr val="tx1"/>
              </a:solidFill>
              <a:latin typeface="Arial" panose="020B0604020202020204" pitchFamily="34" charset="0"/>
            </a:endParaRPr>
          </a:p>
        </p:txBody>
      </p:sp>
      <p:sp>
        <p:nvSpPr>
          <p:cNvPr id="24582" name="Line 4"/>
          <p:cNvSpPr/>
          <p:nvPr/>
        </p:nvSpPr>
        <p:spPr>
          <a:xfrm>
            <a:off x="6443663" y="2420938"/>
            <a:ext cx="1296987" cy="0"/>
          </a:xfrm>
          <a:prstGeom prst="line">
            <a:avLst/>
          </a:prstGeom>
          <a:ln w="38100" cap="flat" cmpd="sng">
            <a:solidFill>
              <a:srgbClr val="FF0000"/>
            </a:solidFill>
            <a:prstDash val="solid"/>
            <a:headEnd type="none" w="med" len="med"/>
            <a:tailEnd type="none" w="med" len="med"/>
          </a:ln>
        </p:spPr>
      </p:sp>
      <p:sp>
        <p:nvSpPr>
          <p:cNvPr id="24583" name="Line 5"/>
          <p:cNvSpPr/>
          <p:nvPr/>
        </p:nvSpPr>
        <p:spPr>
          <a:xfrm>
            <a:off x="3203575" y="3429000"/>
            <a:ext cx="647700" cy="0"/>
          </a:xfrm>
          <a:prstGeom prst="line">
            <a:avLst/>
          </a:prstGeom>
          <a:ln w="38100"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p:cTn id="7" dur="500" fill="hold"/>
                                        <p:tgtEl>
                                          <p:spTgt spid="24582"/>
                                        </p:tgtEl>
                                        <p:attrNameLst>
                                          <p:attrName>ppt_x</p:attrName>
                                        </p:attrNameLst>
                                      </p:cBhvr>
                                      <p:tavLst>
                                        <p:tav tm="0">
                                          <p:val>
                                            <p:strVal val="#ppt_x-#ppt_w/2"/>
                                          </p:val>
                                        </p:tav>
                                        <p:tav tm="100000">
                                          <p:val>
                                            <p:strVal val="#ppt_x"/>
                                          </p:val>
                                        </p:tav>
                                      </p:tavLst>
                                    </p:anim>
                                    <p:anim calcmode="lin" valueType="num">
                                      <p:cBhvr>
                                        <p:cTn id="8" dur="500" fill="hold"/>
                                        <p:tgtEl>
                                          <p:spTgt spid="24582"/>
                                        </p:tgtEl>
                                        <p:attrNameLst>
                                          <p:attrName>ppt_y</p:attrName>
                                        </p:attrNameLst>
                                      </p:cBhvr>
                                      <p:tavLst>
                                        <p:tav tm="0">
                                          <p:val>
                                            <p:strVal val="#ppt_y"/>
                                          </p:val>
                                        </p:tav>
                                        <p:tav tm="100000">
                                          <p:val>
                                            <p:strVal val="#ppt_y"/>
                                          </p:val>
                                        </p:tav>
                                      </p:tavLst>
                                    </p:anim>
                                    <p:anim calcmode="lin" valueType="num">
                                      <p:cBhvr>
                                        <p:cTn id="9" dur="500" fill="hold"/>
                                        <p:tgtEl>
                                          <p:spTgt spid="24582"/>
                                        </p:tgtEl>
                                        <p:attrNameLst>
                                          <p:attrName>ppt_w</p:attrName>
                                        </p:attrNameLst>
                                      </p:cBhvr>
                                      <p:tavLst>
                                        <p:tav tm="0">
                                          <p:val>
                                            <p:fltVal val="0.000000"/>
                                          </p:val>
                                        </p:tav>
                                        <p:tav tm="100000">
                                          <p:val>
                                            <p:strVal val="#ppt_w"/>
                                          </p:val>
                                        </p:tav>
                                      </p:tavLst>
                                    </p:anim>
                                    <p:anim calcmode="lin" valueType="num">
                                      <p:cBhvr>
                                        <p:cTn id="10" dur="500" fill="hold"/>
                                        <p:tgtEl>
                                          <p:spTgt spid="245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4583"/>
                                        </p:tgtEl>
                                        <p:attrNameLst>
                                          <p:attrName>style.visibility</p:attrName>
                                        </p:attrNameLst>
                                      </p:cBhvr>
                                      <p:to>
                                        <p:strVal val="visible"/>
                                      </p:to>
                                    </p:set>
                                    <p:anim calcmode="lin" valueType="num">
                                      <p:cBhvr>
                                        <p:cTn id="15" dur="500" fill="hold"/>
                                        <p:tgtEl>
                                          <p:spTgt spid="24583"/>
                                        </p:tgtEl>
                                        <p:attrNameLst>
                                          <p:attrName>ppt_x</p:attrName>
                                        </p:attrNameLst>
                                      </p:cBhvr>
                                      <p:tavLst>
                                        <p:tav tm="0">
                                          <p:val>
                                            <p:strVal val="#ppt_x-#ppt_w/2"/>
                                          </p:val>
                                        </p:tav>
                                        <p:tav tm="100000">
                                          <p:val>
                                            <p:strVal val="#ppt_x"/>
                                          </p:val>
                                        </p:tav>
                                      </p:tavLst>
                                    </p:anim>
                                    <p:anim calcmode="lin" valueType="num">
                                      <p:cBhvr>
                                        <p:cTn id="16" dur="500" fill="hold"/>
                                        <p:tgtEl>
                                          <p:spTgt spid="24583"/>
                                        </p:tgtEl>
                                        <p:attrNameLst>
                                          <p:attrName>ppt_y</p:attrName>
                                        </p:attrNameLst>
                                      </p:cBhvr>
                                      <p:tavLst>
                                        <p:tav tm="0">
                                          <p:val>
                                            <p:strVal val="#ppt_y"/>
                                          </p:val>
                                        </p:tav>
                                        <p:tav tm="100000">
                                          <p:val>
                                            <p:strVal val="#ppt_y"/>
                                          </p:val>
                                        </p:tav>
                                      </p:tavLst>
                                    </p:anim>
                                    <p:anim calcmode="lin" valueType="num">
                                      <p:cBhvr>
                                        <p:cTn id="17" dur="500" fill="hold"/>
                                        <p:tgtEl>
                                          <p:spTgt spid="24583"/>
                                        </p:tgtEl>
                                        <p:attrNameLst>
                                          <p:attrName>ppt_w</p:attrName>
                                        </p:attrNameLst>
                                      </p:cBhvr>
                                      <p:tavLst>
                                        <p:tav tm="0">
                                          <p:val>
                                            <p:fltVal val="0.000000"/>
                                          </p:val>
                                        </p:tav>
                                        <p:tav tm="100000">
                                          <p:val>
                                            <p:strVal val="#ppt_w"/>
                                          </p:val>
                                        </p:tav>
                                      </p:tavLst>
                                    </p:anim>
                                    <p:anim calcmode="lin" valueType="num">
                                      <p:cBhvr>
                                        <p:cTn id="18" dur="500" fill="hold"/>
                                        <p:tgtEl>
                                          <p:spTgt spid="245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560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5604"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25605" name="Rectangle 3"/>
          <p:cNvSpPr>
            <a:spLocks noGrp="1"/>
          </p:cNvSpPr>
          <p:nvPr>
            <p:ph type="body"/>
          </p:nvPr>
        </p:nvSpPr>
        <p:spPr>
          <a:xfrm>
            <a:off x="457200" y="685800"/>
            <a:ext cx="8229600" cy="1981200"/>
          </a:xfrm>
        </p:spPr>
        <p:txBody>
          <a:bodyPr vert="horz" wrap="square" anchor="t"/>
          <a:p>
            <a:pPr lvl="0" eaLnBrk="1" hangingPunct="1">
              <a:buFont typeface="Wingdings" panose="05000000000000000000" charset="0"/>
              <a:buChar char=""/>
            </a:pPr>
            <a:r>
              <a:rPr lang="zh-CN" altLang="en-US" sz="2400">
                <a:solidFill>
                  <a:schemeClr val="accent6"/>
                </a:solidFill>
                <a:latin typeface="宋体" panose="02010600030101010101" pitchFamily="2" charset="-122"/>
              </a:rPr>
              <a:t>函数依赖是对一个关系中属性与属性之间的数据取值约束的抽象，定于函数依赖的目的是为了确保今后保存在该关系中的数据都能满足这些函数依赖的约束要求。</a:t>
            </a:r>
            <a:endParaRPr lang="zh-CN" altLang="en-US" sz="2400">
              <a:solidFill>
                <a:schemeClr val="accent6"/>
              </a:solidFill>
              <a:latin typeface="宋体" panose="02010600030101010101" pitchFamily="2" charset="-122"/>
            </a:endParaRPr>
          </a:p>
          <a:p>
            <a:pPr lvl="0" eaLnBrk="1" hangingPunct="1">
              <a:buFont typeface="Wingdings" panose="05000000000000000000" charset="0"/>
              <a:buChar char=""/>
            </a:pPr>
            <a:r>
              <a:rPr lang="zh-CN" altLang="en-US" sz="2400">
                <a:solidFill>
                  <a:schemeClr val="accent6"/>
                </a:solidFill>
                <a:latin typeface="宋体" panose="02010600030101010101" pitchFamily="2" charset="-122"/>
              </a:rPr>
              <a:t>函数依赖是语义范畴上的概念，</a:t>
            </a:r>
            <a:r>
              <a:rPr lang="zh-CN" altLang="en-US" sz="2400">
                <a:solidFill>
                  <a:schemeClr val="accent6"/>
                </a:solidFill>
              </a:rPr>
              <a:t>只有根据属性间固有的语义联系才能归纳出与客观事实相符合的函数依赖关系，而不是仅从现有的一个或若干个关系实例中得出的结论。</a:t>
            </a:r>
            <a:endParaRPr lang="zh-CN" altLang="en-US" sz="2400">
              <a:solidFill>
                <a:schemeClr val="accent6"/>
              </a:solidFill>
            </a:endParaRPr>
          </a:p>
        </p:txBody>
      </p:sp>
      <p:grpSp>
        <p:nvGrpSpPr>
          <p:cNvPr id="25606" name="组合 25605"/>
          <p:cNvGrpSpPr/>
          <p:nvPr/>
        </p:nvGrpSpPr>
        <p:grpSpPr>
          <a:xfrm>
            <a:off x="457200" y="3257550"/>
            <a:ext cx="8229600" cy="3814763"/>
            <a:chOff x="0" y="180"/>
            <a:chExt cx="5184" cy="2403"/>
          </a:xfrm>
        </p:grpSpPr>
        <p:graphicFrame>
          <p:nvGraphicFramePr>
            <p:cNvPr id="25607" name="Object 4"/>
            <p:cNvGraphicFramePr>
              <a:graphicFrameLocks noChangeAspect="1"/>
            </p:cNvGraphicFramePr>
            <p:nvPr/>
          </p:nvGraphicFramePr>
          <p:xfrm>
            <a:off x="624" y="759"/>
            <a:ext cx="4080" cy="1824"/>
          </p:xfrm>
          <a:graphic>
            <a:graphicData uri="http://schemas.openxmlformats.org/presentationml/2006/ole">
              <mc:AlternateContent xmlns:mc="http://schemas.openxmlformats.org/markup-compatibility/2006">
                <mc:Choice xmlns:v="urn:schemas-microsoft-com:vml" Requires="v">
                  <p:oleObj spid="_x0000_s3080" name="" r:id="rId1" imgW="1825625" imgH="986155" progId="Word.Picture.8">
                    <p:embed/>
                  </p:oleObj>
                </mc:Choice>
                <mc:Fallback>
                  <p:oleObj name="" r:id="rId1" imgW="1825625" imgH="986155" progId="Word.Picture.8">
                    <p:embed/>
                    <p:pic>
                      <p:nvPicPr>
                        <p:cNvPr id="0" name="图片 3079"/>
                        <p:cNvPicPr/>
                        <p:nvPr/>
                      </p:nvPicPr>
                      <p:blipFill>
                        <a:blip r:embed="rId2"/>
                        <a:stretch>
                          <a:fillRect/>
                        </a:stretch>
                      </p:blipFill>
                      <p:spPr>
                        <a:xfrm>
                          <a:off x="624" y="759"/>
                          <a:ext cx="4080" cy="1824"/>
                        </a:xfrm>
                        <a:prstGeom prst="rect">
                          <a:avLst/>
                        </a:prstGeom>
                        <a:noFill/>
                        <a:ln w="38100">
                          <a:noFill/>
                          <a:miter/>
                        </a:ln>
                      </p:spPr>
                    </p:pic>
                  </p:oleObj>
                </mc:Fallback>
              </mc:AlternateContent>
            </a:graphicData>
          </a:graphic>
        </p:graphicFrame>
        <p:sp>
          <p:nvSpPr>
            <p:cNvPr id="25608" name="Rectangle 5"/>
            <p:cNvSpPr/>
            <p:nvPr/>
          </p:nvSpPr>
          <p:spPr>
            <a:xfrm>
              <a:off x="0" y="180"/>
              <a:ext cx="5184" cy="624"/>
            </a:xfrm>
            <a:prstGeom prst="rect">
              <a:avLst/>
            </a:prstGeom>
            <a:noFill/>
            <a:ln w="9525">
              <a:noFill/>
            </a:ln>
          </p:spPr>
          <p:txBody>
            <a:bodyPr/>
            <a:p>
              <a:pPr marL="365125" lvl="1" indent="-365125" eaLnBrk="1" hangingPunct="1">
                <a:buFont typeface="Wingdings" panose="05000000000000000000" charset="0"/>
                <a:buChar char=""/>
              </a:pPr>
              <a:r>
                <a:rPr lang="zh-CN" altLang="en-US" sz="2400" dirty="0">
                  <a:solidFill>
                    <a:schemeClr val="accent6"/>
                  </a:solidFill>
                  <a:latin typeface="Times New Roman" panose="02020603050405020304" pitchFamily="2" charset="0"/>
                  <a:ea typeface="宋体" panose="02010600030101010101" pitchFamily="2" charset="-122"/>
                </a:rPr>
                <a:t>特定的关系实例虽然不能用于函数依赖的发现，但可以用于否定某些函数依赖。例如，对于如下的一个关系实例</a:t>
              </a:r>
              <a:endParaRPr lang="zh-CN" altLang="en-US" sz="2400" dirty="0">
                <a:solidFill>
                  <a:schemeClr val="accent6"/>
                </a:solidFill>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662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2662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26629" name="Rectangle 3"/>
          <p:cNvSpPr>
            <a:spLocks noGrp="1"/>
          </p:cNvSpPr>
          <p:nvPr>
            <p:ph type="body"/>
          </p:nvPr>
        </p:nvSpPr>
        <p:spPr>
          <a:xfrm>
            <a:off x="179388" y="685800"/>
            <a:ext cx="8785225" cy="1590675"/>
          </a:xfrm>
        </p:spPr>
        <p:txBody>
          <a:bodyPr vert="horz" wrap="square" anchor="t"/>
          <a:p>
            <a:pPr lvl="0" eaLnBrk="1" hangingPunct="1"/>
            <a:r>
              <a:rPr lang="zh-CN" altLang="en-US" dirty="0">
                <a:solidFill>
                  <a:schemeClr val="tx1"/>
                </a:solidFill>
                <a:latin typeface="Arial" panose="020B0604020202020204" pitchFamily="34" charset="0"/>
              </a:rPr>
              <a:t>在关系模式</a:t>
            </a:r>
            <a:r>
              <a:rPr lang="en-US" altLang="x-none" dirty="0">
                <a:solidFill>
                  <a:schemeClr val="tx1"/>
                </a:solidFill>
                <a:latin typeface="Arial" panose="020B0604020202020204" pitchFamily="34" charset="0"/>
              </a:rPr>
              <a:t>S(Sno,Sn,Sd,Sa)</a:t>
            </a:r>
            <a:r>
              <a:rPr lang="zh-CN" altLang="en-US" dirty="0">
                <a:solidFill>
                  <a:schemeClr val="tx1"/>
                </a:solidFill>
                <a:latin typeface="Arial" panose="020B0604020202020204" pitchFamily="34" charset="0"/>
              </a:rPr>
              <a:t>上，可能存在的函数依赖有很多，例如：</a:t>
            </a:r>
            <a:r>
              <a:rPr lang="en-US" altLang="x-none" dirty="0">
                <a:solidFill>
                  <a:schemeClr val="accent2"/>
                </a:solidFill>
                <a:latin typeface="Arial" panose="020B0604020202020204" pitchFamily="34" charset="0"/>
              </a:rPr>
              <a:t>Sno→Sn</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Sn→Sd</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Sd→Sn</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{Sno,Sn}→Sd</a:t>
            </a:r>
            <a:r>
              <a:rPr lang="zh-CN" altLang="en-US"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rPr>
              <a:t>……</a:t>
            </a:r>
            <a:endParaRPr lang="en-US" altLang="x-none" dirty="0">
              <a:solidFill>
                <a:schemeClr val="accent2"/>
              </a:solidFill>
              <a:latin typeface="Arial" panose="020B0604020202020204" pitchFamily="34" charset="0"/>
            </a:endParaRPr>
          </a:p>
        </p:txBody>
      </p:sp>
      <p:grpSp>
        <p:nvGrpSpPr>
          <p:cNvPr id="26630" name="组合 26629"/>
          <p:cNvGrpSpPr/>
          <p:nvPr/>
        </p:nvGrpSpPr>
        <p:grpSpPr>
          <a:xfrm>
            <a:off x="179388" y="2406650"/>
            <a:ext cx="8785225" cy="2822575"/>
            <a:chOff x="0" y="0"/>
            <a:chExt cx="5534" cy="1778"/>
          </a:xfrm>
        </p:grpSpPr>
        <p:graphicFrame>
          <p:nvGraphicFramePr>
            <p:cNvPr id="26631" name="Object 9"/>
            <p:cNvGraphicFramePr>
              <a:graphicFrameLocks noChangeAspect="1"/>
            </p:cNvGraphicFramePr>
            <p:nvPr/>
          </p:nvGraphicFramePr>
          <p:xfrm>
            <a:off x="799" y="318"/>
            <a:ext cx="4080" cy="1460"/>
          </p:xfrm>
          <a:graphic>
            <a:graphicData uri="http://schemas.openxmlformats.org/presentationml/2006/ole">
              <mc:AlternateContent xmlns:mc="http://schemas.openxmlformats.org/markup-compatibility/2006">
                <mc:Choice xmlns:v="urn:schemas-microsoft-com:vml" Requires="v">
                  <p:oleObj spid="_x0000_s3081" name="" r:id="rId1" imgW="1819275" imgH="786765" progId="Word.Picture.8">
                    <p:embed/>
                  </p:oleObj>
                </mc:Choice>
                <mc:Fallback>
                  <p:oleObj name="" r:id="rId1" imgW="1819275" imgH="786765" progId="Word.Picture.8">
                    <p:embed/>
                    <p:pic>
                      <p:nvPicPr>
                        <p:cNvPr id="0" name="图片 3080"/>
                        <p:cNvPicPr/>
                        <p:nvPr/>
                      </p:nvPicPr>
                      <p:blipFill>
                        <a:blip r:embed="rId2"/>
                        <a:stretch>
                          <a:fillRect/>
                        </a:stretch>
                      </p:blipFill>
                      <p:spPr>
                        <a:xfrm>
                          <a:off x="799" y="318"/>
                          <a:ext cx="4080" cy="1460"/>
                        </a:xfrm>
                        <a:prstGeom prst="rect">
                          <a:avLst/>
                        </a:prstGeom>
                        <a:noFill/>
                        <a:ln w="38100">
                          <a:noFill/>
                          <a:miter/>
                        </a:ln>
                      </p:spPr>
                    </p:pic>
                  </p:oleObj>
                </mc:Fallback>
              </mc:AlternateContent>
            </a:graphicData>
          </a:graphic>
        </p:graphicFrame>
        <p:sp>
          <p:nvSpPr>
            <p:cNvPr id="26632" name="Rectangle 10"/>
            <p:cNvSpPr/>
            <p:nvPr/>
          </p:nvSpPr>
          <p:spPr>
            <a:xfrm>
              <a:off x="0" y="0"/>
              <a:ext cx="5534" cy="318"/>
            </a:xfrm>
            <a:prstGeom prst="rect">
              <a:avLst/>
            </a:prstGeom>
            <a:noFill/>
            <a:ln w="9525">
              <a:noFill/>
            </a:ln>
          </p:spPr>
          <p:txBody>
            <a:bodyPr/>
            <a:p>
              <a:pPr marL="342900" lvl="0" indent="-342900" eaLnBrk="1" hangingPunct="1"/>
              <a:r>
                <a:rPr lang="zh-CN" altLang="en-US" dirty="0">
                  <a:latin typeface="Times New Roman" panose="02020603050405020304" pitchFamily="2" charset="0"/>
                  <a:ea typeface="宋体" panose="02010600030101010101" pitchFamily="2" charset="-122"/>
                </a:rPr>
                <a:t>但是，根据下面的关系</a:t>
              </a:r>
              <a:r>
                <a:rPr lang="en-US" altLang="x-none" dirty="0">
                  <a:latin typeface="Times New Roman" panose="02020603050405020304" pitchFamily="2" charset="0"/>
                  <a:ea typeface="宋体" panose="02010600030101010101" pitchFamily="2" charset="-122"/>
                </a:rPr>
                <a:t>S</a:t>
              </a:r>
              <a:r>
                <a:rPr lang="zh-CN" altLang="en-US" sz="2400" i="1" dirty="0">
                  <a:latin typeface="Times New Roman" panose="02020603050405020304" pitchFamily="2" charset="0"/>
                  <a:ea typeface="宋体" panose="02010600030101010101" pitchFamily="2" charset="-122"/>
                </a:rPr>
                <a:t>（</a:t>
              </a:r>
              <a:r>
                <a:rPr lang="zh-CN" altLang="en-US" sz="2400" i="1" u="sng" dirty="0">
                  <a:latin typeface="Times New Roman" panose="02020603050405020304" pitchFamily="2" charset="0"/>
                  <a:ea typeface="宋体" panose="02010600030101010101" pitchFamily="2" charset="-122"/>
                </a:rPr>
                <a:t>依据上述的关系模式而建</a:t>
              </a:r>
              <a:r>
                <a:rPr lang="zh-CN" altLang="en-US" sz="2400" i="1"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grpSp>
      <p:sp>
        <p:nvSpPr>
          <p:cNvPr id="26633" name="Rectangle 11"/>
          <p:cNvSpPr/>
          <p:nvPr/>
        </p:nvSpPr>
        <p:spPr>
          <a:xfrm>
            <a:off x="179388" y="5300663"/>
            <a:ext cx="8785225" cy="1557337"/>
          </a:xfrm>
          <a:prstGeom prst="rect">
            <a:avLst/>
          </a:prstGeom>
          <a:solidFill>
            <a:schemeClr val="bg1"/>
          </a:solidFill>
          <a:ln w="9525">
            <a:noFill/>
          </a:ln>
        </p:spPr>
        <p:txBody>
          <a:bodyPr/>
          <a:p>
            <a:pPr marL="457200" lvl="0" indent="-457200" eaLnBrk="1" hangingPunct="1">
              <a:buSzPct val="75000"/>
              <a:buAutoNum type="arabicParenR"/>
            </a:pPr>
            <a:r>
              <a:rPr lang="zh-CN" altLang="en-US" sz="2400" dirty="0">
                <a:latin typeface="Arial" panose="020B0604020202020204" pitchFamily="34" charset="0"/>
                <a:ea typeface="宋体" panose="02010600030101010101" pitchFamily="2" charset="-122"/>
              </a:rPr>
              <a:t>可以否认以下的函数依赖：</a:t>
            </a:r>
            <a:r>
              <a:rPr lang="en-US" altLang="x-none" sz="2400" dirty="0">
                <a:solidFill>
                  <a:schemeClr val="accent2"/>
                </a:solidFill>
                <a:latin typeface="Arial" panose="020B0604020202020204" pitchFamily="34" charset="0"/>
                <a:ea typeface="宋体" panose="02010600030101010101" pitchFamily="2" charset="-122"/>
              </a:rPr>
              <a:t>Sd→Sno</a:t>
            </a: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Sd→Sn</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a:t>
            </a:r>
            <a:endParaRPr lang="en-US" altLang="x-none" sz="2400" dirty="0">
              <a:solidFill>
                <a:schemeClr val="accent2"/>
              </a:solidFill>
              <a:latin typeface="Arial" panose="020B0604020202020204" pitchFamily="34" charset="0"/>
              <a:ea typeface="宋体" panose="02010600030101010101" pitchFamily="2" charset="-122"/>
            </a:endParaRPr>
          </a:p>
          <a:p>
            <a:pPr marL="457200" lvl="0" indent="-457200" eaLnBrk="1" hangingPunct="1">
              <a:buSzPct val="75000"/>
              <a:buAutoNum type="arabicParenR"/>
            </a:pPr>
            <a:r>
              <a:rPr lang="zh-CN" altLang="en-US" sz="2400" dirty="0">
                <a:latin typeface="Arial" panose="020B0604020202020204" pitchFamily="34" charset="0"/>
                <a:ea typeface="宋体" panose="02010600030101010101" pitchFamily="2" charset="-122"/>
              </a:rPr>
              <a:t>虽然不能否定，但也不能确认以下的函数依赖成立：</a:t>
            </a: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Sno→Sn</a:t>
            </a:r>
            <a:r>
              <a:rPr lang="zh-CN" altLang="en-US" sz="2400" dirty="0">
                <a:solidFill>
                  <a:schemeClr val="accent2"/>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Sd→Sa</a:t>
            </a:r>
            <a:r>
              <a:rPr lang="zh-CN" altLang="en-US" sz="2400" dirty="0">
                <a:solidFill>
                  <a:schemeClr val="accent2"/>
                </a:solidFill>
                <a:latin typeface="Arial" panose="020B0604020202020204" pitchFamily="34" charset="0"/>
                <a:ea typeface="宋体" panose="02010600030101010101" pitchFamily="2" charset="-122"/>
              </a:rPr>
              <a:t>，</a:t>
            </a:r>
            <a:r>
              <a:rPr lang="en-US" altLang="x-none" sz="2400" dirty="0">
                <a:solidFill>
                  <a:schemeClr val="accent2"/>
                </a:solidFill>
                <a:latin typeface="Arial" panose="020B0604020202020204" pitchFamily="34" charset="0"/>
                <a:ea typeface="宋体" panose="02010600030101010101" pitchFamily="2" charset="-122"/>
              </a:rPr>
              <a:t>……</a:t>
            </a:r>
            <a:endParaRPr lang="en-US" altLang="x-none" sz="24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linds(horizontal)">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3"/>
                                        </p:tgtEl>
                                        <p:attrNameLst>
                                          <p:attrName>style.visibility</p:attrName>
                                        </p:attrNameLst>
                                      </p:cBhvr>
                                      <p:to>
                                        <p:strVal val="visible"/>
                                      </p:to>
                                    </p:set>
                                    <p:animEffect transition="in" filter="blinds(horizontal)">
                                      <p:cBhvr>
                                        <p:cTn id="12" dur="500"/>
                                        <p:tgtEl>
                                          <p:spTgt spid="266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33">
                                            <p:txEl>
                                              <p:charRg st="0" end="28"/>
                                            </p:txEl>
                                          </p:spTgt>
                                        </p:tgtEl>
                                        <p:attrNameLst>
                                          <p:attrName>style.visibility</p:attrName>
                                        </p:attrNameLst>
                                      </p:cBhvr>
                                      <p:to>
                                        <p:strVal val="visible"/>
                                      </p:to>
                                    </p:set>
                                    <p:animEffect transition="in" filter="blinds(horizontal)">
                                      <p:cBhvr>
                                        <p:cTn id="17" dur="500"/>
                                        <p:tgtEl>
                                          <p:spTgt spid="26633">
                                            <p:txEl>
                                              <p:charRg st="0"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33">
                                            <p:txEl>
                                              <p:charRg st="28" end="69"/>
                                            </p:txEl>
                                          </p:spTgt>
                                        </p:tgtEl>
                                        <p:attrNameLst>
                                          <p:attrName>style.visibility</p:attrName>
                                        </p:attrNameLst>
                                      </p:cBhvr>
                                      <p:to>
                                        <p:strVal val="visible"/>
                                      </p:to>
                                    </p:set>
                                    <p:animEffect transition="in" filter="blinds(horizontal)">
                                      <p:cBhvr>
                                        <p:cTn id="22" dur="500"/>
                                        <p:tgtEl>
                                          <p:spTgt spid="26633">
                                            <p:txEl>
                                              <p:charRg st="28"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8.2.1  </a:t>
            </a:r>
            <a:r>
              <a:rPr lang="zh-CN" altLang="en-US">
                <a:sym typeface="+mn-ea"/>
              </a:rPr>
              <a:t>函数依赖</a:t>
            </a:r>
            <a:endParaRPr lang="zh-CN" altLang="en-US"/>
          </a:p>
        </p:txBody>
      </p:sp>
      <p:sp>
        <p:nvSpPr>
          <p:cNvPr id="3" name="内容占位符 2"/>
          <p:cNvSpPr>
            <a:spLocks noGrp="1"/>
          </p:cNvSpPr>
          <p:nvPr>
            <p:ph idx="1"/>
          </p:nvPr>
        </p:nvSpPr>
        <p:spPr/>
        <p:txBody>
          <a:bodyPr/>
          <a:p>
            <a:r>
              <a:rPr lang="zh-CN" altLang="en-US" sz="2400">
                <a:solidFill>
                  <a:schemeClr val="accent6"/>
                </a:solidFill>
              </a:rPr>
              <a:t>以下述的学生选课关系</a:t>
            </a:r>
            <a:r>
              <a:rPr lang="en-US" altLang="zh-CN" sz="2400">
                <a:solidFill>
                  <a:schemeClr val="accent6"/>
                </a:solidFill>
              </a:rPr>
              <a:t>SCG</a:t>
            </a:r>
            <a:r>
              <a:rPr lang="zh-CN" altLang="en-US" sz="2400">
                <a:solidFill>
                  <a:schemeClr val="accent6"/>
                </a:solidFill>
              </a:rPr>
              <a:t>为例，请判断其中可能存在</a:t>
            </a:r>
            <a:r>
              <a:rPr lang="en-US" altLang="zh-CN" sz="2400">
                <a:solidFill>
                  <a:schemeClr val="accent6"/>
                </a:solidFill>
              </a:rPr>
              <a:t>/</a:t>
            </a:r>
            <a:r>
              <a:rPr lang="zh-CN" altLang="en-US" sz="2400">
                <a:solidFill>
                  <a:schemeClr val="accent6"/>
                </a:solidFill>
              </a:rPr>
              <a:t>或不可能存在的函数依赖</a:t>
            </a:r>
            <a:endParaRPr lang="zh-CN" altLang="en-US" sz="2400">
              <a:solidFill>
                <a:schemeClr val="accent6"/>
              </a:solidFill>
            </a:endParaRPr>
          </a:p>
        </p:txBody>
      </p:sp>
      <p:graphicFrame>
        <p:nvGraphicFramePr>
          <p:cNvPr id="18438" name="表格 18437"/>
          <p:cNvGraphicFramePr/>
          <p:nvPr/>
        </p:nvGraphicFramePr>
        <p:xfrm>
          <a:off x="380365" y="1731010"/>
          <a:ext cx="8407400" cy="4646930"/>
        </p:xfrm>
        <a:graphic>
          <a:graphicData uri="http://schemas.openxmlformats.org/drawingml/2006/table">
            <a:tbl>
              <a:tblPr/>
              <a:tblGrid>
                <a:gridCol w="1202690"/>
                <a:gridCol w="1946275"/>
                <a:gridCol w="1051560"/>
                <a:gridCol w="1051560"/>
                <a:gridCol w="1052195"/>
                <a:gridCol w="1051560"/>
                <a:gridCol w="1051560"/>
              </a:tblGrid>
              <a:tr h="5168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Sno</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Sname</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Dept</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Sage</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Cno</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Cname</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Grade</a:t>
                      </a:r>
                      <a:endParaRPr lang="en-US" altLang="x-none"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1498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S0001</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WangJian</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CS</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17</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C101</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ABC</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5</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68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S0001</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WangJian</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CS</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17</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C102</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ACD</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5</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68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S0001</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WangJian</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CS</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17</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C103</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BBC</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4</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625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S0001</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WangJian</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CS</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17</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C105</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AEF</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3</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68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S0001</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WangJian</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CS</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17</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C110</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BCF</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4</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68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S0002</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ChenYin</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MA</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19</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C103</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BBC</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3</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143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S0002</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ChenYin</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MA</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19</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C105</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AEF</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3</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168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S0003</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ZhangFei</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CS</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17</a:t>
                      </a:r>
                      <a:endParaRPr lang="zh-CN" altLang="en-US"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C107</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BHD</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4</a:t>
                      </a:r>
                      <a:endParaRPr lang="en-US" altLang="x-none" sz="28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5" name="灯片编号占位符 5"/>
          <p:cNvSpPr txBox="1">
            <a:spLocks noGrp="1"/>
          </p:cNvSpPr>
          <p:nvPr/>
        </p:nvSpPr>
        <p:spPr>
          <a:xfrm>
            <a:off x="7162800" y="6629400"/>
            <a:ext cx="1905000" cy="228600"/>
          </a:xfrm>
          <a:prstGeom prst="rect">
            <a:avLst/>
          </a:prstGeom>
          <a:noFill/>
          <a:ln w="9525">
            <a:noFill/>
          </a:ln>
        </p:spPr>
        <p:txBody>
          <a:bodyPr anchor="t"/>
          <a:p>
            <a:pPr algn="r">
              <a:buNone/>
            </a:pP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6" name="Rectangle 4"/>
          <p:cNvSpPr>
            <a:spLocks noGrp="1"/>
          </p:cNvSpPr>
          <p:nvPr>
            <p:ph type="title"/>
          </p:nvPr>
        </p:nvSpPr>
        <p:spPr>
          <a:xfrm>
            <a:off x="0" y="0"/>
            <a:ext cx="9144000" cy="476250"/>
          </a:xfrm>
        </p:spPr>
        <p:txBody>
          <a:bodyPr wrap="square" anchor="ctr"/>
          <a:p>
            <a:pPr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18438" name="内容占位符 18437"/>
          <p:cNvGraphicFramePr/>
          <p:nvPr>
            <p:ph idx="1"/>
          </p:nvPr>
        </p:nvGraphicFramePr>
        <p:xfrm>
          <a:off x="558800" y="476250"/>
          <a:ext cx="8157210" cy="4136390"/>
        </p:xfrm>
        <a:graphic>
          <a:graphicData uri="http://schemas.openxmlformats.org/drawingml/2006/table">
            <a:tbl>
              <a:tblPr/>
              <a:tblGrid>
                <a:gridCol w="1166495"/>
                <a:gridCol w="1888490"/>
                <a:gridCol w="1020445"/>
                <a:gridCol w="1020445"/>
                <a:gridCol w="1020445"/>
                <a:gridCol w="1020445"/>
                <a:gridCol w="1020445"/>
              </a:tblGrid>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Sno</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Sname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Dept</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Sage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Cno</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Cname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Grade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4578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ABC</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C102</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ACD</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BBC</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4</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910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AEF</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C110</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BCF</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4</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974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S0002</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ChenYin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MA</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19</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BBC</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78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S0002</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ChenYin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MA</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19</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AEF</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ZhangFei</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BHD</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4</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520" name="Text Box 110"/>
          <p:cNvSpPr txBox="1"/>
          <p:nvPr/>
        </p:nvSpPr>
        <p:spPr>
          <a:xfrm>
            <a:off x="323850" y="4712653"/>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lgn="l">
              <a:buNone/>
            </a:pPr>
            <a:r>
              <a:rPr lang="en-US" altLang="x-none" sz="2400" b="1" dirty="0">
                <a:solidFill>
                  <a:schemeClr val="accent6"/>
                </a:solidFill>
                <a:latin typeface="Arial" panose="020B0604020202020204" pitchFamily="34" charset="0"/>
                <a:ea typeface="宋体" panose="02010600030101010101" pitchFamily="2" charset="-122"/>
              </a:rPr>
              <a:t>Sno → Sname  ?</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19545" name="Text Box 86"/>
          <p:cNvSpPr txBox="1"/>
          <p:nvPr/>
        </p:nvSpPr>
        <p:spPr>
          <a:xfrm>
            <a:off x="3277235" y="4712653"/>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lgn="l">
              <a:buNone/>
            </a:pPr>
            <a:r>
              <a:rPr lang="en-US" altLang="x-none" sz="2400" b="1" dirty="0">
                <a:solidFill>
                  <a:schemeClr val="accent6"/>
                </a:solidFill>
                <a:latin typeface="Arial" panose="020B0604020202020204" pitchFamily="34" charset="0"/>
                <a:ea typeface="宋体" panose="02010600030101010101" pitchFamily="2" charset="-122"/>
              </a:rPr>
              <a:t>Sno → Dept   </a:t>
            </a:r>
            <a:r>
              <a:rPr lang="en-US" altLang="x-none" sz="2400" dirty="0">
                <a:solidFill>
                  <a:schemeClr val="accent6"/>
                </a:solidFill>
                <a:sym typeface="+mn-ea"/>
              </a:rPr>
              <a:t>?</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20570" name="Text Box 87"/>
          <p:cNvSpPr txBox="1"/>
          <p:nvPr/>
        </p:nvSpPr>
        <p:spPr>
          <a:xfrm>
            <a:off x="6227445" y="4712653"/>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lgn="l">
              <a:buNone/>
            </a:pPr>
            <a:r>
              <a:rPr lang="en-US" altLang="x-none" sz="2400" b="1" dirty="0">
                <a:solidFill>
                  <a:schemeClr val="accent6"/>
                </a:solidFill>
                <a:latin typeface="Arial" panose="020B0604020202020204" pitchFamily="34" charset="0"/>
                <a:ea typeface="宋体" panose="02010600030101010101" pitchFamily="2" charset="-122"/>
              </a:rPr>
              <a:t>Sno → Cno    </a:t>
            </a:r>
            <a:r>
              <a:rPr lang="en-US" altLang="x-none" sz="2400" dirty="0">
                <a:solidFill>
                  <a:schemeClr val="accent6"/>
                </a:solidFill>
                <a:sym typeface="+mn-ea"/>
              </a:rPr>
              <a:t>?</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22621" name="Text Box 90"/>
          <p:cNvSpPr txBox="1"/>
          <p:nvPr/>
        </p:nvSpPr>
        <p:spPr>
          <a:xfrm>
            <a:off x="6230938" y="5307965"/>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buNone/>
            </a:pPr>
            <a:r>
              <a:rPr lang="en-US" altLang="x-none" sz="2400" b="1" dirty="0">
                <a:solidFill>
                  <a:schemeClr val="accent6"/>
                </a:solidFill>
                <a:latin typeface="Arial" panose="020B0604020202020204" pitchFamily="34" charset="0"/>
                <a:ea typeface="宋体" panose="02010600030101010101" pitchFamily="2" charset="-122"/>
              </a:rPr>
              <a:t>Cno → Sno    </a:t>
            </a:r>
            <a:r>
              <a:rPr lang="en-US" altLang="x-none" sz="2400" dirty="0">
                <a:solidFill>
                  <a:schemeClr val="accent6"/>
                </a:solidFill>
                <a:sym typeface="+mn-ea"/>
              </a:rPr>
              <a:t>?</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3" name="Text Box 88"/>
          <p:cNvSpPr txBox="1"/>
          <p:nvPr/>
        </p:nvSpPr>
        <p:spPr>
          <a:xfrm>
            <a:off x="323850" y="5307965"/>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buNone/>
            </a:pPr>
            <a:r>
              <a:rPr lang="en-US" altLang="x-none" sz="2400" b="1" dirty="0">
                <a:solidFill>
                  <a:schemeClr val="accent6"/>
                </a:solidFill>
                <a:latin typeface="Arial" panose="020B0604020202020204" pitchFamily="34" charset="0"/>
                <a:ea typeface="宋体" panose="02010600030101010101" pitchFamily="2" charset="-122"/>
              </a:rPr>
              <a:t>Cno → Cname  </a:t>
            </a:r>
            <a:r>
              <a:rPr lang="en-US" altLang="x-none" sz="2400" dirty="0">
                <a:solidFill>
                  <a:schemeClr val="accent6"/>
                </a:solidFill>
                <a:sym typeface="+mn-ea"/>
              </a:rPr>
              <a:t>?</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4" name="文本框 3"/>
          <p:cNvSpPr txBox="1"/>
          <p:nvPr/>
        </p:nvSpPr>
        <p:spPr>
          <a:xfrm>
            <a:off x="324485" y="6107430"/>
            <a:ext cx="8391525" cy="460375"/>
          </a:xfrm>
          <a:prstGeom prst="rect">
            <a:avLst/>
          </a:prstGeom>
          <a:noFill/>
        </p:spPr>
        <p:txBody>
          <a:bodyPr wrap="square" rtlCol="0">
            <a:spAutoFit/>
          </a:bodyPr>
          <a:p>
            <a:pPr algn="l">
              <a:buNone/>
            </a:pPr>
            <a:r>
              <a:rPr lang="zh-CN" altLang="zh-CN" sz="2400">
                <a:solidFill>
                  <a:schemeClr val="accent6"/>
                </a:solidFill>
              </a:rPr>
              <a:t>请判断上述的函数依赖是否</a:t>
            </a:r>
            <a:r>
              <a:rPr lang="zh-CN" altLang="zh-CN" sz="2400" u="sng">
                <a:solidFill>
                  <a:srgbClr val="FF0000"/>
                </a:solidFill>
              </a:rPr>
              <a:t>可能成立</a:t>
            </a:r>
            <a:r>
              <a:rPr lang="zh-CN" altLang="zh-CN" sz="2400">
                <a:solidFill>
                  <a:schemeClr val="accent6"/>
                </a:solidFill>
              </a:rPr>
              <a:t>？</a:t>
            </a:r>
            <a:endParaRPr lang="zh-CN" altLang="zh-CN" sz="2400">
              <a:solidFill>
                <a:schemeClr val="accent6"/>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5" name="灯片编号占位符 5"/>
          <p:cNvSpPr txBox="1">
            <a:spLocks noGrp="1"/>
          </p:cNvSpPr>
          <p:nvPr/>
        </p:nvSpPr>
        <p:spPr>
          <a:xfrm>
            <a:off x="7162800" y="6629400"/>
            <a:ext cx="1905000" cy="228600"/>
          </a:xfrm>
          <a:prstGeom prst="rect">
            <a:avLst/>
          </a:prstGeom>
          <a:noFill/>
          <a:ln w="9525">
            <a:noFill/>
          </a:ln>
        </p:spPr>
        <p:txBody>
          <a:bodyPr anchor="t"/>
          <a:p>
            <a:pPr algn="r">
              <a:buNone/>
            </a:pP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6" name="Rectangle 4"/>
          <p:cNvSpPr>
            <a:spLocks noGrp="1"/>
          </p:cNvSpPr>
          <p:nvPr>
            <p:ph type="title"/>
          </p:nvPr>
        </p:nvSpPr>
        <p:spPr>
          <a:xfrm>
            <a:off x="0" y="0"/>
            <a:ext cx="9144000" cy="476250"/>
          </a:xfrm>
        </p:spPr>
        <p:txBody>
          <a:bodyPr wrap="square" anchor="ctr"/>
          <a:p>
            <a:pPr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18438" name="内容占位符 18437"/>
          <p:cNvGraphicFramePr/>
          <p:nvPr>
            <p:ph idx="1"/>
          </p:nvPr>
        </p:nvGraphicFramePr>
        <p:xfrm>
          <a:off x="558800" y="476250"/>
          <a:ext cx="8157210" cy="4136390"/>
        </p:xfrm>
        <a:graphic>
          <a:graphicData uri="http://schemas.openxmlformats.org/drawingml/2006/table">
            <a:tbl>
              <a:tblPr/>
              <a:tblGrid>
                <a:gridCol w="1166495"/>
                <a:gridCol w="1888490"/>
                <a:gridCol w="1020445"/>
                <a:gridCol w="1020445"/>
                <a:gridCol w="1020445"/>
                <a:gridCol w="1020445"/>
                <a:gridCol w="1020445"/>
              </a:tblGrid>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Sno</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Sname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Dept</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Sage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Cno</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Cname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rgbClr val="FF0000"/>
                          </a:solidFill>
                          <a:latin typeface="Arial" panose="020B0604020202020204" pitchFamily="34" charset="0"/>
                          <a:ea typeface="宋体" panose="02010600030101010101" pitchFamily="2" charset="-122"/>
                        </a:rPr>
                        <a:t>Grade</a:t>
                      </a:r>
                      <a:endParaRPr lang="en-US" altLang="x-none" sz="2400" b="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4578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ABC</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C102</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ACD</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BBC</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4</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910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AEF</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S0001</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WangJian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C110</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BCF</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4</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974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S0002</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ChenYin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MA</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19</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BBC</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78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S0002</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ChenYin</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MA</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19</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C105</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AEF</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603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S0003</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ZhangFei</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CS</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17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C107</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BHD</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i="0"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b="0" dirty="0">
                          <a:solidFill>
                            <a:schemeClr val="accent2"/>
                          </a:solidFill>
                          <a:latin typeface="Arial" panose="020B0604020202020204" pitchFamily="34" charset="0"/>
                          <a:ea typeface="宋体" panose="02010600030101010101" pitchFamily="2" charset="-122"/>
                        </a:rPr>
                        <a:t>4</a:t>
                      </a:r>
                      <a:endParaRPr lang="en-US" altLang="x-none" sz="2400" b="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520" name="Text Box 110"/>
          <p:cNvSpPr txBox="1"/>
          <p:nvPr/>
        </p:nvSpPr>
        <p:spPr>
          <a:xfrm>
            <a:off x="323850" y="4712653"/>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lgn="l">
              <a:buNone/>
            </a:pPr>
            <a:r>
              <a:rPr lang="en-US" altLang="x-none" sz="2400" b="1" dirty="0">
                <a:solidFill>
                  <a:schemeClr val="accent6"/>
                </a:solidFill>
                <a:latin typeface="Arial" panose="020B0604020202020204" pitchFamily="34" charset="0"/>
                <a:ea typeface="宋体" panose="02010600030101010101" pitchFamily="2" charset="-122"/>
              </a:rPr>
              <a:t>Sno → Sname  </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19545" name="Text Box 86"/>
          <p:cNvSpPr txBox="1"/>
          <p:nvPr/>
        </p:nvSpPr>
        <p:spPr>
          <a:xfrm>
            <a:off x="3277235" y="4712653"/>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lgn="l">
              <a:buNone/>
            </a:pPr>
            <a:r>
              <a:rPr lang="en-US" altLang="x-none" sz="2400" b="1" dirty="0">
                <a:solidFill>
                  <a:schemeClr val="accent6"/>
                </a:solidFill>
                <a:latin typeface="Arial" panose="020B0604020202020204" pitchFamily="34" charset="0"/>
                <a:ea typeface="宋体" panose="02010600030101010101" pitchFamily="2" charset="-122"/>
              </a:rPr>
              <a:t>Sno → Dept  </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20570" name="Text Box 87"/>
          <p:cNvSpPr txBox="1"/>
          <p:nvPr/>
        </p:nvSpPr>
        <p:spPr>
          <a:xfrm>
            <a:off x="6227445" y="4712653"/>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lgn="l">
              <a:buNone/>
            </a:pPr>
            <a:r>
              <a:rPr lang="en-US" altLang="x-none" sz="2400" b="1" dirty="0">
                <a:solidFill>
                  <a:schemeClr val="accent6"/>
                </a:solidFill>
                <a:latin typeface="Arial" panose="020B0604020202020204" pitchFamily="34" charset="0"/>
                <a:ea typeface="宋体" panose="02010600030101010101" pitchFamily="2" charset="-122"/>
              </a:rPr>
              <a:t>Sno → Cno    </a:t>
            </a:r>
            <a:r>
              <a:rPr lang="en-US" altLang="x-none" sz="2400" dirty="0">
                <a:solidFill>
                  <a:srgbClr val="FF0000"/>
                </a:solidFill>
                <a:sym typeface="+mn-ea"/>
              </a:rPr>
              <a:t>×</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22621" name="Text Box 90"/>
          <p:cNvSpPr txBox="1"/>
          <p:nvPr/>
        </p:nvSpPr>
        <p:spPr>
          <a:xfrm>
            <a:off x="6230938" y="5307965"/>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buNone/>
            </a:pPr>
            <a:r>
              <a:rPr lang="en-US" altLang="x-none" sz="2400" b="1" dirty="0">
                <a:solidFill>
                  <a:schemeClr val="accent6"/>
                </a:solidFill>
                <a:latin typeface="Arial" panose="020B0604020202020204" pitchFamily="34" charset="0"/>
                <a:ea typeface="宋体" panose="02010600030101010101" pitchFamily="2" charset="-122"/>
              </a:rPr>
              <a:t>Cno → Sno    </a:t>
            </a:r>
            <a:r>
              <a:rPr lang="en-US" altLang="x-none" sz="2400" dirty="0">
                <a:solidFill>
                  <a:srgbClr val="FF0000"/>
                </a:solidFill>
                <a:sym typeface="+mn-ea"/>
              </a:rPr>
              <a:t>×</a:t>
            </a:r>
            <a:endParaRPr lang="en-US" altLang="x-none" sz="2400" b="1" dirty="0">
              <a:solidFill>
                <a:schemeClr val="accent6"/>
              </a:solidFill>
              <a:latin typeface="Arial" panose="020B0604020202020204" pitchFamily="34" charset="0"/>
              <a:ea typeface="宋体" panose="02010600030101010101" pitchFamily="2" charset="-122"/>
            </a:endParaRPr>
          </a:p>
        </p:txBody>
      </p:sp>
      <p:sp>
        <p:nvSpPr>
          <p:cNvPr id="3" name="Text Box 88"/>
          <p:cNvSpPr txBox="1"/>
          <p:nvPr/>
        </p:nvSpPr>
        <p:spPr>
          <a:xfrm>
            <a:off x="323850" y="5307965"/>
            <a:ext cx="2700020" cy="460375"/>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a:buNone/>
            </a:pPr>
            <a:r>
              <a:rPr lang="en-US" altLang="x-none" sz="2400" b="1" dirty="0">
                <a:solidFill>
                  <a:schemeClr val="accent6"/>
                </a:solidFill>
                <a:latin typeface="Arial" panose="020B0604020202020204" pitchFamily="34" charset="0"/>
                <a:ea typeface="宋体" panose="02010600030101010101" pitchFamily="2" charset="-122"/>
              </a:rPr>
              <a:t>Cno → Cname  </a:t>
            </a:r>
            <a:endParaRPr lang="en-US" altLang="x-none" sz="2400" b="1" dirty="0">
              <a:solidFill>
                <a:schemeClr val="accent6"/>
              </a:solidFill>
              <a:latin typeface="Arial" panose="020B0604020202020204" pitchFamily="34" charset="0"/>
              <a:ea typeface="宋体" panose="02010600030101010101" pitchFamily="2" charset="-122"/>
            </a:endParaRPr>
          </a:p>
        </p:txBody>
      </p:sp>
      <p:grpSp>
        <p:nvGrpSpPr>
          <p:cNvPr id="6" name="组合 5"/>
          <p:cNvGrpSpPr/>
          <p:nvPr/>
        </p:nvGrpSpPr>
        <p:grpSpPr>
          <a:xfrm>
            <a:off x="2383155" y="3149600"/>
            <a:ext cx="1535430" cy="5651500"/>
            <a:chOff x="3753" y="4847"/>
            <a:chExt cx="2418" cy="8900"/>
          </a:xfrm>
        </p:grpSpPr>
        <p:sp>
          <p:nvSpPr>
            <p:cNvPr id="4" name="文本框 3"/>
            <p:cNvSpPr txBox="1"/>
            <p:nvPr/>
          </p:nvSpPr>
          <p:spPr>
            <a:xfrm>
              <a:off x="3753" y="9505"/>
              <a:ext cx="2419" cy="725"/>
            </a:xfrm>
            <a:prstGeom prst="rect">
              <a:avLst/>
            </a:prstGeom>
            <a:noFill/>
          </p:spPr>
          <p:txBody>
            <a:bodyPr wrap="square" rtlCol="0">
              <a:spAutoFit/>
            </a:bodyPr>
            <a:p>
              <a:pPr algn="ctr">
                <a:buNone/>
              </a:pPr>
              <a:r>
                <a:rPr lang="zh-CN" altLang="zh-CN" sz="2400">
                  <a:solidFill>
                    <a:srgbClr val="FF0000"/>
                  </a:solidFill>
                </a:rPr>
                <a:t>不能否认</a:t>
              </a:r>
              <a:endParaRPr lang="zh-CN" altLang="zh-CN" sz="2400">
                <a:solidFill>
                  <a:srgbClr val="FF0000"/>
                </a:solidFill>
              </a:endParaRPr>
            </a:p>
          </p:txBody>
        </p:sp>
        <p:sp>
          <p:nvSpPr>
            <p:cNvPr id="5" name="右大括号 4"/>
            <p:cNvSpPr/>
            <p:nvPr/>
          </p:nvSpPr>
          <p:spPr>
            <a:xfrm>
              <a:off x="4821" y="4847"/>
              <a:ext cx="283" cy="8901"/>
            </a:xfrm>
            <a:prstGeom prst="rightBrace">
              <a:avLst/>
            </a:prstGeom>
            <a:ln>
              <a:solidFill>
                <a:srgbClr val="C00000"/>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8.2.1  </a:t>
            </a:r>
            <a:r>
              <a:rPr lang="zh-CN" altLang="en-US">
                <a:sym typeface="+mn-ea"/>
              </a:rPr>
              <a:t>函数依赖</a:t>
            </a:r>
            <a:endParaRPr lang="zh-CN" altLang="en-US"/>
          </a:p>
        </p:txBody>
      </p:sp>
      <p:sp>
        <p:nvSpPr>
          <p:cNvPr id="3" name="内容占位符 2"/>
          <p:cNvSpPr>
            <a:spLocks noGrp="1"/>
          </p:cNvSpPr>
          <p:nvPr>
            <p:ph idx="1"/>
          </p:nvPr>
        </p:nvSpPr>
        <p:spPr/>
        <p:txBody>
          <a:bodyPr/>
          <a:p>
            <a:r>
              <a:rPr lang="zh-CN" altLang="en-US" sz="2400">
                <a:solidFill>
                  <a:schemeClr val="accent2"/>
                </a:solidFill>
              </a:rPr>
              <a:t>如何发现一个关系中的函数依赖？</a:t>
            </a:r>
            <a:endParaRPr lang="zh-CN" altLang="en-US" sz="2400">
              <a:solidFill>
                <a:schemeClr val="accent2"/>
              </a:solidFill>
            </a:endParaRPr>
          </a:p>
          <a:p>
            <a:pPr lvl="1"/>
            <a:r>
              <a:rPr lang="zh-CN" altLang="zh-CN" sz="2400">
                <a:solidFill>
                  <a:schemeClr val="accent2"/>
                </a:solidFill>
              </a:rPr>
              <a:t>除了根据两组属性之间的语义联系来发现函数依赖外，我们也可以根据它们之间在取值对应关系上的数量特征来判断，它们之间是否存在函数依赖</a:t>
            </a:r>
            <a:endParaRPr lang="zh-CN" altLang="zh-CN" sz="2400">
              <a:solidFill>
                <a:schemeClr val="accent2"/>
              </a:solidFill>
            </a:endParaRPr>
          </a:p>
          <a:p>
            <a:pPr lvl="1"/>
            <a:endParaRPr lang="zh-CN" altLang="zh-CN" sz="2400">
              <a:solidFill>
                <a:schemeClr val="accent2"/>
              </a:solidFill>
            </a:endParaRPr>
          </a:p>
          <a:p>
            <a:r>
              <a:rPr lang="zh-CN" altLang="en-US" sz="2400">
                <a:solidFill>
                  <a:schemeClr val="accent2"/>
                </a:solidFill>
              </a:rPr>
              <a:t>两组属性之间的取值对应关系的数量特征有三种：</a:t>
            </a:r>
            <a:endParaRPr lang="zh-CN" altLang="en-US" sz="2400">
              <a:solidFill>
                <a:schemeClr val="accent2"/>
              </a:solidFill>
            </a:endParaRPr>
          </a:p>
          <a:p>
            <a:pPr marL="1428750" lvl="2" indent="-514350">
              <a:buFont typeface="+mj-ea"/>
              <a:buAutoNum type="circleNumDbPlain"/>
            </a:pPr>
            <a:r>
              <a:rPr lang="zh-CN" altLang="en-US" sz="2400"/>
              <a:t>一一对应 </a:t>
            </a:r>
            <a:r>
              <a:rPr lang="en-US" altLang="zh-CN" sz="2400"/>
              <a:t>(1:1)</a:t>
            </a:r>
            <a:endParaRPr lang="en-US" altLang="zh-CN" sz="2400"/>
          </a:p>
          <a:p>
            <a:pPr marL="1428750" lvl="2" indent="-514350">
              <a:buFont typeface="+mj-ea"/>
              <a:buAutoNum type="circleNumDbPlain"/>
            </a:pPr>
            <a:r>
              <a:rPr lang="zh-CN" altLang="en-US" sz="2400"/>
              <a:t>一多对应 </a:t>
            </a:r>
            <a:r>
              <a:rPr lang="en-US" altLang="zh-CN" sz="2400"/>
              <a:t>(1:n) </a:t>
            </a:r>
            <a:r>
              <a:rPr lang="zh-CN" altLang="en-US" sz="2400"/>
              <a:t>或者称 多一对应 </a:t>
            </a:r>
            <a:r>
              <a:rPr lang="en-US" altLang="zh-CN" sz="2400"/>
              <a:t>(n:1)</a:t>
            </a:r>
            <a:endParaRPr lang="en-US" altLang="zh-CN" sz="2400"/>
          </a:p>
          <a:p>
            <a:pPr marL="1428750" lvl="2" indent="-514350">
              <a:buFont typeface="+mj-ea"/>
              <a:buAutoNum type="circleNumDbPlain"/>
            </a:pPr>
            <a:r>
              <a:rPr lang="zh-CN" altLang="en-US" sz="2400"/>
              <a:t>多多对应 </a:t>
            </a:r>
            <a:r>
              <a:rPr lang="en-US" altLang="zh-CN" sz="2400"/>
              <a:t>(m:n)</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8.2.1  </a:t>
            </a:r>
            <a:r>
              <a:rPr lang="zh-CN" altLang="en-US">
                <a:sym typeface="+mn-ea"/>
              </a:rPr>
              <a:t>函数依赖</a:t>
            </a:r>
            <a:endParaRPr lang="zh-CN" altLang="en-US"/>
          </a:p>
        </p:txBody>
      </p:sp>
      <p:sp>
        <p:nvSpPr>
          <p:cNvPr id="3" name="内容占位符 2"/>
          <p:cNvSpPr>
            <a:spLocks noGrp="1"/>
          </p:cNvSpPr>
          <p:nvPr>
            <p:ph idx="1"/>
          </p:nvPr>
        </p:nvSpPr>
        <p:spPr>
          <a:xfrm>
            <a:off x="381000" y="694690"/>
            <a:ext cx="8382000" cy="497205"/>
          </a:xfrm>
        </p:spPr>
        <p:txBody>
          <a:bodyPr>
            <a:spAutoFit/>
          </a:bodyPr>
          <a:p>
            <a:r>
              <a:rPr lang="zh-CN" altLang="en-US" sz="2400" dirty="0">
                <a:solidFill>
                  <a:srgbClr val="0000FF"/>
                </a:solidFill>
                <a:latin typeface="宋体" panose="02010600030101010101" pitchFamily="2" charset="-122"/>
                <a:ea typeface="宋体" panose="02010600030101010101" pitchFamily="2" charset="-122"/>
                <a:sym typeface="+mn-ea"/>
              </a:rPr>
              <a:t>设</a:t>
            </a:r>
            <a:r>
              <a:rPr lang="en-US" altLang="zh-CN" sz="2400" dirty="0">
                <a:solidFill>
                  <a:srgbClr val="0000FF"/>
                </a:solidFill>
                <a:latin typeface="宋体" panose="02010600030101010101" pitchFamily="2" charset="-122"/>
                <a:ea typeface="宋体" panose="02010600030101010101" pitchFamily="2" charset="-122"/>
                <a:sym typeface="+mn-ea"/>
              </a:rPr>
              <a:t>X</a:t>
            </a:r>
            <a:r>
              <a:rPr lang="zh-CN" altLang="en-US" sz="2400" dirty="0">
                <a:solidFill>
                  <a:srgbClr val="0000FF"/>
                </a:solidFill>
                <a:latin typeface="宋体" panose="02010600030101010101" pitchFamily="2" charset="-122"/>
                <a:ea typeface="宋体" panose="02010600030101010101" pitchFamily="2" charset="-122"/>
                <a:sym typeface="+mn-ea"/>
              </a:rPr>
              <a:t>、</a:t>
            </a:r>
            <a:r>
              <a:rPr lang="en-US" altLang="zh-CN" sz="2400" dirty="0">
                <a:solidFill>
                  <a:srgbClr val="0000FF"/>
                </a:solidFill>
                <a:latin typeface="宋体" panose="02010600030101010101" pitchFamily="2" charset="-122"/>
                <a:ea typeface="宋体" panose="02010600030101010101" pitchFamily="2" charset="-122"/>
                <a:sym typeface="+mn-ea"/>
              </a:rPr>
              <a:t>Y</a:t>
            </a:r>
            <a:r>
              <a:rPr lang="zh-CN" altLang="en-US" sz="2400" dirty="0">
                <a:solidFill>
                  <a:srgbClr val="0000FF"/>
                </a:solidFill>
                <a:latin typeface="宋体" panose="02010600030101010101" pitchFamily="2" charset="-122"/>
                <a:ea typeface="宋体" panose="02010600030101010101" pitchFamily="2" charset="-122"/>
                <a:sym typeface="+mn-ea"/>
              </a:rPr>
              <a:t>是关系</a:t>
            </a:r>
            <a:r>
              <a:rPr lang="en-US" altLang="zh-CN" sz="2400" dirty="0">
                <a:solidFill>
                  <a:srgbClr val="0000FF"/>
                </a:solidFill>
                <a:latin typeface="宋体" panose="02010600030101010101" pitchFamily="2" charset="-122"/>
                <a:ea typeface="宋体" panose="02010600030101010101" pitchFamily="2" charset="-122"/>
                <a:sym typeface="+mn-ea"/>
              </a:rPr>
              <a:t>R</a:t>
            </a:r>
            <a:r>
              <a:rPr lang="zh-CN" altLang="en-US" sz="2400" dirty="0">
                <a:solidFill>
                  <a:srgbClr val="0000FF"/>
                </a:solidFill>
                <a:latin typeface="宋体" panose="02010600030101010101" pitchFamily="2" charset="-122"/>
                <a:ea typeface="宋体" panose="02010600030101010101" pitchFamily="2" charset="-122"/>
                <a:sym typeface="+mn-ea"/>
              </a:rPr>
              <a:t>的两个属性</a:t>
            </a:r>
            <a:r>
              <a:rPr lang="en-US" altLang="zh-CN" sz="2400" dirty="0">
                <a:solidFill>
                  <a:srgbClr val="0000FF"/>
                </a:solidFill>
                <a:latin typeface="宋体" panose="02010600030101010101" pitchFamily="2" charset="-122"/>
                <a:ea typeface="宋体" panose="02010600030101010101" pitchFamily="2" charset="-122"/>
                <a:sym typeface="+mn-ea"/>
              </a:rPr>
              <a:t>(</a:t>
            </a:r>
            <a:r>
              <a:rPr lang="zh-CN" altLang="en-US" sz="2400" dirty="0">
                <a:solidFill>
                  <a:srgbClr val="0000FF"/>
                </a:solidFill>
                <a:latin typeface="宋体" panose="02010600030101010101" pitchFamily="2" charset="-122"/>
                <a:ea typeface="宋体" panose="02010600030101010101" pitchFamily="2" charset="-122"/>
                <a:sym typeface="+mn-ea"/>
              </a:rPr>
              <a:t>集</a:t>
            </a:r>
            <a:r>
              <a:rPr lang="en-US" altLang="zh-CN" sz="2400" dirty="0">
                <a:solidFill>
                  <a:srgbClr val="0000FF"/>
                </a:solidFill>
                <a:latin typeface="宋体" panose="02010600030101010101" pitchFamily="2" charset="-122"/>
                <a:ea typeface="宋体" panose="02010600030101010101" pitchFamily="2" charset="-122"/>
                <a:sym typeface="+mn-ea"/>
              </a:rPr>
              <a:t>)</a:t>
            </a:r>
            <a:endParaRPr lang="zh-CN" altLang="en-US" sz="2400">
              <a:latin typeface="宋体" panose="02010600030101010101" pitchFamily="2" charset="-122"/>
              <a:ea typeface="宋体" panose="02010600030101010101" pitchFamily="2" charset="-122"/>
            </a:endParaRPr>
          </a:p>
        </p:txBody>
      </p:sp>
      <p:sp>
        <p:nvSpPr>
          <p:cNvPr id="166923" name="文本框 166922"/>
          <p:cNvSpPr txBox="1"/>
          <p:nvPr/>
        </p:nvSpPr>
        <p:spPr>
          <a:xfrm>
            <a:off x="328930" y="1313180"/>
            <a:ext cx="8402320" cy="1198880"/>
          </a:xfrm>
          <a:prstGeom prst="rect">
            <a:avLst/>
          </a:prstGeom>
          <a:noFill/>
          <a:ln w="9525">
            <a:noFill/>
          </a:ln>
        </p:spPr>
        <p:txBody>
          <a:bodyPr wrap="square">
            <a:spAutoFit/>
          </a:bodyPr>
          <a:p>
            <a:pPr>
              <a:spcBef>
                <a:spcPct val="0"/>
              </a:spcBef>
              <a:buNone/>
            </a:pPr>
            <a:r>
              <a:rPr lang="en-US" altLang="zh-CN" sz="2400" dirty="0">
                <a:solidFill>
                  <a:srgbClr val="0000FF"/>
                </a:solidFill>
              </a:rPr>
              <a:t>1) </a:t>
            </a:r>
            <a:r>
              <a:rPr lang="zh-CN" altLang="en-US" sz="2400" dirty="0">
                <a:solidFill>
                  <a:srgbClr val="FF0000"/>
                </a:solidFill>
              </a:rPr>
              <a:t>一一对应</a:t>
            </a:r>
            <a:r>
              <a:rPr lang="zh-CN" altLang="en-US" sz="2400" dirty="0">
                <a:solidFill>
                  <a:srgbClr val="0000FF"/>
                </a:solidFill>
              </a:rPr>
              <a:t> </a:t>
            </a:r>
            <a:r>
              <a:rPr lang="en-US" altLang="zh-CN" sz="2400" dirty="0">
                <a:solidFill>
                  <a:srgbClr val="0000FF"/>
                </a:solidFill>
              </a:rPr>
              <a:t>(1:1)</a:t>
            </a:r>
            <a:endParaRPr lang="en-US" altLang="zh-CN" sz="2400" dirty="0">
              <a:solidFill>
                <a:srgbClr val="0000FF"/>
              </a:solidFill>
            </a:endParaRPr>
          </a:p>
          <a:p>
            <a:pPr lvl="1">
              <a:spcBef>
                <a:spcPct val="0"/>
              </a:spcBef>
              <a:buNone/>
            </a:pPr>
            <a:r>
              <a:rPr lang="zh-CN" altLang="en-US" sz="2400" dirty="0">
                <a:solidFill>
                  <a:srgbClr val="0000FF"/>
                </a:solidFill>
              </a:rPr>
              <a:t>如果对于</a:t>
            </a:r>
            <a:r>
              <a:rPr lang="en-US" altLang="zh-CN" sz="2400" dirty="0">
                <a:solidFill>
                  <a:srgbClr val="0000FF"/>
                </a:solidFill>
              </a:rPr>
              <a:t>X</a:t>
            </a:r>
            <a:r>
              <a:rPr lang="zh-CN" altLang="en-US" sz="2400" dirty="0">
                <a:solidFill>
                  <a:srgbClr val="0000FF"/>
                </a:solidFill>
              </a:rPr>
              <a:t>的任一具体值，最多只能有一个</a:t>
            </a:r>
            <a:r>
              <a:rPr lang="en-US" altLang="zh-CN" sz="2400" dirty="0">
                <a:solidFill>
                  <a:srgbClr val="0000FF"/>
                </a:solidFill>
              </a:rPr>
              <a:t>Y</a:t>
            </a:r>
            <a:r>
              <a:rPr lang="zh-CN" altLang="en-US" sz="2400" dirty="0">
                <a:solidFill>
                  <a:srgbClr val="0000FF"/>
                </a:solidFill>
              </a:rPr>
              <a:t>值与之对应，反之亦然，则称</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Y</a:t>
            </a:r>
            <a:r>
              <a:rPr lang="zh-CN" altLang="en-US" sz="2400" dirty="0">
                <a:solidFill>
                  <a:srgbClr val="0000FF"/>
                </a:solidFill>
              </a:rPr>
              <a:t>间是 </a:t>
            </a:r>
            <a:r>
              <a:rPr lang="en-US" altLang="zh-CN" sz="2400" dirty="0">
                <a:solidFill>
                  <a:srgbClr val="0000FF"/>
                </a:solidFill>
              </a:rPr>
              <a:t>‘</a:t>
            </a:r>
            <a:r>
              <a:rPr lang="zh-CN" altLang="en-US" sz="2400" dirty="0">
                <a:solidFill>
                  <a:srgbClr val="0000FF"/>
                </a:solidFill>
              </a:rPr>
              <a:t>一一对应</a:t>
            </a:r>
            <a:r>
              <a:rPr lang="en-US" altLang="zh-CN" sz="2400" dirty="0">
                <a:solidFill>
                  <a:srgbClr val="0000FF"/>
                </a:solidFill>
              </a:rPr>
              <a:t>’</a:t>
            </a:r>
            <a:r>
              <a:rPr lang="zh-CN" altLang="en-US" sz="2400" dirty="0">
                <a:solidFill>
                  <a:srgbClr val="0000FF"/>
                </a:solidFill>
              </a:rPr>
              <a:t>。</a:t>
            </a:r>
            <a:endParaRPr lang="zh-CN" altLang="en-US" sz="2400" dirty="0">
              <a:solidFill>
                <a:srgbClr val="0000FF"/>
              </a:solidFill>
            </a:endParaRPr>
          </a:p>
        </p:txBody>
      </p:sp>
      <p:sp>
        <p:nvSpPr>
          <p:cNvPr id="166940" name="文本框 166939"/>
          <p:cNvSpPr txBox="1"/>
          <p:nvPr/>
        </p:nvSpPr>
        <p:spPr>
          <a:xfrm>
            <a:off x="328930" y="2640965"/>
            <a:ext cx="8402320" cy="1568450"/>
          </a:xfrm>
          <a:prstGeom prst="rect">
            <a:avLst/>
          </a:prstGeom>
          <a:noFill/>
          <a:ln w="9525">
            <a:noFill/>
          </a:ln>
        </p:spPr>
        <p:txBody>
          <a:bodyPr wrap="square">
            <a:spAutoFit/>
          </a:bodyPr>
          <a:p>
            <a:pPr>
              <a:spcBef>
                <a:spcPct val="0"/>
              </a:spcBef>
              <a:buNone/>
            </a:pPr>
            <a:r>
              <a:rPr lang="en-US" altLang="zh-CN" sz="2400" dirty="0">
                <a:solidFill>
                  <a:srgbClr val="0000FF"/>
                </a:solidFill>
              </a:rPr>
              <a:t>2) </a:t>
            </a:r>
            <a:r>
              <a:rPr lang="zh-CN" altLang="en-US" sz="2400" dirty="0">
                <a:solidFill>
                  <a:srgbClr val="FF0000"/>
                </a:solidFill>
              </a:rPr>
              <a:t>一多对应</a:t>
            </a:r>
            <a:r>
              <a:rPr lang="zh-CN" altLang="en-US" sz="2400" dirty="0">
                <a:solidFill>
                  <a:srgbClr val="0000FF"/>
                </a:solidFill>
              </a:rPr>
              <a:t> </a:t>
            </a:r>
            <a:r>
              <a:rPr lang="en-US" altLang="zh-CN" sz="2400" dirty="0">
                <a:solidFill>
                  <a:srgbClr val="0000FF"/>
                </a:solidFill>
              </a:rPr>
              <a:t>(1:n)</a:t>
            </a:r>
            <a:endParaRPr lang="en-US" altLang="zh-CN" sz="2400" dirty="0">
              <a:solidFill>
                <a:srgbClr val="0000FF"/>
              </a:solidFill>
            </a:endParaRPr>
          </a:p>
          <a:p>
            <a:pPr lvl="1">
              <a:spcBef>
                <a:spcPct val="0"/>
              </a:spcBef>
              <a:buNone/>
            </a:pPr>
            <a:r>
              <a:rPr lang="zh-CN" altLang="en-US" sz="2400" dirty="0">
                <a:solidFill>
                  <a:srgbClr val="0000FF"/>
                </a:solidFill>
              </a:rPr>
              <a:t>如果对于</a:t>
            </a:r>
            <a:r>
              <a:rPr lang="en-US" altLang="zh-CN" sz="2400" dirty="0">
                <a:solidFill>
                  <a:srgbClr val="0000FF"/>
                </a:solidFill>
              </a:rPr>
              <a:t>X</a:t>
            </a:r>
            <a:r>
              <a:rPr lang="zh-CN" altLang="en-US" sz="2400" dirty="0">
                <a:solidFill>
                  <a:srgbClr val="0000FF"/>
                </a:solidFill>
              </a:rPr>
              <a:t>的任一具体值，允许有多个</a:t>
            </a:r>
            <a:r>
              <a:rPr lang="en-US" altLang="zh-CN" sz="2400" dirty="0">
                <a:solidFill>
                  <a:srgbClr val="0000FF"/>
                </a:solidFill>
              </a:rPr>
              <a:t>Y</a:t>
            </a:r>
            <a:r>
              <a:rPr lang="zh-CN" altLang="en-US" sz="2400" dirty="0">
                <a:solidFill>
                  <a:srgbClr val="0000FF"/>
                </a:solidFill>
              </a:rPr>
              <a:t>值与之对应，而</a:t>
            </a:r>
            <a:r>
              <a:rPr lang="en-US" altLang="zh-CN" sz="2400" dirty="0">
                <a:solidFill>
                  <a:srgbClr val="0000FF"/>
                </a:solidFill>
              </a:rPr>
              <a:t>Y</a:t>
            </a:r>
            <a:r>
              <a:rPr lang="zh-CN" altLang="en-US" sz="2400" dirty="0">
                <a:solidFill>
                  <a:srgbClr val="0000FF"/>
                </a:solidFill>
              </a:rPr>
              <a:t>的一个值却最多只能有一个</a:t>
            </a:r>
            <a:r>
              <a:rPr lang="en-US" altLang="zh-CN" sz="2400" dirty="0">
                <a:solidFill>
                  <a:srgbClr val="0000FF"/>
                </a:solidFill>
              </a:rPr>
              <a:t>X</a:t>
            </a:r>
            <a:r>
              <a:rPr lang="zh-CN" altLang="en-US" sz="2400" dirty="0">
                <a:solidFill>
                  <a:srgbClr val="0000FF"/>
                </a:solidFill>
              </a:rPr>
              <a:t>值与之相对应，则称</a:t>
            </a:r>
            <a:r>
              <a:rPr lang="en-US" altLang="zh-CN" sz="2400" dirty="0">
                <a:solidFill>
                  <a:srgbClr val="0000FF"/>
                </a:solidFill>
              </a:rPr>
              <a:t>X</a:t>
            </a:r>
            <a:r>
              <a:rPr lang="zh-CN" altLang="en-US" sz="2400" dirty="0">
                <a:solidFill>
                  <a:srgbClr val="0000FF"/>
                </a:solidFill>
              </a:rPr>
              <a:t>对</a:t>
            </a:r>
            <a:r>
              <a:rPr lang="en-US" altLang="zh-CN" sz="2400" dirty="0">
                <a:solidFill>
                  <a:srgbClr val="0000FF"/>
                </a:solidFill>
              </a:rPr>
              <a:t>Y</a:t>
            </a:r>
            <a:r>
              <a:rPr lang="zh-CN" altLang="en-US" sz="2400" dirty="0">
                <a:solidFill>
                  <a:srgbClr val="0000FF"/>
                </a:solidFill>
              </a:rPr>
              <a:t>是</a:t>
            </a:r>
            <a:r>
              <a:rPr lang="en-US" altLang="zh-CN" sz="2400" dirty="0">
                <a:solidFill>
                  <a:srgbClr val="0000FF"/>
                </a:solidFill>
              </a:rPr>
              <a:t>‘</a:t>
            </a:r>
            <a:r>
              <a:rPr lang="zh-CN" altLang="en-US" sz="2400" dirty="0">
                <a:solidFill>
                  <a:srgbClr val="0000FF"/>
                </a:solidFill>
              </a:rPr>
              <a:t>一多对应</a:t>
            </a:r>
            <a:r>
              <a:rPr lang="en-US" altLang="zh-CN" sz="2400" dirty="0">
                <a:solidFill>
                  <a:srgbClr val="0000FF"/>
                </a:solidFill>
              </a:rPr>
              <a:t>’</a:t>
            </a:r>
            <a:r>
              <a:rPr lang="zh-CN" altLang="en-US" sz="2400" dirty="0">
                <a:solidFill>
                  <a:srgbClr val="0000FF"/>
                </a:solidFill>
              </a:rPr>
              <a:t>（或者称：</a:t>
            </a:r>
            <a:r>
              <a:rPr lang="en-US" altLang="zh-CN" sz="2400" dirty="0">
                <a:solidFill>
                  <a:srgbClr val="0000FF"/>
                </a:solidFill>
              </a:rPr>
              <a:t>Y</a:t>
            </a:r>
            <a:r>
              <a:rPr lang="zh-CN" altLang="en-US" sz="2400" dirty="0">
                <a:solidFill>
                  <a:srgbClr val="0000FF"/>
                </a:solidFill>
              </a:rPr>
              <a:t>对</a:t>
            </a:r>
            <a:r>
              <a:rPr lang="en-US" altLang="zh-CN" sz="2400" dirty="0">
                <a:solidFill>
                  <a:srgbClr val="0000FF"/>
                </a:solidFill>
              </a:rPr>
              <a:t>X</a:t>
            </a:r>
            <a:r>
              <a:rPr lang="zh-CN" altLang="en-US" sz="2400" dirty="0">
                <a:solidFill>
                  <a:srgbClr val="0000FF"/>
                </a:solidFill>
              </a:rPr>
              <a:t>是 </a:t>
            </a:r>
            <a:r>
              <a:rPr lang="en-US" altLang="zh-CN" sz="2400" dirty="0">
                <a:solidFill>
                  <a:srgbClr val="0000FF"/>
                </a:solidFill>
              </a:rPr>
              <a:t>‘</a:t>
            </a:r>
            <a:r>
              <a:rPr lang="zh-CN" altLang="en-US" sz="2400" dirty="0">
                <a:solidFill>
                  <a:srgbClr val="0000FF"/>
                </a:solidFill>
              </a:rPr>
              <a:t>多一对应</a:t>
            </a:r>
            <a:r>
              <a:rPr lang="en-US" altLang="zh-CN" sz="2400" dirty="0">
                <a:solidFill>
                  <a:srgbClr val="0000FF"/>
                </a:solidFill>
              </a:rPr>
              <a:t>’</a:t>
            </a:r>
            <a:r>
              <a:rPr lang="zh-CN" altLang="en-US" sz="2400" dirty="0">
                <a:solidFill>
                  <a:srgbClr val="0000FF"/>
                </a:solidFill>
              </a:rPr>
              <a:t>）。</a:t>
            </a:r>
            <a:endParaRPr lang="zh-CN" altLang="en-US" sz="2400" dirty="0">
              <a:solidFill>
                <a:srgbClr val="0000FF"/>
              </a:solidFill>
            </a:endParaRPr>
          </a:p>
        </p:txBody>
      </p:sp>
      <p:sp>
        <p:nvSpPr>
          <p:cNvPr id="274437" name="文本框 274436"/>
          <p:cNvSpPr txBox="1"/>
          <p:nvPr/>
        </p:nvSpPr>
        <p:spPr>
          <a:xfrm>
            <a:off x="328930" y="4306570"/>
            <a:ext cx="8400415" cy="1273175"/>
          </a:xfrm>
          <a:prstGeom prst="rect">
            <a:avLst/>
          </a:prstGeom>
          <a:noFill/>
          <a:ln w="9525">
            <a:noFill/>
          </a:ln>
        </p:spPr>
        <p:txBody>
          <a:bodyPr wrap="square">
            <a:spAutoFit/>
          </a:bodyPr>
          <a:p>
            <a:pPr>
              <a:spcBef>
                <a:spcPct val="20000"/>
              </a:spcBef>
              <a:buNone/>
            </a:pPr>
            <a:r>
              <a:rPr lang="en-US" altLang="en-US" sz="2400" dirty="0">
                <a:solidFill>
                  <a:srgbClr val="0000FF"/>
                </a:solidFill>
              </a:rPr>
              <a:t>3) </a:t>
            </a:r>
            <a:r>
              <a:rPr lang="en-US" altLang="en-US" sz="2400" dirty="0">
                <a:solidFill>
                  <a:srgbClr val="FF0000"/>
                </a:solidFill>
              </a:rPr>
              <a:t>多多</a:t>
            </a:r>
            <a:r>
              <a:rPr lang="zh-CN" altLang="en-US" sz="2400" dirty="0">
                <a:solidFill>
                  <a:srgbClr val="FF0000"/>
                </a:solidFill>
              </a:rPr>
              <a:t>对应</a:t>
            </a:r>
            <a:r>
              <a:rPr lang="zh-CN" altLang="en-US" sz="2400" dirty="0">
                <a:solidFill>
                  <a:srgbClr val="0000FF"/>
                </a:solidFill>
              </a:rPr>
              <a:t> </a:t>
            </a:r>
            <a:r>
              <a:rPr lang="en-US" altLang="en-US" sz="2400" dirty="0">
                <a:solidFill>
                  <a:srgbClr val="0000FF"/>
                </a:solidFill>
              </a:rPr>
              <a:t>(m:n)</a:t>
            </a:r>
            <a:endParaRPr lang="en-US" altLang="en-US" sz="2400" dirty="0">
              <a:solidFill>
                <a:srgbClr val="0000FF"/>
              </a:solidFill>
            </a:endParaRPr>
          </a:p>
          <a:p>
            <a:pPr lvl="1">
              <a:spcBef>
                <a:spcPct val="20000"/>
              </a:spcBef>
              <a:buNone/>
            </a:pPr>
            <a:r>
              <a:rPr lang="en-US" altLang="en-US" sz="2400" dirty="0">
                <a:solidFill>
                  <a:srgbClr val="0000FF"/>
                </a:solidFill>
              </a:rPr>
              <a:t>如果对于X的任一具体值，有</a:t>
            </a:r>
            <a:r>
              <a:rPr lang="zh-CN" altLang="en-US" sz="2400" dirty="0">
                <a:solidFill>
                  <a:srgbClr val="0000FF"/>
                </a:solidFill>
              </a:rPr>
              <a:t>多</a:t>
            </a:r>
            <a:r>
              <a:rPr lang="en-US" altLang="en-US" sz="2400" dirty="0">
                <a:solidFill>
                  <a:srgbClr val="0000FF"/>
                </a:solidFill>
              </a:rPr>
              <a:t>个Y值与之对应，而Y的一个值也可以和</a:t>
            </a:r>
            <a:r>
              <a:rPr lang="zh-CN" altLang="en-US" sz="2400" dirty="0">
                <a:solidFill>
                  <a:srgbClr val="0000FF"/>
                </a:solidFill>
              </a:rPr>
              <a:t>多</a:t>
            </a:r>
            <a:r>
              <a:rPr lang="en-US" altLang="en-US" sz="2400" dirty="0">
                <a:solidFill>
                  <a:srgbClr val="0000FF"/>
                </a:solidFill>
              </a:rPr>
              <a:t>个X值相对应，则称Y对X是‘多多</a:t>
            </a:r>
            <a:r>
              <a:rPr lang="zh-CN" altLang="en-US" sz="2400" dirty="0">
                <a:solidFill>
                  <a:srgbClr val="0000FF"/>
                </a:solidFill>
              </a:rPr>
              <a:t>对应</a:t>
            </a:r>
            <a:r>
              <a:rPr lang="en-US" altLang="zh-CN" sz="2400" dirty="0">
                <a:solidFill>
                  <a:srgbClr val="0000FF"/>
                </a:solidFill>
              </a:rPr>
              <a:t>’</a:t>
            </a:r>
            <a:r>
              <a:rPr lang="en-US" altLang="en-US" sz="2400" dirty="0">
                <a:solidFill>
                  <a:srgbClr val="0000FF"/>
                </a:solidFill>
              </a:rPr>
              <a:t>。 </a:t>
            </a:r>
            <a:endParaRPr lang="en-US" altLang="en-US" sz="2400" dirty="0">
              <a:solidFill>
                <a:srgbClr val="0000FF"/>
              </a:solidFill>
            </a:endParaRPr>
          </a:p>
        </p:txBody>
      </p:sp>
      <p:sp>
        <p:nvSpPr>
          <p:cNvPr id="7" name="文本框 6"/>
          <p:cNvSpPr txBox="1"/>
          <p:nvPr/>
        </p:nvSpPr>
        <p:spPr>
          <a:xfrm>
            <a:off x="328295" y="5786120"/>
            <a:ext cx="8400415" cy="829945"/>
          </a:xfrm>
          <a:prstGeom prst="rect">
            <a:avLst/>
          </a:prstGeom>
          <a:noFill/>
        </p:spPr>
        <p:txBody>
          <a:bodyPr wrap="square" rtlCol="0">
            <a:spAutoFit/>
          </a:bodyPr>
          <a:p>
            <a:pPr marL="203835" indent="-203835" algn="l"/>
            <a:r>
              <a:rPr lang="zh-CN" altLang="en-US" sz="2400">
                <a:solidFill>
                  <a:srgbClr val="FF0000"/>
                </a:solidFill>
              </a:rPr>
              <a:t>可以根据它们在关系中的取值对应关系的数量特征来发现函数依赖</a:t>
            </a:r>
            <a:endParaRPr lang="zh-CN" alt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17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vert="horz" wrap="square" tIns="0" bIns="0" anchor="ctr"/>
          <a:p>
            <a:pPr lvl="0" eaLnBrk="1" hangingPunct="1"/>
            <a:r>
              <a:rPr lang="zh-CN" altLang="en-US">
                <a:latin typeface="宋体" panose="02010600030101010101" pitchFamily="2" charset="-122"/>
              </a:rPr>
              <a:t>第八章  关系数据库规范化理论</a:t>
            </a:r>
            <a:endParaRPr lang="zh-CN" altLang="en-US">
              <a:latin typeface="宋体" panose="02010600030101010101" pitchFamily="2" charset="-122"/>
            </a:endParaRPr>
          </a:p>
        </p:txBody>
      </p:sp>
      <p:sp>
        <p:nvSpPr>
          <p:cNvPr id="7173" name="Rectangle 3"/>
          <p:cNvSpPr>
            <a:spLocks noGrp="1"/>
          </p:cNvSpPr>
          <p:nvPr>
            <p:ph type="body"/>
          </p:nvPr>
        </p:nvSpPr>
        <p:spPr/>
        <p:txBody>
          <a:bodyPr vert="horz" wrap="square" anchor="t"/>
          <a:p>
            <a:pPr lvl="1" eaLnBrk="1" hangingPunct="1">
              <a:buNone/>
            </a:pPr>
            <a:endParaRPr lang="en-US" altLang="zh-CN">
              <a:latin typeface="宋体" panose="02010600030101010101" pitchFamily="2" charset="-122"/>
            </a:endParaRPr>
          </a:p>
          <a:p>
            <a:pPr lvl="1" eaLnBrk="1" hangingPunct="1">
              <a:buNone/>
            </a:pPr>
            <a:r>
              <a:rPr lang="en-US" altLang="zh-CN" u="sng">
                <a:solidFill>
                  <a:srgbClr val="FF0000"/>
                </a:solidFill>
                <a:latin typeface="宋体" panose="02010600030101010101" pitchFamily="2" charset="-122"/>
              </a:rPr>
              <a:t>8.1  </a:t>
            </a:r>
            <a:r>
              <a:rPr lang="zh-CN" altLang="en-US" u="sng">
                <a:solidFill>
                  <a:srgbClr val="FF0000"/>
                </a:solidFill>
                <a:latin typeface="宋体" panose="02010600030101010101" pitchFamily="2" charset="-122"/>
              </a:rPr>
              <a:t>概述</a:t>
            </a:r>
            <a:endParaRPr lang="zh-CN" altLang="en-US" u="sng">
              <a:solidFill>
                <a:srgbClr val="FF0000"/>
              </a:solidFill>
              <a:latin typeface="宋体" panose="02010600030101010101" pitchFamily="2" charset="-122"/>
            </a:endParaRPr>
          </a:p>
          <a:p>
            <a:pPr lvl="1" eaLnBrk="1" hangingPunct="1">
              <a:buNone/>
            </a:pPr>
            <a:endParaRPr lang="zh-CN" altLang="en-US">
              <a:solidFill>
                <a:schemeClr val="accent2"/>
              </a:solidFill>
              <a:latin typeface="宋体" panose="02010600030101010101" pitchFamily="2" charset="-122"/>
            </a:endParaRPr>
          </a:p>
          <a:p>
            <a:pPr lvl="1" eaLnBrk="1" hangingPunct="1">
              <a:buNone/>
            </a:pPr>
            <a:r>
              <a:rPr lang="en-US" altLang="zh-CN">
                <a:solidFill>
                  <a:schemeClr val="accent2"/>
                </a:solidFill>
                <a:latin typeface="宋体" panose="02010600030101010101" pitchFamily="2" charset="-122"/>
              </a:rPr>
              <a:t>8.2  </a:t>
            </a:r>
            <a:r>
              <a:rPr lang="zh-CN" altLang="en-US">
                <a:solidFill>
                  <a:schemeClr val="accent2"/>
                </a:solidFill>
                <a:latin typeface="宋体" panose="02010600030101010101" pitchFamily="2" charset="-122"/>
              </a:rPr>
              <a:t>规范化理论</a:t>
            </a:r>
            <a:endParaRPr lang="zh-CN" altLang="en-US">
              <a:solidFill>
                <a:schemeClr val="accent2"/>
              </a:solidFill>
              <a:latin typeface="宋体" panose="02010600030101010101" pitchFamily="2" charset="-122"/>
            </a:endParaRPr>
          </a:p>
          <a:p>
            <a:pPr lvl="1" eaLnBrk="1" hangingPunct="1">
              <a:buNone/>
            </a:pPr>
            <a:endParaRPr lang="zh-CN" altLang="en-US">
              <a:solidFill>
                <a:schemeClr val="accent2"/>
              </a:solidFill>
              <a:latin typeface="宋体" panose="02010600030101010101" pitchFamily="2" charset="-122"/>
            </a:endParaRPr>
          </a:p>
          <a:p>
            <a:pPr lvl="1" eaLnBrk="1" hangingPunct="1">
              <a:buNone/>
            </a:pPr>
            <a:r>
              <a:rPr lang="en-US" altLang="zh-CN">
                <a:solidFill>
                  <a:schemeClr val="accent2"/>
                </a:solidFill>
                <a:latin typeface="宋体" panose="02010600030101010101" pitchFamily="2" charset="-122"/>
              </a:rPr>
              <a:t>8.3  </a:t>
            </a:r>
            <a:r>
              <a:rPr lang="zh-CN" altLang="en-US">
                <a:solidFill>
                  <a:schemeClr val="accent2"/>
                </a:solidFill>
                <a:latin typeface="宋体" panose="02010600030101010101" pitchFamily="2" charset="-122"/>
              </a:rPr>
              <a:t>规范化所引起的一些问题</a:t>
            </a:r>
            <a:endParaRPr lang="zh-CN" altLang="en-US">
              <a:solidFill>
                <a:schemeClr val="accent2"/>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8" name="图片 17"/>
          <p:cNvPicPr>
            <a:picLocks noChangeAspect="1"/>
          </p:cNvPicPr>
          <p:nvPr/>
        </p:nvPicPr>
        <p:blipFill>
          <a:blip r:embed="rId1"/>
          <a:stretch>
            <a:fillRect/>
          </a:stretch>
        </p:blipFill>
        <p:spPr>
          <a:xfrm>
            <a:off x="6458585" y="432003"/>
            <a:ext cx="2160016" cy="2868771"/>
          </a:xfrm>
          <a:prstGeom prst="rect">
            <a:avLst/>
          </a:prstGeom>
        </p:spPr>
      </p:pic>
      <p:sp>
        <p:nvSpPr>
          <p:cNvPr id="10244" name="Line 34"/>
          <p:cNvSpPr/>
          <p:nvPr/>
        </p:nvSpPr>
        <p:spPr>
          <a:xfrm>
            <a:off x="3034030" y="502285"/>
            <a:ext cx="0" cy="6372047"/>
          </a:xfrm>
          <a:prstGeom prst="line">
            <a:avLst/>
          </a:prstGeom>
          <a:ln w="38100" cap="flat" cmpd="sng">
            <a:solidFill>
              <a:schemeClr val="accent2"/>
            </a:solidFill>
            <a:prstDash val="dash"/>
            <a:round/>
            <a:headEnd type="none" w="med" len="med"/>
            <a:tailEnd type="none" w="med" len="med"/>
          </a:ln>
        </p:spPr>
      </p:sp>
      <p:sp>
        <p:nvSpPr>
          <p:cNvPr id="10245" name="Line 35"/>
          <p:cNvSpPr/>
          <p:nvPr/>
        </p:nvSpPr>
        <p:spPr>
          <a:xfrm>
            <a:off x="6156643" y="502285"/>
            <a:ext cx="0" cy="6372047"/>
          </a:xfrm>
          <a:prstGeom prst="line">
            <a:avLst/>
          </a:prstGeom>
          <a:ln w="38100" cap="flat" cmpd="sng">
            <a:solidFill>
              <a:schemeClr val="accent2"/>
            </a:solidFill>
            <a:prstDash val="dash"/>
            <a:round/>
            <a:headEnd type="none" w="med" len="med"/>
            <a:tailEnd type="none" w="med" len="med"/>
          </a:ln>
        </p:spPr>
      </p:sp>
      <p:sp>
        <p:nvSpPr>
          <p:cNvPr id="10247" name="Text Box 4"/>
          <p:cNvSpPr txBox="1"/>
          <p:nvPr/>
        </p:nvSpPr>
        <p:spPr>
          <a:xfrm>
            <a:off x="539750" y="5939790"/>
            <a:ext cx="1600200" cy="836295"/>
          </a:xfrm>
          <a:prstGeom prst="rect">
            <a:avLst/>
          </a:prstGeom>
          <a:noFill/>
          <a:ln w="9525">
            <a:noFill/>
          </a:ln>
        </p:spPr>
        <p:txBody>
          <a:bodyPr anchor="t">
            <a:spAutoFit/>
          </a:bodyPr>
          <a:p>
            <a:pPr algn="ctr">
              <a:lnSpc>
                <a:spcPct val="100000"/>
              </a:lnSpc>
              <a:spcBef>
                <a:spcPts val="50"/>
              </a:spcBef>
              <a:spcAft>
                <a:spcPts val="0"/>
              </a:spcAft>
              <a:buNone/>
            </a:pPr>
            <a:r>
              <a:rPr lang="en-US" altLang="x-none" sz="2400" b="1" dirty="0">
                <a:solidFill>
                  <a:schemeClr val="accent2"/>
                </a:solidFill>
                <a:latin typeface="Arial" panose="020B0604020202020204" pitchFamily="34" charset="0"/>
                <a:ea typeface="宋体" panose="02010600030101010101" pitchFamily="2" charset="-122"/>
              </a:rPr>
              <a:t>X → Y</a:t>
            </a:r>
            <a:endParaRPr lang="en-US" altLang="x-none" sz="2400" b="1" dirty="0">
              <a:solidFill>
                <a:schemeClr val="accent2"/>
              </a:solidFill>
              <a:latin typeface="Arial" panose="020B0604020202020204" pitchFamily="34" charset="0"/>
              <a:ea typeface="宋体" panose="02010600030101010101" pitchFamily="2" charset="-122"/>
            </a:endParaRPr>
          </a:p>
          <a:p>
            <a:pPr algn="ctr">
              <a:lnSpc>
                <a:spcPct val="100000"/>
              </a:lnSpc>
              <a:spcBef>
                <a:spcPts val="50"/>
              </a:spcBef>
              <a:spcAft>
                <a:spcPts val="0"/>
              </a:spcAft>
              <a:buNone/>
            </a:pPr>
            <a:r>
              <a:rPr lang="en-US" altLang="x-none" sz="2400" b="1" dirty="0">
                <a:solidFill>
                  <a:schemeClr val="accent2"/>
                </a:solidFill>
                <a:latin typeface="Arial" panose="020B0604020202020204" pitchFamily="34" charset="0"/>
                <a:ea typeface="宋体" panose="02010600030101010101" pitchFamily="2" charset="-122"/>
              </a:rPr>
              <a:t>Y → X</a:t>
            </a:r>
            <a:endParaRPr lang="en-US" altLang="x-none" sz="2400" b="1" dirty="0">
              <a:solidFill>
                <a:schemeClr val="accent2"/>
              </a:solidFill>
              <a:latin typeface="Arial" panose="020B0604020202020204" pitchFamily="34" charset="0"/>
              <a:ea typeface="宋体" panose="02010600030101010101" pitchFamily="2" charset="-122"/>
            </a:endParaRPr>
          </a:p>
        </p:txBody>
      </p:sp>
      <p:grpSp>
        <p:nvGrpSpPr>
          <p:cNvPr id="19" name="组合 18"/>
          <p:cNvGrpSpPr/>
          <p:nvPr/>
        </p:nvGrpSpPr>
        <p:grpSpPr>
          <a:xfrm>
            <a:off x="71755" y="3418205"/>
            <a:ext cx="2762250" cy="2464435"/>
            <a:chOff x="113" y="5383"/>
            <a:chExt cx="4350" cy="3881"/>
          </a:xfrm>
        </p:grpSpPr>
        <p:grpSp>
          <p:nvGrpSpPr>
            <p:cNvPr id="6" name="组合 5"/>
            <p:cNvGrpSpPr/>
            <p:nvPr/>
          </p:nvGrpSpPr>
          <p:grpSpPr>
            <a:xfrm rot="0">
              <a:off x="113" y="5598"/>
              <a:ext cx="4350" cy="3667"/>
              <a:chOff x="0" y="2268"/>
              <a:chExt cx="4350" cy="3667"/>
            </a:xfrm>
          </p:grpSpPr>
          <p:sp>
            <p:nvSpPr>
              <p:cNvPr id="10249" name="Oval 6"/>
              <p:cNvSpPr/>
              <p:nvPr/>
            </p:nvSpPr>
            <p:spPr>
              <a:xfrm>
                <a:off x="0" y="2268"/>
                <a:ext cx="1417" cy="3659"/>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algn="ctr">
                  <a:lnSpc>
                    <a:spcPct val="110000"/>
                  </a:lnSpc>
                  <a:spcBef>
                    <a:spcPts val="50"/>
                  </a:spcBef>
                  <a:spcAft>
                    <a:spcPts val="0"/>
                  </a:spcAft>
                  <a:buNone/>
                </a:pPr>
                <a:r>
                  <a:rPr lang="en-US" altLang="x-none" sz="2400" dirty="0">
                    <a:ea typeface="华文仿宋" panose="02010600040101010101" charset="-122"/>
                  </a:rPr>
                  <a:t>x</a:t>
                </a:r>
                <a:r>
                  <a:rPr lang="en-US" altLang="x-none" sz="2400" baseline="-25000" dirty="0">
                    <a:ea typeface="华文仿宋" panose="02010600040101010101" charset="-122"/>
                  </a:rPr>
                  <a:t>1</a:t>
                </a:r>
                <a:endParaRPr lang="en-US" altLang="x-none" sz="2400" baseline="-25000" dirty="0">
                  <a:ea typeface="华文仿宋" panose="02010600040101010101" charset="-122"/>
                </a:endParaRPr>
              </a:p>
              <a:p>
                <a:pPr algn="ctr">
                  <a:lnSpc>
                    <a:spcPct val="110000"/>
                  </a:lnSpc>
                  <a:spcBef>
                    <a:spcPts val="50"/>
                  </a:spcBef>
                  <a:spcAft>
                    <a:spcPts val="0"/>
                  </a:spcAft>
                  <a:buNone/>
                </a:pPr>
                <a:r>
                  <a:rPr lang="en-US" altLang="x-none" sz="2400" dirty="0">
                    <a:ea typeface="华文仿宋" panose="02010600040101010101" charset="-122"/>
                  </a:rPr>
                  <a:t>x</a:t>
                </a:r>
                <a:r>
                  <a:rPr lang="en-US" altLang="x-none" sz="2400" baseline="-25000" dirty="0">
                    <a:ea typeface="华文仿宋" panose="02010600040101010101" charset="-122"/>
                  </a:rPr>
                  <a:t>2</a:t>
                </a:r>
                <a:endParaRPr lang="en-US" altLang="x-none" sz="2400" baseline="-25000" dirty="0">
                  <a:ea typeface="华文仿宋" panose="02010600040101010101" charset="-122"/>
                </a:endParaRPr>
              </a:p>
              <a:p>
                <a:pPr algn="ctr">
                  <a:lnSpc>
                    <a:spcPct val="110000"/>
                  </a:lnSpc>
                  <a:spcBef>
                    <a:spcPts val="50"/>
                  </a:spcBef>
                  <a:spcAft>
                    <a:spcPts val="0"/>
                  </a:spcAft>
                  <a:buNone/>
                </a:pPr>
                <a:r>
                  <a:rPr lang="en-US" altLang="x-none" sz="2400" dirty="0">
                    <a:ea typeface="华文仿宋" panose="02010600040101010101" charset="-122"/>
                  </a:rPr>
                  <a:t>x</a:t>
                </a:r>
                <a:r>
                  <a:rPr lang="en-US" altLang="x-none" sz="2400" baseline="-25000" dirty="0">
                    <a:ea typeface="华文仿宋" panose="02010600040101010101" charset="-122"/>
                  </a:rPr>
                  <a:t>3</a:t>
                </a:r>
                <a:endParaRPr lang="en-US" altLang="x-none" sz="2400" baseline="-25000" dirty="0">
                  <a:ea typeface="华文仿宋" panose="02010600040101010101" charset="-122"/>
                </a:endParaRPr>
              </a:p>
              <a:p>
                <a:pPr algn="ctr">
                  <a:lnSpc>
                    <a:spcPct val="110000"/>
                  </a:lnSpc>
                  <a:spcBef>
                    <a:spcPts val="50"/>
                  </a:spcBef>
                  <a:spcAft>
                    <a:spcPts val="0"/>
                  </a:spcAft>
                  <a:buNone/>
                </a:pPr>
                <a:r>
                  <a:rPr lang="en-US" altLang="x-none" sz="2400" dirty="0">
                    <a:ea typeface="华文仿宋" panose="02010600040101010101" charset="-122"/>
                  </a:rPr>
                  <a:t>x</a:t>
                </a:r>
                <a:r>
                  <a:rPr lang="en-US" altLang="x-none" sz="2400" baseline="-25000" dirty="0">
                    <a:ea typeface="华文仿宋" panose="02010600040101010101" charset="-122"/>
                  </a:rPr>
                  <a:t>4</a:t>
                </a:r>
                <a:endParaRPr lang="en-US" altLang="x-none" sz="2400" baseline="-25000" dirty="0">
                  <a:ea typeface="华文仿宋" panose="02010600040101010101" charset="-122"/>
                </a:endParaRPr>
              </a:p>
            </p:txBody>
          </p:sp>
          <p:sp>
            <p:nvSpPr>
              <p:cNvPr id="10251" name="Oval 8"/>
              <p:cNvSpPr/>
              <p:nvPr/>
            </p:nvSpPr>
            <p:spPr>
              <a:xfrm>
                <a:off x="2933" y="2268"/>
                <a:ext cx="1417" cy="36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1</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2</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3</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4</a:t>
                </a:r>
                <a:endParaRPr lang="en-US" altLang="x-none" sz="2400" baseline="-25000" dirty="0">
                  <a:latin typeface="Arial" panose="020B0604020202020204" pitchFamily="34" charset="0"/>
                  <a:ea typeface="宋体" panose="02010600030101010101" pitchFamily="2" charset="-122"/>
                </a:endParaRPr>
              </a:p>
            </p:txBody>
          </p:sp>
        </p:grpSp>
        <p:sp>
          <p:nvSpPr>
            <p:cNvPr id="10253" name="Line 10"/>
            <p:cNvSpPr/>
            <p:nvPr/>
          </p:nvSpPr>
          <p:spPr>
            <a:xfrm>
              <a:off x="1134" y="6505"/>
              <a:ext cx="2268" cy="0"/>
            </a:xfrm>
            <a:prstGeom prst="line">
              <a:avLst/>
            </a:prstGeom>
            <a:ln w="25400" cap="flat" cmpd="sng">
              <a:solidFill>
                <a:schemeClr val="tx1"/>
              </a:solidFill>
              <a:prstDash val="solid"/>
              <a:round/>
              <a:headEnd type="oval" w="med" len="med"/>
              <a:tailEnd type="oval" w="med" len="med"/>
            </a:ln>
          </p:spPr>
        </p:sp>
        <p:sp>
          <p:nvSpPr>
            <p:cNvPr id="10254" name="Line 11"/>
            <p:cNvSpPr/>
            <p:nvPr/>
          </p:nvSpPr>
          <p:spPr>
            <a:xfrm>
              <a:off x="1134" y="7138"/>
              <a:ext cx="2268" cy="1304"/>
            </a:xfrm>
            <a:prstGeom prst="line">
              <a:avLst/>
            </a:prstGeom>
            <a:ln w="25400" cap="flat" cmpd="sng">
              <a:solidFill>
                <a:srgbClr val="008000"/>
              </a:solidFill>
              <a:prstDash val="solid"/>
              <a:round/>
              <a:headEnd type="oval" w="med" len="med"/>
              <a:tailEnd type="oval" w="med" len="med"/>
            </a:ln>
          </p:spPr>
        </p:sp>
        <p:sp>
          <p:nvSpPr>
            <p:cNvPr id="10255" name="Line 12"/>
            <p:cNvSpPr/>
            <p:nvPr/>
          </p:nvSpPr>
          <p:spPr>
            <a:xfrm flipV="1">
              <a:off x="1134" y="7138"/>
              <a:ext cx="2268" cy="680"/>
            </a:xfrm>
            <a:prstGeom prst="line">
              <a:avLst/>
            </a:prstGeom>
            <a:ln w="25400" cap="flat" cmpd="sng">
              <a:solidFill>
                <a:srgbClr val="800080"/>
              </a:solidFill>
              <a:prstDash val="solid"/>
              <a:round/>
              <a:headEnd type="oval" w="med" len="med"/>
              <a:tailEnd type="oval" w="med" len="med"/>
            </a:ln>
          </p:spPr>
        </p:sp>
        <p:sp>
          <p:nvSpPr>
            <p:cNvPr id="10256" name="Line 13"/>
            <p:cNvSpPr/>
            <p:nvPr/>
          </p:nvSpPr>
          <p:spPr>
            <a:xfrm flipV="1">
              <a:off x="1134" y="7818"/>
              <a:ext cx="2268" cy="680"/>
            </a:xfrm>
            <a:prstGeom prst="line">
              <a:avLst/>
            </a:prstGeom>
            <a:ln w="25400" cap="flat" cmpd="sng">
              <a:solidFill>
                <a:srgbClr val="FF0000"/>
              </a:solidFill>
              <a:prstDash val="solid"/>
              <a:round/>
              <a:headEnd type="oval" w="med" len="med"/>
              <a:tailEnd type="oval" w="med" len="med"/>
            </a:ln>
          </p:spPr>
        </p:sp>
        <p:sp>
          <p:nvSpPr>
            <p:cNvPr id="10257" name="Text Box 36"/>
            <p:cNvSpPr txBox="1"/>
            <p:nvPr/>
          </p:nvSpPr>
          <p:spPr>
            <a:xfrm>
              <a:off x="1470" y="5383"/>
              <a:ext cx="1587" cy="725"/>
            </a:xfrm>
            <a:prstGeom prst="rect">
              <a:avLst/>
            </a:prstGeom>
            <a:noFill/>
            <a:ln w="9525">
              <a:noFill/>
            </a:ln>
          </p:spPr>
          <p:txBody>
            <a:bodyPr anchor="t">
              <a:spAutoFit/>
            </a:bodyPr>
            <a:p>
              <a:pPr algn="ctr">
                <a:spcBef>
                  <a:spcPct val="50000"/>
                </a:spcBef>
                <a:buNone/>
              </a:pPr>
              <a:r>
                <a:rPr lang="zh-CN" altLang="en-US" sz="2400" dirty="0">
                  <a:latin typeface="黑体" panose="02010609060101010101" pitchFamily="1" charset="-122"/>
                  <a:ea typeface="黑体" panose="02010609060101010101" pitchFamily="1" charset="-122"/>
                </a:rPr>
                <a:t>（</a:t>
              </a:r>
              <a:r>
                <a:rPr lang="en-US" altLang="zh-CN" sz="2400" dirty="0">
                  <a:latin typeface="黑体" panose="02010609060101010101" pitchFamily="1" charset="-122"/>
                  <a:ea typeface="黑体" panose="02010609060101010101" pitchFamily="1" charset="-122"/>
                </a:rPr>
                <a:t>1:1</a:t>
              </a:r>
              <a:r>
                <a:rPr lang="zh-CN" altLang="en-US" sz="2400" dirty="0">
                  <a:latin typeface="黑体" panose="02010609060101010101" pitchFamily="1" charset="-122"/>
                  <a:ea typeface="黑体" panose="02010609060101010101" pitchFamily="1" charset="-122"/>
                </a:rPr>
                <a:t>）</a:t>
              </a:r>
              <a:endParaRPr lang="en-US" altLang="zh-CN" sz="2400" dirty="0">
                <a:solidFill>
                  <a:srgbClr val="FF0000"/>
                </a:solidFill>
                <a:latin typeface="黑体" panose="02010609060101010101" pitchFamily="1" charset="-122"/>
                <a:ea typeface="黑体" panose="02010609060101010101" pitchFamily="1" charset="-122"/>
              </a:endParaRPr>
            </a:p>
          </p:txBody>
        </p:sp>
      </p:grpSp>
      <p:sp>
        <p:nvSpPr>
          <p:cNvPr id="2" name="Text Box 14"/>
          <p:cNvSpPr txBox="1"/>
          <p:nvPr/>
        </p:nvSpPr>
        <p:spPr>
          <a:xfrm>
            <a:off x="3708400" y="6162675"/>
            <a:ext cx="1600200" cy="460375"/>
          </a:xfrm>
          <a:prstGeom prst="rect">
            <a:avLst/>
          </a:prstGeom>
          <a:noFill/>
          <a:ln w="9525">
            <a:noFill/>
          </a:ln>
        </p:spPr>
        <p:txBody>
          <a:bodyPr anchor="t">
            <a:spAutoFit/>
          </a:bodyPr>
          <a:p>
            <a:pPr algn="ctr">
              <a:spcBef>
                <a:spcPct val="50000"/>
              </a:spcBef>
              <a:buNone/>
            </a:pPr>
            <a:r>
              <a:rPr lang="en-US" altLang="x-none" sz="2400" b="1" dirty="0">
                <a:solidFill>
                  <a:schemeClr val="accent2"/>
                </a:solidFill>
                <a:latin typeface="Arial" panose="020B0604020202020204" pitchFamily="34" charset="0"/>
                <a:ea typeface="宋体" panose="02010600030101010101" pitchFamily="2" charset="-122"/>
              </a:rPr>
              <a:t>Y → X</a:t>
            </a:r>
            <a:endParaRPr lang="en-US" altLang="x-none" sz="2400" b="1" dirty="0">
              <a:solidFill>
                <a:schemeClr val="accent2"/>
              </a:solidFill>
              <a:latin typeface="Arial" panose="020B0604020202020204" pitchFamily="34" charset="0"/>
              <a:ea typeface="宋体" panose="02010600030101010101" pitchFamily="2" charset="-122"/>
            </a:endParaRPr>
          </a:p>
        </p:txBody>
      </p:sp>
      <p:sp>
        <p:nvSpPr>
          <p:cNvPr id="3" name="Text Box 24"/>
          <p:cNvSpPr txBox="1"/>
          <p:nvPr/>
        </p:nvSpPr>
        <p:spPr>
          <a:xfrm>
            <a:off x="6345555" y="5947410"/>
            <a:ext cx="2761615" cy="829945"/>
          </a:xfrm>
          <a:prstGeom prst="rect">
            <a:avLst/>
          </a:prstGeom>
          <a:noFill/>
          <a:ln w="9525">
            <a:noFill/>
          </a:ln>
        </p:spPr>
        <p:txBody>
          <a:bodyPr wrap="square" anchor="t">
            <a:spAutoFit/>
          </a:bodyPr>
          <a:p>
            <a:pPr algn="ctr">
              <a:spcBef>
                <a:spcPct val="50000"/>
              </a:spcBef>
              <a:buNone/>
            </a:pPr>
            <a:r>
              <a:rPr lang="en-US" altLang="x-none" sz="2400" b="1" dirty="0">
                <a:solidFill>
                  <a:schemeClr val="accent2"/>
                </a:solidFill>
                <a:latin typeface="Arial" panose="020B0604020202020204" pitchFamily="34" charset="0"/>
                <a:ea typeface="宋体" panose="02010600030101010101" pitchFamily="2" charset="-122"/>
              </a:rPr>
              <a:t>(X</a:t>
            </a:r>
            <a:r>
              <a:rPr lang="zh-CN" altLang="x-none" sz="2400" b="1" dirty="0">
                <a:solidFill>
                  <a:schemeClr val="accent2"/>
                </a:solidFill>
                <a:latin typeface="Arial" panose="020B0604020202020204" pitchFamily="34" charset="0"/>
                <a:ea typeface="宋体" panose="02010600030101010101" pitchFamily="2" charset="-122"/>
              </a:rPr>
              <a:t>和</a:t>
            </a:r>
            <a:r>
              <a:rPr lang="en-US" altLang="x-none" sz="2400" b="1" dirty="0">
                <a:solidFill>
                  <a:schemeClr val="accent2"/>
                </a:solidFill>
                <a:latin typeface="Arial" panose="020B0604020202020204" pitchFamily="34" charset="0"/>
                <a:ea typeface="宋体" panose="02010600030101010101" pitchFamily="2" charset="-122"/>
              </a:rPr>
              <a:t>Y</a:t>
            </a:r>
            <a:r>
              <a:rPr lang="zh-CN" altLang="en-US" sz="2400" b="1" dirty="0">
                <a:solidFill>
                  <a:schemeClr val="accent2"/>
                </a:solidFill>
                <a:latin typeface="Arial" panose="020B0604020202020204" pitchFamily="34" charset="0"/>
                <a:ea typeface="宋体" panose="02010600030101010101" pitchFamily="2" charset="-122"/>
              </a:rPr>
              <a:t>之间不存在函数依赖</a:t>
            </a:r>
            <a:r>
              <a:rPr lang="en-US" altLang="x-none" sz="2400" b="1" dirty="0">
                <a:solidFill>
                  <a:schemeClr val="accent2"/>
                </a:solidFill>
                <a:latin typeface="Arial" panose="020B0604020202020204" pitchFamily="34" charset="0"/>
                <a:ea typeface="宋体" panose="02010600030101010101" pitchFamily="2" charset="-122"/>
              </a:rPr>
              <a:t>)</a:t>
            </a:r>
            <a:endParaRPr lang="en-US" altLang="x-none" sz="2400" b="1" dirty="0">
              <a:solidFill>
                <a:schemeClr val="accent2"/>
              </a:solidFill>
              <a:latin typeface="Arial" panose="020B0604020202020204" pitchFamily="34" charset="0"/>
              <a:ea typeface="宋体" panose="02010600030101010101" pitchFamily="2" charset="-122"/>
            </a:endParaRPr>
          </a:p>
        </p:txBody>
      </p:sp>
      <p:grpSp>
        <p:nvGrpSpPr>
          <p:cNvPr id="20" name="组合 19"/>
          <p:cNvGrpSpPr/>
          <p:nvPr/>
        </p:nvGrpSpPr>
        <p:grpSpPr>
          <a:xfrm>
            <a:off x="3204210" y="3418205"/>
            <a:ext cx="2762250" cy="2464435"/>
            <a:chOff x="5046" y="5383"/>
            <a:chExt cx="4350" cy="3881"/>
          </a:xfrm>
        </p:grpSpPr>
        <p:sp>
          <p:nvSpPr>
            <p:cNvPr id="10265" name="Line 20"/>
            <p:cNvSpPr/>
            <p:nvPr/>
          </p:nvSpPr>
          <p:spPr>
            <a:xfrm>
              <a:off x="6066" y="6505"/>
              <a:ext cx="2268" cy="0"/>
            </a:xfrm>
            <a:prstGeom prst="line">
              <a:avLst/>
            </a:prstGeom>
            <a:ln w="25400" cap="flat" cmpd="sng">
              <a:solidFill>
                <a:schemeClr val="tx1"/>
              </a:solidFill>
              <a:prstDash val="solid"/>
              <a:round/>
              <a:headEnd type="oval" w="med" len="med"/>
              <a:tailEnd type="oval" w="med" len="med"/>
            </a:ln>
          </p:spPr>
        </p:sp>
        <p:sp>
          <p:nvSpPr>
            <p:cNvPr id="10266" name="Line 21"/>
            <p:cNvSpPr/>
            <p:nvPr/>
          </p:nvSpPr>
          <p:spPr>
            <a:xfrm>
              <a:off x="6066" y="7138"/>
              <a:ext cx="2268" cy="680"/>
            </a:xfrm>
            <a:prstGeom prst="line">
              <a:avLst/>
            </a:prstGeom>
            <a:ln w="25400" cap="flat" cmpd="sng">
              <a:solidFill>
                <a:srgbClr val="FF0000"/>
              </a:solidFill>
              <a:prstDash val="solid"/>
              <a:round/>
              <a:headEnd type="oval" w="med" len="med"/>
              <a:tailEnd type="oval" w="med" len="med"/>
            </a:ln>
          </p:spPr>
        </p:sp>
        <p:sp>
          <p:nvSpPr>
            <p:cNvPr id="10267" name="Line 22"/>
            <p:cNvSpPr/>
            <p:nvPr/>
          </p:nvSpPr>
          <p:spPr>
            <a:xfrm flipV="1">
              <a:off x="6066" y="7138"/>
              <a:ext cx="2268" cy="680"/>
            </a:xfrm>
            <a:prstGeom prst="line">
              <a:avLst/>
            </a:prstGeom>
            <a:ln w="25400" cap="flat" cmpd="sng">
              <a:solidFill>
                <a:srgbClr val="800080"/>
              </a:solidFill>
              <a:prstDash val="solid"/>
              <a:round/>
              <a:headEnd type="oval" w="med" len="med"/>
              <a:tailEnd type="oval" w="med" len="med"/>
            </a:ln>
          </p:spPr>
        </p:sp>
        <p:sp>
          <p:nvSpPr>
            <p:cNvPr id="10268" name="Line 23"/>
            <p:cNvSpPr/>
            <p:nvPr/>
          </p:nvSpPr>
          <p:spPr>
            <a:xfrm>
              <a:off x="6066" y="7138"/>
              <a:ext cx="2268" cy="1304"/>
            </a:xfrm>
            <a:prstGeom prst="line">
              <a:avLst/>
            </a:prstGeom>
            <a:ln w="25400" cap="flat" cmpd="sng">
              <a:solidFill>
                <a:srgbClr val="FF0000"/>
              </a:solidFill>
              <a:prstDash val="solid"/>
              <a:round/>
              <a:headEnd type="oval" w="med" len="med"/>
              <a:tailEnd type="oval" w="med" len="med"/>
            </a:ln>
          </p:spPr>
        </p:sp>
        <p:sp>
          <p:nvSpPr>
            <p:cNvPr id="4" name="Text Box 36"/>
            <p:cNvSpPr txBox="1"/>
            <p:nvPr/>
          </p:nvSpPr>
          <p:spPr>
            <a:xfrm>
              <a:off x="6402" y="5383"/>
              <a:ext cx="1587" cy="725"/>
            </a:xfrm>
            <a:prstGeom prst="rect">
              <a:avLst/>
            </a:prstGeom>
            <a:noFill/>
            <a:ln w="9525">
              <a:noFill/>
            </a:ln>
          </p:spPr>
          <p:txBody>
            <a:bodyPr anchor="t">
              <a:spAutoFit/>
            </a:bodyPr>
            <a:p>
              <a:pPr algn="ctr">
                <a:spcBef>
                  <a:spcPct val="50000"/>
                </a:spcBef>
                <a:buNone/>
              </a:pPr>
              <a:r>
                <a:rPr lang="zh-CN" altLang="en-US" sz="2400" dirty="0">
                  <a:latin typeface="黑体" panose="02010609060101010101" pitchFamily="1" charset="-122"/>
                  <a:ea typeface="黑体" panose="02010609060101010101" pitchFamily="1" charset="-122"/>
                </a:rPr>
                <a:t>（</a:t>
              </a:r>
              <a:r>
                <a:rPr lang="en-US" altLang="zh-CN" sz="2400" dirty="0">
                  <a:latin typeface="黑体" panose="02010609060101010101" pitchFamily="1" charset="-122"/>
                  <a:ea typeface="黑体" panose="02010609060101010101" pitchFamily="1" charset="-122"/>
                </a:rPr>
                <a:t>1:n</a:t>
              </a:r>
              <a:r>
                <a:rPr lang="zh-CN" altLang="en-US" sz="2400" dirty="0">
                  <a:latin typeface="黑体" panose="02010609060101010101" pitchFamily="1" charset="-122"/>
                  <a:ea typeface="黑体" panose="02010609060101010101" pitchFamily="1" charset="-122"/>
                </a:rPr>
                <a:t>）</a:t>
              </a:r>
              <a:endParaRPr lang="en-US" altLang="zh-CN" sz="2400" dirty="0">
                <a:solidFill>
                  <a:srgbClr val="FF0000"/>
                </a:solidFill>
                <a:latin typeface="黑体" panose="02010609060101010101" pitchFamily="1" charset="-122"/>
                <a:ea typeface="黑体" panose="02010609060101010101" pitchFamily="1" charset="-122"/>
              </a:endParaRPr>
            </a:p>
          </p:txBody>
        </p:sp>
        <p:grpSp>
          <p:nvGrpSpPr>
            <p:cNvPr id="8" name="组合 7"/>
            <p:cNvGrpSpPr/>
            <p:nvPr/>
          </p:nvGrpSpPr>
          <p:grpSpPr>
            <a:xfrm rot="0">
              <a:off x="5046" y="5598"/>
              <a:ext cx="4350" cy="3667"/>
              <a:chOff x="0" y="2268"/>
              <a:chExt cx="4350" cy="3667"/>
            </a:xfrm>
          </p:grpSpPr>
          <p:sp>
            <p:nvSpPr>
              <p:cNvPr id="9" name="Oval 6"/>
              <p:cNvSpPr/>
              <p:nvPr/>
            </p:nvSpPr>
            <p:spPr>
              <a:xfrm>
                <a:off x="0" y="2268"/>
                <a:ext cx="1417" cy="36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x</a:t>
                </a:r>
                <a:r>
                  <a:rPr lang="en-US" altLang="x-none" sz="2400" baseline="-25000" dirty="0">
                    <a:latin typeface="Arial" panose="020B0604020202020204" pitchFamily="34" charset="0"/>
                    <a:ea typeface="宋体" panose="02010600030101010101" pitchFamily="2" charset="-122"/>
                  </a:rPr>
                  <a:t>1</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x</a:t>
                </a:r>
                <a:r>
                  <a:rPr lang="en-US" altLang="x-none" sz="2400" baseline="-25000" dirty="0">
                    <a:latin typeface="Arial" panose="020B0604020202020204" pitchFamily="34" charset="0"/>
                    <a:ea typeface="宋体" panose="02010600030101010101" pitchFamily="2" charset="-122"/>
                  </a:rPr>
                  <a:t>2</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x</a:t>
                </a:r>
                <a:r>
                  <a:rPr lang="en-US" altLang="x-none" sz="2400" baseline="-25000" dirty="0">
                    <a:latin typeface="Arial" panose="020B0604020202020204" pitchFamily="34" charset="0"/>
                    <a:ea typeface="宋体" panose="02010600030101010101" pitchFamily="2" charset="-122"/>
                  </a:rPr>
                  <a:t>3</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solidFill>
                      <a:schemeClr val="bg1"/>
                    </a:solidFill>
                    <a:latin typeface="Arial" panose="020B0604020202020204" pitchFamily="34" charset="0"/>
                    <a:ea typeface="宋体" panose="02010600030101010101" pitchFamily="2" charset="-122"/>
                  </a:rPr>
                  <a:t>x</a:t>
                </a:r>
                <a:r>
                  <a:rPr lang="en-US" altLang="x-none" sz="2400" baseline="-25000" dirty="0">
                    <a:solidFill>
                      <a:schemeClr val="bg1"/>
                    </a:solidFill>
                    <a:latin typeface="Arial" panose="020B0604020202020204" pitchFamily="34" charset="0"/>
                    <a:ea typeface="宋体" panose="02010600030101010101" pitchFamily="2" charset="-122"/>
                  </a:rPr>
                  <a:t>4</a:t>
                </a:r>
                <a:endParaRPr lang="en-US" altLang="x-none" sz="2400" baseline="-25000" dirty="0">
                  <a:solidFill>
                    <a:schemeClr val="bg1"/>
                  </a:solidFill>
                  <a:latin typeface="Arial" panose="020B0604020202020204" pitchFamily="34" charset="0"/>
                  <a:ea typeface="宋体" panose="02010600030101010101" pitchFamily="2" charset="-122"/>
                </a:endParaRPr>
              </a:p>
            </p:txBody>
          </p:sp>
          <p:sp>
            <p:nvSpPr>
              <p:cNvPr id="10" name="Oval 8"/>
              <p:cNvSpPr/>
              <p:nvPr/>
            </p:nvSpPr>
            <p:spPr>
              <a:xfrm>
                <a:off x="2933" y="2268"/>
                <a:ext cx="1417" cy="36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1</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2</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3</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4</a:t>
                </a:r>
                <a:endParaRPr lang="en-US" altLang="x-none" sz="2400" baseline="-25000" dirty="0">
                  <a:latin typeface="Arial" panose="020B0604020202020204" pitchFamily="34" charset="0"/>
                  <a:ea typeface="宋体" panose="02010600030101010101" pitchFamily="2" charset="-122"/>
                </a:endParaRPr>
              </a:p>
            </p:txBody>
          </p:sp>
        </p:grpSp>
      </p:grpSp>
      <p:grpSp>
        <p:nvGrpSpPr>
          <p:cNvPr id="21" name="组合 20"/>
          <p:cNvGrpSpPr/>
          <p:nvPr/>
        </p:nvGrpSpPr>
        <p:grpSpPr>
          <a:xfrm>
            <a:off x="6344920" y="3418205"/>
            <a:ext cx="2762250" cy="2464435"/>
            <a:chOff x="9992" y="5383"/>
            <a:chExt cx="4350" cy="3881"/>
          </a:xfrm>
        </p:grpSpPr>
        <p:sp>
          <p:nvSpPr>
            <p:cNvPr id="10277" name="Line 30"/>
            <p:cNvSpPr/>
            <p:nvPr/>
          </p:nvSpPr>
          <p:spPr>
            <a:xfrm>
              <a:off x="10999" y="6505"/>
              <a:ext cx="2268" cy="0"/>
            </a:xfrm>
            <a:prstGeom prst="line">
              <a:avLst/>
            </a:prstGeom>
            <a:ln w="25400" cap="flat" cmpd="sng">
              <a:solidFill>
                <a:schemeClr val="tx1"/>
              </a:solidFill>
              <a:prstDash val="solid"/>
              <a:round/>
              <a:headEnd type="oval" w="med" len="med"/>
              <a:tailEnd type="oval" w="med" len="med"/>
            </a:ln>
          </p:spPr>
        </p:sp>
        <p:sp>
          <p:nvSpPr>
            <p:cNvPr id="10278" name="Line 31"/>
            <p:cNvSpPr/>
            <p:nvPr/>
          </p:nvSpPr>
          <p:spPr>
            <a:xfrm>
              <a:off x="10999" y="7195"/>
              <a:ext cx="2268" cy="680"/>
            </a:xfrm>
            <a:prstGeom prst="line">
              <a:avLst/>
            </a:prstGeom>
            <a:ln w="25400" cap="flat" cmpd="sng">
              <a:solidFill>
                <a:srgbClr val="FF0000"/>
              </a:solidFill>
              <a:prstDash val="solid"/>
              <a:round/>
              <a:headEnd type="oval" w="med" len="med"/>
              <a:tailEnd type="oval" w="med" len="med"/>
            </a:ln>
          </p:spPr>
        </p:sp>
        <p:sp>
          <p:nvSpPr>
            <p:cNvPr id="10279" name="Line 32"/>
            <p:cNvSpPr/>
            <p:nvPr/>
          </p:nvSpPr>
          <p:spPr>
            <a:xfrm flipV="1">
              <a:off x="10999" y="7195"/>
              <a:ext cx="2268" cy="1247"/>
            </a:xfrm>
            <a:prstGeom prst="line">
              <a:avLst/>
            </a:prstGeom>
            <a:ln w="25400" cap="flat" cmpd="sng">
              <a:solidFill>
                <a:srgbClr val="800080"/>
              </a:solidFill>
              <a:prstDash val="solid"/>
              <a:round/>
              <a:headEnd type="oval" w="med" len="med"/>
              <a:tailEnd type="oval" w="med" len="med"/>
            </a:ln>
          </p:spPr>
        </p:sp>
        <p:sp>
          <p:nvSpPr>
            <p:cNvPr id="10280" name="Line 33"/>
            <p:cNvSpPr/>
            <p:nvPr/>
          </p:nvSpPr>
          <p:spPr>
            <a:xfrm flipV="1">
              <a:off x="10999" y="7195"/>
              <a:ext cx="2268" cy="0"/>
            </a:xfrm>
            <a:prstGeom prst="line">
              <a:avLst/>
            </a:prstGeom>
            <a:ln w="25400" cap="flat" cmpd="sng">
              <a:solidFill>
                <a:srgbClr val="FF0000"/>
              </a:solidFill>
              <a:prstDash val="solid"/>
              <a:round/>
              <a:headEnd type="oval" w="med" len="med"/>
              <a:tailEnd type="oval" w="med" len="med"/>
            </a:ln>
          </p:spPr>
        </p:sp>
        <p:sp>
          <p:nvSpPr>
            <p:cNvPr id="5" name="Text Box 36"/>
            <p:cNvSpPr txBox="1"/>
            <p:nvPr/>
          </p:nvSpPr>
          <p:spPr>
            <a:xfrm>
              <a:off x="11331" y="5383"/>
              <a:ext cx="1587" cy="725"/>
            </a:xfrm>
            <a:prstGeom prst="rect">
              <a:avLst/>
            </a:prstGeom>
            <a:noFill/>
            <a:ln w="9525">
              <a:noFill/>
            </a:ln>
          </p:spPr>
          <p:txBody>
            <a:bodyPr anchor="t">
              <a:spAutoFit/>
            </a:bodyPr>
            <a:p>
              <a:pPr algn="ctr">
                <a:spcBef>
                  <a:spcPct val="50000"/>
                </a:spcBef>
                <a:buNone/>
              </a:pPr>
              <a:r>
                <a:rPr lang="zh-CN" altLang="en-US" sz="2400" dirty="0">
                  <a:latin typeface="黑体" panose="02010609060101010101" pitchFamily="1" charset="-122"/>
                  <a:ea typeface="黑体" panose="02010609060101010101" pitchFamily="1" charset="-122"/>
                </a:rPr>
                <a:t>（</a:t>
              </a:r>
              <a:r>
                <a:rPr lang="en-US" altLang="zh-CN" sz="2400" dirty="0">
                  <a:latin typeface="黑体" panose="02010609060101010101" pitchFamily="1" charset="-122"/>
                  <a:ea typeface="黑体" panose="02010609060101010101" pitchFamily="1" charset="-122"/>
                </a:rPr>
                <a:t>m:n</a:t>
              </a:r>
              <a:r>
                <a:rPr lang="zh-CN" altLang="en-US" sz="2400" dirty="0">
                  <a:latin typeface="黑体" panose="02010609060101010101" pitchFamily="1" charset="-122"/>
                  <a:ea typeface="黑体" panose="02010609060101010101" pitchFamily="1" charset="-122"/>
                </a:rPr>
                <a:t>）</a:t>
              </a:r>
              <a:endParaRPr lang="en-US" altLang="zh-CN" sz="2400" dirty="0">
                <a:solidFill>
                  <a:srgbClr val="FF0000"/>
                </a:solidFill>
                <a:latin typeface="黑体" panose="02010609060101010101" pitchFamily="1" charset="-122"/>
                <a:ea typeface="黑体" panose="02010609060101010101" pitchFamily="1" charset="-122"/>
              </a:endParaRPr>
            </a:p>
          </p:txBody>
        </p:sp>
        <p:grpSp>
          <p:nvGrpSpPr>
            <p:cNvPr id="11" name="组合 10"/>
            <p:cNvGrpSpPr/>
            <p:nvPr/>
          </p:nvGrpSpPr>
          <p:grpSpPr>
            <a:xfrm rot="0">
              <a:off x="9992" y="5598"/>
              <a:ext cx="4350" cy="3667"/>
              <a:chOff x="0" y="2268"/>
              <a:chExt cx="4350" cy="3667"/>
            </a:xfrm>
          </p:grpSpPr>
          <p:sp>
            <p:nvSpPr>
              <p:cNvPr id="12" name="Oval 6"/>
              <p:cNvSpPr/>
              <p:nvPr/>
            </p:nvSpPr>
            <p:spPr>
              <a:xfrm>
                <a:off x="0" y="2268"/>
                <a:ext cx="1417" cy="36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x</a:t>
                </a:r>
                <a:r>
                  <a:rPr lang="en-US" altLang="x-none" sz="2400" baseline="-25000" dirty="0">
                    <a:latin typeface="Arial" panose="020B0604020202020204" pitchFamily="34" charset="0"/>
                    <a:ea typeface="宋体" panose="02010600030101010101" pitchFamily="2" charset="-122"/>
                  </a:rPr>
                  <a:t>1</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x</a:t>
                </a:r>
                <a:r>
                  <a:rPr lang="en-US" altLang="x-none" sz="2400" baseline="-25000" dirty="0">
                    <a:latin typeface="Arial" panose="020B0604020202020204" pitchFamily="34" charset="0"/>
                    <a:ea typeface="宋体" panose="02010600030101010101" pitchFamily="2" charset="-122"/>
                  </a:rPr>
                  <a:t>2</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solidFill>
                      <a:schemeClr val="bg1"/>
                    </a:solidFill>
                    <a:latin typeface="Arial" panose="020B0604020202020204" pitchFamily="34" charset="0"/>
                    <a:ea typeface="宋体" panose="02010600030101010101" pitchFamily="2" charset="-122"/>
                  </a:rPr>
                  <a:t>x</a:t>
                </a:r>
                <a:r>
                  <a:rPr lang="en-US" altLang="x-none" sz="2400" baseline="-25000" dirty="0">
                    <a:solidFill>
                      <a:schemeClr val="bg1"/>
                    </a:solidFill>
                    <a:latin typeface="Arial" panose="020B0604020202020204" pitchFamily="34" charset="0"/>
                    <a:ea typeface="宋体" panose="02010600030101010101" pitchFamily="2" charset="-122"/>
                  </a:rPr>
                  <a:t>3</a:t>
                </a:r>
                <a:endParaRPr lang="en-US" altLang="x-none" sz="2400" baseline="-25000" dirty="0">
                  <a:solidFill>
                    <a:schemeClr val="bg1"/>
                  </a:solidFill>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x</a:t>
                </a:r>
                <a:r>
                  <a:rPr lang="en-US" altLang="x-none" sz="2400" baseline="-25000" dirty="0">
                    <a:latin typeface="Arial" panose="020B0604020202020204" pitchFamily="34" charset="0"/>
                    <a:ea typeface="宋体" panose="02010600030101010101" pitchFamily="2" charset="-122"/>
                  </a:rPr>
                  <a:t>4</a:t>
                </a:r>
                <a:endParaRPr lang="en-US" altLang="x-none" sz="2400" baseline="-25000" dirty="0">
                  <a:latin typeface="Arial" panose="020B0604020202020204" pitchFamily="34" charset="0"/>
                  <a:ea typeface="宋体" panose="02010600030101010101" pitchFamily="2" charset="-122"/>
                </a:endParaRPr>
              </a:p>
            </p:txBody>
          </p:sp>
          <p:sp>
            <p:nvSpPr>
              <p:cNvPr id="13" name="Oval 8"/>
              <p:cNvSpPr/>
              <p:nvPr/>
            </p:nvSpPr>
            <p:spPr>
              <a:xfrm>
                <a:off x="2933" y="2268"/>
                <a:ext cx="1417" cy="3667"/>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1</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2</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latin typeface="Arial" panose="020B0604020202020204" pitchFamily="34" charset="0"/>
                    <a:ea typeface="宋体" panose="02010600030101010101" pitchFamily="2" charset="-122"/>
                  </a:rPr>
                  <a:t>y</a:t>
                </a:r>
                <a:r>
                  <a:rPr lang="en-US" altLang="x-none" sz="2400" baseline="-25000" dirty="0">
                    <a:latin typeface="Arial" panose="020B0604020202020204" pitchFamily="34" charset="0"/>
                    <a:ea typeface="宋体" panose="02010600030101010101" pitchFamily="2" charset="-122"/>
                  </a:rPr>
                  <a:t>3</a:t>
                </a:r>
                <a:endParaRPr lang="en-US" altLang="x-none" sz="2400" baseline="-25000" dirty="0">
                  <a:latin typeface="Arial" panose="020B0604020202020204" pitchFamily="34" charset="0"/>
                  <a:ea typeface="宋体" panose="02010600030101010101" pitchFamily="2" charset="-122"/>
                </a:endParaRPr>
              </a:p>
              <a:p>
                <a:pPr algn="ctr">
                  <a:lnSpc>
                    <a:spcPct val="110000"/>
                  </a:lnSpc>
                  <a:spcBef>
                    <a:spcPts val="50"/>
                  </a:spcBef>
                  <a:spcAft>
                    <a:spcPts val="0"/>
                  </a:spcAft>
                  <a:buNone/>
                </a:pPr>
                <a:r>
                  <a:rPr lang="en-US" altLang="x-none" sz="2400" dirty="0">
                    <a:solidFill>
                      <a:schemeClr val="bg1"/>
                    </a:solidFill>
                    <a:latin typeface="Arial" panose="020B0604020202020204" pitchFamily="34" charset="0"/>
                    <a:ea typeface="宋体" panose="02010600030101010101" pitchFamily="2" charset="-122"/>
                  </a:rPr>
                  <a:t>y</a:t>
                </a:r>
                <a:r>
                  <a:rPr lang="en-US" altLang="x-none" sz="2400" baseline="-25000" dirty="0">
                    <a:solidFill>
                      <a:schemeClr val="bg1"/>
                    </a:solidFill>
                    <a:latin typeface="Arial" panose="020B0604020202020204" pitchFamily="34" charset="0"/>
                    <a:ea typeface="宋体" panose="02010600030101010101" pitchFamily="2" charset="-122"/>
                  </a:rPr>
                  <a:t>4</a:t>
                </a:r>
                <a:endParaRPr lang="en-US" altLang="x-none" sz="2400" baseline="-25000" dirty="0">
                  <a:solidFill>
                    <a:schemeClr val="bg1"/>
                  </a:solidFill>
                  <a:latin typeface="Arial" panose="020B0604020202020204" pitchFamily="34" charset="0"/>
                  <a:ea typeface="宋体" panose="02010600030101010101" pitchFamily="2" charset="-122"/>
                </a:endParaRPr>
              </a:p>
            </p:txBody>
          </p:sp>
        </p:grpSp>
        <p:sp>
          <p:nvSpPr>
            <p:cNvPr id="14" name="Line 33"/>
            <p:cNvSpPr/>
            <p:nvPr/>
          </p:nvSpPr>
          <p:spPr>
            <a:xfrm flipV="1">
              <a:off x="10999" y="6505"/>
              <a:ext cx="2268" cy="680"/>
            </a:xfrm>
            <a:prstGeom prst="line">
              <a:avLst/>
            </a:prstGeom>
            <a:ln w="25400" cap="flat" cmpd="sng">
              <a:solidFill>
                <a:srgbClr val="FF0000"/>
              </a:solidFill>
              <a:prstDash val="solid"/>
              <a:round/>
              <a:headEnd type="oval" w="med" len="med"/>
              <a:tailEnd type="oval" w="med" len="med"/>
            </a:ln>
          </p:spPr>
        </p:sp>
      </p:grpSp>
      <p:sp>
        <p:nvSpPr>
          <p:cNvPr id="27653" name="Rectangle 3"/>
          <p:cNvSpPr>
            <a:spLocks noGrp="1"/>
          </p:cNvSpPr>
          <p:nvPr/>
        </p:nvSpPr>
        <p:spPr>
          <a:xfrm>
            <a:off x="74295" y="-27305"/>
            <a:ext cx="8993505" cy="497205"/>
          </a:xfrm>
          <a:prstGeom prst="rect">
            <a:avLst/>
          </a:prstGeom>
          <a:noFill/>
          <a:ln w="9525">
            <a:noFill/>
          </a:ln>
        </p:spPr>
        <p:txBody>
          <a:bodyPr vert="horz"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marL="599440" lvl="0" indent="-599440" eaLnBrk="1" hangingPunct="1">
              <a:buNone/>
            </a:pPr>
            <a:r>
              <a:rPr lang="en-US" altLang="zh-CN" sz="2400">
                <a:solidFill>
                  <a:schemeClr val="tx1"/>
                </a:solidFill>
              </a:rPr>
              <a:t>[</a:t>
            </a:r>
            <a:r>
              <a:rPr lang="zh-CN" altLang="en-US" sz="2400">
                <a:solidFill>
                  <a:schemeClr val="tx1"/>
                </a:solidFill>
              </a:rPr>
              <a:t>例</a:t>
            </a:r>
            <a:r>
              <a:rPr lang="en-US" altLang="zh-CN" sz="2400">
                <a:solidFill>
                  <a:schemeClr val="tx1"/>
                </a:solidFill>
              </a:rPr>
              <a:t>] </a:t>
            </a:r>
            <a:r>
              <a:rPr lang="zh-CN" altLang="en-US" sz="2400">
                <a:solidFill>
                  <a:schemeClr val="tx1"/>
                </a:solidFill>
              </a:rPr>
              <a:t>根据下列具体的关系实例，判断其中</a:t>
            </a:r>
            <a:r>
              <a:rPr lang="zh-CN" altLang="en-US" sz="2400" u="sng">
                <a:solidFill>
                  <a:schemeClr val="tx1"/>
                </a:solidFill>
              </a:rPr>
              <a:t>可能存在</a:t>
            </a:r>
            <a:r>
              <a:rPr lang="zh-CN" altLang="en-US" sz="2400">
                <a:solidFill>
                  <a:schemeClr val="tx1"/>
                </a:solidFill>
              </a:rPr>
              <a:t>哪些函数依赖？</a:t>
            </a:r>
            <a:endParaRPr lang="zh-CN" altLang="en-US" sz="2400">
              <a:solidFill>
                <a:schemeClr val="tx1"/>
              </a:solidFill>
            </a:endParaRPr>
          </a:p>
        </p:txBody>
      </p:sp>
      <p:pic>
        <p:nvPicPr>
          <p:cNvPr id="16" name="图片 15"/>
          <p:cNvPicPr>
            <a:picLocks noChangeAspect="1"/>
          </p:cNvPicPr>
          <p:nvPr/>
        </p:nvPicPr>
        <p:blipFill>
          <a:blip r:embed="rId2"/>
          <a:stretch>
            <a:fillRect/>
          </a:stretch>
        </p:blipFill>
        <p:spPr>
          <a:xfrm>
            <a:off x="287655" y="432003"/>
            <a:ext cx="2160016" cy="2401331"/>
          </a:xfrm>
          <a:prstGeom prst="rect">
            <a:avLst/>
          </a:prstGeom>
        </p:spPr>
      </p:pic>
      <p:pic>
        <p:nvPicPr>
          <p:cNvPr id="17" name="图片 16"/>
          <p:cNvPicPr>
            <a:picLocks noChangeAspect="1"/>
          </p:cNvPicPr>
          <p:nvPr/>
        </p:nvPicPr>
        <p:blipFill>
          <a:blip r:embed="rId3"/>
          <a:stretch>
            <a:fillRect/>
          </a:stretch>
        </p:blipFill>
        <p:spPr>
          <a:xfrm>
            <a:off x="3347720" y="432003"/>
            <a:ext cx="2160016" cy="23926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 calcmode="lin" valueType="num">
                                      <p:cBhvr additive="base">
                                        <p:cTn id="12" dur="500" fill="hold"/>
                                        <p:tgtEl>
                                          <p:spTgt spid="10247"/>
                                        </p:tgtEl>
                                        <p:attrNameLst>
                                          <p:attrName>ppt_x</p:attrName>
                                        </p:attrNameLst>
                                      </p:cBhvr>
                                      <p:tavLst>
                                        <p:tav tm="0">
                                          <p:val>
                                            <p:strVal val="#ppt_x"/>
                                          </p:val>
                                        </p:tav>
                                        <p:tav tm="100000">
                                          <p:val>
                                            <p:strVal val="#ppt_x"/>
                                          </p:val>
                                        </p:tav>
                                      </p:tavLst>
                                    </p:anim>
                                    <p:anim calcmode="lin" valueType="num">
                                      <p:cBhvr additive="base">
                                        <p:cTn id="13"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44"/>
                                        </p:tgtEl>
                                        <p:attrNameLst>
                                          <p:attrName>style.visibility</p:attrName>
                                        </p:attrNameLst>
                                      </p:cBhvr>
                                      <p:to>
                                        <p:strVal val="visible"/>
                                      </p:to>
                                    </p:set>
                                  </p:childTnLst>
                                </p:cTn>
                              </p:par>
                            </p:childTnLst>
                          </p:cTn>
                        </p:par>
                        <p:par>
                          <p:cTn id="18" fill="hold">
                            <p:stCondLst>
                              <p:cond delay="0"/>
                            </p:stCondLst>
                            <p:childTnLst>
                              <p:par>
                                <p:cTn id="19" presetID="3" presetClass="entr" presetSubtype="1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45"/>
                                        </p:tgtEl>
                                        <p:attrNameLst>
                                          <p:attrName>style.visibility</p:attrName>
                                        </p:attrNameLst>
                                      </p:cBhvr>
                                      <p:to>
                                        <p:strVal val="visible"/>
                                      </p:to>
                                    </p:set>
                                  </p:childTnLst>
                                </p:cTn>
                              </p:par>
                            </p:childTnLst>
                          </p:cTn>
                        </p:par>
                        <p:par>
                          <p:cTn id="37" fill="hold">
                            <p:stCondLst>
                              <p:cond delay="0"/>
                            </p:stCondLst>
                            <p:childTnLst>
                              <p:par>
                                <p:cTn id="38" presetID="3" presetClass="entr" presetSubtype="1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28677" name="Rectangle 3"/>
          <p:cNvSpPr>
            <a:spLocks noGrp="1"/>
          </p:cNvSpPr>
          <p:nvPr>
            <p:ph type="body"/>
          </p:nvPr>
        </p:nvSpPr>
        <p:spPr>
          <a:xfrm>
            <a:off x="381000" y="766445"/>
            <a:ext cx="8382000" cy="533400"/>
          </a:xfrm>
        </p:spPr>
        <p:txBody>
          <a:bodyPr vert="horz" wrap="square" anchor="t"/>
          <a:p>
            <a:pPr lvl="0" eaLnBrk="1" hangingPunct="1">
              <a:lnSpc>
                <a:spcPct val="100000"/>
              </a:lnSpc>
            </a:pPr>
            <a:r>
              <a:rPr lang="zh-CN" altLang="en-US" sz="2400" dirty="0">
                <a:solidFill>
                  <a:schemeClr val="accent2"/>
                </a:solidFill>
              </a:rPr>
              <a:t>设有如左图所示的关系</a:t>
            </a:r>
            <a:r>
              <a:rPr lang="en-US" altLang="x-none" sz="2400" dirty="0">
                <a:solidFill>
                  <a:schemeClr val="accent2"/>
                </a:solidFill>
              </a:rPr>
              <a:t>R</a:t>
            </a:r>
            <a:endParaRPr lang="en-US" altLang="x-none" sz="2400" dirty="0">
              <a:solidFill>
                <a:schemeClr val="accent2"/>
              </a:solidFill>
            </a:endParaRPr>
          </a:p>
        </p:txBody>
      </p:sp>
      <p:graphicFrame>
        <p:nvGraphicFramePr>
          <p:cNvPr id="28678" name="表格 28677"/>
          <p:cNvGraphicFramePr/>
          <p:nvPr/>
        </p:nvGraphicFramePr>
        <p:xfrm>
          <a:off x="4337050" y="766445"/>
          <a:ext cx="3433445" cy="2281555"/>
        </p:xfrm>
        <a:graphic>
          <a:graphicData uri="http://schemas.openxmlformats.org/drawingml/2006/table">
            <a:tbl>
              <a:tblPr/>
              <a:tblGrid>
                <a:gridCol w="803910"/>
                <a:gridCol w="876300"/>
                <a:gridCol w="876935"/>
                <a:gridCol w="876300"/>
              </a:tblGrid>
              <a:tr h="43434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Arial" panose="020B0604020202020204" pitchFamily="34" charset="0"/>
                        </a:rPr>
                        <a:t>A</a:t>
                      </a:r>
                      <a:endParaRPr lang="en-US" altLang="x-none" dirty="0">
                        <a:solidFill>
                          <a:srgbClr val="FF0000"/>
                        </a:solidFill>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Arial" panose="020B0604020202020204" pitchFamily="34" charset="0"/>
                        </a:rPr>
                        <a:t>B</a:t>
                      </a:r>
                      <a:endParaRPr lang="en-US" altLang="x-none" dirty="0">
                        <a:solidFill>
                          <a:srgbClr val="FF0000"/>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Arial" panose="020B0604020202020204" pitchFamily="34" charset="0"/>
                        </a:rPr>
                        <a:t>C</a:t>
                      </a:r>
                      <a:endParaRPr lang="en-US" altLang="x-none" dirty="0">
                        <a:solidFill>
                          <a:srgbClr val="FF0000"/>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rgbClr val="FF0000"/>
                          </a:solidFill>
                          <a:latin typeface="Arial" panose="020B0604020202020204" pitchFamily="34" charset="0"/>
                        </a:rPr>
                        <a:t>D</a:t>
                      </a:r>
                      <a:endParaRPr lang="en-US" altLang="x-none" dirty="0">
                        <a:solidFill>
                          <a:srgbClr val="FF0000"/>
                        </a:solidFill>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228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a1</a:t>
                      </a:r>
                      <a:endParaRPr lang="en-US" altLang="x-none" dirty="0">
                        <a:solidFill>
                          <a:schemeClr val="accent2"/>
                        </a:solidFill>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b1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c1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d1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6418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a1</a:t>
                      </a:r>
                      <a:endParaRPr lang="en-US" altLang="x-none" dirty="0">
                        <a:solidFill>
                          <a:schemeClr val="accent2"/>
                        </a:solidFill>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b1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c2</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d2</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847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a2</a:t>
                      </a:r>
                      <a:endParaRPr lang="en-US" altLang="x-none" dirty="0">
                        <a:solidFill>
                          <a:schemeClr val="accent2"/>
                        </a:solidFill>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b1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c1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d3</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6228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a2</a:t>
                      </a:r>
                      <a:endParaRPr lang="en-US" altLang="x-none" dirty="0">
                        <a:solidFill>
                          <a:schemeClr val="accent2"/>
                        </a:solidFill>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b1</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c3</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dirty="0">
                          <a:solidFill>
                            <a:schemeClr val="accent2"/>
                          </a:solidFill>
                          <a:latin typeface="Arial" panose="020B0604020202020204" pitchFamily="34" charset="0"/>
                        </a:rPr>
                        <a:t>d4</a:t>
                      </a:r>
                      <a:endParaRPr lang="en-US" altLang="x-none" dirty="0">
                        <a:solidFill>
                          <a:schemeClr val="accent2"/>
                        </a:solidFill>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28710" name="Rectangle 37"/>
          <p:cNvSpPr/>
          <p:nvPr/>
        </p:nvSpPr>
        <p:spPr>
          <a:xfrm>
            <a:off x="380365" y="3132455"/>
            <a:ext cx="8458835" cy="1143000"/>
          </a:xfrm>
          <a:prstGeom prst="rect">
            <a:avLst/>
          </a:prstGeom>
          <a:noFill/>
          <a:ln w="9525">
            <a:noFill/>
          </a:ln>
        </p:spPr>
        <p:txBody>
          <a:bodyPr/>
          <a:p>
            <a:pPr marL="457200" lvl="0" indent="-457200" eaLnBrk="1" hangingPunct="1">
              <a:lnSpc>
                <a:spcPct val="110000"/>
              </a:lnSpc>
              <a:buFont typeface="Wingdings" panose="05000000000000000000" charset="0"/>
              <a:buChar char=""/>
            </a:pPr>
            <a:r>
              <a:rPr lang="zh-CN" altLang="en-US" sz="2400" dirty="0">
                <a:solidFill>
                  <a:schemeClr val="accent2"/>
                </a:solidFill>
                <a:latin typeface="Times New Roman" panose="02020603050405020304" pitchFamily="2" charset="0"/>
                <a:ea typeface="宋体" panose="02010600030101010101" pitchFamily="2" charset="-122"/>
              </a:rPr>
              <a:t>其中可能成立的函数依赖关系有哪些？又有哪些函数依赖关系是不可能成立的？</a:t>
            </a:r>
            <a:endParaRPr lang="zh-CN" altLang="en-US" sz="2400" dirty="0">
              <a:solidFill>
                <a:schemeClr val="accent2"/>
              </a:solidFill>
              <a:latin typeface="Times New Roman" panose="02020603050405020304" pitchFamily="2" charset="0"/>
              <a:ea typeface="宋体" panose="02010600030101010101" pitchFamily="2" charset="-122"/>
            </a:endParaRPr>
          </a:p>
        </p:txBody>
      </p:sp>
      <p:sp>
        <p:nvSpPr>
          <p:cNvPr id="2" name="文本框 1"/>
          <p:cNvSpPr txBox="1"/>
          <p:nvPr/>
        </p:nvSpPr>
        <p:spPr>
          <a:xfrm>
            <a:off x="379730" y="4126865"/>
            <a:ext cx="8382635" cy="3068955"/>
          </a:xfrm>
          <a:prstGeom prst="rect">
            <a:avLst/>
          </a:prstGeom>
          <a:noFill/>
        </p:spPr>
        <p:txBody>
          <a:bodyPr wrap="square" rtlCol="0">
            <a:spAutoFit/>
          </a:bodyPr>
          <a:p>
            <a:pPr>
              <a:lnSpc>
                <a:spcPct val="100000"/>
              </a:lnSpc>
              <a:buNone/>
            </a:pPr>
            <a:r>
              <a:rPr lang="zh-CN" altLang="en-US" sz="2200"/>
              <a:t>说明：</a:t>
            </a:r>
            <a:endParaRPr lang="zh-CN" altLang="en-US" sz="2200"/>
          </a:p>
          <a:p>
            <a:pPr marL="514350" lvl="0" indent="-514350">
              <a:lnSpc>
                <a:spcPct val="100000"/>
              </a:lnSpc>
              <a:buFont typeface="+mj-ea"/>
              <a:buAutoNum type="circleNumDbPlain"/>
            </a:pPr>
            <a:r>
              <a:rPr lang="zh-CN" altLang="en-US" sz="2200"/>
              <a:t>根据具体的关系实例，可以否定一个函数依赖的存在，但不能证明某个函数依赖的成立；对于不能被否认的函数依赖，我们用了</a:t>
            </a:r>
            <a:r>
              <a:rPr lang="en-US" altLang="zh-CN" sz="2200"/>
              <a:t>‘</a:t>
            </a:r>
            <a:r>
              <a:rPr lang="zh-CN" altLang="en-US" sz="2200"/>
              <a:t>可能成立</a:t>
            </a:r>
            <a:r>
              <a:rPr lang="en-US" altLang="zh-CN" sz="2200"/>
              <a:t>’</a:t>
            </a:r>
            <a:r>
              <a:rPr lang="zh-CN" altLang="en-US" sz="2200"/>
              <a:t>这个定语，在本例中，寻找到的所有函数依赖都属于这一类。</a:t>
            </a:r>
            <a:endParaRPr lang="zh-CN" altLang="en-US" sz="2200"/>
          </a:p>
          <a:p>
            <a:pPr marL="514350" lvl="0" indent="-514350">
              <a:lnSpc>
                <a:spcPct val="100000"/>
              </a:lnSpc>
              <a:buFont typeface="+mj-ea"/>
              <a:buAutoNum type="circleNumDbPlain"/>
            </a:pPr>
            <a:r>
              <a:rPr lang="zh-CN" altLang="en-US" sz="2200"/>
              <a:t>只考虑右边的依赖因素是单个属性的情况</a:t>
            </a:r>
            <a:endParaRPr lang="zh-CN" altLang="en-US" sz="2200"/>
          </a:p>
          <a:p>
            <a:pPr marL="514350" lvl="0" indent="-514350">
              <a:lnSpc>
                <a:spcPct val="100000"/>
              </a:lnSpc>
              <a:buFont typeface="+mj-ea"/>
              <a:buAutoNum type="circleNumDbPlain"/>
            </a:pPr>
            <a:r>
              <a:rPr lang="zh-CN" altLang="en-US" sz="2200"/>
              <a:t>左边的决定因素按照属性数从少到多的顺序依次检查</a:t>
            </a:r>
            <a:endParaRPr lang="zh-CN" altLang="en-US" sz="2200"/>
          </a:p>
          <a:p>
            <a:pPr marL="514350" lvl="0" indent="-514350">
              <a:lnSpc>
                <a:spcPct val="100000"/>
              </a:lnSpc>
              <a:buFont typeface="+mj-ea"/>
              <a:buAutoNum type="circleNumDbPlain"/>
            </a:pPr>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3" name="组合 12"/>
          <p:cNvGrpSpPr/>
          <p:nvPr/>
        </p:nvGrpSpPr>
        <p:grpSpPr>
          <a:xfrm>
            <a:off x="609600" y="2642870"/>
            <a:ext cx="8305800" cy="1549400"/>
            <a:chOff x="960" y="4162"/>
            <a:chExt cx="13080" cy="2440"/>
          </a:xfrm>
        </p:grpSpPr>
        <p:sp>
          <p:nvSpPr>
            <p:cNvPr id="3" name="Rectangle 36"/>
            <p:cNvSpPr/>
            <p:nvPr/>
          </p:nvSpPr>
          <p:spPr>
            <a:xfrm>
              <a:off x="960" y="4162"/>
              <a:ext cx="3000" cy="2441"/>
            </a:xfrm>
            <a:prstGeom prst="rect">
              <a:avLst/>
            </a:prstGeom>
            <a:solidFill>
              <a:schemeClr val="bg1"/>
            </a:solidFill>
            <a:ln w="9525">
              <a:noFill/>
            </a:ln>
          </p:spPr>
          <p:txBody>
            <a:bodyPr tIns="0" bIns="0">
              <a:spAutoFit/>
            </a:bodyPr>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A → B</a:t>
              </a:r>
              <a:r>
                <a:rPr lang="en-US" altLang="x-none" dirty="0">
                  <a:solidFill>
                    <a:srgbClr val="FF0000"/>
                  </a:solidFill>
                  <a:latin typeface="Arial" panose="020B0604020202020204" pitchFamily="34" charset="0"/>
                  <a:ea typeface="宋体" panose="02010600030101010101" pitchFamily="2" charset="-122"/>
                </a:rPr>
                <a:t> </a:t>
              </a:r>
              <a:endParaRPr lang="en-US" altLang="x-none" dirty="0">
                <a:solidFill>
                  <a:srgbClr val="FF0000"/>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A → C</a:t>
              </a:r>
              <a:r>
                <a:rPr lang="en-US" altLang="x-none" dirty="0">
                  <a:solidFill>
                    <a:srgbClr val="FF0000"/>
                  </a:solidFill>
                  <a:latin typeface="Arial" panose="020B0604020202020204" pitchFamily="34" charset="0"/>
                  <a:ea typeface="宋体" panose="02010600030101010101" pitchFamily="2" charset="-122"/>
                </a:rPr>
                <a:t> </a:t>
              </a:r>
              <a:endParaRPr lang="en-US" altLang="x-none" dirty="0">
                <a:solidFill>
                  <a:srgbClr val="FF0000"/>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A → D</a:t>
              </a:r>
              <a:r>
                <a:rPr lang="en-US" altLang="x-none"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4" name="Rectangle 37"/>
            <p:cNvSpPr/>
            <p:nvPr/>
          </p:nvSpPr>
          <p:spPr>
            <a:xfrm>
              <a:off x="4440" y="4162"/>
              <a:ext cx="2880" cy="2441"/>
            </a:xfrm>
            <a:prstGeom prst="rect">
              <a:avLst/>
            </a:prstGeom>
            <a:solidFill>
              <a:schemeClr val="bg1"/>
            </a:solidFill>
            <a:ln w="9525">
              <a:noFill/>
            </a:ln>
          </p:spPr>
          <p:txBody>
            <a:bodyPr tIns="0" bIns="0">
              <a:spAutoFit/>
            </a:bodyPr>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B → A </a:t>
              </a:r>
              <a:endParaRPr lang="en-US" altLang="x-none"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B → C </a:t>
              </a:r>
              <a:endParaRPr lang="en-US" altLang="x-none"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B → D </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5" name="Rectangle 38"/>
            <p:cNvSpPr/>
            <p:nvPr/>
          </p:nvSpPr>
          <p:spPr>
            <a:xfrm>
              <a:off x="7920" y="4162"/>
              <a:ext cx="2760" cy="2441"/>
            </a:xfrm>
            <a:prstGeom prst="rect">
              <a:avLst/>
            </a:prstGeom>
            <a:solidFill>
              <a:schemeClr val="bg1"/>
            </a:solidFill>
            <a:ln w="9525">
              <a:noFill/>
            </a:ln>
          </p:spPr>
          <p:txBody>
            <a:bodyPr tIns="0" bIns="0">
              <a:spAutoFit/>
            </a:bodyPr>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C → A </a:t>
              </a:r>
              <a:endParaRPr lang="en-US" altLang="x-none"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C → B </a:t>
              </a:r>
              <a:endParaRPr lang="en-US" altLang="x-none"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C → D </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6" name="Rectangle 39"/>
            <p:cNvSpPr/>
            <p:nvPr/>
          </p:nvSpPr>
          <p:spPr>
            <a:xfrm>
              <a:off x="11160" y="4162"/>
              <a:ext cx="2880" cy="2441"/>
            </a:xfrm>
            <a:prstGeom prst="rect">
              <a:avLst/>
            </a:prstGeom>
            <a:solidFill>
              <a:schemeClr val="bg1"/>
            </a:solidFill>
            <a:ln w="9525">
              <a:noFill/>
            </a:ln>
          </p:spPr>
          <p:txBody>
            <a:bodyPr tIns="0" bIns="0">
              <a:spAutoFit/>
            </a:bodyPr>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D → A </a:t>
              </a:r>
              <a:endParaRPr lang="en-US" altLang="x-none"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D → B </a:t>
              </a:r>
              <a:endParaRPr lang="en-US" altLang="x-none"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20000"/>
                </a:lnSpc>
                <a:spcBef>
                  <a:spcPts val="0"/>
                </a:spcBef>
                <a:spcAft>
                  <a:spcPts val="0"/>
                </a:spcAft>
                <a:buClr>
                  <a:srgbClr val="996633"/>
                </a:buClr>
                <a:buNone/>
              </a:pPr>
              <a:r>
                <a:rPr lang="en-US" altLang="x-none" dirty="0">
                  <a:solidFill>
                    <a:schemeClr val="accent2"/>
                  </a:solidFill>
                  <a:latin typeface="Arial" panose="020B0604020202020204" pitchFamily="34" charset="0"/>
                  <a:ea typeface="宋体" panose="02010600030101010101" pitchFamily="2" charset="-122"/>
                </a:rPr>
                <a:t>D → C </a:t>
              </a:r>
              <a:endParaRPr lang="en-US" altLang="x-none" dirty="0">
                <a:solidFill>
                  <a:srgbClr val="FF0000"/>
                </a:solidFill>
                <a:latin typeface="Arial" panose="020B0604020202020204" pitchFamily="34" charset="0"/>
                <a:ea typeface="宋体" panose="02010600030101010101" pitchFamily="2" charset="-122"/>
              </a:endParaRPr>
            </a:p>
          </p:txBody>
        </p:sp>
      </p:grpSp>
      <p:sp>
        <p:nvSpPr>
          <p:cNvPr id="29701" name="Rectangle 3"/>
          <p:cNvSpPr>
            <a:spLocks noGrp="1"/>
          </p:cNvSpPr>
          <p:nvPr>
            <p:ph type="body"/>
          </p:nvPr>
        </p:nvSpPr>
        <p:spPr>
          <a:xfrm>
            <a:off x="180001" y="2226945"/>
            <a:ext cx="8763000" cy="497205"/>
          </a:xfrm>
        </p:spPr>
        <p:txBody>
          <a:bodyPr vert="horz" wrap="square" anchor="t">
            <a:spAutoFit/>
          </a:bodyPr>
          <a:p>
            <a:pPr lvl="0" eaLnBrk="1" hangingPunct="1"/>
            <a:r>
              <a:rPr lang="zh-CN" altLang="en-US" sz="2400">
                <a:solidFill>
                  <a:schemeClr val="tx1"/>
                </a:solidFill>
              </a:rPr>
              <a:t>首先考虑决定因素和依赖因素都是单个属性的情况：</a:t>
            </a:r>
            <a:endParaRPr lang="zh-CN" altLang="en-US" sz="2400">
              <a:solidFill>
                <a:schemeClr val="tx1"/>
              </a:solidFill>
            </a:endParaRPr>
          </a:p>
        </p:txBody>
      </p:sp>
      <p:graphicFrame>
        <p:nvGraphicFramePr>
          <p:cNvPr id="29702" name="表格 29701"/>
          <p:cNvGraphicFramePr/>
          <p:nvPr/>
        </p:nvGraphicFramePr>
        <p:xfrm>
          <a:off x="1828800" y="48895"/>
          <a:ext cx="5257800" cy="2130425"/>
        </p:xfrm>
        <a:graphic>
          <a:graphicData uri="http://schemas.openxmlformats.org/drawingml/2006/table">
            <a:tbl>
              <a:tblPr/>
              <a:tblGrid>
                <a:gridCol w="1230630"/>
                <a:gridCol w="1343025"/>
                <a:gridCol w="1341120"/>
                <a:gridCol w="1343025"/>
              </a:tblGrid>
              <a:tr h="40576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rgbClr val="FF0000"/>
                          </a:solidFill>
                          <a:latin typeface="Arial" panose="020B0604020202020204" pitchFamily="34" charset="0"/>
                        </a:rPr>
                        <a:t>A</a:t>
                      </a:r>
                      <a:endParaRPr lang="en-US" altLang="x-none" sz="2600" dirty="0">
                        <a:solidFill>
                          <a:srgbClr val="FF0000"/>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rgbClr val="FF0000"/>
                          </a:solidFill>
                          <a:latin typeface="Arial" panose="020B0604020202020204" pitchFamily="34" charset="0"/>
                        </a:rPr>
                        <a:t>B</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rgbClr val="FF0000"/>
                          </a:solidFill>
                          <a:latin typeface="Arial" panose="020B0604020202020204" pitchFamily="34" charset="0"/>
                        </a:rPr>
                        <a:t>C</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rgbClr val="FF0000"/>
                          </a:solidFill>
                          <a:latin typeface="Arial" panose="020B0604020202020204" pitchFamily="34" charset="0"/>
                        </a:rPr>
                        <a:t>D</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116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d1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370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c2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d2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2862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d3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116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c3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0" u="none" kern="1200" baseline="0">
                          <a:solidFill>
                            <a:srgbClr val="FF0000"/>
                          </a:solidFill>
                          <a:latin typeface="Times New Roman" panose="02020603050405020304" pitchFamily="2" charset="0"/>
                          <a:ea typeface="宋体" panose="02010600030101010101" pitchFamily="2" charset="-122"/>
                        </a:defRPr>
                      </a:lvl1pPr>
                      <a:lvl2pPr marL="742950" lvl="1" indent="-285750" algn="l">
                        <a:defRPr sz="2400" b="0" kern="1200">
                          <a:solidFill>
                            <a:schemeClr val="tx1"/>
                          </a:solidFill>
                        </a:defRPr>
                      </a:lvl2pPr>
                      <a:lvl3pPr marL="1143000" lvl="2" indent="-228600" algn="l">
                        <a:defRPr sz="2400" b="0" kern="1200">
                          <a:solidFill>
                            <a:schemeClr val="accent2"/>
                          </a:solidFill>
                        </a:defRPr>
                      </a:lvl3pPr>
                      <a:lvl4pPr marL="1600200" lvl="3" indent="-228600" algn="l">
                        <a:defRPr sz="2400" b="0" kern="1200">
                          <a:solidFill>
                            <a:schemeClr val="tx1"/>
                          </a:solidFill>
                        </a:defRPr>
                      </a:lvl4pPr>
                      <a:lvl5pPr marL="2057400" lvl="4" indent="-228600" algn="l">
                        <a:defRPr sz="2400" b="0" kern="1200">
                          <a:solidFill>
                            <a:schemeClr val="accent2"/>
                          </a:solidFill>
                        </a:defRPr>
                      </a:lvl5pPr>
                    </a:lstStyle>
                    <a:p>
                      <a:pPr marL="0" lvl="0" indent="0" algn="ctr" eaLnBrk="1" hangingPunct="1">
                        <a:lnSpc>
                          <a:spcPct val="110000"/>
                        </a:lnSpc>
                        <a:buNone/>
                      </a:pPr>
                      <a:r>
                        <a:rPr lang="en-US" altLang="x-none" sz="2600" dirty="0">
                          <a:solidFill>
                            <a:schemeClr val="accent2"/>
                          </a:solidFill>
                          <a:latin typeface="Arial" panose="020B0604020202020204" pitchFamily="34" charset="0"/>
                        </a:rPr>
                        <a:t>d4</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grpSp>
        <p:nvGrpSpPr>
          <p:cNvPr id="11" name="组合 10"/>
          <p:cNvGrpSpPr/>
          <p:nvPr/>
        </p:nvGrpSpPr>
        <p:grpSpPr>
          <a:xfrm>
            <a:off x="1727835" y="3275965"/>
            <a:ext cx="609600" cy="872490"/>
            <a:chOff x="2721" y="5159"/>
            <a:chExt cx="960" cy="1374"/>
          </a:xfrm>
        </p:grpSpPr>
        <p:sp>
          <p:nvSpPr>
            <p:cNvPr id="29738" name="Rectangle 44"/>
            <p:cNvSpPr/>
            <p:nvPr/>
          </p:nvSpPr>
          <p:spPr>
            <a:xfrm>
              <a:off x="2721" y="5953"/>
              <a:ext cx="960" cy="581"/>
            </a:xfrm>
            <a:prstGeom prst="rect">
              <a:avLst/>
            </a:prstGeom>
            <a:noFill/>
            <a:ln w="9525">
              <a:noFill/>
            </a:ln>
          </p:spPr>
          <p:txBody>
            <a:bodyPr tIns="0" bIns="0">
              <a:spAutoFit/>
            </a:bodyPr>
            <a:p>
              <a:pPr marL="342900" lvl="0" indent="-342900">
                <a:spcBef>
                  <a:spcPts val="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9739" name="Rectangle 45"/>
            <p:cNvSpPr/>
            <p:nvPr/>
          </p:nvSpPr>
          <p:spPr>
            <a:xfrm>
              <a:off x="2721" y="5159"/>
              <a:ext cx="960" cy="581"/>
            </a:xfrm>
            <a:prstGeom prst="rect">
              <a:avLst/>
            </a:prstGeom>
            <a:noFill/>
            <a:ln w="9525">
              <a:noFill/>
            </a:ln>
          </p:spPr>
          <p:txBody>
            <a:bodyPr tIns="0" bIns="0">
              <a:spAutoFit/>
            </a:bodyPr>
            <a:p>
              <a:pPr marL="342900" lvl="0" indent="-342900">
                <a:spcBef>
                  <a:spcPts val="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8" name="组合 7"/>
          <p:cNvGrpSpPr/>
          <p:nvPr/>
        </p:nvGrpSpPr>
        <p:grpSpPr>
          <a:xfrm>
            <a:off x="3959860" y="2773045"/>
            <a:ext cx="609600" cy="1375410"/>
            <a:chOff x="6236" y="4367"/>
            <a:chExt cx="960" cy="2166"/>
          </a:xfrm>
        </p:grpSpPr>
        <p:sp>
          <p:nvSpPr>
            <p:cNvPr id="29741" name="Rectangle 46"/>
            <p:cNvSpPr/>
            <p:nvPr/>
          </p:nvSpPr>
          <p:spPr>
            <a:xfrm>
              <a:off x="6236" y="5159"/>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9742" name="Rectangle 47"/>
            <p:cNvSpPr/>
            <p:nvPr/>
          </p:nvSpPr>
          <p:spPr>
            <a:xfrm>
              <a:off x="6236" y="4367"/>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9743" name="Rectangle 48"/>
            <p:cNvSpPr/>
            <p:nvPr/>
          </p:nvSpPr>
          <p:spPr>
            <a:xfrm>
              <a:off x="6236" y="5953"/>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2" name="组合 11"/>
          <p:cNvGrpSpPr/>
          <p:nvPr/>
        </p:nvGrpSpPr>
        <p:grpSpPr>
          <a:xfrm>
            <a:off x="6191885" y="2773045"/>
            <a:ext cx="609600" cy="1375410"/>
            <a:chOff x="9751" y="4367"/>
            <a:chExt cx="960" cy="2166"/>
          </a:xfrm>
        </p:grpSpPr>
        <p:sp>
          <p:nvSpPr>
            <p:cNvPr id="29744" name="Rectangle 49"/>
            <p:cNvSpPr/>
            <p:nvPr/>
          </p:nvSpPr>
          <p:spPr>
            <a:xfrm>
              <a:off x="9751" y="4367"/>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9745" name="Rectangle 50"/>
            <p:cNvSpPr/>
            <p:nvPr/>
          </p:nvSpPr>
          <p:spPr>
            <a:xfrm>
              <a:off x="9751" y="5953"/>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zh-CN" altLang="en-US" sz="2400"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9" name="组合 8"/>
          <p:cNvGrpSpPr/>
          <p:nvPr/>
        </p:nvGrpSpPr>
        <p:grpSpPr>
          <a:xfrm>
            <a:off x="1727835" y="2773045"/>
            <a:ext cx="7125335" cy="871220"/>
            <a:chOff x="2721" y="4367"/>
            <a:chExt cx="11221" cy="1372"/>
          </a:xfrm>
        </p:grpSpPr>
        <p:sp>
          <p:nvSpPr>
            <p:cNvPr id="29747" name="Rectangle 40"/>
            <p:cNvSpPr/>
            <p:nvPr/>
          </p:nvSpPr>
          <p:spPr>
            <a:xfrm>
              <a:off x="2721" y="4367"/>
              <a:ext cx="960" cy="581"/>
            </a:xfrm>
            <a:prstGeom prst="rect">
              <a:avLst/>
            </a:prstGeom>
            <a:noFill/>
            <a:ln w="9525">
              <a:noFill/>
            </a:ln>
          </p:spPr>
          <p:txBody>
            <a:bodyPr tIns="0" bIns="0">
              <a:spAutoFit/>
            </a:bodyPr>
            <a:p>
              <a:pPr marL="342900" lvl="0" indent="-342900" eaLnBrk="1" hangingPunct="1">
                <a:lnSpc>
                  <a:spcPct val="100000"/>
                </a:lnSpc>
                <a:spcBef>
                  <a:spcPts val="0"/>
                </a:spcBef>
                <a:spcAft>
                  <a:spcPts val="0"/>
                </a:spcAft>
                <a:buClr>
                  <a:srgbClr val="996633"/>
                </a:buClr>
                <a:buNone/>
              </a:pPr>
              <a:r>
                <a:rPr lang="en-US" altLang="x-none" sz="2400" dirty="0">
                  <a:solidFill>
                    <a:srgbClr val="FF0000"/>
                  </a:solidFill>
                  <a:latin typeface="Arial" panose="020B0604020202020204" pitchFamily="34" charset="0"/>
                  <a:ea typeface="宋体" panose="02010600030101010101" pitchFamily="2" charset="-122"/>
                </a:rPr>
                <a:t>√</a:t>
              </a:r>
              <a:endPar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29748" name="Rectangle 51"/>
            <p:cNvSpPr/>
            <p:nvPr/>
          </p:nvSpPr>
          <p:spPr>
            <a:xfrm>
              <a:off x="9751" y="5159"/>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en-US" altLang="x-none" sz="2400" dirty="0">
                  <a:solidFill>
                    <a:srgbClr val="FF0000"/>
                  </a:solidFill>
                  <a:latin typeface="Arial" panose="020B0604020202020204" pitchFamily="34" charset="0"/>
                  <a:ea typeface="宋体" panose="02010600030101010101" pitchFamily="2" charset="-122"/>
                </a:rPr>
                <a:t>√</a:t>
              </a:r>
              <a:endPar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29749" name="Rectangle 52"/>
            <p:cNvSpPr/>
            <p:nvPr/>
          </p:nvSpPr>
          <p:spPr>
            <a:xfrm>
              <a:off x="12982" y="5159"/>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en-US" altLang="x-none" sz="2400" dirty="0">
                  <a:solidFill>
                    <a:srgbClr val="FF0000"/>
                  </a:solidFill>
                  <a:latin typeface="Arial" panose="020B0604020202020204" pitchFamily="34" charset="0"/>
                  <a:ea typeface="宋体" panose="02010600030101010101" pitchFamily="2" charset="-122"/>
                </a:rPr>
                <a:t>√</a:t>
              </a:r>
              <a:endPar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grpSp>
      <p:grpSp>
        <p:nvGrpSpPr>
          <p:cNvPr id="10" name="组合 9"/>
          <p:cNvGrpSpPr/>
          <p:nvPr/>
        </p:nvGrpSpPr>
        <p:grpSpPr>
          <a:xfrm>
            <a:off x="8243570" y="2773045"/>
            <a:ext cx="609600" cy="1375410"/>
            <a:chOff x="12982" y="4367"/>
            <a:chExt cx="960" cy="2166"/>
          </a:xfrm>
        </p:grpSpPr>
        <p:sp>
          <p:nvSpPr>
            <p:cNvPr id="29750" name="Rectangle 53"/>
            <p:cNvSpPr/>
            <p:nvPr/>
          </p:nvSpPr>
          <p:spPr>
            <a:xfrm>
              <a:off x="12982" y="5953"/>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en-US" altLang="x-none" sz="2400" dirty="0">
                  <a:solidFill>
                    <a:srgbClr val="FF0000"/>
                  </a:solidFill>
                  <a:latin typeface="Arial" panose="020B0604020202020204" pitchFamily="34" charset="0"/>
                  <a:ea typeface="宋体" panose="02010600030101010101" pitchFamily="2" charset="-122"/>
                </a:rPr>
                <a:t>√</a:t>
              </a:r>
              <a:endPar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29751" name="Rectangle 54"/>
            <p:cNvSpPr/>
            <p:nvPr/>
          </p:nvSpPr>
          <p:spPr>
            <a:xfrm>
              <a:off x="12982" y="4367"/>
              <a:ext cx="960" cy="581"/>
            </a:xfrm>
            <a:prstGeom prst="rect">
              <a:avLst/>
            </a:prstGeom>
            <a:noFill/>
            <a:ln w="9525">
              <a:noFill/>
            </a:ln>
          </p:spPr>
          <p:txBody>
            <a:bodyPr tIns="0" bIns="0">
              <a:spAutoFit/>
            </a:bodyPr>
            <a:p>
              <a:pPr marL="342900" lvl="0" indent="-342900" eaLnBrk="1" hangingPunct="1">
                <a:spcBef>
                  <a:spcPct val="90000"/>
                </a:spcBef>
                <a:buClr>
                  <a:srgbClr val="996633"/>
                </a:buClr>
                <a:buNone/>
              </a:pPr>
              <a:r>
                <a:rPr lang="en-US" altLang="x-none" sz="2400" dirty="0">
                  <a:solidFill>
                    <a:srgbClr val="FF0000"/>
                  </a:solidFill>
                  <a:latin typeface="Arial" panose="020B0604020202020204" pitchFamily="34" charset="0"/>
                  <a:ea typeface="宋体" panose="02010600030101010101" pitchFamily="2" charset="-122"/>
                </a:rPr>
                <a:t>√</a:t>
              </a:r>
              <a:endParaRPr lang="en-US" altLang="x-none" sz="24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grpSp>
      <p:sp>
        <p:nvSpPr>
          <p:cNvPr id="2" name="文本框 1"/>
          <p:cNvSpPr txBox="1"/>
          <p:nvPr/>
        </p:nvSpPr>
        <p:spPr>
          <a:xfrm>
            <a:off x="617855" y="99060"/>
            <a:ext cx="1144270" cy="460375"/>
          </a:xfrm>
          <a:prstGeom prst="rect">
            <a:avLst/>
          </a:prstGeom>
          <a:noFill/>
        </p:spPr>
        <p:txBody>
          <a:bodyPr wrap="square" rtlCol="0">
            <a:spAutoFit/>
          </a:bodyPr>
          <a:p>
            <a:pPr>
              <a:buNone/>
            </a:pPr>
            <a:r>
              <a:rPr lang="zh-CN" altLang="en-US" sz="2400">
                <a:solidFill>
                  <a:schemeClr val="accent6"/>
                </a:solidFill>
              </a:rPr>
              <a:t>关系 </a:t>
            </a:r>
            <a:r>
              <a:rPr lang="en-US" altLang="zh-CN" sz="2400">
                <a:solidFill>
                  <a:schemeClr val="accent6"/>
                </a:solidFill>
              </a:rPr>
              <a:t>R</a:t>
            </a:r>
            <a:endParaRPr lang="en-US" altLang="zh-CN" sz="2400">
              <a:solidFill>
                <a:schemeClr val="accent6"/>
              </a:solidFill>
            </a:endParaRPr>
          </a:p>
        </p:txBody>
      </p:sp>
      <p:sp>
        <p:nvSpPr>
          <p:cNvPr id="7" name="Rectangle 3"/>
          <p:cNvSpPr>
            <a:spLocks noGrp="1"/>
          </p:cNvSpPr>
          <p:nvPr/>
        </p:nvSpPr>
        <p:spPr>
          <a:xfrm>
            <a:off x="180001" y="4192905"/>
            <a:ext cx="8763000" cy="1715770"/>
          </a:xfrm>
          <a:prstGeom prst="rect">
            <a:avLst/>
          </a:prstGeom>
          <a:noFill/>
          <a:ln w="9525">
            <a:noFill/>
          </a:ln>
        </p:spPr>
        <p:txBody>
          <a:bodyPr vert="horz"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00000"/>
              </a:lnSpc>
            </a:pPr>
            <a:r>
              <a:rPr lang="zh-CN" altLang="en-US" sz="2400">
                <a:solidFill>
                  <a:schemeClr val="tx1"/>
                </a:solidFill>
                <a:latin typeface="Arial" panose="020B0604020202020204" pitchFamily="34" charset="0"/>
              </a:rPr>
              <a:t>根据这四个元组在属性</a:t>
            </a:r>
            <a:r>
              <a:rPr lang="en-US" altLang="zh-CN" sz="2400">
                <a:solidFill>
                  <a:schemeClr val="tx1"/>
                </a:solidFill>
                <a:latin typeface="Arial" panose="020B0604020202020204" pitchFamily="34" charset="0"/>
              </a:rPr>
              <a:t>B</a:t>
            </a:r>
            <a:r>
              <a:rPr lang="zh-CN" altLang="en-US" sz="2400">
                <a:solidFill>
                  <a:schemeClr val="tx1"/>
                </a:solidFill>
                <a:latin typeface="Arial" panose="020B0604020202020204" pitchFamily="34" charset="0"/>
              </a:rPr>
              <a:t>上的取值特殊性</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都相同</a:t>
            </a:r>
            <a:r>
              <a:rPr lang="en-US" altLang="zh-CN" sz="2400">
                <a:solidFill>
                  <a:schemeClr val="tx1"/>
                </a:solidFill>
                <a:latin typeface="Arial" panose="020B0604020202020204" pitchFamily="34" charset="0"/>
              </a:rPr>
              <a:t>)</a:t>
            </a:r>
            <a:r>
              <a:rPr lang="zh-CN" altLang="zh-CN" sz="2400">
                <a:solidFill>
                  <a:schemeClr val="tx1"/>
                </a:solidFill>
                <a:latin typeface="Arial" panose="020B0604020202020204" pitchFamily="34" charset="0"/>
              </a:rPr>
              <a:t>可知</a:t>
            </a:r>
            <a:r>
              <a:rPr lang="zh-CN" altLang="en-US" sz="2400">
                <a:solidFill>
                  <a:schemeClr val="tx1"/>
                </a:solidFill>
                <a:latin typeface="Arial" panose="020B0604020202020204" pitchFamily="34" charset="0"/>
              </a:rPr>
              <a:t>：</a:t>
            </a:r>
            <a:endParaRPr lang="zh-CN" altLang="en-US" sz="2400">
              <a:solidFill>
                <a:schemeClr val="tx1"/>
              </a:solidFill>
              <a:latin typeface="Arial" panose="020B0604020202020204" pitchFamily="34" charset="0"/>
            </a:endParaRPr>
          </a:p>
          <a:p>
            <a:pPr marL="971550" lvl="1" indent="-514350" eaLnBrk="1" hangingPunct="1">
              <a:lnSpc>
                <a:spcPct val="100000"/>
              </a:lnSpc>
              <a:buFont typeface="+mj-ea"/>
              <a:buAutoNum type="circleNumDbPlain"/>
            </a:pPr>
            <a:r>
              <a:rPr lang="zh-CN" altLang="en-US" sz="2400">
                <a:solidFill>
                  <a:schemeClr val="tx1"/>
                </a:solidFill>
                <a:latin typeface="Arial" panose="020B0604020202020204" pitchFamily="34" charset="0"/>
              </a:rPr>
              <a:t>以</a:t>
            </a:r>
            <a:r>
              <a:rPr lang="en-US" altLang="zh-CN" sz="2400">
                <a:solidFill>
                  <a:schemeClr val="tx1"/>
                </a:solidFill>
                <a:latin typeface="Arial" panose="020B0604020202020204" pitchFamily="34" charset="0"/>
              </a:rPr>
              <a:t>B</a:t>
            </a:r>
            <a:r>
              <a:rPr lang="zh-CN" altLang="en-US" sz="2400">
                <a:solidFill>
                  <a:schemeClr val="tx1"/>
                </a:solidFill>
                <a:latin typeface="Arial" panose="020B0604020202020204" pitchFamily="34" charset="0"/>
              </a:rPr>
              <a:t>作为决定因素的三个函数依赖都不成立（</a:t>
            </a:r>
            <a:r>
              <a:rPr lang="zh-CN" altLang="en-US" sz="2400" u="sng">
                <a:solidFill>
                  <a:schemeClr val="tx1"/>
                </a:solidFill>
                <a:latin typeface="Arial" panose="020B0604020202020204" pitchFamily="34" charset="0"/>
              </a:rPr>
              <a:t>很容易找到不满足函数依赖约束的一对例子元组</a:t>
            </a:r>
            <a:r>
              <a:rPr lang="en-US" altLang="zh-CN" sz="2400" u="sng">
                <a:solidFill>
                  <a:schemeClr val="tx1"/>
                </a:solidFill>
                <a:latin typeface="Arial" panose="020B0604020202020204" pitchFamily="34" charset="0"/>
              </a:rPr>
              <a:t>(</a:t>
            </a:r>
            <a:r>
              <a:rPr lang="zh-CN" altLang="en-US" sz="2400" u="sng">
                <a:solidFill>
                  <a:schemeClr val="tx1"/>
                </a:solidFill>
                <a:latin typeface="Arial" panose="020B0604020202020204" pitchFamily="34" charset="0"/>
              </a:rPr>
              <a:t>反例</a:t>
            </a:r>
            <a:r>
              <a:rPr lang="en-US" altLang="zh-CN" sz="2400" u="sng">
                <a:solidFill>
                  <a:schemeClr val="tx1"/>
                </a:solidFill>
                <a:latin typeface="Arial" panose="020B0604020202020204" pitchFamily="34" charset="0"/>
              </a:rPr>
              <a:t>)</a:t>
            </a:r>
            <a:r>
              <a:rPr lang="zh-CN" altLang="en-US" sz="2400">
                <a:solidFill>
                  <a:schemeClr val="tx1"/>
                </a:solidFill>
                <a:latin typeface="Arial" panose="020B0604020202020204" pitchFamily="34" charset="0"/>
              </a:rPr>
              <a:t>）</a:t>
            </a:r>
            <a:endParaRPr lang="zh-CN" altLang="en-US" sz="2400">
              <a:solidFill>
                <a:schemeClr val="tx1"/>
              </a:solidFill>
              <a:latin typeface="Arial" panose="020B0604020202020204" pitchFamily="34" charset="0"/>
            </a:endParaRPr>
          </a:p>
          <a:p>
            <a:pPr marL="971550" lvl="1" indent="-514350" eaLnBrk="1" hangingPunct="1">
              <a:lnSpc>
                <a:spcPct val="100000"/>
              </a:lnSpc>
              <a:buFont typeface="+mj-ea"/>
              <a:buAutoNum type="circleNumDbPlain"/>
            </a:pPr>
            <a:r>
              <a:rPr lang="zh-CN" altLang="en-US" sz="2400">
                <a:solidFill>
                  <a:schemeClr val="tx1"/>
                </a:solidFill>
                <a:latin typeface="Arial" panose="020B0604020202020204" pitchFamily="34" charset="0"/>
              </a:rPr>
              <a:t>以</a:t>
            </a:r>
            <a:r>
              <a:rPr lang="en-US" altLang="zh-CN" sz="2400">
                <a:solidFill>
                  <a:schemeClr val="tx1"/>
                </a:solidFill>
                <a:latin typeface="Arial" panose="020B0604020202020204" pitchFamily="34" charset="0"/>
              </a:rPr>
              <a:t>B</a:t>
            </a:r>
            <a:r>
              <a:rPr lang="zh-CN" altLang="en-US" sz="2400">
                <a:solidFill>
                  <a:schemeClr val="tx1"/>
                </a:solidFill>
                <a:latin typeface="Arial" panose="020B0604020202020204" pitchFamily="34" charset="0"/>
              </a:rPr>
              <a:t>作为依赖因素的函数依赖都成立</a:t>
            </a:r>
            <a:r>
              <a:rPr lang="en-US" altLang="zh-CN" sz="2400">
                <a:solidFill>
                  <a:schemeClr val="tx1"/>
                </a:solidFill>
                <a:latin typeface="Arial" panose="020B0604020202020204" pitchFamily="34" charset="0"/>
              </a:rPr>
              <a:t>(</a:t>
            </a:r>
            <a:r>
              <a:rPr lang="zh-CN" altLang="en-US" sz="2400" u="sng">
                <a:solidFill>
                  <a:schemeClr val="tx1"/>
                </a:solidFill>
                <a:latin typeface="Arial" panose="020B0604020202020204" pitchFamily="34" charset="0"/>
              </a:rPr>
              <a:t>找不到反例</a:t>
            </a:r>
            <a:r>
              <a:rPr lang="en-US" altLang="zh-CN" sz="2400">
                <a:solidFill>
                  <a:schemeClr val="tx1"/>
                </a:solidFill>
                <a:latin typeface="Arial" panose="020B0604020202020204" pitchFamily="34" charset="0"/>
              </a:rPr>
              <a:t>)</a:t>
            </a:r>
            <a:endParaRPr lang="zh-CN" altLang="en-US" sz="2400">
              <a:solidFill>
                <a:schemeClr val="tx1"/>
              </a:solidFill>
              <a:latin typeface="Arial" panose="020B0604020202020204" pitchFamily="34" charset="0"/>
            </a:endParaRPr>
          </a:p>
        </p:txBody>
      </p:sp>
      <p:sp>
        <p:nvSpPr>
          <p:cNvPr id="14" name="Rectangle 3"/>
          <p:cNvSpPr>
            <a:spLocks noGrp="1"/>
          </p:cNvSpPr>
          <p:nvPr/>
        </p:nvSpPr>
        <p:spPr>
          <a:xfrm>
            <a:off x="180001" y="5908675"/>
            <a:ext cx="8763000" cy="460375"/>
          </a:xfrm>
          <a:prstGeom prst="rect">
            <a:avLst/>
          </a:prstGeom>
          <a:noFill/>
          <a:ln w="9525">
            <a:noFill/>
          </a:ln>
        </p:spPr>
        <p:txBody>
          <a:bodyPr vert="horz"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00000"/>
              </a:lnSpc>
            </a:pPr>
            <a:r>
              <a:rPr lang="zh-CN" altLang="en-US" sz="2400">
                <a:solidFill>
                  <a:schemeClr val="tx1"/>
                </a:solidFill>
                <a:latin typeface="Arial" panose="020B0604020202020204" pitchFamily="34" charset="0"/>
              </a:rPr>
              <a:t>根据属性</a:t>
            </a:r>
            <a:r>
              <a:rPr lang="en-US" altLang="zh-CN" sz="2400">
                <a:solidFill>
                  <a:schemeClr val="tx1"/>
                </a:solidFill>
                <a:latin typeface="Arial" panose="020B0604020202020204" pitchFamily="34" charset="0"/>
              </a:rPr>
              <a:t>D</a:t>
            </a:r>
            <a:r>
              <a:rPr lang="zh-CN" altLang="en-US" sz="2400">
                <a:solidFill>
                  <a:schemeClr val="tx1"/>
                </a:solidFill>
                <a:latin typeface="Arial" panose="020B0604020202020204" pitchFamily="34" charset="0"/>
              </a:rPr>
              <a:t>的取值可知，所有以</a:t>
            </a:r>
            <a:r>
              <a:rPr lang="en-US" altLang="zh-CN" sz="2400">
                <a:solidFill>
                  <a:schemeClr val="tx1"/>
                </a:solidFill>
                <a:latin typeface="Arial" panose="020B0604020202020204" pitchFamily="34" charset="0"/>
              </a:rPr>
              <a:t>D</a:t>
            </a:r>
            <a:r>
              <a:rPr lang="zh-CN" altLang="en-US" sz="2400">
                <a:solidFill>
                  <a:schemeClr val="tx1"/>
                </a:solidFill>
                <a:latin typeface="Arial" panose="020B0604020202020204" pitchFamily="34" charset="0"/>
              </a:rPr>
              <a:t>为决定因素的</a:t>
            </a:r>
            <a:r>
              <a:rPr lang="en-US" altLang="zh-CN" sz="2400">
                <a:solidFill>
                  <a:schemeClr val="tx1"/>
                </a:solidFill>
                <a:latin typeface="Arial" panose="020B0604020202020204" pitchFamily="34" charset="0"/>
              </a:rPr>
              <a:t>FD</a:t>
            </a:r>
            <a:r>
              <a:rPr lang="zh-CN" altLang="en-US" sz="2400">
                <a:solidFill>
                  <a:schemeClr val="tx1"/>
                </a:solidFill>
                <a:latin typeface="Arial" panose="020B0604020202020204" pitchFamily="34" charset="0"/>
              </a:rPr>
              <a:t>都成立！</a:t>
            </a:r>
            <a:endParaRPr lang="zh-CN" altLang="en-US" sz="2400">
              <a:solidFill>
                <a:schemeClr val="tx1"/>
              </a:solidFill>
              <a:latin typeface="Arial" panose="020B0604020202020204" pitchFamily="34" charset="0"/>
            </a:endParaRPr>
          </a:p>
        </p:txBody>
      </p:sp>
      <p:sp>
        <p:nvSpPr>
          <p:cNvPr id="15" name="Rectangle 3"/>
          <p:cNvSpPr>
            <a:spLocks noGrp="1"/>
          </p:cNvSpPr>
          <p:nvPr/>
        </p:nvSpPr>
        <p:spPr>
          <a:xfrm>
            <a:off x="180001" y="6322695"/>
            <a:ext cx="8763000" cy="460375"/>
          </a:xfrm>
          <a:prstGeom prst="rect">
            <a:avLst/>
          </a:prstGeom>
          <a:noFill/>
          <a:ln w="9525">
            <a:noFill/>
          </a:ln>
        </p:spPr>
        <p:txBody>
          <a:bodyPr vert="horz"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00000"/>
              </a:lnSpc>
            </a:pPr>
            <a:r>
              <a:rPr lang="zh-CN" altLang="en-US" sz="2400">
                <a:solidFill>
                  <a:schemeClr val="tx1"/>
                </a:solidFill>
                <a:latin typeface="Arial" panose="020B0604020202020204" pitchFamily="34" charset="0"/>
              </a:rPr>
              <a:t>对另外四个函数依赖，可以根据定义来检查其是否成立</a:t>
            </a:r>
            <a:endParaRPr lang="zh-CN" altLang="en-US" sz="24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9" name="Rectangle 3"/>
          <p:cNvSpPr>
            <a:spLocks noGrp="1"/>
          </p:cNvSpPr>
          <p:nvPr>
            <p:ph type="body"/>
          </p:nvPr>
        </p:nvSpPr>
        <p:spPr>
          <a:xfrm>
            <a:off x="180001" y="3316605"/>
            <a:ext cx="8382000" cy="497205"/>
          </a:xfrm>
        </p:spPr>
        <p:txBody>
          <a:bodyPr vert="horz" wrap="square" anchor="t">
            <a:spAutoFit/>
          </a:bodyPr>
          <a:p>
            <a:pPr lvl="0" eaLnBrk="1" hangingPunct="1"/>
            <a:r>
              <a:rPr lang="zh-CN" altLang="en-US" sz="2400">
                <a:solidFill>
                  <a:schemeClr val="tx1"/>
                </a:solidFill>
                <a:latin typeface="Arial" panose="020B0604020202020204" pitchFamily="34" charset="0"/>
              </a:rPr>
              <a:t>其次，再考虑决定因素是多个属性的情况：</a:t>
            </a:r>
            <a:endParaRPr lang="zh-CN" altLang="en-US" sz="2400">
              <a:solidFill>
                <a:schemeClr val="tx1"/>
              </a:solidFill>
              <a:latin typeface="Arial" panose="020B0604020202020204" pitchFamily="34" charset="0"/>
            </a:endParaRPr>
          </a:p>
        </p:txBody>
      </p:sp>
      <p:sp>
        <p:nvSpPr>
          <p:cNvPr id="31782" name="Rectangle 36"/>
          <p:cNvSpPr/>
          <p:nvPr/>
        </p:nvSpPr>
        <p:spPr>
          <a:xfrm>
            <a:off x="1219200" y="2317115"/>
            <a:ext cx="6934200" cy="970915"/>
          </a:xfrm>
          <a:prstGeom prst="rect">
            <a:avLst/>
          </a:prstGeom>
          <a:noFill/>
          <a:ln w="9525">
            <a:noFill/>
          </a:ln>
        </p:spPr>
        <p:txBody>
          <a:bodyPr>
            <a:spAutoFit/>
          </a:bodyPr>
          <a:p>
            <a:pPr marL="342900" lvl="0" indent="-342900" eaLnBrk="1" hangingPunct="1">
              <a:lnSpc>
                <a:spcPct val="100000"/>
              </a:lnSpc>
              <a:buNone/>
            </a:pPr>
            <a:r>
              <a:rPr lang="en-US" altLang="x-none" sz="2600" dirty="0">
                <a:solidFill>
                  <a:schemeClr val="accent2"/>
                </a:solidFill>
                <a:latin typeface="Arial" panose="020B0604020202020204" pitchFamily="34" charset="0"/>
                <a:ea typeface="宋体" panose="02010600030101010101" pitchFamily="2" charset="-122"/>
              </a:rPr>
              <a:t>A → B 		C → B</a:t>
            </a:r>
            <a:endParaRPr lang="en-US" altLang="x-none" sz="2600" dirty="0">
              <a:solidFill>
                <a:schemeClr val="accent2"/>
              </a:solidFill>
              <a:latin typeface="Arial" panose="020B0604020202020204" pitchFamily="34" charset="0"/>
              <a:ea typeface="宋体" panose="02010600030101010101" pitchFamily="2" charset="-122"/>
            </a:endParaRPr>
          </a:p>
          <a:p>
            <a:pPr marL="342900" lvl="0" indent="-342900" eaLnBrk="1" hangingPunct="1">
              <a:lnSpc>
                <a:spcPct val="100000"/>
              </a:lnSpc>
              <a:buNone/>
            </a:pPr>
            <a:r>
              <a:rPr lang="en-US" altLang="x-none" sz="2600" dirty="0">
                <a:solidFill>
                  <a:schemeClr val="accent2"/>
                </a:solidFill>
                <a:latin typeface="Arial" panose="020B0604020202020204" pitchFamily="34" charset="0"/>
                <a:ea typeface="宋体" panose="02010600030101010101" pitchFamily="2" charset="-122"/>
              </a:rPr>
              <a:t>D → A 		D → B 		D → C</a:t>
            </a:r>
            <a:endParaRPr lang="zh-CN" altLang="en-US" sz="2600" dirty="0">
              <a:solidFill>
                <a:schemeClr val="accent2"/>
              </a:solidFill>
              <a:latin typeface="Arial" panose="020B0604020202020204" pitchFamily="34" charset="0"/>
              <a:ea typeface="宋体" panose="02010600030101010101" pitchFamily="2" charset="-122"/>
            </a:endParaRPr>
          </a:p>
        </p:txBody>
      </p:sp>
      <p:sp>
        <p:nvSpPr>
          <p:cNvPr id="31783" name="Rectangle 37"/>
          <p:cNvSpPr/>
          <p:nvPr/>
        </p:nvSpPr>
        <p:spPr>
          <a:xfrm>
            <a:off x="304800" y="3926205"/>
            <a:ext cx="8763000" cy="976630"/>
          </a:xfrm>
          <a:prstGeom prst="rect">
            <a:avLst/>
          </a:prstGeom>
          <a:noFill/>
          <a:ln w="9525">
            <a:noFill/>
          </a:ln>
        </p:spPr>
        <p:txBody>
          <a:bodyPr>
            <a:spAutoFit/>
          </a:bodyPr>
          <a:p>
            <a:pPr marL="347345" lvl="0" indent="-347345" eaLnBrk="1" hangingPunct="1">
              <a:lnSpc>
                <a:spcPct val="110000"/>
              </a:lnSpc>
              <a:buAutoNum type="arabicParenR"/>
            </a:pPr>
            <a:r>
              <a:rPr lang="zh-CN" altLang="en-US" sz="2400" dirty="0">
                <a:solidFill>
                  <a:schemeClr val="accent2"/>
                </a:solidFill>
                <a:latin typeface="Times New Roman" panose="02020603050405020304" pitchFamily="2" charset="0"/>
                <a:ea typeface="宋体" panose="02010600030101010101" pitchFamily="2" charset="-122"/>
              </a:rPr>
              <a:t>在左边的决定因素中不需要考虑含有属性 </a:t>
            </a:r>
            <a:r>
              <a:rPr lang="en-US" altLang="x-none" sz="2400" dirty="0">
                <a:solidFill>
                  <a:srgbClr val="FF0000"/>
                </a:solidFill>
                <a:latin typeface="Times New Roman" panose="02020603050405020304" pitchFamily="2" charset="0"/>
                <a:ea typeface="宋体" panose="02010600030101010101" pitchFamily="2" charset="-122"/>
              </a:rPr>
              <a:t>D </a:t>
            </a:r>
            <a:r>
              <a:rPr lang="zh-CN" altLang="en-US" sz="2400" dirty="0">
                <a:solidFill>
                  <a:schemeClr val="accent2"/>
                </a:solidFill>
                <a:latin typeface="Times New Roman" panose="02020603050405020304" pitchFamily="2" charset="0"/>
                <a:ea typeface="宋体" panose="02010600030101010101" pitchFamily="2" charset="-122"/>
              </a:rPr>
              <a:t>的情况，</a:t>
            </a:r>
            <a:r>
              <a:rPr lang="en-US" altLang="x-none" sz="2400" dirty="0">
                <a:solidFill>
                  <a:srgbClr val="FF0000"/>
                </a:solidFill>
                <a:latin typeface="Times New Roman" panose="02020603050405020304" pitchFamily="2" charset="0"/>
                <a:ea typeface="宋体" panose="02010600030101010101" pitchFamily="2" charset="-122"/>
              </a:rPr>
              <a:t>why ?</a:t>
            </a:r>
            <a:endParaRPr lang="en-US" altLang="x-none" sz="2400" dirty="0">
              <a:solidFill>
                <a:srgbClr val="FF0000"/>
              </a:solidFill>
              <a:latin typeface="Times New Roman" panose="02020603050405020304" pitchFamily="2" charset="0"/>
              <a:ea typeface="宋体" panose="02010600030101010101" pitchFamily="2" charset="-122"/>
            </a:endParaRPr>
          </a:p>
          <a:p>
            <a:pPr marL="347345" lvl="0" indent="-347345" eaLnBrk="1" hangingPunct="1">
              <a:lnSpc>
                <a:spcPct val="110000"/>
              </a:lnSpc>
              <a:buAutoNum type="arabicParenR"/>
            </a:pPr>
            <a:r>
              <a:rPr lang="zh-CN" altLang="en-US" sz="2400" dirty="0">
                <a:solidFill>
                  <a:schemeClr val="accent2"/>
                </a:solidFill>
                <a:latin typeface="Times New Roman" panose="02020603050405020304" pitchFamily="2" charset="0"/>
                <a:ea typeface="宋体" panose="02010600030101010101" pitchFamily="2" charset="-122"/>
              </a:rPr>
              <a:t>在</a:t>
            </a:r>
            <a:r>
              <a:rPr lang="zh-CN" altLang="en-US" sz="2400" dirty="0">
                <a:solidFill>
                  <a:schemeClr val="accent2"/>
                </a:solidFill>
                <a:latin typeface="Times New Roman" panose="02020603050405020304" pitchFamily="2" charset="0"/>
                <a:sym typeface="+mn-ea"/>
              </a:rPr>
              <a:t>左边的决定因素中</a:t>
            </a:r>
            <a:r>
              <a:rPr lang="zh-CN" altLang="en-US" sz="2400" dirty="0">
                <a:solidFill>
                  <a:schemeClr val="accent2"/>
                </a:solidFill>
                <a:latin typeface="Times New Roman" panose="02020603050405020304" pitchFamily="2" charset="0"/>
                <a:ea typeface="宋体" panose="02010600030101010101" pitchFamily="2" charset="-122"/>
              </a:rPr>
              <a:t>不需要考虑含有属性 </a:t>
            </a:r>
            <a:r>
              <a:rPr lang="en-US" altLang="x-none" sz="2400" dirty="0">
                <a:solidFill>
                  <a:srgbClr val="FF0000"/>
                </a:solidFill>
                <a:latin typeface="Times New Roman" panose="02020603050405020304" pitchFamily="2" charset="0"/>
                <a:ea typeface="宋体" panose="02010600030101010101" pitchFamily="2" charset="-122"/>
              </a:rPr>
              <a:t>B </a:t>
            </a:r>
            <a:r>
              <a:rPr lang="zh-CN" altLang="en-US" sz="2400" dirty="0">
                <a:solidFill>
                  <a:schemeClr val="accent2"/>
                </a:solidFill>
                <a:latin typeface="Times New Roman" panose="02020603050405020304" pitchFamily="2" charset="0"/>
                <a:ea typeface="宋体" panose="02010600030101010101" pitchFamily="2" charset="-122"/>
              </a:rPr>
              <a:t>的情况，</a:t>
            </a:r>
            <a:r>
              <a:rPr lang="en-US" altLang="x-none" sz="2400" dirty="0">
                <a:solidFill>
                  <a:srgbClr val="FF0000"/>
                </a:solidFill>
                <a:latin typeface="Times New Roman" panose="02020603050405020304" pitchFamily="2" charset="0"/>
                <a:ea typeface="宋体" panose="02010600030101010101" pitchFamily="2" charset="-122"/>
              </a:rPr>
              <a:t>why ?</a:t>
            </a:r>
            <a:endParaRPr lang="en-US" altLang="x-none" sz="2400" dirty="0">
              <a:solidFill>
                <a:srgbClr val="FF0000"/>
              </a:solidFill>
              <a:latin typeface="Times New Roman" panose="02020603050405020304" pitchFamily="2" charset="0"/>
              <a:ea typeface="宋体" panose="02010600030101010101" pitchFamily="2" charset="-122"/>
            </a:endParaRPr>
          </a:p>
        </p:txBody>
      </p:sp>
      <p:grpSp>
        <p:nvGrpSpPr>
          <p:cNvPr id="31784" name="组合 31783"/>
          <p:cNvGrpSpPr/>
          <p:nvPr/>
        </p:nvGrpSpPr>
        <p:grpSpPr>
          <a:xfrm>
            <a:off x="179388" y="5145405"/>
            <a:ext cx="8229600" cy="922338"/>
            <a:chOff x="-175" y="0"/>
            <a:chExt cx="5184" cy="581"/>
          </a:xfrm>
        </p:grpSpPr>
        <p:sp>
          <p:nvSpPr>
            <p:cNvPr id="31785" name="Rectangle 39"/>
            <p:cNvSpPr/>
            <p:nvPr/>
          </p:nvSpPr>
          <p:spPr>
            <a:xfrm>
              <a:off x="687" y="291"/>
              <a:ext cx="3984" cy="290"/>
            </a:xfrm>
            <a:prstGeom prst="rect">
              <a:avLst/>
            </a:prstGeom>
            <a:noFill/>
            <a:ln w="9525">
              <a:noFill/>
            </a:ln>
          </p:spPr>
          <p:txBody>
            <a:bodyPr>
              <a:spAutoFit/>
            </a:bodyPr>
            <a:p>
              <a:pPr marL="342900" lvl="0" indent="-342900" eaLnBrk="1" hangingPunct="1">
                <a:buClr>
                  <a:srgbClr val="996633"/>
                </a:buClr>
                <a:buNone/>
              </a:pPr>
              <a:r>
                <a:rPr lang="en-US" altLang="x-none" sz="2400" dirty="0">
                  <a:solidFill>
                    <a:schemeClr val="accent2"/>
                  </a:solidFill>
                  <a:latin typeface="Arial" panose="020B0604020202020204" pitchFamily="34" charset="0"/>
                  <a:ea typeface="宋体" panose="02010600030101010101" pitchFamily="2" charset="-122"/>
                </a:rPr>
                <a:t>AC → B</a:t>
              </a:r>
              <a:r>
                <a:rPr lang="en-US" altLang="x-none" sz="2400" dirty="0">
                  <a:solidFill>
                    <a:srgbClr val="FF0000"/>
                  </a:solidFill>
                  <a:latin typeface="Arial" panose="020B0604020202020204" pitchFamily="34" charset="0"/>
                  <a:ea typeface="宋体" panose="02010600030101010101" pitchFamily="2" charset="-122"/>
                </a:rPr>
                <a:t> 			</a:t>
              </a:r>
              <a:r>
                <a:rPr lang="en-US" altLang="x-none" sz="2400" dirty="0">
                  <a:solidFill>
                    <a:schemeClr val="accent2"/>
                  </a:solidFill>
                  <a:latin typeface="Arial" panose="020B0604020202020204" pitchFamily="34" charset="0"/>
                  <a:ea typeface="宋体" panose="02010600030101010101" pitchFamily="2" charset="-122"/>
                </a:rPr>
                <a:t>AC → D</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31786" name="Rectangle 40"/>
            <p:cNvSpPr/>
            <p:nvPr/>
          </p:nvSpPr>
          <p:spPr>
            <a:xfrm>
              <a:off x="-175" y="0"/>
              <a:ext cx="5184" cy="313"/>
            </a:xfrm>
            <a:prstGeom prst="rect">
              <a:avLst/>
            </a:prstGeom>
            <a:noFill/>
            <a:ln w="9525">
              <a:noFill/>
            </a:ln>
          </p:spPr>
          <p:txBody>
            <a:bodyPr>
              <a:spAutoFit/>
            </a:bodyPr>
            <a:p>
              <a:pPr marL="342900" lvl="0" indent="-342900" eaLnBrk="1" hangingPunct="1">
                <a:lnSpc>
                  <a:spcPct val="110000"/>
                </a:lnSpc>
                <a:buClr>
                  <a:srgbClr val="996633"/>
                </a:buClr>
                <a:buFont typeface="Wingdings" panose="05000000000000000000" charset="0"/>
                <a:buChar char=""/>
              </a:pPr>
              <a:r>
                <a:rPr lang="zh-CN" altLang="en-US" sz="2400">
                  <a:latin typeface="Arial" panose="020B0604020202020204" pitchFamily="34" charset="0"/>
                  <a:ea typeface="+mn-ea"/>
                  <a:cs typeface="+mn-cs"/>
                </a:rPr>
                <a:t>因此</a:t>
              </a:r>
              <a:r>
                <a:rPr lang="zh-CN" altLang="en-US" sz="2400" dirty="0">
                  <a:latin typeface="Arial" panose="020B0604020202020204" pitchFamily="34" charset="0"/>
                  <a:ea typeface="宋体" panose="02010600030101010101" pitchFamily="2" charset="-122"/>
                </a:rPr>
                <a:t>只需要考虑下述的</a:t>
              </a:r>
              <a:r>
                <a:rPr lang="en-US" altLang="x-none" sz="2400" dirty="0">
                  <a:latin typeface="Arial" panose="020B0604020202020204" pitchFamily="34" charset="0"/>
                  <a:ea typeface="宋体" panose="02010600030101010101" pitchFamily="2" charset="-122"/>
                </a:rPr>
                <a:t>FD</a:t>
              </a:r>
              <a:r>
                <a:rPr lang="zh-CN" altLang="en-US" sz="2400" dirty="0">
                  <a:latin typeface="Arial" panose="020B0604020202020204" pitchFamily="34" charset="0"/>
                  <a:ea typeface="宋体" panose="02010600030101010101" pitchFamily="2" charset="-122"/>
                </a:rPr>
                <a:t>是否成立：</a:t>
              </a:r>
              <a:endParaRPr lang="zh-CN" altLang="en-US" sz="2400" dirty="0">
                <a:latin typeface="Arial" panose="020B0604020202020204" pitchFamily="34" charset="0"/>
                <a:ea typeface="宋体" panose="02010600030101010101" pitchFamily="2" charset="-122"/>
              </a:endParaRPr>
            </a:p>
          </p:txBody>
        </p:sp>
      </p:grpSp>
      <p:graphicFrame>
        <p:nvGraphicFramePr>
          <p:cNvPr id="29702" name="表格 29701"/>
          <p:cNvGraphicFramePr/>
          <p:nvPr/>
        </p:nvGraphicFramePr>
        <p:xfrm>
          <a:off x="1828800" y="48895"/>
          <a:ext cx="5257800" cy="2130425"/>
        </p:xfrm>
        <a:graphic>
          <a:graphicData uri="http://schemas.openxmlformats.org/drawingml/2006/table">
            <a:tbl>
              <a:tblPr/>
              <a:tblGrid>
                <a:gridCol w="1230630"/>
                <a:gridCol w="1343025"/>
                <a:gridCol w="1341120"/>
                <a:gridCol w="1343025"/>
              </a:tblGrid>
              <a:tr h="405765">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A</a:t>
                      </a:r>
                      <a:endParaRPr lang="en-US" altLang="x-none" sz="2600" dirty="0">
                        <a:solidFill>
                          <a:srgbClr val="FF0000"/>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B</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C</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D</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370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2862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d4</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2" name="文本框 1"/>
          <p:cNvSpPr txBox="1"/>
          <p:nvPr/>
        </p:nvSpPr>
        <p:spPr>
          <a:xfrm>
            <a:off x="617855" y="99060"/>
            <a:ext cx="1144270" cy="460375"/>
          </a:xfrm>
          <a:prstGeom prst="rect">
            <a:avLst/>
          </a:prstGeom>
          <a:noFill/>
        </p:spPr>
        <p:txBody>
          <a:bodyPr wrap="square" rtlCol="0">
            <a:spAutoFit/>
          </a:bodyPr>
          <a:p>
            <a:pPr>
              <a:buNone/>
            </a:pPr>
            <a:r>
              <a:rPr lang="zh-CN" altLang="en-US" sz="2400">
                <a:solidFill>
                  <a:schemeClr val="accent6"/>
                </a:solidFill>
              </a:rPr>
              <a:t>关系 </a:t>
            </a:r>
            <a:r>
              <a:rPr lang="en-US" altLang="zh-CN" sz="2400">
                <a:solidFill>
                  <a:schemeClr val="accent6"/>
                </a:solidFill>
              </a:rPr>
              <a:t>R</a:t>
            </a:r>
            <a:endParaRPr lang="en-US" altLang="zh-CN" sz="2400">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83">
                                            <p:txEl>
                                              <p:charRg st="0" end="28"/>
                                            </p:txEl>
                                          </p:spTgt>
                                        </p:tgtEl>
                                        <p:attrNameLst>
                                          <p:attrName>style.visibility</p:attrName>
                                        </p:attrNameLst>
                                      </p:cBhvr>
                                      <p:to>
                                        <p:strVal val="visible"/>
                                      </p:to>
                                    </p:set>
                                    <p:animEffect transition="in" filter="blinds(horizontal)">
                                      <p:cBhvr>
                                        <p:cTn id="7" dur="500"/>
                                        <p:tgtEl>
                                          <p:spTgt spid="31783">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83">
                                            <p:txEl>
                                              <p:charRg st="28" end="56"/>
                                            </p:txEl>
                                          </p:spTgt>
                                        </p:tgtEl>
                                        <p:attrNameLst>
                                          <p:attrName>style.visibility</p:attrName>
                                        </p:attrNameLst>
                                      </p:cBhvr>
                                      <p:to>
                                        <p:strVal val="visible"/>
                                      </p:to>
                                    </p:set>
                                    <p:animEffect transition="in" filter="blinds(horizontal)">
                                      <p:cBhvr>
                                        <p:cTn id="12" dur="500"/>
                                        <p:tgtEl>
                                          <p:spTgt spid="31783">
                                            <p:txEl>
                                              <p:charRg st="28"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84"/>
                                        </p:tgtEl>
                                        <p:attrNameLst>
                                          <p:attrName>style.visibility</p:attrName>
                                        </p:attrNameLst>
                                      </p:cBhvr>
                                      <p:to>
                                        <p:strVal val="visible"/>
                                      </p:to>
                                    </p:set>
                                    <p:animEffect transition="in" filter="blinds(horizontal)">
                                      <p:cBhvr>
                                        <p:cTn id="17" dur="500"/>
                                        <p:tgtEl>
                                          <p:spTgt spid="31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805" name="Rectangle 1060"/>
          <p:cNvSpPr/>
          <p:nvPr/>
        </p:nvSpPr>
        <p:spPr>
          <a:xfrm>
            <a:off x="179705" y="2340017"/>
            <a:ext cx="8665210" cy="530860"/>
          </a:xfrm>
          <a:prstGeom prst="rect">
            <a:avLst/>
          </a:prstGeom>
          <a:noFill/>
          <a:ln w="9525">
            <a:noFill/>
          </a:ln>
        </p:spPr>
        <p:txBody>
          <a:bodyPr>
            <a:spAutoFit/>
          </a:bodyPr>
          <a:p>
            <a:pPr marL="457200" lvl="0" indent="-457200" eaLnBrk="1" hangingPunct="1">
              <a:lnSpc>
                <a:spcPct val="110000"/>
              </a:lnSpc>
              <a:buFont typeface="Wingdings" panose="05000000000000000000" charset="0"/>
              <a:buChar char=""/>
            </a:pPr>
            <a:r>
              <a:rPr lang="zh-CN" altLang="en-US" sz="2600" dirty="0">
                <a:solidFill>
                  <a:schemeClr val="accent2"/>
                </a:solidFill>
                <a:latin typeface="Arial" panose="020B0604020202020204" pitchFamily="34" charset="0"/>
                <a:ea typeface="宋体" panose="02010600030101010101" pitchFamily="2" charset="-122"/>
              </a:rPr>
              <a:t>已发现的</a:t>
            </a:r>
            <a:r>
              <a:rPr lang="en-US" altLang="zh-CN" sz="2600" dirty="0">
                <a:solidFill>
                  <a:schemeClr val="accent2"/>
                </a:solidFill>
                <a:latin typeface="Arial" panose="020B0604020202020204" pitchFamily="34" charset="0"/>
                <a:ea typeface="宋体" panose="02010600030101010101" pitchFamily="2" charset="-122"/>
              </a:rPr>
              <a:t>FD</a:t>
            </a:r>
            <a:r>
              <a:rPr lang="zh-CN" altLang="en-US" sz="2600" dirty="0">
                <a:solidFill>
                  <a:schemeClr val="accent2"/>
                </a:solidFill>
                <a:latin typeface="Arial" panose="020B0604020202020204" pitchFamily="34" charset="0"/>
                <a:ea typeface="宋体" panose="02010600030101010101" pitchFamily="2" charset="-122"/>
              </a:rPr>
              <a:t>：</a:t>
            </a:r>
            <a:r>
              <a:rPr lang="en-US" altLang="zh-CN" sz="2600" dirty="0">
                <a:solidFill>
                  <a:schemeClr val="accent2"/>
                </a:solidFill>
                <a:latin typeface="Arial" panose="020B0604020202020204" pitchFamily="34" charset="0"/>
                <a:ea typeface="宋体" panose="02010600030101010101" pitchFamily="2" charset="-122"/>
              </a:rPr>
              <a:t>{ </a:t>
            </a:r>
            <a:r>
              <a:rPr lang="en-US" altLang="x-none" sz="2600" dirty="0">
                <a:solidFill>
                  <a:schemeClr val="accent2"/>
                </a:solidFill>
                <a:latin typeface="Arial" panose="020B0604020202020204" pitchFamily="34" charset="0"/>
                <a:ea typeface="宋体" panose="02010600030101010101" pitchFamily="2" charset="-122"/>
              </a:rPr>
              <a:t>A→B,  C→B,  D→B,  D→A,  D→C }</a:t>
            </a:r>
            <a:endParaRPr lang="zh-CN" altLang="en-US" sz="2600" dirty="0">
              <a:solidFill>
                <a:schemeClr val="accent2"/>
              </a:solidFill>
              <a:latin typeface="Arial" panose="020B0604020202020204" pitchFamily="34" charset="0"/>
              <a:ea typeface="宋体" panose="02010600030101010101" pitchFamily="2" charset="-122"/>
            </a:endParaRPr>
          </a:p>
        </p:txBody>
      </p:sp>
      <p:sp>
        <p:nvSpPr>
          <p:cNvPr id="32807" name="Rectangle 1067"/>
          <p:cNvSpPr/>
          <p:nvPr/>
        </p:nvSpPr>
        <p:spPr>
          <a:xfrm>
            <a:off x="179705" y="6127750"/>
            <a:ext cx="8763000" cy="497205"/>
          </a:xfrm>
          <a:prstGeom prst="rect">
            <a:avLst/>
          </a:prstGeom>
          <a:noFill/>
          <a:ln w="9525">
            <a:noFill/>
          </a:ln>
        </p:spPr>
        <p:txBody>
          <a:bodyPr>
            <a:spAutoFit/>
          </a:bodyPr>
          <a:p>
            <a:pPr marL="457200" lvl="0" indent="-457200" eaLnBrk="1" hangingPunct="1">
              <a:lnSpc>
                <a:spcPct val="110000"/>
              </a:lnSpc>
              <a:buClr>
                <a:srgbClr val="2D2DB7"/>
              </a:buClr>
              <a:buFont typeface="Wingdings" panose="05000000000000000000" charset="0"/>
              <a:buChar char=""/>
            </a:pPr>
            <a:r>
              <a:rPr lang="zh-CN" altLang="en-US" sz="2400" dirty="0">
                <a:solidFill>
                  <a:schemeClr val="accent2"/>
                </a:solidFill>
                <a:latin typeface="Arial" panose="020B0604020202020204" pitchFamily="34" charset="0"/>
                <a:ea typeface="宋体" panose="02010600030101010101" pitchFamily="2" charset="-122"/>
              </a:rPr>
              <a:t>因此，最后只需要检查 </a:t>
            </a:r>
            <a:r>
              <a:rPr lang="en-US" altLang="x-none" sz="2400" dirty="0">
                <a:solidFill>
                  <a:srgbClr val="FF0000"/>
                </a:solidFill>
                <a:sym typeface="+mn-ea"/>
              </a:rPr>
              <a:t>AC→D </a:t>
            </a:r>
            <a:r>
              <a:rPr lang="zh-CN" altLang="en-US" sz="2400" dirty="0">
                <a:solidFill>
                  <a:schemeClr val="accent2"/>
                </a:solidFill>
                <a:latin typeface="Arial" panose="020B0604020202020204" pitchFamily="34" charset="0"/>
                <a:ea typeface="宋体" panose="02010600030101010101" pitchFamily="2" charset="-122"/>
              </a:rPr>
              <a:t>是否可能成立？</a:t>
            </a:r>
            <a:r>
              <a:rPr lang="en-US" altLang="zh-CN" sz="2400" dirty="0">
                <a:solidFill>
                  <a:schemeClr val="accent2"/>
                </a:solidFill>
                <a:latin typeface="Arial" panose="020B0604020202020204" pitchFamily="34" charset="0"/>
                <a:ea typeface="宋体" panose="02010600030101010101" pitchFamily="2" charset="-122"/>
              </a:rPr>
              <a:t>(next slide)</a:t>
            </a:r>
            <a:endParaRPr lang="en-US" altLang="zh-CN" sz="2400" dirty="0">
              <a:solidFill>
                <a:schemeClr val="accent2"/>
              </a:solidFill>
              <a:latin typeface="Arial" panose="020B0604020202020204" pitchFamily="34" charset="0"/>
              <a:ea typeface="宋体" panose="02010600030101010101" pitchFamily="2" charset="-122"/>
            </a:endParaRPr>
          </a:p>
        </p:txBody>
      </p:sp>
      <p:sp>
        <p:nvSpPr>
          <p:cNvPr id="32809" name="Rectangle 1069"/>
          <p:cNvSpPr>
            <a:spLocks noGrp="1"/>
          </p:cNvSpPr>
          <p:nvPr>
            <p:ph type="body"/>
          </p:nvPr>
        </p:nvSpPr>
        <p:spPr>
          <a:xfrm>
            <a:off x="169206" y="3420271"/>
            <a:ext cx="8686800" cy="829945"/>
          </a:xfrm>
        </p:spPr>
        <p:txBody>
          <a:bodyPr vert="horz" wrap="square" anchor="t">
            <a:spAutoFit/>
          </a:bodyPr>
          <a:p>
            <a:pPr marL="485775" lvl="0" indent="-485775" eaLnBrk="1" hangingPunct="1">
              <a:lnSpc>
                <a:spcPct val="100000"/>
              </a:lnSpc>
              <a:buFont typeface="Wingdings" panose="05000000000000000000" charset="0"/>
              <a:buChar char=""/>
            </a:pPr>
            <a:r>
              <a:rPr lang="zh-CN" altLang="en-US" sz="2400" dirty="0">
                <a:solidFill>
                  <a:schemeClr val="accent2"/>
                </a:solidFill>
                <a:latin typeface="Arial" panose="020B0604020202020204" pitchFamily="34" charset="0"/>
                <a:ea typeface="宋体" panose="02010600030101010101" pitchFamily="2" charset="-122"/>
              </a:rPr>
              <a:t>根据关系</a:t>
            </a:r>
            <a:r>
              <a:rPr lang="en-US" altLang="zh-CN" sz="2400" dirty="0">
                <a:solidFill>
                  <a:schemeClr val="accent2"/>
                </a:solidFill>
                <a:latin typeface="Arial" panose="020B0604020202020204" pitchFamily="34" charset="0"/>
                <a:ea typeface="宋体" panose="02010600030101010101" pitchFamily="2" charset="-122"/>
              </a:rPr>
              <a:t>R</a:t>
            </a:r>
            <a:r>
              <a:rPr lang="zh-CN" altLang="en-US" sz="2400" dirty="0">
                <a:solidFill>
                  <a:schemeClr val="accent2"/>
                </a:solidFill>
                <a:latin typeface="Arial" panose="020B0604020202020204" pitchFamily="34" charset="0"/>
                <a:ea typeface="宋体" panose="02010600030101010101" pitchFamily="2" charset="-122"/>
              </a:rPr>
              <a:t>中元组值的特殊性以及已经找到的函数依赖，我们不需要再检查 </a:t>
            </a:r>
            <a:r>
              <a:rPr lang="en-US" altLang="x-none" sz="2400" dirty="0">
                <a:solidFill>
                  <a:srgbClr val="FF0000"/>
                </a:solidFill>
                <a:latin typeface="Arial" panose="020B0604020202020204" pitchFamily="34" charset="0"/>
                <a:ea typeface="宋体" panose="02010600030101010101" pitchFamily="2" charset="-122"/>
              </a:rPr>
              <a:t>AC→B </a:t>
            </a:r>
            <a:r>
              <a:rPr lang="zh-CN" altLang="en-US" sz="2400" dirty="0">
                <a:solidFill>
                  <a:schemeClr val="accent2"/>
                </a:solidFill>
                <a:latin typeface="Arial" panose="020B0604020202020204" pitchFamily="34" charset="0"/>
                <a:ea typeface="宋体" panose="02010600030101010101" pitchFamily="2" charset="-122"/>
              </a:rPr>
              <a:t>是否成立</a:t>
            </a:r>
            <a:r>
              <a:rPr lang="en-US" altLang="x-none" sz="2400" dirty="0">
                <a:solidFill>
                  <a:schemeClr val="accent2"/>
                </a:solidFill>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why ?</a:t>
            </a:r>
            <a:endParaRPr lang="zh-CN" altLang="en-US" sz="2400" dirty="0">
              <a:latin typeface="Arial" panose="020B0604020202020204" pitchFamily="34" charset="0"/>
              <a:ea typeface="宋体" panose="02010600030101010101" pitchFamily="2" charset="-122"/>
            </a:endParaRPr>
          </a:p>
        </p:txBody>
      </p:sp>
      <p:sp>
        <p:nvSpPr>
          <p:cNvPr id="32810" name="Rectangle 1070"/>
          <p:cNvSpPr/>
          <p:nvPr/>
        </p:nvSpPr>
        <p:spPr>
          <a:xfrm>
            <a:off x="179705" y="2844165"/>
            <a:ext cx="8665210" cy="491490"/>
          </a:xfrm>
          <a:prstGeom prst="rect">
            <a:avLst/>
          </a:prstGeom>
          <a:noFill/>
          <a:ln w="9525">
            <a:noFill/>
          </a:ln>
        </p:spPr>
        <p:txBody>
          <a:bodyPr wrap="square">
            <a:spAutoFit/>
          </a:bodyPr>
          <a:p>
            <a:pPr marL="457200" lvl="0" indent="-457200" eaLnBrk="1" hangingPunct="1">
              <a:buClr>
                <a:srgbClr val="0000FF"/>
              </a:buClr>
              <a:buFont typeface="Wingdings" panose="05000000000000000000" charset="0"/>
              <a:buChar char=""/>
            </a:pPr>
            <a:r>
              <a:rPr lang="zh-CN" altLang="en-US" sz="2600" dirty="0">
                <a:solidFill>
                  <a:schemeClr val="accent2"/>
                </a:solidFill>
                <a:latin typeface="Arial" panose="020B0604020202020204" pitchFamily="34" charset="0"/>
                <a:ea typeface="宋体" panose="02010600030101010101" pitchFamily="2" charset="-122"/>
              </a:rPr>
              <a:t>需检查 </a:t>
            </a:r>
            <a:r>
              <a:rPr lang="en-US" altLang="x-none" sz="2600" dirty="0">
                <a:solidFill>
                  <a:srgbClr val="FF0000"/>
                </a:solidFill>
                <a:latin typeface="Arial" panose="020B0604020202020204" pitchFamily="34" charset="0"/>
                <a:ea typeface="宋体" panose="02010600030101010101" pitchFamily="2" charset="-122"/>
              </a:rPr>
              <a:t>AC→B</a:t>
            </a:r>
            <a:r>
              <a:rPr lang="en-US" altLang="x-none" sz="2600" dirty="0">
                <a:solidFill>
                  <a:schemeClr val="accent2"/>
                </a:solidFill>
                <a:latin typeface="Arial" panose="020B0604020202020204" pitchFamily="34" charset="0"/>
                <a:ea typeface="宋体" panose="02010600030101010101" pitchFamily="2" charset="-122"/>
              </a:rPr>
              <a:t> </a:t>
            </a:r>
            <a:r>
              <a:rPr lang="zh-CN" altLang="en-US" sz="2600" dirty="0">
                <a:solidFill>
                  <a:schemeClr val="accent2"/>
                </a:solidFill>
                <a:latin typeface="Arial" panose="020B0604020202020204" pitchFamily="34" charset="0"/>
                <a:ea typeface="宋体" panose="02010600030101010101" pitchFamily="2" charset="-122"/>
              </a:rPr>
              <a:t>和 </a:t>
            </a:r>
            <a:r>
              <a:rPr lang="en-US" altLang="x-none" sz="2600" dirty="0">
                <a:solidFill>
                  <a:srgbClr val="FF0000"/>
                </a:solidFill>
                <a:latin typeface="Arial" panose="020B0604020202020204" pitchFamily="34" charset="0"/>
                <a:ea typeface="宋体" panose="02010600030101010101" pitchFamily="2" charset="-122"/>
              </a:rPr>
              <a:t>AC→D </a:t>
            </a:r>
            <a:r>
              <a:rPr lang="zh-CN" altLang="en-US" sz="2600" dirty="0">
                <a:solidFill>
                  <a:schemeClr val="accent6"/>
                </a:solidFill>
                <a:latin typeface="Arial" panose="020B0604020202020204" pitchFamily="34" charset="0"/>
                <a:ea typeface="宋体" panose="02010600030101010101" pitchFamily="2" charset="-122"/>
              </a:rPr>
              <a:t>是否成立</a:t>
            </a:r>
            <a:r>
              <a:rPr lang="en-US" altLang="x-none" sz="2600" dirty="0">
                <a:solidFill>
                  <a:schemeClr val="accent6"/>
                </a:solidFill>
                <a:latin typeface="Arial" panose="020B0604020202020204" pitchFamily="34" charset="0"/>
                <a:ea typeface="宋体" panose="02010600030101010101" pitchFamily="2" charset="-122"/>
              </a:rPr>
              <a:t>?</a:t>
            </a:r>
            <a:endParaRPr lang="en-US" altLang="x-none" sz="2600" dirty="0">
              <a:solidFill>
                <a:schemeClr val="accent6"/>
              </a:solidFill>
              <a:latin typeface="Arial" panose="020B0604020202020204" pitchFamily="34" charset="0"/>
              <a:ea typeface="宋体" panose="02010600030101010101" pitchFamily="2" charset="-122"/>
            </a:endParaRPr>
          </a:p>
        </p:txBody>
      </p:sp>
      <p:graphicFrame>
        <p:nvGraphicFramePr>
          <p:cNvPr id="29702" name="表格 29701"/>
          <p:cNvGraphicFramePr/>
          <p:nvPr/>
        </p:nvGraphicFramePr>
        <p:xfrm>
          <a:off x="1828800" y="48895"/>
          <a:ext cx="5257800" cy="2130425"/>
        </p:xfrm>
        <a:graphic>
          <a:graphicData uri="http://schemas.openxmlformats.org/drawingml/2006/table">
            <a:tbl>
              <a:tblPr/>
              <a:tblGrid>
                <a:gridCol w="1230630"/>
                <a:gridCol w="1343025"/>
                <a:gridCol w="1341120"/>
                <a:gridCol w="1343025"/>
              </a:tblGrid>
              <a:tr h="405765">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A</a:t>
                      </a:r>
                      <a:endParaRPr lang="en-US" altLang="x-none" sz="2600" dirty="0">
                        <a:solidFill>
                          <a:srgbClr val="FF0000"/>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B</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C</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D</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370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2862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d4</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3" name="文本框 2"/>
          <p:cNvSpPr txBox="1"/>
          <p:nvPr/>
        </p:nvSpPr>
        <p:spPr>
          <a:xfrm>
            <a:off x="617855" y="99060"/>
            <a:ext cx="1144270" cy="460375"/>
          </a:xfrm>
          <a:prstGeom prst="rect">
            <a:avLst/>
          </a:prstGeom>
          <a:noFill/>
        </p:spPr>
        <p:txBody>
          <a:bodyPr wrap="square" rtlCol="0">
            <a:spAutoFit/>
          </a:bodyPr>
          <a:p>
            <a:pPr>
              <a:buNone/>
            </a:pPr>
            <a:r>
              <a:rPr lang="zh-CN" altLang="en-US" sz="2400">
                <a:solidFill>
                  <a:schemeClr val="accent6"/>
                </a:solidFill>
              </a:rPr>
              <a:t>关系 </a:t>
            </a:r>
            <a:r>
              <a:rPr lang="en-US" altLang="zh-CN" sz="2400">
                <a:solidFill>
                  <a:schemeClr val="accent6"/>
                </a:solidFill>
              </a:rPr>
              <a:t>R</a:t>
            </a:r>
            <a:endParaRPr lang="en-US" altLang="zh-CN" sz="2400">
              <a:solidFill>
                <a:schemeClr val="accent6"/>
              </a:solidFill>
            </a:endParaRPr>
          </a:p>
        </p:txBody>
      </p:sp>
      <p:sp>
        <p:nvSpPr>
          <p:cNvPr id="4" name="Rectangle 1069"/>
          <p:cNvSpPr>
            <a:spLocks noGrp="1"/>
          </p:cNvSpPr>
          <p:nvPr/>
        </p:nvSpPr>
        <p:spPr>
          <a:xfrm>
            <a:off x="180001" y="4336576"/>
            <a:ext cx="8686800" cy="1642110"/>
          </a:xfrm>
          <a:prstGeom prst="rect">
            <a:avLst/>
          </a:prstGeom>
          <a:noFill/>
          <a:ln w="19050">
            <a:solidFill>
              <a:schemeClr val="accent1"/>
            </a:solidFill>
          </a:ln>
        </p:spPr>
        <p:txBody>
          <a:bodyPr vert="horz"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1" algn="l" eaLnBrk="1" hangingPunct="1">
              <a:lnSpc>
                <a:spcPct val="100000"/>
              </a:lnSpc>
              <a:buFont typeface="Wingdings" panose="05000000000000000000" charset="0"/>
              <a:buChar char=""/>
            </a:pPr>
            <a:r>
              <a:rPr lang="zh-CN" altLang="en-US" sz="2400" dirty="0">
                <a:solidFill>
                  <a:schemeClr val="accent2"/>
                </a:solidFill>
                <a:latin typeface="Arial" panose="020B0604020202020204" pitchFamily="34" charset="0"/>
                <a:ea typeface="宋体" panose="02010600030101010101" pitchFamily="2" charset="-122"/>
              </a:rPr>
              <a:t>任何一个以属性B作为依赖因素的函数依赖</a:t>
            </a:r>
            <a:r>
              <a:rPr lang="zh-CN" altLang="en-US" sz="2400" dirty="0">
                <a:solidFill>
                  <a:schemeClr val="accent2"/>
                </a:solidFill>
                <a:latin typeface="Arial" panose="020B0604020202020204" pitchFamily="34" charset="0"/>
                <a:ea typeface="宋体" panose="02010600030101010101" pitchFamily="2" charset="-122"/>
                <a:sym typeface="+mn-ea"/>
              </a:rPr>
              <a:t>X→B</a:t>
            </a:r>
            <a:r>
              <a:rPr lang="zh-CN" altLang="en-US" sz="2400" dirty="0">
                <a:solidFill>
                  <a:schemeClr val="accent2"/>
                </a:solidFill>
                <a:latin typeface="Arial" panose="020B0604020202020204" pitchFamily="34" charset="0"/>
                <a:ea typeface="宋体" panose="02010600030101010101" pitchFamily="2" charset="-122"/>
              </a:rPr>
              <a:t>都成立(在关系R中找不到其反例)</a:t>
            </a:r>
            <a:endParaRPr lang="zh-CN" altLang="en-US" sz="2400" dirty="0">
              <a:solidFill>
                <a:schemeClr val="accent2"/>
              </a:solidFill>
              <a:latin typeface="Arial" panose="020B0604020202020204" pitchFamily="34" charset="0"/>
              <a:ea typeface="宋体" panose="02010600030101010101" pitchFamily="2" charset="-122"/>
            </a:endParaRPr>
          </a:p>
          <a:p>
            <a:pPr lvl="1" algn="l" eaLnBrk="1" hangingPunct="1">
              <a:lnSpc>
                <a:spcPct val="100000"/>
              </a:lnSpc>
              <a:buFont typeface="Wingdings" panose="05000000000000000000" charset="0"/>
              <a:buChar char=""/>
            </a:pPr>
            <a:r>
              <a:rPr lang="zh-CN" altLang="en-US" sz="2400" dirty="0">
                <a:solidFill>
                  <a:schemeClr val="accent2"/>
                </a:solidFill>
                <a:latin typeface="Arial" panose="020B0604020202020204" pitchFamily="34" charset="0"/>
                <a:ea typeface="宋体" panose="02010600030101010101" pitchFamily="2" charset="-122"/>
              </a:rPr>
              <a:t>这样的函数依赖可以从已经发现的函数依赖中推导出来，所以也不用把</a:t>
            </a:r>
            <a:r>
              <a:rPr lang="zh-CN" altLang="en-US" sz="2400" dirty="0">
                <a:solidFill>
                  <a:srgbClr val="FF0000"/>
                </a:solidFill>
                <a:latin typeface="Arial" panose="020B0604020202020204" pitchFamily="34" charset="0"/>
                <a:ea typeface="宋体" panose="02010600030101010101" pitchFamily="2" charset="-122"/>
              </a:rPr>
              <a:t> </a:t>
            </a:r>
            <a:r>
              <a:rPr lang="zh-CN" altLang="en-US" sz="2400" dirty="0">
                <a:solidFill>
                  <a:srgbClr val="FF0000"/>
                </a:solidFill>
                <a:latin typeface="Arial" panose="020B0604020202020204" pitchFamily="34" charset="0"/>
                <a:ea typeface="宋体" panose="02010600030101010101" pitchFamily="2" charset="-122"/>
                <a:sym typeface="+mn-ea"/>
              </a:rPr>
              <a:t>AC→B</a:t>
            </a:r>
            <a:r>
              <a:rPr lang="zh-CN" altLang="en-US" sz="2400" dirty="0">
                <a:solidFill>
                  <a:schemeClr val="accent2"/>
                </a:solidFill>
                <a:latin typeface="Arial" panose="020B0604020202020204" pitchFamily="34" charset="0"/>
                <a:ea typeface="宋体" panose="02010600030101010101" pitchFamily="2" charset="-122"/>
                <a:sym typeface="+mn-ea"/>
              </a:rPr>
              <a:t> 写出来。</a:t>
            </a:r>
            <a:endParaRPr lang="zh-CN" altLang="en-US" sz="2400" dirty="0">
              <a:solidFill>
                <a:schemeClr val="accent2"/>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09">
                                            <p:txEl>
                                              <p:charRg st="0" end="30"/>
                                            </p:txEl>
                                          </p:spTgt>
                                        </p:tgtEl>
                                        <p:attrNameLst>
                                          <p:attrName>style.visibility</p:attrName>
                                        </p:attrNameLst>
                                      </p:cBhvr>
                                      <p:to>
                                        <p:strVal val="visible"/>
                                      </p:to>
                                    </p:set>
                                    <p:animEffect transition="in" filter="blinds(horizontal)">
                                      <p:cBhvr>
                                        <p:cTn id="7" dur="500"/>
                                        <p:tgtEl>
                                          <p:spTgt spid="3280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charRg st="0" end="30"/>
                                            </p:txEl>
                                          </p:spTgt>
                                        </p:tgtEl>
                                        <p:attrNameLst>
                                          <p:attrName>style.visibility</p:attrName>
                                        </p:attrNameLst>
                                      </p:cBhvr>
                                      <p:to>
                                        <p:strVal val="visible"/>
                                      </p:to>
                                    </p:set>
                                    <p:animEffect transition="in" filter="blinds(horizontal)">
                                      <p:cBhvr>
                                        <p:cTn id="12" dur="500"/>
                                        <p:tgtEl>
                                          <p:spTgt spid="4">
                                            <p:txEl>
                                              <p:charRg st="0" end="3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xEl>
                                              <p:charRg st="1" end="1"/>
                                            </p:txEl>
                                          </p:spTgt>
                                        </p:tgtEl>
                                        <p:attrNameLst>
                                          <p:attrName>style.visibility</p:attrName>
                                        </p:attrNameLst>
                                      </p:cBhvr>
                                      <p:to>
                                        <p:strVal val="visible"/>
                                      </p:to>
                                    </p:set>
                                    <p:animEffect transition="in" filter="blinds(horizontal)">
                                      <p:cBhvr>
                                        <p:cTn id="15" dur="500"/>
                                        <p:tgtEl>
                                          <p:spTgt spid="4">
                                            <p:txEl>
                                              <p:char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807"/>
                                        </p:tgtEl>
                                        <p:attrNameLst>
                                          <p:attrName>style.visibility</p:attrName>
                                        </p:attrNameLst>
                                      </p:cBhvr>
                                      <p:to>
                                        <p:strVal val="visible"/>
                                      </p:to>
                                    </p:set>
                                    <p:animEffect transition="in" filter="blinds(horizontal)">
                                      <p:cBhvr>
                                        <p:cTn id="20" dur="500"/>
                                        <p:tgtEl>
                                          <p:spTgt spid="3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9" grpId="0" build="p"/>
      <p:bldP spid="4" grpId="0" uiExpand="1" build="p"/>
      <p:bldP spid="328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矩形 3073"/>
          <p:cNvSpPr/>
          <p:nvPr/>
        </p:nvSpPr>
        <p:spPr>
          <a:xfrm>
            <a:off x="-107315" y="0"/>
            <a:ext cx="9144000" cy="6858000"/>
          </a:xfrm>
          <a:prstGeom prst="rect">
            <a:avLst/>
          </a:prstGeom>
          <a:solidFill>
            <a:schemeClr val="bg1"/>
          </a:solidFill>
          <a:ln w="25400">
            <a:noFill/>
          </a:ln>
        </p:spPr>
        <p:txBody>
          <a:bodyPr/>
          <a:p>
            <a:endParaRPr lang="zh-CN" altLang="en-US"/>
          </a:p>
        </p:txBody>
      </p:sp>
      <p:graphicFrame>
        <p:nvGraphicFramePr>
          <p:cNvPr id="3115" name="表格 3114"/>
          <p:cNvGraphicFramePr/>
          <p:nvPr/>
        </p:nvGraphicFramePr>
        <p:xfrm>
          <a:off x="166688" y="76200"/>
          <a:ext cx="3900487" cy="3065463"/>
        </p:xfrm>
        <a:graphic>
          <a:graphicData uri="http://schemas.openxmlformats.org/drawingml/2006/table">
            <a:tbl>
              <a:tblPr/>
              <a:tblGrid>
                <a:gridCol w="912813"/>
                <a:gridCol w="996950"/>
                <a:gridCol w="993775"/>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B</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graphicFrame>
        <p:nvGraphicFramePr>
          <p:cNvPr id="3152" name="表格 3151"/>
          <p:cNvGraphicFramePr/>
          <p:nvPr/>
        </p:nvGraphicFramePr>
        <p:xfrm>
          <a:off x="6132513" y="44450"/>
          <a:ext cx="2903537" cy="3065463"/>
        </p:xfrm>
        <a:graphic>
          <a:graphicData uri="http://schemas.openxmlformats.org/drawingml/2006/table">
            <a:tbl>
              <a:tblPr/>
              <a:tblGrid>
                <a:gridCol w="912813"/>
                <a:gridCol w="993775"/>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graphicFrame>
        <p:nvGraphicFramePr>
          <p:cNvPr id="3195" name="表格 3194"/>
          <p:cNvGraphicFramePr/>
          <p:nvPr/>
        </p:nvGraphicFramePr>
        <p:xfrm>
          <a:off x="6132513" y="3748088"/>
          <a:ext cx="2903537" cy="3065462"/>
        </p:xfrm>
        <a:graphic>
          <a:graphicData uri="http://schemas.openxmlformats.org/drawingml/2006/table">
            <a:tbl>
              <a:tblPr/>
              <a:tblGrid>
                <a:gridCol w="1906588"/>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AC</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dirty="0">
                          <a:solidFill>
                            <a:schemeClr val="accent2"/>
                          </a:solidFill>
                          <a:latin typeface="Arial" panose="020B0604020202020204" pitchFamily="34" charset="0"/>
                        </a:rPr>
                        <a:t>(a1,c1)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(a1,c2)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(a2,c3)</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3196" name="右箭头 3195"/>
          <p:cNvSpPr/>
          <p:nvPr/>
        </p:nvSpPr>
        <p:spPr>
          <a:xfrm>
            <a:off x="4427538" y="908050"/>
            <a:ext cx="1439862" cy="433388"/>
          </a:xfrm>
          <a:prstGeom prst="rightArrow">
            <a:avLst>
              <a:gd name="adj1" fmla="val 50000"/>
              <a:gd name="adj2" fmla="val 83058"/>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197" name="左弧形箭头 3196"/>
          <p:cNvSpPr/>
          <p:nvPr/>
        </p:nvSpPr>
        <p:spPr>
          <a:xfrm>
            <a:off x="5364163" y="2349500"/>
            <a:ext cx="431800" cy="3240088"/>
          </a:xfrm>
          <a:prstGeom prst="curvedRightArrow">
            <a:avLst>
              <a:gd name="adj1" fmla="val 150073"/>
              <a:gd name="adj2" fmla="val 300147"/>
              <a:gd name="adj3" fmla="val 33333"/>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 name="文本框 1"/>
          <p:cNvSpPr txBox="1"/>
          <p:nvPr/>
        </p:nvSpPr>
        <p:spPr>
          <a:xfrm>
            <a:off x="167005" y="3997325"/>
            <a:ext cx="4829175" cy="1883410"/>
          </a:xfrm>
          <a:prstGeom prst="rect">
            <a:avLst/>
          </a:prstGeom>
          <a:noFill/>
        </p:spPr>
        <p:txBody>
          <a:bodyPr wrap="square" rtlCol="0">
            <a:spAutoFit/>
          </a:bodyPr>
          <a:p>
            <a:pPr marL="364490" indent="-364490">
              <a:buNone/>
            </a:pPr>
            <a:r>
              <a:rPr lang="zh-CN" altLang="zh-CN">
                <a:latin typeface="宋体" panose="02010600030101010101" pitchFamily="2" charset="-122"/>
              </a:rPr>
              <a:t>∵不存在两个元组，它们在</a:t>
            </a:r>
            <a:r>
              <a:rPr lang="en-US" altLang="zh-CN">
                <a:latin typeface="宋体" panose="02010600030101010101" pitchFamily="2" charset="-122"/>
              </a:rPr>
              <a:t>AC</a:t>
            </a:r>
            <a:r>
              <a:rPr lang="zh-CN" altLang="en-US">
                <a:latin typeface="宋体" panose="02010600030101010101" pitchFamily="2" charset="-122"/>
              </a:rPr>
              <a:t>上的取值相同，而在</a:t>
            </a:r>
            <a:r>
              <a:rPr lang="en-US" altLang="zh-CN">
                <a:latin typeface="宋体" panose="02010600030101010101" pitchFamily="2" charset="-122"/>
              </a:rPr>
              <a:t>D</a:t>
            </a:r>
            <a:r>
              <a:rPr lang="zh-CN" altLang="en-US">
                <a:latin typeface="宋体" panose="02010600030101010101" pitchFamily="2" charset="-122"/>
              </a:rPr>
              <a:t>上的取值不同</a:t>
            </a:r>
            <a:endParaRPr lang="zh-CN" altLang="en-US">
              <a:latin typeface="宋体" panose="02010600030101010101" pitchFamily="2" charset="-122"/>
            </a:endParaRPr>
          </a:p>
          <a:p>
            <a:pPr>
              <a:buNone/>
            </a:pPr>
            <a:r>
              <a:rPr lang="zh-CN" altLang="zh-CN">
                <a:latin typeface="宋体" panose="02010600030101010101" pitchFamily="2" charset="-122"/>
              </a:rPr>
              <a:t>∴   </a:t>
            </a:r>
            <a:r>
              <a:rPr lang="en-US" altLang="zh-CN">
                <a:solidFill>
                  <a:srgbClr val="FF0000"/>
                </a:solidFill>
                <a:latin typeface="宋体" panose="02010600030101010101" pitchFamily="2" charset="-122"/>
              </a:rPr>
              <a:t>AC</a:t>
            </a:r>
            <a:r>
              <a:rPr lang="en-US" altLang="zh-CN">
                <a:solidFill>
                  <a:srgbClr val="FF0000"/>
                </a:solidFill>
                <a:latin typeface="宋体" panose="02010600030101010101" pitchFamily="2" charset="-122"/>
                <a:cs typeface="微软雅黑" panose="020B0503020204020204" charset="-122"/>
              </a:rPr>
              <a:t>→D</a:t>
            </a:r>
            <a:endParaRPr lang="en-US" altLang="zh-CN">
              <a:solidFill>
                <a:srgbClr val="FF0000"/>
              </a:solidFill>
              <a:latin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196"/>
                                        </p:tgtEl>
                                        <p:attrNameLst>
                                          <p:attrName>style.visibility</p:attrName>
                                        </p:attrNameLst>
                                      </p:cBhvr>
                                      <p:to>
                                        <p:strVal val="visible"/>
                                      </p:to>
                                    </p:set>
                                    <p:anim calcmode="lin" valueType="num">
                                      <p:cBhvr>
                                        <p:cTn id="7" dur="500" fill="hold"/>
                                        <p:tgtEl>
                                          <p:spTgt spid="3196"/>
                                        </p:tgtEl>
                                        <p:attrNameLst>
                                          <p:attrName>ppt_x</p:attrName>
                                        </p:attrNameLst>
                                      </p:cBhvr>
                                      <p:tavLst>
                                        <p:tav tm="0">
                                          <p:val>
                                            <p:strVal val="#ppt_x-#ppt_w/2"/>
                                          </p:val>
                                        </p:tav>
                                        <p:tav tm="100000">
                                          <p:val>
                                            <p:strVal val="#ppt_x"/>
                                          </p:val>
                                        </p:tav>
                                      </p:tavLst>
                                    </p:anim>
                                    <p:anim calcmode="lin" valueType="num">
                                      <p:cBhvr>
                                        <p:cTn id="8" dur="500" fill="hold"/>
                                        <p:tgtEl>
                                          <p:spTgt spid="3196"/>
                                        </p:tgtEl>
                                        <p:attrNameLst>
                                          <p:attrName>ppt_y</p:attrName>
                                        </p:attrNameLst>
                                      </p:cBhvr>
                                      <p:tavLst>
                                        <p:tav tm="0">
                                          <p:val>
                                            <p:strVal val="#ppt_y"/>
                                          </p:val>
                                        </p:tav>
                                        <p:tav tm="100000">
                                          <p:val>
                                            <p:strVal val="#ppt_y"/>
                                          </p:val>
                                        </p:tav>
                                      </p:tavLst>
                                    </p:anim>
                                    <p:anim calcmode="lin" valueType="num">
                                      <p:cBhvr>
                                        <p:cTn id="9" dur="500" fill="hold"/>
                                        <p:tgtEl>
                                          <p:spTgt spid="3196"/>
                                        </p:tgtEl>
                                        <p:attrNameLst>
                                          <p:attrName>ppt_w</p:attrName>
                                        </p:attrNameLst>
                                      </p:cBhvr>
                                      <p:tavLst>
                                        <p:tav tm="0">
                                          <p:val>
                                            <p:fltVal val="0.000000"/>
                                          </p:val>
                                        </p:tav>
                                        <p:tav tm="100000">
                                          <p:val>
                                            <p:strVal val="#ppt_w"/>
                                          </p:val>
                                        </p:tav>
                                      </p:tavLst>
                                    </p:anim>
                                    <p:anim calcmode="lin" valueType="num">
                                      <p:cBhvr>
                                        <p:cTn id="10" dur="500" fill="hold"/>
                                        <p:tgtEl>
                                          <p:spTgt spid="3196"/>
                                        </p:tgtEl>
                                        <p:attrNameLst>
                                          <p:attrName>ppt_h</p:attrName>
                                        </p:attrNameLst>
                                      </p:cBhvr>
                                      <p:tavLst>
                                        <p:tav tm="0">
                                          <p:val>
                                            <p:strVal val="#ppt_h"/>
                                          </p:val>
                                        </p:tav>
                                        <p:tav tm="100000">
                                          <p:val>
                                            <p:strVal val="#ppt_h"/>
                                          </p:val>
                                        </p:tav>
                                      </p:tavLst>
                                    </p:anim>
                                  </p:childTnLst>
                                </p:cTn>
                              </p:par>
                              <p:par>
                                <p:cTn id="11" presetID="3" presetClass="entr" presetSubtype="10" fill="hold" nodeType="withEffect">
                                  <p:stCondLst>
                                    <p:cond delay="0"/>
                                  </p:stCondLst>
                                  <p:childTnLst>
                                    <p:set>
                                      <p:cBhvr>
                                        <p:cTn id="12" dur="1" fill="hold">
                                          <p:stCondLst>
                                            <p:cond delay="0"/>
                                          </p:stCondLst>
                                        </p:cTn>
                                        <p:tgtEl>
                                          <p:spTgt spid="3152"/>
                                        </p:tgtEl>
                                        <p:attrNameLst>
                                          <p:attrName>style.visibility</p:attrName>
                                        </p:attrNameLst>
                                      </p:cBhvr>
                                      <p:to>
                                        <p:strVal val="visible"/>
                                      </p:to>
                                    </p:set>
                                    <p:animEffect transition="in" filter="blinds(horizontal)">
                                      <p:cBhvr>
                                        <p:cTn id="13" dur="500"/>
                                        <p:tgtEl>
                                          <p:spTgt spid="315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3197"/>
                                        </p:tgtEl>
                                        <p:attrNameLst>
                                          <p:attrName>style.visibility</p:attrName>
                                        </p:attrNameLst>
                                      </p:cBhvr>
                                      <p:to>
                                        <p:strVal val="visible"/>
                                      </p:to>
                                    </p:set>
                                    <p:anim calcmode="lin" valueType="num">
                                      <p:cBhvr>
                                        <p:cTn id="18" dur="500" fill="hold"/>
                                        <p:tgtEl>
                                          <p:spTgt spid="3197"/>
                                        </p:tgtEl>
                                        <p:attrNameLst>
                                          <p:attrName>ppt_x</p:attrName>
                                        </p:attrNameLst>
                                      </p:cBhvr>
                                      <p:tavLst>
                                        <p:tav tm="0">
                                          <p:val>
                                            <p:strVal val="#ppt_x"/>
                                          </p:val>
                                        </p:tav>
                                        <p:tav tm="100000">
                                          <p:val>
                                            <p:strVal val="#ppt_x"/>
                                          </p:val>
                                        </p:tav>
                                      </p:tavLst>
                                    </p:anim>
                                    <p:anim calcmode="lin" valueType="num">
                                      <p:cBhvr>
                                        <p:cTn id="19" dur="500" fill="hold"/>
                                        <p:tgtEl>
                                          <p:spTgt spid="3197"/>
                                        </p:tgtEl>
                                        <p:attrNameLst>
                                          <p:attrName>ppt_y</p:attrName>
                                        </p:attrNameLst>
                                      </p:cBhvr>
                                      <p:tavLst>
                                        <p:tav tm="0">
                                          <p:val>
                                            <p:strVal val="#ppt_y-#ppt_h/2"/>
                                          </p:val>
                                        </p:tav>
                                        <p:tav tm="100000">
                                          <p:val>
                                            <p:strVal val="#ppt_y"/>
                                          </p:val>
                                        </p:tav>
                                      </p:tavLst>
                                    </p:anim>
                                    <p:anim calcmode="lin" valueType="num">
                                      <p:cBhvr>
                                        <p:cTn id="20" dur="500" fill="hold"/>
                                        <p:tgtEl>
                                          <p:spTgt spid="3197"/>
                                        </p:tgtEl>
                                        <p:attrNameLst>
                                          <p:attrName>ppt_w</p:attrName>
                                        </p:attrNameLst>
                                      </p:cBhvr>
                                      <p:tavLst>
                                        <p:tav tm="0">
                                          <p:val>
                                            <p:strVal val="#ppt_w"/>
                                          </p:val>
                                        </p:tav>
                                        <p:tav tm="100000">
                                          <p:val>
                                            <p:strVal val="#ppt_w"/>
                                          </p:val>
                                        </p:tav>
                                      </p:tavLst>
                                    </p:anim>
                                    <p:anim calcmode="lin" valueType="num">
                                      <p:cBhvr>
                                        <p:cTn id="21" dur="500" fill="hold"/>
                                        <p:tgtEl>
                                          <p:spTgt spid="3197"/>
                                        </p:tgtEl>
                                        <p:attrNameLst>
                                          <p:attrName>ppt_h</p:attrName>
                                        </p:attrNameLst>
                                      </p:cBhvr>
                                      <p:tavLst>
                                        <p:tav tm="0">
                                          <p:val>
                                            <p:fltVal val="0.000000"/>
                                          </p:val>
                                        </p:tav>
                                        <p:tav tm="100000">
                                          <p:val>
                                            <p:strVal val="#ppt_h"/>
                                          </p:val>
                                        </p:tav>
                                      </p:tavLst>
                                    </p:anim>
                                  </p:childTnLst>
                                </p:cTn>
                              </p:par>
                              <p:par>
                                <p:cTn id="22" presetID="3" presetClass="entr" presetSubtype="10" fill="hold" nodeType="withEffect">
                                  <p:stCondLst>
                                    <p:cond delay="0"/>
                                  </p:stCondLst>
                                  <p:childTnLst>
                                    <p:set>
                                      <p:cBhvr>
                                        <p:cTn id="23" dur="1" fill="hold">
                                          <p:stCondLst>
                                            <p:cond delay="0"/>
                                          </p:stCondLst>
                                        </p:cTn>
                                        <p:tgtEl>
                                          <p:spTgt spid="3195"/>
                                        </p:tgtEl>
                                        <p:attrNameLst>
                                          <p:attrName>style.visibility</p:attrName>
                                        </p:attrNameLst>
                                      </p:cBhvr>
                                      <p:to>
                                        <p:strVal val="visible"/>
                                      </p:to>
                                    </p:set>
                                    <p:animEffect transition="in" filter="blinds(horizontal)">
                                      <p:cBhvr>
                                        <p:cTn id="24" dur="500"/>
                                        <p:tgtEl>
                                          <p:spTgt spid="319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blinds(horizontal)">
                                      <p:cBhvr>
                                        <p:cTn id="29" dur="500"/>
                                        <p:tgtEl>
                                          <p:spTgt spid="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blinds(horizontal)">
                                      <p:cBhvr>
                                        <p:cTn id="3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48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34820" name="Rectangle 37"/>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34855" name="Rectangle 41"/>
          <p:cNvSpPr/>
          <p:nvPr/>
        </p:nvSpPr>
        <p:spPr>
          <a:xfrm>
            <a:off x="0" y="3431540"/>
            <a:ext cx="9144000" cy="1930400"/>
          </a:xfrm>
          <a:prstGeom prst="rect">
            <a:avLst/>
          </a:prstGeom>
          <a:noFill/>
          <a:ln w="12700" cmpd="sng">
            <a:solidFill>
              <a:schemeClr val="accent1">
                <a:shade val="50000"/>
              </a:schemeClr>
            </a:solidFill>
            <a:prstDash val="solid"/>
          </a:ln>
        </p:spPr>
        <p:txBody>
          <a:bodyPr>
            <a:spAutoFit/>
          </a:bodyPr>
          <a:p>
            <a:pPr marL="533400" lvl="0" indent="-533400" eaLnBrk="1" hangingPunct="1">
              <a:lnSpc>
                <a:spcPct val="100000"/>
              </a:lnSpc>
              <a:buChar char="q"/>
            </a:pPr>
            <a:r>
              <a:rPr lang="zh-CN" altLang="en-US" sz="2600" dirty="0">
                <a:solidFill>
                  <a:srgbClr val="FF0000"/>
                </a:solidFill>
                <a:latin typeface="Times New Roman" panose="02020603050405020304" pitchFamily="2" charset="0"/>
                <a:ea typeface="宋体" panose="02010600030101010101" pitchFamily="2" charset="-122"/>
              </a:rPr>
              <a:t>思考题：</a:t>
            </a:r>
            <a:r>
              <a:rPr lang="zh-CN" altLang="en-US" sz="2600" dirty="0">
                <a:solidFill>
                  <a:schemeClr val="accent2"/>
                </a:solidFill>
                <a:latin typeface="Times New Roman" panose="02020603050405020304" pitchFamily="2" charset="0"/>
                <a:ea typeface="宋体" panose="02010600030101010101" pitchFamily="2" charset="-122"/>
              </a:rPr>
              <a:t>为什么没有写出</a:t>
            </a:r>
            <a:endParaRPr lang="zh-CN" altLang="en-US" sz="2600" dirty="0">
              <a:solidFill>
                <a:schemeClr val="accent2"/>
              </a:solidFill>
              <a:latin typeface="Times New Roman" panose="02020603050405020304" pitchFamily="2" charset="0"/>
              <a:ea typeface="宋体" panose="02010600030101010101" pitchFamily="2" charset="-122"/>
            </a:endParaRPr>
          </a:p>
          <a:p>
            <a:pPr marL="990600" lvl="1" indent="-533400" eaLnBrk="1" hangingPunct="1">
              <a:lnSpc>
                <a:spcPct val="100000"/>
              </a:lnSpc>
              <a:buAutoNum type="arabicParenR"/>
            </a:pPr>
            <a:r>
              <a:rPr lang="zh-CN" altLang="en-US" sz="2600" dirty="0">
                <a:solidFill>
                  <a:schemeClr val="accent6"/>
                </a:solidFill>
                <a:latin typeface="Times New Roman" panose="02020603050405020304" pitchFamily="2" charset="0"/>
                <a:sym typeface="+mn-ea"/>
              </a:rPr>
              <a:t>在左边</a:t>
            </a:r>
            <a:r>
              <a:rPr lang="zh-CN" altLang="en-US" sz="2600" dirty="0">
                <a:solidFill>
                  <a:schemeClr val="accent6"/>
                </a:solidFill>
                <a:latin typeface="Times New Roman" panose="02020603050405020304" pitchFamily="2" charset="0"/>
                <a:ea typeface="宋体" panose="02010600030101010101" pitchFamily="2" charset="-122"/>
              </a:rPr>
              <a:t>含有属性</a:t>
            </a:r>
            <a:r>
              <a:rPr lang="en-US" altLang="x-none" sz="2600" dirty="0">
                <a:solidFill>
                  <a:schemeClr val="accent6"/>
                </a:solidFill>
                <a:latin typeface="Times New Roman" panose="02020603050405020304" pitchFamily="2" charset="0"/>
                <a:ea typeface="宋体" panose="02010600030101010101" pitchFamily="2" charset="-122"/>
              </a:rPr>
              <a:t>D</a:t>
            </a:r>
            <a:r>
              <a:rPr lang="zh-CN" altLang="en-US" sz="2600" dirty="0">
                <a:solidFill>
                  <a:schemeClr val="accent6"/>
                </a:solidFill>
                <a:latin typeface="Times New Roman" panose="02020603050405020304" pitchFamily="2" charset="0"/>
                <a:ea typeface="宋体" panose="02010600030101010101" pitchFamily="2" charset="-122"/>
              </a:rPr>
              <a:t>的</a:t>
            </a:r>
            <a:r>
              <a:rPr lang="zh-CN" altLang="en-US" sz="2600" dirty="0">
                <a:solidFill>
                  <a:schemeClr val="accent6"/>
                </a:solidFill>
                <a:latin typeface="Times New Roman" panose="02020603050405020304" pitchFamily="2" charset="0"/>
                <a:sym typeface="+mn-ea"/>
              </a:rPr>
              <a:t>其它的那些可能的</a:t>
            </a:r>
            <a:r>
              <a:rPr lang="zh-CN" altLang="en-US" sz="2600" dirty="0">
                <a:solidFill>
                  <a:schemeClr val="accent6"/>
                </a:solidFill>
                <a:latin typeface="Times New Roman" panose="02020603050405020304" pitchFamily="2" charset="0"/>
                <a:ea typeface="宋体" panose="02010600030101010101" pitchFamily="2" charset="-122"/>
              </a:rPr>
              <a:t>函数依赖？</a:t>
            </a:r>
            <a:endParaRPr lang="zh-CN" altLang="en-US" sz="2600" dirty="0">
              <a:solidFill>
                <a:schemeClr val="accent6"/>
              </a:solidFill>
              <a:latin typeface="Times New Roman" panose="02020603050405020304" pitchFamily="2" charset="0"/>
              <a:ea typeface="宋体" panose="02010600030101010101" pitchFamily="2" charset="-122"/>
            </a:endParaRPr>
          </a:p>
          <a:p>
            <a:pPr marL="990600" lvl="1" indent="-533400" eaLnBrk="1" hangingPunct="1">
              <a:lnSpc>
                <a:spcPct val="100000"/>
              </a:lnSpc>
              <a:buAutoNum type="arabicParenR"/>
            </a:pPr>
            <a:r>
              <a:rPr lang="zh-CN" altLang="en-US" sz="2600" dirty="0">
                <a:solidFill>
                  <a:schemeClr val="accent6"/>
                </a:solidFill>
                <a:latin typeface="Times New Roman" panose="02020603050405020304" pitchFamily="2" charset="0"/>
                <a:ea typeface="宋体" panose="02010600030101010101" pitchFamily="2" charset="-122"/>
              </a:rPr>
              <a:t>右边为单个属性</a:t>
            </a:r>
            <a:r>
              <a:rPr lang="en-US" altLang="x-none" sz="2600" dirty="0">
                <a:solidFill>
                  <a:schemeClr val="accent6"/>
                </a:solidFill>
                <a:latin typeface="Times New Roman" panose="02020603050405020304" pitchFamily="2" charset="0"/>
                <a:ea typeface="宋体" panose="02010600030101010101" pitchFamily="2" charset="-122"/>
              </a:rPr>
              <a:t>B</a:t>
            </a:r>
            <a:r>
              <a:rPr lang="zh-CN" altLang="en-US" sz="2600" dirty="0">
                <a:solidFill>
                  <a:schemeClr val="accent6"/>
                </a:solidFill>
                <a:latin typeface="Times New Roman" panose="02020603050405020304" pitchFamily="2" charset="0"/>
                <a:ea typeface="宋体" panose="02010600030101010101" pitchFamily="2" charset="-122"/>
              </a:rPr>
              <a:t>的其它的那些可能的</a:t>
            </a:r>
            <a:r>
              <a:rPr lang="zh-CN" altLang="en-US" sz="2600" dirty="0">
                <a:solidFill>
                  <a:schemeClr val="accent6"/>
                </a:solidFill>
                <a:latin typeface="Times New Roman" panose="02020603050405020304" pitchFamily="2" charset="0"/>
                <a:sym typeface="+mn-ea"/>
              </a:rPr>
              <a:t>函数依赖</a:t>
            </a:r>
            <a:r>
              <a:rPr lang="zh-CN" altLang="en-US" sz="2600" dirty="0">
                <a:solidFill>
                  <a:schemeClr val="accent6"/>
                </a:solidFill>
                <a:latin typeface="Times New Roman" panose="02020603050405020304" pitchFamily="2" charset="0"/>
                <a:ea typeface="宋体" panose="02010600030101010101" pitchFamily="2" charset="-122"/>
              </a:rPr>
              <a:t>？</a:t>
            </a:r>
            <a:endParaRPr lang="zh-CN" altLang="en-US" sz="2600" dirty="0">
              <a:solidFill>
                <a:schemeClr val="accent6"/>
              </a:solidFill>
              <a:latin typeface="Times New Roman" panose="02020603050405020304" pitchFamily="2" charset="0"/>
              <a:ea typeface="宋体" panose="02010600030101010101" pitchFamily="2" charset="-122"/>
            </a:endParaRPr>
          </a:p>
          <a:p>
            <a:pPr marL="990600" lvl="1" indent="-533400" eaLnBrk="1" hangingPunct="1">
              <a:lnSpc>
                <a:spcPct val="100000"/>
              </a:lnSpc>
              <a:buAutoNum type="arabicParenR"/>
            </a:pPr>
            <a:r>
              <a:rPr lang="zh-CN" altLang="en-US" sz="2600" dirty="0">
                <a:solidFill>
                  <a:schemeClr val="accent6"/>
                </a:solidFill>
                <a:latin typeface="Times New Roman" panose="02020603050405020304" pitchFamily="2" charset="0"/>
                <a:ea typeface="宋体" panose="02010600030101010101" pitchFamily="2" charset="-122"/>
              </a:rPr>
              <a:t>右边为多个属性的那些可能的</a:t>
            </a:r>
            <a:r>
              <a:rPr lang="zh-CN" altLang="en-US" sz="2600" dirty="0">
                <a:solidFill>
                  <a:schemeClr val="accent6"/>
                </a:solidFill>
                <a:latin typeface="Times New Roman" panose="02020603050405020304" pitchFamily="2" charset="0"/>
                <a:sym typeface="+mn-ea"/>
              </a:rPr>
              <a:t>函数依赖</a:t>
            </a:r>
            <a:r>
              <a:rPr lang="zh-CN" altLang="en-US" sz="2600" dirty="0">
                <a:solidFill>
                  <a:schemeClr val="accent6"/>
                </a:solidFill>
                <a:latin typeface="Times New Roman" panose="02020603050405020304" pitchFamily="2" charset="0"/>
                <a:ea typeface="宋体" panose="02010600030101010101" pitchFamily="2" charset="-122"/>
              </a:rPr>
              <a:t>？</a:t>
            </a:r>
            <a:endParaRPr lang="zh-CN" altLang="en-US" sz="2600" dirty="0">
              <a:solidFill>
                <a:schemeClr val="accent6"/>
              </a:solidFill>
              <a:latin typeface="Times New Roman" panose="02020603050405020304" pitchFamily="2" charset="0"/>
              <a:ea typeface="宋体" panose="02010600030101010101" pitchFamily="2" charset="-122"/>
            </a:endParaRPr>
          </a:p>
        </p:txBody>
      </p:sp>
      <p:graphicFrame>
        <p:nvGraphicFramePr>
          <p:cNvPr id="29702" name="表格 29701"/>
          <p:cNvGraphicFramePr/>
          <p:nvPr/>
        </p:nvGraphicFramePr>
        <p:xfrm>
          <a:off x="1828800" y="48895"/>
          <a:ext cx="5257800" cy="2130425"/>
        </p:xfrm>
        <a:graphic>
          <a:graphicData uri="http://schemas.openxmlformats.org/drawingml/2006/table">
            <a:tbl>
              <a:tblPr/>
              <a:tblGrid>
                <a:gridCol w="1230630"/>
                <a:gridCol w="1343025"/>
                <a:gridCol w="1341120"/>
                <a:gridCol w="1343025"/>
              </a:tblGrid>
              <a:tr h="405765">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A</a:t>
                      </a:r>
                      <a:endParaRPr lang="en-US" altLang="x-none" sz="2600" dirty="0">
                        <a:solidFill>
                          <a:srgbClr val="FF0000"/>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B</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C</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D</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370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2862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d4</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3" name="文本框 2"/>
          <p:cNvSpPr txBox="1"/>
          <p:nvPr/>
        </p:nvSpPr>
        <p:spPr>
          <a:xfrm>
            <a:off x="617855" y="99060"/>
            <a:ext cx="1144270" cy="460375"/>
          </a:xfrm>
          <a:prstGeom prst="rect">
            <a:avLst/>
          </a:prstGeom>
          <a:noFill/>
        </p:spPr>
        <p:txBody>
          <a:bodyPr wrap="square" rtlCol="0">
            <a:spAutoFit/>
          </a:bodyPr>
          <a:p>
            <a:pPr>
              <a:buNone/>
            </a:pPr>
            <a:r>
              <a:rPr lang="zh-CN" altLang="en-US" sz="2400">
                <a:solidFill>
                  <a:schemeClr val="accent6"/>
                </a:solidFill>
              </a:rPr>
              <a:t>关系 </a:t>
            </a:r>
            <a:r>
              <a:rPr lang="en-US" altLang="zh-CN" sz="2400">
                <a:solidFill>
                  <a:schemeClr val="accent6"/>
                </a:solidFill>
              </a:rPr>
              <a:t>R</a:t>
            </a:r>
            <a:endParaRPr lang="en-US" altLang="zh-CN" sz="2400">
              <a:solidFill>
                <a:schemeClr val="accent6"/>
              </a:solidFill>
            </a:endParaRPr>
          </a:p>
        </p:txBody>
      </p:sp>
      <p:sp>
        <p:nvSpPr>
          <p:cNvPr id="32805" name="Rectangle 1060"/>
          <p:cNvSpPr/>
          <p:nvPr/>
        </p:nvSpPr>
        <p:spPr>
          <a:xfrm>
            <a:off x="179705" y="2340017"/>
            <a:ext cx="8665210" cy="970915"/>
          </a:xfrm>
          <a:prstGeom prst="rect">
            <a:avLst/>
          </a:prstGeom>
          <a:noFill/>
          <a:ln w="9525">
            <a:noFill/>
          </a:ln>
        </p:spPr>
        <p:txBody>
          <a:bodyPr>
            <a:spAutoFit/>
          </a:bodyPr>
          <a:p>
            <a:pPr marL="457200" lvl="0" indent="-457200" eaLnBrk="1" hangingPunct="1">
              <a:lnSpc>
                <a:spcPct val="100000"/>
              </a:lnSpc>
              <a:buFont typeface="Wingdings" panose="05000000000000000000" charset="0"/>
              <a:buChar char=""/>
            </a:pPr>
            <a:r>
              <a:rPr lang="zh-CN" altLang="en-US" sz="2600">
                <a:solidFill>
                  <a:srgbClr val="FF0000"/>
                </a:solidFill>
                <a:sym typeface="+mn-ea"/>
              </a:rPr>
              <a:t>该关系上可能存在的函数依赖：</a:t>
            </a:r>
            <a:endParaRPr lang="zh-CN" altLang="en-US" sz="2600" dirty="0">
              <a:solidFill>
                <a:srgbClr val="FF0000"/>
              </a:solidFill>
              <a:latin typeface="Arial" panose="020B0604020202020204" pitchFamily="34" charset="0"/>
              <a:ea typeface="宋体" panose="02010600030101010101" pitchFamily="2" charset="-122"/>
              <a:sym typeface="+mn-ea"/>
            </a:endParaRPr>
          </a:p>
          <a:p>
            <a:pPr lvl="1" eaLnBrk="1" hangingPunct="1">
              <a:lnSpc>
                <a:spcPct val="100000"/>
              </a:lnSpc>
              <a:buNone/>
            </a:pPr>
            <a:r>
              <a:rPr lang="en-US" altLang="zh-CN" sz="2600" dirty="0">
                <a:solidFill>
                  <a:schemeClr val="accent2"/>
                </a:solidFill>
                <a:latin typeface="Arial" panose="020B0604020202020204" pitchFamily="34" charset="0"/>
                <a:ea typeface="宋体" panose="02010600030101010101" pitchFamily="2" charset="-122"/>
              </a:rPr>
              <a:t>{  </a:t>
            </a:r>
            <a:r>
              <a:rPr lang="en-US" altLang="x-none" sz="2600" dirty="0">
                <a:solidFill>
                  <a:schemeClr val="accent2"/>
                </a:solidFill>
                <a:latin typeface="Arial" panose="020B0604020202020204" pitchFamily="34" charset="0"/>
                <a:ea typeface="宋体" panose="02010600030101010101" pitchFamily="2" charset="-122"/>
              </a:rPr>
              <a:t>A→B,  C→B,  D→B,  D→A,  D→C,  AC</a:t>
            </a:r>
            <a:r>
              <a:rPr lang="en-US" altLang="x-none" sz="2600" dirty="0">
                <a:solidFill>
                  <a:schemeClr val="accent2"/>
                </a:solidFill>
                <a:sym typeface="+mn-ea"/>
              </a:rPr>
              <a:t>→D </a:t>
            </a:r>
            <a:r>
              <a:rPr lang="en-US" altLang="x-none" sz="2600" dirty="0">
                <a:solidFill>
                  <a:schemeClr val="accent2"/>
                </a:solidFill>
                <a:latin typeface="Arial" panose="020B0604020202020204" pitchFamily="34" charset="0"/>
                <a:ea typeface="宋体" panose="02010600030101010101" pitchFamily="2" charset="-122"/>
              </a:rPr>
              <a:t> }</a:t>
            </a:r>
            <a:endParaRPr lang="zh-CN" altLang="en-US" sz="26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4855"/>
                                        </p:tgtEl>
                                        <p:attrNameLst>
                                          <p:attrName>style.visibility</p:attrName>
                                        </p:attrNameLst>
                                      </p:cBhvr>
                                      <p:to>
                                        <p:strVal val="visible"/>
                                      </p:to>
                                    </p:set>
                                    <p:animEffect transition="in" filter="blinds(horizontal)">
                                      <p:cBhvr>
                                        <p:cTn id="7" dur="500"/>
                                        <p:tgtEl>
                                          <p:spTgt spid="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5" grpId="1"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48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34820" name="Rectangle 37"/>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34855" name="Rectangle 41"/>
          <p:cNvSpPr/>
          <p:nvPr/>
        </p:nvSpPr>
        <p:spPr>
          <a:xfrm>
            <a:off x="0" y="3144520"/>
            <a:ext cx="9144000" cy="1699260"/>
          </a:xfrm>
          <a:prstGeom prst="rect">
            <a:avLst/>
          </a:prstGeom>
          <a:noFill/>
          <a:ln w="12700" cmpd="sng">
            <a:solidFill>
              <a:schemeClr val="accent1">
                <a:shade val="50000"/>
              </a:schemeClr>
            </a:solidFill>
            <a:prstDash val="solid"/>
          </a:ln>
        </p:spPr>
        <p:txBody>
          <a:bodyPr>
            <a:spAutoFit/>
          </a:bodyPr>
          <a:p>
            <a:pPr marL="533400" lvl="0" indent="-533400" eaLnBrk="1" hangingPunct="1">
              <a:lnSpc>
                <a:spcPct val="100000"/>
              </a:lnSpc>
              <a:spcBef>
                <a:spcPts val="20"/>
              </a:spcBef>
              <a:spcAft>
                <a:spcPts val="0"/>
              </a:spcAft>
              <a:buChar char="q"/>
            </a:pPr>
            <a:r>
              <a:rPr lang="zh-CN" altLang="en-US" sz="2600" dirty="0">
                <a:solidFill>
                  <a:srgbClr val="FF0000"/>
                </a:solidFill>
                <a:latin typeface="Times New Roman" panose="02020603050405020304" pitchFamily="2" charset="0"/>
                <a:ea typeface="宋体" panose="02010600030101010101" pitchFamily="2" charset="-122"/>
              </a:rPr>
              <a:t>思考题：</a:t>
            </a:r>
            <a:r>
              <a:rPr lang="zh-CN" altLang="en-US" sz="2600" dirty="0">
                <a:solidFill>
                  <a:schemeClr val="accent2"/>
                </a:solidFill>
                <a:latin typeface="Times New Roman" panose="02020603050405020304" pitchFamily="2" charset="0"/>
                <a:ea typeface="宋体" panose="02010600030101010101" pitchFamily="2" charset="-122"/>
              </a:rPr>
              <a:t>为什么没有写出</a:t>
            </a:r>
            <a:endParaRPr lang="zh-CN" altLang="en-US" sz="2600" dirty="0">
              <a:solidFill>
                <a:schemeClr val="accent2"/>
              </a:solidFill>
              <a:latin typeface="Times New Roman" panose="02020603050405020304" pitchFamily="2" charset="0"/>
              <a:ea typeface="宋体" panose="02010600030101010101" pitchFamily="2" charset="-122"/>
            </a:endParaRPr>
          </a:p>
          <a:p>
            <a:pPr marL="990600" lvl="1" indent="-533400" eaLnBrk="1" hangingPunct="1">
              <a:lnSpc>
                <a:spcPct val="100000"/>
              </a:lnSpc>
              <a:spcBef>
                <a:spcPts val="20"/>
              </a:spcBef>
              <a:spcAft>
                <a:spcPts val="0"/>
              </a:spcAft>
              <a:buAutoNum type="arabicParenR"/>
            </a:pPr>
            <a:r>
              <a:rPr lang="zh-CN" altLang="en-US" sz="2600" dirty="0">
                <a:solidFill>
                  <a:schemeClr val="accent6"/>
                </a:solidFill>
                <a:latin typeface="Times New Roman" panose="02020603050405020304" pitchFamily="2" charset="0"/>
                <a:sym typeface="+mn-ea"/>
              </a:rPr>
              <a:t>在左边</a:t>
            </a:r>
            <a:r>
              <a:rPr lang="zh-CN" altLang="en-US" sz="2600" dirty="0">
                <a:solidFill>
                  <a:schemeClr val="accent6"/>
                </a:solidFill>
                <a:latin typeface="Times New Roman" panose="02020603050405020304" pitchFamily="2" charset="0"/>
                <a:ea typeface="宋体" panose="02010600030101010101" pitchFamily="2" charset="-122"/>
              </a:rPr>
              <a:t>含有属性</a:t>
            </a:r>
            <a:r>
              <a:rPr lang="en-US" altLang="x-none" sz="2600" dirty="0">
                <a:solidFill>
                  <a:schemeClr val="accent6"/>
                </a:solidFill>
                <a:latin typeface="Times New Roman" panose="02020603050405020304" pitchFamily="2" charset="0"/>
                <a:ea typeface="宋体" panose="02010600030101010101" pitchFamily="2" charset="-122"/>
              </a:rPr>
              <a:t>D</a:t>
            </a:r>
            <a:r>
              <a:rPr lang="zh-CN" altLang="en-US" sz="2600" dirty="0">
                <a:solidFill>
                  <a:schemeClr val="accent6"/>
                </a:solidFill>
                <a:latin typeface="Times New Roman" panose="02020603050405020304" pitchFamily="2" charset="0"/>
                <a:ea typeface="宋体" panose="02010600030101010101" pitchFamily="2" charset="-122"/>
              </a:rPr>
              <a:t>的</a:t>
            </a:r>
            <a:r>
              <a:rPr lang="zh-CN" altLang="en-US" sz="2600" dirty="0">
                <a:solidFill>
                  <a:schemeClr val="accent6"/>
                </a:solidFill>
                <a:latin typeface="Times New Roman" panose="02020603050405020304" pitchFamily="2" charset="0"/>
                <a:sym typeface="+mn-ea"/>
              </a:rPr>
              <a:t>其它的那些可能的</a:t>
            </a:r>
            <a:r>
              <a:rPr lang="zh-CN" altLang="en-US" sz="2600" dirty="0">
                <a:solidFill>
                  <a:schemeClr val="accent6"/>
                </a:solidFill>
                <a:latin typeface="Times New Roman" panose="02020603050405020304" pitchFamily="2" charset="0"/>
                <a:ea typeface="宋体" panose="02010600030101010101" pitchFamily="2" charset="-122"/>
              </a:rPr>
              <a:t>函数依赖？</a:t>
            </a:r>
            <a:endParaRPr lang="zh-CN" altLang="en-US" sz="2600" dirty="0">
              <a:solidFill>
                <a:schemeClr val="accent6"/>
              </a:solidFill>
              <a:latin typeface="Times New Roman" panose="02020603050405020304" pitchFamily="2" charset="0"/>
              <a:ea typeface="宋体" panose="02010600030101010101" pitchFamily="2" charset="-122"/>
            </a:endParaRPr>
          </a:p>
          <a:p>
            <a:pPr marL="990600" lvl="1" indent="-533400" eaLnBrk="1" hangingPunct="1">
              <a:lnSpc>
                <a:spcPct val="100000"/>
              </a:lnSpc>
              <a:spcBef>
                <a:spcPts val="20"/>
              </a:spcBef>
              <a:spcAft>
                <a:spcPts val="0"/>
              </a:spcAft>
              <a:buAutoNum type="arabicParenR"/>
            </a:pPr>
            <a:r>
              <a:rPr lang="zh-CN" altLang="en-US" sz="2600" dirty="0">
                <a:solidFill>
                  <a:schemeClr val="accent6"/>
                </a:solidFill>
                <a:latin typeface="Times New Roman" panose="02020603050405020304" pitchFamily="2" charset="0"/>
                <a:ea typeface="宋体" panose="02010600030101010101" pitchFamily="2" charset="-122"/>
              </a:rPr>
              <a:t>右边为单个属性</a:t>
            </a:r>
            <a:r>
              <a:rPr lang="en-US" altLang="x-none" sz="2600" dirty="0">
                <a:solidFill>
                  <a:schemeClr val="accent6"/>
                </a:solidFill>
                <a:latin typeface="Times New Roman" panose="02020603050405020304" pitchFamily="2" charset="0"/>
                <a:ea typeface="宋体" panose="02010600030101010101" pitchFamily="2" charset="-122"/>
              </a:rPr>
              <a:t>B</a:t>
            </a:r>
            <a:r>
              <a:rPr lang="zh-CN" altLang="en-US" sz="2600" dirty="0">
                <a:solidFill>
                  <a:schemeClr val="accent6"/>
                </a:solidFill>
                <a:latin typeface="Times New Roman" panose="02020603050405020304" pitchFamily="2" charset="0"/>
                <a:ea typeface="宋体" panose="02010600030101010101" pitchFamily="2" charset="-122"/>
              </a:rPr>
              <a:t>的其它的那些可能的</a:t>
            </a:r>
            <a:r>
              <a:rPr lang="zh-CN" altLang="en-US" sz="2600" dirty="0">
                <a:solidFill>
                  <a:schemeClr val="accent6"/>
                </a:solidFill>
                <a:latin typeface="Times New Roman" panose="02020603050405020304" pitchFamily="2" charset="0"/>
                <a:sym typeface="+mn-ea"/>
              </a:rPr>
              <a:t>函数依赖</a:t>
            </a:r>
            <a:r>
              <a:rPr lang="zh-CN" altLang="en-US" sz="2600" dirty="0">
                <a:solidFill>
                  <a:schemeClr val="accent6"/>
                </a:solidFill>
                <a:latin typeface="Times New Roman" panose="02020603050405020304" pitchFamily="2" charset="0"/>
                <a:ea typeface="宋体" panose="02010600030101010101" pitchFamily="2" charset="-122"/>
              </a:rPr>
              <a:t>？</a:t>
            </a:r>
            <a:endParaRPr lang="zh-CN" altLang="en-US" sz="2600" dirty="0">
              <a:solidFill>
                <a:schemeClr val="accent6"/>
              </a:solidFill>
              <a:latin typeface="Times New Roman" panose="02020603050405020304" pitchFamily="2" charset="0"/>
              <a:ea typeface="宋体" panose="02010600030101010101" pitchFamily="2" charset="-122"/>
            </a:endParaRPr>
          </a:p>
          <a:p>
            <a:pPr marL="990600" lvl="1" indent="-533400" eaLnBrk="1" hangingPunct="1">
              <a:lnSpc>
                <a:spcPct val="100000"/>
              </a:lnSpc>
              <a:spcBef>
                <a:spcPts val="20"/>
              </a:spcBef>
              <a:spcAft>
                <a:spcPts val="0"/>
              </a:spcAft>
              <a:buAutoNum type="arabicParenR"/>
            </a:pPr>
            <a:r>
              <a:rPr lang="zh-CN" altLang="en-US" sz="2600" dirty="0">
                <a:solidFill>
                  <a:schemeClr val="accent6"/>
                </a:solidFill>
                <a:latin typeface="Times New Roman" panose="02020603050405020304" pitchFamily="2" charset="0"/>
                <a:ea typeface="宋体" panose="02010600030101010101" pitchFamily="2" charset="-122"/>
              </a:rPr>
              <a:t>右边为多个属性的那些可能的</a:t>
            </a:r>
            <a:r>
              <a:rPr lang="zh-CN" altLang="en-US" sz="2600" dirty="0">
                <a:solidFill>
                  <a:schemeClr val="accent6"/>
                </a:solidFill>
                <a:latin typeface="Times New Roman" panose="02020603050405020304" pitchFamily="2" charset="0"/>
                <a:sym typeface="+mn-ea"/>
              </a:rPr>
              <a:t>函数依赖</a:t>
            </a:r>
            <a:r>
              <a:rPr lang="zh-CN" altLang="en-US" sz="2600" dirty="0">
                <a:solidFill>
                  <a:schemeClr val="accent6"/>
                </a:solidFill>
                <a:latin typeface="Times New Roman" panose="02020603050405020304" pitchFamily="2" charset="0"/>
                <a:ea typeface="宋体" panose="02010600030101010101" pitchFamily="2" charset="-122"/>
              </a:rPr>
              <a:t>？</a:t>
            </a:r>
            <a:endParaRPr lang="zh-CN" altLang="en-US" sz="2600" dirty="0">
              <a:solidFill>
                <a:schemeClr val="accent6"/>
              </a:solidFill>
              <a:latin typeface="Times New Roman" panose="02020603050405020304" pitchFamily="2" charset="0"/>
              <a:ea typeface="宋体" panose="02010600030101010101" pitchFamily="2" charset="-122"/>
            </a:endParaRPr>
          </a:p>
        </p:txBody>
      </p:sp>
      <p:graphicFrame>
        <p:nvGraphicFramePr>
          <p:cNvPr id="29702" name="表格 29701"/>
          <p:cNvGraphicFramePr/>
          <p:nvPr/>
        </p:nvGraphicFramePr>
        <p:xfrm>
          <a:off x="1828800" y="48895"/>
          <a:ext cx="5257800" cy="2130425"/>
        </p:xfrm>
        <a:graphic>
          <a:graphicData uri="http://schemas.openxmlformats.org/drawingml/2006/table">
            <a:tbl>
              <a:tblPr/>
              <a:tblGrid>
                <a:gridCol w="1230630"/>
                <a:gridCol w="1343025"/>
                <a:gridCol w="1341120"/>
                <a:gridCol w="1343025"/>
              </a:tblGrid>
              <a:tr h="405765">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A</a:t>
                      </a:r>
                      <a:endParaRPr lang="en-US" altLang="x-none" sz="2600" dirty="0">
                        <a:solidFill>
                          <a:srgbClr val="FF0000"/>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B</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C</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600" dirty="0">
                          <a:solidFill>
                            <a:srgbClr val="FF0000"/>
                          </a:solidFill>
                          <a:latin typeface="Arial" panose="020B0604020202020204" pitchFamily="34" charset="0"/>
                        </a:rPr>
                        <a:t>D</a:t>
                      </a:r>
                      <a:endParaRPr lang="en-US" altLang="x-none" sz="26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370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a1</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d2</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2862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1165">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a2</a:t>
                      </a:r>
                      <a:endParaRPr lang="en-US" altLang="x-none" sz="26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b1</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c3</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600" dirty="0">
                          <a:solidFill>
                            <a:schemeClr val="accent2"/>
                          </a:solidFill>
                          <a:latin typeface="Arial" panose="020B0604020202020204" pitchFamily="34" charset="0"/>
                        </a:rPr>
                        <a:t>d4</a:t>
                      </a:r>
                      <a:endParaRPr lang="en-US" altLang="x-none" sz="26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3" name="文本框 2"/>
          <p:cNvSpPr txBox="1"/>
          <p:nvPr/>
        </p:nvSpPr>
        <p:spPr>
          <a:xfrm>
            <a:off x="617855" y="99060"/>
            <a:ext cx="1144270" cy="460375"/>
          </a:xfrm>
          <a:prstGeom prst="rect">
            <a:avLst/>
          </a:prstGeom>
          <a:noFill/>
        </p:spPr>
        <p:txBody>
          <a:bodyPr wrap="square" rtlCol="0">
            <a:spAutoFit/>
          </a:bodyPr>
          <a:p>
            <a:pPr>
              <a:buNone/>
            </a:pPr>
            <a:r>
              <a:rPr lang="zh-CN" altLang="en-US" sz="2400">
                <a:solidFill>
                  <a:schemeClr val="accent6"/>
                </a:solidFill>
              </a:rPr>
              <a:t>关系 </a:t>
            </a:r>
            <a:r>
              <a:rPr lang="en-US" altLang="zh-CN" sz="2400">
                <a:solidFill>
                  <a:schemeClr val="accent6"/>
                </a:solidFill>
              </a:rPr>
              <a:t>R</a:t>
            </a:r>
            <a:endParaRPr lang="en-US" altLang="zh-CN" sz="2400">
              <a:solidFill>
                <a:schemeClr val="accent6"/>
              </a:solidFill>
            </a:endParaRPr>
          </a:p>
        </p:txBody>
      </p:sp>
      <p:sp>
        <p:nvSpPr>
          <p:cNvPr id="32805" name="Rectangle 1060"/>
          <p:cNvSpPr/>
          <p:nvPr/>
        </p:nvSpPr>
        <p:spPr>
          <a:xfrm>
            <a:off x="179705" y="2268262"/>
            <a:ext cx="8665210" cy="891540"/>
          </a:xfrm>
          <a:prstGeom prst="rect">
            <a:avLst/>
          </a:prstGeom>
          <a:noFill/>
          <a:ln w="9525">
            <a:noFill/>
          </a:ln>
        </p:spPr>
        <p:txBody>
          <a:bodyPr>
            <a:spAutoFit/>
          </a:bodyPr>
          <a:p>
            <a:pPr marL="457200" lvl="0">
              <a:lnSpc>
                <a:spcPct val="100000"/>
              </a:lnSpc>
              <a:spcBef>
                <a:spcPts val="0"/>
              </a:spcBef>
              <a:buFont typeface="Wingdings" panose="05000000000000000000" charset="0"/>
              <a:buChar char=""/>
            </a:pPr>
            <a:r>
              <a:rPr lang="zh-CN" altLang="en-US" sz="2600">
                <a:solidFill>
                  <a:srgbClr val="FF0000"/>
                </a:solidFill>
                <a:sym typeface="+mn-ea"/>
              </a:rPr>
              <a:t>该关系上可能存在的函数依赖：</a:t>
            </a:r>
            <a:endParaRPr lang="zh-CN" altLang="en-US" sz="2600" dirty="0">
              <a:solidFill>
                <a:srgbClr val="FF0000"/>
              </a:solidFill>
              <a:latin typeface="Arial" panose="020B0604020202020204" pitchFamily="34" charset="0"/>
              <a:ea typeface="宋体" panose="02010600030101010101" pitchFamily="2" charset="-122"/>
              <a:sym typeface="+mn-ea"/>
            </a:endParaRPr>
          </a:p>
          <a:p>
            <a:pPr lvl="1">
              <a:lnSpc>
                <a:spcPct val="100000"/>
              </a:lnSpc>
              <a:spcBef>
                <a:spcPts val="0"/>
              </a:spcBef>
              <a:buNone/>
            </a:pPr>
            <a:r>
              <a:rPr lang="en-US" altLang="zh-CN" sz="2600" dirty="0">
                <a:solidFill>
                  <a:schemeClr val="accent2"/>
                </a:solidFill>
                <a:latin typeface="Arial" panose="020B0604020202020204" pitchFamily="34" charset="0"/>
                <a:ea typeface="宋体" panose="02010600030101010101" pitchFamily="2" charset="-122"/>
              </a:rPr>
              <a:t>{  </a:t>
            </a:r>
            <a:r>
              <a:rPr lang="en-US" altLang="x-none" sz="2600" dirty="0">
                <a:solidFill>
                  <a:schemeClr val="accent2"/>
                </a:solidFill>
                <a:latin typeface="Arial" panose="020B0604020202020204" pitchFamily="34" charset="0"/>
                <a:ea typeface="宋体" panose="02010600030101010101" pitchFamily="2" charset="-122"/>
              </a:rPr>
              <a:t>A→B,  C→B,  D→B,  D→A,  D→C,  AC</a:t>
            </a:r>
            <a:r>
              <a:rPr lang="en-US" altLang="x-none" sz="2600" dirty="0">
                <a:solidFill>
                  <a:schemeClr val="accent2"/>
                </a:solidFill>
                <a:sym typeface="+mn-ea"/>
              </a:rPr>
              <a:t>→D </a:t>
            </a:r>
            <a:r>
              <a:rPr lang="en-US" altLang="x-none" sz="2600" dirty="0">
                <a:solidFill>
                  <a:schemeClr val="accent2"/>
                </a:solidFill>
                <a:latin typeface="Arial" panose="020B0604020202020204" pitchFamily="34" charset="0"/>
                <a:ea typeface="宋体" panose="02010600030101010101" pitchFamily="2" charset="-122"/>
              </a:rPr>
              <a:t> }</a:t>
            </a:r>
            <a:endParaRPr lang="zh-CN" altLang="en-US" sz="2600" dirty="0">
              <a:solidFill>
                <a:schemeClr val="accent2"/>
              </a:solidFill>
              <a:latin typeface="Arial" panose="020B0604020202020204" pitchFamily="34" charset="0"/>
              <a:ea typeface="宋体" panose="02010600030101010101" pitchFamily="2" charset="-122"/>
            </a:endParaRPr>
          </a:p>
        </p:txBody>
      </p:sp>
      <p:sp>
        <p:nvSpPr>
          <p:cNvPr id="34856" name="AutoShape 42"/>
          <p:cNvSpPr/>
          <p:nvPr/>
        </p:nvSpPr>
        <p:spPr>
          <a:xfrm>
            <a:off x="0" y="4907915"/>
            <a:ext cx="9201150" cy="1873372"/>
          </a:xfrm>
          <a:prstGeom prst="wedgeRoundRectCallout">
            <a:avLst>
              <a:gd name="adj1" fmla="val 19489"/>
              <a:gd name="adj2" fmla="val -57205"/>
              <a:gd name="adj3" fmla="val 16667"/>
            </a:avLst>
          </a:prstGeom>
          <a:solidFill>
            <a:srgbClr val="EAEAEA"/>
          </a:solidFill>
          <a:ln w="25400" cap="flat" cmpd="sng">
            <a:solidFill>
              <a:schemeClr val="tx1"/>
            </a:solidFill>
            <a:prstDash val="solid"/>
            <a:miter/>
            <a:headEnd type="none" w="med" len="med"/>
            <a:tailEnd type="none" w="med" len="med"/>
          </a:ln>
        </p:spPr>
        <p:txBody>
          <a:bodyPr wrap="square">
            <a:spAutoFit/>
          </a:bodyPr>
          <a:p>
            <a:pPr marL="457200" lvl="0" indent="-457200">
              <a:spcBef>
                <a:spcPts val="0"/>
              </a:spcBef>
              <a:buAutoNum type="alphaLcParenR"/>
            </a:pPr>
            <a:r>
              <a:rPr lang="zh-CN" altLang="en-US" sz="2600" dirty="0">
                <a:solidFill>
                  <a:schemeClr val="accent2"/>
                </a:solidFill>
                <a:latin typeface="Times New Roman" panose="02020603050405020304" pitchFamily="2" charset="0"/>
                <a:ea typeface="宋体" panose="02010600030101010101" pitchFamily="2" charset="-122"/>
              </a:rPr>
              <a:t>形如</a:t>
            </a:r>
            <a:r>
              <a:rPr lang="en-US" altLang="x-none" sz="2600" dirty="0">
                <a:solidFill>
                  <a:schemeClr val="accent2"/>
                </a:solidFill>
                <a:latin typeface="Times New Roman" panose="02020603050405020304" pitchFamily="2" charset="0"/>
                <a:ea typeface="宋体" panose="02010600030101010101" pitchFamily="2" charset="-122"/>
              </a:rPr>
              <a:t>1)</a:t>
            </a:r>
            <a:r>
              <a:rPr lang="zh-CN" altLang="en-US" sz="2600" dirty="0">
                <a:solidFill>
                  <a:schemeClr val="accent2"/>
                </a:solidFill>
                <a:latin typeface="Times New Roman" panose="02020603050405020304" pitchFamily="2" charset="0"/>
                <a:ea typeface="宋体" panose="02010600030101010101" pitchFamily="2" charset="-122"/>
              </a:rPr>
              <a:t>和</a:t>
            </a:r>
            <a:r>
              <a:rPr lang="en-US" altLang="x-none" sz="2600" dirty="0">
                <a:solidFill>
                  <a:schemeClr val="accent2"/>
                </a:solidFill>
                <a:latin typeface="Times New Roman" panose="02020603050405020304" pitchFamily="2" charset="0"/>
                <a:ea typeface="宋体" panose="02010600030101010101" pitchFamily="2" charset="-122"/>
              </a:rPr>
              <a:t>2)</a:t>
            </a:r>
            <a:r>
              <a:rPr lang="zh-CN" altLang="en-US" sz="2600" dirty="0">
                <a:solidFill>
                  <a:schemeClr val="accent2"/>
                </a:solidFill>
                <a:latin typeface="Times New Roman" panose="02020603050405020304" pitchFamily="2" charset="0"/>
                <a:ea typeface="宋体" panose="02010600030101010101" pitchFamily="2" charset="-122"/>
              </a:rPr>
              <a:t>这两种情况的函数依赖，都属于是可能成立的，并且可以从已写出的这六个函数依赖中推导出来。</a:t>
            </a:r>
            <a:endParaRPr lang="zh-CN" altLang="en-US" sz="2600" dirty="0">
              <a:solidFill>
                <a:schemeClr val="accent2"/>
              </a:solidFill>
              <a:latin typeface="Times New Roman" panose="02020603050405020304" pitchFamily="2" charset="0"/>
              <a:ea typeface="宋体" panose="02010600030101010101" pitchFamily="2" charset="-122"/>
            </a:endParaRPr>
          </a:p>
          <a:p>
            <a:pPr marL="457200" lvl="0" indent="-457200">
              <a:spcBef>
                <a:spcPts val="0"/>
              </a:spcBef>
              <a:buAutoNum type="alphaLcParenR"/>
            </a:pPr>
            <a:r>
              <a:rPr lang="zh-CN" altLang="en-US" sz="2600" dirty="0">
                <a:solidFill>
                  <a:schemeClr val="accent2"/>
                </a:solidFill>
                <a:latin typeface="Times New Roman" panose="02020603050405020304" pitchFamily="2" charset="0"/>
                <a:ea typeface="宋体" panose="02010600030101010101" pitchFamily="2" charset="-122"/>
              </a:rPr>
              <a:t>在情况</a:t>
            </a:r>
            <a:r>
              <a:rPr lang="en-US" altLang="x-none" sz="2600" dirty="0">
                <a:solidFill>
                  <a:schemeClr val="accent2"/>
                </a:solidFill>
                <a:latin typeface="Times New Roman" panose="02020603050405020304" pitchFamily="2" charset="0"/>
                <a:ea typeface="宋体" panose="02010600030101010101" pitchFamily="2" charset="-122"/>
              </a:rPr>
              <a:t>3)</a:t>
            </a:r>
            <a:r>
              <a:rPr lang="zh-CN" altLang="en-US" sz="2600" dirty="0">
                <a:solidFill>
                  <a:schemeClr val="accent2"/>
                </a:solidFill>
                <a:latin typeface="Times New Roman" panose="02020603050405020304" pitchFamily="2" charset="0"/>
                <a:ea typeface="宋体" panose="02010600030101010101" pitchFamily="2" charset="-122"/>
              </a:rPr>
              <a:t>中，可以用已写出的这六个函数依赖来证明它是否成立。</a:t>
            </a:r>
            <a:endParaRPr lang="zh-CN" altLang="en-US" sz="2600"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805" name="Rectangle 1060"/>
          <p:cNvSpPr/>
          <p:nvPr/>
        </p:nvSpPr>
        <p:spPr>
          <a:xfrm>
            <a:off x="179705" y="2412018"/>
            <a:ext cx="5898515" cy="1938020"/>
          </a:xfrm>
          <a:prstGeom prst="rect">
            <a:avLst/>
          </a:prstGeom>
          <a:noFill/>
          <a:ln w="9525">
            <a:noFill/>
          </a:ln>
        </p:spPr>
        <p:txBody>
          <a:bodyPr wrap="square">
            <a:spAutoFit/>
          </a:bodyPr>
          <a:p>
            <a:pPr marL="457200" lvl="0" indent="-457200" eaLnBrk="1" hangingPunct="1">
              <a:lnSpc>
                <a:spcPct val="100000"/>
              </a:lnSpc>
              <a:buFont typeface="Wingdings" panose="05000000000000000000" charset="0"/>
              <a:buChar char=""/>
            </a:pPr>
            <a:r>
              <a:rPr lang="zh-CN" altLang="en-US" sz="2400" dirty="0">
                <a:solidFill>
                  <a:schemeClr val="accent2"/>
                </a:solidFill>
                <a:latin typeface="Arial" panose="020B0604020202020204" pitchFamily="34" charset="0"/>
                <a:ea typeface="宋体" panose="02010600030101010101" pitchFamily="2" charset="-122"/>
              </a:rPr>
              <a:t>设</a:t>
            </a:r>
            <a:r>
              <a:rPr lang="en-US" altLang="zh-CN" sz="2400" dirty="0">
                <a:solidFill>
                  <a:schemeClr val="accent2"/>
                </a:solidFill>
                <a:latin typeface="Arial" panose="020B0604020202020204" pitchFamily="34" charset="0"/>
                <a:ea typeface="宋体" panose="02010600030101010101" pitchFamily="2" charset="-122"/>
              </a:rPr>
              <a:t>X</a:t>
            </a:r>
            <a:r>
              <a:rPr lang="zh-CN" altLang="en-US" sz="2400" dirty="0">
                <a:solidFill>
                  <a:schemeClr val="accent2"/>
                </a:solidFill>
                <a:latin typeface="Arial" panose="020B0604020202020204" pitchFamily="34" charset="0"/>
                <a:ea typeface="宋体" panose="02010600030101010101" pitchFamily="2" charset="-122"/>
              </a:rPr>
              <a:t>和</a:t>
            </a:r>
            <a:r>
              <a:rPr lang="en-US" altLang="zh-CN" sz="2400" dirty="0">
                <a:solidFill>
                  <a:schemeClr val="accent2"/>
                </a:solidFill>
                <a:latin typeface="Arial" panose="020B0604020202020204" pitchFamily="34" charset="0"/>
                <a:ea typeface="宋体" panose="02010600030101010101" pitchFamily="2" charset="-122"/>
              </a:rPr>
              <a:t>Y</a:t>
            </a:r>
            <a:r>
              <a:rPr lang="zh-CN" altLang="en-US" sz="2400" dirty="0">
                <a:solidFill>
                  <a:schemeClr val="accent2"/>
                </a:solidFill>
                <a:latin typeface="Arial" panose="020B0604020202020204" pitchFamily="34" charset="0"/>
                <a:ea typeface="宋体" panose="02010600030101010101" pitchFamily="2" charset="-122"/>
              </a:rPr>
              <a:t>是关系</a:t>
            </a:r>
            <a:r>
              <a:rPr lang="en-US" altLang="zh-CN" sz="2400" dirty="0">
                <a:solidFill>
                  <a:schemeClr val="accent2"/>
                </a:solidFill>
                <a:latin typeface="Arial" panose="020B0604020202020204" pitchFamily="34" charset="0"/>
                <a:ea typeface="宋体" panose="02010600030101010101" pitchFamily="2" charset="-122"/>
              </a:rPr>
              <a:t>R</a:t>
            </a:r>
            <a:r>
              <a:rPr lang="zh-CN" altLang="en-US" sz="2400" dirty="0">
                <a:solidFill>
                  <a:schemeClr val="accent2"/>
                </a:solidFill>
                <a:latin typeface="Arial" panose="020B0604020202020204" pitchFamily="34" charset="0"/>
                <a:ea typeface="宋体" panose="02010600030101010101" pitchFamily="2" charset="-122"/>
              </a:rPr>
              <a:t>的两个属性子集，我们也可以通过它们在这个关系中所体现出来的数量对应关系来分析它们之间的函数依赖</a:t>
            </a:r>
            <a:r>
              <a:rPr lang="en-US" altLang="zh-CN" sz="2400" dirty="0">
                <a:solidFill>
                  <a:schemeClr val="accent2"/>
                </a:solidFill>
                <a:latin typeface="Arial" panose="020B0604020202020204" pitchFamily="34" charset="0"/>
                <a:ea typeface="宋体" panose="02010600030101010101" pitchFamily="2" charset="-122"/>
              </a:rPr>
              <a:t>(Y</a:t>
            </a:r>
            <a:r>
              <a:rPr lang="zh-CN" altLang="en-US" sz="2400" dirty="0">
                <a:solidFill>
                  <a:schemeClr val="accent2"/>
                </a:solidFill>
                <a:latin typeface="Arial" panose="020B0604020202020204" pitchFamily="34" charset="0"/>
                <a:ea typeface="宋体" panose="02010600030101010101" pitchFamily="2" charset="-122"/>
              </a:rPr>
              <a:t>只考虑是单个属性的情况，</a:t>
            </a:r>
            <a:r>
              <a:rPr lang="en-US" altLang="zh-CN" sz="2400" dirty="0">
                <a:solidFill>
                  <a:schemeClr val="accent2"/>
                </a:solidFill>
                <a:latin typeface="Arial" panose="020B0604020202020204" pitchFamily="34" charset="0"/>
                <a:ea typeface="宋体" panose="02010600030101010101" pitchFamily="2" charset="-122"/>
              </a:rPr>
              <a:t>X</a:t>
            </a:r>
            <a:r>
              <a:rPr lang="zh-CN" altLang="en-US" sz="2400" dirty="0">
                <a:solidFill>
                  <a:schemeClr val="accent2"/>
                </a:solidFill>
                <a:latin typeface="Arial" panose="020B0604020202020204" pitchFamily="34" charset="0"/>
                <a:ea typeface="宋体" panose="02010600030101010101" pitchFamily="2" charset="-122"/>
              </a:rPr>
              <a:t>只考虑是单个属性或者是</a:t>
            </a:r>
            <a:r>
              <a:rPr lang="en-US" altLang="zh-CN" sz="2400" dirty="0">
                <a:solidFill>
                  <a:schemeClr val="accent2"/>
                </a:solidFill>
                <a:latin typeface="Arial" panose="020B0604020202020204" pitchFamily="34" charset="0"/>
                <a:ea typeface="宋体" panose="02010600030101010101" pitchFamily="2" charset="-122"/>
              </a:rPr>
              <a:t>AC</a:t>
            </a:r>
            <a:r>
              <a:rPr lang="zh-CN" altLang="en-US" sz="2400" dirty="0">
                <a:solidFill>
                  <a:schemeClr val="accent2"/>
                </a:solidFill>
                <a:latin typeface="Arial" panose="020B0604020202020204" pitchFamily="34" charset="0"/>
                <a:ea typeface="宋体" panose="02010600030101010101" pitchFamily="2" charset="-122"/>
              </a:rPr>
              <a:t>组合</a:t>
            </a:r>
            <a:r>
              <a:rPr lang="en-US" altLang="zh-CN" sz="2400" dirty="0">
                <a:solidFill>
                  <a:schemeClr val="accent2"/>
                </a:solidFill>
                <a:latin typeface="Arial" panose="020B0604020202020204" pitchFamily="34" charset="0"/>
                <a:ea typeface="宋体" panose="02010600030101010101" pitchFamily="2" charset="-122"/>
              </a:rPr>
              <a:t>)</a:t>
            </a:r>
            <a:endParaRPr lang="en-US" altLang="zh-CN" sz="2400" dirty="0">
              <a:solidFill>
                <a:schemeClr val="accent2"/>
              </a:solidFill>
              <a:latin typeface="Arial" panose="020B0604020202020204" pitchFamily="34" charset="0"/>
              <a:ea typeface="宋体" panose="02010600030101010101" pitchFamily="2" charset="-122"/>
            </a:endParaRPr>
          </a:p>
        </p:txBody>
      </p:sp>
      <p:graphicFrame>
        <p:nvGraphicFramePr>
          <p:cNvPr id="29702" name="表格 29701"/>
          <p:cNvGraphicFramePr/>
          <p:nvPr/>
        </p:nvGraphicFramePr>
        <p:xfrm>
          <a:off x="1828800" y="48895"/>
          <a:ext cx="5257800" cy="2130425"/>
        </p:xfrm>
        <a:graphic>
          <a:graphicData uri="http://schemas.openxmlformats.org/drawingml/2006/table">
            <a:tbl>
              <a:tblPr/>
              <a:tblGrid>
                <a:gridCol w="1230630"/>
                <a:gridCol w="1343025"/>
                <a:gridCol w="1341120"/>
                <a:gridCol w="1343025"/>
              </a:tblGrid>
              <a:tr h="405765">
                <a:tc>
                  <a:txBody>
                    <a:bodyPr wrap="square"/>
                    <a:p>
                      <a:pPr marL="0" lvl="0" indent="0" algn="ctr" eaLnBrk="1" hangingPunct="1">
                        <a:lnSpc>
                          <a:spcPct val="110000"/>
                        </a:lnSpc>
                        <a:buNone/>
                      </a:pPr>
                      <a:r>
                        <a:rPr lang="en-US" altLang="x-none" sz="2400" dirty="0">
                          <a:solidFill>
                            <a:srgbClr val="FF0000"/>
                          </a:solidFill>
                          <a:latin typeface="Arial" panose="020B0604020202020204" pitchFamily="34" charset="0"/>
                        </a:rPr>
                        <a:t>A</a:t>
                      </a:r>
                      <a:endParaRPr lang="en-US" altLang="x-none" sz="2400" dirty="0">
                        <a:solidFill>
                          <a:srgbClr val="FF0000"/>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400" dirty="0">
                          <a:solidFill>
                            <a:srgbClr val="FF0000"/>
                          </a:solidFill>
                          <a:latin typeface="Arial" panose="020B0604020202020204" pitchFamily="34" charset="0"/>
                        </a:rPr>
                        <a:t>B</a:t>
                      </a:r>
                      <a:endParaRPr lang="en-US" altLang="x-none" sz="24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400" dirty="0">
                          <a:solidFill>
                            <a:srgbClr val="FF0000"/>
                          </a:solidFill>
                          <a:latin typeface="Arial" panose="020B0604020202020204" pitchFamily="34" charset="0"/>
                        </a:rPr>
                        <a:t>C</a:t>
                      </a:r>
                      <a:endParaRPr lang="en-US" altLang="x-none" sz="24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400" dirty="0">
                          <a:solidFill>
                            <a:srgbClr val="FF0000"/>
                          </a:solidFill>
                          <a:latin typeface="Arial" panose="020B0604020202020204" pitchFamily="34" charset="0"/>
                        </a:rPr>
                        <a:t>D</a:t>
                      </a:r>
                      <a:endParaRPr lang="en-US" altLang="x-none" sz="2400" dirty="0">
                        <a:solidFill>
                          <a:srgbClr val="FF0000"/>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116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a1</a:t>
                      </a:r>
                      <a:endParaRPr lang="en-US" altLang="x-none" sz="24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c1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d1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370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a1</a:t>
                      </a:r>
                      <a:endParaRPr lang="en-US" altLang="x-none" sz="24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c2</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d2</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2862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a2</a:t>
                      </a:r>
                      <a:endParaRPr lang="en-US" altLang="x-none" sz="24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c1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d3</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3116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a2</a:t>
                      </a:r>
                      <a:endParaRPr lang="en-US" altLang="x-none" sz="2400" dirty="0">
                        <a:solidFill>
                          <a:schemeClr val="accent2"/>
                        </a:solidFill>
                        <a:latin typeface="Arial" panose="020B0604020202020204" pitchFamily="34" charset="0"/>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b1</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c3</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d4</a:t>
                      </a:r>
                      <a:endParaRPr lang="en-US" altLang="x-none" sz="2400" dirty="0">
                        <a:solidFill>
                          <a:schemeClr val="accent2"/>
                        </a:solidFill>
                        <a:latin typeface="Arial" panose="020B0604020202020204" pitchFamily="34" charset="0"/>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3" name="文本框 2"/>
          <p:cNvSpPr txBox="1"/>
          <p:nvPr/>
        </p:nvSpPr>
        <p:spPr>
          <a:xfrm>
            <a:off x="617855" y="99060"/>
            <a:ext cx="1144270" cy="460375"/>
          </a:xfrm>
          <a:prstGeom prst="rect">
            <a:avLst/>
          </a:prstGeom>
          <a:noFill/>
        </p:spPr>
        <p:txBody>
          <a:bodyPr wrap="square" rtlCol="0">
            <a:spAutoFit/>
          </a:bodyPr>
          <a:p>
            <a:pPr>
              <a:buNone/>
            </a:pPr>
            <a:r>
              <a:rPr lang="zh-CN" altLang="en-US" sz="2400">
                <a:solidFill>
                  <a:schemeClr val="accent6"/>
                </a:solidFill>
              </a:rPr>
              <a:t>关系 </a:t>
            </a:r>
            <a:r>
              <a:rPr lang="en-US" altLang="zh-CN" sz="2400">
                <a:solidFill>
                  <a:schemeClr val="accent6"/>
                </a:solidFill>
              </a:rPr>
              <a:t>R</a:t>
            </a:r>
            <a:endParaRPr lang="en-US" altLang="zh-CN" sz="2400">
              <a:solidFill>
                <a:schemeClr val="accent6"/>
              </a:solidFill>
            </a:endParaRPr>
          </a:p>
        </p:txBody>
      </p:sp>
      <p:graphicFrame>
        <p:nvGraphicFramePr>
          <p:cNvPr id="2" name="表格 1"/>
          <p:cNvGraphicFramePr/>
          <p:nvPr/>
        </p:nvGraphicFramePr>
        <p:xfrm>
          <a:off x="6078220" y="2517140"/>
          <a:ext cx="2961640" cy="3859530"/>
        </p:xfrm>
        <a:graphic>
          <a:graphicData uri="http://schemas.openxmlformats.org/drawingml/2006/table">
            <a:tbl>
              <a:tblPr/>
              <a:tblGrid>
                <a:gridCol w="869315"/>
                <a:gridCol w="762635"/>
                <a:gridCol w="1329690"/>
              </a:tblGrid>
              <a:tr h="405765">
                <a:tc>
                  <a:txBody>
                    <a:bodyPr wrap="square"/>
                    <a:p>
                      <a:pPr marL="0" lvl="0" indent="0" algn="ctr" eaLnBrk="1" hangingPunct="1">
                        <a:lnSpc>
                          <a:spcPct val="110000"/>
                        </a:lnSpc>
                        <a:buNone/>
                      </a:pPr>
                      <a:r>
                        <a:rPr lang="en-US" altLang="x-none" sz="2400" dirty="0">
                          <a:solidFill>
                            <a:srgbClr val="FF0000"/>
                          </a:solidFill>
                          <a:latin typeface="Arial" panose="020B0604020202020204" pitchFamily="34" charset="0"/>
                        </a:rPr>
                        <a:t>X</a:t>
                      </a:r>
                      <a:endParaRPr lang="en-US" altLang="x-none" sz="2400" dirty="0">
                        <a:solidFill>
                          <a:srgbClr val="FF0000"/>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28575">
                      <a:solidFill>
                        <a:schemeClr val="tx1"/>
                      </a:solidFill>
                      <a:prstDash val="solid"/>
                    </a:lnT>
                    <a:lnB w="6350">
                      <a:solidFill>
                        <a:schemeClr val="tx1"/>
                      </a:solidFill>
                      <a:prstDash val="soli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en-US" altLang="x-none" sz="2400" dirty="0">
                          <a:solidFill>
                            <a:srgbClr val="FF0000"/>
                          </a:solidFill>
                          <a:latin typeface="Arial" panose="020B0604020202020204" pitchFamily="34" charset="0"/>
                        </a:rPr>
                        <a:t>Y</a:t>
                      </a:r>
                      <a:endParaRPr lang="en-US" altLang="x-none" sz="2400" dirty="0">
                        <a:solidFill>
                          <a:srgbClr val="FF0000"/>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28575">
                      <a:solidFill>
                        <a:schemeClr val="tx1"/>
                      </a:solidFill>
                      <a:prstDash val="solid"/>
                    </a:lnT>
                    <a:lnB w="6350">
                      <a:solidFill>
                        <a:schemeClr val="tx1"/>
                      </a:solidFill>
                      <a:prstDash val="solid"/>
                    </a:lnB>
                    <a:lnTlToBr>
                      <a:noFill/>
                    </a:lnTlToBr>
                    <a:lnBlToTr>
                      <a:noFill/>
                    </a:lnBlToTr>
                    <a:solidFill>
                      <a:schemeClr val="folHlink">
                        <a:alpha val="100000"/>
                      </a:schemeClr>
                    </a:solidFill>
                  </a:tcPr>
                </a:tc>
                <a:tc>
                  <a:txBody>
                    <a:bodyPr wrap="square"/>
                    <a:p>
                      <a:pPr marL="0" lvl="0" indent="0" algn="ctr" eaLnBrk="1" hangingPunct="1">
                        <a:lnSpc>
                          <a:spcPct val="110000"/>
                        </a:lnSpc>
                        <a:buNone/>
                      </a:pPr>
                      <a:r>
                        <a:rPr lang="zh-CN" altLang="en-US" sz="2000" dirty="0">
                          <a:solidFill>
                            <a:srgbClr val="FF0000"/>
                          </a:solidFill>
                          <a:latin typeface="Arial" panose="020B0604020202020204" pitchFamily="34" charset="0"/>
                        </a:rPr>
                        <a:t>对应关系</a:t>
                      </a:r>
                      <a:endParaRPr lang="zh-CN" altLang="en-US" sz="2000" dirty="0">
                        <a:solidFill>
                          <a:srgbClr val="FF0000"/>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28575">
                      <a:solidFill>
                        <a:schemeClr val="tx1"/>
                      </a:solidFill>
                      <a:prstDash val="solid"/>
                    </a:lnT>
                    <a:lnB w="6350">
                      <a:solidFill>
                        <a:schemeClr val="tx1"/>
                      </a:solidFill>
                      <a:prstDash val="solid"/>
                    </a:lnB>
                    <a:lnTlToBr>
                      <a:noFill/>
                    </a:lnTlToBr>
                    <a:lnBlToTr>
                      <a:noFill/>
                    </a:lnBlToTr>
                    <a:solidFill>
                      <a:schemeClr val="folHlink">
                        <a:alpha val="100000"/>
                      </a:schemeClr>
                    </a:solidFill>
                  </a:tcPr>
                </a:tc>
              </a:tr>
              <a:tr h="43116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A</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zh-CN" sz="2400" dirty="0">
                          <a:solidFill>
                            <a:schemeClr val="accent2"/>
                          </a:solidFill>
                          <a:latin typeface="Arial" panose="020B0604020202020204" pitchFamily="34" charset="0"/>
                        </a:rPr>
                        <a:t>n : 1</a:t>
                      </a:r>
                      <a:endParaRPr lang="en-US" altLang="zh-CN"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35610">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A</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C</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n : m</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31165">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A</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D</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1 : n</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3370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C</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sym typeface="+mn-ea"/>
                        </a:rPr>
                        <a:t>1 : n</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2862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B</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D</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sym typeface="+mn-ea"/>
                        </a:rPr>
                        <a:t>1 : n</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31165">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C</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rPr>
                        <a:t>D</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wrap="square"/>
                    <a:p>
                      <a:pPr marL="0" lvl="0" indent="0" algn="ctr" eaLnBrk="1" hangingPunct="1">
                        <a:lnSpc>
                          <a:spcPct val="110000"/>
                        </a:lnSpc>
                        <a:buNone/>
                      </a:pPr>
                      <a:r>
                        <a:rPr lang="en-US" altLang="x-none" sz="2400" dirty="0">
                          <a:solidFill>
                            <a:schemeClr val="accent2"/>
                          </a:solidFill>
                          <a:latin typeface="Arial" panose="020B0604020202020204" pitchFamily="34" charset="0"/>
                          <a:sym typeface="+mn-ea"/>
                        </a:rPr>
                        <a:t>1 : n</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31165">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AC</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D</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1 : 1</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6350">
                      <a:solidFill>
                        <a:schemeClr val="tx1"/>
                      </a:solidFill>
                      <a:prstDash val="solid"/>
                    </a:lnB>
                    <a:lnTlToBr>
                      <a:noFill/>
                    </a:lnTlToBr>
                    <a:lnBlToTr>
                      <a:noFill/>
                    </a:lnBlToTr>
                    <a:solidFill>
                      <a:srgbClr val="CCFFFF">
                        <a:alpha val="100000"/>
                      </a:srgbClr>
                    </a:solidFill>
                  </a:tcPr>
                </a:tc>
              </a:tr>
              <a:tr h="431165">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AC</a:t>
                      </a:r>
                      <a:endParaRPr lang="en-US" altLang="x-none" sz="2400" dirty="0">
                        <a:solidFill>
                          <a:schemeClr val="accent2"/>
                        </a:solidFill>
                        <a:latin typeface="Arial" panose="020B0604020202020204" pitchFamily="34" charset="0"/>
                      </a:endParaRPr>
                    </a:p>
                  </a:txBody>
                  <a:tcPr marT="0" marB="0" vert="horz" anchor="ctr">
                    <a:lnL w="28575">
                      <a:solidFill>
                        <a:schemeClr val="tx1"/>
                      </a:solidFill>
                      <a:prstDash val="solid"/>
                    </a:lnL>
                    <a:lnR w="6350">
                      <a:solidFill>
                        <a:schemeClr val="tx1"/>
                      </a:solidFill>
                      <a:prstDash val="solid"/>
                    </a:lnR>
                    <a:lnT w="6350">
                      <a:solidFill>
                        <a:schemeClr val="tx1"/>
                      </a:solidFill>
                      <a:prstDash val="solid"/>
                    </a:lnT>
                    <a:lnB w="28575">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B</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6350">
                      <a:solidFill>
                        <a:schemeClr val="tx1"/>
                      </a:solidFill>
                      <a:prstDash val="solid"/>
                    </a:lnR>
                    <a:lnT w="6350">
                      <a:solidFill>
                        <a:schemeClr val="tx1"/>
                      </a:solidFill>
                      <a:prstDash val="solid"/>
                    </a:lnT>
                    <a:lnB w="28575">
                      <a:solidFill>
                        <a:schemeClr val="tx1"/>
                      </a:solidFill>
                      <a:prstDash val="solid"/>
                    </a:lnB>
                    <a:lnTlToBr>
                      <a:noFill/>
                    </a:lnTlToBr>
                    <a:lnBlToTr>
                      <a:noFill/>
                    </a:lnBlToTr>
                    <a:solidFill>
                      <a:srgbClr val="CCFFFF">
                        <a:alpha val="100000"/>
                      </a:srgbClr>
                    </a:solidFill>
                  </a:tcPr>
                </a:tc>
                <a:tc>
                  <a:txBody>
                    <a:bodyPr/>
                    <a:p>
                      <a:pPr marL="0" lvl="0" indent="0" algn="ctr" eaLnBrk="1" hangingPunct="1">
                        <a:lnSpc>
                          <a:spcPct val="110000"/>
                        </a:lnSpc>
                        <a:buNone/>
                      </a:pPr>
                      <a:r>
                        <a:rPr lang="en-US" altLang="x-none" sz="2400" dirty="0">
                          <a:solidFill>
                            <a:schemeClr val="accent2"/>
                          </a:solidFill>
                          <a:latin typeface="Arial" panose="020B0604020202020204" pitchFamily="34" charset="0"/>
                        </a:rPr>
                        <a:t>n : 1</a:t>
                      </a:r>
                      <a:endParaRPr lang="en-US" altLang="x-none" sz="2400" dirty="0">
                        <a:solidFill>
                          <a:schemeClr val="accent2"/>
                        </a:solidFill>
                        <a:latin typeface="Arial" panose="020B0604020202020204" pitchFamily="34" charset="0"/>
                      </a:endParaRPr>
                    </a:p>
                  </a:txBody>
                  <a:tcPr marT="0" marB="0" vert="horz" anchor="ctr">
                    <a:lnL w="6350">
                      <a:solidFill>
                        <a:schemeClr val="tx1"/>
                      </a:solidFill>
                      <a:prstDash val="solid"/>
                    </a:lnL>
                    <a:lnR w="28575">
                      <a:solidFill>
                        <a:schemeClr val="tx1"/>
                      </a:solidFill>
                      <a:prstDash val="solid"/>
                    </a:lnR>
                    <a:lnT w="6350">
                      <a:solidFill>
                        <a:schemeClr val="tx1"/>
                      </a:solidFill>
                      <a:prstDash val="solid"/>
                    </a:lnT>
                    <a:lnB w="28575">
                      <a:solidFill>
                        <a:schemeClr val="tx1"/>
                      </a:solidFill>
                      <a:prstDash val="solid"/>
                    </a:lnB>
                    <a:lnTlToBr>
                      <a:noFill/>
                    </a:lnTlToBr>
                    <a:lnBlToTr>
                      <a:noFill/>
                    </a:lnBlToTr>
                    <a:solidFill>
                      <a:srgbClr val="CCFFFF">
                        <a:alpha val="100000"/>
                      </a:srgbClr>
                    </a:solidFill>
                  </a:tcPr>
                </a:tc>
              </a:tr>
            </a:tbl>
          </a:graphicData>
        </a:graphic>
      </p:graphicFrame>
      <p:sp>
        <p:nvSpPr>
          <p:cNvPr id="7" name="Rectangle 1060"/>
          <p:cNvSpPr/>
          <p:nvPr/>
        </p:nvSpPr>
        <p:spPr>
          <a:xfrm>
            <a:off x="180001" y="4500033"/>
            <a:ext cx="5898515" cy="1198880"/>
          </a:xfrm>
          <a:prstGeom prst="rect">
            <a:avLst/>
          </a:prstGeom>
          <a:noFill/>
          <a:ln w="9525">
            <a:noFill/>
          </a:ln>
        </p:spPr>
        <p:txBody>
          <a:bodyPr wrap="square">
            <a:spAutoFit/>
          </a:bodyPr>
          <a:p>
            <a:pPr marL="442595" lvl="0" indent="-442595">
              <a:lnSpc>
                <a:spcPct val="100000"/>
              </a:lnSpc>
              <a:spcBef>
                <a:spcPts val="0"/>
              </a:spcBef>
              <a:buFont typeface="Wingdings" panose="05000000000000000000" charset="0"/>
              <a:buChar char=""/>
            </a:pPr>
            <a:r>
              <a:rPr lang="zh-CN" sz="2400" dirty="0">
                <a:solidFill>
                  <a:schemeClr val="accent2"/>
                </a:solidFill>
                <a:ea typeface="宋体" panose="02010600030101010101" pitchFamily="2" charset="-122"/>
              </a:rPr>
              <a:t>根据右表可以得到如下函数依赖：</a:t>
            </a:r>
            <a:endParaRPr lang="zh-CN" sz="2400" dirty="0">
              <a:solidFill>
                <a:schemeClr val="accent2"/>
              </a:solidFill>
              <a:ea typeface="宋体" panose="02010600030101010101" pitchFamily="2" charset="-122"/>
            </a:endParaRPr>
          </a:p>
          <a:p>
            <a:pPr lvl="1">
              <a:lnSpc>
                <a:spcPct val="100000"/>
              </a:lnSpc>
              <a:spcBef>
                <a:spcPts val="0"/>
              </a:spcBef>
              <a:buNone/>
            </a:pPr>
            <a:r>
              <a:rPr lang="en-US" altLang="zh-CN" sz="2400" dirty="0">
                <a:solidFill>
                  <a:schemeClr val="accent2"/>
                </a:solidFill>
                <a:ea typeface="宋体" panose="02010600030101010101" pitchFamily="2" charset="-122"/>
              </a:rPr>
              <a:t>A</a:t>
            </a:r>
            <a:r>
              <a:rPr lang="en-US" altLang="zh-CN" sz="2400" dirty="0">
                <a:solidFill>
                  <a:schemeClr val="accent2"/>
                </a:solidFill>
              </a:rPr>
              <a:t>→B, D</a:t>
            </a:r>
            <a:r>
              <a:rPr lang="en-US" altLang="zh-CN" sz="2400" dirty="0">
                <a:solidFill>
                  <a:schemeClr val="accent2"/>
                </a:solidFill>
                <a:sym typeface="+mn-ea"/>
              </a:rPr>
              <a:t>→A,  C→B,  D→B,  D→C,</a:t>
            </a:r>
            <a:endParaRPr lang="en-US" altLang="zh-CN" sz="2400" dirty="0">
              <a:solidFill>
                <a:schemeClr val="accent2"/>
              </a:solidFill>
              <a:sym typeface="+mn-ea"/>
            </a:endParaRPr>
          </a:p>
          <a:p>
            <a:pPr lvl="1">
              <a:lnSpc>
                <a:spcPct val="100000"/>
              </a:lnSpc>
              <a:spcBef>
                <a:spcPts val="0"/>
              </a:spcBef>
              <a:buNone/>
            </a:pPr>
            <a:r>
              <a:rPr lang="en-US" altLang="zh-CN" sz="2400" dirty="0">
                <a:solidFill>
                  <a:schemeClr val="accent2"/>
                </a:solidFill>
              </a:rPr>
              <a:t>AC</a:t>
            </a:r>
            <a:r>
              <a:rPr lang="en-US" altLang="zh-CN" sz="2400" dirty="0">
                <a:solidFill>
                  <a:schemeClr val="accent2"/>
                </a:solidFill>
                <a:sym typeface="+mn-ea"/>
              </a:rPr>
              <a:t>→D,   D→AC,   AC→B</a:t>
            </a:r>
            <a:endParaRPr lang="en-US" altLang="zh-CN" sz="2400" dirty="0">
              <a:solidFill>
                <a:schemeClr val="accent2"/>
              </a:solidFill>
            </a:endParaRPr>
          </a:p>
        </p:txBody>
      </p:sp>
      <p:sp>
        <p:nvSpPr>
          <p:cNvPr id="8" name="Rectangle 1060"/>
          <p:cNvSpPr/>
          <p:nvPr/>
        </p:nvSpPr>
        <p:spPr>
          <a:xfrm>
            <a:off x="180001" y="5832779"/>
            <a:ext cx="5898515" cy="829945"/>
          </a:xfrm>
          <a:prstGeom prst="rect">
            <a:avLst/>
          </a:prstGeom>
          <a:noFill/>
          <a:ln w="9525">
            <a:noFill/>
          </a:ln>
        </p:spPr>
        <p:txBody>
          <a:bodyPr wrap="square">
            <a:spAutoFit/>
          </a:bodyPr>
          <a:p>
            <a:pPr marL="457200" lvl="0" indent="-457200" eaLnBrk="1" hangingPunct="1">
              <a:lnSpc>
                <a:spcPct val="100000"/>
              </a:lnSpc>
              <a:buFont typeface="Wingdings" panose="05000000000000000000" charset="0"/>
              <a:buChar char=""/>
            </a:pPr>
            <a:r>
              <a:rPr lang="zh-CN" sz="2400" dirty="0">
                <a:solidFill>
                  <a:schemeClr val="accent2"/>
                </a:solidFill>
              </a:rPr>
              <a:t>其中的后两个函数依赖，可以从另外五个函数依赖中推导出来。</a:t>
            </a:r>
            <a:endParaRPr lang="zh-CN" sz="2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584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35844"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35845" name="Rectangle 3"/>
          <p:cNvSpPr>
            <a:spLocks noGrp="1"/>
          </p:cNvSpPr>
          <p:nvPr>
            <p:ph type="body"/>
          </p:nvPr>
        </p:nvSpPr>
        <p:spPr>
          <a:xfrm>
            <a:off x="457200" y="914400"/>
            <a:ext cx="8229600" cy="2438400"/>
          </a:xfrm>
        </p:spPr>
        <p:txBody>
          <a:bodyPr vert="horz" wrap="square" anchor="t"/>
          <a:p>
            <a:pPr lvl="0" eaLnBrk="1" hangingPunct="1">
              <a:lnSpc>
                <a:spcPct val="100000"/>
              </a:lnSpc>
            </a:pPr>
            <a:r>
              <a:rPr lang="zh-CN" altLang="en-US">
                <a:solidFill>
                  <a:schemeClr val="accent2"/>
                </a:solidFill>
              </a:rPr>
              <a:t>函数依赖反映的是同一个关系中的两个属性子集之间在取值上的依存关系，这种依存关系实际上也是一种数据完整性约束。因此，我们也可以通过对数据完整性约束条件的分析来寻找属性之间的函数依赖关系。</a:t>
            </a:r>
            <a:endParaRPr lang="zh-CN" altLang="en-US">
              <a:solidFill>
                <a:schemeClr val="accent2"/>
              </a:solidFill>
            </a:endParaRPr>
          </a:p>
        </p:txBody>
      </p:sp>
      <p:sp>
        <p:nvSpPr>
          <p:cNvPr id="35846" name="Rectangle 4"/>
          <p:cNvSpPr/>
          <p:nvPr/>
        </p:nvSpPr>
        <p:spPr>
          <a:xfrm>
            <a:off x="457200" y="3276600"/>
            <a:ext cx="8229600" cy="3200400"/>
          </a:xfrm>
          <a:prstGeom prst="rect">
            <a:avLst/>
          </a:prstGeom>
          <a:noFill/>
          <a:ln w="9525">
            <a:noFill/>
          </a:ln>
        </p:spPr>
        <p:txBody>
          <a:bodyPr/>
          <a:p>
            <a:pPr marL="342900" lvl="0" indent="-342900" eaLnBrk="1" hangingPunct="1">
              <a:lnSpc>
                <a:spcPct val="110000"/>
              </a:lnSpc>
            </a:pPr>
            <a:r>
              <a:rPr lang="zh-CN" altLang="en-US" dirty="0">
                <a:latin typeface="Times New Roman" panose="02020603050405020304" pitchFamily="2" charset="0"/>
                <a:ea typeface="宋体" panose="02010600030101010101" pitchFamily="2" charset="-122"/>
              </a:rPr>
              <a:t>例3：有一个学生关系</a:t>
            </a:r>
            <a:r>
              <a:rPr lang="en-US" altLang="x-none" dirty="0">
                <a:latin typeface="Times New Roman" panose="02020603050405020304" pitchFamily="2" charset="0"/>
                <a:ea typeface="宋体" panose="02010600030101010101" pitchFamily="2" charset="-122"/>
              </a:rPr>
              <a:t>R( Sno, Sn, Sd, Ss, Cno, G )，</a:t>
            </a:r>
            <a:r>
              <a:rPr lang="zh-CN" altLang="en-US" dirty="0">
                <a:latin typeface="Times New Roman" panose="02020603050405020304" pitchFamily="2" charset="0"/>
                <a:ea typeface="宋体" panose="02010600030101010101" pitchFamily="2" charset="-122"/>
              </a:rPr>
              <a:t>其中</a:t>
            </a:r>
            <a:r>
              <a:rPr lang="en-US" altLang="x-none" dirty="0">
                <a:latin typeface="Times New Roman" panose="02020603050405020304" pitchFamily="2" charset="0"/>
                <a:ea typeface="宋体" panose="02010600030101010101" pitchFamily="2" charset="-122"/>
              </a:rPr>
              <a:t>Ss</a:t>
            </a:r>
            <a:r>
              <a:rPr lang="zh-CN" altLang="en-US" dirty="0">
                <a:latin typeface="Times New Roman" panose="02020603050405020304" pitchFamily="2" charset="0"/>
                <a:ea typeface="宋体" panose="02010600030101010101" pitchFamily="2" charset="-122"/>
              </a:rPr>
              <a:t>表示学生所学专业。该关系模式中的语义约束如下：</a:t>
            </a:r>
            <a:endParaRPr lang="zh-CN" altLang="en-US" dirty="0">
              <a:latin typeface="Times New Roman" panose="02020603050405020304" pitchFamily="2" charset="0"/>
              <a:ea typeface="宋体" panose="02010600030101010101" pitchFamily="2" charset="-122"/>
            </a:endParaRPr>
          </a:p>
          <a:p>
            <a:pPr marL="1143000" lvl="2" indent="-228600" eaLnBrk="1" hangingPunct="1">
              <a:lnSpc>
                <a:spcPct val="110000"/>
              </a:lnSpc>
            </a:pPr>
            <a:r>
              <a:rPr lang="zh-CN" altLang="en-US" dirty="0">
                <a:solidFill>
                  <a:schemeClr val="accent2"/>
                </a:solidFill>
                <a:latin typeface="Times New Roman" panose="02020603050405020304" pitchFamily="2" charset="0"/>
                <a:ea typeface="宋体" panose="02010600030101010101" pitchFamily="2" charset="-122"/>
              </a:rPr>
              <a:t>每个学生</a:t>
            </a:r>
            <a:r>
              <a:rPr lang="zh-CN" altLang="en-US" dirty="0">
                <a:solidFill>
                  <a:schemeClr val="accent2"/>
                </a:solidFill>
                <a:latin typeface="宋体" panose="02010600030101010101" pitchFamily="2" charset="-122"/>
                <a:ea typeface="宋体" panose="02010600030101010101" pitchFamily="2" charset="-122"/>
              </a:rPr>
              <a:t>均只属一个系与一个专业</a:t>
            </a:r>
            <a:endParaRPr lang="zh-CN" altLang="en-US" dirty="0">
              <a:solidFill>
                <a:schemeClr val="accent2"/>
              </a:solidFill>
              <a:latin typeface="Times New Roman" panose="02020603050405020304" pitchFamily="2" charset="0"/>
              <a:ea typeface="宋体" panose="02010600030101010101" pitchFamily="2" charset="-122"/>
            </a:endParaRPr>
          </a:p>
          <a:p>
            <a:pPr marL="1143000" lvl="2" indent="-228600" eaLnBrk="1" hangingPunct="1">
              <a:lnSpc>
                <a:spcPct val="110000"/>
              </a:lnSpc>
            </a:pPr>
            <a:r>
              <a:rPr lang="zh-CN" altLang="en-US" dirty="0">
                <a:solidFill>
                  <a:schemeClr val="accent2"/>
                </a:solidFill>
                <a:latin typeface="宋体" panose="02010600030101010101" pitchFamily="2" charset="-122"/>
                <a:ea typeface="宋体" panose="02010600030101010101" pitchFamily="2" charset="-122"/>
              </a:rPr>
              <a:t>每个学生修读之每门课有且仅有一个成绩</a:t>
            </a:r>
            <a:endParaRPr lang="zh-CN" altLang="en-US" dirty="0">
              <a:solidFill>
                <a:schemeClr val="accent2"/>
              </a:solidFill>
              <a:latin typeface="Times New Roman" panose="02020603050405020304" pitchFamily="2" charset="0"/>
              <a:ea typeface="宋体" panose="02010600030101010101" pitchFamily="2" charset="-122"/>
            </a:endParaRPr>
          </a:p>
          <a:p>
            <a:pPr marL="1143000" lvl="2" indent="-228600" eaLnBrk="1" hangingPunct="1">
              <a:lnSpc>
                <a:spcPct val="110000"/>
              </a:lnSpc>
            </a:pPr>
            <a:r>
              <a:rPr lang="zh-CN" altLang="en-US" dirty="0">
                <a:solidFill>
                  <a:schemeClr val="accent2"/>
                </a:solidFill>
                <a:latin typeface="宋体" panose="02010600030101010101" pitchFamily="2" charset="-122"/>
                <a:ea typeface="宋体" panose="02010600030101010101" pitchFamily="2" charset="-122"/>
              </a:rPr>
              <a:t>各系无相同专业</a:t>
            </a:r>
            <a:endParaRPr lang="zh-CN" altLang="en-US"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ppt_x"/>
                                          </p:val>
                                        </p:tav>
                                        <p:tav tm="100000">
                                          <p:val>
                                            <p:strVal val="#ppt_x"/>
                                          </p:val>
                                        </p:tav>
                                      </p:tavLst>
                                    </p:anim>
                                    <p:anim calcmode="lin" valueType="num">
                                      <p:cBhvr additive="base">
                                        <p:cTn id="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  </a:t>
            </a:r>
            <a:r>
              <a:rPr lang="zh-CN" altLang="en-US"/>
              <a:t>概述</a:t>
            </a:r>
            <a:endParaRPr lang="zh-CN" altLang="en-US"/>
          </a:p>
        </p:txBody>
      </p:sp>
      <p:sp>
        <p:nvSpPr>
          <p:cNvPr id="3" name="文本占位符 2"/>
          <p:cNvSpPr>
            <a:spLocks noGrp="1"/>
          </p:cNvSpPr>
          <p:nvPr>
            <p:ph type="body" orient="vert" idx="1"/>
          </p:nvPr>
        </p:nvSpPr>
        <p:spPr/>
        <p:txBody>
          <a:bodyPr vert="horz"/>
          <a:p>
            <a:pPr>
              <a:lnSpc>
                <a:spcPct val="100000"/>
              </a:lnSpc>
            </a:pPr>
            <a:r>
              <a:rPr lang="zh-CN" altLang="en-US" sz="2400">
                <a:solidFill>
                  <a:srgbClr val="FF0000"/>
                </a:solidFill>
              </a:rPr>
              <a:t>关系模式设计</a:t>
            </a:r>
            <a:endParaRPr lang="zh-CN" altLang="en-US" sz="2400">
              <a:solidFill>
                <a:srgbClr val="FF0000"/>
              </a:solidFill>
            </a:endParaRPr>
          </a:p>
          <a:p>
            <a:pPr lvl="1">
              <a:lnSpc>
                <a:spcPct val="100000"/>
              </a:lnSpc>
            </a:pPr>
            <a:r>
              <a:rPr lang="zh-CN" altLang="en-US" sz="2000" dirty="0">
                <a:solidFill>
                  <a:schemeClr val="accent6"/>
                </a:solidFill>
                <a:sym typeface="+mn-ea"/>
              </a:rPr>
              <a:t>同一个关系数据库系统可以有多种不同的关系模式设计方案</a:t>
            </a:r>
            <a:endParaRPr lang="zh-CN" altLang="en-US" sz="2000" dirty="0">
              <a:solidFill>
                <a:schemeClr val="accent6"/>
              </a:solidFill>
              <a:sym typeface="+mn-ea"/>
            </a:endParaRPr>
          </a:p>
          <a:p>
            <a:pPr lvl="1">
              <a:lnSpc>
                <a:spcPct val="100000"/>
              </a:lnSpc>
            </a:pPr>
            <a:endParaRPr lang="zh-CN" altLang="en-US" sz="1000" dirty="0">
              <a:solidFill>
                <a:schemeClr val="accent6"/>
              </a:solidFill>
              <a:sym typeface="+mn-ea"/>
            </a:endParaRPr>
          </a:p>
          <a:p>
            <a:pPr lvl="0" eaLnBrk="1" hangingPunct="1"/>
            <a:r>
              <a:rPr lang="zh-CN" altLang="en-US" sz="2400" dirty="0">
                <a:solidFill>
                  <a:srgbClr val="FF0000"/>
                </a:solidFill>
                <a:sym typeface="+mn-ea"/>
              </a:rPr>
              <a:t>不同模式设计方案的比较</a:t>
            </a:r>
            <a:endParaRPr lang="zh-CN" altLang="en-US" sz="2400" dirty="0">
              <a:solidFill>
                <a:srgbClr val="FF0000"/>
              </a:solidFill>
              <a:sym typeface="+mn-ea"/>
            </a:endParaRPr>
          </a:p>
          <a:p>
            <a:pPr lvl="1" eaLnBrk="1" hangingPunct="1"/>
            <a:r>
              <a:rPr lang="zh-CN" altLang="en-US" sz="2000" dirty="0">
                <a:solidFill>
                  <a:schemeClr val="accent6"/>
                </a:solidFill>
                <a:sym typeface="+mn-ea"/>
              </a:rPr>
              <a:t>不同的模式设计方案有好坏之分</a:t>
            </a:r>
            <a:endParaRPr lang="zh-CN" altLang="en-US" sz="2000" dirty="0">
              <a:solidFill>
                <a:schemeClr val="accent6"/>
              </a:solidFill>
              <a:sym typeface="+mn-ea"/>
            </a:endParaRPr>
          </a:p>
          <a:p>
            <a:pPr lvl="1" eaLnBrk="1" hangingPunct="1"/>
            <a:r>
              <a:rPr lang="zh-CN" altLang="en-US" sz="2000" dirty="0">
                <a:solidFill>
                  <a:schemeClr val="accent6"/>
                </a:solidFill>
                <a:sym typeface="+mn-ea"/>
              </a:rPr>
              <a:t>好的设计方案应该是：既</a:t>
            </a:r>
            <a:r>
              <a:rPr lang="zh-CN" altLang="en-US" sz="2000" u="sng" dirty="0">
                <a:solidFill>
                  <a:schemeClr val="accent6"/>
                </a:solidFill>
                <a:sym typeface="+mn-ea"/>
              </a:rPr>
              <a:t>具有合理的数据冗余度，又没有插入和删除等操作异常现象</a:t>
            </a:r>
            <a:endParaRPr lang="zh-CN" altLang="en-US" sz="2000" u="sng" dirty="0">
              <a:solidFill>
                <a:schemeClr val="accent6"/>
              </a:solidFill>
              <a:sym typeface="+mn-ea"/>
            </a:endParaRPr>
          </a:p>
          <a:p>
            <a:pPr lvl="1" eaLnBrk="1" hangingPunct="1"/>
            <a:endParaRPr lang="zh-CN" altLang="en-US" sz="1000" dirty="0">
              <a:solidFill>
                <a:schemeClr val="accent6"/>
              </a:solidFill>
              <a:sym typeface="+mn-ea"/>
            </a:endParaRPr>
          </a:p>
          <a:p>
            <a:pPr lvl="0" eaLnBrk="1" hangingPunct="1"/>
            <a:r>
              <a:rPr lang="zh-CN" altLang="en-US" sz="2400" dirty="0">
                <a:solidFill>
                  <a:srgbClr val="FF0000"/>
                </a:solidFill>
                <a:sym typeface="+mn-ea"/>
              </a:rPr>
              <a:t>在不同的设计结果之间产生区别的原因</a:t>
            </a:r>
            <a:endParaRPr lang="zh-CN" altLang="en-US" sz="2400" dirty="0">
              <a:solidFill>
                <a:srgbClr val="FF0000"/>
              </a:solidFill>
              <a:sym typeface="+mn-ea"/>
            </a:endParaRPr>
          </a:p>
          <a:p>
            <a:pPr lvl="1" eaLnBrk="1" hangingPunct="1"/>
            <a:r>
              <a:rPr lang="zh-CN" altLang="en-US" sz="2000" dirty="0">
                <a:solidFill>
                  <a:schemeClr val="accent6"/>
                </a:solidFill>
              </a:rPr>
              <a:t>在一个关系中，属性与属性之间存在语义相关性（函数依赖）</a:t>
            </a:r>
            <a:endParaRPr lang="zh-CN" altLang="en-US" sz="2000" dirty="0">
              <a:solidFill>
                <a:schemeClr val="accent6"/>
              </a:solidFill>
            </a:endParaRPr>
          </a:p>
          <a:p>
            <a:pPr lvl="1" eaLnBrk="1" hangingPunct="1"/>
            <a:r>
              <a:rPr lang="zh-CN" altLang="en-US" sz="2000" dirty="0">
                <a:solidFill>
                  <a:schemeClr val="accent6"/>
                </a:solidFill>
              </a:rPr>
              <a:t>不同的设计方案，可能会产生不同的函数依赖</a:t>
            </a:r>
            <a:endParaRPr lang="zh-CN" altLang="en-US" sz="2000" dirty="0">
              <a:solidFill>
                <a:schemeClr val="accent6"/>
              </a:solidFill>
            </a:endParaRPr>
          </a:p>
          <a:p>
            <a:pPr lvl="1" eaLnBrk="1" hangingPunct="1"/>
            <a:endParaRPr lang="zh-CN" altLang="en-US" sz="1000" dirty="0">
              <a:solidFill>
                <a:schemeClr val="accent6"/>
              </a:solidFill>
            </a:endParaRPr>
          </a:p>
          <a:p>
            <a:pPr>
              <a:lnSpc>
                <a:spcPct val="100000"/>
              </a:lnSpc>
            </a:pPr>
            <a:r>
              <a:rPr lang="zh-CN" altLang="en-US" sz="2400" dirty="0">
                <a:solidFill>
                  <a:srgbClr val="FF0000"/>
                </a:solidFill>
                <a:sym typeface="+mn-ea"/>
              </a:rPr>
              <a:t>关系的规范化</a:t>
            </a:r>
            <a:endParaRPr lang="zh-CN" altLang="en-US" sz="2400" dirty="0">
              <a:solidFill>
                <a:srgbClr val="FF0000"/>
              </a:solidFill>
              <a:sym typeface="+mn-ea"/>
            </a:endParaRPr>
          </a:p>
          <a:p>
            <a:pPr lvl="1">
              <a:lnSpc>
                <a:spcPct val="100000"/>
              </a:lnSpc>
            </a:pPr>
            <a:r>
              <a:rPr lang="zh-CN" altLang="en-US" sz="2000">
                <a:solidFill>
                  <a:schemeClr val="accent6"/>
                </a:solidFill>
              </a:rPr>
              <a:t>按照给定范式的要求来设计关系模式</a:t>
            </a:r>
            <a:endParaRPr lang="zh-CN" altLang="en-US" sz="2000">
              <a:solidFill>
                <a:schemeClr val="accent6"/>
              </a:solidFill>
            </a:endParaRPr>
          </a:p>
          <a:p>
            <a:pPr lvl="1">
              <a:lnSpc>
                <a:spcPct val="100000"/>
              </a:lnSpc>
            </a:pPr>
            <a:r>
              <a:rPr lang="zh-CN" altLang="en-US" sz="2000">
                <a:solidFill>
                  <a:schemeClr val="accent6"/>
                </a:solidFill>
              </a:rPr>
              <a:t>范式</a:t>
            </a:r>
            <a:r>
              <a:rPr lang="en-US" altLang="zh-CN" sz="2000">
                <a:solidFill>
                  <a:schemeClr val="accent6"/>
                </a:solidFill>
              </a:rPr>
              <a:t>(Normal Form)</a:t>
            </a:r>
            <a:r>
              <a:rPr lang="zh-CN" altLang="en-US" sz="2000">
                <a:solidFill>
                  <a:schemeClr val="accent6"/>
                </a:solidFill>
              </a:rPr>
              <a:t>：对一个关系中允许存在的函数依赖的要求</a:t>
            </a:r>
            <a:endParaRPr lang="zh-CN" altLang="en-US" sz="2000">
              <a:solidFill>
                <a:schemeClr val="accent6"/>
              </a:solidFill>
            </a:endParaRPr>
          </a:p>
        </p:txBody>
      </p:sp>
      <p:sp>
        <p:nvSpPr>
          <p:cNvPr id="4" name="动作按钮: 前进或下一项 3">
            <a:hlinkClick r:id="rId1" action="ppaction://hlinksldjump"/>
          </p:cNvPr>
          <p:cNvSpPr/>
          <p:nvPr/>
        </p:nvSpPr>
        <p:spPr>
          <a:xfrm>
            <a:off x="8604885" y="6453505"/>
            <a:ext cx="360045" cy="3600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686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3686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36869" name="Rectangle 3"/>
          <p:cNvSpPr>
            <a:spLocks noGrp="1"/>
          </p:cNvSpPr>
          <p:nvPr>
            <p:ph type="body"/>
          </p:nvPr>
        </p:nvSpPr>
        <p:spPr>
          <a:xfrm>
            <a:off x="228600" y="762000"/>
            <a:ext cx="8458200" cy="5791200"/>
          </a:xfrm>
        </p:spPr>
        <p:txBody>
          <a:bodyPr vert="horz" wrap="square" anchor="t"/>
          <a:p>
            <a:pPr lvl="0" eaLnBrk="1" hangingPunct="1">
              <a:lnSpc>
                <a:spcPct val="100000"/>
              </a:lnSpc>
            </a:pPr>
            <a:r>
              <a:rPr lang="zh-CN" altLang="en-US" dirty="0">
                <a:solidFill>
                  <a:schemeClr val="accent2"/>
                </a:solidFill>
                <a:latin typeface="Arial" panose="020B0604020202020204" pitchFamily="34" charset="0"/>
              </a:rPr>
              <a:t>例3：学生关系 </a:t>
            </a:r>
            <a:r>
              <a:rPr lang="en-US" altLang="x-none" dirty="0">
                <a:solidFill>
                  <a:schemeClr val="accent2"/>
                </a:solidFill>
                <a:latin typeface="Arial" panose="020B0604020202020204" pitchFamily="34" charset="0"/>
              </a:rPr>
              <a:t>R ( Sno, Sn, Sd, Ss, Cno, G )</a:t>
            </a:r>
            <a:endParaRPr lang="zh-CN" altLang="en-US" dirty="0">
              <a:solidFill>
                <a:schemeClr val="accent2"/>
              </a:solidFill>
              <a:latin typeface="Arial" panose="020B0604020202020204" pitchFamily="34" charset="0"/>
            </a:endParaRPr>
          </a:p>
          <a:p>
            <a:pPr lvl="1" eaLnBrk="1" hangingPunct="1">
              <a:lnSpc>
                <a:spcPct val="100000"/>
              </a:lnSpc>
            </a:pPr>
            <a:r>
              <a:rPr lang="zh-CN" altLang="en-US" dirty="0">
                <a:latin typeface="Arial" panose="020B0604020202020204" pitchFamily="34" charset="0"/>
              </a:rPr>
              <a:t>每个学生有唯一的一个学号，每个学生只有一个姓名（基本常识）</a:t>
            </a:r>
            <a:endParaRPr lang="zh-CN" altLang="en-US" dirty="0">
              <a:latin typeface="Arial" panose="020B0604020202020204" pitchFamily="34" charset="0"/>
            </a:endParaRPr>
          </a:p>
          <a:p>
            <a:pPr lvl="2" eaLnBrk="1" hangingPunct="1">
              <a:lnSpc>
                <a:spcPct val="100000"/>
              </a:lnSpc>
              <a:buNone/>
            </a:pPr>
            <a:r>
              <a:rPr lang="en-US" altLang="x-none" dirty="0">
                <a:latin typeface="Arial" panose="020B0604020202020204" pitchFamily="34" charset="0"/>
              </a:rPr>
              <a:t>	Sno  → Sn</a:t>
            </a:r>
            <a:endParaRPr lang="en-US" altLang="x-none" dirty="0">
              <a:latin typeface="Arial" panose="020B0604020202020204" pitchFamily="34" charset="0"/>
            </a:endParaRPr>
          </a:p>
          <a:p>
            <a:pPr lvl="2" eaLnBrk="1" hangingPunct="1">
              <a:lnSpc>
                <a:spcPct val="100000"/>
              </a:lnSpc>
              <a:buNone/>
            </a:pPr>
            <a:endParaRPr lang="zh-CN" altLang="en-US" sz="1200" dirty="0">
              <a:latin typeface="Arial" panose="020B0604020202020204" pitchFamily="34" charset="0"/>
            </a:endParaRPr>
          </a:p>
          <a:p>
            <a:pPr lvl="1" eaLnBrk="1" hangingPunct="1">
              <a:lnSpc>
                <a:spcPct val="100000"/>
              </a:lnSpc>
            </a:pPr>
            <a:r>
              <a:rPr lang="zh-CN" altLang="en-US" dirty="0">
                <a:latin typeface="Arial" panose="020B0604020202020204" pitchFamily="34" charset="0"/>
              </a:rPr>
              <a:t>每个学生均只属一个系与一个专业</a:t>
            </a:r>
            <a:endParaRPr lang="zh-CN" altLang="en-US" dirty="0">
              <a:latin typeface="Arial" panose="020B0604020202020204" pitchFamily="34" charset="0"/>
            </a:endParaRPr>
          </a:p>
          <a:p>
            <a:pPr lvl="2" eaLnBrk="1" hangingPunct="1">
              <a:lnSpc>
                <a:spcPct val="100000"/>
              </a:lnSpc>
              <a:buNone/>
            </a:pPr>
            <a:r>
              <a:rPr lang="en-US" altLang="x-none" dirty="0">
                <a:latin typeface="Arial" panose="020B0604020202020204" pitchFamily="34" charset="0"/>
              </a:rPr>
              <a:t>	Sno</a:t>
            </a:r>
            <a:r>
              <a:rPr lang="en-US" altLang="x-none" baseline="30000" dirty="0">
                <a:latin typeface="Arial" panose="020B0604020202020204" pitchFamily="34" charset="0"/>
              </a:rPr>
              <a:t>  </a:t>
            </a:r>
            <a:r>
              <a:rPr lang="en-US" altLang="x-none" dirty="0">
                <a:latin typeface="Arial" panose="020B0604020202020204" pitchFamily="34" charset="0"/>
              </a:rPr>
              <a:t>→ Sd			Sno</a:t>
            </a:r>
            <a:r>
              <a:rPr lang="en-US" altLang="x-none" baseline="30000" dirty="0">
                <a:latin typeface="Arial" panose="020B0604020202020204" pitchFamily="34" charset="0"/>
              </a:rPr>
              <a:t>  </a:t>
            </a:r>
            <a:r>
              <a:rPr lang="en-US" altLang="x-none" dirty="0">
                <a:latin typeface="Arial" panose="020B0604020202020204" pitchFamily="34" charset="0"/>
              </a:rPr>
              <a:t>→ Ss</a:t>
            </a:r>
            <a:endParaRPr lang="en-US" altLang="x-none" dirty="0">
              <a:latin typeface="Arial" panose="020B0604020202020204" pitchFamily="34" charset="0"/>
            </a:endParaRPr>
          </a:p>
          <a:p>
            <a:pPr lvl="2" eaLnBrk="1" hangingPunct="1">
              <a:lnSpc>
                <a:spcPct val="100000"/>
              </a:lnSpc>
              <a:buNone/>
            </a:pPr>
            <a:endParaRPr lang="zh-CN" altLang="en-US" sz="1200" dirty="0">
              <a:latin typeface="Arial" panose="020B0604020202020204" pitchFamily="34" charset="0"/>
            </a:endParaRPr>
          </a:p>
          <a:p>
            <a:pPr lvl="1" eaLnBrk="1" hangingPunct="1">
              <a:lnSpc>
                <a:spcPct val="100000"/>
              </a:lnSpc>
            </a:pPr>
            <a:r>
              <a:rPr lang="zh-CN" altLang="en-US" dirty="0">
                <a:latin typeface="Arial" panose="020B0604020202020204" pitchFamily="34" charset="0"/>
              </a:rPr>
              <a:t>每个学生修读之每门课有且仅有一个成绩</a:t>
            </a:r>
            <a:endParaRPr lang="zh-CN" altLang="en-US" dirty="0">
              <a:latin typeface="Arial" panose="020B0604020202020204" pitchFamily="34" charset="0"/>
            </a:endParaRPr>
          </a:p>
          <a:p>
            <a:pPr lvl="2" eaLnBrk="1" hangingPunct="1">
              <a:lnSpc>
                <a:spcPct val="100000"/>
              </a:lnSpc>
              <a:buNone/>
            </a:pPr>
            <a:r>
              <a:rPr lang="zh-CN" altLang="en-US" dirty="0">
                <a:latin typeface="Arial" panose="020B0604020202020204" pitchFamily="34" charset="0"/>
              </a:rPr>
              <a:t>	(</a:t>
            </a:r>
            <a:r>
              <a:rPr lang="en-US" altLang="x-none" dirty="0">
                <a:latin typeface="Arial" panose="020B0604020202020204" pitchFamily="34" charset="0"/>
              </a:rPr>
              <a:t>Sno，Cno) → G</a:t>
            </a:r>
            <a:endParaRPr lang="en-US" altLang="x-none" dirty="0">
              <a:latin typeface="Arial" panose="020B0604020202020204" pitchFamily="34" charset="0"/>
            </a:endParaRPr>
          </a:p>
          <a:p>
            <a:pPr lvl="2" eaLnBrk="1" hangingPunct="1">
              <a:lnSpc>
                <a:spcPct val="100000"/>
              </a:lnSpc>
              <a:buNone/>
            </a:pPr>
            <a:endParaRPr lang="zh-CN" altLang="en-US" sz="1200" dirty="0">
              <a:latin typeface="Arial" panose="020B0604020202020204" pitchFamily="34" charset="0"/>
            </a:endParaRPr>
          </a:p>
          <a:p>
            <a:pPr lvl="1" eaLnBrk="1" hangingPunct="1">
              <a:lnSpc>
                <a:spcPct val="100000"/>
              </a:lnSpc>
            </a:pPr>
            <a:r>
              <a:rPr lang="zh-CN" altLang="en-US" dirty="0">
                <a:latin typeface="Arial" panose="020B0604020202020204" pitchFamily="34" charset="0"/>
              </a:rPr>
              <a:t>各系无相同专业</a:t>
            </a:r>
            <a:endParaRPr lang="zh-CN" altLang="en-US" dirty="0">
              <a:latin typeface="Arial" panose="020B0604020202020204" pitchFamily="34" charset="0"/>
            </a:endParaRPr>
          </a:p>
          <a:p>
            <a:pPr lvl="2" eaLnBrk="1" hangingPunct="1">
              <a:lnSpc>
                <a:spcPct val="100000"/>
              </a:lnSpc>
              <a:buNone/>
            </a:pPr>
            <a:r>
              <a:rPr lang="en-US" altLang="x-none" dirty="0">
                <a:latin typeface="Arial" panose="020B0604020202020204" pitchFamily="34" charset="0"/>
              </a:rPr>
              <a:t>	Ss  → Sd</a:t>
            </a:r>
            <a:endParaRPr lang="en-US" altLang="x-none"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9">
                                            <p:txEl>
                                              <p:charRg st="0" end="38"/>
                                            </p:txEl>
                                          </p:spTgt>
                                        </p:tgtEl>
                                        <p:attrNameLst>
                                          <p:attrName>style.visibility</p:attrName>
                                        </p:attrNameLst>
                                      </p:cBhvr>
                                      <p:to>
                                        <p:strVal val="visible"/>
                                      </p:to>
                                    </p:set>
                                    <p:anim calcmode="lin" valueType="num">
                                      <p:cBhvr additive="base">
                                        <p:cTn id="7" dur="500" fill="hold"/>
                                        <p:tgtEl>
                                          <p:spTgt spid="36869">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9">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9">
                                            <p:txEl>
                                              <p:charRg st="38" end="68"/>
                                            </p:txEl>
                                          </p:spTgt>
                                        </p:tgtEl>
                                        <p:attrNameLst>
                                          <p:attrName>style.visibility</p:attrName>
                                        </p:attrNameLst>
                                      </p:cBhvr>
                                      <p:to>
                                        <p:strVal val="visible"/>
                                      </p:to>
                                    </p:set>
                                    <p:anim calcmode="lin" valueType="num">
                                      <p:cBhvr additive="base">
                                        <p:cTn id="13" dur="500" fill="hold"/>
                                        <p:tgtEl>
                                          <p:spTgt spid="36869">
                                            <p:txEl>
                                              <p:charRg st="38" end="6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9">
                                            <p:txEl>
                                              <p:charRg st="38" end="6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9">
                                            <p:txEl>
                                              <p:charRg st="68" end="79"/>
                                            </p:txEl>
                                          </p:spTgt>
                                        </p:tgtEl>
                                        <p:attrNameLst>
                                          <p:attrName>style.visibility</p:attrName>
                                        </p:attrNameLst>
                                      </p:cBhvr>
                                      <p:to>
                                        <p:strVal val="visible"/>
                                      </p:to>
                                    </p:set>
                                    <p:anim calcmode="lin" valueType="num">
                                      <p:cBhvr additive="base">
                                        <p:cTn id="19" dur="500" fill="hold"/>
                                        <p:tgtEl>
                                          <p:spTgt spid="36869">
                                            <p:txEl>
                                              <p:charRg st="68" end="7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9">
                                            <p:txEl>
                                              <p:charRg st="68" end="7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9">
                                            <p:txEl>
                                              <p:charRg st="80" end="96"/>
                                            </p:txEl>
                                          </p:spTgt>
                                        </p:tgtEl>
                                        <p:attrNameLst>
                                          <p:attrName>style.visibility</p:attrName>
                                        </p:attrNameLst>
                                      </p:cBhvr>
                                      <p:to>
                                        <p:strVal val="visible"/>
                                      </p:to>
                                    </p:set>
                                    <p:anim calcmode="lin" valueType="num">
                                      <p:cBhvr additive="base">
                                        <p:cTn id="25" dur="500" fill="hold"/>
                                        <p:tgtEl>
                                          <p:spTgt spid="36869">
                                            <p:txEl>
                                              <p:charRg st="80"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9">
                                            <p:txEl>
                                              <p:charRg st="80"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9">
                                            <p:txEl>
                                              <p:charRg st="96" end="119"/>
                                            </p:txEl>
                                          </p:spTgt>
                                        </p:tgtEl>
                                        <p:attrNameLst>
                                          <p:attrName>style.visibility</p:attrName>
                                        </p:attrNameLst>
                                      </p:cBhvr>
                                      <p:to>
                                        <p:strVal val="visible"/>
                                      </p:to>
                                    </p:set>
                                    <p:anim calcmode="lin" valueType="num">
                                      <p:cBhvr additive="base">
                                        <p:cTn id="31" dur="500" fill="hold"/>
                                        <p:tgtEl>
                                          <p:spTgt spid="36869">
                                            <p:txEl>
                                              <p:charRg st="96" end="11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9">
                                            <p:txEl>
                                              <p:charRg st="96" end="11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9">
                                            <p:txEl>
                                              <p:charRg st="120" end="139"/>
                                            </p:txEl>
                                          </p:spTgt>
                                        </p:tgtEl>
                                        <p:attrNameLst>
                                          <p:attrName>style.visibility</p:attrName>
                                        </p:attrNameLst>
                                      </p:cBhvr>
                                      <p:to>
                                        <p:strVal val="visible"/>
                                      </p:to>
                                    </p:set>
                                    <p:anim calcmode="lin" valueType="num">
                                      <p:cBhvr additive="base">
                                        <p:cTn id="37" dur="500" fill="hold"/>
                                        <p:tgtEl>
                                          <p:spTgt spid="36869">
                                            <p:txEl>
                                              <p:charRg st="120" end="13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9">
                                            <p:txEl>
                                              <p:charRg st="120" end="13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869">
                                            <p:txEl>
                                              <p:charRg st="139" end="154"/>
                                            </p:txEl>
                                          </p:spTgt>
                                        </p:tgtEl>
                                        <p:attrNameLst>
                                          <p:attrName>style.visibility</p:attrName>
                                        </p:attrNameLst>
                                      </p:cBhvr>
                                      <p:to>
                                        <p:strVal val="visible"/>
                                      </p:to>
                                    </p:set>
                                    <p:anim calcmode="lin" valueType="num">
                                      <p:cBhvr additive="base">
                                        <p:cTn id="43" dur="500" fill="hold"/>
                                        <p:tgtEl>
                                          <p:spTgt spid="36869">
                                            <p:txEl>
                                              <p:charRg st="139" end="15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9">
                                            <p:txEl>
                                              <p:charRg st="139" end="15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869">
                                            <p:txEl>
                                              <p:charRg st="155" end="163"/>
                                            </p:txEl>
                                          </p:spTgt>
                                        </p:tgtEl>
                                        <p:attrNameLst>
                                          <p:attrName>style.visibility</p:attrName>
                                        </p:attrNameLst>
                                      </p:cBhvr>
                                      <p:to>
                                        <p:strVal val="visible"/>
                                      </p:to>
                                    </p:set>
                                    <p:anim calcmode="lin" valueType="num">
                                      <p:cBhvr additive="base">
                                        <p:cTn id="49" dur="500" fill="hold"/>
                                        <p:tgtEl>
                                          <p:spTgt spid="36869">
                                            <p:txEl>
                                              <p:charRg st="155" end="16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9">
                                            <p:txEl>
                                              <p:charRg st="155" end="16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869">
                                            <p:txEl>
                                              <p:charRg st="163" end="173"/>
                                            </p:txEl>
                                          </p:spTgt>
                                        </p:tgtEl>
                                        <p:attrNameLst>
                                          <p:attrName>style.visibility</p:attrName>
                                        </p:attrNameLst>
                                      </p:cBhvr>
                                      <p:to>
                                        <p:strVal val="visible"/>
                                      </p:to>
                                    </p:set>
                                    <p:anim calcmode="lin" valueType="num">
                                      <p:cBhvr additive="base">
                                        <p:cTn id="55" dur="500" fill="hold"/>
                                        <p:tgtEl>
                                          <p:spTgt spid="36869">
                                            <p:txEl>
                                              <p:charRg st="163" end="17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869">
                                            <p:txEl>
                                              <p:charRg st="163" end="1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ldLvl="3"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026"/>
          <p:cNvSpPr>
            <a:spLocks noGrp="1"/>
          </p:cNvSpPr>
          <p:nvPr>
            <p:ph type="title"/>
          </p:nvPr>
        </p:nvSpPr>
        <p:spPr/>
        <p:txBody>
          <a:bodyPr wrap="square" anchor="ctr"/>
          <a:p>
            <a:pPr eaLnBrk="1" hangingPunct="1"/>
            <a:r>
              <a:rPr lang="zh-CN" altLang="en-US" dirty="0">
                <a:ea typeface="宋体" panose="02010600030101010101" pitchFamily="2" charset="-122"/>
              </a:rPr>
              <a:t>思考题</a:t>
            </a:r>
            <a:endParaRPr lang="zh-CN" altLang="en-US" dirty="0">
              <a:ea typeface="宋体" panose="02010600030101010101" pitchFamily="2" charset="-122"/>
            </a:endParaRPr>
          </a:p>
        </p:txBody>
      </p:sp>
      <p:sp>
        <p:nvSpPr>
          <p:cNvPr id="6147" name="Rectangle 1027"/>
          <p:cNvSpPr>
            <a:spLocks noGrp="1"/>
          </p:cNvSpPr>
          <p:nvPr>
            <p:ph type="body"/>
          </p:nvPr>
        </p:nvSpPr>
        <p:spPr>
          <a:xfrm>
            <a:off x="161925" y="774700"/>
            <a:ext cx="8765540" cy="609600"/>
          </a:xfrm>
        </p:spPr>
        <p:txBody>
          <a:bodyPr wrap="square" anchor="t"/>
          <a:p>
            <a:pPr algn="ctr" eaLnBrk="1" hangingPunct="1">
              <a:buNone/>
            </a:pPr>
            <a:r>
              <a:rPr lang="zh-CN" altLang="en-US" sz="2600">
                <a:latin typeface="Times New Roman" panose="02020603050405020304" pitchFamily="2" charset="0"/>
                <a:ea typeface="宋体" panose="02010600030101010101" pitchFamily="2" charset="-122"/>
              </a:rPr>
              <a:t>借阅 </a:t>
            </a:r>
            <a:r>
              <a:rPr lang="en-US" altLang="zh-CN" sz="2600">
                <a:latin typeface="Times New Roman" panose="02020603050405020304" pitchFamily="2" charset="0"/>
                <a:ea typeface="宋体" panose="02010600030101010101" pitchFamily="2" charset="-122"/>
              </a:rPr>
              <a:t>( </a:t>
            </a:r>
            <a:r>
              <a:rPr lang="zh-CN" altLang="en-US" sz="2600">
                <a:latin typeface="Times New Roman" panose="02020603050405020304" pitchFamily="2" charset="0"/>
                <a:ea typeface="宋体" panose="02010600030101010101" pitchFamily="2" charset="-122"/>
              </a:rPr>
              <a:t>借书证号</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身份证号</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书号</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书名</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借阅日期</a:t>
            </a:r>
            <a:r>
              <a:rPr lang="en-US" altLang="zh-CN" sz="2600">
                <a:latin typeface="Times New Roman" panose="02020603050405020304" pitchFamily="2" charset="0"/>
                <a:ea typeface="宋体" panose="02010600030101010101" pitchFamily="2" charset="-122"/>
              </a:rPr>
              <a:t>,</a:t>
            </a:r>
            <a:r>
              <a:rPr lang="zh-CN" altLang="en-US" sz="2600">
                <a:latin typeface="Times New Roman" panose="02020603050405020304" pitchFamily="2" charset="0"/>
                <a:ea typeface="宋体" panose="02010600030101010101" pitchFamily="2" charset="-122"/>
              </a:rPr>
              <a:t>归还日期 </a:t>
            </a:r>
            <a:r>
              <a:rPr lang="en-US" altLang="zh-CN" sz="2600">
                <a:latin typeface="Times New Roman" panose="02020603050405020304" pitchFamily="2" charset="0"/>
                <a:ea typeface="宋体" panose="02010600030101010101" pitchFamily="2" charset="-122"/>
              </a:rPr>
              <a:t>)</a:t>
            </a:r>
            <a:endParaRPr lang="en-US" altLang="zh-CN" sz="2600">
              <a:latin typeface="Times New Roman" panose="02020603050405020304" pitchFamily="2" charset="0"/>
              <a:ea typeface="宋体" panose="02010600030101010101" pitchFamily="2" charset="-122"/>
            </a:endParaRPr>
          </a:p>
        </p:txBody>
      </p:sp>
      <p:sp>
        <p:nvSpPr>
          <p:cNvPr id="6148" name="Rectangle 1028"/>
          <p:cNvSpPr/>
          <p:nvPr/>
        </p:nvSpPr>
        <p:spPr>
          <a:xfrm>
            <a:off x="161925" y="1322388"/>
            <a:ext cx="8766175" cy="4515485"/>
          </a:xfrm>
          <a:prstGeom prst="rect">
            <a:avLst/>
          </a:prstGeom>
          <a:noFill/>
          <a:ln w="19050" cap="flat" cmpd="sng">
            <a:solidFill>
              <a:schemeClr val="tx1"/>
            </a:solidFill>
            <a:prstDash val="solid"/>
            <a:miter/>
            <a:headEnd type="none" w="med" len="med"/>
            <a:tailEnd type="none" w="med" len="med"/>
          </a:ln>
        </p:spPr>
        <p:txBody>
          <a:bodyPr anchor="t">
            <a:spAutoFit/>
          </a:bodyPr>
          <a:p>
            <a:pPr eaLnBrk="0" fontAlgn="base" hangingPunct="0">
              <a:lnSpc>
                <a:spcPct val="115000"/>
              </a:lnSpc>
              <a:spcBef>
                <a:spcPts val="50"/>
              </a:spcBef>
              <a:spcAft>
                <a:spcPts val="0"/>
              </a:spcAft>
              <a:buClr>
                <a:srgbClr val="996633"/>
              </a:buClr>
              <a:buNone/>
            </a:pPr>
            <a:r>
              <a:rPr lang="zh-CN" altLang="en-US" sz="2400" b="1" strike="noStrike" noProof="1" dirty="0">
                <a:solidFill>
                  <a:schemeClr val="accent2"/>
                </a:solidFill>
                <a:latin typeface="Arial" panose="020B0604020202020204" pitchFamily="34" charset="0"/>
                <a:ea typeface="宋体" panose="02010600030101010101" pitchFamily="2" charset="-122"/>
                <a:cs typeface="+mn-cs"/>
              </a:rPr>
              <a:t>假设有如下数据约束：</a:t>
            </a:r>
            <a:endParaRPr lang="zh-CN" altLang="en-US" sz="2400" b="1" strike="noStrike" noProof="1" dirty="0">
              <a:solidFill>
                <a:schemeClr val="accent2"/>
              </a:solidFill>
              <a:latin typeface="Arial" panose="020B0604020202020204" pitchFamily="34" charset="0"/>
              <a:ea typeface="宋体" panose="02010600030101010101" pitchFamily="2" charset="-122"/>
            </a:endParaRPr>
          </a:p>
          <a:p>
            <a:pPr marL="871220" lvl="1" indent="-413385" eaLnBrk="0" fontAlgn="base" hangingPunct="0">
              <a:lnSpc>
                <a:spcPct val="115000"/>
              </a:lnSpc>
              <a:spcBef>
                <a:spcPts val="50"/>
              </a:spcBef>
              <a:spcAft>
                <a:spcPts val="0"/>
              </a:spcAft>
              <a:buClr>
                <a:srgbClr val="996633"/>
              </a:buClr>
              <a:buFont typeface="+mj-lt"/>
              <a:buAutoNum type="alphaLcParenR"/>
            </a:pPr>
            <a:r>
              <a:rPr lang="zh-CN" altLang="en-US" sz="2400" b="1" strike="noStrike" noProof="1" dirty="0">
                <a:solidFill>
                  <a:schemeClr val="accent2"/>
                </a:solidFill>
                <a:ea typeface="宋体" panose="02010600030101010101" pitchFamily="2" charset="-122"/>
                <a:cs typeface="+mn-cs"/>
              </a:rPr>
              <a:t>一个读者只能办理一张借书证，一张借书证只能对应一个读者；</a:t>
            </a:r>
            <a:endParaRPr lang="zh-CN" altLang="en-US" sz="2400" b="1" strike="noStrike" noProof="1" dirty="0">
              <a:solidFill>
                <a:schemeClr val="accent2"/>
              </a:solidFill>
              <a:ea typeface="宋体" panose="02010600030101010101" pitchFamily="2" charset="-122"/>
              <a:cs typeface="+mn-cs"/>
            </a:endParaRPr>
          </a:p>
          <a:p>
            <a:pPr marL="871220" lvl="1" indent="-413385" eaLnBrk="0" fontAlgn="base" hangingPunct="0">
              <a:lnSpc>
                <a:spcPct val="115000"/>
              </a:lnSpc>
              <a:spcBef>
                <a:spcPts val="50"/>
              </a:spcBef>
              <a:spcAft>
                <a:spcPts val="0"/>
              </a:spcAft>
              <a:buClr>
                <a:srgbClr val="996633"/>
              </a:buClr>
              <a:buFont typeface="+mj-lt"/>
              <a:buAutoNum type="alphaLcParenR"/>
            </a:pPr>
            <a:r>
              <a:rPr lang="zh-CN" altLang="en-US" sz="2400" b="1" strike="noStrike" noProof="1" dirty="0">
                <a:solidFill>
                  <a:schemeClr val="accent2"/>
                </a:solidFill>
                <a:ea typeface="宋体" panose="02010600030101010101" pitchFamily="2" charset="-122"/>
                <a:cs typeface="+mn-cs"/>
              </a:rPr>
              <a:t>每一本图书都有一个唯一的书号，不同的图书之间可能存在相同的书名；</a:t>
            </a:r>
            <a:endParaRPr lang="zh-CN" altLang="en-US" sz="2400" b="1" strike="noStrike" noProof="1" dirty="0">
              <a:solidFill>
                <a:schemeClr val="accent2"/>
              </a:solidFill>
              <a:ea typeface="宋体" panose="02010600030101010101" pitchFamily="2" charset="-122"/>
              <a:cs typeface="+mn-cs"/>
            </a:endParaRPr>
          </a:p>
          <a:p>
            <a:pPr marL="871220" lvl="1" indent="-413385" algn="l" eaLnBrk="1" hangingPunct="1">
              <a:spcBef>
                <a:spcPct val="20000"/>
              </a:spcBef>
              <a:buClr>
                <a:srgbClr val="996633"/>
              </a:buClr>
              <a:buFont typeface="+mj-lt"/>
              <a:buAutoNum type="alphaLcParenR"/>
            </a:pPr>
            <a:r>
              <a:rPr lang="zh-CN" altLang="en-US" sz="2400" dirty="0">
                <a:solidFill>
                  <a:schemeClr val="accent2"/>
                </a:solidFill>
                <a:sym typeface="+mn-ea"/>
              </a:rPr>
              <a:t>一个读者可以同时借阅多本图书，也可以在不同时候借阅同一本图书；</a:t>
            </a:r>
            <a:endParaRPr lang="zh-CN" altLang="en-US" sz="2400" b="1" dirty="0">
              <a:solidFill>
                <a:schemeClr val="accent2"/>
              </a:solidFill>
              <a:ea typeface="宋体" panose="02010600030101010101" pitchFamily="2" charset="-122"/>
            </a:endParaRPr>
          </a:p>
          <a:p>
            <a:pPr marL="871220" lvl="1" indent="-413385" algn="l" eaLnBrk="1" hangingPunct="1">
              <a:spcBef>
                <a:spcPct val="20000"/>
              </a:spcBef>
              <a:buClr>
                <a:srgbClr val="996633"/>
              </a:buClr>
              <a:buFont typeface="+mj-lt"/>
              <a:buAutoNum type="alphaLcParenR"/>
            </a:pPr>
            <a:r>
              <a:rPr lang="zh-CN" altLang="en-US" sz="2400" dirty="0">
                <a:solidFill>
                  <a:schemeClr val="accent2"/>
                </a:solidFill>
                <a:sym typeface="+mn-ea"/>
              </a:rPr>
              <a:t>系统需要记录一本图书每一次被借阅的借阅日期和归还日期，并保存所有的借阅历史。</a:t>
            </a:r>
            <a:endParaRPr lang="zh-CN" altLang="en-US" sz="2400" dirty="0">
              <a:solidFill>
                <a:schemeClr val="accent2"/>
              </a:solidFill>
              <a:sym typeface="+mn-ea"/>
            </a:endParaRPr>
          </a:p>
          <a:p>
            <a:pPr marL="871220" lvl="1" indent="-413385" algn="l" eaLnBrk="1" hangingPunct="1">
              <a:spcBef>
                <a:spcPct val="20000"/>
              </a:spcBef>
              <a:buClr>
                <a:srgbClr val="996633"/>
              </a:buClr>
              <a:buFont typeface="+mj-lt"/>
              <a:buAutoNum type="alphaLcParenR"/>
            </a:pPr>
            <a:endParaRPr lang="zh-CN" altLang="en-US" sz="1200" b="1" strike="noStrike" noProof="1" dirty="0">
              <a:solidFill>
                <a:schemeClr val="accent2"/>
              </a:solidFill>
              <a:latin typeface="Arial" panose="020B0604020202020204" pitchFamily="34" charset="0"/>
              <a:ea typeface="宋体" panose="02010600030101010101" pitchFamily="2" charset="-122"/>
              <a:cs typeface="+mn-cs"/>
              <a:sym typeface="+mn-ea"/>
            </a:endParaRPr>
          </a:p>
          <a:p>
            <a:pPr marL="635" lvl="0" algn="l" eaLnBrk="1" hangingPunct="1">
              <a:spcBef>
                <a:spcPct val="20000"/>
              </a:spcBef>
              <a:buClr>
                <a:srgbClr val="996633"/>
              </a:buClr>
              <a:buFont typeface="+mj-lt"/>
              <a:buNone/>
            </a:pPr>
            <a:r>
              <a:rPr lang="zh-CN" altLang="en-US" sz="2400" b="1" strike="noStrike" noProof="1" dirty="0">
                <a:solidFill>
                  <a:schemeClr val="accent2"/>
                </a:solidFill>
                <a:latin typeface="Arial" panose="020B0604020202020204" pitchFamily="34" charset="0"/>
                <a:ea typeface="宋体" panose="02010600030101010101" pitchFamily="2" charset="-122"/>
                <a:cs typeface="+mn-cs"/>
              </a:rPr>
              <a:t>请找出该关系模式上的函数依赖。</a:t>
            </a:r>
            <a:endParaRPr lang="zh-CN" altLang="en-US" sz="2400" b="1" strike="noStrike" noProof="1" dirty="0">
              <a:solidFill>
                <a:schemeClr val="accent2"/>
              </a:solidFill>
              <a:latin typeface="Arial" panose="020B0604020202020204" pitchFamily="34" charset="0"/>
              <a:ea typeface="宋体" panose="02010600030101010101" pitchFamily="2" charset="-122"/>
            </a:endParaRPr>
          </a:p>
        </p:txBody>
      </p:sp>
      <p:sp>
        <p:nvSpPr>
          <p:cNvPr id="2" name="动作按钮: 前进或下一项 1">
            <a:hlinkClick r:id="rId1" action="ppaction://hlinksldjump"/>
          </p:cNvPr>
          <p:cNvSpPr/>
          <p:nvPr/>
        </p:nvSpPr>
        <p:spPr>
          <a:xfrm>
            <a:off x="8316595" y="6309360"/>
            <a:ext cx="503555" cy="3600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789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37892" name="Rectangle 2"/>
          <p:cNvSpPr>
            <a:spLocks noGrp="1"/>
          </p:cNvSpPr>
          <p:nvPr>
            <p:ph type="title"/>
          </p:nvPr>
        </p:nvSpPr>
        <p:spPr/>
        <p:txBody>
          <a:bodyPr vert="horz" wrap="square" tIns="0" bIns="0" anchor="ctr"/>
          <a:p>
            <a:pPr lvl="0" eaLnBrk="1" hangingPunct="1"/>
            <a:r>
              <a:rPr lang="en-US" altLang="zh-CN">
                <a:sym typeface="+mn-ea"/>
              </a:rPr>
              <a:t>8.2.1  </a:t>
            </a:r>
            <a:r>
              <a:rPr lang="zh-CN" altLang="en-US">
                <a:sym typeface="+mn-ea"/>
              </a:rPr>
              <a:t>函数依赖</a:t>
            </a:r>
            <a:endParaRPr lang="zh-CN" altLang="en-US"/>
          </a:p>
        </p:txBody>
      </p:sp>
      <p:sp>
        <p:nvSpPr>
          <p:cNvPr id="37893" name="Rectangle 3"/>
          <p:cNvSpPr>
            <a:spLocks noGrp="1"/>
          </p:cNvSpPr>
          <p:nvPr>
            <p:ph type="body"/>
          </p:nvPr>
        </p:nvSpPr>
        <p:spPr>
          <a:xfrm>
            <a:off x="304800" y="766445"/>
            <a:ext cx="8382000" cy="5715000"/>
          </a:xfrm>
        </p:spPr>
        <p:txBody>
          <a:bodyPr vert="horz" wrap="square" anchor="t"/>
          <a:p>
            <a:pPr lvl="0" eaLnBrk="1" hangingPunct="1">
              <a:lnSpc>
                <a:spcPct val="100000"/>
              </a:lnSpc>
            </a:pPr>
            <a:r>
              <a:rPr lang="zh-CN" altLang="en-US" sz="2400" dirty="0"/>
              <a:t>函数依赖（</a:t>
            </a:r>
            <a:r>
              <a:rPr lang="en-US" altLang="x-none" sz="2400" dirty="0">
                <a:solidFill>
                  <a:srgbClr val="FF0000"/>
                </a:solidFill>
              </a:rPr>
              <a:t>FD</a:t>
            </a:r>
            <a:r>
              <a:rPr lang="en-US" altLang="x-none" sz="2400" dirty="0"/>
              <a:t> – Functional Dependency）</a:t>
            </a:r>
            <a:endParaRPr lang="en-US" altLang="x-none" sz="2400" dirty="0"/>
          </a:p>
          <a:p>
            <a:pPr lvl="1" eaLnBrk="1" hangingPunct="1">
              <a:lnSpc>
                <a:spcPct val="100000"/>
              </a:lnSpc>
              <a:buFont typeface="Arial" panose="020B0604020202020204" pitchFamily="34" charset="0"/>
              <a:buChar char="•"/>
            </a:pPr>
            <a:r>
              <a:rPr lang="zh-CN" altLang="en-US" sz="2400" dirty="0"/>
              <a:t>平凡函数依赖  &amp;  非平凡函数依赖</a:t>
            </a:r>
            <a:endParaRPr lang="zh-CN" altLang="en-US" sz="2400" dirty="0"/>
          </a:p>
          <a:p>
            <a:pPr lvl="1" eaLnBrk="1" hangingPunct="1">
              <a:lnSpc>
                <a:spcPct val="100000"/>
              </a:lnSpc>
              <a:buFont typeface="Arial" panose="020B0604020202020204" pitchFamily="34" charset="0"/>
              <a:buChar char="•"/>
            </a:pPr>
            <a:r>
              <a:rPr lang="en-US" altLang="x-none" sz="2400" dirty="0"/>
              <a:t>完全</a:t>
            </a:r>
            <a:r>
              <a:rPr lang="zh-CN" altLang="en-US" sz="2400" dirty="0"/>
              <a:t>函数依赖  &amp;  </a:t>
            </a:r>
            <a:r>
              <a:rPr lang="en-US" altLang="x-none" sz="2400" dirty="0"/>
              <a:t>部分FD</a:t>
            </a:r>
            <a:r>
              <a:rPr lang="zh-CN" altLang="en-US" sz="2400" dirty="0"/>
              <a:t>函数依赖</a:t>
            </a:r>
            <a:endParaRPr lang="zh-CN" altLang="en-US" sz="2400" dirty="0"/>
          </a:p>
          <a:p>
            <a:pPr lvl="1" eaLnBrk="1" hangingPunct="1">
              <a:lnSpc>
                <a:spcPct val="100000"/>
              </a:lnSpc>
              <a:buFont typeface="Arial" panose="020B0604020202020204" pitchFamily="34" charset="0"/>
              <a:buChar char="•"/>
            </a:pPr>
            <a:r>
              <a:rPr lang="zh-CN" altLang="en-US" sz="2400" dirty="0"/>
              <a:t>传递函数依赖</a:t>
            </a:r>
            <a:endParaRPr lang="zh-CN" altLang="en-US" sz="2400" dirty="0"/>
          </a:p>
          <a:p>
            <a:pPr lvl="0" eaLnBrk="1" hangingPunct="1">
              <a:lnSpc>
                <a:spcPct val="100000"/>
              </a:lnSpc>
              <a:spcBef>
                <a:spcPct val="10000"/>
              </a:spcBef>
            </a:pPr>
            <a:r>
              <a:rPr lang="en-US" altLang="x-none" sz="2400" dirty="0">
                <a:sym typeface="+mn-ea"/>
              </a:rPr>
              <a:t>Armstrong</a:t>
            </a:r>
            <a:r>
              <a:rPr lang="zh-CN" altLang="en-US" sz="2400" dirty="0">
                <a:sym typeface="+mn-ea"/>
              </a:rPr>
              <a:t>公理系统</a:t>
            </a:r>
            <a:endParaRPr lang="en-US" altLang="x-none" sz="2400" dirty="0"/>
          </a:p>
          <a:p>
            <a:pPr lvl="1" eaLnBrk="1" hangingPunct="1">
              <a:lnSpc>
                <a:spcPct val="100000"/>
              </a:lnSpc>
              <a:spcBef>
                <a:spcPct val="10000"/>
              </a:spcBef>
              <a:buFont typeface="Arial" panose="020B0604020202020204" pitchFamily="34" charset="0"/>
              <a:buChar char="•"/>
            </a:pPr>
            <a:r>
              <a:rPr lang="zh-CN" altLang="en-US" sz="2400" dirty="0">
                <a:sym typeface="+mn-ea"/>
              </a:rPr>
              <a:t>基本规则  </a:t>
            </a:r>
            <a:r>
              <a:rPr lang="en-US" altLang="zh-CN" sz="2400" dirty="0">
                <a:sym typeface="+mn-ea"/>
              </a:rPr>
              <a:t>&amp;  </a:t>
            </a:r>
            <a:r>
              <a:rPr lang="zh-CN" altLang="en-US" sz="2400" dirty="0">
                <a:sym typeface="+mn-ea"/>
              </a:rPr>
              <a:t>扩充规则</a:t>
            </a:r>
            <a:endParaRPr lang="en-US" altLang="x-none" sz="2400" dirty="0"/>
          </a:p>
          <a:p>
            <a:pPr lvl="0" eaLnBrk="1" hangingPunct="1">
              <a:lnSpc>
                <a:spcPct val="100000"/>
              </a:lnSpc>
              <a:spcBef>
                <a:spcPct val="10000"/>
              </a:spcBef>
            </a:pPr>
            <a:r>
              <a:rPr lang="zh-CN" altLang="en-US" sz="2400" dirty="0">
                <a:sym typeface="+mn-ea"/>
              </a:rPr>
              <a:t>两个闭包概念</a:t>
            </a:r>
            <a:endParaRPr lang="en-US" altLang="x-none" sz="2400" dirty="0"/>
          </a:p>
          <a:p>
            <a:pPr lvl="1" eaLnBrk="1" hangingPunct="1">
              <a:lnSpc>
                <a:spcPct val="100000"/>
              </a:lnSpc>
              <a:spcBef>
                <a:spcPct val="10000"/>
              </a:spcBef>
              <a:buFont typeface="Arial" panose="020B0604020202020204" pitchFamily="34" charset="0"/>
              <a:buChar char="•"/>
            </a:pPr>
            <a:r>
              <a:rPr lang="zh-CN" altLang="en-US" sz="2400" dirty="0">
                <a:sym typeface="+mn-ea"/>
              </a:rPr>
              <a:t>函数依赖集闭包  </a:t>
            </a:r>
            <a:r>
              <a:rPr lang="en-US" altLang="zh-CN" sz="2400" dirty="0">
                <a:sym typeface="+mn-ea"/>
              </a:rPr>
              <a:t>&amp;</a:t>
            </a:r>
            <a:r>
              <a:rPr lang="en-US" altLang="x-none" sz="2400" dirty="0">
                <a:sym typeface="+mn-ea"/>
              </a:rPr>
              <a:t>  </a:t>
            </a:r>
            <a:r>
              <a:rPr lang="zh-CN" altLang="en-US" sz="2400" dirty="0">
                <a:sym typeface="+mn-ea"/>
              </a:rPr>
              <a:t>属性集闭包</a:t>
            </a:r>
            <a:endParaRPr lang="zh-CN" altLang="en-US" sz="2400" dirty="0"/>
          </a:p>
          <a:p>
            <a:pPr lvl="0" eaLnBrk="1" hangingPunct="1">
              <a:lnSpc>
                <a:spcPct val="100000"/>
              </a:lnSpc>
              <a:spcBef>
                <a:spcPct val="10000"/>
              </a:spcBef>
            </a:pPr>
            <a:r>
              <a:rPr lang="zh-CN" altLang="en-US" sz="2400" dirty="0">
                <a:sym typeface="+mn-ea"/>
              </a:rPr>
              <a:t>关键字（</a:t>
            </a:r>
            <a:r>
              <a:rPr lang="en-US" altLang="x-none" sz="2400" dirty="0">
                <a:sym typeface="+mn-ea"/>
              </a:rPr>
              <a:t>key）</a:t>
            </a:r>
            <a:endParaRPr lang="en-US" altLang="x-none" sz="2400" dirty="0"/>
          </a:p>
          <a:p>
            <a:pPr lvl="1" eaLnBrk="1" hangingPunct="1">
              <a:lnSpc>
                <a:spcPct val="100000"/>
              </a:lnSpc>
              <a:spcBef>
                <a:spcPct val="10000"/>
              </a:spcBef>
              <a:buFont typeface="Arial" panose="020B0604020202020204" pitchFamily="34" charset="0"/>
              <a:buChar char="•"/>
            </a:pPr>
            <a:r>
              <a:rPr lang="zh-CN" altLang="en-US" sz="2400" dirty="0">
                <a:sym typeface="+mn-ea"/>
              </a:rPr>
              <a:t>定义</a:t>
            </a:r>
            <a:endParaRPr lang="en-US" altLang="x-none" sz="2400" dirty="0"/>
          </a:p>
          <a:p>
            <a:pPr lvl="1" eaLnBrk="1" hangingPunct="1">
              <a:lnSpc>
                <a:spcPct val="100000"/>
              </a:lnSpc>
              <a:spcBef>
                <a:spcPct val="10000"/>
              </a:spcBef>
              <a:buFont typeface="Arial" panose="020B0604020202020204" pitchFamily="34" charset="0"/>
              <a:buChar char="•"/>
            </a:pPr>
            <a:r>
              <a:rPr lang="zh-CN" altLang="en-US" sz="2400" dirty="0">
                <a:sym typeface="+mn-ea"/>
              </a:rPr>
              <a:t>主属性，非主属性</a:t>
            </a:r>
            <a:endParaRPr lang="zh-CN" altLang="en-US" sz="2400" dirty="0"/>
          </a:p>
          <a:p>
            <a:pPr lvl="0" eaLnBrk="1" hangingPunct="1">
              <a:lnSpc>
                <a:spcPct val="100000"/>
              </a:lnSpc>
              <a:spcBef>
                <a:spcPct val="10000"/>
              </a:spcBef>
            </a:pPr>
            <a:r>
              <a:rPr lang="zh-CN" altLang="en-US" sz="2400" dirty="0">
                <a:sym typeface="+mn-ea"/>
              </a:rPr>
              <a:t>两个算法</a:t>
            </a:r>
            <a:endParaRPr lang="zh-CN" altLang="en-US" sz="2400" dirty="0"/>
          </a:p>
          <a:p>
            <a:pPr lvl="1" eaLnBrk="1" hangingPunct="1">
              <a:lnSpc>
                <a:spcPct val="100000"/>
              </a:lnSpc>
              <a:spcBef>
                <a:spcPct val="10000"/>
              </a:spcBef>
              <a:buFont typeface="Arial" panose="020B0604020202020204" pitchFamily="34" charset="0"/>
              <a:buChar char="•"/>
            </a:pPr>
            <a:r>
              <a:rPr lang="zh-CN" altLang="en-US" sz="2400" dirty="0">
                <a:sym typeface="+mn-ea"/>
              </a:rPr>
              <a:t>属性集闭包计算  </a:t>
            </a:r>
            <a:r>
              <a:rPr lang="en-US" altLang="zh-CN" sz="2400" dirty="0">
                <a:sym typeface="+mn-ea"/>
              </a:rPr>
              <a:t>&amp;  </a:t>
            </a:r>
            <a:r>
              <a:rPr lang="zh-CN" altLang="en-US" sz="2400" dirty="0">
                <a:sym typeface="+mn-ea"/>
              </a:rPr>
              <a:t>关键字计算</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891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pic>
        <p:nvPicPr>
          <p:cNvPr id="38916" name="Rectangle 2"/>
          <p:cNvPicPr>
            <a:picLocks noRot="1" noChangeAspect="1" noEditPoints="1"/>
          </p:cNvPicPr>
          <p:nvPr/>
        </p:nvPicPr>
        <p:blipFill>
          <a:blip r:embed="rId1"/>
          <a:stretch>
            <a:fillRect/>
          </a:stretch>
        </p:blipFill>
        <p:spPr>
          <a:xfrm>
            <a:off x="579438" y="817563"/>
            <a:ext cx="7881937" cy="5278437"/>
          </a:xfrm>
          <a:prstGeom prst="rect">
            <a:avLst/>
          </a:prstGeom>
          <a:noFill/>
          <a:ln w="9525">
            <a:noFill/>
          </a:ln>
        </p:spPr>
      </p:pic>
      <p:sp>
        <p:nvSpPr>
          <p:cNvPr id="38917" name="Rectangle 3"/>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993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39942" name="Rectangle 4"/>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pic>
        <p:nvPicPr>
          <p:cNvPr id="2" name="图片 1" descr="}L57RK(V%]ZEXR[)Y~Z]KIT"/>
          <p:cNvPicPr>
            <a:picLocks noChangeAspect="1"/>
          </p:cNvPicPr>
          <p:nvPr/>
        </p:nvPicPr>
        <p:blipFill>
          <a:blip r:embed="rId1"/>
          <a:stretch>
            <a:fillRect/>
          </a:stretch>
        </p:blipFill>
        <p:spPr>
          <a:xfrm>
            <a:off x="302260" y="807720"/>
            <a:ext cx="8517255" cy="2568575"/>
          </a:xfrm>
          <a:prstGeom prst="rect">
            <a:avLst/>
          </a:prstGeom>
        </p:spPr>
      </p:pic>
      <p:pic>
        <p:nvPicPr>
          <p:cNvPr id="3" name="图片 2" descr="07VQH@$HNKL~[VDW%FNUB(A"/>
          <p:cNvPicPr>
            <a:picLocks noChangeAspect="1"/>
          </p:cNvPicPr>
          <p:nvPr/>
        </p:nvPicPr>
        <p:blipFill>
          <a:blip r:embed="rId2"/>
          <a:stretch>
            <a:fillRect/>
          </a:stretch>
        </p:blipFill>
        <p:spPr>
          <a:xfrm>
            <a:off x="302260" y="3639820"/>
            <a:ext cx="8538845" cy="2406650"/>
          </a:xfrm>
          <a:prstGeom prst="rect">
            <a:avLst/>
          </a:prstGeom>
          <a:ln w="12700" cmpd="sng">
            <a:solidFill>
              <a:schemeClr val="accent1">
                <a:shade val="50000"/>
              </a:schemeClr>
            </a:solid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096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grpSp>
        <p:nvGrpSpPr>
          <p:cNvPr id="40964" name="组合 40963"/>
          <p:cNvGrpSpPr/>
          <p:nvPr/>
        </p:nvGrpSpPr>
        <p:grpSpPr>
          <a:xfrm>
            <a:off x="614363" y="1981200"/>
            <a:ext cx="7772400" cy="1555750"/>
            <a:chOff x="0" y="0"/>
            <a:chExt cx="12240" cy="2450"/>
          </a:xfrm>
        </p:grpSpPr>
        <p:sp>
          <p:nvSpPr>
            <p:cNvPr id="40965" name="Rectangle 6"/>
            <p:cNvSpPr/>
            <p:nvPr/>
          </p:nvSpPr>
          <p:spPr>
            <a:xfrm>
              <a:off x="0" y="0"/>
              <a:ext cx="12240" cy="2450"/>
            </a:xfrm>
            <a:prstGeom prst="rect">
              <a:avLst/>
            </a:prstGeom>
            <a:noFill/>
            <a:ln w="9525">
              <a:noFill/>
            </a:ln>
          </p:spPr>
          <p:txBody>
            <a:bodyPr>
              <a:spAutoFit/>
            </a:bodyPr>
            <a:p>
              <a:pPr marL="1143000" lvl="2" indent="-228600" eaLnBrk="1" hangingPunct="1"/>
              <a:r>
                <a:rPr lang="zh-CN" altLang="en-US" dirty="0">
                  <a:solidFill>
                    <a:schemeClr val="accent2"/>
                  </a:solidFill>
                  <a:latin typeface="Arial" panose="020B0604020202020204" pitchFamily="34" charset="0"/>
                  <a:ea typeface="宋体" panose="02010600030101010101" pitchFamily="2" charset="-122"/>
                </a:rPr>
                <a:t>同样也会有</a:t>
              </a:r>
              <a:endParaRPr lang="zh-CN" altLang="en-US" dirty="0">
                <a:solidFill>
                  <a:schemeClr val="accent2"/>
                </a:solidFill>
                <a:latin typeface="Arial" panose="020B0604020202020204" pitchFamily="34" charset="0"/>
                <a:ea typeface="宋体" panose="02010600030101010101" pitchFamily="2" charset="-122"/>
              </a:endParaRPr>
            </a:p>
            <a:p>
              <a:pPr marL="2057400" lvl="4" indent="-228600" eaLnBrk="1" hangingPunct="1">
                <a:buNone/>
              </a:pPr>
              <a:r>
                <a:rPr lang="en-US" altLang="x-none" dirty="0">
                  <a:solidFill>
                    <a:schemeClr val="tx2"/>
                  </a:solidFill>
                  <a:latin typeface="Arial" panose="020B0604020202020204" pitchFamily="34" charset="0"/>
                  <a:ea typeface="宋体" panose="02010600030101010101" pitchFamily="2" charset="-122"/>
                </a:rPr>
                <a:t>(Sno，Sn)          Sd</a:t>
              </a:r>
              <a:endParaRPr lang="en-US" altLang="x-none" dirty="0">
                <a:solidFill>
                  <a:schemeClr val="tx2"/>
                </a:solidFill>
                <a:latin typeface="Arial" panose="020B0604020202020204" pitchFamily="34" charset="0"/>
                <a:ea typeface="宋体" panose="02010600030101010101" pitchFamily="2" charset="-122"/>
              </a:endParaRPr>
            </a:p>
            <a:p>
              <a:pPr marL="2057400" lvl="4" indent="-228600" eaLnBrk="1" hangingPunct="1">
                <a:buNone/>
              </a:pPr>
              <a:r>
                <a:rPr lang="en-US" altLang="x-none" dirty="0">
                  <a:solidFill>
                    <a:schemeClr val="tx2"/>
                  </a:solidFill>
                  <a:latin typeface="Arial" panose="020B0604020202020204" pitchFamily="34" charset="0"/>
                  <a:ea typeface="宋体" panose="02010600030101010101" pitchFamily="2" charset="-122"/>
                </a:rPr>
                <a:t>(Sno，Sa)          Sd</a:t>
              </a:r>
              <a:endParaRPr lang="en-US" altLang="x-none" dirty="0">
                <a:solidFill>
                  <a:schemeClr val="tx2"/>
                </a:solidFill>
                <a:latin typeface="Arial" panose="020B0604020202020204" pitchFamily="34" charset="0"/>
                <a:ea typeface="宋体" panose="02010600030101010101" pitchFamily="2" charset="-122"/>
              </a:endParaRPr>
            </a:p>
          </p:txBody>
        </p:sp>
        <p:grpSp>
          <p:nvGrpSpPr>
            <p:cNvPr id="40966" name="组合 40965"/>
            <p:cNvGrpSpPr/>
            <p:nvPr/>
          </p:nvGrpSpPr>
          <p:grpSpPr>
            <a:xfrm>
              <a:off x="5972" y="840"/>
              <a:ext cx="840" cy="440"/>
              <a:chOff x="0" y="0"/>
              <a:chExt cx="336" cy="176"/>
            </a:xfrm>
          </p:grpSpPr>
          <p:sp>
            <p:nvSpPr>
              <p:cNvPr id="40967" name="Text Box 9"/>
              <p:cNvSpPr txBox="1"/>
              <p:nvPr/>
            </p:nvSpPr>
            <p:spPr>
              <a:xfrm>
                <a:off x="120" y="0"/>
                <a:ext cx="72" cy="176"/>
              </a:xfrm>
              <a:prstGeom prst="rect">
                <a:avLst/>
              </a:prstGeom>
              <a:noFill/>
              <a:ln w="9525">
                <a:noFill/>
              </a:ln>
            </p:spPr>
            <p:txBody>
              <a:bodyPr lIns="0" tIns="0" rIns="0" bIns="0">
                <a:spAutoFit/>
              </a:bodyPr>
              <a:p>
                <a:pPr lvl="0" algn="just" eaLnBrk="0" hangingPunct="0">
                  <a:spcBef>
                    <a:spcPct val="0"/>
                  </a:spcBef>
                  <a:buNone/>
                </a:pPr>
                <a:r>
                  <a:rPr lang="en-US" altLang="x-none" baseline="30000" dirty="0">
                    <a:latin typeface="Arial" panose="020B0604020202020204" pitchFamily="34" charset="0"/>
                    <a:ea typeface="宋体" panose="02010600030101010101" pitchFamily="2" charset="-122"/>
                  </a:rPr>
                  <a:t>p</a:t>
                </a:r>
                <a:endParaRPr lang="en-US" altLang="x-none" baseline="30000" dirty="0">
                  <a:latin typeface="Arial" panose="020B0604020202020204" pitchFamily="34" charset="0"/>
                  <a:ea typeface="宋体" panose="02010600030101010101" pitchFamily="2" charset="-122"/>
                </a:endParaRPr>
              </a:p>
            </p:txBody>
          </p:sp>
          <p:sp>
            <p:nvSpPr>
              <p:cNvPr id="40968" name="Line 10"/>
              <p:cNvSpPr/>
              <p:nvPr/>
            </p:nvSpPr>
            <p:spPr>
              <a:xfrm>
                <a:off x="0" y="144"/>
                <a:ext cx="336" cy="0"/>
              </a:xfrm>
              <a:prstGeom prst="line">
                <a:avLst/>
              </a:prstGeom>
              <a:ln w="25400" cap="flat" cmpd="sng">
                <a:solidFill>
                  <a:schemeClr val="tx1"/>
                </a:solidFill>
                <a:prstDash val="solid"/>
                <a:headEnd type="none" w="med" len="med"/>
                <a:tailEnd type="arrow" w="med" len="med"/>
              </a:ln>
            </p:spPr>
          </p:sp>
        </p:grpSp>
        <p:grpSp>
          <p:nvGrpSpPr>
            <p:cNvPr id="40969" name="组合 40968"/>
            <p:cNvGrpSpPr/>
            <p:nvPr/>
          </p:nvGrpSpPr>
          <p:grpSpPr>
            <a:xfrm>
              <a:off x="5972" y="1800"/>
              <a:ext cx="840" cy="440"/>
              <a:chOff x="0" y="0"/>
              <a:chExt cx="336" cy="176"/>
            </a:xfrm>
          </p:grpSpPr>
          <p:sp>
            <p:nvSpPr>
              <p:cNvPr id="40970" name="Text Box 13"/>
              <p:cNvSpPr txBox="1"/>
              <p:nvPr/>
            </p:nvSpPr>
            <p:spPr>
              <a:xfrm>
                <a:off x="120" y="0"/>
                <a:ext cx="72" cy="176"/>
              </a:xfrm>
              <a:prstGeom prst="rect">
                <a:avLst/>
              </a:prstGeom>
              <a:noFill/>
              <a:ln w="9525">
                <a:noFill/>
              </a:ln>
            </p:spPr>
            <p:txBody>
              <a:bodyPr lIns="0" tIns="0" rIns="0" bIns="0">
                <a:spAutoFit/>
              </a:bodyPr>
              <a:p>
                <a:pPr lvl="0" algn="just" eaLnBrk="0" hangingPunct="0">
                  <a:spcBef>
                    <a:spcPct val="0"/>
                  </a:spcBef>
                  <a:buNone/>
                </a:pPr>
                <a:r>
                  <a:rPr lang="en-US" altLang="x-none" baseline="30000" dirty="0">
                    <a:latin typeface="Arial" panose="020B0604020202020204" pitchFamily="34" charset="0"/>
                    <a:ea typeface="宋体" panose="02010600030101010101" pitchFamily="2" charset="-122"/>
                  </a:rPr>
                  <a:t>p</a:t>
                </a:r>
                <a:endParaRPr lang="en-US" altLang="x-none" baseline="30000" dirty="0">
                  <a:latin typeface="Arial" panose="020B0604020202020204" pitchFamily="34" charset="0"/>
                  <a:ea typeface="宋体" panose="02010600030101010101" pitchFamily="2" charset="-122"/>
                </a:endParaRPr>
              </a:p>
            </p:txBody>
          </p:sp>
          <p:sp>
            <p:nvSpPr>
              <p:cNvPr id="40971" name="Line 14"/>
              <p:cNvSpPr/>
              <p:nvPr/>
            </p:nvSpPr>
            <p:spPr>
              <a:xfrm>
                <a:off x="0" y="144"/>
                <a:ext cx="336" cy="0"/>
              </a:xfrm>
              <a:prstGeom prst="line">
                <a:avLst/>
              </a:prstGeom>
              <a:ln w="25400" cap="flat" cmpd="sng">
                <a:solidFill>
                  <a:schemeClr val="tx1"/>
                </a:solidFill>
                <a:prstDash val="solid"/>
                <a:headEnd type="none" w="med" len="med"/>
                <a:tailEnd type="arrow" w="med" len="med"/>
              </a:ln>
            </p:spPr>
          </p:sp>
        </p:grpSp>
      </p:grpSp>
      <p:sp>
        <p:nvSpPr>
          <p:cNvPr id="40972"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40973" name="Rectangle 3"/>
          <p:cNvSpPr>
            <a:spLocks noGrp="1"/>
          </p:cNvSpPr>
          <p:nvPr>
            <p:ph type="body"/>
          </p:nvPr>
        </p:nvSpPr>
        <p:spPr>
          <a:xfrm>
            <a:off x="381000" y="838200"/>
            <a:ext cx="8382000" cy="1124585"/>
          </a:xfrm>
        </p:spPr>
        <p:txBody>
          <a:bodyPr vert="horz" wrap="square" anchor="t">
            <a:spAutoFit/>
          </a:bodyPr>
          <a:p>
            <a:pPr lvl="0" eaLnBrk="1" hangingPunct="1"/>
            <a:r>
              <a:rPr lang="zh-CN" altLang="en-US" dirty="0">
                <a:latin typeface="Arial" panose="020B0604020202020204" pitchFamily="34" charset="0"/>
              </a:rPr>
              <a:t>例如：在学生</a:t>
            </a:r>
            <a:r>
              <a:rPr lang="en-US" altLang="x-none" dirty="0">
                <a:latin typeface="Arial" panose="020B0604020202020204" pitchFamily="34" charset="0"/>
              </a:rPr>
              <a:t>S( Sno, Sn, Sd, Ss, Cno, G )</a:t>
            </a:r>
            <a:r>
              <a:rPr lang="zh-CN" altLang="en-US" dirty="0">
                <a:latin typeface="Arial" panose="020B0604020202020204" pitchFamily="34" charset="0"/>
              </a:rPr>
              <a:t>中</a:t>
            </a:r>
            <a:endParaRPr lang="zh-CN" altLang="en-US" dirty="0">
              <a:latin typeface="Arial" panose="020B0604020202020204" pitchFamily="34" charset="0"/>
            </a:endParaRPr>
          </a:p>
          <a:p>
            <a:pPr marL="1198880" lvl="2" indent="-457200" eaLnBrk="1" hangingPunct="1">
              <a:buFont typeface="Wingdings" panose="05000000000000000000" charset="0"/>
              <a:buChar char=""/>
            </a:pPr>
            <a:r>
              <a:rPr lang="zh-CN" altLang="en-US" dirty="0">
                <a:latin typeface="Arial" panose="020B0604020202020204" pitchFamily="34" charset="0"/>
              </a:rPr>
              <a:t>我们有：  </a:t>
            </a:r>
            <a:r>
              <a:rPr lang="en-US" altLang="x-none" dirty="0">
                <a:solidFill>
                  <a:schemeClr val="tx1"/>
                </a:solidFill>
                <a:latin typeface="Arial" panose="020B0604020202020204" pitchFamily="34" charset="0"/>
              </a:rPr>
              <a:t>Sno  →  Sd</a:t>
            </a:r>
            <a:endParaRPr lang="en-US" altLang="x-none" dirty="0">
              <a:solidFill>
                <a:schemeClr val="tx1"/>
              </a:solidFill>
              <a:latin typeface="Arial" panose="020B0604020202020204" pitchFamily="34" charset="0"/>
            </a:endParaRPr>
          </a:p>
        </p:txBody>
      </p:sp>
      <p:sp>
        <p:nvSpPr>
          <p:cNvPr id="40974" name="Rectangle 4"/>
          <p:cNvSpPr/>
          <p:nvPr/>
        </p:nvSpPr>
        <p:spPr>
          <a:xfrm>
            <a:off x="381000" y="4177665"/>
            <a:ext cx="8286750" cy="521970"/>
          </a:xfrm>
          <a:prstGeom prst="rect">
            <a:avLst/>
          </a:prstGeom>
          <a:noFill/>
          <a:ln w="9525">
            <a:noFill/>
          </a:ln>
        </p:spPr>
        <p:txBody>
          <a:bodyPr wrap="square">
            <a:spAutoFit/>
          </a:bodyPr>
          <a:p>
            <a:pPr marL="1221105" lvl="2" indent="-457200" eaLnBrk="1" hangingPunct="1">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我们有：  </a:t>
            </a:r>
            <a:r>
              <a:rPr lang="en-US" altLang="x-none" dirty="0">
                <a:latin typeface="Arial" panose="020B0604020202020204" pitchFamily="34" charset="0"/>
                <a:ea typeface="宋体" panose="02010600030101010101" pitchFamily="2" charset="-122"/>
              </a:rPr>
              <a:t>Sno</a:t>
            </a:r>
            <a:r>
              <a:rPr lang="en-US" altLang="x-none" baseline="30000" dirty="0">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Sd		Ss  →  Sd</a:t>
            </a:r>
            <a:endParaRPr lang="en-US" altLang="x-none" dirty="0">
              <a:latin typeface="Arial" panose="020B0604020202020204" pitchFamily="34" charset="0"/>
              <a:ea typeface="宋体" panose="02010600030101010101" pitchFamily="2" charset="-122"/>
            </a:endParaRPr>
          </a:p>
        </p:txBody>
      </p:sp>
      <p:grpSp>
        <p:nvGrpSpPr>
          <p:cNvPr id="40975" name="组合 40974"/>
          <p:cNvGrpSpPr/>
          <p:nvPr/>
        </p:nvGrpSpPr>
        <p:grpSpPr>
          <a:xfrm>
            <a:off x="685800" y="4813935"/>
            <a:ext cx="7772400" cy="1038860"/>
            <a:chOff x="0" y="0"/>
            <a:chExt cx="12240" cy="1636"/>
          </a:xfrm>
        </p:grpSpPr>
        <p:sp>
          <p:nvSpPr>
            <p:cNvPr id="40976" name="Rectangle 5"/>
            <p:cNvSpPr/>
            <p:nvPr/>
          </p:nvSpPr>
          <p:spPr>
            <a:xfrm>
              <a:off x="0" y="0"/>
              <a:ext cx="12240" cy="1636"/>
            </a:xfrm>
            <a:prstGeom prst="rect">
              <a:avLst/>
            </a:prstGeom>
            <a:noFill/>
            <a:ln w="9525">
              <a:noFill/>
            </a:ln>
          </p:spPr>
          <p:txBody>
            <a:bodyPr>
              <a:spAutoFit/>
            </a:bodyPr>
            <a:p>
              <a:pPr marL="1143000" lvl="2" indent="-228600" eaLnBrk="1" hangingPunct="1"/>
              <a:r>
                <a:rPr lang="zh-CN" altLang="en-US" dirty="0">
                  <a:solidFill>
                    <a:schemeClr val="accent2"/>
                  </a:solidFill>
                  <a:latin typeface="Arial" panose="020B0604020202020204" pitchFamily="34" charset="0"/>
                  <a:ea typeface="宋体" panose="02010600030101010101" pitchFamily="2" charset="-122"/>
                </a:rPr>
                <a:t>同样也会有</a:t>
              </a:r>
              <a:endParaRPr lang="zh-CN" altLang="en-US" dirty="0">
                <a:solidFill>
                  <a:schemeClr val="accent2"/>
                </a:solidFill>
                <a:latin typeface="Arial" panose="020B0604020202020204" pitchFamily="34" charset="0"/>
                <a:ea typeface="宋体" panose="02010600030101010101" pitchFamily="2" charset="-122"/>
              </a:endParaRPr>
            </a:p>
            <a:p>
              <a:pPr marL="2057400" lvl="4" indent="-228600" eaLnBrk="1" hangingPunct="1">
                <a:buFont typeface="Arial" panose="020B0604020202020204" pitchFamily="34" charset="0"/>
                <a:buNone/>
              </a:pPr>
              <a:r>
                <a:rPr lang="en-US" altLang="x-none" dirty="0">
                  <a:latin typeface="Arial" panose="020B0604020202020204" pitchFamily="34" charset="0"/>
                  <a:ea typeface="宋体" panose="02010600030101010101" pitchFamily="2" charset="-122"/>
                </a:rPr>
                <a:t>(Sno，Ss)          Sd</a:t>
              </a:r>
              <a:endParaRPr lang="en-US" altLang="x-none" dirty="0">
                <a:latin typeface="Arial" panose="020B0604020202020204" pitchFamily="34" charset="0"/>
                <a:ea typeface="宋体" panose="02010600030101010101" pitchFamily="2" charset="-122"/>
              </a:endParaRPr>
            </a:p>
          </p:txBody>
        </p:sp>
        <p:grpSp>
          <p:nvGrpSpPr>
            <p:cNvPr id="40977" name="组合 40976"/>
            <p:cNvGrpSpPr/>
            <p:nvPr/>
          </p:nvGrpSpPr>
          <p:grpSpPr>
            <a:xfrm>
              <a:off x="6085" y="960"/>
              <a:ext cx="840" cy="440"/>
              <a:chOff x="0" y="0"/>
              <a:chExt cx="336" cy="176"/>
            </a:xfrm>
          </p:grpSpPr>
          <p:sp>
            <p:nvSpPr>
              <p:cNvPr id="40978" name="Text Box 16"/>
              <p:cNvSpPr txBox="1"/>
              <p:nvPr/>
            </p:nvSpPr>
            <p:spPr>
              <a:xfrm>
                <a:off x="120" y="0"/>
                <a:ext cx="72" cy="176"/>
              </a:xfrm>
              <a:prstGeom prst="rect">
                <a:avLst/>
              </a:prstGeom>
              <a:noFill/>
              <a:ln w="9525">
                <a:noFill/>
              </a:ln>
            </p:spPr>
            <p:txBody>
              <a:bodyPr lIns="0" tIns="0" rIns="0" bIns="0">
                <a:spAutoFit/>
              </a:bodyPr>
              <a:p>
                <a:pPr lvl="0" algn="just" eaLnBrk="0" hangingPunct="0">
                  <a:spcBef>
                    <a:spcPct val="0"/>
                  </a:spcBef>
                  <a:buNone/>
                </a:pPr>
                <a:r>
                  <a:rPr lang="en-US" altLang="x-none" baseline="30000" dirty="0">
                    <a:latin typeface="Arial" panose="020B0604020202020204" pitchFamily="34" charset="0"/>
                    <a:ea typeface="宋体" panose="02010600030101010101" pitchFamily="2" charset="-122"/>
                  </a:rPr>
                  <a:t>p</a:t>
                </a:r>
                <a:endParaRPr lang="en-US" altLang="x-none" baseline="30000" dirty="0">
                  <a:latin typeface="Arial" panose="020B0604020202020204" pitchFamily="34" charset="0"/>
                  <a:ea typeface="宋体" panose="02010600030101010101" pitchFamily="2" charset="-122"/>
                </a:endParaRPr>
              </a:p>
            </p:txBody>
          </p:sp>
          <p:sp>
            <p:nvSpPr>
              <p:cNvPr id="40979" name="Line 17"/>
              <p:cNvSpPr/>
              <p:nvPr/>
            </p:nvSpPr>
            <p:spPr>
              <a:xfrm>
                <a:off x="0" y="144"/>
                <a:ext cx="336" cy="0"/>
              </a:xfrm>
              <a:prstGeom prst="line">
                <a:avLst/>
              </a:prstGeom>
              <a:ln w="25400" cap="flat" cmpd="sng">
                <a:solidFill>
                  <a:schemeClr val="tx1"/>
                </a:solidFill>
                <a:prstDash val="solid"/>
                <a:headEnd type="none" w="med" len="med"/>
                <a:tailEnd type="arrow"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74"/>
                                        </p:tgtEl>
                                        <p:attrNameLst>
                                          <p:attrName>style.visibility</p:attrName>
                                        </p:attrNameLst>
                                      </p:cBhvr>
                                      <p:to>
                                        <p:strVal val="visible"/>
                                      </p:to>
                                    </p:set>
                                    <p:animEffect transition="in" filter="blinds(horizontal)">
                                      <p:cBhvr>
                                        <p:cTn id="12" dur="500"/>
                                        <p:tgtEl>
                                          <p:spTgt spid="409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75"/>
                                        </p:tgtEl>
                                        <p:attrNameLst>
                                          <p:attrName>style.visibility</p:attrName>
                                        </p:attrNameLst>
                                      </p:cBhvr>
                                      <p:to>
                                        <p:strVal val="visible"/>
                                      </p:to>
                                    </p:set>
                                    <p:animEffect transition="in" filter="blinds(horizontal)">
                                      <p:cBhvr>
                                        <p:cTn id="17" dur="5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198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198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pic>
        <p:nvPicPr>
          <p:cNvPr id="41989" name="Rectangle 3"/>
          <p:cNvPicPr>
            <a:picLocks noGrp="1" noRot="1" noChangeAspect="1" noEditPoints="1"/>
          </p:cNvPicPr>
          <p:nvPr>
            <p:ph type="body"/>
          </p:nvPr>
        </p:nvPicPr>
        <p:blipFill>
          <a:blip r:embed="rId1"/>
          <a:stretch>
            <a:fillRect/>
          </a:stretch>
        </p:blipFill>
        <p:spPr>
          <a:xfrm>
            <a:off x="274638" y="750570"/>
            <a:ext cx="8491537" cy="5121275"/>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301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3012" name="Rectangle 6"/>
          <p:cNvSpPr>
            <a:spLocks noGrp="1"/>
          </p:cNvSpPr>
          <p:nvPr>
            <p:ph type="body"/>
          </p:nvPr>
        </p:nvSpPr>
        <p:spPr>
          <a:xfrm>
            <a:off x="304800" y="990600"/>
            <a:ext cx="8458200" cy="2295525"/>
          </a:xfrm>
        </p:spPr>
        <p:txBody>
          <a:bodyPr vert="horz" wrap="square" anchor="t"/>
          <a:p>
            <a:pPr lvl="0">
              <a:lnSpc>
                <a:spcPct val="110000"/>
              </a:lnSpc>
              <a:spcBef>
                <a:spcPct val="20000"/>
              </a:spcBef>
              <a:buNone/>
            </a:pPr>
            <a:r>
              <a:rPr lang="zh-CN" altLang="en-US" dirty="0">
                <a:latin typeface="Arial" panose="020B0604020202020204" pitchFamily="34" charset="0"/>
              </a:rPr>
              <a:t>例如：</a:t>
            </a:r>
            <a:r>
              <a:rPr lang="zh-CN" altLang="en-US" dirty="0">
                <a:solidFill>
                  <a:schemeClr val="tx1"/>
                </a:solidFill>
                <a:latin typeface="Arial" panose="020B0604020202020204" pitchFamily="34" charset="0"/>
              </a:rPr>
              <a:t>在学生关系中增加一个属性</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系的电话号码</a:t>
            </a:r>
            <a:r>
              <a:rPr lang="en-US" altLang="x-none" dirty="0">
                <a:solidFill>
                  <a:schemeClr val="tx1"/>
                </a:solidFill>
                <a:latin typeface="Arial" panose="020B0604020202020204" pitchFamily="34" charset="0"/>
              </a:rPr>
              <a:t>Dt’</a:t>
            </a:r>
            <a:endParaRPr lang="en-US" altLang="x-none" dirty="0">
              <a:solidFill>
                <a:schemeClr val="tx1"/>
              </a:solidFill>
              <a:latin typeface="Arial" panose="020B0604020202020204" pitchFamily="34" charset="0"/>
            </a:endParaRPr>
          </a:p>
          <a:p>
            <a:pPr lvl="2">
              <a:lnSpc>
                <a:spcPct val="110000"/>
              </a:lnSpc>
              <a:spcBef>
                <a:spcPct val="20000"/>
              </a:spcBef>
              <a:buNone/>
            </a:pPr>
            <a:r>
              <a:rPr lang="en-US" altLang="x-none" dirty="0">
                <a:latin typeface="Arial" panose="020B0604020202020204" pitchFamily="34" charset="0"/>
              </a:rPr>
              <a:t>S( Sno, Sn, Sd, Ss, Cno, G, Dt )</a:t>
            </a:r>
            <a:endParaRPr lang="en-US" altLang="x-none" dirty="0">
              <a:latin typeface="Arial" panose="020B0604020202020204" pitchFamily="34" charset="0"/>
            </a:endParaRPr>
          </a:p>
          <a:p>
            <a:pPr lvl="1">
              <a:lnSpc>
                <a:spcPct val="110000"/>
              </a:lnSpc>
              <a:spcBef>
                <a:spcPct val="20000"/>
              </a:spcBef>
            </a:pPr>
            <a:r>
              <a:rPr lang="zh-CN" altLang="en-US" dirty="0">
                <a:latin typeface="Arial" panose="020B0604020202020204" pitchFamily="34" charset="0"/>
              </a:rPr>
              <a:t>每个系只登记唯一的一个电话号码，则我们有：</a:t>
            </a:r>
            <a:endParaRPr lang="zh-CN" altLang="en-US" dirty="0">
              <a:latin typeface="Arial" panose="020B0604020202020204" pitchFamily="34" charset="0"/>
            </a:endParaRPr>
          </a:p>
          <a:p>
            <a:pPr lvl="3">
              <a:lnSpc>
                <a:spcPct val="110000"/>
              </a:lnSpc>
              <a:spcBef>
                <a:spcPct val="20000"/>
              </a:spcBef>
              <a:buNone/>
            </a:pPr>
            <a:r>
              <a:rPr lang="en-US" altLang="x-none" dirty="0">
                <a:solidFill>
                  <a:srgbClr val="FF0000"/>
                </a:solidFill>
                <a:latin typeface="Arial" panose="020B0604020202020204" pitchFamily="34" charset="0"/>
              </a:rPr>
              <a:t>Sd→Dt</a:t>
            </a:r>
            <a:endParaRPr lang="en-US" altLang="x-none" dirty="0">
              <a:solidFill>
                <a:srgbClr val="FF0000"/>
              </a:solidFill>
              <a:latin typeface="Arial" panose="020B0604020202020204" pitchFamily="34" charset="0"/>
            </a:endParaRPr>
          </a:p>
        </p:txBody>
      </p:sp>
      <p:sp>
        <p:nvSpPr>
          <p:cNvPr id="43013"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43014" name="Rectangle 7"/>
          <p:cNvSpPr/>
          <p:nvPr/>
        </p:nvSpPr>
        <p:spPr>
          <a:xfrm>
            <a:off x="304800" y="3567113"/>
            <a:ext cx="8732838" cy="1371600"/>
          </a:xfrm>
          <a:prstGeom prst="rect">
            <a:avLst/>
          </a:prstGeom>
          <a:noFill/>
          <a:ln w="9525">
            <a:noFill/>
          </a:ln>
        </p:spPr>
        <p:txBody>
          <a:bodyPr/>
          <a:p>
            <a:pPr marL="742950" lvl="1" indent="-285750" eaLnBrk="1" hangingPunct="1">
              <a:lnSpc>
                <a:spcPct val="120000"/>
              </a:lnSpc>
              <a:spcBef>
                <a:spcPct val="50000"/>
              </a:spcBef>
            </a:pPr>
            <a:r>
              <a:rPr lang="zh-CN" altLang="en-US" dirty="0">
                <a:latin typeface="Arial" panose="020B0604020202020204" pitchFamily="34" charset="0"/>
                <a:ea typeface="宋体" panose="02010600030101010101" pitchFamily="2" charset="-122"/>
              </a:rPr>
              <a:t>由 </a:t>
            </a:r>
            <a:r>
              <a:rPr lang="en-US" altLang="x-none" dirty="0">
                <a:latin typeface="Arial" panose="020B0604020202020204" pitchFamily="34" charset="0"/>
                <a:ea typeface="宋体" panose="02010600030101010101" pitchFamily="2" charset="-122"/>
              </a:rPr>
              <a:t>Sno→Sd </a:t>
            </a:r>
            <a:r>
              <a:rPr lang="zh-CN" altLang="en-US" dirty="0">
                <a:latin typeface="Arial" panose="020B0604020202020204" pitchFamily="34" charset="0"/>
                <a:ea typeface="宋体" panose="02010600030101010101" pitchFamily="2" charset="-122"/>
              </a:rPr>
              <a:t>和 </a:t>
            </a:r>
            <a:r>
              <a:rPr lang="en-US" altLang="x-none" dirty="0">
                <a:latin typeface="Arial" panose="020B0604020202020204" pitchFamily="34" charset="0"/>
                <a:ea typeface="宋体" panose="02010600030101010101" pitchFamily="2" charset="-122"/>
              </a:rPr>
              <a:t>Sd→Dt </a:t>
            </a:r>
            <a:r>
              <a:rPr lang="zh-CN" altLang="en-US" dirty="0">
                <a:latin typeface="Arial" panose="020B0604020202020204" pitchFamily="34" charset="0"/>
                <a:ea typeface="宋体" panose="02010600030101010101" pitchFamily="2" charset="-122"/>
              </a:rPr>
              <a:t>可得到传递</a:t>
            </a:r>
            <a:r>
              <a:rPr lang="en-US" altLang="x-none" dirty="0">
                <a:latin typeface="Arial" panose="020B0604020202020204" pitchFamily="34" charset="0"/>
                <a:ea typeface="宋体" panose="02010600030101010101" pitchFamily="2" charset="-122"/>
              </a:rPr>
              <a:t>FD： </a:t>
            </a:r>
            <a:r>
              <a:rPr lang="en-US" altLang="x-none" dirty="0">
                <a:solidFill>
                  <a:srgbClr val="FF0000"/>
                </a:solidFill>
                <a:latin typeface="Arial" panose="020B0604020202020204" pitchFamily="34" charset="0"/>
                <a:ea typeface="宋体" panose="02010600030101010101" pitchFamily="2" charset="-122"/>
              </a:rPr>
              <a:t>Sno→Dt</a:t>
            </a:r>
            <a:endParaRPr lang="en-US" altLang="x-none" dirty="0">
              <a:solidFill>
                <a:srgbClr val="FF0000"/>
              </a:solidFill>
              <a:latin typeface="Arial" panose="020B0604020202020204" pitchFamily="34" charset="0"/>
              <a:ea typeface="宋体" panose="02010600030101010101" pitchFamily="2" charset="-122"/>
            </a:endParaRPr>
          </a:p>
          <a:p>
            <a:pPr marL="742950" lvl="1" indent="-285750" eaLnBrk="1" hangingPunct="1">
              <a:lnSpc>
                <a:spcPct val="120000"/>
              </a:lnSpc>
              <a:spcBef>
                <a:spcPct val="50000"/>
              </a:spcBef>
            </a:pPr>
            <a:r>
              <a:rPr lang="zh-CN" altLang="en-US" dirty="0">
                <a:latin typeface="Arial" panose="020B0604020202020204" pitchFamily="34" charset="0"/>
                <a:ea typeface="宋体" panose="02010600030101010101" pitchFamily="2" charset="-122"/>
              </a:rPr>
              <a:t>由 </a:t>
            </a:r>
            <a:r>
              <a:rPr lang="en-US" altLang="x-none" dirty="0">
                <a:latin typeface="Arial" panose="020B0604020202020204" pitchFamily="34" charset="0"/>
                <a:ea typeface="宋体" panose="02010600030101010101" pitchFamily="2" charset="-122"/>
              </a:rPr>
              <a:t>Sno→Ss </a:t>
            </a:r>
            <a:r>
              <a:rPr lang="zh-CN" altLang="en-US" dirty="0">
                <a:latin typeface="Arial" panose="020B0604020202020204" pitchFamily="34" charset="0"/>
                <a:ea typeface="宋体" panose="02010600030101010101" pitchFamily="2" charset="-122"/>
              </a:rPr>
              <a:t>和 </a:t>
            </a:r>
            <a:r>
              <a:rPr lang="en-US" altLang="x-none" dirty="0">
                <a:latin typeface="Arial" panose="020B0604020202020204" pitchFamily="34" charset="0"/>
                <a:ea typeface="宋体" panose="02010600030101010101" pitchFamily="2" charset="-122"/>
              </a:rPr>
              <a:t>Ss→Sd </a:t>
            </a:r>
            <a:r>
              <a:rPr lang="zh-CN" altLang="en-US" dirty="0">
                <a:latin typeface="Arial" panose="020B0604020202020204" pitchFamily="34" charset="0"/>
                <a:ea typeface="宋体" panose="02010600030101010101" pitchFamily="2" charset="-122"/>
              </a:rPr>
              <a:t>可得到传递</a:t>
            </a:r>
            <a:r>
              <a:rPr lang="en-US" altLang="x-none" dirty="0">
                <a:latin typeface="Arial" panose="020B0604020202020204" pitchFamily="34" charset="0"/>
                <a:ea typeface="宋体" panose="02010600030101010101" pitchFamily="2" charset="-122"/>
              </a:rPr>
              <a:t>FD： </a:t>
            </a:r>
            <a:r>
              <a:rPr lang="en-US" altLang="x-none" dirty="0">
                <a:solidFill>
                  <a:srgbClr val="FF0000"/>
                </a:solidFill>
                <a:latin typeface="Arial" panose="020B0604020202020204" pitchFamily="34" charset="0"/>
                <a:ea typeface="宋体" panose="02010600030101010101" pitchFamily="2" charset="-122"/>
              </a:rPr>
              <a:t>Sno→Sd</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4">
                                            <p:txEl>
                                              <p:charRg st="0" end="33"/>
                                            </p:txEl>
                                          </p:spTgt>
                                        </p:tgtEl>
                                        <p:attrNameLst>
                                          <p:attrName>style.visibility</p:attrName>
                                        </p:attrNameLst>
                                      </p:cBhvr>
                                      <p:to>
                                        <p:strVal val="visible"/>
                                      </p:to>
                                    </p:set>
                                    <p:anim calcmode="lin" valueType="num">
                                      <p:cBhvr additive="base">
                                        <p:cTn id="7" dur="500" fill="hold"/>
                                        <p:tgtEl>
                                          <p:spTgt spid="43014">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4">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4">
                                            <p:txEl>
                                              <p:charRg st="33" end="66"/>
                                            </p:txEl>
                                          </p:spTgt>
                                        </p:tgtEl>
                                        <p:attrNameLst>
                                          <p:attrName>style.visibility</p:attrName>
                                        </p:attrNameLst>
                                      </p:cBhvr>
                                      <p:to>
                                        <p:strVal val="visible"/>
                                      </p:to>
                                    </p:set>
                                    <p:anim calcmode="lin" valueType="num">
                                      <p:cBhvr additive="base">
                                        <p:cTn id="13" dur="500" fill="hold"/>
                                        <p:tgtEl>
                                          <p:spTgt spid="43014">
                                            <p:txEl>
                                              <p:charRg st="33"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4">
                                            <p:txEl>
                                              <p:charRg st="33" end="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bldLvl="2"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403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4036"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44037" name="Rectangle 3"/>
          <p:cNvSpPr>
            <a:spLocks noGrp="1"/>
          </p:cNvSpPr>
          <p:nvPr>
            <p:ph type="body"/>
          </p:nvPr>
        </p:nvSpPr>
        <p:spPr/>
        <p:txBody>
          <a:bodyPr vert="horz" wrap="square" anchor="t"/>
          <a:p>
            <a:pPr lvl="0" eaLnBrk="1" hangingPunct="1"/>
            <a:r>
              <a:rPr lang="en-US" altLang="x-none" dirty="0"/>
              <a:t>Armstrong</a:t>
            </a:r>
            <a:r>
              <a:rPr lang="zh-CN" altLang="en-US" dirty="0"/>
              <a:t>公理系统</a:t>
            </a:r>
            <a:endParaRPr lang="zh-CN" altLang="en-US" dirty="0"/>
          </a:p>
          <a:p>
            <a:pPr lvl="1" eaLnBrk="1" hangingPunct="1"/>
            <a:r>
              <a:rPr lang="zh-CN" altLang="en-US" sz="2400" dirty="0">
                <a:solidFill>
                  <a:schemeClr val="accent2"/>
                </a:solidFill>
              </a:rPr>
              <a:t>Armstrong's axioms are a set of axioms (inference rules) used to infer all the functional dependencies on a relational database</a:t>
            </a:r>
            <a:r>
              <a:rPr lang="en-US" altLang="zh-CN" sz="2400" dirty="0">
                <a:solidFill>
                  <a:schemeClr val="accent2"/>
                </a:solidFill>
              </a:rPr>
              <a:t>.</a:t>
            </a:r>
            <a:endParaRPr lang="en-US" altLang="zh-CN" sz="2400" dirty="0">
              <a:solidFill>
                <a:schemeClr val="accent2"/>
              </a:solidFill>
            </a:endParaRPr>
          </a:p>
          <a:p>
            <a:pPr lvl="1" eaLnBrk="1" hangingPunct="1"/>
            <a:endParaRPr lang="en-US" altLang="zh-CN" sz="1200" dirty="0">
              <a:solidFill>
                <a:schemeClr val="accent2"/>
              </a:solidFill>
            </a:endParaRPr>
          </a:p>
          <a:p>
            <a:pPr lvl="0" eaLnBrk="1" hangingPunct="1"/>
            <a:r>
              <a:rPr lang="zh-CN" altLang="en-US" dirty="0"/>
              <a:t>有关函数依赖的六条推理规则</a:t>
            </a:r>
            <a:endParaRPr lang="zh-CN" altLang="en-US" dirty="0"/>
          </a:p>
          <a:p>
            <a:pPr lvl="1" eaLnBrk="1" hangingPunct="1"/>
            <a:r>
              <a:rPr lang="zh-CN" altLang="en-US" sz="2400" dirty="0"/>
              <a:t>基本规则（3条）</a:t>
            </a:r>
            <a:endParaRPr lang="zh-CN" altLang="en-US" sz="2400" dirty="0"/>
          </a:p>
          <a:p>
            <a:pPr lvl="2" eaLnBrk="1" hangingPunct="1"/>
            <a:r>
              <a:rPr lang="zh-CN" altLang="en-US" sz="2400" dirty="0"/>
              <a:t>自反规则</a:t>
            </a:r>
            <a:r>
              <a:rPr lang="en-US" altLang="zh-CN" sz="2400" dirty="0"/>
              <a:t>(R</a:t>
            </a:r>
            <a:r>
              <a:rPr lang="zh-CN" altLang="en-US" sz="2400" dirty="0"/>
              <a:t>eflexivity</a:t>
            </a:r>
            <a:r>
              <a:rPr lang="en-US" altLang="zh-CN" sz="2400" dirty="0"/>
              <a:t>)</a:t>
            </a:r>
            <a:r>
              <a:rPr lang="zh-CN" altLang="en-US" sz="2400" dirty="0"/>
              <a:t>，增广规则</a:t>
            </a:r>
            <a:r>
              <a:rPr lang="en-US" altLang="zh-CN" sz="2400" dirty="0"/>
              <a:t>(Augmentation)</a:t>
            </a:r>
            <a:r>
              <a:rPr lang="zh-CN" altLang="en-US" sz="2400" dirty="0"/>
              <a:t>，传递规则</a:t>
            </a:r>
            <a:r>
              <a:rPr lang="en-US" altLang="zh-CN" sz="2400" dirty="0"/>
              <a:t>(Transitivity)</a:t>
            </a:r>
            <a:endParaRPr lang="en-US" altLang="zh-CN" sz="2400" dirty="0"/>
          </a:p>
          <a:p>
            <a:pPr lvl="1" eaLnBrk="1" hangingPunct="1"/>
            <a:r>
              <a:rPr lang="zh-CN" altLang="en-US" sz="2400" dirty="0"/>
              <a:t>扩充规则（3条）</a:t>
            </a:r>
            <a:endParaRPr lang="zh-CN" altLang="en-US" sz="2400" dirty="0"/>
          </a:p>
          <a:p>
            <a:pPr lvl="2" eaLnBrk="1" hangingPunct="1"/>
            <a:r>
              <a:rPr lang="zh-CN" altLang="en-US" sz="2400" dirty="0"/>
              <a:t>分解规则</a:t>
            </a:r>
            <a:r>
              <a:rPr lang="en-US" altLang="zh-CN" sz="2400" dirty="0"/>
              <a:t>(Union)</a:t>
            </a:r>
            <a:r>
              <a:rPr lang="zh-CN" altLang="en-US" sz="2400" dirty="0"/>
              <a:t>，合并规则</a:t>
            </a:r>
            <a:r>
              <a:rPr lang="en-US" altLang="zh-CN" sz="2400" dirty="0"/>
              <a:t>(Decomposition)</a:t>
            </a:r>
            <a:r>
              <a:rPr lang="zh-CN" altLang="en-US" sz="2400" dirty="0"/>
              <a:t>，伪传递规则</a:t>
            </a:r>
            <a:r>
              <a:rPr lang="en-US" altLang="zh-CN" sz="2400" dirty="0"/>
              <a:t>(Pseudo transitivity)</a:t>
            </a:r>
            <a:endParaRPr lang="en-US" altLang="zh-CN" sz="2400"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xEl>
                                              <p:pRg st="3" end="3"/>
                                            </p:txEl>
                                          </p:spTgt>
                                        </p:tgtEl>
                                        <p:attrNameLst>
                                          <p:attrName>style.visibility</p:attrName>
                                        </p:attrNameLst>
                                      </p:cBhvr>
                                      <p:to>
                                        <p:strVal val="visible"/>
                                      </p:to>
                                    </p:set>
                                    <p:animEffect transition="in" filter="blinds(horizontal)">
                                      <p:cBhvr>
                                        <p:cTn id="7" dur="500"/>
                                        <p:tgtEl>
                                          <p:spTgt spid="4403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7">
                                            <p:txEl>
                                              <p:pRg st="4" end="4"/>
                                            </p:txEl>
                                          </p:spTgt>
                                        </p:tgtEl>
                                        <p:attrNameLst>
                                          <p:attrName>style.visibility</p:attrName>
                                        </p:attrNameLst>
                                      </p:cBhvr>
                                      <p:to>
                                        <p:strVal val="visible"/>
                                      </p:to>
                                    </p:set>
                                    <p:animEffect transition="in" filter="blinds(horizontal)">
                                      <p:cBhvr>
                                        <p:cTn id="10" dur="500"/>
                                        <p:tgtEl>
                                          <p:spTgt spid="4403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7">
                                            <p:txEl>
                                              <p:pRg st="5" end="5"/>
                                            </p:txEl>
                                          </p:spTgt>
                                        </p:tgtEl>
                                        <p:attrNameLst>
                                          <p:attrName>style.visibility</p:attrName>
                                        </p:attrNameLst>
                                      </p:cBhvr>
                                      <p:to>
                                        <p:strVal val="visible"/>
                                      </p:to>
                                    </p:set>
                                    <p:animEffect transition="in" filter="blinds(horizontal)">
                                      <p:cBhvr>
                                        <p:cTn id="13" dur="500"/>
                                        <p:tgtEl>
                                          <p:spTgt spid="44037">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7">
                                            <p:txEl>
                                              <p:pRg st="6" end="6"/>
                                            </p:txEl>
                                          </p:spTgt>
                                        </p:tgtEl>
                                        <p:attrNameLst>
                                          <p:attrName>style.visibility</p:attrName>
                                        </p:attrNameLst>
                                      </p:cBhvr>
                                      <p:to>
                                        <p:strVal val="visible"/>
                                      </p:to>
                                    </p:set>
                                    <p:animEffect transition="in" filter="blinds(horizontal)">
                                      <p:cBhvr>
                                        <p:cTn id="16" dur="500"/>
                                        <p:tgtEl>
                                          <p:spTgt spid="44037">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7">
                                            <p:txEl>
                                              <p:pRg st="7" end="7"/>
                                            </p:txEl>
                                          </p:spTgt>
                                        </p:tgtEl>
                                        <p:attrNameLst>
                                          <p:attrName>style.visibility</p:attrName>
                                        </p:attrNameLst>
                                      </p:cBhvr>
                                      <p:to>
                                        <p:strVal val="visible"/>
                                      </p:to>
                                    </p:set>
                                    <p:animEffect transition="in" filter="blinds(horizontal)">
                                      <p:cBhvr>
                                        <p:cTn id="19" dur="500"/>
                                        <p:tgtEl>
                                          <p:spTgt spid="440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505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5060"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45061" name="Rectangle 3"/>
          <p:cNvSpPr>
            <a:spLocks noGrp="1"/>
          </p:cNvSpPr>
          <p:nvPr>
            <p:ph type="body"/>
          </p:nvPr>
        </p:nvSpPr>
        <p:spPr>
          <a:xfrm>
            <a:off x="381000" y="838200"/>
            <a:ext cx="8382000" cy="1752600"/>
          </a:xfrm>
        </p:spPr>
        <p:txBody>
          <a:bodyPr vert="horz" wrap="square" anchor="t"/>
          <a:p>
            <a:pPr lvl="0" eaLnBrk="1" hangingPunct="1"/>
            <a:r>
              <a:rPr lang="zh-CN" altLang="en-US" dirty="0"/>
              <a:t>基本推理规则</a:t>
            </a:r>
            <a:endParaRPr lang="zh-CN" altLang="en-US" dirty="0"/>
          </a:p>
          <a:p>
            <a:pPr lvl="1" eaLnBrk="1" hangingPunct="1"/>
            <a:r>
              <a:rPr lang="zh-CN" altLang="en-US" dirty="0"/>
              <a:t>规则</a:t>
            </a:r>
            <a:r>
              <a:rPr lang="en-US" altLang="x-none" dirty="0"/>
              <a:t>R</a:t>
            </a:r>
            <a:r>
              <a:rPr lang="en-US" altLang="x-none" baseline="-25000" dirty="0"/>
              <a:t>1</a:t>
            </a:r>
            <a:r>
              <a:rPr lang="en-US" altLang="x-none" dirty="0"/>
              <a:t>：</a:t>
            </a:r>
            <a:r>
              <a:rPr lang="zh-CN" altLang="en-US" dirty="0"/>
              <a:t>自反规则</a:t>
            </a:r>
            <a:endParaRPr lang="zh-CN" altLang="en-US" dirty="0"/>
          </a:p>
          <a:p>
            <a:pPr lvl="2" eaLnBrk="1" hangingPunct="1"/>
            <a:r>
              <a:rPr lang="zh-CN" altLang="en-US" dirty="0"/>
              <a:t>如果</a:t>
            </a:r>
            <a:r>
              <a:rPr lang="en-US" altLang="x-none" dirty="0"/>
              <a:t>Y</a:t>
            </a:r>
            <a:r>
              <a:rPr lang="zh-CN" altLang="en-US" dirty="0"/>
              <a:t>是</a:t>
            </a:r>
            <a:r>
              <a:rPr lang="en-US" altLang="x-none" dirty="0"/>
              <a:t>X</a:t>
            </a:r>
            <a:r>
              <a:rPr lang="zh-CN" altLang="en-US" dirty="0"/>
              <a:t>的子集，则： </a:t>
            </a:r>
            <a:r>
              <a:rPr lang="en-US" altLang="x-none" dirty="0">
                <a:latin typeface="宋体" panose="02010600030101010101" pitchFamily="2" charset="-122"/>
              </a:rPr>
              <a:t>X → Y</a:t>
            </a:r>
            <a:endParaRPr lang="en-US" altLang="x-none" dirty="0"/>
          </a:p>
        </p:txBody>
      </p:sp>
      <p:sp>
        <p:nvSpPr>
          <p:cNvPr id="45062" name="Rectangle 4"/>
          <p:cNvSpPr/>
          <p:nvPr/>
        </p:nvSpPr>
        <p:spPr>
          <a:xfrm>
            <a:off x="685800" y="2514600"/>
            <a:ext cx="7772400" cy="4038600"/>
          </a:xfrm>
          <a:prstGeom prst="rect">
            <a:avLst/>
          </a:prstGeom>
          <a:solidFill>
            <a:srgbClr val="FFFFFF"/>
          </a:solidFill>
          <a:ln w="9525">
            <a:noFill/>
          </a:ln>
        </p:spPr>
        <p:txBody>
          <a:bodyPr/>
          <a:p>
            <a:pPr marL="342900" lvl="0" indent="-342900" eaLnBrk="1" hangingPunct="1">
              <a:lnSpc>
                <a:spcPct val="120000"/>
              </a:lnSpc>
              <a:buNone/>
            </a:pPr>
            <a:r>
              <a:rPr lang="zh-CN" altLang="en-US" dirty="0">
                <a:solidFill>
                  <a:srgbClr val="FF0000"/>
                </a:solidFill>
                <a:latin typeface="Times New Roman" panose="02020603050405020304" pitchFamily="2" charset="0"/>
                <a:ea typeface="宋体" panose="02010600030101010101" pitchFamily="2" charset="-122"/>
              </a:rPr>
              <a:t>证明：</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lnSpc>
                <a:spcPct val="120000"/>
              </a:lnSpc>
            </a:pPr>
            <a:r>
              <a:rPr lang="zh-CN" altLang="en-US" dirty="0">
                <a:solidFill>
                  <a:schemeClr val="accent2"/>
                </a:solidFill>
                <a:latin typeface="Times New Roman" panose="02020603050405020304" pitchFamily="2" charset="0"/>
                <a:ea typeface="宋体" panose="02010600030101010101" pitchFamily="2" charset="-122"/>
              </a:rPr>
              <a:t>设</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rPr>
              <a:t>, t</a:t>
            </a:r>
            <a:r>
              <a:rPr lang="en-US" altLang="x-none" baseline="-25000" dirty="0">
                <a:solidFill>
                  <a:schemeClr val="accent2"/>
                </a:solidFill>
                <a:latin typeface="Times New Roman" panose="02020603050405020304" pitchFamily="2" charset="0"/>
                <a:ea typeface="宋体" panose="02010600030101010101" pitchFamily="2" charset="-122"/>
              </a:rPr>
              <a:t>2</a:t>
            </a:r>
            <a:r>
              <a:rPr lang="zh-CN" altLang="en-US" dirty="0">
                <a:solidFill>
                  <a:schemeClr val="accent2"/>
                </a:solidFill>
                <a:latin typeface="Times New Roman" panose="02020603050405020304" pitchFamily="2" charset="0"/>
                <a:ea typeface="宋体" panose="02010600030101010101" pitchFamily="2" charset="-122"/>
              </a:rPr>
              <a:t>是关系</a:t>
            </a:r>
            <a:r>
              <a:rPr lang="en-US" altLang="x-none" dirty="0">
                <a:solidFill>
                  <a:schemeClr val="accent2"/>
                </a:solidFill>
                <a:latin typeface="Times New Roman" panose="02020603050405020304" pitchFamily="2" charset="0"/>
                <a:ea typeface="宋体" panose="02010600030101010101" pitchFamily="2" charset="-122"/>
              </a:rPr>
              <a:t>R</a:t>
            </a:r>
            <a:r>
              <a:rPr lang="zh-CN" altLang="en-US" dirty="0">
                <a:solidFill>
                  <a:schemeClr val="accent2"/>
                </a:solidFill>
                <a:latin typeface="Times New Roman" panose="02020603050405020304" pitchFamily="2" charset="0"/>
                <a:ea typeface="宋体" panose="02010600030101010101" pitchFamily="2" charset="-122"/>
              </a:rPr>
              <a:t>中的两个元组(</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且它们在属性集</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上的值相等(</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endParaRPr lang="en-US" altLang="x-none" sz="1200"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由于</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是</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的子集，即</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Y</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endParaRPr lang="en-US" altLang="x-none" sz="1200"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因此必有</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lnSpc>
                <a:spcPct val="120000"/>
              </a:lnSpc>
              <a:buNone/>
            </a:pPr>
            <a:r>
              <a:rPr lang="zh-CN" altLang="en-US" dirty="0">
                <a:solidFill>
                  <a:srgbClr val="FF0000"/>
                </a:solidFill>
                <a:latin typeface="Times New Roman" panose="02020603050405020304" pitchFamily="2" charset="0"/>
                <a:ea typeface="宋体" panose="02010600030101010101" pitchFamily="2" charset="-122"/>
              </a:rPr>
              <a:t>证毕.</a:t>
            </a:r>
            <a:endParaRPr lang="en-US" altLang="x-none"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arn(outVertical)">
                                      <p:cBhvr>
                                        <p:cTn id="7"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19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196" name="Rectangle 2"/>
          <p:cNvSpPr>
            <a:spLocks noGrp="1"/>
          </p:cNvSpPr>
          <p:nvPr>
            <p:ph type="title"/>
          </p:nvPr>
        </p:nvSpPr>
        <p:spPr/>
        <p:txBody>
          <a:bodyPr vert="horz" wrap="square" tIns="0" bIns="0" anchor="ctr"/>
          <a:p>
            <a:pPr lvl="0" eaLnBrk="1" hangingPunct="1"/>
            <a:r>
              <a:rPr lang="en-US" altLang="zh-CN"/>
              <a:t>8.1  </a:t>
            </a:r>
            <a:r>
              <a:rPr lang="zh-CN" altLang="en-US"/>
              <a:t>概述</a:t>
            </a:r>
            <a:endParaRPr lang="zh-CN" altLang="en-US"/>
          </a:p>
        </p:txBody>
      </p:sp>
      <p:sp>
        <p:nvSpPr>
          <p:cNvPr id="8197" name="Rectangle 3"/>
          <p:cNvSpPr>
            <a:spLocks noGrp="1"/>
          </p:cNvSpPr>
          <p:nvPr>
            <p:ph type="body"/>
          </p:nvPr>
        </p:nvSpPr>
        <p:spPr>
          <a:xfrm>
            <a:off x="0" y="693420"/>
            <a:ext cx="9144000" cy="1139825"/>
          </a:xfrm>
        </p:spPr>
        <p:style>
          <a:lnRef idx="2">
            <a:schemeClr val="dk1"/>
          </a:lnRef>
          <a:fillRef idx="1">
            <a:schemeClr val="lt1"/>
          </a:fillRef>
          <a:effectRef idx="0">
            <a:schemeClr val="dk1"/>
          </a:effectRef>
          <a:fontRef idx="minor">
            <a:schemeClr val="dk1"/>
          </a:fontRef>
        </p:style>
        <p:txBody>
          <a:bodyPr vert="horz" wrap="square" anchor="t"/>
          <a:p>
            <a:pPr lvl="0" eaLnBrk="1" hangingPunct="1">
              <a:lnSpc>
                <a:spcPct val="100000"/>
              </a:lnSpc>
              <a:buNone/>
            </a:pPr>
            <a:r>
              <a:rPr lang="zh-CN" altLang="en-US" u="sng" dirty="0">
                <a:solidFill>
                  <a:srgbClr val="FF0000"/>
                </a:solidFill>
              </a:rPr>
              <a:t>1  模式设计</a:t>
            </a:r>
            <a:endParaRPr lang="zh-CN" altLang="en-US" u="sng" dirty="0">
              <a:solidFill>
                <a:srgbClr val="FF0000"/>
              </a:solidFill>
            </a:endParaRPr>
          </a:p>
          <a:p>
            <a:pPr lvl="1" eaLnBrk="1" hangingPunct="1">
              <a:lnSpc>
                <a:spcPct val="100000"/>
              </a:lnSpc>
            </a:pPr>
            <a:r>
              <a:rPr lang="zh-CN" altLang="en-US" dirty="0"/>
              <a:t>同一个数据库系统可以有多种不同的模式设计方案。</a:t>
            </a:r>
            <a:endParaRPr lang="zh-CN" altLang="en-US" dirty="0"/>
          </a:p>
        </p:txBody>
      </p:sp>
      <p:sp>
        <p:nvSpPr>
          <p:cNvPr id="8198" name="Rectangle 4"/>
          <p:cNvSpPr/>
          <p:nvPr/>
        </p:nvSpPr>
        <p:spPr>
          <a:xfrm>
            <a:off x="0" y="1917700"/>
            <a:ext cx="8763000" cy="1295400"/>
          </a:xfrm>
          <a:prstGeom prst="rect">
            <a:avLst/>
          </a:prstGeom>
          <a:noFill/>
          <a:ln w="9525">
            <a:noFill/>
          </a:ln>
        </p:spPr>
        <p:txBody>
          <a:bodyPr/>
          <a:p>
            <a:pPr marL="742950" lvl="1" indent="-285750" eaLnBrk="1" hangingPunct="1"/>
            <a:r>
              <a:rPr lang="zh-CN" altLang="en-US" dirty="0">
                <a:latin typeface="Arial Unicode MS" panose="020B0604020202020204" pitchFamily="2" charset="-122"/>
                <a:ea typeface="Arial Unicode MS" panose="020B0604020202020204" pitchFamily="2" charset="-122"/>
              </a:rPr>
              <a:t>如：假设一个学生数据库中有8个属性：</a:t>
            </a:r>
            <a:r>
              <a:rPr lang="en-US" altLang="x-none" i="1" u="sng" dirty="0">
                <a:solidFill>
                  <a:schemeClr val="accent2"/>
                </a:solidFill>
                <a:latin typeface="Arial Unicode MS" panose="020B0604020202020204" pitchFamily="2" charset="-122"/>
                <a:ea typeface="Arial Unicode MS" panose="020B0604020202020204" pitchFamily="2" charset="-122"/>
              </a:rPr>
              <a:t>S</a:t>
            </a:r>
            <a:r>
              <a:rPr lang="zh-CN" altLang="en-US" i="1" u="sng" dirty="0">
                <a:solidFill>
                  <a:schemeClr val="accent2"/>
                </a:solidFill>
                <a:latin typeface="Arial Unicode MS" panose="020B0604020202020204" pitchFamily="2" charset="-122"/>
                <a:ea typeface="Arial Unicode MS" panose="020B0604020202020204" pitchFamily="2" charset="-122"/>
              </a:rPr>
              <a:t>no</a:t>
            </a:r>
            <a:r>
              <a:rPr lang="en-US" altLang="x-none" i="1" u="sng" dirty="0">
                <a:solidFill>
                  <a:schemeClr val="accent2"/>
                </a:solidFill>
                <a:latin typeface="Arial Unicode MS" panose="020B0604020202020204" pitchFamily="2" charset="-122"/>
                <a:ea typeface="Arial Unicode MS" panose="020B0604020202020204" pitchFamily="2" charset="-122"/>
              </a:rPr>
              <a:t>, Sn, Sd, Sa, C</a:t>
            </a:r>
            <a:r>
              <a:rPr lang="zh-CN" altLang="en-US" i="1" u="sng" dirty="0">
                <a:solidFill>
                  <a:schemeClr val="accent2"/>
                </a:solidFill>
                <a:latin typeface="Arial Unicode MS" panose="020B0604020202020204" pitchFamily="2" charset="-122"/>
                <a:ea typeface="Arial Unicode MS" panose="020B0604020202020204" pitchFamily="2" charset="-122"/>
              </a:rPr>
              <a:t>no</a:t>
            </a:r>
            <a:r>
              <a:rPr lang="en-US" altLang="x-none" i="1" u="sng" dirty="0">
                <a:solidFill>
                  <a:schemeClr val="accent2"/>
                </a:solidFill>
                <a:latin typeface="Arial Unicode MS" panose="020B0604020202020204" pitchFamily="2" charset="-122"/>
                <a:ea typeface="Arial Unicode MS" panose="020B0604020202020204" pitchFamily="2" charset="-122"/>
              </a:rPr>
              <a:t>, G, CN, P</a:t>
            </a:r>
            <a:r>
              <a:rPr lang="zh-CN" altLang="en-US" i="1" u="sng" dirty="0">
                <a:solidFill>
                  <a:schemeClr val="accent2"/>
                </a:solidFill>
                <a:latin typeface="Arial Unicode MS" panose="020B0604020202020204" pitchFamily="2" charset="-122"/>
                <a:ea typeface="Arial Unicode MS" panose="020B0604020202020204" pitchFamily="2" charset="-122"/>
              </a:rPr>
              <a:t>no</a:t>
            </a:r>
            <a:r>
              <a:rPr lang="en-US" altLang="x-none" i="1" u="sng" dirty="0">
                <a:solidFill>
                  <a:schemeClr val="accent2"/>
                </a:solidFill>
                <a:latin typeface="Arial Unicode MS" panose="020B0604020202020204" pitchFamily="2" charset="-122"/>
                <a:ea typeface="Arial Unicode MS" panose="020B0604020202020204" pitchFamily="2" charset="-122"/>
              </a:rPr>
              <a:t>,</a:t>
            </a:r>
            <a:r>
              <a:rPr lang="en-US" altLang="x-none" dirty="0">
                <a:latin typeface="Arial Unicode MS" panose="020B0604020202020204" pitchFamily="2" charset="-122"/>
                <a:ea typeface="Arial Unicode MS" panose="020B0604020202020204" pitchFamily="2" charset="-122"/>
              </a:rPr>
              <a:t> </a:t>
            </a:r>
            <a:r>
              <a:rPr lang="zh-CN" altLang="en-US" dirty="0">
                <a:latin typeface="Arial Unicode MS" panose="020B0604020202020204" pitchFamily="2" charset="-122"/>
                <a:ea typeface="Arial Unicode MS" panose="020B0604020202020204" pitchFamily="2" charset="-122"/>
              </a:rPr>
              <a:t>可以采用的模式设计方案有多个。如表8-1所示：</a:t>
            </a:r>
            <a:endParaRPr lang="zh-CN" altLang="en-US" dirty="0">
              <a:latin typeface="Arial Unicode MS" panose="020B0604020202020204" pitchFamily="2" charset="-122"/>
              <a:ea typeface="Arial Unicode MS" panose="020B0604020202020204" pitchFamily="2" charset="-122"/>
            </a:endParaRPr>
          </a:p>
        </p:txBody>
      </p:sp>
      <p:sp>
        <p:nvSpPr>
          <p:cNvPr id="8199" name="Rectangle 5"/>
          <p:cNvSpPr/>
          <p:nvPr/>
        </p:nvSpPr>
        <p:spPr>
          <a:xfrm>
            <a:off x="39688" y="3365500"/>
            <a:ext cx="8996362" cy="990600"/>
          </a:xfrm>
          <a:prstGeom prst="rect">
            <a:avLst/>
          </a:prstGeom>
          <a:solidFill>
            <a:srgbClr val="CCFFFF"/>
          </a:solidFill>
          <a:ln w="9525">
            <a:noFill/>
          </a:ln>
        </p:spPr>
        <p:txBody>
          <a:bodyPr/>
          <a:p>
            <a:pPr marL="1143000" lvl="2" indent="-228600" eaLnBrk="1" hangingPunct="1"/>
            <a:r>
              <a:rPr lang="zh-CN" altLang="en-US" dirty="0">
                <a:latin typeface="Arial" panose="020B0604020202020204" pitchFamily="34" charset="0"/>
                <a:ea typeface="宋体" panose="02010600030101010101" pitchFamily="2" charset="-122"/>
              </a:rPr>
              <a:t>方案1：一个关系</a:t>
            </a:r>
            <a:endParaRPr lang="en-US" altLang="x-none" dirty="0">
              <a:latin typeface="Arial" panose="020B0604020202020204" pitchFamily="34" charset="0"/>
              <a:ea typeface="宋体" panose="02010600030101010101" pitchFamily="2" charset="-122"/>
            </a:endParaRPr>
          </a:p>
          <a:p>
            <a:pPr marL="2057400" lvl="4" indent="-228600" eaLnBrk="1" hangingPunct="1">
              <a:buNone/>
            </a:pPr>
            <a:r>
              <a:rPr lang="en-US" altLang="x-none" dirty="0">
                <a:solidFill>
                  <a:schemeClr val="accent2"/>
                </a:solidFill>
                <a:latin typeface="Arial" panose="020B0604020202020204" pitchFamily="34" charset="0"/>
                <a:ea typeface="宋体" panose="02010600030101010101" pitchFamily="2" charset="-122"/>
              </a:rPr>
              <a:t>SCG(S</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 Sn, Sd, Sa, C</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 G, CN, P</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8200" name="Rectangle 6"/>
          <p:cNvSpPr/>
          <p:nvPr/>
        </p:nvSpPr>
        <p:spPr>
          <a:xfrm>
            <a:off x="39688" y="4508500"/>
            <a:ext cx="8996362" cy="1981200"/>
          </a:xfrm>
          <a:prstGeom prst="rect">
            <a:avLst/>
          </a:prstGeom>
          <a:solidFill>
            <a:srgbClr val="CCFFFF"/>
          </a:solidFill>
          <a:ln w="9525">
            <a:noFill/>
          </a:ln>
        </p:spPr>
        <p:txBody>
          <a:bodyPr/>
          <a:p>
            <a:pPr marL="1143000" lvl="2" indent="-228600" eaLnBrk="1" hangingPunct="1"/>
            <a:r>
              <a:rPr lang="zh-CN" altLang="en-US" dirty="0">
                <a:latin typeface="Arial" panose="020B0604020202020204" pitchFamily="34" charset="0"/>
                <a:ea typeface="宋体" panose="02010600030101010101" pitchFamily="2" charset="-122"/>
              </a:rPr>
              <a:t>方案2：三个关系</a:t>
            </a:r>
            <a:endParaRPr lang="zh-CN" altLang="en-US" dirty="0">
              <a:latin typeface="Arial" panose="020B0604020202020204" pitchFamily="34" charset="0"/>
              <a:ea typeface="宋体" panose="02010600030101010101" pitchFamily="2" charset="-122"/>
            </a:endParaRPr>
          </a:p>
          <a:p>
            <a:pPr marL="2057400" lvl="4" indent="-228600" eaLnBrk="1" hangingPunct="1">
              <a:buNone/>
            </a:pPr>
            <a:r>
              <a:rPr lang="en-US" altLang="x-none" dirty="0">
                <a:solidFill>
                  <a:schemeClr val="accent2"/>
                </a:solidFill>
                <a:latin typeface="Arial" panose="020B0604020202020204" pitchFamily="34" charset="0"/>
                <a:ea typeface="宋体" panose="02010600030101010101" pitchFamily="2" charset="-122"/>
              </a:rPr>
              <a:t>S(S</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 Sn, Sd, Sa)</a:t>
            </a:r>
            <a:endParaRPr lang="en-US" altLang="x-none" dirty="0">
              <a:solidFill>
                <a:schemeClr val="accent2"/>
              </a:solidFill>
              <a:latin typeface="Arial" panose="020B0604020202020204" pitchFamily="34" charset="0"/>
              <a:ea typeface="宋体" panose="02010600030101010101" pitchFamily="2" charset="-122"/>
            </a:endParaRPr>
          </a:p>
          <a:p>
            <a:pPr marL="2057400" lvl="4" indent="-228600" eaLnBrk="1" hangingPunct="1">
              <a:buNone/>
            </a:pPr>
            <a:r>
              <a:rPr lang="en-US" altLang="x-none" dirty="0">
                <a:solidFill>
                  <a:schemeClr val="accent2"/>
                </a:solidFill>
                <a:latin typeface="Arial" panose="020B0604020202020204" pitchFamily="34" charset="0"/>
                <a:ea typeface="宋体" panose="02010600030101010101" pitchFamily="2" charset="-122"/>
              </a:rPr>
              <a:t>C(C</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 CN, P</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a:t>
            </a:r>
            <a:endParaRPr lang="en-US" altLang="x-none" dirty="0">
              <a:solidFill>
                <a:schemeClr val="accent2"/>
              </a:solidFill>
              <a:latin typeface="Arial" panose="020B0604020202020204" pitchFamily="34" charset="0"/>
              <a:ea typeface="宋体" panose="02010600030101010101" pitchFamily="2" charset="-122"/>
            </a:endParaRPr>
          </a:p>
          <a:p>
            <a:pPr marL="2057400" lvl="4" indent="-228600" eaLnBrk="1" hangingPunct="1">
              <a:buNone/>
            </a:pPr>
            <a:r>
              <a:rPr lang="en-US" altLang="x-none" dirty="0">
                <a:solidFill>
                  <a:schemeClr val="accent2"/>
                </a:solidFill>
                <a:latin typeface="Arial" panose="020B0604020202020204" pitchFamily="34" charset="0"/>
                <a:ea typeface="宋体" panose="02010600030101010101" pitchFamily="2" charset="-122"/>
              </a:rPr>
              <a:t>SC(S</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 C</a:t>
            </a:r>
            <a:r>
              <a:rPr lang="zh-CN" altLang="en-US" dirty="0">
                <a:solidFill>
                  <a:schemeClr val="accent2"/>
                </a:solidFill>
                <a:latin typeface="Arial" panose="020B0604020202020204" pitchFamily="34" charset="0"/>
                <a:ea typeface="宋体" panose="02010600030101010101" pitchFamily="2" charset="-122"/>
              </a:rPr>
              <a:t>no</a:t>
            </a:r>
            <a:r>
              <a:rPr lang="en-US" altLang="x-none" dirty="0">
                <a:solidFill>
                  <a:schemeClr val="accent2"/>
                </a:solidFill>
                <a:latin typeface="Arial" panose="020B0604020202020204" pitchFamily="34" charset="0"/>
                <a:ea typeface="宋体" panose="02010600030101010101" pitchFamily="2" charset="-122"/>
              </a:rPr>
              <a:t>, G)</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500" fill="hold"/>
                                        <p:tgtEl>
                                          <p:spTgt spid="8198"/>
                                        </p:tgtEl>
                                        <p:attrNameLst>
                                          <p:attrName>ppt_x</p:attrName>
                                        </p:attrNameLst>
                                      </p:cBhvr>
                                      <p:tavLst>
                                        <p:tav tm="0">
                                          <p:val>
                                            <p:strVal val="#ppt_x"/>
                                          </p:val>
                                        </p:tav>
                                        <p:tav tm="100000">
                                          <p:val>
                                            <p:strVal val="#ppt_x"/>
                                          </p:val>
                                        </p:tav>
                                      </p:tavLst>
                                    </p:anim>
                                    <p:anim calcmode="lin" valueType="num">
                                      <p:cBhvr additive="base">
                                        <p:cTn id="8"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9"/>
                                        </p:tgtEl>
                                        <p:attrNameLst>
                                          <p:attrName>style.visibility</p:attrName>
                                        </p:attrNameLst>
                                      </p:cBhvr>
                                      <p:to>
                                        <p:strVal val="visible"/>
                                      </p:to>
                                    </p:set>
                                    <p:anim calcmode="lin" valueType="num">
                                      <p:cBhvr additive="base">
                                        <p:cTn id="13" dur="500" fill="hold"/>
                                        <p:tgtEl>
                                          <p:spTgt spid="8199"/>
                                        </p:tgtEl>
                                        <p:attrNameLst>
                                          <p:attrName>ppt_x</p:attrName>
                                        </p:attrNameLst>
                                      </p:cBhvr>
                                      <p:tavLst>
                                        <p:tav tm="0">
                                          <p:val>
                                            <p:strVal val="#ppt_x"/>
                                          </p:val>
                                        </p:tav>
                                        <p:tav tm="100000">
                                          <p:val>
                                            <p:strVal val="#ppt_x"/>
                                          </p:val>
                                        </p:tav>
                                      </p:tavLst>
                                    </p:anim>
                                    <p:anim calcmode="lin" valueType="num">
                                      <p:cBhvr additive="base">
                                        <p:cTn id="14"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00"/>
                                        </p:tgtEl>
                                        <p:attrNameLst>
                                          <p:attrName>style.visibility</p:attrName>
                                        </p:attrNameLst>
                                      </p:cBhvr>
                                      <p:to>
                                        <p:strVal val="visible"/>
                                      </p:to>
                                    </p:set>
                                    <p:anim calcmode="lin" valueType="num">
                                      <p:cBhvr additive="base">
                                        <p:cTn id="19" dur="500" fill="hold"/>
                                        <p:tgtEl>
                                          <p:spTgt spid="8200"/>
                                        </p:tgtEl>
                                        <p:attrNameLst>
                                          <p:attrName>ppt_x</p:attrName>
                                        </p:attrNameLst>
                                      </p:cBhvr>
                                      <p:tavLst>
                                        <p:tav tm="0">
                                          <p:val>
                                            <p:strVal val="#ppt_x"/>
                                          </p:val>
                                        </p:tav>
                                        <p:tav tm="100000">
                                          <p:val>
                                            <p:strVal val="#ppt_x"/>
                                          </p:val>
                                        </p:tav>
                                      </p:tavLst>
                                    </p:anim>
                                    <p:anim calcmode="lin" valueType="num">
                                      <p:cBhvr additive="base">
                                        <p:cTn id="20"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bldLvl="0" animBg="1"/>
      <p:bldP spid="8200"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608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6084"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46085" name="Rectangle 3"/>
          <p:cNvSpPr>
            <a:spLocks noGrp="1"/>
          </p:cNvSpPr>
          <p:nvPr>
            <p:ph type="body"/>
          </p:nvPr>
        </p:nvSpPr>
        <p:spPr>
          <a:xfrm>
            <a:off x="381000" y="685800"/>
            <a:ext cx="8382000" cy="1676400"/>
          </a:xfrm>
        </p:spPr>
        <p:txBody>
          <a:bodyPr vert="horz" wrap="square" anchor="t"/>
          <a:p>
            <a:pPr lvl="0" eaLnBrk="1" hangingPunct="1"/>
            <a:r>
              <a:rPr lang="zh-CN" altLang="en-US" dirty="0"/>
              <a:t>基本推理规则</a:t>
            </a:r>
            <a:endParaRPr lang="zh-CN" altLang="en-US" dirty="0"/>
          </a:p>
          <a:p>
            <a:pPr lvl="1" eaLnBrk="1" hangingPunct="1"/>
            <a:r>
              <a:rPr lang="zh-CN" altLang="en-US" dirty="0"/>
              <a:t>规则</a:t>
            </a:r>
            <a:r>
              <a:rPr lang="en-US" altLang="x-none" dirty="0"/>
              <a:t>R</a:t>
            </a:r>
            <a:r>
              <a:rPr lang="en-US" altLang="x-none" baseline="-25000" dirty="0"/>
              <a:t>2</a:t>
            </a:r>
            <a:r>
              <a:rPr lang="en-US" altLang="x-none" dirty="0"/>
              <a:t>：</a:t>
            </a:r>
            <a:r>
              <a:rPr lang="zh-CN" altLang="en-US" dirty="0"/>
              <a:t>增广规则</a:t>
            </a:r>
            <a:endParaRPr lang="zh-CN" altLang="en-US" dirty="0"/>
          </a:p>
          <a:p>
            <a:pPr lvl="2" eaLnBrk="1" hangingPunct="1"/>
            <a:r>
              <a:rPr lang="zh-CN" altLang="en-US" dirty="0"/>
              <a:t>如果</a:t>
            </a:r>
            <a:r>
              <a:rPr lang="en-US" altLang="x-none" dirty="0"/>
              <a:t>X </a:t>
            </a:r>
            <a:r>
              <a:rPr lang="en-US" altLang="x-none" dirty="0">
                <a:latin typeface="宋体" panose="02010600030101010101" pitchFamily="2" charset="-122"/>
              </a:rPr>
              <a:t>→</a:t>
            </a:r>
            <a:r>
              <a:rPr lang="en-US" altLang="x-none" dirty="0"/>
              <a:t> Y，</a:t>
            </a:r>
            <a:r>
              <a:rPr lang="zh-CN" altLang="en-US" dirty="0"/>
              <a:t>则：</a:t>
            </a:r>
            <a:r>
              <a:rPr lang="en-US" altLang="x-none" dirty="0"/>
              <a:t>XZ </a:t>
            </a:r>
            <a:r>
              <a:rPr lang="en-US" altLang="x-none" dirty="0">
                <a:latin typeface="宋体" panose="02010600030101010101" pitchFamily="2" charset="-122"/>
              </a:rPr>
              <a:t>→</a:t>
            </a:r>
            <a:r>
              <a:rPr lang="en-US" altLang="x-none" dirty="0"/>
              <a:t> YZ</a:t>
            </a:r>
            <a:endParaRPr lang="en-US" altLang="x-none" dirty="0"/>
          </a:p>
        </p:txBody>
      </p:sp>
      <p:sp>
        <p:nvSpPr>
          <p:cNvPr id="46086" name="Rectangle 4"/>
          <p:cNvSpPr/>
          <p:nvPr/>
        </p:nvSpPr>
        <p:spPr>
          <a:xfrm>
            <a:off x="381000" y="2362200"/>
            <a:ext cx="8458200" cy="4419600"/>
          </a:xfrm>
          <a:prstGeom prst="rect">
            <a:avLst/>
          </a:prstGeom>
          <a:solidFill>
            <a:srgbClr val="FFFFFF"/>
          </a:solidFill>
          <a:ln w="9525">
            <a:noFill/>
          </a:ln>
        </p:spPr>
        <p:txBody>
          <a:bodyPr/>
          <a:p>
            <a:pPr marL="342900" lvl="0" indent="-342900" eaLnBrk="1" hangingPunct="1">
              <a:lnSpc>
                <a:spcPct val="120000"/>
              </a:lnSpc>
              <a:buNone/>
            </a:pPr>
            <a:r>
              <a:rPr lang="zh-CN" altLang="en-US" dirty="0">
                <a:solidFill>
                  <a:srgbClr val="FF0000"/>
                </a:solidFill>
                <a:latin typeface="Times New Roman" panose="02020603050405020304" pitchFamily="2" charset="0"/>
                <a:ea typeface="宋体" panose="02010600030101010101" pitchFamily="2" charset="-122"/>
              </a:rPr>
              <a:t>证明：</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lnSpc>
                <a:spcPct val="120000"/>
              </a:lnSpc>
            </a:pPr>
            <a:r>
              <a:rPr lang="zh-CN" altLang="en-US" dirty="0">
                <a:solidFill>
                  <a:schemeClr val="accent2"/>
                </a:solidFill>
                <a:latin typeface="Times New Roman" panose="02020603050405020304" pitchFamily="2" charset="0"/>
                <a:ea typeface="宋体" panose="02010600030101010101" pitchFamily="2" charset="-122"/>
              </a:rPr>
              <a:t>设</a:t>
            </a:r>
            <a:r>
              <a:rPr lang="en-US" altLang="x-none" dirty="0">
                <a:solidFill>
                  <a:schemeClr val="accent2"/>
                </a:solidFill>
                <a:latin typeface="Times New Roman" panose="02020603050405020304" pitchFamily="2" charset="0"/>
                <a:ea typeface="宋体" panose="02010600030101010101" pitchFamily="2" charset="-122"/>
              </a:rPr>
              <a:t> 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如果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则：</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eaLnBrk="1" hangingPunct="1">
              <a:lnSpc>
                <a:spcPct val="120000"/>
              </a:lnSpc>
              <a:buNone/>
            </a:pP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………………………………(1)</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eaLnBrk="1" hangingPunct="1">
              <a:lnSpc>
                <a:spcPct val="120000"/>
              </a:lnSpc>
              <a:buNone/>
            </a:pP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………………………………(2)</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endParaRPr lang="zh-CN" altLang="en-US" sz="1000"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由(1)及</a:t>
            </a:r>
            <a:r>
              <a:rPr lang="en-US" altLang="x-none" dirty="0">
                <a:solidFill>
                  <a:schemeClr val="accent2"/>
                </a:solidFill>
                <a:latin typeface="Times New Roman" panose="02020603050405020304" pitchFamily="2" charset="0"/>
                <a:ea typeface="宋体" panose="02010600030101010101" pitchFamily="2" charset="-122"/>
              </a:rPr>
              <a:t>X</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Y</a:t>
            </a:r>
            <a:r>
              <a:rPr lang="zh-CN" altLang="en-US" dirty="0">
                <a:solidFill>
                  <a:schemeClr val="accent2"/>
                </a:solidFill>
                <a:latin typeface="Times New Roman" panose="02020603050405020304" pitchFamily="2" charset="0"/>
                <a:ea typeface="宋体" panose="02010600030101010101" pitchFamily="2" charset="-122"/>
              </a:rPr>
              <a:t>得：</a:t>
            </a:r>
            <a:r>
              <a:rPr lang="zh-CN" altLang="en-US" dirty="0">
                <a:solidFill>
                  <a:srgbClr val="FF0000"/>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………………(3)</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endParaRPr lang="zh-CN" altLang="en-US" sz="1000"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lnSpc>
                <a:spcPct val="120000"/>
              </a:lnSpc>
            </a:pP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由(2)及(3)得：</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           </a:t>
            </a:r>
            <a:r>
              <a:rPr lang="zh-CN" altLang="en-US" dirty="0">
                <a:solidFill>
                  <a:srgbClr val="FF0000"/>
                </a:solidFill>
                <a:latin typeface="Times New Roman" panose="02020603050405020304" pitchFamily="2" charset="0"/>
                <a:ea typeface="宋体" panose="02010600030101010101" pitchFamily="2" charset="-122"/>
              </a:rPr>
              <a:t>证毕.</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arn(outVertical)">
                                      <p:cBhvr>
                                        <p:cTn id="7"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710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7108"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47109" name="Rectangle 3"/>
          <p:cNvSpPr>
            <a:spLocks noGrp="1"/>
          </p:cNvSpPr>
          <p:nvPr>
            <p:ph type="body"/>
          </p:nvPr>
        </p:nvSpPr>
        <p:spPr>
          <a:xfrm>
            <a:off x="381000" y="685800"/>
            <a:ext cx="8382000" cy="1676400"/>
          </a:xfrm>
        </p:spPr>
        <p:txBody>
          <a:bodyPr vert="horz" wrap="square" anchor="t"/>
          <a:p>
            <a:pPr lvl="0" eaLnBrk="1" hangingPunct="1"/>
            <a:r>
              <a:rPr lang="zh-CN" altLang="en-US" dirty="0"/>
              <a:t>基本推理规则</a:t>
            </a:r>
            <a:endParaRPr lang="zh-CN" altLang="en-US" dirty="0"/>
          </a:p>
          <a:p>
            <a:pPr lvl="1" eaLnBrk="1" hangingPunct="1"/>
            <a:r>
              <a:rPr lang="zh-CN" altLang="en-US" dirty="0"/>
              <a:t>规则</a:t>
            </a:r>
            <a:r>
              <a:rPr lang="en-US" altLang="x-none" dirty="0"/>
              <a:t>R</a:t>
            </a:r>
            <a:r>
              <a:rPr lang="en-US" altLang="x-none" baseline="-25000" dirty="0"/>
              <a:t>3</a:t>
            </a:r>
            <a:r>
              <a:rPr lang="en-US" altLang="x-none" dirty="0"/>
              <a:t>：</a:t>
            </a:r>
            <a:r>
              <a:rPr lang="zh-CN" altLang="en-US" dirty="0"/>
              <a:t>传递规则</a:t>
            </a:r>
            <a:endParaRPr lang="zh-CN" altLang="en-US" dirty="0"/>
          </a:p>
          <a:p>
            <a:pPr lvl="2" eaLnBrk="1" hangingPunct="1"/>
            <a:r>
              <a:rPr lang="zh-CN" altLang="en-US" dirty="0"/>
              <a:t>如果</a:t>
            </a:r>
            <a:r>
              <a:rPr lang="en-US" altLang="x-none" dirty="0"/>
              <a:t>X </a:t>
            </a:r>
            <a:r>
              <a:rPr lang="en-US" altLang="x-none" dirty="0">
                <a:latin typeface="宋体" panose="02010600030101010101" pitchFamily="2" charset="-122"/>
              </a:rPr>
              <a:t>→</a:t>
            </a:r>
            <a:r>
              <a:rPr lang="en-US" altLang="x-none" dirty="0"/>
              <a:t> Y，Y </a:t>
            </a:r>
            <a:r>
              <a:rPr lang="en-US" altLang="x-none" dirty="0">
                <a:latin typeface="宋体" panose="02010600030101010101" pitchFamily="2" charset="-122"/>
              </a:rPr>
              <a:t>→</a:t>
            </a:r>
            <a:r>
              <a:rPr lang="en-US" altLang="x-none" dirty="0"/>
              <a:t> Z，</a:t>
            </a:r>
            <a:r>
              <a:rPr lang="zh-CN" altLang="en-US" dirty="0"/>
              <a:t>则：</a:t>
            </a:r>
            <a:r>
              <a:rPr lang="en-US" altLang="x-none" dirty="0"/>
              <a:t>X </a:t>
            </a:r>
            <a:r>
              <a:rPr lang="en-US" altLang="x-none" dirty="0">
                <a:latin typeface="宋体" panose="02010600030101010101" pitchFamily="2" charset="-122"/>
              </a:rPr>
              <a:t>→</a:t>
            </a:r>
            <a:r>
              <a:rPr lang="en-US" altLang="x-none" dirty="0"/>
              <a:t> Z</a:t>
            </a:r>
            <a:endParaRPr lang="en-US" altLang="x-none" dirty="0"/>
          </a:p>
        </p:txBody>
      </p:sp>
      <p:sp>
        <p:nvSpPr>
          <p:cNvPr id="47110" name="Rectangle 4"/>
          <p:cNvSpPr/>
          <p:nvPr/>
        </p:nvSpPr>
        <p:spPr>
          <a:xfrm>
            <a:off x="381000" y="2438400"/>
            <a:ext cx="8458200" cy="36576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证明：</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设</a:t>
            </a:r>
            <a:r>
              <a:rPr lang="en-US" altLang="x-none" dirty="0">
                <a:solidFill>
                  <a:schemeClr val="accent2"/>
                </a:solidFill>
                <a:latin typeface="Times New Roman" panose="02020603050405020304" pitchFamily="2" charset="0"/>
                <a:ea typeface="宋体" panose="02010600030101010101" pitchFamily="2" charset="-122"/>
              </a:rPr>
              <a:t> 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如果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……………(1)</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eaLnBrk="1" hangingPunct="1">
              <a:buNone/>
            </a:pP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由(1)及</a:t>
            </a:r>
            <a:r>
              <a:rPr lang="en-US" altLang="x-none" dirty="0">
                <a:solidFill>
                  <a:schemeClr val="accent2"/>
                </a:solidFill>
                <a:latin typeface="Times New Roman" panose="02020603050405020304" pitchFamily="2" charset="0"/>
                <a:ea typeface="宋体" panose="02010600030101010101" pitchFamily="2" charset="-122"/>
              </a:rPr>
              <a:t>X</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Y</a:t>
            </a:r>
            <a:r>
              <a:rPr lang="zh-CN" altLang="en-US" dirty="0">
                <a:solidFill>
                  <a:schemeClr val="accent2"/>
                </a:solidFill>
                <a:latin typeface="Times New Roman" panose="02020603050405020304" pitchFamily="2" charset="0"/>
                <a:ea typeface="宋体" panose="02010600030101010101" pitchFamily="2" charset="-122"/>
              </a:rPr>
              <a:t>得：</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(2)</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由(2)及</a:t>
            </a:r>
            <a:r>
              <a:rPr lang="en-US" altLang="x-none" dirty="0">
                <a:solidFill>
                  <a:schemeClr val="accent2"/>
                </a:solidFill>
                <a:latin typeface="Times New Roman" panose="02020603050405020304" pitchFamily="2" charset="0"/>
                <a:ea typeface="宋体" panose="02010600030101010101" pitchFamily="2" charset="-122"/>
              </a:rPr>
              <a:t>Y</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Z</a:t>
            </a:r>
            <a:r>
              <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rPr>
              <a:t>得：</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1</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 </a:t>
            </a:r>
            <a:r>
              <a:rPr lang="en-US" altLang="x-none" dirty="0">
                <a:solidFill>
                  <a:schemeClr val="accent2"/>
                </a:solidFill>
                <a:latin typeface="Times New Roman" panose="02020603050405020304" pitchFamily="2" charset="0"/>
                <a:ea typeface="宋体" panose="02010600030101010101" pitchFamily="2" charset="-122"/>
              </a:rPr>
              <a:t>t</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[Z]</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Times New Roman" panose="02020603050405020304" pitchFamily="2" charset="0"/>
                <a:ea typeface="宋体" panose="02010600030101010101" pitchFamily="2" charset="-122"/>
              </a:rPr>
              <a:t>证毕.</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arn(outVertical)">
                                      <p:cBhvr>
                                        <p:cTn id="7"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813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8132"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48133" name="Rectangle 3"/>
          <p:cNvSpPr>
            <a:spLocks noGrp="1"/>
          </p:cNvSpPr>
          <p:nvPr>
            <p:ph type="body"/>
          </p:nvPr>
        </p:nvSpPr>
        <p:spPr>
          <a:xfrm>
            <a:off x="381000" y="762000"/>
            <a:ext cx="8382000" cy="1676400"/>
          </a:xfrm>
        </p:spPr>
        <p:txBody>
          <a:bodyPr vert="horz" wrap="square" anchor="t"/>
          <a:p>
            <a:pPr lvl="0" eaLnBrk="1" hangingPunct="1"/>
            <a:r>
              <a:rPr lang="zh-CN" altLang="en-US" dirty="0">
                <a:latin typeface="Arial" panose="020B0604020202020204" pitchFamily="34" charset="0"/>
              </a:rPr>
              <a:t>扩充推理规则</a:t>
            </a:r>
            <a:endParaRPr lang="zh-CN" altLang="en-US" dirty="0">
              <a:latin typeface="Arial" panose="020B0604020202020204" pitchFamily="34" charset="0"/>
            </a:endParaRPr>
          </a:p>
          <a:p>
            <a:pPr lvl="1" eaLnBrk="1" hangingPunct="1"/>
            <a:r>
              <a:rPr lang="zh-CN" altLang="en-US" dirty="0">
                <a:latin typeface="Arial" panose="020B0604020202020204" pitchFamily="34" charset="0"/>
              </a:rPr>
              <a:t>规则</a:t>
            </a:r>
            <a:r>
              <a:rPr lang="en-US" altLang="x-none" dirty="0">
                <a:latin typeface="Arial" panose="020B0604020202020204" pitchFamily="34" charset="0"/>
              </a:rPr>
              <a:t>R</a:t>
            </a:r>
            <a:r>
              <a:rPr lang="en-US" altLang="x-none" baseline="-25000" dirty="0">
                <a:latin typeface="Arial" panose="020B0604020202020204" pitchFamily="34" charset="0"/>
              </a:rPr>
              <a:t>4</a:t>
            </a:r>
            <a:r>
              <a:rPr lang="en-US" altLang="x-none" dirty="0">
                <a:latin typeface="Arial" panose="020B0604020202020204" pitchFamily="34" charset="0"/>
              </a:rPr>
              <a:t>：</a:t>
            </a:r>
            <a:r>
              <a:rPr lang="zh-CN" altLang="en-US" dirty="0">
                <a:latin typeface="Arial" panose="020B0604020202020204" pitchFamily="34" charset="0"/>
              </a:rPr>
              <a:t>分解规则</a:t>
            </a:r>
            <a:endParaRPr lang="zh-CN" altLang="en-US" dirty="0">
              <a:latin typeface="Arial" panose="020B0604020202020204" pitchFamily="34" charset="0"/>
            </a:endParaRPr>
          </a:p>
          <a:p>
            <a:pPr lvl="2" eaLnBrk="1" hangingPunct="1"/>
            <a:r>
              <a:rPr lang="zh-CN" altLang="en-US" dirty="0">
                <a:latin typeface="Arial" panose="020B0604020202020204" pitchFamily="34" charset="0"/>
              </a:rPr>
              <a:t>如果</a:t>
            </a:r>
            <a:r>
              <a:rPr lang="en-US" altLang="x-none" dirty="0">
                <a:latin typeface="Arial" panose="020B0604020202020204" pitchFamily="34" charset="0"/>
              </a:rPr>
              <a:t>X → YZ，</a:t>
            </a:r>
            <a:r>
              <a:rPr lang="zh-CN" altLang="en-US" dirty="0">
                <a:latin typeface="Arial" panose="020B0604020202020204" pitchFamily="34" charset="0"/>
              </a:rPr>
              <a:t>则：</a:t>
            </a:r>
            <a:r>
              <a:rPr lang="en-US" altLang="x-none" dirty="0">
                <a:latin typeface="Arial" panose="020B0604020202020204" pitchFamily="34" charset="0"/>
              </a:rPr>
              <a:t>X → Y  </a:t>
            </a:r>
            <a:r>
              <a:rPr lang="zh-CN" altLang="x-none" dirty="0">
                <a:latin typeface="Arial" panose="020B0604020202020204" pitchFamily="34" charset="0"/>
              </a:rPr>
              <a:t>且  </a:t>
            </a:r>
            <a:r>
              <a:rPr lang="en-US" altLang="x-none" dirty="0">
                <a:latin typeface="Arial" panose="020B0604020202020204" pitchFamily="34" charset="0"/>
                <a:sym typeface="+mn-ea"/>
              </a:rPr>
              <a:t>X → Z</a:t>
            </a:r>
            <a:endParaRPr lang="zh-CN" altLang="x-none" dirty="0">
              <a:latin typeface="Arial" panose="020B0604020202020204" pitchFamily="34" charset="0"/>
            </a:endParaRPr>
          </a:p>
        </p:txBody>
      </p:sp>
      <p:sp>
        <p:nvSpPr>
          <p:cNvPr id="48134" name="Rectangle 4"/>
          <p:cNvSpPr/>
          <p:nvPr/>
        </p:nvSpPr>
        <p:spPr>
          <a:xfrm>
            <a:off x="685800" y="2514600"/>
            <a:ext cx="7772400" cy="35814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Arial" panose="020B0604020202020204" pitchFamily="34" charset="0"/>
                <a:ea typeface="宋体" panose="02010600030101010101" pitchFamily="2" charset="-122"/>
              </a:rPr>
              <a:t>证明：</a:t>
            </a:r>
            <a:endParaRPr lang="zh-CN" altLang="en-US" dirty="0">
              <a:solidFill>
                <a:srgbClr val="FF0000"/>
              </a:solidFill>
              <a:latin typeface="Arial" panose="020B0604020202020204" pitchFamily="34"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由自反规则</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1</a:t>
            </a:r>
            <a:r>
              <a:rPr lang="zh-CN" altLang="en-US" dirty="0">
                <a:solidFill>
                  <a:schemeClr val="accent2"/>
                </a:solidFill>
                <a:latin typeface="Arial" panose="020B0604020202020204" pitchFamily="34" charset="0"/>
                <a:ea typeface="宋体" panose="02010600030101010101" pitchFamily="2" charset="-122"/>
              </a:rPr>
              <a:t>得：      </a:t>
            </a:r>
            <a:r>
              <a:rPr lang="en-US" altLang="x-none" dirty="0">
                <a:solidFill>
                  <a:schemeClr val="accent2"/>
                </a:solidFill>
                <a:latin typeface="Arial" panose="020B0604020202020204" pitchFamily="34" charset="0"/>
                <a:ea typeface="宋体" panose="02010600030101010101" pitchFamily="2" charset="-122"/>
              </a:rPr>
              <a:t>YZ→Y</a:t>
            </a:r>
            <a:endParaRPr lang="en-US" altLang="x-none" dirty="0">
              <a:solidFill>
                <a:schemeClr val="accent2"/>
              </a:solidFill>
              <a:latin typeface="Arial" panose="020B0604020202020204" pitchFamily="34" charset="0"/>
              <a:ea typeface="宋体" panose="02010600030101010101" pitchFamily="2" charset="-122"/>
            </a:endParaRPr>
          </a:p>
          <a:p>
            <a:pPr marL="1600200" lvl="3" indent="-228600" eaLnBrk="1" hangingPunct="1">
              <a:buNone/>
            </a:pPr>
            <a:endParaRPr lang="en-US" altLang="x-none" sz="1200" dirty="0">
              <a:solidFill>
                <a:schemeClr val="accent2"/>
              </a:solidFill>
              <a:latin typeface="Arial" panose="020B0604020202020204" pitchFamily="34"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由 </a:t>
            </a:r>
            <a:r>
              <a:rPr lang="en-US" altLang="x-none" dirty="0">
                <a:solidFill>
                  <a:schemeClr val="accent2"/>
                </a:solidFill>
                <a:latin typeface="Arial" panose="020B0604020202020204" pitchFamily="34" charset="0"/>
                <a:ea typeface="宋体" panose="02010600030101010101" pitchFamily="2" charset="-122"/>
              </a:rPr>
              <a:t>X→YZ,  YZ→Y, </a:t>
            </a:r>
            <a:r>
              <a:rPr lang="zh-CN" altLang="en-US" dirty="0">
                <a:solidFill>
                  <a:schemeClr val="accent2"/>
                </a:solidFill>
                <a:latin typeface="Arial" panose="020B0604020202020204" pitchFamily="34" charset="0"/>
                <a:ea typeface="宋体" panose="02010600030101010101" pitchFamily="2" charset="-122"/>
              </a:rPr>
              <a:t>根据传递规则</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3</a:t>
            </a:r>
            <a:r>
              <a:rPr lang="zh-CN" altLang="en-US" dirty="0">
                <a:solidFill>
                  <a:schemeClr val="accent2"/>
                </a:solidFill>
                <a:latin typeface="Arial" panose="020B0604020202020204" pitchFamily="34" charset="0"/>
                <a:ea typeface="宋体" panose="02010600030101010101" pitchFamily="2" charset="-122"/>
              </a:rPr>
              <a:t>得:</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buNone/>
            </a:pPr>
            <a:r>
              <a:rPr lang="en-US" altLang="x-none" dirty="0">
                <a:solidFill>
                  <a:schemeClr val="accent2"/>
                </a:solidFill>
                <a:latin typeface="Arial" panose="020B0604020202020204" pitchFamily="34" charset="0"/>
                <a:ea typeface="宋体" panose="02010600030101010101" pitchFamily="2" charset="-122"/>
              </a:rPr>
              <a:t>X→Y</a:t>
            </a:r>
            <a:endParaRPr lang="en-US" altLang="x-none" dirty="0">
              <a:solidFill>
                <a:schemeClr val="accent2"/>
              </a:solidFill>
              <a:latin typeface="Arial" panose="020B0604020202020204" pitchFamily="34" charset="0"/>
              <a:ea typeface="宋体" panose="02010600030101010101" pitchFamily="2" charset="-122"/>
            </a:endParaRPr>
          </a:p>
          <a:p>
            <a:pPr marL="776605" lvl="1" indent="-318135" eaLnBrk="1" hangingPunct="1"/>
            <a:r>
              <a:rPr lang="zh-CN" altLang="en-US" dirty="0">
                <a:solidFill>
                  <a:schemeClr val="accent2"/>
                </a:solidFill>
                <a:latin typeface="Arial" panose="020B0604020202020204" pitchFamily="34" charset="0"/>
                <a:ea typeface="宋体" panose="02010600030101010101" pitchFamily="2" charset="-122"/>
                <a:cs typeface="+mn-ea"/>
                <a:sym typeface="Symbol" panose="05050102010706020507" pitchFamily="2" charset="2"/>
              </a:rPr>
              <a:t>同理</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可证：</a:t>
            </a:r>
            <a:r>
              <a:rPr lang="en-US" altLang="x-none" dirty="0">
                <a:solidFill>
                  <a:schemeClr val="accent2"/>
                </a:solidFill>
                <a:sym typeface="+mn-ea"/>
              </a:rPr>
              <a:t>X → Z</a:t>
            </a:r>
            <a:endParaRPr lang="en-US" altLang="x-none" dirty="0">
              <a:solidFill>
                <a:schemeClr val="accent2"/>
              </a:solidFill>
              <a:latin typeface="Arial" panose="020B0604020202020204" pitchFamily="34" charset="0"/>
              <a:ea typeface="宋体" panose="02010600030101010101" pitchFamily="2" charset="-122"/>
              <a:sym typeface="+mn-ea"/>
            </a:endParaRPr>
          </a:p>
          <a:p>
            <a:pPr marL="742950" lvl="1" indent="-285750" algn="r" eaLnBrk="1" hangingPunct="1">
              <a:buNone/>
            </a:pPr>
            <a:r>
              <a:rPr lang="zh-CN" altLang="en-US" dirty="0">
                <a:solidFill>
                  <a:srgbClr val="FF0000"/>
                </a:solidFill>
                <a:latin typeface="Arial" panose="020B0604020202020204" pitchFamily="34" charset="0"/>
                <a:ea typeface="宋体" panose="02010600030101010101" pitchFamily="2" charset="-122"/>
              </a:rPr>
              <a:t>证毕.</a:t>
            </a:r>
            <a:endParaRPr lang="en-US" altLang="x-none"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arn(outVertical)">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915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49156"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49157" name="Rectangle 3"/>
          <p:cNvSpPr>
            <a:spLocks noGrp="1"/>
          </p:cNvSpPr>
          <p:nvPr>
            <p:ph type="body"/>
          </p:nvPr>
        </p:nvSpPr>
        <p:spPr>
          <a:xfrm>
            <a:off x="381000" y="762000"/>
            <a:ext cx="8382000" cy="1752600"/>
          </a:xfrm>
        </p:spPr>
        <p:txBody>
          <a:bodyPr vert="horz" wrap="square" anchor="t"/>
          <a:p>
            <a:pPr lvl="0" eaLnBrk="1" hangingPunct="1"/>
            <a:r>
              <a:rPr lang="zh-CN" altLang="en-US" dirty="0"/>
              <a:t>扩充推理规则</a:t>
            </a:r>
            <a:endParaRPr lang="zh-CN" altLang="en-US" dirty="0"/>
          </a:p>
          <a:p>
            <a:pPr lvl="1" eaLnBrk="1" hangingPunct="1"/>
            <a:r>
              <a:rPr lang="zh-CN" altLang="en-US" dirty="0"/>
              <a:t>规则</a:t>
            </a:r>
            <a:r>
              <a:rPr lang="en-US" altLang="x-none" dirty="0"/>
              <a:t>R</a:t>
            </a:r>
            <a:r>
              <a:rPr lang="en-US" altLang="x-none" baseline="-25000" dirty="0"/>
              <a:t>5</a:t>
            </a:r>
            <a:r>
              <a:rPr lang="en-US" altLang="x-none" dirty="0"/>
              <a:t>：</a:t>
            </a:r>
            <a:r>
              <a:rPr lang="zh-CN" altLang="en-US" dirty="0"/>
              <a:t>合并规则</a:t>
            </a:r>
            <a:endParaRPr lang="zh-CN" altLang="en-US" dirty="0"/>
          </a:p>
          <a:p>
            <a:pPr lvl="2" eaLnBrk="1" hangingPunct="1"/>
            <a:r>
              <a:rPr lang="zh-CN" altLang="en-US" dirty="0"/>
              <a:t>如果 </a:t>
            </a:r>
            <a:r>
              <a:rPr lang="en-US" altLang="x-none" dirty="0"/>
              <a:t>X </a:t>
            </a:r>
            <a:r>
              <a:rPr lang="en-US" altLang="x-none" dirty="0">
                <a:latin typeface="宋体" panose="02010600030101010101" pitchFamily="2" charset="-122"/>
              </a:rPr>
              <a:t>→</a:t>
            </a:r>
            <a:r>
              <a:rPr lang="en-US" altLang="x-none" dirty="0"/>
              <a:t> Y </a:t>
            </a:r>
            <a:r>
              <a:rPr lang="zh-CN" altLang="en-US" dirty="0"/>
              <a:t>且 </a:t>
            </a:r>
            <a:r>
              <a:rPr lang="en-US" altLang="x-none" dirty="0"/>
              <a:t>X </a:t>
            </a:r>
            <a:r>
              <a:rPr lang="en-US" altLang="x-none" dirty="0">
                <a:latin typeface="宋体" panose="02010600030101010101" pitchFamily="2" charset="-122"/>
              </a:rPr>
              <a:t>→</a:t>
            </a:r>
            <a:r>
              <a:rPr lang="en-US" altLang="x-none" dirty="0"/>
              <a:t> Z，</a:t>
            </a:r>
            <a:r>
              <a:rPr lang="zh-CN" altLang="en-US" dirty="0"/>
              <a:t>则：</a:t>
            </a:r>
            <a:r>
              <a:rPr lang="en-US" altLang="x-none" dirty="0"/>
              <a:t>X </a:t>
            </a:r>
            <a:r>
              <a:rPr lang="en-US" altLang="x-none" dirty="0">
                <a:latin typeface="宋体" panose="02010600030101010101" pitchFamily="2" charset="-122"/>
              </a:rPr>
              <a:t>→</a:t>
            </a:r>
            <a:r>
              <a:rPr lang="en-US" altLang="x-none" dirty="0"/>
              <a:t> YZ</a:t>
            </a:r>
            <a:endParaRPr lang="en-US" altLang="x-none" dirty="0"/>
          </a:p>
        </p:txBody>
      </p:sp>
      <p:sp>
        <p:nvSpPr>
          <p:cNvPr id="49158" name="Rectangle 4"/>
          <p:cNvSpPr/>
          <p:nvPr/>
        </p:nvSpPr>
        <p:spPr>
          <a:xfrm>
            <a:off x="381000" y="2514600"/>
            <a:ext cx="8458200" cy="41148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Arial" panose="020B0604020202020204" pitchFamily="34" charset="0"/>
                <a:ea typeface="宋体" panose="02010600030101010101" pitchFamily="2" charset="-122"/>
              </a:rPr>
              <a:t>证明：</a:t>
            </a:r>
            <a:endParaRPr lang="zh-CN" altLang="en-US" dirty="0">
              <a:solidFill>
                <a:srgbClr val="FF0000"/>
              </a:solidFill>
              <a:latin typeface="Arial" panose="020B0604020202020204" pitchFamily="34"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使用增广规则</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2</a:t>
            </a:r>
            <a:r>
              <a:rPr lang="zh-CN" altLang="en-US" dirty="0">
                <a:solidFill>
                  <a:schemeClr val="accent2"/>
                </a:solidFill>
                <a:latin typeface="Arial" panose="020B0604020202020204" pitchFamily="34" charset="0"/>
                <a:ea typeface="宋体" panose="02010600030101010101" pitchFamily="2" charset="-122"/>
              </a:rPr>
              <a:t>可作如下推导：</a:t>
            </a:r>
            <a:endParaRPr lang="zh-CN" altLang="en-US" dirty="0">
              <a:solidFill>
                <a:schemeClr val="accent2"/>
              </a:solidFill>
              <a:latin typeface="Arial" panose="020B0604020202020204" pitchFamily="34" charset="0"/>
              <a:ea typeface="宋体" panose="02010600030101010101" pitchFamily="2" charset="-122"/>
            </a:endParaRPr>
          </a:p>
          <a:p>
            <a:pPr marL="1143000" lvl="2" indent="-228600" eaLnBrk="1" hangingPunct="1"/>
            <a:r>
              <a:rPr lang="zh-CN" altLang="en-US" dirty="0">
                <a:solidFill>
                  <a:schemeClr val="accent2"/>
                </a:solidFill>
                <a:latin typeface="Arial" panose="020B0604020202020204" pitchFamily="34" charset="0"/>
                <a:ea typeface="宋体" panose="02010600030101010101" pitchFamily="2" charset="-122"/>
              </a:rPr>
              <a:t>由</a:t>
            </a:r>
            <a:r>
              <a:rPr lang="en-US" altLang="x-none" dirty="0">
                <a:solidFill>
                  <a:schemeClr val="accent2"/>
                </a:solidFill>
                <a:latin typeface="Arial" panose="020B0604020202020204" pitchFamily="34" charset="0"/>
                <a:ea typeface="宋体" panose="02010600030101010101" pitchFamily="2" charset="-122"/>
              </a:rPr>
              <a:t>X→Y</a:t>
            </a:r>
            <a:r>
              <a:rPr lang="zh-CN" altLang="en-US" dirty="0">
                <a:solidFill>
                  <a:schemeClr val="accent2"/>
                </a:solidFill>
                <a:latin typeface="Arial" panose="020B0604020202020204" pitchFamily="34" charset="0"/>
                <a:ea typeface="宋体" panose="02010600030101010101" pitchFamily="2" charset="-122"/>
              </a:rPr>
              <a:t>可得：</a:t>
            </a:r>
            <a:r>
              <a:rPr lang="en-US" altLang="x-none" dirty="0">
                <a:solidFill>
                  <a:schemeClr val="accent2"/>
                </a:solidFill>
                <a:latin typeface="Arial" panose="020B0604020202020204" pitchFamily="34" charset="0"/>
                <a:ea typeface="宋体" panose="02010600030101010101" pitchFamily="2" charset="-122"/>
              </a:rPr>
              <a:t>XX→XY </a:t>
            </a:r>
            <a:r>
              <a:rPr lang="zh-CN" altLang="en-US" dirty="0">
                <a:solidFill>
                  <a:schemeClr val="accent2"/>
                </a:solidFill>
                <a:latin typeface="Arial" panose="020B0604020202020204" pitchFamily="34" charset="0"/>
                <a:ea typeface="宋体" panose="02010600030101010101" pitchFamily="2" charset="-122"/>
              </a:rPr>
              <a:t>即 </a:t>
            </a:r>
            <a:r>
              <a:rPr lang="en-US" altLang="x-none" dirty="0">
                <a:solidFill>
                  <a:schemeClr val="accent2"/>
                </a:solidFill>
                <a:latin typeface="Arial" panose="020B0604020202020204" pitchFamily="34" charset="0"/>
                <a:ea typeface="宋体" panose="02010600030101010101" pitchFamily="2" charset="-122"/>
              </a:rPr>
              <a:t>X→XY …………(1)</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eaLnBrk="1" hangingPunct="1"/>
            <a:r>
              <a:rPr lang="zh-CN" altLang="en-US" dirty="0">
                <a:solidFill>
                  <a:schemeClr val="accent2"/>
                </a:solidFill>
                <a:latin typeface="Arial" panose="020B0604020202020204" pitchFamily="34" charset="0"/>
                <a:ea typeface="宋体" panose="02010600030101010101" pitchFamily="2" charset="-122"/>
              </a:rPr>
              <a:t>由</a:t>
            </a:r>
            <a:r>
              <a:rPr lang="en-US" altLang="x-none" dirty="0">
                <a:solidFill>
                  <a:schemeClr val="accent2"/>
                </a:solidFill>
                <a:latin typeface="Arial" panose="020B0604020202020204" pitchFamily="34" charset="0"/>
                <a:ea typeface="宋体" panose="02010600030101010101" pitchFamily="2" charset="-122"/>
              </a:rPr>
              <a:t>X→Z</a:t>
            </a:r>
            <a:r>
              <a:rPr lang="zh-CN" altLang="en-US" dirty="0">
                <a:solidFill>
                  <a:schemeClr val="accent2"/>
                </a:solidFill>
                <a:latin typeface="Arial" panose="020B0604020202020204" pitchFamily="34" charset="0"/>
                <a:ea typeface="宋体" panose="02010600030101010101" pitchFamily="2" charset="-122"/>
              </a:rPr>
              <a:t>可得：</a:t>
            </a:r>
            <a:r>
              <a:rPr lang="en-US" altLang="x-none" dirty="0">
                <a:solidFill>
                  <a:schemeClr val="accent2"/>
                </a:solidFill>
                <a:latin typeface="Arial" panose="020B0604020202020204" pitchFamily="34" charset="0"/>
                <a:ea typeface="宋体" panose="02010600030101010101" pitchFamily="2" charset="-122"/>
              </a:rPr>
              <a:t>XY→YZ  </a:t>
            </a:r>
            <a:r>
              <a:rPr lang="zh-CN" altLang="en-US" dirty="0">
                <a:solidFill>
                  <a:schemeClr val="accent2"/>
                </a:solidFill>
                <a:latin typeface="Arial" panose="020B0604020202020204" pitchFamily="34" charset="0"/>
                <a:ea typeface="宋体" panose="02010600030101010101" pitchFamily="2" charset="-122"/>
              </a:rPr>
              <a:t>……………………(2)</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由</a:t>
            </a:r>
            <a:r>
              <a:rPr lang="en-US" altLang="x-none" dirty="0">
                <a:solidFill>
                  <a:schemeClr val="accent2"/>
                </a:solidFill>
                <a:latin typeface="Arial" panose="020B0604020202020204" pitchFamily="34" charset="0"/>
                <a:ea typeface="宋体" panose="02010600030101010101" pitchFamily="2" charset="-122"/>
              </a:rPr>
              <a:t>(1), (2)</a:t>
            </a:r>
            <a:r>
              <a:rPr lang="zh-CN" altLang="en-US" dirty="0">
                <a:solidFill>
                  <a:schemeClr val="accent2"/>
                </a:solidFill>
                <a:latin typeface="Arial" panose="020B0604020202020204" pitchFamily="34" charset="0"/>
                <a:ea typeface="宋体" panose="02010600030101010101" pitchFamily="2" charset="-122"/>
              </a:rPr>
              <a:t>根据传递规则</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3</a:t>
            </a:r>
            <a:r>
              <a:rPr lang="zh-CN" altLang="en-US" dirty="0">
                <a:solidFill>
                  <a:schemeClr val="accent2"/>
                </a:solidFill>
                <a:latin typeface="Arial" panose="020B0604020202020204" pitchFamily="34" charset="0"/>
                <a:ea typeface="宋体" panose="02010600030101010101" pitchFamily="2" charset="-122"/>
              </a:rPr>
              <a:t>可得:</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buNone/>
            </a:pPr>
            <a:r>
              <a:rPr lang="en-US" altLang="x-none" dirty="0">
                <a:solidFill>
                  <a:schemeClr val="accent2"/>
                </a:solidFill>
                <a:latin typeface="Arial" panose="020B0604020202020204" pitchFamily="34" charset="0"/>
                <a:ea typeface="宋体" panose="02010600030101010101" pitchFamily="2" charset="-122"/>
              </a:rPr>
              <a:t>X→YZ</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Arial" panose="020B0604020202020204" pitchFamily="34" charset="0"/>
                <a:ea typeface="宋体" panose="02010600030101010101" pitchFamily="2" charset="-122"/>
              </a:rPr>
              <a:t>证毕.</a:t>
            </a:r>
            <a:endParaRPr lang="en-US" altLang="x-none"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barn(outVertical)">
                                      <p:cBhvr>
                                        <p:cTn id="7"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017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0180"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50181" name="Rectangle 3"/>
          <p:cNvSpPr>
            <a:spLocks noGrp="1"/>
          </p:cNvSpPr>
          <p:nvPr>
            <p:ph type="body"/>
          </p:nvPr>
        </p:nvSpPr>
        <p:spPr>
          <a:xfrm>
            <a:off x="381000" y="762000"/>
            <a:ext cx="8382000" cy="1676400"/>
          </a:xfrm>
        </p:spPr>
        <p:txBody>
          <a:bodyPr vert="horz" wrap="square" anchor="t"/>
          <a:p>
            <a:pPr lvl="0" eaLnBrk="1" hangingPunct="1"/>
            <a:r>
              <a:rPr lang="zh-CN" altLang="en-US" dirty="0"/>
              <a:t>扩充推理规则</a:t>
            </a:r>
            <a:endParaRPr lang="zh-CN" altLang="en-US" dirty="0"/>
          </a:p>
          <a:p>
            <a:pPr lvl="1" eaLnBrk="1" hangingPunct="1"/>
            <a:r>
              <a:rPr lang="zh-CN" altLang="en-US" dirty="0"/>
              <a:t>规则</a:t>
            </a:r>
            <a:r>
              <a:rPr lang="en-US" altLang="x-none" dirty="0"/>
              <a:t>R</a:t>
            </a:r>
            <a:r>
              <a:rPr lang="en-US" altLang="x-none" baseline="-25000" dirty="0"/>
              <a:t>6</a:t>
            </a:r>
            <a:r>
              <a:rPr lang="en-US" altLang="x-none" dirty="0"/>
              <a:t>：</a:t>
            </a:r>
            <a:r>
              <a:rPr lang="zh-CN" altLang="en-US" dirty="0"/>
              <a:t>伪传递规则</a:t>
            </a:r>
            <a:endParaRPr lang="zh-CN" altLang="en-US" dirty="0"/>
          </a:p>
          <a:p>
            <a:pPr lvl="2" eaLnBrk="1" hangingPunct="1"/>
            <a:r>
              <a:rPr lang="zh-CN" altLang="en-US" dirty="0"/>
              <a:t>如果</a:t>
            </a:r>
            <a:r>
              <a:rPr lang="en-US" altLang="x-none" dirty="0"/>
              <a:t>X </a:t>
            </a:r>
            <a:r>
              <a:rPr lang="en-US" altLang="x-none" dirty="0">
                <a:latin typeface="宋体" panose="02010600030101010101" pitchFamily="2" charset="-122"/>
              </a:rPr>
              <a:t>→</a:t>
            </a:r>
            <a:r>
              <a:rPr lang="en-US" altLang="x-none" dirty="0"/>
              <a:t> Y</a:t>
            </a:r>
            <a:r>
              <a:rPr lang="zh-CN" altLang="en-US" dirty="0"/>
              <a:t>且</a:t>
            </a:r>
            <a:r>
              <a:rPr lang="en-US" altLang="x-none" dirty="0"/>
              <a:t>WY </a:t>
            </a:r>
            <a:r>
              <a:rPr lang="en-US" altLang="x-none" dirty="0">
                <a:latin typeface="宋体" panose="02010600030101010101" pitchFamily="2" charset="-122"/>
              </a:rPr>
              <a:t>→</a:t>
            </a:r>
            <a:r>
              <a:rPr lang="en-US" altLang="x-none" dirty="0"/>
              <a:t> Z，</a:t>
            </a:r>
            <a:r>
              <a:rPr lang="zh-CN" altLang="en-US" dirty="0"/>
              <a:t>则：</a:t>
            </a:r>
            <a:r>
              <a:rPr lang="en-US" altLang="x-none" dirty="0"/>
              <a:t>WX </a:t>
            </a:r>
            <a:r>
              <a:rPr lang="en-US" altLang="x-none" dirty="0">
                <a:latin typeface="宋体" panose="02010600030101010101" pitchFamily="2" charset="-122"/>
              </a:rPr>
              <a:t>→</a:t>
            </a:r>
            <a:r>
              <a:rPr lang="en-US" altLang="x-none" dirty="0"/>
              <a:t> Z</a:t>
            </a:r>
            <a:endParaRPr lang="en-US" altLang="x-none" dirty="0"/>
          </a:p>
        </p:txBody>
      </p:sp>
      <p:sp>
        <p:nvSpPr>
          <p:cNvPr id="50182" name="Rectangle 4"/>
          <p:cNvSpPr/>
          <p:nvPr/>
        </p:nvSpPr>
        <p:spPr>
          <a:xfrm>
            <a:off x="381000" y="2438400"/>
            <a:ext cx="8458200" cy="36576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证明：</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使用增广规则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a:t>
            </a:r>
            <a:r>
              <a:rPr lang="en-US" altLang="x-none" dirty="0">
                <a:solidFill>
                  <a:schemeClr val="accent2"/>
                </a:solidFill>
                <a:latin typeface="Times New Roman" panose="02020603050405020304" pitchFamily="2" charset="0"/>
                <a:ea typeface="宋体" panose="02010600030101010101" pitchFamily="2" charset="-122"/>
              </a:rPr>
              <a:t>，</a:t>
            </a:r>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X</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Y </a:t>
            </a:r>
            <a:r>
              <a:rPr lang="zh-CN" altLang="en-US" dirty="0">
                <a:solidFill>
                  <a:schemeClr val="accent2"/>
                </a:solidFill>
                <a:latin typeface="Times New Roman" panose="02020603050405020304" pitchFamily="2" charset="0"/>
                <a:ea typeface="宋体" panose="02010600030101010101" pitchFamily="2" charset="-122"/>
              </a:rPr>
              <a:t>可得：</a:t>
            </a:r>
            <a:endParaRPr lang="zh-CN" altLang="en-US" dirty="0">
              <a:solidFill>
                <a:schemeClr val="accent2"/>
              </a:solidFill>
              <a:latin typeface="Times New Roman" panose="02020603050405020304" pitchFamily="2" charset="0"/>
              <a:ea typeface="宋体" panose="02010600030101010101" pitchFamily="2" charset="-122"/>
            </a:endParaRPr>
          </a:p>
          <a:p>
            <a:pPr marL="1600200" lvl="3" indent="-228600" eaLnBrk="1" hangingPunct="1">
              <a:buNone/>
            </a:pPr>
            <a:r>
              <a:rPr lang="en-US" altLang="x-none" dirty="0">
                <a:solidFill>
                  <a:schemeClr val="accent2"/>
                </a:solidFill>
                <a:latin typeface="Times New Roman" panose="02020603050405020304" pitchFamily="2" charset="0"/>
                <a:ea typeface="宋体" panose="02010600030101010101" pitchFamily="2" charset="-122"/>
              </a:rPr>
              <a:t>WX</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WY</a:t>
            </a:r>
            <a:r>
              <a:rPr lang="en-US" altLang="x-none" dirty="0">
                <a:solidFill>
                  <a:schemeClr val="accent2"/>
                </a:solidFill>
                <a:latin typeface="宋体" panose="02010600030101010101" pitchFamily="2" charset="-122"/>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宋体" panose="02010600030101010101" pitchFamily="2" charset="-122"/>
                <a:ea typeface="宋体" panose="02010600030101010101" pitchFamily="2" charset="-122"/>
              </a:rPr>
              <a:t>(1)</a:t>
            </a:r>
            <a:endParaRPr lang="en-US" altLang="x-none" dirty="0">
              <a:solidFill>
                <a:schemeClr val="accent2"/>
              </a:solidFill>
              <a:latin typeface="宋体" panose="02010600030101010101" pitchFamily="2" charset="-122"/>
              <a:ea typeface="宋体" panose="02010600030101010101" pitchFamily="2" charset="-122"/>
            </a:endParaRPr>
          </a:p>
          <a:p>
            <a:pPr marL="1600200" lvl="3" indent="-228600" eaLnBrk="1" hangingPunct="1">
              <a:buNone/>
            </a:pP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使用传递规则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3</a:t>
            </a:r>
            <a:r>
              <a:rPr lang="en-US" altLang="x-none" dirty="0">
                <a:solidFill>
                  <a:schemeClr val="accent2"/>
                </a:solidFill>
                <a:latin typeface="Times New Roman" panose="02020603050405020304" pitchFamily="2" charset="0"/>
                <a:ea typeface="宋体" panose="02010600030101010101" pitchFamily="2" charset="-122"/>
              </a:rPr>
              <a:t>，</a:t>
            </a:r>
            <a:r>
              <a:rPr lang="zh-CN" altLang="en-US" dirty="0">
                <a:solidFill>
                  <a:schemeClr val="accent2"/>
                </a:solidFill>
                <a:latin typeface="Times New Roman" panose="02020603050405020304" pitchFamily="2" charset="0"/>
                <a:ea typeface="宋体" panose="02010600030101010101" pitchFamily="2" charset="-122"/>
              </a:rPr>
              <a:t>由 (1) 及 </a:t>
            </a:r>
            <a:r>
              <a:rPr lang="en-US" altLang="x-none" dirty="0">
                <a:solidFill>
                  <a:schemeClr val="accent2"/>
                </a:solidFill>
                <a:latin typeface="Times New Roman" panose="02020603050405020304" pitchFamily="2" charset="0"/>
                <a:ea typeface="宋体" panose="02010600030101010101" pitchFamily="2" charset="-122"/>
              </a:rPr>
              <a:t>WY</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Z </a:t>
            </a:r>
            <a:r>
              <a:rPr lang="zh-CN" altLang="en-US" dirty="0">
                <a:solidFill>
                  <a:schemeClr val="accent2"/>
                </a:solidFill>
                <a:latin typeface="Times New Roman" panose="02020603050405020304" pitchFamily="2" charset="0"/>
                <a:ea typeface="宋体" panose="02010600030101010101" pitchFamily="2" charset="-122"/>
              </a:rPr>
              <a:t>可得:</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eaLnBrk="1" hangingPunct="1">
              <a:buNone/>
            </a:pPr>
            <a:r>
              <a:rPr lang="en-US" altLang="x-none" dirty="0">
                <a:solidFill>
                  <a:schemeClr val="accent2"/>
                </a:solidFill>
                <a:latin typeface="Times New Roman" panose="02020603050405020304" pitchFamily="2" charset="0"/>
                <a:ea typeface="宋体" panose="02010600030101010101" pitchFamily="2" charset="-122"/>
              </a:rPr>
              <a:t>WX</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Z</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Times New Roman" panose="02020603050405020304" pitchFamily="2" charset="0"/>
                <a:ea typeface="宋体" panose="02010600030101010101" pitchFamily="2" charset="-122"/>
              </a:rPr>
              <a:t>证毕.</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arn(outVertical)">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120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vert="horz" wrap="square" tIns="0" bIns="0" anchor="ctr"/>
          <a:p>
            <a:pPr lvl="0" eaLnBrk="1" hangingPunct="1"/>
            <a:r>
              <a:rPr lang="en-US" altLang="x-none" dirty="0"/>
              <a:t>Armstrong</a:t>
            </a:r>
            <a:r>
              <a:rPr lang="zh-CN" altLang="en-US" dirty="0"/>
              <a:t>公理系统</a:t>
            </a:r>
            <a:endParaRPr lang="zh-CN" altLang="en-US" dirty="0"/>
          </a:p>
        </p:txBody>
      </p:sp>
      <p:sp>
        <p:nvSpPr>
          <p:cNvPr id="51205" name="Rectangle 3"/>
          <p:cNvSpPr>
            <a:spLocks noGrp="1"/>
          </p:cNvSpPr>
          <p:nvPr>
            <p:ph type="body"/>
          </p:nvPr>
        </p:nvSpPr>
        <p:spPr>
          <a:xfrm>
            <a:off x="381000" y="838200"/>
            <a:ext cx="8382000" cy="5254625"/>
          </a:xfrm>
        </p:spPr>
        <p:txBody>
          <a:bodyPr vert="horz" wrap="square" anchor="t"/>
          <a:p>
            <a:pPr lvl="0" eaLnBrk="1" hangingPunct="1">
              <a:lnSpc>
                <a:spcPct val="100000"/>
              </a:lnSpc>
            </a:pPr>
            <a:r>
              <a:rPr lang="zh-CN" altLang="en-US" sz="2400" dirty="0">
                <a:latin typeface="Arial" panose="020B0604020202020204" pitchFamily="34" charset="0"/>
              </a:rPr>
              <a:t>课后练习</a:t>
            </a:r>
            <a:r>
              <a:rPr lang="zh-CN" altLang="en-US" sz="2400" dirty="0">
                <a:solidFill>
                  <a:schemeClr val="accent2"/>
                </a:solidFill>
                <a:latin typeface="Arial" panose="020B0604020202020204" pitchFamily="34" charset="0"/>
              </a:rPr>
              <a:t>：请利用</a:t>
            </a:r>
            <a:r>
              <a:rPr lang="en-US" altLang="x-none" sz="2400" dirty="0">
                <a:solidFill>
                  <a:schemeClr val="accent2"/>
                </a:solidFill>
                <a:latin typeface="Arial" panose="020B0604020202020204" pitchFamily="34" charset="0"/>
              </a:rPr>
              <a:t>Armstrong</a:t>
            </a:r>
            <a:r>
              <a:rPr lang="zh-CN" altLang="en-US" sz="2400" dirty="0">
                <a:solidFill>
                  <a:schemeClr val="accent2"/>
                </a:solidFill>
                <a:latin typeface="Arial" panose="020B0604020202020204" pitchFamily="34" charset="0"/>
              </a:rPr>
              <a:t>公理系统证明下面的推导过程是否成立？如果不成立，请给出具体的例子关系。</a:t>
            </a:r>
            <a:endParaRPr lang="zh-CN" altLang="en-US" sz="2400" dirty="0">
              <a:solidFill>
                <a:schemeClr val="accent2"/>
              </a:solidFill>
              <a:latin typeface="Arial" panose="020B0604020202020204" pitchFamily="34" charset="0"/>
            </a:endParaRPr>
          </a:p>
          <a:p>
            <a:pPr marL="1028700" lvl="1" indent="-571500" eaLnBrk="1" hangingPunct="1">
              <a:lnSpc>
                <a:spcPct val="100000"/>
              </a:lnSpc>
              <a:buFont typeface="Wingdings" panose="05000000000000000000" pitchFamily="2" charset="2"/>
              <a:buAutoNum type="arabicPeriod"/>
            </a:pPr>
            <a:r>
              <a:rPr lang="zh-CN" altLang="en-US" sz="2400" dirty="0">
                <a:latin typeface="Arial" panose="020B0604020202020204" pitchFamily="34" charset="0"/>
              </a:rPr>
              <a:t>{ </a:t>
            </a:r>
            <a:r>
              <a:rPr lang="en-US" altLang="x-none" sz="2400" dirty="0">
                <a:latin typeface="Arial" panose="020B0604020202020204" pitchFamily="34" charset="0"/>
              </a:rPr>
              <a:t>W</a:t>
            </a:r>
            <a:r>
              <a:rPr lang="en-US" altLang="x-none" sz="2400" dirty="0">
                <a:latin typeface="Arial" panose="020B0604020202020204" pitchFamily="34" charset="0"/>
                <a:sym typeface="Symbol" panose="05050102010706020507" pitchFamily="2" charset="2"/>
              </a:rPr>
              <a:t>Y, XZ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WX</a:t>
            </a:r>
            <a:r>
              <a:rPr lang="en-US" altLang="x-none" sz="2400" dirty="0">
                <a:latin typeface="Arial" panose="020B0604020202020204" pitchFamily="34" charset="0"/>
                <a:sym typeface="Symbol" panose="05050102010706020507" pitchFamily="2" charset="2"/>
              </a:rPr>
              <a:t>Y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AutoNum type="arabicPeriod"/>
            </a:pPr>
            <a:r>
              <a:rPr lang="zh-CN" altLang="en-US" sz="2400" dirty="0">
                <a:latin typeface="Arial" panose="020B0604020202020204" pitchFamily="34" charset="0"/>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 } and Z  Y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Z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 XW, </a:t>
            </a:r>
            <a:r>
              <a:rPr lang="en-US" altLang="x-none" sz="2400" dirty="0">
                <a:latin typeface="Arial" panose="020B0604020202020204" pitchFamily="34" charset="0"/>
              </a:rPr>
              <a:t>WY</a:t>
            </a:r>
            <a:r>
              <a:rPr lang="en-US" altLang="x-none" sz="2400" dirty="0">
                <a:latin typeface="Arial" panose="020B0604020202020204" pitchFamily="34" charset="0"/>
                <a:sym typeface="Symbol" panose="05050102010706020507" pitchFamily="2" charset="2"/>
              </a:rPr>
              <a:t>Z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Z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XY</a:t>
            </a:r>
            <a:r>
              <a:rPr lang="en-US" altLang="x-none" sz="2400" dirty="0">
                <a:latin typeface="Arial" panose="020B0604020202020204" pitchFamily="34" charset="0"/>
                <a:sym typeface="Symbol" panose="05050102010706020507" pitchFamily="2" charset="2"/>
              </a:rPr>
              <a:t>Z, YW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XW</a:t>
            </a:r>
            <a:r>
              <a:rPr lang="en-US" altLang="x-none" sz="2400" dirty="0">
                <a:latin typeface="Arial" panose="020B0604020202020204" pitchFamily="34" charset="0"/>
                <a:sym typeface="Symbol" panose="05050102010706020507" pitchFamily="2" charset="2"/>
              </a:rPr>
              <a:t>Z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Z, YZ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 XYZ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Z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 ZW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XZ</a:t>
            </a:r>
            <a:r>
              <a:rPr lang="en-US" altLang="x-none" sz="2400" dirty="0">
                <a:latin typeface="Arial" panose="020B0604020202020204" pitchFamily="34" charset="0"/>
                <a:sym typeface="Symbol" panose="05050102010706020507" pitchFamily="2" charset="2"/>
              </a:rPr>
              <a:t>YW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XY</a:t>
            </a:r>
            <a:r>
              <a:rPr lang="en-US" altLang="x-none" sz="2400" dirty="0">
                <a:latin typeface="Arial" panose="020B0604020202020204" pitchFamily="34" charset="0"/>
                <a:sym typeface="Symbol" panose="05050102010706020507" pitchFamily="2" charset="2"/>
              </a:rPr>
              <a:t>Z, ZX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Z</a:t>
            </a:r>
            <a:r>
              <a:rPr lang="en-US" altLang="x-none" sz="2400" dirty="0">
                <a:latin typeface="Arial" panose="020B0604020202020204" pitchFamily="34" charset="0"/>
                <a:sym typeface="Symbol" panose="05050102010706020507" pitchFamily="2" charset="2"/>
              </a:rPr>
              <a:t>Y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 YZ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YZ }</a:t>
            </a:r>
            <a:endParaRPr lang="en-US" altLang="x-none" sz="2400" dirty="0">
              <a:latin typeface="Arial" panose="020B0604020202020204" pitchFamily="34" charset="0"/>
              <a:sym typeface="Symbol" panose="05050102010706020507" pitchFamily="2" charset="2"/>
            </a:endParaRPr>
          </a:p>
          <a:p>
            <a:pPr marL="1028700" lvl="1" indent="-571500" eaLnBrk="1" hangingPunct="1">
              <a:lnSpc>
                <a:spcPct val="100000"/>
              </a:lnSpc>
              <a:buFont typeface="Wingdings" panose="05000000000000000000" pitchFamily="2" charset="2"/>
              <a:buChar char="Ø"/>
            </a:pPr>
            <a:r>
              <a:rPr lang="zh-CN" altLang="en-US" sz="2400" dirty="0">
                <a:latin typeface="Arial" panose="020B0604020202020204" pitchFamily="34" charset="0"/>
              </a:rPr>
              <a:t>{ </a:t>
            </a:r>
            <a:r>
              <a:rPr lang="en-US" altLang="x-none" sz="2400" dirty="0">
                <a:latin typeface="Arial" panose="020B0604020202020204" pitchFamily="34" charset="0"/>
              </a:rPr>
              <a:t>XY</a:t>
            </a:r>
            <a:r>
              <a:rPr lang="en-US" altLang="x-none" sz="2400" dirty="0">
                <a:latin typeface="Arial" panose="020B0604020202020204" pitchFamily="34" charset="0"/>
                <a:sym typeface="Symbol" panose="05050102010706020507" pitchFamily="2" charset="2"/>
              </a:rPr>
              <a:t>Z, ZW }  </a:t>
            </a:r>
            <a:r>
              <a:rPr lang="en-US" altLang="x-none" sz="2400" dirty="0">
                <a:solidFill>
                  <a:srgbClr val="FF0000"/>
                </a:solidFill>
                <a:latin typeface="Arial" panose="020B0604020202020204" pitchFamily="34" charset="0"/>
                <a:sym typeface="Symbol" panose="05050102010706020507" pitchFamily="2" charset="2"/>
              </a:rPr>
              <a:t></a:t>
            </a:r>
            <a:r>
              <a:rPr lang="en-US" altLang="x-none" sz="2400" dirty="0">
                <a:latin typeface="Arial" panose="020B0604020202020204" pitchFamily="34" charset="0"/>
                <a:sym typeface="Symbol" panose="05050102010706020507" pitchFamily="2" charset="2"/>
              </a:rPr>
              <a:t>  { </a:t>
            </a:r>
            <a:r>
              <a:rPr lang="en-US" altLang="x-none" sz="2400" dirty="0">
                <a:latin typeface="Arial" panose="020B0604020202020204" pitchFamily="34" charset="0"/>
              </a:rPr>
              <a:t>X</a:t>
            </a:r>
            <a:r>
              <a:rPr lang="en-US" altLang="x-none" sz="2400" dirty="0">
                <a:latin typeface="Arial" panose="020B0604020202020204" pitchFamily="34" charset="0"/>
                <a:sym typeface="Symbol" panose="05050102010706020507" pitchFamily="2" charset="2"/>
              </a:rPr>
              <a:t>W }</a:t>
            </a:r>
            <a:endParaRPr lang="zh-CN" altLang="en-US" sz="2400" dirty="0">
              <a:latin typeface="Arial" panose="020B0604020202020204" pitchFamily="34" charset="0"/>
              <a:sym typeface="Symbol" panose="05050102010706020507" pitchFamily="2" charset="2"/>
            </a:endParaRPr>
          </a:p>
        </p:txBody>
      </p:sp>
      <p:sp>
        <p:nvSpPr>
          <p:cNvPr id="51206" name="AutoShape 4">
            <a:hlinkClick r:id="rId1" action="ppaction://hlinkpres?slideindex=1&amp;slidetitle="/>
          </p:cNvPr>
          <p:cNvSpPr/>
          <p:nvPr/>
        </p:nvSpPr>
        <p:spPr>
          <a:xfrm>
            <a:off x="7391400" y="6254750"/>
            <a:ext cx="1473200" cy="523875"/>
          </a:xfrm>
          <a:prstGeom prst="bevel">
            <a:avLst>
              <a:gd name="adj" fmla="val 12500"/>
            </a:avLst>
          </a:prstGeom>
          <a:solidFill>
            <a:srgbClr val="CCFFFF"/>
          </a:solidFill>
          <a:ln w="25400" cap="flat" cmpd="sng">
            <a:solidFill>
              <a:schemeClr val="tx1"/>
            </a:solidFill>
            <a:prstDash val="solid"/>
            <a:miter/>
            <a:headEnd type="none" w="med" len="med"/>
            <a:tailEnd type="none" w="med" len="med"/>
          </a:ln>
        </p:spPr>
        <p:txBody>
          <a:bodyPr>
            <a:spAutoFit/>
          </a:bodyPr>
          <a:p>
            <a:pPr lvl="0" algn="ctr" eaLnBrk="1" hangingPunct="1">
              <a:spcBef>
                <a:spcPct val="50000"/>
              </a:spcBef>
              <a:buNone/>
            </a:pPr>
            <a:r>
              <a:rPr lang="zh-CN" altLang="en-US" sz="2000" i="1" dirty="0">
                <a:latin typeface="Times New Roman" panose="02020603050405020304" pitchFamily="2" charset="0"/>
                <a:ea typeface="宋体" panose="02010600030101010101" pitchFamily="2" charset="-122"/>
              </a:rPr>
              <a:t>参考答案</a:t>
            </a:r>
            <a:endParaRPr lang="zh-CN" altLang="en-US" sz="2000" i="1" dirty="0">
              <a:latin typeface="Times New Roman" panose="02020603050405020304" pitchFamily="2"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222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222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52229" name="Rectangle 3"/>
          <p:cNvSpPr>
            <a:spLocks noGrp="1"/>
          </p:cNvSpPr>
          <p:nvPr>
            <p:ph type="body"/>
          </p:nvPr>
        </p:nvSpPr>
        <p:spPr/>
        <p:txBody>
          <a:bodyPr vert="horz" wrap="square" anchor="t"/>
          <a:p>
            <a:pPr lvl="0" eaLnBrk="1" hangingPunct="1"/>
            <a:r>
              <a:rPr lang="en-US" altLang="x-none" dirty="0">
                <a:solidFill>
                  <a:srgbClr val="3333FF"/>
                </a:solidFill>
              </a:rPr>
              <a:t>Armstrong</a:t>
            </a:r>
            <a:r>
              <a:rPr lang="zh-CN" altLang="en-US" dirty="0">
                <a:solidFill>
                  <a:srgbClr val="3333FF"/>
                </a:solidFill>
              </a:rPr>
              <a:t>公理系统</a:t>
            </a:r>
            <a:endParaRPr lang="zh-CN" altLang="en-US" dirty="0">
              <a:solidFill>
                <a:srgbClr val="3333FF"/>
              </a:solidFill>
            </a:endParaRPr>
          </a:p>
          <a:p>
            <a:pPr lvl="0" eaLnBrk="1" hangingPunct="1"/>
            <a:endParaRPr lang="zh-CN" altLang="en-US" dirty="0">
              <a:solidFill>
                <a:srgbClr val="3333FF"/>
              </a:solidFill>
            </a:endParaRPr>
          </a:p>
          <a:p>
            <a:pPr lvl="1" eaLnBrk="1" hangingPunct="1"/>
            <a:r>
              <a:rPr lang="en-US" altLang="x-none" dirty="0"/>
              <a:t>FD</a:t>
            </a:r>
            <a:r>
              <a:rPr lang="zh-CN" altLang="en-US" dirty="0"/>
              <a:t>的逻辑蕴涵概念</a:t>
            </a:r>
            <a:endParaRPr lang="zh-CN" altLang="en-US" dirty="0"/>
          </a:p>
          <a:p>
            <a:pPr lvl="1" eaLnBrk="1" hangingPunct="1"/>
            <a:endParaRPr lang="zh-CN" altLang="en-US" sz="1400" dirty="0"/>
          </a:p>
          <a:p>
            <a:pPr lvl="1" eaLnBrk="1" hangingPunct="1"/>
            <a:r>
              <a:rPr lang="zh-CN" altLang="en-US" dirty="0"/>
              <a:t>函数依赖集</a:t>
            </a:r>
            <a:r>
              <a:rPr lang="en-US" altLang="x-none" dirty="0"/>
              <a:t>F</a:t>
            </a:r>
            <a:r>
              <a:rPr lang="zh-CN" altLang="en-US" dirty="0"/>
              <a:t>的闭包：</a:t>
            </a:r>
            <a:r>
              <a:rPr lang="en-US" altLang="x-none" dirty="0"/>
              <a:t>F</a:t>
            </a:r>
            <a:r>
              <a:rPr lang="en-US" altLang="x-none" baseline="30000" dirty="0"/>
              <a:t>+</a:t>
            </a:r>
            <a:endParaRPr lang="en-US" altLang="x-none" baseline="30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325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3252"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53253" name="Rectangle 3"/>
          <p:cNvSpPr>
            <a:spLocks noGrp="1"/>
          </p:cNvSpPr>
          <p:nvPr>
            <p:ph type="body"/>
          </p:nvPr>
        </p:nvSpPr>
        <p:spPr>
          <a:xfrm>
            <a:off x="381000" y="838200"/>
            <a:ext cx="8382000" cy="3124835"/>
          </a:xfrm>
        </p:spPr>
        <p:txBody>
          <a:bodyPr vert="horz" wrap="square" anchor="t"/>
          <a:p>
            <a:pPr lvl="0" eaLnBrk="1" hangingPunct="1">
              <a:lnSpc>
                <a:spcPct val="120000"/>
              </a:lnSpc>
            </a:pPr>
            <a:r>
              <a:rPr lang="en-US" altLang="x-none" dirty="0"/>
              <a:t>FD</a:t>
            </a:r>
            <a:r>
              <a:rPr lang="zh-CN" altLang="en-US" dirty="0"/>
              <a:t>的逻辑蕴涵概念</a:t>
            </a:r>
            <a:endParaRPr lang="zh-CN" altLang="en-US" dirty="0"/>
          </a:p>
          <a:p>
            <a:pPr lvl="1" eaLnBrk="1" hangingPunct="1">
              <a:lnSpc>
                <a:spcPct val="120000"/>
              </a:lnSpc>
            </a:pPr>
            <a:r>
              <a:rPr lang="zh-CN" altLang="en-US" sz="2400" dirty="0"/>
              <a:t>设 </a:t>
            </a:r>
            <a:r>
              <a:rPr lang="en-US" altLang="x-none" sz="2400" dirty="0"/>
              <a:t>F </a:t>
            </a:r>
            <a:r>
              <a:rPr lang="zh-CN" altLang="en-US" sz="2400" dirty="0"/>
              <a:t>是关系模式 </a:t>
            </a:r>
            <a:r>
              <a:rPr lang="en-US" altLang="x-none" sz="2400" dirty="0"/>
              <a:t>R(U) </a:t>
            </a:r>
            <a:r>
              <a:rPr lang="zh-CN" altLang="en-US" sz="2400" dirty="0"/>
              <a:t>的一个函数依赖集，</a:t>
            </a:r>
            <a:r>
              <a:rPr lang="en-US" altLang="x-none" sz="2400" dirty="0"/>
              <a:t>X, Y </a:t>
            </a:r>
            <a:r>
              <a:rPr lang="zh-CN" altLang="en-US" sz="2400" dirty="0"/>
              <a:t>是关系模式</a:t>
            </a:r>
            <a:r>
              <a:rPr lang="en-US" altLang="x-none" sz="2400" dirty="0"/>
              <a:t> R </a:t>
            </a:r>
            <a:r>
              <a:rPr lang="zh-CN" altLang="en-US" sz="2400" dirty="0"/>
              <a:t>的属性子集，如果从 </a:t>
            </a:r>
            <a:r>
              <a:rPr lang="en-US" altLang="x-none" sz="2400" dirty="0"/>
              <a:t>F </a:t>
            </a:r>
            <a:r>
              <a:rPr lang="zh-CN" altLang="en-US" sz="2400" dirty="0"/>
              <a:t>中的已有函数依赖关系利用 </a:t>
            </a:r>
            <a:r>
              <a:rPr lang="en-US" altLang="x-none" sz="2400" dirty="0"/>
              <a:t>Armstrong </a:t>
            </a:r>
            <a:r>
              <a:rPr lang="zh-CN" altLang="en-US" sz="2400" dirty="0"/>
              <a:t>公理系统能够推出 </a:t>
            </a:r>
            <a:r>
              <a:rPr lang="en-US" altLang="x-none" sz="2400" dirty="0"/>
              <a:t>X</a:t>
            </a:r>
            <a:r>
              <a:rPr lang="en-US" altLang="x-none" sz="2400" dirty="0">
                <a:latin typeface="宋体" panose="02010600030101010101" pitchFamily="2" charset="-122"/>
              </a:rPr>
              <a:t>→</a:t>
            </a:r>
            <a:r>
              <a:rPr lang="en-US" altLang="x-none" sz="2400" dirty="0"/>
              <a:t>Y，</a:t>
            </a:r>
            <a:r>
              <a:rPr lang="zh-CN" altLang="en-US" sz="2400" dirty="0"/>
              <a:t>则称 </a:t>
            </a:r>
            <a:r>
              <a:rPr lang="en-US" altLang="x-none" sz="2400" dirty="0"/>
              <a:t>F </a:t>
            </a:r>
            <a:r>
              <a:rPr lang="zh-CN" altLang="en-US" sz="2400" dirty="0"/>
              <a:t>逻辑蕴涵 </a:t>
            </a:r>
            <a:r>
              <a:rPr lang="en-US" altLang="x-none" sz="2400" dirty="0"/>
              <a:t>X</a:t>
            </a:r>
            <a:r>
              <a:rPr lang="en-US" altLang="x-none" sz="2400" dirty="0">
                <a:latin typeface="宋体" panose="02010600030101010101" pitchFamily="2" charset="-122"/>
              </a:rPr>
              <a:t>→</a:t>
            </a:r>
            <a:r>
              <a:rPr lang="en-US" altLang="x-none" sz="2400" dirty="0"/>
              <a:t>Y，</a:t>
            </a:r>
            <a:r>
              <a:rPr lang="zh-CN" altLang="en-US" sz="2400" dirty="0"/>
              <a:t>并记为：</a:t>
            </a:r>
            <a:endParaRPr lang="zh-CN" altLang="en-US" sz="2400" dirty="0"/>
          </a:p>
          <a:p>
            <a:pPr lvl="3" eaLnBrk="1" hangingPunct="1">
              <a:lnSpc>
                <a:spcPct val="120000"/>
              </a:lnSpc>
              <a:buNone/>
            </a:pPr>
            <a:r>
              <a:rPr lang="en-US" altLang="x-none" sz="2400" dirty="0"/>
              <a:t>F </a:t>
            </a:r>
            <a:r>
              <a:rPr lang="en-US" altLang="x-none" sz="2400" dirty="0">
                <a:cs typeface="微软雅黑" panose="020B0503020204020204" charset="-122"/>
              </a:rPr>
              <a:t>╞</a:t>
            </a:r>
            <a:r>
              <a:rPr lang="en-US" altLang="x-none" sz="2400" dirty="0"/>
              <a:t>  X</a:t>
            </a:r>
            <a:r>
              <a:rPr lang="en-US" altLang="x-none" sz="2400" dirty="0">
                <a:latin typeface="宋体" panose="02010600030101010101" pitchFamily="2" charset="-122"/>
              </a:rPr>
              <a:t>→</a:t>
            </a:r>
            <a:r>
              <a:rPr lang="en-US" altLang="x-none" sz="2400" dirty="0"/>
              <a:t>Y</a:t>
            </a:r>
            <a:endParaRPr lang="en-US" altLang="x-none" sz="2400" dirty="0"/>
          </a:p>
        </p:txBody>
      </p:sp>
      <p:sp>
        <p:nvSpPr>
          <p:cNvPr id="53263" name="Rectangle 12"/>
          <p:cNvSpPr/>
          <p:nvPr/>
        </p:nvSpPr>
        <p:spPr>
          <a:xfrm>
            <a:off x="381000" y="3975735"/>
            <a:ext cx="8534400" cy="2514600"/>
          </a:xfrm>
          <a:prstGeom prst="rect">
            <a:avLst/>
          </a:prstGeom>
          <a:noFill/>
          <a:ln w="9525">
            <a:noFill/>
          </a:ln>
        </p:spPr>
        <p:txBody>
          <a:bodyPr/>
          <a:p>
            <a:pPr marL="342900" lvl="0" indent="-342900" eaLnBrk="1" hangingPunct="1">
              <a:lnSpc>
                <a:spcPct val="120000"/>
              </a:lnSpc>
            </a:pPr>
            <a:r>
              <a:rPr lang="zh-CN" altLang="en-US" dirty="0">
                <a:solidFill>
                  <a:srgbClr val="FF0000"/>
                </a:solidFill>
                <a:latin typeface="Times New Roman" panose="02020603050405020304" pitchFamily="2" charset="0"/>
                <a:ea typeface="宋体" panose="02010600030101010101" pitchFamily="2" charset="-122"/>
              </a:rPr>
              <a:t>函数依赖集 </a:t>
            </a:r>
            <a:r>
              <a:rPr lang="en-US" altLang="x-none" dirty="0">
                <a:solidFill>
                  <a:srgbClr val="FF0000"/>
                </a:solidFill>
                <a:latin typeface="Times New Roman" panose="02020603050405020304" pitchFamily="2" charset="0"/>
                <a:ea typeface="宋体" panose="02010600030101010101" pitchFamily="2" charset="-122"/>
              </a:rPr>
              <a:t>F </a:t>
            </a:r>
            <a:r>
              <a:rPr lang="zh-CN" altLang="en-US" dirty="0">
                <a:solidFill>
                  <a:srgbClr val="FF0000"/>
                </a:solidFill>
                <a:latin typeface="Times New Roman" panose="02020603050405020304" pitchFamily="2" charset="0"/>
                <a:ea typeface="宋体" panose="02010600030101010101" pitchFamily="2" charset="-122"/>
              </a:rPr>
              <a:t>的闭包 </a:t>
            </a:r>
            <a:r>
              <a:rPr lang="en-US" altLang="x-none" dirty="0">
                <a:solidFill>
                  <a:srgbClr val="FF0000"/>
                </a:solidFill>
                <a:latin typeface="Times New Roman" panose="02020603050405020304" pitchFamily="2" charset="0"/>
                <a:ea typeface="宋体" panose="02010600030101010101" pitchFamily="2" charset="-122"/>
              </a:rPr>
              <a:t>F</a:t>
            </a:r>
            <a:r>
              <a:rPr lang="en-US" altLang="x-none" baseline="30000" dirty="0">
                <a:solidFill>
                  <a:srgbClr val="FF0000"/>
                </a:solidFill>
                <a:latin typeface="Times New Roman" panose="02020603050405020304" pitchFamily="2" charset="0"/>
                <a:ea typeface="宋体" panose="02010600030101010101" pitchFamily="2" charset="-122"/>
              </a:rPr>
              <a:t>+</a:t>
            </a:r>
            <a:endParaRPr lang="en-US" altLang="x-none" baseline="30000" dirty="0">
              <a:solidFill>
                <a:srgbClr val="FF0000"/>
              </a:solidFill>
              <a:latin typeface="Times New Roman" panose="02020603050405020304" pitchFamily="2" charset="0"/>
              <a:ea typeface="宋体" panose="02010600030101010101" pitchFamily="2" charset="-122"/>
            </a:endParaRPr>
          </a:p>
          <a:p>
            <a:pPr marL="742950" lvl="1" indent="-285750" eaLnBrk="1" hangingPunct="1">
              <a:lnSpc>
                <a:spcPct val="120000"/>
              </a:lnSpc>
            </a:pPr>
            <a:r>
              <a:rPr lang="zh-CN" altLang="en-US" sz="2400" dirty="0">
                <a:latin typeface="Times New Roman" panose="02020603050405020304" pitchFamily="2" charset="0"/>
                <a:ea typeface="宋体" panose="02010600030101010101" pitchFamily="2" charset="-122"/>
              </a:rPr>
              <a:t>由被 </a:t>
            </a:r>
            <a:r>
              <a:rPr lang="en-US" altLang="x-none" sz="2400" dirty="0">
                <a:latin typeface="Times New Roman" panose="02020603050405020304" pitchFamily="2" charset="0"/>
                <a:ea typeface="宋体" panose="02010600030101010101" pitchFamily="2" charset="-122"/>
              </a:rPr>
              <a:t>F </a:t>
            </a:r>
            <a:r>
              <a:rPr lang="zh-CN" altLang="en-US" sz="2400" dirty="0">
                <a:latin typeface="Times New Roman" panose="02020603050405020304" pitchFamily="2" charset="0"/>
                <a:ea typeface="宋体" panose="02010600030101010101" pitchFamily="2" charset="-122"/>
              </a:rPr>
              <a:t>逻辑蕴涵的所有函数依赖关系构成的集合被称为函数依赖集 </a:t>
            </a:r>
            <a:r>
              <a:rPr lang="en-US" altLang="x-none" sz="2400" dirty="0">
                <a:latin typeface="Times New Roman" panose="02020603050405020304" pitchFamily="2" charset="0"/>
                <a:ea typeface="宋体" panose="02010600030101010101" pitchFamily="2" charset="-122"/>
              </a:rPr>
              <a:t>F </a:t>
            </a:r>
            <a:r>
              <a:rPr lang="zh-CN" altLang="en-US" sz="2400" dirty="0">
                <a:latin typeface="Times New Roman" panose="02020603050405020304" pitchFamily="2" charset="0"/>
                <a:ea typeface="宋体" panose="02010600030101010101" pitchFamily="2" charset="-122"/>
              </a:rPr>
              <a:t>的闭包，并记为 </a:t>
            </a:r>
            <a:r>
              <a:rPr lang="en-US" altLang="x-none" sz="2400" dirty="0">
                <a:latin typeface="Times New Roman" panose="02020603050405020304" pitchFamily="2" charset="0"/>
                <a:ea typeface="宋体" panose="02010600030101010101" pitchFamily="2" charset="-122"/>
              </a:rPr>
              <a:t>F</a:t>
            </a:r>
            <a:r>
              <a:rPr lang="en-US" altLang="x-none" sz="2400" baseline="30000" dirty="0">
                <a:latin typeface="Times New Roman" panose="02020603050405020304" pitchFamily="2" charset="0"/>
                <a:ea typeface="宋体" panose="02010600030101010101" pitchFamily="2" charset="-122"/>
              </a:rPr>
              <a:t>+</a:t>
            </a:r>
            <a:endParaRPr lang="en-US" altLang="x-none" sz="2400" baseline="30000" dirty="0">
              <a:latin typeface="Times New Roman" panose="02020603050405020304" pitchFamily="2" charset="0"/>
              <a:ea typeface="宋体" panose="02010600030101010101" pitchFamily="2" charset="-122"/>
            </a:endParaRPr>
          </a:p>
          <a:p>
            <a:pPr marL="1600200" lvl="3" indent="-228600" eaLnBrk="1" hangingPunct="1">
              <a:lnSpc>
                <a:spcPct val="120000"/>
              </a:lnSpc>
              <a:buNone/>
            </a:pPr>
            <a:r>
              <a:rPr lang="en-US" altLang="x-none" sz="2400" dirty="0">
                <a:latin typeface="Times New Roman" panose="02020603050405020304" pitchFamily="2" charset="0"/>
                <a:ea typeface="宋体" panose="02010600030101010101" pitchFamily="2" charset="-122"/>
              </a:rPr>
              <a:t>F</a:t>
            </a:r>
            <a:r>
              <a:rPr lang="en-US" altLang="x-none" sz="2400" baseline="30000" dirty="0">
                <a:latin typeface="Times New Roman" panose="020206030504050203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 { </a:t>
            </a:r>
            <a:r>
              <a:rPr lang="en-US" altLang="x-none" sz="2400" dirty="0">
                <a:latin typeface="Times New Roman" panose="02020603050405020304" pitchFamily="2" charset="0"/>
                <a:ea typeface="宋体" panose="02010600030101010101" pitchFamily="2" charset="-122"/>
              </a:rPr>
              <a:t>X</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Y </a:t>
            </a:r>
            <a:r>
              <a:rPr lang="en-US" altLang="x-none" sz="2400" dirty="0">
                <a:solidFill>
                  <a:schemeClr val="tx1"/>
                </a:solidFill>
                <a:latin typeface="Times New Roman" panose="02020603050405020304" pitchFamily="2" charset="0"/>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F </a:t>
            </a:r>
            <a:r>
              <a:rPr lang="en-US" altLang="x-none" sz="2400" dirty="0">
                <a:latin typeface="Times New Roman" panose="02020603050405020304" pitchFamily="2" charset="0"/>
                <a:ea typeface="宋体" panose="02010600030101010101" pitchFamily="2" charset="-122"/>
                <a:cs typeface="Arial" panose="020B0604020202020204" pitchFamily="34" charset="0"/>
              </a:rPr>
              <a:t>╞</a:t>
            </a:r>
            <a:r>
              <a:rPr lang="en-US" altLang="x-none" sz="2400" dirty="0">
                <a:latin typeface="Times New Roman" panose="02020603050405020304" pitchFamily="2" charset="0"/>
                <a:ea typeface="宋体" panose="02010600030101010101" pitchFamily="2" charset="-122"/>
              </a:rPr>
              <a:t>  X</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Y }</a:t>
            </a:r>
            <a:endParaRPr lang="zh-CN" altLang="en-US" sz="24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3"/>
                                        </p:tgtEl>
                                        <p:attrNameLst>
                                          <p:attrName>style.visibility</p:attrName>
                                        </p:attrNameLst>
                                      </p:cBhvr>
                                      <p:to>
                                        <p:strVal val="visible"/>
                                      </p:to>
                                    </p:set>
                                    <p:animEffect transition="in" filter="blinds(horizontal)">
                                      <p:cBhvr>
                                        <p:cTn id="7" dur="500"/>
                                        <p:tgtEl>
                                          <p:spTgt spid="5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Rectangle 5"/>
          <p:cNvSpPr/>
          <p:nvPr/>
        </p:nvSpPr>
        <p:spPr>
          <a:xfrm>
            <a:off x="18415" y="744855"/>
            <a:ext cx="9144000" cy="6113145"/>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2" name="Rectangle 7"/>
          <p:cNvSpPr/>
          <p:nvPr/>
        </p:nvSpPr>
        <p:spPr>
          <a:xfrm>
            <a:off x="18415" y="2548255"/>
            <a:ext cx="9144000" cy="594360"/>
          </a:xfrm>
          <a:prstGeom prst="rect">
            <a:avLst/>
          </a:prstGeom>
          <a:noFill/>
          <a:ln w="9525">
            <a:noFill/>
          </a:ln>
        </p:spPr>
        <p:txBody>
          <a:bodyPr/>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A→A                  B→B                C→C</a:t>
            </a:r>
            <a:endParaRPr lang="en-US" altLang="x-none" sz="2600" dirty="0">
              <a:solidFill>
                <a:srgbClr val="FF0000"/>
              </a:solidFill>
              <a:latin typeface="Arial" panose="020B0604020202020204" pitchFamily="34" charset="0"/>
              <a:ea typeface="宋体" panose="02010600030101010101" pitchFamily="2" charset="-122"/>
            </a:endParaRPr>
          </a:p>
        </p:txBody>
      </p:sp>
      <p:sp>
        <p:nvSpPr>
          <p:cNvPr id="5427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427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4276" name="Rectangle 2"/>
          <p:cNvSpPr>
            <a:spLocks noGrp="1"/>
          </p:cNvSpPr>
          <p:nvPr>
            <p:ph type="title"/>
          </p:nvPr>
        </p:nvSpPr>
        <p:spPr>
          <a:xfrm>
            <a:off x="345440" y="152400"/>
            <a:ext cx="8112760" cy="457200"/>
          </a:xfrm>
        </p:spPr>
        <p:txBody>
          <a:bodyPr vert="horz" wrap="square" tIns="0" bIns="0" anchor="ctr"/>
          <a:p>
            <a:pPr marL="342900" lvl="0" indent="-342900" algn="l" eaLnBrk="1" hangingPunct="1">
              <a:buFont typeface="Wingdings" panose="05000000000000000000" charset="0"/>
              <a:buChar char="p"/>
            </a:pPr>
            <a:r>
              <a:rPr lang="zh-CN" altLang="en-US" sz="2400" dirty="0">
                <a:solidFill>
                  <a:schemeClr val="accent2"/>
                </a:solidFill>
                <a:latin typeface="Arial" panose="020B0604020202020204" pitchFamily="34" charset="0"/>
                <a:sym typeface="+mn-ea"/>
              </a:rPr>
              <a:t>计算函数依赖集 </a:t>
            </a:r>
            <a:r>
              <a:rPr lang="en-US" altLang="x-none" sz="2400" dirty="0">
                <a:solidFill>
                  <a:schemeClr val="accent2"/>
                </a:solidFill>
                <a:latin typeface="Arial" panose="020B0604020202020204" pitchFamily="34" charset="0"/>
                <a:sym typeface="+mn-ea"/>
              </a:rPr>
              <a:t>F = { A→B, B→C } </a:t>
            </a:r>
            <a:r>
              <a:rPr lang="zh-CN" altLang="en-US" sz="2400" dirty="0">
                <a:solidFill>
                  <a:schemeClr val="accent2"/>
                </a:solidFill>
                <a:latin typeface="Arial" panose="020B0604020202020204" pitchFamily="34" charset="0"/>
                <a:sym typeface="+mn-ea"/>
              </a:rPr>
              <a:t>的闭包 </a:t>
            </a:r>
            <a:r>
              <a:rPr lang="en-US" altLang="x-none" sz="2400" dirty="0">
                <a:solidFill>
                  <a:schemeClr val="accent2"/>
                </a:solidFill>
                <a:latin typeface="Arial" panose="020B0604020202020204" pitchFamily="34" charset="0"/>
                <a:sym typeface="+mn-ea"/>
              </a:rPr>
              <a:t>F</a:t>
            </a:r>
            <a:r>
              <a:rPr lang="en-US" altLang="x-none" sz="2400" baseline="30000" dirty="0">
                <a:solidFill>
                  <a:schemeClr val="accent2"/>
                </a:solidFill>
                <a:latin typeface="Arial" panose="020B0604020202020204" pitchFamily="34" charset="0"/>
                <a:sym typeface="+mn-ea"/>
              </a:rPr>
              <a:t>+</a:t>
            </a:r>
            <a:endParaRPr lang="zh-CN" altLang="en-US" sz="2400"/>
          </a:p>
        </p:txBody>
      </p:sp>
      <p:grpSp>
        <p:nvGrpSpPr>
          <p:cNvPr id="5" name="组合 4"/>
          <p:cNvGrpSpPr/>
          <p:nvPr/>
        </p:nvGrpSpPr>
        <p:grpSpPr>
          <a:xfrm>
            <a:off x="1905" y="3177540"/>
            <a:ext cx="9144000" cy="1550035"/>
            <a:chOff x="3" y="5004"/>
            <a:chExt cx="14400" cy="2441"/>
          </a:xfrm>
        </p:grpSpPr>
        <p:sp>
          <p:nvSpPr>
            <p:cNvPr id="3" name="Rectangle 7"/>
            <p:cNvSpPr/>
            <p:nvPr/>
          </p:nvSpPr>
          <p:spPr>
            <a:xfrm>
              <a:off x="3" y="5004"/>
              <a:ext cx="14400" cy="2441"/>
            </a:xfrm>
            <a:prstGeom prst="rect">
              <a:avLst/>
            </a:prstGeom>
            <a:noFill/>
            <a:ln w="9525">
              <a:noFill/>
            </a:ln>
          </p:spPr>
          <p:txBody>
            <a:bodyPr/>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AB→A               AB→B              AB→AB</a:t>
              </a:r>
              <a:endParaRPr lang="en-US" altLang="x-none" sz="2600" dirty="0">
                <a:solidFill>
                  <a:srgbClr val="FF0000"/>
                </a:solidFill>
                <a:latin typeface="Arial" panose="020B0604020202020204" pitchFamily="34" charset="0"/>
                <a:ea typeface="宋体" panose="02010600030101010101" pitchFamily="2" charset="-122"/>
              </a:endParaRPr>
            </a:p>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AC→A               AC→C              AC→AC</a:t>
              </a:r>
              <a:endParaRPr lang="en-US" altLang="x-none" sz="2600" dirty="0">
                <a:solidFill>
                  <a:srgbClr val="FF0000"/>
                </a:solidFill>
                <a:latin typeface="Arial" panose="020B0604020202020204" pitchFamily="34" charset="0"/>
                <a:ea typeface="宋体" panose="02010600030101010101" pitchFamily="2" charset="-122"/>
              </a:endParaRPr>
            </a:p>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BC→B               BC→C              BC→BC</a:t>
              </a:r>
              <a:endParaRPr lang="en-US" altLang="x-none" sz="2600" dirty="0">
                <a:solidFill>
                  <a:srgbClr val="FF0000"/>
                </a:solidFill>
                <a:latin typeface="Arial" panose="020B0604020202020204" pitchFamily="34" charset="0"/>
                <a:ea typeface="宋体" panose="02010600030101010101" pitchFamily="2" charset="-122"/>
              </a:endParaRPr>
            </a:p>
          </p:txBody>
        </p:sp>
        <p:sp>
          <p:nvSpPr>
            <p:cNvPr id="54280" name="Line 4"/>
            <p:cNvSpPr/>
            <p:nvPr/>
          </p:nvSpPr>
          <p:spPr>
            <a:xfrm>
              <a:off x="1643" y="5061"/>
              <a:ext cx="11795" cy="0"/>
            </a:xfrm>
            <a:prstGeom prst="line">
              <a:avLst/>
            </a:prstGeom>
            <a:ln w="25400" cap="rnd" cmpd="sng">
              <a:solidFill>
                <a:srgbClr val="0000FF"/>
              </a:solidFill>
              <a:prstDash val="sysDot"/>
              <a:headEnd type="none" w="med" len="med"/>
              <a:tailEnd type="none" w="med" len="med"/>
            </a:ln>
          </p:spPr>
        </p:sp>
      </p:grpSp>
      <p:grpSp>
        <p:nvGrpSpPr>
          <p:cNvPr id="6" name="组合 5"/>
          <p:cNvGrpSpPr/>
          <p:nvPr/>
        </p:nvGrpSpPr>
        <p:grpSpPr>
          <a:xfrm>
            <a:off x="-14605" y="4764405"/>
            <a:ext cx="9144000" cy="1546860"/>
            <a:chOff x="-23" y="7503"/>
            <a:chExt cx="14400" cy="2436"/>
          </a:xfrm>
        </p:grpSpPr>
        <p:sp>
          <p:nvSpPr>
            <p:cNvPr id="4" name="Rectangle 7"/>
            <p:cNvSpPr/>
            <p:nvPr/>
          </p:nvSpPr>
          <p:spPr>
            <a:xfrm>
              <a:off x="-23" y="7503"/>
              <a:ext cx="14400" cy="2437"/>
            </a:xfrm>
            <a:prstGeom prst="rect">
              <a:avLst/>
            </a:prstGeom>
            <a:noFill/>
            <a:ln w="9525">
              <a:noFill/>
            </a:ln>
          </p:spPr>
          <p:txBody>
            <a:bodyPr/>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ABC→A            ABC→B           ABC→C</a:t>
              </a:r>
              <a:endParaRPr lang="en-US" altLang="x-none" sz="2600" dirty="0">
                <a:solidFill>
                  <a:srgbClr val="FF0000"/>
                </a:solidFill>
                <a:latin typeface="Arial" panose="020B0604020202020204" pitchFamily="34" charset="0"/>
                <a:ea typeface="宋体" panose="02010600030101010101" pitchFamily="2" charset="-122"/>
              </a:endParaRPr>
            </a:p>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ABC→AB         ABC→AC         ABC→BC</a:t>
              </a:r>
              <a:endParaRPr lang="en-US" altLang="x-none" sz="2600" dirty="0">
                <a:solidFill>
                  <a:srgbClr val="FF0000"/>
                </a:solidFill>
                <a:latin typeface="Arial" panose="020B0604020202020204" pitchFamily="34" charset="0"/>
                <a:ea typeface="宋体" panose="02010600030101010101" pitchFamily="2" charset="-122"/>
              </a:endParaRPr>
            </a:p>
            <a:p>
              <a:pPr marL="1600200" lvl="3" indent="-228600" eaLnBrk="1" hangingPunct="1">
                <a:lnSpc>
                  <a:spcPct val="125000"/>
                </a:lnSpc>
                <a:spcBef>
                  <a:spcPts val="20"/>
                </a:spcBef>
                <a:spcAft>
                  <a:spcPts val="0"/>
                </a:spcAft>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ABC→ABC</a:t>
              </a:r>
              <a:endParaRPr lang="en-US" altLang="x-none" sz="2600" dirty="0">
                <a:solidFill>
                  <a:srgbClr val="FF0000"/>
                </a:solidFill>
                <a:latin typeface="Arial" panose="020B0604020202020204" pitchFamily="34" charset="0"/>
                <a:ea typeface="宋体" panose="02010600030101010101" pitchFamily="2" charset="-122"/>
              </a:endParaRPr>
            </a:p>
          </p:txBody>
        </p:sp>
        <p:sp>
          <p:nvSpPr>
            <p:cNvPr id="54281" name="Line 5"/>
            <p:cNvSpPr/>
            <p:nvPr/>
          </p:nvSpPr>
          <p:spPr>
            <a:xfrm>
              <a:off x="1643" y="7557"/>
              <a:ext cx="11795" cy="0"/>
            </a:xfrm>
            <a:prstGeom prst="line">
              <a:avLst/>
            </a:prstGeom>
            <a:ln w="25400" cap="rnd" cmpd="sng">
              <a:solidFill>
                <a:srgbClr val="0000FF"/>
              </a:solidFill>
              <a:prstDash val="sysDot"/>
              <a:headEnd type="none" w="med" len="med"/>
              <a:tailEnd type="none" w="med" len="med"/>
            </a:ln>
          </p:spPr>
        </p:sp>
      </p:grpSp>
      <p:sp>
        <p:nvSpPr>
          <p:cNvPr id="54282" name="Rectangle 6"/>
          <p:cNvSpPr/>
          <p:nvPr/>
        </p:nvSpPr>
        <p:spPr>
          <a:xfrm>
            <a:off x="34925" y="910908"/>
            <a:ext cx="9144000" cy="1008062"/>
          </a:xfrm>
          <a:prstGeom prst="rect">
            <a:avLst/>
          </a:prstGeom>
          <a:noFill/>
          <a:ln w="9525">
            <a:noFill/>
          </a:ln>
        </p:spPr>
        <p:txBody>
          <a:bodyPr/>
          <a:p>
            <a:pPr marL="742950" lvl="1" indent="-285750" eaLnBrk="1" hangingPunct="1">
              <a:lnSpc>
                <a:spcPct val="105000"/>
              </a:lnSpc>
            </a:pPr>
            <a:r>
              <a:rPr lang="en-US" altLang="x-none" sz="2600" dirty="0">
                <a:solidFill>
                  <a:schemeClr val="accent2"/>
                </a:solidFill>
                <a:latin typeface="Arial" panose="020B0604020202020204" pitchFamily="34" charset="0"/>
                <a:ea typeface="宋体" panose="02010600030101010101" pitchFamily="2" charset="-122"/>
              </a:rPr>
              <a:t>F</a:t>
            </a:r>
            <a:r>
              <a:rPr lang="zh-CN" altLang="en-US" sz="2600" dirty="0">
                <a:solidFill>
                  <a:schemeClr val="accent2"/>
                </a:solidFill>
                <a:latin typeface="Arial" panose="020B0604020202020204" pitchFamily="34" charset="0"/>
                <a:ea typeface="宋体" panose="02010600030101010101" pitchFamily="2" charset="-122"/>
              </a:rPr>
              <a:t>中的所有函数依赖都是其闭包中的元素，即：</a:t>
            </a:r>
            <a:endParaRPr lang="zh-CN" altLang="en-US" sz="2600" dirty="0">
              <a:solidFill>
                <a:schemeClr val="accent2"/>
              </a:solidFill>
              <a:latin typeface="Arial" panose="020B0604020202020204" pitchFamily="34" charset="0"/>
              <a:ea typeface="宋体" panose="02010600030101010101" pitchFamily="2" charset="-122"/>
            </a:endParaRPr>
          </a:p>
          <a:p>
            <a:pPr marL="1600200" lvl="3" indent="-228600" eaLnBrk="1" hangingPunct="1">
              <a:lnSpc>
                <a:spcPct val="105000"/>
              </a:lnSpc>
              <a:buFont typeface="Arial" panose="020B0604020202020204" pitchFamily="34" charset="0"/>
              <a:buNone/>
            </a:pPr>
            <a:r>
              <a:rPr lang="en-US" altLang="x-none" sz="2600" dirty="0">
                <a:solidFill>
                  <a:srgbClr val="FF0000"/>
                </a:solidFill>
                <a:latin typeface="Arial" panose="020B0604020202020204" pitchFamily="34" charset="0"/>
                <a:ea typeface="宋体" panose="02010600030101010101" pitchFamily="2" charset="-122"/>
              </a:rPr>
              <a:t>A→B</a:t>
            </a:r>
            <a:r>
              <a:rPr lang="en-US" altLang="x-none" sz="2600" dirty="0">
                <a:latin typeface="Arial" panose="020B0604020202020204" pitchFamily="34" charset="0"/>
                <a:ea typeface="宋体" panose="02010600030101010101" pitchFamily="2" charset="-122"/>
              </a:rPr>
              <a:t> ∈ F</a:t>
            </a:r>
            <a:r>
              <a:rPr lang="en-US" altLang="x-none" sz="2600" baseline="30000" dirty="0">
                <a:latin typeface="Arial" panose="020B0604020202020204" pitchFamily="34" charset="0"/>
                <a:ea typeface="宋体" panose="02010600030101010101" pitchFamily="2" charset="-122"/>
              </a:rPr>
              <a:t>+</a:t>
            </a:r>
            <a:r>
              <a:rPr lang="en-US" altLang="x-none" sz="2600" dirty="0">
                <a:latin typeface="Arial" panose="020B0604020202020204" pitchFamily="34" charset="0"/>
                <a:ea typeface="宋体" panose="02010600030101010101" pitchFamily="2" charset="-122"/>
              </a:rPr>
              <a:t>        </a:t>
            </a:r>
            <a:r>
              <a:rPr lang="en-US" altLang="x-none" sz="2600" dirty="0">
                <a:solidFill>
                  <a:srgbClr val="FF0000"/>
                </a:solidFill>
                <a:latin typeface="Arial" panose="020B0604020202020204" pitchFamily="34" charset="0"/>
                <a:ea typeface="宋体" panose="02010600030101010101" pitchFamily="2" charset="-122"/>
              </a:rPr>
              <a:t>B→C</a:t>
            </a:r>
            <a:r>
              <a:rPr lang="en-US" altLang="x-none" sz="2600" dirty="0">
                <a:latin typeface="Arial" panose="020B0604020202020204" pitchFamily="34" charset="0"/>
                <a:ea typeface="宋体" panose="02010600030101010101" pitchFamily="2" charset="-122"/>
              </a:rPr>
              <a:t> ∈ F</a:t>
            </a:r>
            <a:r>
              <a:rPr lang="en-US" altLang="x-none" sz="2600" baseline="30000" dirty="0">
                <a:latin typeface="Arial" panose="020B0604020202020204" pitchFamily="34" charset="0"/>
                <a:ea typeface="宋体" panose="02010600030101010101" pitchFamily="2" charset="-122"/>
              </a:rPr>
              <a:t>+</a:t>
            </a:r>
            <a:endParaRPr lang="en-US" altLang="x-none" sz="2600" dirty="0">
              <a:latin typeface="Arial" panose="020B0604020202020204" pitchFamily="34" charset="0"/>
              <a:ea typeface="宋体" panose="02010600030101010101" pitchFamily="2" charset="-122"/>
            </a:endParaRPr>
          </a:p>
        </p:txBody>
      </p:sp>
      <p:sp>
        <p:nvSpPr>
          <p:cNvPr id="54279" name="Rectangle 7"/>
          <p:cNvSpPr/>
          <p:nvPr/>
        </p:nvSpPr>
        <p:spPr>
          <a:xfrm>
            <a:off x="34925" y="2062480"/>
            <a:ext cx="9144000" cy="611505"/>
          </a:xfrm>
          <a:prstGeom prst="rect">
            <a:avLst/>
          </a:prstGeom>
          <a:noFill/>
          <a:ln w="9525">
            <a:noFill/>
          </a:ln>
        </p:spPr>
        <p:txBody>
          <a:bodyPr/>
          <a:p>
            <a:pPr marL="742950" lvl="1" indent="-285750" eaLnBrk="1" hangingPunct="1">
              <a:lnSpc>
                <a:spcPct val="125000"/>
              </a:lnSpc>
              <a:spcBef>
                <a:spcPts val="20"/>
              </a:spcBef>
              <a:spcAft>
                <a:spcPts val="0"/>
              </a:spcAft>
            </a:pPr>
            <a:r>
              <a:rPr lang="zh-CN" altLang="en-US" sz="2600" dirty="0">
                <a:solidFill>
                  <a:schemeClr val="accent2"/>
                </a:solidFill>
                <a:latin typeface="Arial" panose="020B0604020202020204" pitchFamily="34" charset="0"/>
                <a:ea typeface="宋体" panose="02010600030101010101" pitchFamily="2" charset="-122"/>
              </a:rPr>
              <a:t>根据自反规则，下述函数依赖也是其闭包中的元素</a:t>
            </a:r>
            <a:endParaRPr lang="en-US" altLang="x-none" sz="26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82"/>
                                        </p:tgtEl>
                                        <p:attrNameLst>
                                          <p:attrName>style.visibility</p:attrName>
                                        </p:attrNameLst>
                                      </p:cBhvr>
                                      <p:to>
                                        <p:strVal val="visible"/>
                                      </p:to>
                                    </p:set>
                                    <p:animEffect transition="in" filter="blinds(horizontal)">
                                      <p:cBhvr>
                                        <p:cTn id="7" dur="500"/>
                                        <p:tgtEl>
                                          <p:spTgt spid="54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blinds(horizontal)">
                                      <p:cBhvr>
                                        <p:cTn id="12" dur="500"/>
                                        <p:tgtEl>
                                          <p:spTgt spid="542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bldLvl="2"/>
      <p:bldP spid="54279" grpId="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52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5300" name="Rectangle 5"/>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55301" name="Rectangle 3"/>
          <p:cNvSpPr>
            <a:spLocks noGrp="1"/>
          </p:cNvSpPr>
          <p:nvPr>
            <p:ph type="body"/>
          </p:nvPr>
        </p:nvSpPr>
        <p:spPr>
          <a:xfrm>
            <a:off x="0" y="116205"/>
            <a:ext cx="9144000" cy="950595"/>
          </a:xfrm>
        </p:spPr>
        <p:txBody>
          <a:bodyPr vert="horz" wrap="square" anchor="t"/>
          <a:p>
            <a:pPr lvl="0" eaLnBrk="1" hangingPunct="1">
              <a:lnSpc>
                <a:spcPct val="125000"/>
              </a:lnSpc>
              <a:spcBef>
                <a:spcPts val="20"/>
              </a:spcBef>
              <a:spcAft>
                <a:spcPts val="0"/>
              </a:spcAft>
              <a:buFont typeface="Wingdings" panose="05000000000000000000" pitchFamily="2" charset="2"/>
              <a:buChar char="Ø"/>
            </a:pPr>
            <a:r>
              <a:rPr lang="zh-CN" altLang="en-US" sz="2400" dirty="0">
                <a:solidFill>
                  <a:schemeClr val="accent2"/>
                </a:solidFill>
              </a:rPr>
              <a:t>由</a:t>
            </a:r>
            <a:r>
              <a:rPr lang="en-US" altLang="x-none" sz="2400" dirty="0">
                <a:solidFill>
                  <a:schemeClr val="accent2"/>
                </a:solidFill>
                <a:latin typeface="Arial" panose="020B0604020202020204" pitchFamily="34" charset="0"/>
              </a:rPr>
              <a:t>A→B, B→C</a:t>
            </a:r>
            <a:r>
              <a:rPr lang="zh-CN" altLang="en-US" sz="2400" dirty="0">
                <a:solidFill>
                  <a:schemeClr val="accent2"/>
                </a:solidFill>
                <a:latin typeface="Arial" panose="020B0604020202020204" pitchFamily="34" charset="0"/>
              </a:rPr>
              <a:t>及传递规则可得：</a:t>
            </a:r>
            <a:r>
              <a:rPr lang="en-US" altLang="x-none" sz="2400" dirty="0">
                <a:solidFill>
                  <a:srgbClr val="FF0000"/>
                </a:solidFill>
                <a:latin typeface="Arial" panose="020B0604020202020204" pitchFamily="34" charset="0"/>
              </a:rPr>
              <a:t>A→C</a:t>
            </a:r>
            <a:endParaRPr lang="en-US" altLang="x-none" sz="2400" dirty="0">
              <a:solidFill>
                <a:srgbClr val="FF0000"/>
              </a:solidFill>
              <a:latin typeface="Arial" panose="020B0604020202020204" pitchFamily="34" charset="0"/>
            </a:endParaRPr>
          </a:p>
          <a:p>
            <a:pPr lvl="0" eaLnBrk="1" hangingPunct="1">
              <a:lnSpc>
                <a:spcPct val="125000"/>
              </a:lnSpc>
              <a:spcBef>
                <a:spcPts val="20"/>
              </a:spcBef>
              <a:spcAft>
                <a:spcPts val="0"/>
              </a:spcAft>
              <a:buFont typeface="Wingdings" panose="05000000000000000000" pitchFamily="2" charset="2"/>
              <a:buChar char="Ø"/>
            </a:pPr>
            <a:r>
              <a:rPr lang="zh-CN" altLang="en-US" sz="2400" dirty="0">
                <a:solidFill>
                  <a:schemeClr val="accent2"/>
                </a:solidFill>
              </a:rPr>
              <a:t>由</a:t>
            </a:r>
            <a:r>
              <a:rPr lang="en-US" altLang="x-none" sz="2400" dirty="0">
                <a:solidFill>
                  <a:schemeClr val="accent2"/>
                </a:solidFill>
                <a:latin typeface="Arial" panose="020B0604020202020204" pitchFamily="34" charset="0"/>
              </a:rPr>
              <a:t>A→B, A→C</a:t>
            </a:r>
            <a:r>
              <a:rPr lang="zh-CN" altLang="en-US" sz="2400" dirty="0">
                <a:solidFill>
                  <a:schemeClr val="accent2"/>
                </a:solidFill>
                <a:latin typeface="Arial" panose="020B0604020202020204" pitchFamily="34" charset="0"/>
              </a:rPr>
              <a:t>及合并规则可得：</a:t>
            </a:r>
            <a:r>
              <a:rPr lang="en-US" altLang="x-none" sz="2400" dirty="0">
                <a:solidFill>
                  <a:srgbClr val="FF0000"/>
                </a:solidFill>
                <a:latin typeface="Arial" panose="020B0604020202020204" pitchFamily="34" charset="0"/>
              </a:rPr>
              <a:t>A→BC</a:t>
            </a:r>
            <a:endParaRPr lang="en-US" altLang="x-none" sz="2400" dirty="0">
              <a:solidFill>
                <a:srgbClr val="FF0000"/>
              </a:solidFill>
              <a:latin typeface="Arial" panose="020B0604020202020204" pitchFamily="34" charset="0"/>
            </a:endParaRPr>
          </a:p>
        </p:txBody>
      </p:sp>
      <p:grpSp>
        <p:nvGrpSpPr>
          <p:cNvPr id="55302" name="组合 55301"/>
          <p:cNvGrpSpPr/>
          <p:nvPr/>
        </p:nvGrpSpPr>
        <p:grpSpPr>
          <a:xfrm>
            <a:off x="0" y="1416050"/>
            <a:ext cx="9144000" cy="2259013"/>
            <a:chOff x="0" y="0"/>
            <a:chExt cx="5760" cy="1423"/>
          </a:xfrm>
        </p:grpSpPr>
        <p:sp>
          <p:nvSpPr>
            <p:cNvPr id="55303" name="Rectangle 4"/>
            <p:cNvSpPr/>
            <p:nvPr/>
          </p:nvSpPr>
          <p:spPr>
            <a:xfrm>
              <a:off x="0" y="46"/>
              <a:ext cx="5760" cy="1377"/>
            </a:xfrm>
            <a:prstGeom prst="rect">
              <a:avLst/>
            </a:prstGeom>
            <a:noFill/>
            <a:ln w="9525">
              <a:noFill/>
            </a:ln>
          </p:spPr>
          <p:txBody>
            <a:bodyPr/>
            <a:p>
              <a:pPr marL="342900" lvl="0" indent="-342900" eaLnBrk="1" hangingPunct="1">
                <a:lnSpc>
                  <a:spcPct val="125000"/>
                </a:lnSpc>
                <a:spcBef>
                  <a:spcPts val="20"/>
                </a:spcBef>
                <a:spcAft>
                  <a:spcPts val="0"/>
                </a:spcAft>
              </a:pPr>
              <a:r>
                <a:rPr lang="zh-CN" altLang="en-US" sz="2400" dirty="0">
                  <a:solidFill>
                    <a:schemeClr val="accent2"/>
                  </a:solidFill>
                  <a:latin typeface="Times New Roman" panose="02020603050405020304" pitchFamily="2" charset="0"/>
                  <a:ea typeface="宋体" panose="02010600030101010101" pitchFamily="2" charset="-122"/>
                </a:rPr>
                <a:t>由</a:t>
              </a:r>
              <a:r>
                <a:rPr lang="en-US" altLang="x-none" sz="2400" dirty="0">
                  <a:solidFill>
                    <a:schemeClr val="accent2"/>
                  </a:solidFill>
                  <a:latin typeface="Arial" panose="020B0604020202020204" pitchFamily="34" charset="0"/>
                  <a:ea typeface="宋体" panose="02010600030101010101" pitchFamily="2" charset="-122"/>
                </a:rPr>
                <a:t>A→B</a:t>
              </a:r>
              <a:r>
                <a:rPr lang="zh-CN" altLang="en-US" sz="2400" dirty="0">
                  <a:solidFill>
                    <a:schemeClr val="accent2"/>
                  </a:solidFill>
                  <a:latin typeface="Arial" panose="020B0604020202020204" pitchFamily="34" charset="0"/>
                  <a:ea typeface="宋体" panose="02010600030101010101" pitchFamily="2" charset="-122"/>
                </a:rPr>
                <a:t>及增广规则可得：</a:t>
              </a:r>
              <a:r>
                <a:rPr lang="en-US" altLang="x-none" sz="2400" dirty="0">
                  <a:solidFill>
                    <a:srgbClr val="FF0000"/>
                  </a:solidFill>
                  <a:latin typeface="Arial" panose="020B0604020202020204" pitchFamily="34" charset="0"/>
                  <a:ea typeface="宋体" panose="02010600030101010101" pitchFamily="2" charset="-122"/>
                </a:rPr>
                <a:t>A→AB      AC→BC      AC→ABC</a:t>
              </a:r>
              <a:endParaRPr lang="en-US" altLang="x-none" sz="2400" dirty="0">
                <a:solidFill>
                  <a:srgbClr val="FF0000"/>
                </a:solidFill>
                <a:latin typeface="Arial" panose="020B0604020202020204" pitchFamily="34" charset="0"/>
                <a:ea typeface="宋体" panose="02010600030101010101" pitchFamily="2" charset="-122"/>
              </a:endParaRPr>
            </a:p>
            <a:p>
              <a:pPr marL="342900" lvl="0" indent="-342900" eaLnBrk="1" hangingPunct="1">
                <a:lnSpc>
                  <a:spcPct val="125000"/>
                </a:lnSpc>
                <a:spcBef>
                  <a:spcPts val="20"/>
                </a:spcBef>
                <a:spcAft>
                  <a:spcPts val="0"/>
                </a:spcAft>
              </a:pPr>
              <a:r>
                <a:rPr lang="zh-CN" altLang="en-US" sz="2400" dirty="0">
                  <a:solidFill>
                    <a:schemeClr val="accent2"/>
                  </a:solidFill>
                  <a:latin typeface="Times New Roman" panose="02020603050405020304" pitchFamily="2" charset="0"/>
                  <a:ea typeface="宋体" panose="02010600030101010101" pitchFamily="2" charset="-122"/>
                </a:rPr>
                <a:t>由</a:t>
              </a:r>
              <a:r>
                <a:rPr lang="en-US" altLang="x-none" sz="2400" dirty="0">
                  <a:solidFill>
                    <a:schemeClr val="accent2"/>
                  </a:solidFill>
                  <a:latin typeface="Arial" panose="020B0604020202020204" pitchFamily="34" charset="0"/>
                  <a:ea typeface="宋体" panose="02010600030101010101" pitchFamily="2" charset="-122"/>
                </a:rPr>
                <a:t>B→C</a:t>
              </a:r>
              <a:r>
                <a:rPr lang="zh-CN" altLang="en-US" sz="2400" dirty="0">
                  <a:solidFill>
                    <a:schemeClr val="accent2"/>
                  </a:solidFill>
                  <a:latin typeface="Arial" panose="020B0604020202020204" pitchFamily="34" charset="0"/>
                  <a:ea typeface="宋体" panose="02010600030101010101" pitchFamily="2" charset="-122"/>
                </a:rPr>
                <a:t>及增广规则可得：</a:t>
              </a:r>
              <a:r>
                <a:rPr lang="en-US" altLang="x-none" sz="2400" dirty="0">
                  <a:solidFill>
                    <a:srgbClr val="FF0000"/>
                  </a:solidFill>
                  <a:latin typeface="Arial" panose="020B0604020202020204" pitchFamily="34" charset="0"/>
                  <a:ea typeface="宋体" panose="02010600030101010101" pitchFamily="2" charset="-122"/>
                </a:rPr>
                <a:t>AB→AC      B→BC      AB→ABC</a:t>
              </a:r>
              <a:endParaRPr lang="en-US" altLang="x-none" sz="2400" dirty="0">
                <a:solidFill>
                  <a:srgbClr val="FF0000"/>
                </a:solidFill>
                <a:latin typeface="Arial" panose="020B0604020202020204" pitchFamily="34" charset="0"/>
                <a:ea typeface="宋体" panose="02010600030101010101" pitchFamily="2" charset="-122"/>
              </a:endParaRPr>
            </a:p>
            <a:p>
              <a:pPr marL="342900" lvl="0" indent="-342900" eaLnBrk="1" hangingPunct="1">
                <a:lnSpc>
                  <a:spcPct val="125000"/>
                </a:lnSpc>
                <a:spcBef>
                  <a:spcPts val="20"/>
                </a:spcBef>
                <a:spcAft>
                  <a:spcPts val="0"/>
                </a:spcAft>
              </a:pPr>
              <a:r>
                <a:rPr lang="zh-CN" altLang="en-US" sz="2400" dirty="0">
                  <a:solidFill>
                    <a:schemeClr val="accent2"/>
                  </a:solidFill>
                  <a:latin typeface="Times New Roman" panose="02020603050405020304" pitchFamily="2" charset="0"/>
                  <a:ea typeface="宋体" panose="02010600030101010101" pitchFamily="2" charset="-122"/>
                </a:rPr>
                <a:t>由</a:t>
              </a:r>
              <a:r>
                <a:rPr lang="en-US" altLang="x-none" sz="2400" dirty="0">
                  <a:solidFill>
                    <a:schemeClr val="accent2"/>
                  </a:solidFill>
                  <a:latin typeface="Arial" panose="020B0604020202020204" pitchFamily="34" charset="0"/>
                  <a:ea typeface="宋体" panose="02010600030101010101" pitchFamily="2" charset="-122"/>
                </a:rPr>
                <a:t>A→C</a:t>
              </a:r>
              <a:r>
                <a:rPr lang="zh-CN" altLang="en-US" sz="2400" dirty="0">
                  <a:solidFill>
                    <a:schemeClr val="accent2"/>
                  </a:solidFill>
                  <a:latin typeface="Arial" panose="020B0604020202020204" pitchFamily="34" charset="0"/>
                  <a:ea typeface="宋体" panose="02010600030101010101" pitchFamily="2" charset="-122"/>
                </a:rPr>
                <a:t>及增广规则可得：</a:t>
              </a:r>
              <a:r>
                <a:rPr lang="en-US" altLang="x-none" sz="2400" dirty="0">
                  <a:solidFill>
                    <a:srgbClr val="FF0000"/>
                  </a:solidFill>
                  <a:latin typeface="Arial" panose="020B0604020202020204" pitchFamily="34" charset="0"/>
                  <a:ea typeface="宋体" panose="02010600030101010101" pitchFamily="2" charset="-122"/>
                </a:rPr>
                <a:t>A→AC      AB→BC</a:t>
              </a:r>
              <a:endParaRPr lang="en-US" altLang="x-none" sz="2400" dirty="0">
                <a:solidFill>
                  <a:srgbClr val="FF0000"/>
                </a:solidFill>
                <a:latin typeface="Arial" panose="020B0604020202020204" pitchFamily="34" charset="0"/>
                <a:ea typeface="宋体" panose="02010600030101010101" pitchFamily="2" charset="-122"/>
              </a:endParaRPr>
            </a:p>
            <a:p>
              <a:pPr marL="342900" lvl="0" indent="-342900" eaLnBrk="1" hangingPunct="1">
                <a:lnSpc>
                  <a:spcPct val="125000"/>
                </a:lnSpc>
                <a:spcBef>
                  <a:spcPts val="20"/>
                </a:spcBef>
                <a:spcAft>
                  <a:spcPts val="0"/>
                </a:spcAft>
              </a:pPr>
              <a:r>
                <a:rPr lang="zh-CN" altLang="en-US" sz="2400" dirty="0">
                  <a:solidFill>
                    <a:schemeClr val="accent2"/>
                  </a:solidFill>
                  <a:latin typeface="Times New Roman" panose="02020603050405020304" pitchFamily="2" charset="0"/>
                  <a:ea typeface="宋体" panose="02010600030101010101" pitchFamily="2" charset="-122"/>
                </a:rPr>
                <a:t>由</a:t>
              </a:r>
              <a:r>
                <a:rPr lang="en-US" altLang="x-none" sz="2400" dirty="0">
                  <a:solidFill>
                    <a:schemeClr val="accent2"/>
                  </a:solidFill>
                  <a:latin typeface="Arial" panose="020B0604020202020204" pitchFamily="34" charset="0"/>
                  <a:ea typeface="宋体" panose="02010600030101010101" pitchFamily="2" charset="-122"/>
                </a:rPr>
                <a:t>A→BC</a:t>
              </a:r>
              <a:r>
                <a:rPr lang="zh-CN" altLang="en-US" sz="2400" dirty="0">
                  <a:solidFill>
                    <a:schemeClr val="accent2"/>
                  </a:solidFill>
                  <a:latin typeface="Arial" panose="020B0604020202020204" pitchFamily="34" charset="0"/>
                  <a:ea typeface="宋体" panose="02010600030101010101" pitchFamily="2" charset="-122"/>
                </a:rPr>
                <a:t>及增广规则可得：</a:t>
              </a:r>
              <a:r>
                <a:rPr lang="en-US" altLang="x-none" sz="2400" dirty="0">
                  <a:solidFill>
                    <a:srgbClr val="FF0000"/>
                  </a:solidFill>
                  <a:latin typeface="Arial" panose="020B0604020202020204" pitchFamily="34" charset="0"/>
                  <a:ea typeface="宋体" panose="02010600030101010101" pitchFamily="2" charset="-122"/>
                </a:rPr>
                <a:t>A→ABC</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55304" name="Line 7"/>
            <p:cNvSpPr/>
            <p:nvPr/>
          </p:nvSpPr>
          <p:spPr>
            <a:xfrm>
              <a:off x="0" y="0"/>
              <a:ext cx="5760" cy="0"/>
            </a:xfrm>
            <a:prstGeom prst="line">
              <a:avLst/>
            </a:prstGeom>
            <a:ln w="25400" cap="flat" cmpd="sng">
              <a:solidFill>
                <a:schemeClr val="tx1"/>
              </a:solidFill>
              <a:prstDash val="solid"/>
              <a:headEnd type="none" w="med" len="med"/>
              <a:tailEnd type="none" w="med" len="med"/>
            </a:ln>
          </p:spPr>
        </p:sp>
      </p:grpSp>
      <p:grpSp>
        <p:nvGrpSpPr>
          <p:cNvPr id="3" name="组合 2"/>
          <p:cNvGrpSpPr/>
          <p:nvPr/>
        </p:nvGrpSpPr>
        <p:grpSpPr>
          <a:xfrm>
            <a:off x="-16510" y="3839210"/>
            <a:ext cx="9160510" cy="1540510"/>
            <a:chOff x="-26" y="5368"/>
            <a:chExt cx="14426" cy="2426"/>
          </a:xfrm>
        </p:grpSpPr>
        <p:sp>
          <p:nvSpPr>
            <p:cNvPr id="56324" name="Rectangle 3"/>
            <p:cNvSpPr>
              <a:spLocks noGrp="1"/>
            </p:cNvSpPr>
            <p:nvPr/>
          </p:nvSpPr>
          <p:spPr>
            <a:xfrm>
              <a:off x="0" y="5408"/>
              <a:ext cx="14400" cy="2387"/>
            </a:xfrm>
            <a:prstGeom prst="rect">
              <a:avLst/>
            </a:prstGeom>
            <a:solidFill>
              <a:schemeClr val="bg1">
                <a:alpha val="100000"/>
              </a:schemeClr>
            </a:solid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lvl="0" eaLnBrk="1" hangingPunct="1">
                <a:lnSpc>
                  <a:spcPct val="125000"/>
                </a:lnSpc>
                <a:spcBef>
                  <a:spcPts val="20"/>
                </a:spcBef>
                <a:spcAft>
                  <a:spcPts val="0"/>
                </a:spcAft>
                <a:buFont typeface="Wingdings" panose="05000000000000000000" pitchFamily="2" charset="2"/>
                <a:buChar char="Ø"/>
              </a:pPr>
              <a:r>
                <a:rPr lang="zh-CN" altLang="en-US" sz="2400" dirty="0">
                  <a:solidFill>
                    <a:schemeClr val="accent2"/>
                  </a:solidFill>
                </a:rPr>
                <a:t>由</a:t>
              </a:r>
              <a:r>
                <a:rPr lang="en-US" altLang="x-none" sz="2400" dirty="0">
                  <a:solidFill>
                    <a:schemeClr val="accent2"/>
                  </a:solidFill>
                  <a:latin typeface="Arial" panose="020B0604020202020204" pitchFamily="34" charset="0"/>
                </a:rPr>
                <a:t>AB→B, B→C</a:t>
              </a:r>
              <a:r>
                <a:rPr lang="zh-CN" altLang="en-US" sz="2400" dirty="0">
                  <a:solidFill>
                    <a:schemeClr val="accent2"/>
                  </a:solidFill>
                  <a:latin typeface="Arial" panose="020B0604020202020204" pitchFamily="34" charset="0"/>
                </a:rPr>
                <a:t>及传递规则可得：</a:t>
              </a:r>
              <a:r>
                <a:rPr lang="en-US" altLang="x-none" sz="2400" dirty="0">
                  <a:latin typeface="Arial" panose="020B0604020202020204" pitchFamily="34" charset="0"/>
                </a:rPr>
                <a:t>AB→C</a:t>
              </a:r>
              <a:endParaRPr lang="en-US" altLang="x-none" sz="2400" dirty="0">
                <a:latin typeface="Arial" panose="020B0604020202020204" pitchFamily="34" charset="0"/>
              </a:endParaRPr>
            </a:p>
            <a:p>
              <a:pPr lvl="0" eaLnBrk="1" hangingPunct="1">
                <a:lnSpc>
                  <a:spcPct val="125000"/>
                </a:lnSpc>
                <a:spcBef>
                  <a:spcPts val="20"/>
                </a:spcBef>
                <a:spcAft>
                  <a:spcPts val="0"/>
                </a:spcAft>
                <a:buFont typeface="Wingdings" panose="05000000000000000000" pitchFamily="2" charset="2"/>
                <a:buChar char="Ø"/>
              </a:pPr>
              <a:r>
                <a:rPr lang="zh-CN" altLang="en-US" sz="2400" dirty="0">
                  <a:solidFill>
                    <a:schemeClr val="accent2"/>
                  </a:solidFill>
                </a:rPr>
                <a:t>由</a:t>
              </a:r>
              <a:r>
                <a:rPr lang="en-US" altLang="x-none" sz="2400" dirty="0">
                  <a:solidFill>
                    <a:schemeClr val="accent2"/>
                  </a:solidFill>
                  <a:latin typeface="Arial" panose="020B0604020202020204" pitchFamily="34" charset="0"/>
                </a:rPr>
                <a:t>AC→A, A→B</a:t>
              </a:r>
              <a:r>
                <a:rPr lang="zh-CN" altLang="en-US" sz="2400" dirty="0">
                  <a:solidFill>
                    <a:schemeClr val="accent2"/>
                  </a:solidFill>
                  <a:latin typeface="Arial" panose="020B0604020202020204" pitchFamily="34" charset="0"/>
                </a:rPr>
                <a:t>及传递规则可得：</a:t>
              </a:r>
              <a:r>
                <a:rPr lang="en-US" altLang="x-none" sz="2400" dirty="0">
                  <a:latin typeface="Arial" panose="020B0604020202020204" pitchFamily="34" charset="0"/>
                </a:rPr>
                <a:t>AC→B</a:t>
              </a:r>
              <a:endParaRPr lang="en-US" altLang="x-none" sz="2400" dirty="0">
                <a:latin typeface="Arial" panose="020B0604020202020204" pitchFamily="34" charset="0"/>
              </a:endParaRPr>
            </a:p>
            <a:p>
              <a:pPr lvl="0" eaLnBrk="1" hangingPunct="1">
                <a:lnSpc>
                  <a:spcPct val="125000"/>
                </a:lnSpc>
                <a:spcBef>
                  <a:spcPts val="20"/>
                </a:spcBef>
                <a:spcAft>
                  <a:spcPts val="0"/>
                </a:spcAft>
                <a:buFont typeface="Wingdings" panose="05000000000000000000" pitchFamily="2" charset="2"/>
                <a:buChar char="Ø"/>
              </a:pPr>
              <a:r>
                <a:rPr lang="zh-CN" altLang="en-US" sz="2400" dirty="0">
                  <a:solidFill>
                    <a:schemeClr val="accent2"/>
                  </a:solidFill>
                </a:rPr>
                <a:t>由</a:t>
              </a:r>
              <a:r>
                <a:rPr lang="en-US" altLang="x-none" sz="2400" dirty="0">
                  <a:solidFill>
                    <a:schemeClr val="accent2"/>
                  </a:solidFill>
                  <a:latin typeface="Arial" panose="020B0604020202020204" pitchFamily="34" charset="0"/>
                </a:rPr>
                <a:t>AC→B</a:t>
              </a:r>
              <a:r>
                <a:rPr lang="zh-CN" altLang="en-US" sz="2400" dirty="0">
                  <a:solidFill>
                    <a:schemeClr val="accent2"/>
                  </a:solidFill>
                  <a:latin typeface="Arial" panose="020B0604020202020204" pitchFamily="34" charset="0"/>
                </a:rPr>
                <a:t>及增广规则可得：</a:t>
              </a:r>
              <a:r>
                <a:rPr lang="en-US" altLang="x-none" sz="2400" dirty="0">
                  <a:latin typeface="Arial" panose="020B0604020202020204" pitchFamily="34" charset="0"/>
                </a:rPr>
                <a:t>AC→AB</a:t>
              </a:r>
              <a:endParaRPr lang="zh-CN" altLang="en-US" sz="2400" dirty="0">
                <a:solidFill>
                  <a:schemeClr val="accent2"/>
                </a:solidFill>
                <a:latin typeface="Arial" panose="020B0604020202020204" pitchFamily="34" charset="0"/>
              </a:endParaRPr>
            </a:p>
          </p:txBody>
        </p:sp>
        <p:sp>
          <p:nvSpPr>
            <p:cNvPr id="2" name="Line 7"/>
            <p:cNvSpPr/>
            <p:nvPr/>
          </p:nvSpPr>
          <p:spPr>
            <a:xfrm>
              <a:off x="-26" y="5368"/>
              <a:ext cx="14400" cy="0"/>
            </a:xfrm>
            <a:prstGeom prst="line">
              <a:avLst/>
            </a:prstGeom>
            <a:ln w="254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blinds(horizontal)">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blinds(horizontal)">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vert="horz" wrap="square" tIns="0" bIns="0" anchor="ctr"/>
          <a:p>
            <a:pPr lvl="0" eaLnBrk="1" hangingPunct="1"/>
            <a:r>
              <a:rPr lang="en-US" altLang="zh-CN"/>
              <a:t>8.1  </a:t>
            </a:r>
            <a:r>
              <a:rPr lang="zh-CN" altLang="en-US"/>
              <a:t>概述</a:t>
            </a:r>
            <a:endParaRPr lang="zh-CN" altLang="en-US"/>
          </a:p>
        </p:txBody>
      </p:sp>
      <p:sp>
        <p:nvSpPr>
          <p:cNvPr id="9221" name="Rectangle 3"/>
          <p:cNvSpPr>
            <a:spLocks noGrp="1"/>
          </p:cNvSpPr>
          <p:nvPr>
            <p:ph type="body"/>
          </p:nvPr>
        </p:nvSpPr>
        <p:spPr>
          <a:xfrm>
            <a:off x="179388" y="838200"/>
            <a:ext cx="8763000" cy="5562600"/>
          </a:xfrm>
        </p:spPr>
        <p:txBody>
          <a:bodyPr vert="horz" wrap="square" anchor="t"/>
          <a:p>
            <a:pPr marL="533400" lvl="0" indent="-533400" eaLnBrk="1" hangingPunct="1">
              <a:lnSpc>
                <a:spcPct val="120000"/>
              </a:lnSpc>
              <a:buNone/>
            </a:pPr>
            <a:r>
              <a:rPr lang="zh-CN" altLang="en-US" u="sng" dirty="0"/>
              <a:t>2  不同模式设计方案的比较</a:t>
            </a:r>
            <a:endParaRPr lang="zh-CN" altLang="en-US" u="sng" dirty="0"/>
          </a:p>
          <a:p>
            <a:pPr marL="990600" lvl="1" indent="-533400" eaLnBrk="1" hangingPunct="1">
              <a:lnSpc>
                <a:spcPct val="120000"/>
              </a:lnSpc>
            </a:pPr>
            <a:r>
              <a:rPr lang="zh-CN" altLang="en-US" dirty="0"/>
              <a:t>不同的模式设计方案对数据库的影响是否相同？</a:t>
            </a:r>
            <a:endParaRPr lang="zh-CN" altLang="en-US" dirty="0"/>
          </a:p>
          <a:p>
            <a:pPr marL="990600" lvl="1" indent="-533400" eaLnBrk="1" hangingPunct="1">
              <a:lnSpc>
                <a:spcPct val="120000"/>
              </a:lnSpc>
            </a:pPr>
            <a:endParaRPr lang="zh-CN" altLang="en-US" sz="1400" dirty="0"/>
          </a:p>
          <a:p>
            <a:pPr marL="990600" lvl="1" indent="-533400" eaLnBrk="1" hangingPunct="1">
              <a:lnSpc>
                <a:spcPct val="120000"/>
              </a:lnSpc>
            </a:pPr>
            <a:r>
              <a:rPr lang="zh-CN" altLang="en-US" dirty="0"/>
              <a:t>例：</a:t>
            </a:r>
            <a:endParaRPr lang="zh-CN" altLang="en-US" dirty="0"/>
          </a:p>
          <a:p>
            <a:pPr marL="1447800" lvl="2" indent="-533400" eaLnBrk="1" hangingPunct="1">
              <a:lnSpc>
                <a:spcPct val="120000"/>
              </a:lnSpc>
            </a:pPr>
            <a:r>
              <a:rPr lang="zh-CN" altLang="en-US" dirty="0"/>
              <a:t>根据方案1所建立的数据库如表8-2所示</a:t>
            </a:r>
            <a:endParaRPr lang="zh-CN" altLang="en-US" dirty="0"/>
          </a:p>
          <a:p>
            <a:pPr marL="1447800" lvl="2" indent="-533400" eaLnBrk="1" hangingPunct="1">
              <a:lnSpc>
                <a:spcPct val="120000"/>
              </a:lnSpc>
            </a:pPr>
            <a:r>
              <a:rPr lang="zh-CN" altLang="en-US" dirty="0"/>
              <a:t>根据方案2所建立的数据库如表8-3所示</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6589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65892" name="Rectangle 3"/>
          <p:cNvSpPr>
            <a:spLocks noGrp="1"/>
          </p:cNvSpPr>
          <p:nvPr>
            <p:ph type="body"/>
          </p:nvPr>
        </p:nvSpPr>
        <p:spPr>
          <a:xfrm>
            <a:off x="0" y="0"/>
            <a:ext cx="9144000" cy="6858000"/>
          </a:xfrm>
          <a:solidFill>
            <a:schemeClr val="bg1">
              <a:alpha val="100000"/>
            </a:schemeClr>
          </a:solidFill>
        </p:spPr>
        <p:txBody>
          <a:bodyPr vert="horz" wrap="square" anchor="t"/>
          <a:p>
            <a:pPr lvl="0" eaLnBrk="1" hangingPunct="1">
              <a:lnSpc>
                <a:spcPct val="100000"/>
              </a:lnSpc>
              <a:spcBef>
                <a:spcPct val="10000"/>
              </a:spcBef>
            </a:pPr>
            <a:r>
              <a:rPr lang="zh-CN" altLang="en-US" sz="2600" dirty="0">
                <a:solidFill>
                  <a:schemeClr val="accent2"/>
                </a:solidFill>
                <a:latin typeface="Arial" panose="020B0604020202020204" pitchFamily="34" charset="0"/>
              </a:rPr>
              <a:t> </a:t>
            </a:r>
            <a:r>
              <a:rPr lang="en-US" altLang="x-none" sz="2600" dirty="0">
                <a:solidFill>
                  <a:schemeClr val="accent2"/>
                </a:solidFill>
                <a:latin typeface="Arial" panose="020B0604020202020204" pitchFamily="34" charset="0"/>
              </a:rPr>
              <a:t>F = { A→B, B→C }</a:t>
            </a:r>
            <a:r>
              <a:rPr lang="zh-CN" altLang="en-US" sz="2600" dirty="0">
                <a:solidFill>
                  <a:schemeClr val="accent2"/>
                </a:solidFill>
                <a:latin typeface="Arial" panose="020B0604020202020204" pitchFamily="34" charset="0"/>
              </a:rPr>
              <a:t>，</a:t>
            </a:r>
            <a:r>
              <a:rPr lang="en-US" altLang="zh-CN" sz="2600" dirty="0">
                <a:solidFill>
                  <a:schemeClr val="accent2"/>
                </a:solidFill>
                <a:latin typeface="Arial" panose="020B0604020202020204" pitchFamily="34" charset="0"/>
              </a:rPr>
              <a:t>F</a:t>
            </a:r>
            <a:r>
              <a:rPr lang="zh-CN" altLang="en-US" sz="2600" dirty="0">
                <a:solidFill>
                  <a:schemeClr val="accent2"/>
                </a:solidFill>
                <a:latin typeface="Arial" panose="020B0604020202020204" pitchFamily="34" charset="0"/>
              </a:rPr>
              <a:t>的闭包计算结果如下：</a:t>
            </a:r>
            <a:endParaRPr lang="en-US" altLang="x-none" sz="2600" baseline="30000" dirty="0">
              <a:solidFill>
                <a:schemeClr val="accent2"/>
              </a:solidFill>
              <a:latin typeface="Arial" panose="020B0604020202020204" pitchFamily="34" charset="0"/>
            </a:endParaRPr>
          </a:p>
          <a:p>
            <a:pPr lvl="1" eaLnBrk="1" hangingPunct="1">
              <a:lnSpc>
                <a:spcPct val="100000"/>
              </a:lnSpc>
              <a:spcBef>
                <a:spcPct val="10000"/>
              </a:spcBef>
              <a:buNone/>
            </a:pPr>
            <a:endParaRPr lang="en-US" altLang="x-none" sz="1200" dirty="0">
              <a:solidFill>
                <a:schemeClr val="accent2"/>
              </a:solidFill>
              <a:latin typeface="Arial" panose="020B0604020202020204" pitchFamily="34" charset="0"/>
            </a:endParaRPr>
          </a:p>
          <a:p>
            <a:pPr lvl="1" eaLnBrk="1" hangingPunct="1">
              <a:lnSpc>
                <a:spcPct val="100000"/>
              </a:lnSpc>
              <a:spcBef>
                <a:spcPct val="10000"/>
              </a:spcBef>
              <a:buNone/>
            </a:pPr>
            <a:r>
              <a:rPr lang="en-US" altLang="x-none" sz="2600" dirty="0">
                <a:solidFill>
                  <a:schemeClr val="accent2"/>
                </a:solidFill>
                <a:latin typeface="Times New Roman" panose="02020603050405020304" pitchFamily="2" charset="0"/>
                <a:ea typeface="宋体" panose="02010600030101010101" pitchFamily="2" charset="-122"/>
              </a:rPr>
              <a:t>F</a:t>
            </a:r>
            <a:r>
              <a:rPr lang="en-US" altLang="x-none" sz="2600" baseline="30000" dirty="0">
                <a:solidFill>
                  <a:schemeClr val="accent2"/>
                </a:solidFill>
                <a:latin typeface="Times New Roman" panose="02020603050405020304" pitchFamily="2" charset="0"/>
                <a:ea typeface="宋体" panose="02010600030101010101" pitchFamily="2" charset="-122"/>
              </a:rPr>
              <a:t>+</a:t>
            </a:r>
            <a:r>
              <a:rPr lang="en-US" altLang="x-none" sz="2600" dirty="0">
                <a:solidFill>
                  <a:schemeClr val="accent2"/>
                </a:solidFill>
                <a:latin typeface="Times New Roman" panose="02020603050405020304" pitchFamily="2" charset="0"/>
                <a:ea typeface="宋体" panose="02010600030101010101" pitchFamily="2" charset="-122"/>
              </a:rPr>
              <a:t> </a:t>
            </a:r>
            <a:r>
              <a:rPr lang="zh-CN" altLang="en-US" sz="2600" dirty="0">
                <a:solidFill>
                  <a:schemeClr val="accent2"/>
                </a:solidFill>
                <a:latin typeface="Times New Roman" panose="02020603050405020304" pitchFamily="2" charset="0"/>
                <a:ea typeface="宋体" panose="02010600030101010101" pitchFamily="2" charset="-122"/>
              </a:rPr>
              <a:t>= {</a:t>
            </a:r>
            <a:endParaRPr lang="zh-CN" altLang="en-US" sz="2600" dirty="0">
              <a:solidFill>
                <a:schemeClr val="accent2"/>
              </a:solidFill>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A→A,         A→B,         A→C,  </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A→AB,       A→BC,      A→AC,       A→ABC,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B→B,          B→C,         B→BC,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C→C,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AB→A,       AB→B,        AB→C,  </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AB→AB,    AB→BC,     AB→AC,    AB→ABC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AC→A,       AC→B,       AC→C,  </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AC→AB,    AC→BC,     AC→AC,    AC→ABC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BC→B,       BC→C,        BC→BC,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ABC→A,    ABC→B,      ABC→C,  </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ABC→AB,  ABC→BC,  ABC→AC,</a:t>
            </a:r>
            <a:endParaRPr lang="en-US" altLang="x-none" sz="2600" dirty="0">
              <a:latin typeface="Times New Roman" panose="02020603050405020304" pitchFamily="2" charset="0"/>
              <a:ea typeface="宋体" panose="02010600030101010101" pitchFamily="2" charset="-122"/>
            </a:endParaRPr>
          </a:p>
          <a:p>
            <a:pPr lvl="2" eaLnBrk="1" hangingPunct="1">
              <a:lnSpc>
                <a:spcPct val="100000"/>
              </a:lnSpc>
              <a:spcBef>
                <a:spcPct val="10000"/>
              </a:spcBef>
              <a:buNone/>
            </a:pPr>
            <a:r>
              <a:rPr lang="en-US" altLang="x-none" sz="2600" dirty="0">
                <a:latin typeface="Times New Roman" panose="02020603050405020304" pitchFamily="2" charset="0"/>
                <a:ea typeface="宋体" panose="02010600030101010101" pitchFamily="2" charset="-122"/>
              </a:rPr>
              <a:t>ABC→ABC</a:t>
            </a:r>
            <a:endParaRPr lang="en-US" altLang="x-none" sz="2600" dirty="0">
              <a:latin typeface="Times New Roman" panose="02020603050405020304" pitchFamily="2" charset="0"/>
              <a:ea typeface="宋体" panose="02010600030101010101" pitchFamily="2" charset="-122"/>
            </a:endParaRPr>
          </a:p>
          <a:p>
            <a:pPr lvl="1" eaLnBrk="1" hangingPunct="1">
              <a:lnSpc>
                <a:spcPct val="100000"/>
              </a:lnSpc>
              <a:spcBef>
                <a:spcPct val="10000"/>
              </a:spcBef>
              <a:buNone/>
            </a:pPr>
            <a:r>
              <a:rPr lang="en-US" altLang="x-none" sz="2600" dirty="0">
                <a:solidFill>
                  <a:schemeClr val="accent2"/>
                </a:solidFill>
                <a:latin typeface="Times New Roman" panose="02020603050405020304" pitchFamily="2" charset="0"/>
                <a:ea typeface="宋体" panose="02010600030101010101" pitchFamily="2" charset="-122"/>
              </a:rPr>
              <a:t>}</a:t>
            </a:r>
            <a:endParaRPr lang="en-US" altLang="x-none" sz="2600"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ransition advClick="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734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734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57349" name="Rectangle 3"/>
          <p:cNvSpPr>
            <a:spLocks noGrp="1"/>
          </p:cNvSpPr>
          <p:nvPr>
            <p:ph type="body"/>
          </p:nvPr>
        </p:nvSpPr>
        <p:spPr>
          <a:xfrm>
            <a:off x="381000" y="838200"/>
            <a:ext cx="8382000" cy="2590800"/>
          </a:xfrm>
        </p:spPr>
        <p:txBody>
          <a:bodyPr vert="horz" wrap="square" anchor="t"/>
          <a:p>
            <a:pPr lvl="0" eaLnBrk="1" hangingPunct="1">
              <a:lnSpc>
                <a:spcPct val="120000"/>
              </a:lnSpc>
            </a:pPr>
            <a:r>
              <a:rPr lang="zh-CN" altLang="en-US" dirty="0"/>
              <a:t>关键字</a:t>
            </a:r>
            <a:r>
              <a:rPr lang="zh-CN" altLang="en-US" dirty="0">
                <a:solidFill>
                  <a:schemeClr val="tx1"/>
                </a:solidFill>
              </a:rPr>
              <a:t>（也称为 </a:t>
            </a:r>
            <a:r>
              <a:rPr lang="zh-CN" altLang="en-US" dirty="0"/>
              <a:t>码</a:t>
            </a:r>
            <a:r>
              <a:rPr lang="zh-CN" altLang="en-US" dirty="0">
                <a:solidFill>
                  <a:schemeClr val="tx1"/>
                </a:solidFill>
              </a:rPr>
              <a:t> 或 </a:t>
            </a:r>
            <a:r>
              <a:rPr lang="en-US" altLang="x-none" dirty="0"/>
              <a:t>key</a:t>
            </a:r>
            <a:r>
              <a:rPr lang="en-US" altLang="x-none" dirty="0">
                <a:solidFill>
                  <a:schemeClr val="tx1"/>
                </a:solidFill>
              </a:rPr>
              <a:t> ）</a:t>
            </a:r>
            <a:endParaRPr lang="en-US" altLang="x-none" dirty="0">
              <a:solidFill>
                <a:schemeClr val="tx1"/>
              </a:solidFill>
            </a:endParaRPr>
          </a:p>
          <a:p>
            <a:pPr lvl="1" eaLnBrk="1" hangingPunct="1">
              <a:lnSpc>
                <a:spcPct val="120000"/>
              </a:lnSpc>
            </a:pPr>
            <a:r>
              <a:rPr lang="zh-CN" altLang="en-US" dirty="0">
                <a:latin typeface="宋体" panose="02010600030101010101" pitchFamily="2" charset="-122"/>
              </a:rPr>
              <a:t>定义</a:t>
            </a:r>
            <a:endParaRPr lang="en-US" altLang="x-none" dirty="0">
              <a:latin typeface="宋体" panose="02010600030101010101" pitchFamily="2" charset="-122"/>
            </a:endParaRPr>
          </a:p>
          <a:p>
            <a:pPr lvl="1" eaLnBrk="1" hangingPunct="1">
              <a:lnSpc>
                <a:spcPct val="120000"/>
              </a:lnSpc>
            </a:pPr>
            <a:r>
              <a:rPr lang="zh-CN" altLang="en-US" dirty="0">
                <a:latin typeface="宋体" panose="02010600030101010101" pitchFamily="2" charset="-122"/>
              </a:rPr>
              <a:t>主属性集，非主属性集</a:t>
            </a:r>
            <a:endParaRPr lang="en-US" altLang="x-none" dirty="0">
              <a:latin typeface="宋体" panose="02010600030101010101" pitchFamily="2" charset="-122"/>
            </a:endParaRPr>
          </a:p>
          <a:p>
            <a:pPr lvl="1" eaLnBrk="1" hangingPunct="1">
              <a:lnSpc>
                <a:spcPct val="120000"/>
              </a:lnSpc>
            </a:pPr>
            <a:r>
              <a:rPr lang="zh-CN" altLang="en-US" dirty="0">
                <a:latin typeface="宋体" panose="02010600030101010101" pitchFamily="2" charset="-122"/>
              </a:rPr>
              <a:t>关键字的计算算法</a:t>
            </a:r>
            <a:endParaRPr lang="zh-CN" altLang="en-US" dirty="0">
              <a:latin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837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8372"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58373" name="Rectangle 3"/>
          <p:cNvSpPr>
            <a:spLocks noGrp="1"/>
          </p:cNvSpPr>
          <p:nvPr>
            <p:ph type="body"/>
          </p:nvPr>
        </p:nvSpPr>
        <p:spPr>
          <a:xfrm>
            <a:off x="381000" y="838200"/>
            <a:ext cx="8382000" cy="2076450"/>
          </a:xfrm>
        </p:spPr>
        <p:txBody>
          <a:bodyPr vert="horz" wrap="square" anchor="t"/>
          <a:p>
            <a:pPr lvl="0" eaLnBrk="1" hangingPunct="1">
              <a:lnSpc>
                <a:spcPct val="120000"/>
              </a:lnSpc>
            </a:pPr>
            <a:r>
              <a:rPr lang="zh-CN" altLang="en-US" dirty="0">
                <a:ea typeface="黑体" panose="02010609060101010101" pitchFamily="1" charset="-122"/>
              </a:rPr>
              <a:t>定义8.6：</a:t>
            </a:r>
            <a:r>
              <a:rPr lang="zh-CN" altLang="en-US" dirty="0">
                <a:solidFill>
                  <a:schemeClr val="tx1"/>
                </a:solidFill>
              </a:rPr>
              <a:t>关键字（也称为 </a:t>
            </a:r>
            <a:r>
              <a:rPr lang="zh-CN" altLang="en-US" dirty="0"/>
              <a:t>码</a:t>
            </a:r>
            <a:r>
              <a:rPr lang="zh-CN" altLang="en-US" dirty="0">
                <a:solidFill>
                  <a:schemeClr val="tx1"/>
                </a:solidFill>
              </a:rPr>
              <a:t> 或 </a:t>
            </a:r>
            <a:r>
              <a:rPr lang="en-US" altLang="x-none" dirty="0"/>
              <a:t>key</a:t>
            </a:r>
            <a:r>
              <a:rPr lang="en-US" altLang="x-none" dirty="0">
                <a:solidFill>
                  <a:schemeClr val="tx1"/>
                </a:solidFill>
              </a:rPr>
              <a:t> ）</a:t>
            </a:r>
            <a:endParaRPr lang="en-US" altLang="x-none" dirty="0">
              <a:solidFill>
                <a:schemeClr val="tx1"/>
              </a:solidFill>
            </a:endParaRPr>
          </a:p>
          <a:p>
            <a:pPr marL="457200" lvl="1" indent="0" eaLnBrk="1" hangingPunct="1">
              <a:lnSpc>
                <a:spcPct val="120000"/>
              </a:lnSpc>
              <a:buNone/>
            </a:pPr>
            <a:r>
              <a:rPr lang="zh-CN" altLang="en-US" dirty="0">
                <a:solidFill>
                  <a:schemeClr val="tx1"/>
                </a:solidFill>
                <a:latin typeface="Times New Roman" panose="02020603050405020304" pitchFamily="2" charset="0"/>
                <a:ea typeface="宋体" panose="02010600030101010101" pitchFamily="2" charset="-122"/>
              </a:rPr>
              <a:t>在关系模式</a:t>
            </a:r>
            <a:r>
              <a:rPr lang="en-US" altLang="zh-CN" dirty="0">
                <a:solidFill>
                  <a:schemeClr val="tx1"/>
                </a:solidFill>
                <a:latin typeface="Times New Roman" panose="02020603050405020304" pitchFamily="2" charset="0"/>
                <a:ea typeface="宋体" panose="02010600030101010101" pitchFamily="2" charset="-122"/>
              </a:rPr>
              <a:t>R(U,F)</a:t>
            </a:r>
            <a:r>
              <a:rPr lang="zh-CN" altLang="en-US" dirty="0">
                <a:solidFill>
                  <a:schemeClr val="tx1"/>
                </a:solidFill>
                <a:latin typeface="Times New Roman" panose="02020603050405020304" pitchFamily="2" charset="0"/>
                <a:ea typeface="宋体" panose="02010600030101010101" pitchFamily="2" charset="-122"/>
              </a:rPr>
              <a:t>中，如有</a:t>
            </a:r>
            <a:r>
              <a:rPr lang="en-US" altLang="zh-CN" dirty="0">
                <a:solidFill>
                  <a:schemeClr val="tx1"/>
                </a:solidFill>
                <a:latin typeface="Times New Roman" panose="02020603050405020304" pitchFamily="2" charset="0"/>
                <a:ea typeface="宋体" panose="02010600030101010101" pitchFamily="2" charset="-122"/>
              </a:rPr>
              <a:t>K</a:t>
            </a:r>
            <a:r>
              <a:rPr lang="en-US" altLang="zh-CN" dirty="0">
                <a:solidFill>
                  <a:schemeClr val="tx1"/>
                </a:solidFill>
                <a:latin typeface="Times New Roman" panose="02020603050405020304" pitchFamily="2" charset="0"/>
                <a:ea typeface="宋体" panose="02010600030101010101" pitchFamily="2" charset="-122"/>
                <a:sym typeface="Symbol" panose="05050102010706020507" charset="0"/>
              </a:rPr>
              <a:t>U</a:t>
            </a:r>
            <a:r>
              <a:rPr lang="zh-CN" altLang="en-US" dirty="0">
                <a:solidFill>
                  <a:schemeClr val="tx1"/>
                </a:solidFill>
                <a:latin typeface="Times New Roman" panose="02020603050405020304" pitchFamily="2" charset="0"/>
                <a:ea typeface="宋体" panose="02010600030101010101" pitchFamily="2" charset="-122"/>
                <a:sym typeface="Symbol" panose="05050102010706020507" charset="0"/>
              </a:rPr>
              <a:t>且满足</a:t>
            </a:r>
            <a:endParaRPr lang="zh-CN" altLang="en-US" dirty="0">
              <a:solidFill>
                <a:schemeClr val="tx1"/>
              </a:solidFill>
              <a:latin typeface="Times New Roman" panose="02020603050405020304" pitchFamily="2" charset="0"/>
              <a:ea typeface="宋体" panose="02010600030101010101" pitchFamily="2" charset="-122"/>
              <a:sym typeface="Symbol" panose="05050102010706020507" charset="0"/>
            </a:endParaRPr>
          </a:p>
          <a:p>
            <a:pPr marL="457200" lvl="1" indent="0" eaLnBrk="1" hangingPunct="1">
              <a:lnSpc>
                <a:spcPct val="120000"/>
              </a:lnSpc>
              <a:buNone/>
            </a:pPr>
            <a:r>
              <a:rPr lang="zh-CN" altLang="en-US" dirty="0">
                <a:solidFill>
                  <a:schemeClr val="tx1"/>
                </a:solidFill>
                <a:latin typeface="Times New Roman" panose="02020603050405020304" pitchFamily="2" charset="0"/>
                <a:ea typeface="宋体" panose="02010600030101010101" pitchFamily="2" charset="-122"/>
                <a:sym typeface="Symbol" panose="05050102010706020507" charset="0"/>
              </a:rPr>
              <a:t>则称</a:t>
            </a:r>
            <a:r>
              <a:rPr lang="en-US" altLang="zh-CN" dirty="0">
                <a:solidFill>
                  <a:schemeClr val="tx1"/>
                </a:solidFill>
                <a:latin typeface="Times New Roman" panose="02020603050405020304" pitchFamily="2" charset="0"/>
                <a:ea typeface="宋体" panose="02010600030101010101" pitchFamily="2" charset="-122"/>
                <a:sym typeface="Symbol" panose="05050102010706020507" charset="0"/>
              </a:rPr>
              <a:t>K</a:t>
            </a:r>
            <a:r>
              <a:rPr lang="zh-CN" altLang="en-US" dirty="0">
                <a:solidFill>
                  <a:schemeClr val="tx1"/>
                </a:solidFill>
                <a:latin typeface="Times New Roman" panose="02020603050405020304" pitchFamily="2" charset="0"/>
                <a:ea typeface="宋体" panose="02010600030101010101" pitchFamily="2" charset="-122"/>
                <a:sym typeface="Symbol" panose="05050102010706020507" charset="0"/>
              </a:rPr>
              <a:t>为关系</a:t>
            </a:r>
            <a:r>
              <a:rPr lang="en-US" altLang="zh-CN" dirty="0">
                <a:solidFill>
                  <a:schemeClr val="tx1"/>
                </a:solidFill>
                <a:latin typeface="Times New Roman" panose="02020603050405020304" pitchFamily="2" charset="0"/>
                <a:ea typeface="宋体" panose="02010600030101010101" pitchFamily="2" charset="-122"/>
                <a:sym typeface="Symbol" panose="05050102010706020507" charset="0"/>
              </a:rPr>
              <a:t>R</a:t>
            </a:r>
            <a:r>
              <a:rPr lang="zh-CN" altLang="en-US" dirty="0">
                <a:solidFill>
                  <a:schemeClr val="tx1"/>
                </a:solidFill>
                <a:latin typeface="Times New Roman" panose="02020603050405020304" pitchFamily="2" charset="0"/>
                <a:ea typeface="宋体" panose="02010600030101010101" pitchFamily="2" charset="-122"/>
                <a:sym typeface="Symbol" panose="05050102010706020507" charset="0"/>
              </a:rPr>
              <a:t>的关键字。</a:t>
            </a:r>
            <a:endParaRPr lang="zh-CN" altLang="en-US" dirty="0">
              <a:solidFill>
                <a:schemeClr val="tx1"/>
              </a:solidFill>
              <a:latin typeface="Times New Roman" panose="02020603050405020304" pitchFamily="2" charset="0"/>
              <a:ea typeface="宋体" panose="02010600030101010101" pitchFamily="2" charset="-122"/>
              <a:sym typeface="Symbol" panose="05050102010706020507" charset="0"/>
            </a:endParaRPr>
          </a:p>
        </p:txBody>
      </p:sp>
      <p:sp>
        <p:nvSpPr>
          <p:cNvPr id="58377" name="Rectangle 7"/>
          <p:cNvSpPr/>
          <p:nvPr/>
        </p:nvSpPr>
        <p:spPr>
          <a:xfrm>
            <a:off x="398780" y="3092450"/>
            <a:ext cx="8276590" cy="628650"/>
          </a:xfrm>
          <a:prstGeom prst="rect">
            <a:avLst/>
          </a:prstGeom>
          <a:noFill/>
          <a:ln w="9525">
            <a:noFill/>
          </a:ln>
        </p:spPr>
        <p:txBody>
          <a:bodyPr/>
          <a:p>
            <a:pPr marL="457200" lvl="0" indent="-457200" eaLnBrk="1" hangingPunct="1">
              <a:lnSpc>
                <a:spcPct val="120000"/>
              </a:lnSpc>
              <a:buFont typeface="Wingdings" panose="05000000000000000000" charset="0"/>
              <a:buChar char="p"/>
            </a:pPr>
            <a:r>
              <a:rPr lang="zh-CN" altLang="en-US" dirty="0">
                <a:solidFill>
                  <a:schemeClr val="accent2"/>
                </a:solidFill>
                <a:latin typeface="Times New Roman" panose="02020603050405020304" pitchFamily="2" charset="0"/>
                <a:ea typeface="宋体" panose="02010600030101010101" pitchFamily="2" charset="-122"/>
              </a:rPr>
              <a:t>每个关系都有关键字</a:t>
            </a:r>
            <a:endParaRPr lang="zh-CN" altLang="en-US" dirty="0">
              <a:solidFill>
                <a:schemeClr val="accent2"/>
              </a:solidFill>
              <a:latin typeface="Times New Roman" panose="02020603050405020304" pitchFamily="2" charset="0"/>
              <a:ea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7074535" y="1487805"/>
          <a:ext cx="1377315" cy="490220"/>
        </p:xfrm>
        <a:graphic>
          <a:graphicData uri="http://schemas.openxmlformats.org/presentationml/2006/ole">
            <mc:AlternateContent xmlns:mc="http://schemas.openxmlformats.org/markup-compatibility/2006">
              <mc:Choice xmlns:v="urn:schemas-microsoft-com:vml" Requires="v">
                <p:oleObj spid="_x0000_s1027" name="" r:id="rId1" imgW="571500" imgH="203200" progId="Equation.KSEE3">
                  <p:embed/>
                </p:oleObj>
              </mc:Choice>
              <mc:Fallback>
                <p:oleObj name="" r:id="rId1" imgW="571500" imgH="203200" progId="Equation.KSEE3">
                  <p:embed/>
                  <p:pic>
                    <p:nvPicPr>
                      <p:cNvPr id="0" name="图片 1026"/>
                      <p:cNvPicPr/>
                      <p:nvPr/>
                    </p:nvPicPr>
                    <p:blipFill>
                      <a:blip r:embed="rId2"/>
                      <a:stretch>
                        <a:fillRect/>
                      </a:stretch>
                    </p:blipFill>
                    <p:spPr>
                      <a:xfrm>
                        <a:off x="7074535" y="1487805"/>
                        <a:ext cx="1377315" cy="490220"/>
                      </a:xfrm>
                      <a:prstGeom prst="rect">
                        <a:avLst/>
                      </a:prstGeom>
                    </p:spPr>
                  </p:pic>
                </p:oleObj>
              </mc:Fallback>
            </mc:AlternateContent>
          </a:graphicData>
        </a:graphic>
      </p:graphicFrame>
      <p:pic>
        <p:nvPicPr>
          <p:cNvPr id="12" name="图片 11" descr="J%_6(A~$ANK}B}0(3Y8{%IB"/>
          <p:cNvPicPr>
            <a:picLocks noChangeAspect="1"/>
          </p:cNvPicPr>
          <p:nvPr/>
        </p:nvPicPr>
        <p:blipFill>
          <a:blip r:embed="rId3"/>
          <a:stretch>
            <a:fillRect/>
          </a:stretch>
        </p:blipFill>
        <p:spPr>
          <a:xfrm>
            <a:off x="421005" y="3923665"/>
            <a:ext cx="8253730" cy="1031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blinds(horizontal)">
                                      <p:cBhvr>
                                        <p:cTn id="7" dur="500"/>
                                        <p:tgtEl>
                                          <p:spTgt spid="583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939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59396"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59397" name="Rectangle 3"/>
          <p:cNvSpPr>
            <a:spLocks noGrp="1"/>
          </p:cNvSpPr>
          <p:nvPr>
            <p:ph type="body"/>
          </p:nvPr>
        </p:nvSpPr>
        <p:spPr>
          <a:xfrm>
            <a:off x="304800" y="990600"/>
            <a:ext cx="8458200" cy="5562600"/>
          </a:xfrm>
        </p:spPr>
        <p:txBody>
          <a:bodyPr vert="horz" wrap="square" anchor="t"/>
          <a:p>
            <a:pPr lvl="0" eaLnBrk="1" hangingPunct="1">
              <a:buNone/>
            </a:pPr>
            <a:r>
              <a:rPr lang="zh-CN" altLang="en-US" dirty="0">
                <a:ea typeface="黑体" panose="02010609060101010101" pitchFamily="1" charset="-122"/>
              </a:rPr>
              <a:t>定义8.7：</a:t>
            </a:r>
            <a:r>
              <a:rPr lang="zh-CN" altLang="en-US" dirty="0">
                <a:solidFill>
                  <a:schemeClr val="tx1"/>
                </a:solidFill>
              </a:rPr>
              <a:t>主属性(集)</a:t>
            </a:r>
            <a:endParaRPr lang="zh-CN" altLang="en-US" dirty="0">
              <a:solidFill>
                <a:schemeClr val="tx1"/>
              </a:solidFill>
            </a:endParaRPr>
          </a:p>
          <a:p>
            <a:pPr lvl="1" eaLnBrk="1" hangingPunct="1"/>
            <a:r>
              <a:rPr lang="zh-CN" altLang="en-US" dirty="0"/>
              <a:t>由关系模式 </a:t>
            </a:r>
            <a:r>
              <a:rPr lang="en-US" altLang="x-none" dirty="0"/>
              <a:t>R </a:t>
            </a:r>
            <a:r>
              <a:rPr lang="zh-CN" altLang="en-US" dirty="0"/>
              <a:t>的所有关键字中的属性所构成的集合被称为关系模式 </a:t>
            </a:r>
            <a:r>
              <a:rPr lang="en-US" altLang="x-none" dirty="0"/>
              <a:t>R </a:t>
            </a:r>
            <a:r>
              <a:rPr lang="zh-CN" altLang="en-US" dirty="0"/>
              <a:t>的 </a:t>
            </a:r>
            <a:r>
              <a:rPr lang="zh-CN" altLang="en-US" dirty="0">
                <a:solidFill>
                  <a:srgbClr val="FF0000"/>
                </a:solidFill>
              </a:rPr>
              <a:t>主属性集</a:t>
            </a:r>
            <a:endParaRPr lang="zh-CN" altLang="en-US" dirty="0"/>
          </a:p>
          <a:p>
            <a:pPr lvl="1" eaLnBrk="1" hangingPunct="1"/>
            <a:r>
              <a:rPr lang="zh-CN" altLang="en-US" dirty="0"/>
              <a:t>主属性集中的属性被称为关系模式 </a:t>
            </a:r>
            <a:r>
              <a:rPr lang="en-US" altLang="x-none" dirty="0"/>
              <a:t>R </a:t>
            </a:r>
            <a:r>
              <a:rPr lang="zh-CN" altLang="en-US" dirty="0"/>
              <a:t>的 </a:t>
            </a:r>
            <a:r>
              <a:rPr lang="zh-CN" altLang="en-US" dirty="0">
                <a:solidFill>
                  <a:srgbClr val="FF0000"/>
                </a:solidFill>
              </a:rPr>
              <a:t>主属性</a:t>
            </a:r>
            <a:endParaRPr lang="zh-CN" altLang="en-US" dirty="0"/>
          </a:p>
          <a:p>
            <a:pPr lvl="1" eaLnBrk="1" hangingPunct="1"/>
            <a:endParaRPr lang="zh-CN" altLang="en-US" dirty="0"/>
          </a:p>
          <a:p>
            <a:pPr lvl="0" eaLnBrk="1" hangingPunct="1">
              <a:buNone/>
            </a:pPr>
            <a:r>
              <a:rPr lang="zh-CN" altLang="en-US" dirty="0">
                <a:ea typeface="黑体" panose="02010609060101010101" pitchFamily="1" charset="-122"/>
              </a:rPr>
              <a:t>定义8.8：</a:t>
            </a:r>
            <a:r>
              <a:rPr lang="zh-CN" altLang="en-US" dirty="0">
                <a:solidFill>
                  <a:schemeClr val="tx1"/>
                </a:solidFill>
              </a:rPr>
              <a:t>非主属性(集)</a:t>
            </a:r>
            <a:endParaRPr lang="zh-CN" altLang="en-US" dirty="0">
              <a:solidFill>
                <a:schemeClr val="tx1"/>
              </a:solidFill>
            </a:endParaRPr>
          </a:p>
          <a:p>
            <a:pPr lvl="1" eaLnBrk="1" hangingPunct="1"/>
            <a:r>
              <a:rPr lang="zh-CN" altLang="en-US" dirty="0"/>
              <a:t>由主属性集之外的其它属性所构成的集合被称为关系模式 </a:t>
            </a:r>
            <a:r>
              <a:rPr lang="en-US" altLang="x-none" dirty="0"/>
              <a:t>R </a:t>
            </a:r>
            <a:r>
              <a:rPr lang="zh-CN" altLang="en-US" dirty="0"/>
              <a:t>的 </a:t>
            </a:r>
            <a:r>
              <a:rPr lang="zh-CN" altLang="en-US" dirty="0">
                <a:solidFill>
                  <a:srgbClr val="FF0000"/>
                </a:solidFill>
              </a:rPr>
              <a:t>非主属性集</a:t>
            </a:r>
            <a:endParaRPr lang="zh-CN" altLang="en-US" dirty="0"/>
          </a:p>
          <a:p>
            <a:pPr lvl="1" eaLnBrk="1" hangingPunct="1"/>
            <a:r>
              <a:rPr lang="zh-CN" altLang="en-US" dirty="0"/>
              <a:t>非主属性集中的属性被称为关系模式 </a:t>
            </a:r>
            <a:r>
              <a:rPr lang="en-US" altLang="x-none" dirty="0"/>
              <a:t>R </a:t>
            </a:r>
            <a:r>
              <a:rPr lang="zh-CN" altLang="en-US" dirty="0"/>
              <a:t>的 </a:t>
            </a:r>
            <a:r>
              <a:rPr lang="zh-CN" altLang="en-US" dirty="0">
                <a:solidFill>
                  <a:srgbClr val="FF0000"/>
                </a:solidFill>
              </a:rPr>
              <a:t>非主属性</a:t>
            </a:r>
            <a:endParaRPr lang="zh-CN" altLang="en-US" dirty="0"/>
          </a:p>
        </p:txBody>
      </p:sp>
      <p:sp>
        <p:nvSpPr>
          <p:cNvPr id="59398" name="Oval 5"/>
          <p:cNvSpPr/>
          <p:nvPr/>
        </p:nvSpPr>
        <p:spPr>
          <a:xfrm>
            <a:off x="3563938" y="1484313"/>
            <a:ext cx="2160587" cy="720725"/>
          </a:xfrm>
          <a:prstGeom prst="ellipse">
            <a:avLst/>
          </a:prstGeom>
          <a:noFill/>
          <a:ln w="38100" cap="flat" cmpd="sng">
            <a:solidFill>
              <a:srgbClr val="FF000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04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0420"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0421" name="Rectangle 3"/>
          <p:cNvSpPr>
            <a:spLocks noGrp="1"/>
          </p:cNvSpPr>
          <p:nvPr>
            <p:ph type="body"/>
          </p:nvPr>
        </p:nvSpPr>
        <p:spPr>
          <a:xfrm>
            <a:off x="228600" y="694690"/>
            <a:ext cx="8458200" cy="685800"/>
          </a:xfrm>
        </p:spPr>
        <p:txBody>
          <a:bodyPr vert="horz" wrap="square" anchor="t"/>
          <a:p>
            <a:pPr lvl="0" eaLnBrk="1" hangingPunct="1">
              <a:lnSpc>
                <a:spcPct val="120000"/>
              </a:lnSpc>
              <a:spcBef>
                <a:spcPct val="30000"/>
              </a:spcBef>
            </a:pPr>
            <a:r>
              <a:rPr lang="zh-CN" altLang="en-US" dirty="0">
                <a:solidFill>
                  <a:schemeClr val="accent2"/>
                </a:solidFill>
              </a:rPr>
              <a:t>如何寻找</a:t>
            </a:r>
            <a:r>
              <a:rPr lang="zh-CN" altLang="en-US" dirty="0">
                <a:solidFill>
                  <a:schemeClr val="accent2"/>
                </a:solidFill>
                <a:latin typeface="Arial" panose="020B0604020202020204" pitchFamily="34" charset="0"/>
              </a:rPr>
              <a:t>一个关系模式</a:t>
            </a:r>
            <a:r>
              <a:rPr lang="en-US" altLang="x-none" dirty="0">
                <a:solidFill>
                  <a:schemeClr val="accent2"/>
                </a:solidFill>
                <a:latin typeface="Arial" panose="020B0604020202020204" pitchFamily="34" charset="0"/>
              </a:rPr>
              <a:t>R(U, F)</a:t>
            </a:r>
            <a:r>
              <a:rPr lang="zh-CN" altLang="en-US" dirty="0">
                <a:solidFill>
                  <a:schemeClr val="accent2"/>
                </a:solidFill>
                <a:latin typeface="Arial" panose="020B0604020202020204" pitchFamily="34" charset="0"/>
              </a:rPr>
              <a:t>的关键字？</a:t>
            </a:r>
            <a:endParaRPr lang="zh-CN" altLang="en-US" dirty="0">
              <a:solidFill>
                <a:schemeClr val="tx1"/>
              </a:solidFill>
            </a:endParaRPr>
          </a:p>
        </p:txBody>
      </p:sp>
      <p:grpSp>
        <p:nvGrpSpPr>
          <p:cNvPr id="5" name="组合 4"/>
          <p:cNvGrpSpPr/>
          <p:nvPr/>
        </p:nvGrpSpPr>
        <p:grpSpPr>
          <a:xfrm>
            <a:off x="372110" y="1380490"/>
            <a:ext cx="8458200" cy="1774190"/>
            <a:chOff x="586" y="2174"/>
            <a:chExt cx="13320" cy="2794"/>
          </a:xfrm>
        </p:grpSpPr>
        <p:sp>
          <p:nvSpPr>
            <p:cNvPr id="60429" name="Rectangle 11"/>
            <p:cNvSpPr/>
            <p:nvPr/>
          </p:nvSpPr>
          <p:spPr>
            <a:xfrm>
              <a:off x="586" y="3768"/>
              <a:ext cx="13320" cy="1200"/>
            </a:xfrm>
            <a:prstGeom prst="rect">
              <a:avLst/>
            </a:prstGeom>
            <a:noFill/>
            <a:ln w="9525">
              <a:noFill/>
            </a:ln>
          </p:spPr>
          <p:txBody>
            <a:bodyPr/>
            <a:p>
              <a:pPr lvl="1" eaLnBrk="1" hangingPunct="1">
                <a:lnSpc>
                  <a:spcPct val="120000"/>
                </a:lnSpc>
                <a:spcBef>
                  <a:spcPct val="30000"/>
                </a:spcBef>
                <a:buNone/>
              </a:pPr>
              <a:r>
                <a:rPr lang="zh-CN" altLang="en-US" sz="2600" dirty="0">
                  <a:solidFill>
                    <a:schemeClr val="accent2"/>
                  </a:solidFill>
                  <a:latin typeface="Times New Roman" panose="02020603050405020304" pitchFamily="2" charset="0"/>
                  <a:ea typeface="宋体" panose="02010600030101010101" pitchFamily="2" charset="-122"/>
                </a:rPr>
                <a:t>【困难】</a:t>
              </a:r>
              <a:r>
                <a:rPr lang="zh-CN" altLang="en-US" sz="2600" dirty="0">
                  <a:latin typeface="Times New Roman" panose="02020603050405020304" pitchFamily="2" charset="0"/>
                  <a:ea typeface="宋体" panose="02010600030101010101" pitchFamily="2" charset="-122"/>
                </a:rPr>
                <a:t>依赖于个人经验和对推导规则的熟练使用</a:t>
              </a:r>
              <a:endParaRPr lang="zh-CN" altLang="en-US" sz="2600" dirty="0">
                <a:latin typeface="Times New Roman" panose="02020603050405020304" pitchFamily="2" charset="0"/>
                <a:ea typeface="宋体" panose="02010600030101010101" pitchFamily="2" charset="-122"/>
              </a:endParaRPr>
            </a:p>
          </p:txBody>
        </p:sp>
        <p:pic>
          <p:nvPicPr>
            <p:cNvPr id="4" name="图片 3" descr="~2%$5K3N3H[ZIFB03XG]GVB"/>
            <p:cNvPicPr>
              <a:picLocks noChangeAspect="1"/>
            </p:cNvPicPr>
            <p:nvPr/>
          </p:nvPicPr>
          <p:blipFill>
            <a:blip r:embed="rId1"/>
            <a:stretch>
              <a:fillRect/>
            </a:stretch>
          </p:blipFill>
          <p:spPr>
            <a:xfrm>
              <a:off x="1080" y="2174"/>
              <a:ext cx="12188" cy="1651"/>
            </a:xfrm>
            <a:prstGeom prst="rect">
              <a:avLst/>
            </a:prstGeom>
          </p:spPr>
        </p:pic>
      </p:grpSp>
      <p:sp>
        <p:nvSpPr>
          <p:cNvPr id="61445" name="Rectangle 3"/>
          <p:cNvSpPr>
            <a:spLocks noGrp="1"/>
          </p:cNvSpPr>
          <p:nvPr/>
        </p:nvSpPr>
        <p:spPr>
          <a:xfrm>
            <a:off x="228600" y="3035300"/>
            <a:ext cx="8458200" cy="2152650"/>
          </a:xfrm>
          <a:prstGeom prst="rect">
            <a:avLst/>
          </a:prstGeom>
          <a:noFill/>
          <a:ln w="12700" cmpd="sng">
            <a:solidFill>
              <a:schemeClr val="accent1">
                <a:shade val="50000"/>
              </a:schemeClr>
            </a:solidFill>
            <a:prstDash val="solid"/>
          </a:ln>
        </p:spPr>
        <p:txBody>
          <a:bodyPr vert="horz" wrap="square" anchor="t"/>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800" b="1" u="none" kern="1200" baseline="0">
                <a:solidFill>
                  <a:schemeClr val="accent2"/>
                </a:solidFill>
                <a:latin typeface="+mn-lt"/>
                <a:ea typeface="+mn-ea"/>
                <a:cs typeface="+mn-cs"/>
              </a:defRPr>
            </a:lvl9pPr>
          </a:lstStyle>
          <a:p>
            <a:pPr marL="762000" lvl="1" indent="-303530" eaLnBrk="1" hangingPunct="1">
              <a:lnSpc>
                <a:spcPct val="120000"/>
              </a:lnSpc>
              <a:spcBef>
                <a:spcPct val="30000"/>
              </a:spcBef>
              <a:buClrTx/>
              <a:buSzPct val="50000"/>
              <a:buFont typeface="Wingdings" panose="05000000000000000000" charset="0"/>
              <a:buChar char="n"/>
            </a:pPr>
            <a:r>
              <a:rPr lang="zh-CN" altLang="en-US" sz="2600" dirty="0">
                <a:solidFill>
                  <a:srgbClr val="FF0000"/>
                </a:solidFill>
                <a:latin typeface="Arial" panose="020B0604020202020204" pitchFamily="34" charset="0"/>
              </a:rPr>
              <a:t>方法二</a:t>
            </a:r>
            <a:r>
              <a:rPr lang="zh-CN" altLang="en-US" sz="2600" dirty="0">
                <a:latin typeface="Arial" panose="020B0604020202020204" pitchFamily="34" charset="0"/>
              </a:rPr>
              <a:t>：运用属性集闭包的概念，寻找满足条件（</a:t>
            </a:r>
            <a:r>
              <a:rPr lang="en-US" altLang="x-none" sz="2600" dirty="0">
                <a:latin typeface="Arial" panose="020B0604020202020204" pitchFamily="34" charset="0"/>
              </a:rPr>
              <a:t>K</a:t>
            </a:r>
            <a:r>
              <a:rPr lang="en-US" altLang="x-none" sz="2600" baseline="-25000" dirty="0">
                <a:latin typeface="Arial" panose="020B0604020202020204" pitchFamily="34" charset="0"/>
              </a:rPr>
              <a:t>F</a:t>
            </a:r>
            <a:r>
              <a:rPr lang="en-US" altLang="x-none" sz="2600" baseline="30000" dirty="0">
                <a:latin typeface="Arial" panose="020B0604020202020204" pitchFamily="34" charset="0"/>
              </a:rPr>
              <a:t>+ </a:t>
            </a:r>
            <a:r>
              <a:rPr lang="en-US" altLang="x-none" sz="2600" dirty="0">
                <a:latin typeface="Arial" panose="020B0604020202020204" pitchFamily="34" charset="0"/>
              </a:rPr>
              <a:t>= U）</a:t>
            </a:r>
            <a:r>
              <a:rPr lang="zh-CN" altLang="en-US" sz="2600" dirty="0">
                <a:latin typeface="Arial" panose="020B0604020202020204" pitchFamily="34" charset="0"/>
              </a:rPr>
              <a:t>的最小属性集合</a:t>
            </a:r>
            <a:r>
              <a:rPr lang="en-US" altLang="x-none" sz="2600" dirty="0">
                <a:latin typeface="Arial" panose="020B0604020202020204" pitchFamily="34" charset="0"/>
              </a:rPr>
              <a:t>K</a:t>
            </a:r>
            <a:endParaRPr lang="en-US" altLang="x-none" sz="2600" dirty="0">
              <a:latin typeface="Arial" panose="020B0604020202020204" pitchFamily="34" charset="0"/>
            </a:endParaRPr>
          </a:p>
          <a:p>
            <a:pPr marL="608330" lvl="2" indent="0" eaLnBrk="1" hangingPunct="1">
              <a:lnSpc>
                <a:spcPct val="120000"/>
              </a:lnSpc>
              <a:spcBef>
                <a:spcPct val="30000"/>
              </a:spcBef>
              <a:buNone/>
            </a:pPr>
            <a:r>
              <a:rPr lang="zh-CN" altLang="en-US" sz="2400" dirty="0">
                <a:latin typeface="Arial" panose="020B0604020202020204" pitchFamily="34" charset="0"/>
              </a:rPr>
              <a:t>【优点】有算法支持（属性集闭包计算 </a:t>
            </a:r>
            <a:r>
              <a:rPr lang="en-US" altLang="zh-CN" sz="2400" dirty="0">
                <a:latin typeface="Arial" panose="020B0604020202020204" pitchFamily="34" charset="0"/>
              </a:rPr>
              <a:t>&amp; </a:t>
            </a:r>
            <a:r>
              <a:rPr lang="zh-CN" altLang="en-US" sz="2400" dirty="0">
                <a:latin typeface="Arial" panose="020B0604020202020204" pitchFamily="34" charset="0"/>
              </a:rPr>
              <a:t>关键字计算）</a:t>
            </a:r>
            <a:endParaRPr lang="zh-CN" altLang="en-US" sz="2400" dirty="0">
              <a:latin typeface="Arial" panose="020B0604020202020204" pitchFamily="34" charset="0"/>
            </a:endParaRPr>
          </a:p>
          <a:p>
            <a:pPr marL="608330" lvl="2" indent="0" eaLnBrk="1" hangingPunct="1">
              <a:lnSpc>
                <a:spcPct val="120000"/>
              </a:lnSpc>
              <a:spcBef>
                <a:spcPct val="30000"/>
              </a:spcBef>
              <a:buNone/>
            </a:pPr>
            <a:r>
              <a:rPr lang="zh-CN" altLang="en-US" sz="2400" dirty="0">
                <a:latin typeface="Arial" panose="020B0604020202020204" pitchFamily="34" charset="0"/>
              </a:rPr>
              <a:t>【缺点】计算工作量大</a:t>
            </a:r>
            <a:endParaRPr lang="zh-CN" altLang="en-US" sz="2400" dirty="0">
              <a:latin typeface="Arial" panose="020B0604020202020204" pitchFamily="34" charset="0"/>
            </a:endParaRPr>
          </a:p>
        </p:txBody>
      </p:sp>
      <p:sp>
        <p:nvSpPr>
          <p:cNvPr id="61446" name="Rectangle 9"/>
          <p:cNvSpPr/>
          <p:nvPr/>
        </p:nvSpPr>
        <p:spPr>
          <a:xfrm>
            <a:off x="228600" y="5245100"/>
            <a:ext cx="8458200" cy="1111885"/>
          </a:xfrm>
          <a:prstGeom prst="rect">
            <a:avLst/>
          </a:prstGeom>
          <a:noFill/>
          <a:ln w="9525">
            <a:noFill/>
          </a:ln>
        </p:spPr>
        <p:txBody>
          <a:bodyPr/>
          <a:p>
            <a:pPr marL="742950" lvl="1" indent="-285750" eaLnBrk="1" hangingPunct="1">
              <a:lnSpc>
                <a:spcPct val="120000"/>
              </a:lnSpc>
              <a:spcBef>
                <a:spcPct val="30000"/>
              </a:spcBef>
            </a:pPr>
            <a:r>
              <a:rPr lang="zh-CN" altLang="en-US" sz="2600" dirty="0">
                <a:solidFill>
                  <a:srgbClr val="FF0000"/>
                </a:solidFill>
                <a:latin typeface="Arial" panose="020B0604020202020204" pitchFamily="34" charset="0"/>
                <a:ea typeface="宋体" panose="02010600030101010101" pitchFamily="2" charset="-122"/>
              </a:rPr>
              <a:t>方法三</a:t>
            </a:r>
            <a:r>
              <a:rPr lang="zh-CN" altLang="en-US" sz="2600" dirty="0">
                <a:latin typeface="Arial" panose="020B0604020202020204" pitchFamily="34" charset="0"/>
                <a:ea typeface="宋体" panose="02010600030101010101" pitchFamily="2" charset="-122"/>
              </a:rPr>
              <a:t>：运用最小函数依赖集来优化方法二中的关键字计算算法。</a:t>
            </a:r>
            <a:endParaRPr lang="zh-CN" altLang="en-US" sz="26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246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246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2469" name="Rectangle 3"/>
          <p:cNvSpPr>
            <a:spLocks noGrp="1"/>
          </p:cNvSpPr>
          <p:nvPr>
            <p:ph type="body"/>
          </p:nvPr>
        </p:nvSpPr>
        <p:spPr>
          <a:xfrm>
            <a:off x="381000" y="838200"/>
            <a:ext cx="8382000" cy="1219200"/>
          </a:xfrm>
        </p:spPr>
        <p:txBody>
          <a:bodyPr vert="horz" wrap="square" anchor="t"/>
          <a:p>
            <a:pPr lvl="0" eaLnBrk="1" hangingPunct="1"/>
            <a:r>
              <a:rPr lang="zh-CN" altLang="en-US" dirty="0"/>
              <a:t>习题：</a:t>
            </a:r>
            <a:r>
              <a:rPr lang="zh-CN" altLang="en-US" dirty="0">
                <a:solidFill>
                  <a:schemeClr val="tx1"/>
                </a:solidFill>
              </a:rPr>
              <a:t>寻找下述关系模式的关键字</a:t>
            </a:r>
            <a:endParaRPr lang="zh-CN" altLang="en-US" dirty="0">
              <a:solidFill>
                <a:schemeClr val="tx1"/>
              </a:solidFill>
            </a:endParaRPr>
          </a:p>
          <a:p>
            <a:pPr lvl="1" eaLnBrk="1" hangingPunct="1">
              <a:buNone/>
            </a:pPr>
            <a:r>
              <a:rPr lang="zh-CN" altLang="en-US" dirty="0">
                <a:solidFill>
                  <a:schemeClr val="accent1"/>
                </a:solidFill>
                <a:latin typeface="宋体" panose="02010600030101010101" pitchFamily="2" charset="-122"/>
              </a:rPr>
              <a:t>(</a:t>
            </a:r>
            <a:r>
              <a:rPr lang="zh-CN" altLang="en-US" dirty="0">
                <a:solidFill>
                  <a:schemeClr val="accent1"/>
                </a:solidFill>
              </a:rPr>
              <a:t>1</a:t>
            </a:r>
            <a:r>
              <a:rPr lang="zh-CN" altLang="en-US" dirty="0">
                <a:solidFill>
                  <a:schemeClr val="accent1"/>
                </a:solidFill>
                <a:latin typeface="宋体" panose="02010600030101010101" pitchFamily="2" charset="-122"/>
              </a:rPr>
              <a:t>)</a:t>
            </a:r>
            <a:r>
              <a:rPr lang="zh-CN" altLang="en-US" dirty="0">
                <a:latin typeface="宋体" panose="02010600030101010101" pitchFamily="2" charset="-122"/>
              </a:rPr>
              <a:t> </a:t>
            </a:r>
            <a:r>
              <a:rPr lang="en-US" altLang="x-none" dirty="0"/>
              <a:t>R (A, B, C, D)</a:t>
            </a:r>
            <a:r>
              <a:rPr lang="en-US" altLang="x-none" dirty="0">
                <a:latin typeface="宋体" panose="02010600030101010101" pitchFamily="2" charset="-122"/>
              </a:rPr>
              <a:t>，		</a:t>
            </a:r>
            <a:r>
              <a:rPr lang="en-US" altLang="x-none" dirty="0"/>
              <a:t>F: { B</a:t>
            </a:r>
            <a:r>
              <a:rPr lang="en-US" altLang="x-none" dirty="0">
                <a:sym typeface="Symbol" panose="05050102010706020507" pitchFamily="2" charset="2"/>
              </a:rPr>
              <a:t></a:t>
            </a:r>
            <a:r>
              <a:rPr lang="en-US" altLang="x-none" dirty="0"/>
              <a:t>D, AB</a:t>
            </a:r>
            <a:r>
              <a:rPr lang="en-US" altLang="x-none" dirty="0">
                <a:sym typeface="Symbol" panose="05050102010706020507" pitchFamily="2" charset="2"/>
              </a:rPr>
              <a:t></a:t>
            </a:r>
            <a:r>
              <a:rPr lang="en-US" altLang="x-none" dirty="0"/>
              <a:t>C }</a:t>
            </a:r>
            <a:endParaRPr lang="zh-CN" altLang="en-US" dirty="0"/>
          </a:p>
        </p:txBody>
      </p:sp>
      <p:sp>
        <p:nvSpPr>
          <p:cNvPr id="62470" name="Rectangle 4"/>
          <p:cNvSpPr/>
          <p:nvPr/>
        </p:nvSpPr>
        <p:spPr>
          <a:xfrm>
            <a:off x="381000" y="2133600"/>
            <a:ext cx="8458200" cy="40386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D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宋体" panose="02010600030101010101" pitchFamily="2" charset="-122"/>
                <a:ea typeface="宋体" panose="02010600030101010101" pitchFamily="2" charset="-122"/>
              </a:rPr>
              <a:t>(1)</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endParaRPr lang="zh-CN" altLang="en-US" sz="1400" dirty="0">
              <a:solidFill>
                <a:schemeClr val="accent2"/>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由(1), </a:t>
            </a:r>
            <a:r>
              <a:rPr lang="en-US" altLang="x-none" dirty="0">
                <a:solidFill>
                  <a:schemeClr val="accent2"/>
                </a:solidFill>
                <a:latin typeface="Times New Roman" panose="02020603050405020304" pitchFamily="2" charset="0"/>
                <a:ea typeface="宋体" panose="02010600030101010101" pitchFamily="2" charset="-122"/>
              </a:rPr>
              <a:t>AB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 </a:t>
            </a:r>
            <a:r>
              <a:rPr lang="zh-CN" altLang="en-US" dirty="0">
                <a:solidFill>
                  <a:schemeClr val="accent2"/>
                </a:solidFill>
                <a:latin typeface="Times New Roman" panose="02020603050405020304" pitchFamily="2" charset="0"/>
                <a:ea typeface="宋体" panose="02010600030101010101" pitchFamily="2" charset="-122"/>
              </a:rPr>
              <a:t>及合并规则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5 </a:t>
            </a:r>
            <a:r>
              <a:rPr lang="zh-CN" altLang="en-US" dirty="0">
                <a:solidFill>
                  <a:schemeClr val="accent2"/>
                </a:solidFill>
                <a:latin typeface="Times New Roman" panose="02020603050405020304" pitchFamily="2" charset="0"/>
                <a:ea typeface="宋体" panose="02010600030101010101" pitchFamily="2" charset="-122"/>
              </a:rPr>
              <a:t>可得:</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eaLnBrk="1" hangingPunct="1">
              <a:buNone/>
            </a:pPr>
            <a:r>
              <a:rPr lang="en-US" altLang="x-none" dirty="0">
                <a:solidFill>
                  <a:schemeClr val="accent2"/>
                </a:solidFill>
                <a:latin typeface="Times New Roman" panose="02020603050405020304" pitchFamily="2" charset="0"/>
                <a:ea typeface="宋体" panose="02010600030101010101" pitchFamily="2" charset="-122"/>
              </a:rPr>
              <a:t>AB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ACD …………………………………(2)</a:t>
            </a:r>
            <a:endParaRPr lang="en-US" altLang="x-none" dirty="0">
              <a:solidFill>
                <a:schemeClr val="accent2"/>
              </a:solidFill>
              <a:latin typeface="Times New Roman" panose="02020603050405020304" pitchFamily="2" charset="0"/>
              <a:ea typeface="宋体" panose="02010600030101010101" pitchFamily="2" charset="-122"/>
            </a:endParaRPr>
          </a:p>
          <a:p>
            <a:pPr marL="742950" lvl="1" indent="-285750" eaLnBrk="1" hangingPunct="1"/>
            <a:endParaRPr lang="zh-CN" altLang="en-US" sz="1400" dirty="0">
              <a:solidFill>
                <a:schemeClr val="accent2"/>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endParaRPr lang="zh-CN" altLang="en-US" dirty="0">
              <a:solidFill>
                <a:schemeClr val="accent2"/>
              </a:solidFill>
              <a:latin typeface="Times New Roman" panose="02020603050405020304" pitchFamily="2" charset="0"/>
              <a:ea typeface="宋体" panose="02010600030101010101" pitchFamily="2" charset="-122"/>
            </a:endParaRPr>
          </a:p>
          <a:p>
            <a:pPr marL="1600200" lvl="3" indent="-228600" eaLnBrk="1" hangingPunct="1">
              <a:buNone/>
            </a:pPr>
            <a:r>
              <a:rPr lang="en-US" altLang="x-none" dirty="0">
                <a:solidFill>
                  <a:schemeClr val="accent2"/>
                </a:solidFill>
                <a:latin typeface="Times New Roman" panose="02020603050405020304" pitchFamily="2" charset="0"/>
                <a:ea typeface="宋体" panose="02010600030101010101" pitchFamily="2" charset="-122"/>
              </a:rPr>
              <a:t>AB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ABCD</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Times New Roman" panose="02020603050405020304" pitchFamily="2" charset="0"/>
                <a:ea typeface="宋体" panose="02010600030101010101" pitchFamily="2" charset="-122"/>
              </a:rPr>
              <a:t>完.</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barn(outVertical)">
                                      <p:cBhvr>
                                        <p:cTn id="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349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3492"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3493" name="Rectangle 3"/>
          <p:cNvSpPr>
            <a:spLocks noGrp="1"/>
          </p:cNvSpPr>
          <p:nvPr>
            <p:ph type="body"/>
          </p:nvPr>
        </p:nvSpPr>
        <p:spPr>
          <a:xfrm>
            <a:off x="685800" y="685800"/>
            <a:ext cx="7772400" cy="1143000"/>
          </a:xfrm>
        </p:spPr>
        <p:txBody>
          <a:bodyPr vert="horz" wrap="square" anchor="t"/>
          <a:p>
            <a:pPr lvl="0" eaLnBrk="1" hangingPunct="1"/>
            <a:r>
              <a:rPr lang="zh-CN" altLang="en-US" dirty="0"/>
              <a:t>习题：</a:t>
            </a:r>
            <a:r>
              <a:rPr lang="zh-CN" altLang="en-US" dirty="0">
                <a:solidFill>
                  <a:schemeClr val="tx1"/>
                </a:solidFill>
              </a:rPr>
              <a:t>寻找下述关系模式的关键字</a:t>
            </a:r>
            <a:endParaRPr lang="zh-CN" altLang="en-US" dirty="0">
              <a:solidFill>
                <a:schemeClr val="tx1"/>
              </a:solidFill>
            </a:endParaRPr>
          </a:p>
          <a:p>
            <a:pPr lvl="1" eaLnBrk="1" hangingPunct="1">
              <a:buNone/>
            </a:pPr>
            <a:r>
              <a:rPr lang="zh-CN" altLang="en-US" dirty="0">
                <a:solidFill>
                  <a:schemeClr val="accent1"/>
                </a:solidFill>
                <a:latin typeface="宋体" panose="02010600030101010101" pitchFamily="2" charset="-122"/>
              </a:rPr>
              <a:t>(</a:t>
            </a:r>
            <a:r>
              <a:rPr lang="zh-CN" altLang="en-US" dirty="0">
                <a:solidFill>
                  <a:schemeClr val="accent1"/>
                </a:solidFill>
              </a:rPr>
              <a:t>2</a:t>
            </a:r>
            <a:r>
              <a:rPr lang="zh-CN" altLang="en-US" dirty="0">
                <a:solidFill>
                  <a:schemeClr val="accent1"/>
                </a:solidFill>
                <a:latin typeface="宋体" panose="02010600030101010101" pitchFamily="2" charset="-122"/>
              </a:rPr>
              <a:t>)</a:t>
            </a:r>
            <a:r>
              <a:rPr lang="zh-CN" altLang="en-US" dirty="0">
                <a:latin typeface="宋体" panose="02010600030101010101" pitchFamily="2" charset="-122"/>
              </a:rPr>
              <a:t> </a:t>
            </a:r>
            <a:r>
              <a:rPr lang="en-US" altLang="x-none" dirty="0"/>
              <a:t>R (A, B, C)</a:t>
            </a:r>
            <a:r>
              <a:rPr lang="en-US" altLang="x-none" dirty="0">
                <a:latin typeface="宋体" panose="02010600030101010101" pitchFamily="2" charset="-122"/>
              </a:rPr>
              <a:t>，</a:t>
            </a:r>
            <a:r>
              <a:rPr lang="en-US" altLang="x-none" dirty="0"/>
              <a:t>F: { A</a:t>
            </a:r>
            <a:r>
              <a:rPr lang="en-US" altLang="x-none" dirty="0">
                <a:sym typeface="Symbol" panose="05050102010706020507" pitchFamily="2" charset="2"/>
              </a:rPr>
              <a:t></a:t>
            </a:r>
            <a:r>
              <a:rPr lang="en-US" altLang="x-none" dirty="0"/>
              <a:t>B, B</a:t>
            </a:r>
            <a:r>
              <a:rPr lang="en-US" altLang="x-none" dirty="0">
                <a:sym typeface="Symbol" panose="05050102010706020507" pitchFamily="2" charset="2"/>
              </a:rPr>
              <a:t></a:t>
            </a:r>
            <a:r>
              <a:rPr lang="en-US" altLang="x-none" dirty="0"/>
              <a:t>A, A</a:t>
            </a:r>
            <a:r>
              <a:rPr lang="en-US" altLang="x-none" dirty="0">
                <a:sym typeface="Symbol" panose="05050102010706020507" pitchFamily="2" charset="2"/>
              </a:rPr>
              <a:t></a:t>
            </a:r>
            <a:r>
              <a:rPr lang="en-US" altLang="x-none" dirty="0"/>
              <a:t>C }</a:t>
            </a:r>
            <a:endParaRPr lang="zh-CN" altLang="en-US" dirty="0"/>
          </a:p>
        </p:txBody>
      </p:sp>
      <p:sp>
        <p:nvSpPr>
          <p:cNvPr id="63494" name="Rectangle 4"/>
          <p:cNvSpPr/>
          <p:nvPr/>
        </p:nvSpPr>
        <p:spPr>
          <a:xfrm>
            <a:off x="381000" y="1828800"/>
            <a:ext cx="8458200" cy="21336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解1：</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 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 </a:t>
            </a:r>
            <a:r>
              <a:rPr lang="zh-CN" altLang="en-US" dirty="0">
                <a:solidFill>
                  <a:schemeClr val="accent2"/>
                </a:solidFill>
                <a:latin typeface="Times New Roman" panose="02020603050405020304" pitchFamily="2" charset="0"/>
                <a:ea typeface="宋体" panose="02010600030101010101" pitchFamily="2" charset="-122"/>
              </a:rPr>
              <a:t>及合并规则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5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BC</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BC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ABC</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Times New Roman" panose="02020603050405020304" pitchFamily="2" charset="0"/>
                <a:ea typeface="宋体" panose="02010600030101010101" pitchFamily="2" charset="-122"/>
              </a:rPr>
              <a:t>完.</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63495" name="Rectangle 5"/>
          <p:cNvSpPr/>
          <p:nvPr/>
        </p:nvSpPr>
        <p:spPr>
          <a:xfrm>
            <a:off x="381000" y="4114800"/>
            <a:ext cx="8458200" cy="25908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解2：</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 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 </a:t>
            </a:r>
            <a:r>
              <a:rPr lang="zh-CN" altLang="en-US" dirty="0">
                <a:solidFill>
                  <a:schemeClr val="accent2"/>
                </a:solidFill>
                <a:latin typeface="Times New Roman" panose="02020603050405020304" pitchFamily="2" charset="0"/>
                <a:ea typeface="宋体" panose="02010600030101010101" pitchFamily="2" charset="-122"/>
              </a:rPr>
              <a:t>及传递规则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3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 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 </a:t>
            </a:r>
            <a:r>
              <a:rPr lang="zh-CN" altLang="en-US" dirty="0">
                <a:solidFill>
                  <a:schemeClr val="accent2"/>
                </a:solidFill>
                <a:latin typeface="Times New Roman" panose="02020603050405020304" pitchFamily="2" charset="0"/>
                <a:ea typeface="宋体" panose="02010600030101010101" pitchFamily="2" charset="-122"/>
              </a:rPr>
              <a:t>及合并规则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5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AC</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AC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 </a:t>
            </a:r>
            <a:r>
              <a:rPr lang="en-US" altLang="x-none" dirty="0">
                <a:solidFill>
                  <a:schemeClr val="accent2"/>
                </a:solidFill>
                <a:latin typeface="Times New Roman" panose="02020603050405020304" pitchFamily="2" charset="0"/>
                <a:ea typeface="宋体" panose="02010600030101010101" pitchFamily="2" charset="-122"/>
              </a:rPr>
              <a:t>B</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ABC</a:t>
            </a:r>
            <a:endParaRPr lang="zh-CN" altLang="en-US"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Times New Roman" panose="02020603050405020304" pitchFamily="2" charset="0"/>
                <a:ea typeface="宋体" panose="02010600030101010101" pitchFamily="2" charset="-122"/>
              </a:rPr>
              <a:t>完.</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arn(outVertical)">
                                      <p:cBhvr>
                                        <p:cTn id="7" dur="500"/>
                                        <p:tgtEl>
                                          <p:spTgt spid="634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barn(outVertical)">
                                      <p:cBhvr>
                                        <p:cTn id="12"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P spid="6349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451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4516"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4517" name="Rectangle 3"/>
          <p:cNvSpPr>
            <a:spLocks noGrp="1"/>
          </p:cNvSpPr>
          <p:nvPr>
            <p:ph type="body"/>
          </p:nvPr>
        </p:nvSpPr>
        <p:spPr>
          <a:xfrm>
            <a:off x="381000" y="914400"/>
            <a:ext cx="8382000" cy="1219200"/>
          </a:xfrm>
        </p:spPr>
        <p:txBody>
          <a:bodyPr vert="horz" wrap="square" anchor="t"/>
          <a:p>
            <a:pPr lvl="0" eaLnBrk="1" hangingPunct="1"/>
            <a:r>
              <a:rPr lang="zh-CN" altLang="en-US" dirty="0"/>
              <a:t>习题：</a:t>
            </a:r>
            <a:r>
              <a:rPr lang="zh-CN" altLang="en-US" dirty="0">
                <a:solidFill>
                  <a:schemeClr val="tx1"/>
                </a:solidFill>
              </a:rPr>
              <a:t>寻找下述关系模式的关键字</a:t>
            </a:r>
            <a:endParaRPr lang="zh-CN" altLang="en-US" dirty="0">
              <a:solidFill>
                <a:schemeClr val="tx1"/>
              </a:solidFill>
            </a:endParaRPr>
          </a:p>
          <a:p>
            <a:pPr lvl="1" eaLnBrk="1" hangingPunct="1">
              <a:buNone/>
            </a:pPr>
            <a:r>
              <a:rPr lang="zh-CN" altLang="en-US" dirty="0">
                <a:solidFill>
                  <a:schemeClr val="accent1"/>
                </a:solidFill>
                <a:latin typeface="宋体" panose="02010600030101010101" pitchFamily="2" charset="-122"/>
              </a:rPr>
              <a:t>(</a:t>
            </a:r>
            <a:r>
              <a:rPr lang="zh-CN" altLang="en-US" dirty="0">
                <a:solidFill>
                  <a:schemeClr val="accent1"/>
                </a:solidFill>
              </a:rPr>
              <a:t>3</a:t>
            </a:r>
            <a:r>
              <a:rPr lang="zh-CN" altLang="en-US" dirty="0">
                <a:solidFill>
                  <a:schemeClr val="accent1"/>
                </a:solidFill>
                <a:latin typeface="宋体" panose="02010600030101010101" pitchFamily="2" charset="-122"/>
              </a:rPr>
              <a:t>)</a:t>
            </a:r>
            <a:r>
              <a:rPr lang="zh-CN" altLang="en-US" dirty="0">
                <a:latin typeface="宋体" panose="02010600030101010101" pitchFamily="2" charset="-122"/>
              </a:rPr>
              <a:t> </a:t>
            </a:r>
            <a:r>
              <a:rPr lang="en-US" altLang="x-none" dirty="0"/>
              <a:t>R (A, B, C)</a:t>
            </a:r>
            <a:r>
              <a:rPr lang="en-US" altLang="x-none" dirty="0">
                <a:latin typeface="宋体" panose="02010600030101010101" pitchFamily="2" charset="-122"/>
              </a:rPr>
              <a:t>，	</a:t>
            </a:r>
            <a:r>
              <a:rPr lang="en-US" altLang="x-none" dirty="0"/>
              <a:t>F: { A</a:t>
            </a:r>
            <a:r>
              <a:rPr lang="en-US" altLang="x-none" dirty="0">
                <a:sym typeface="Symbol" panose="05050102010706020507" pitchFamily="2" charset="2"/>
              </a:rPr>
              <a:t></a:t>
            </a:r>
            <a:r>
              <a:rPr lang="en-US" altLang="x-none" dirty="0"/>
              <a:t>C, D</a:t>
            </a:r>
            <a:r>
              <a:rPr lang="en-US" altLang="x-none" dirty="0">
                <a:sym typeface="Symbol" panose="05050102010706020507" pitchFamily="2" charset="2"/>
              </a:rPr>
              <a:t></a:t>
            </a:r>
            <a:r>
              <a:rPr lang="en-US" altLang="x-none" dirty="0"/>
              <a:t>B }</a:t>
            </a:r>
            <a:endParaRPr lang="zh-CN" altLang="en-US" dirty="0"/>
          </a:p>
        </p:txBody>
      </p:sp>
      <p:sp>
        <p:nvSpPr>
          <p:cNvPr id="64518" name="Rectangle 4"/>
          <p:cNvSpPr/>
          <p:nvPr/>
        </p:nvSpPr>
        <p:spPr>
          <a:xfrm>
            <a:off x="381000" y="2438400"/>
            <a:ext cx="8458200" cy="3200400"/>
          </a:xfrm>
          <a:prstGeom prst="rect">
            <a:avLst/>
          </a:prstGeom>
          <a:solidFill>
            <a:srgbClr val="FFFFFF"/>
          </a:solidFill>
          <a:ln w="9525">
            <a:noFill/>
          </a:ln>
        </p:spPr>
        <p:txBody>
          <a:bodyPr/>
          <a:p>
            <a:pPr marL="342900" lvl="0" indent="-342900" eaLnBrk="1" hangingPunct="1">
              <a:lnSpc>
                <a:spcPct val="125000"/>
              </a:lnSpc>
              <a:buNone/>
            </a:pPr>
            <a:r>
              <a:rPr lang="zh-CN" altLang="en-US" dirty="0">
                <a:solidFill>
                  <a:srgbClr val="FF0000"/>
                </a:solidFill>
                <a:latin typeface="Times New Roman" panose="02020603050405020304" pitchFamily="2" charset="0"/>
                <a:ea typeface="宋体" panose="02010600030101010101" pitchFamily="2" charset="-122"/>
              </a:rPr>
              <a:t>解：</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lnSpc>
                <a:spcPct val="125000"/>
              </a:lnSpc>
            </a:pPr>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CD</a:t>
            </a:r>
            <a:r>
              <a:rPr lang="en-US" altLang="x-none" dirty="0">
                <a:solidFill>
                  <a:schemeClr val="accent2"/>
                </a:solidFill>
                <a:latin typeface="宋体" panose="02010600030101010101" pitchFamily="2" charset="-122"/>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宋体" panose="02010600030101010101" pitchFamily="2" charset="-122"/>
                <a:ea typeface="宋体" panose="02010600030101010101" pitchFamily="2" charset="-122"/>
              </a:rPr>
              <a:t>(1)</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lnSpc>
                <a:spcPct val="125000"/>
              </a:lnSpc>
            </a:pPr>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a:t>
            </a:r>
            <a:r>
              <a:rPr lang="en-US" altLang="x-none" dirty="0">
                <a:solidFill>
                  <a:schemeClr val="accent2"/>
                </a:solidFill>
                <a:latin typeface="宋体" panose="02010600030101010101" pitchFamily="2" charset="-122"/>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宋体" panose="02010600030101010101" pitchFamily="2" charset="-122"/>
                <a:ea typeface="宋体" panose="02010600030101010101" pitchFamily="2" charset="-122"/>
              </a:rPr>
              <a:t>(2)</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lnSpc>
                <a:spcPct val="125000"/>
              </a:lnSpc>
            </a:pPr>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(1), (2) </a:t>
            </a:r>
            <a:r>
              <a:rPr lang="zh-CN" altLang="en-US" dirty="0">
                <a:solidFill>
                  <a:schemeClr val="accent2"/>
                </a:solidFill>
                <a:latin typeface="Times New Roman" panose="02020603050405020304" pitchFamily="2" charset="0"/>
                <a:ea typeface="宋体" panose="02010600030101010101" pitchFamily="2" charset="-122"/>
              </a:rPr>
              <a:t>及合并规则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5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ABCD</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lnSpc>
                <a:spcPct val="125000"/>
              </a:lnSpc>
              <a:buNone/>
            </a:pPr>
            <a:r>
              <a:rPr lang="zh-CN" altLang="en-US" dirty="0">
                <a:solidFill>
                  <a:srgbClr val="FF0000"/>
                </a:solidFill>
                <a:latin typeface="Times New Roman" panose="02020603050405020304" pitchFamily="2" charset="0"/>
                <a:ea typeface="宋体" panose="02010600030101010101" pitchFamily="2" charset="-122"/>
              </a:rPr>
              <a:t>完.</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arn(outVertical)">
                                      <p:cBhvr>
                                        <p:cTn id="7"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553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5540"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5541" name="Rectangle 3"/>
          <p:cNvSpPr>
            <a:spLocks noGrp="1"/>
          </p:cNvSpPr>
          <p:nvPr>
            <p:ph type="body"/>
          </p:nvPr>
        </p:nvSpPr>
        <p:spPr>
          <a:xfrm>
            <a:off x="381000" y="914400"/>
            <a:ext cx="8382000" cy="1143000"/>
          </a:xfrm>
        </p:spPr>
        <p:txBody>
          <a:bodyPr vert="horz" wrap="square" anchor="t"/>
          <a:p>
            <a:pPr lvl="0" eaLnBrk="1" hangingPunct="1"/>
            <a:r>
              <a:rPr lang="zh-CN" altLang="en-US" dirty="0"/>
              <a:t>习题：</a:t>
            </a:r>
            <a:r>
              <a:rPr lang="zh-CN" altLang="en-US" dirty="0">
                <a:solidFill>
                  <a:schemeClr val="tx1"/>
                </a:solidFill>
              </a:rPr>
              <a:t>寻找下述关系模式的关键字</a:t>
            </a:r>
            <a:endParaRPr lang="zh-CN" altLang="en-US" dirty="0">
              <a:solidFill>
                <a:schemeClr val="tx1"/>
              </a:solidFill>
            </a:endParaRPr>
          </a:p>
          <a:p>
            <a:pPr lvl="1" eaLnBrk="1" hangingPunct="1">
              <a:buNone/>
            </a:pPr>
            <a:r>
              <a:rPr lang="zh-CN" altLang="en-US" dirty="0">
                <a:solidFill>
                  <a:schemeClr val="accent1"/>
                </a:solidFill>
                <a:latin typeface="宋体" panose="02010600030101010101" pitchFamily="2" charset="-122"/>
              </a:rPr>
              <a:t>(</a:t>
            </a:r>
            <a:r>
              <a:rPr lang="zh-CN" altLang="en-US" dirty="0">
                <a:solidFill>
                  <a:schemeClr val="accent1"/>
                </a:solidFill>
              </a:rPr>
              <a:t>4</a:t>
            </a:r>
            <a:r>
              <a:rPr lang="zh-CN" altLang="en-US" dirty="0">
                <a:solidFill>
                  <a:schemeClr val="accent1"/>
                </a:solidFill>
                <a:latin typeface="宋体" panose="02010600030101010101" pitchFamily="2" charset="-122"/>
              </a:rPr>
              <a:t>)</a:t>
            </a:r>
            <a:r>
              <a:rPr lang="zh-CN" altLang="en-US" dirty="0">
                <a:latin typeface="宋体" panose="02010600030101010101" pitchFamily="2" charset="-122"/>
              </a:rPr>
              <a:t> </a:t>
            </a:r>
            <a:r>
              <a:rPr lang="en-US" altLang="x-none" dirty="0"/>
              <a:t>R (A, B, C, D)</a:t>
            </a:r>
            <a:r>
              <a:rPr lang="en-US" altLang="x-none" dirty="0">
                <a:latin typeface="宋体" panose="02010600030101010101" pitchFamily="2" charset="-122"/>
              </a:rPr>
              <a:t>，		</a:t>
            </a:r>
            <a:r>
              <a:rPr lang="en-US" altLang="x-none" dirty="0"/>
              <a:t>F: { A</a:t>
            </a:r>
            <a:r>
              <a:rPr lang="en-US" altLang="x-none" dirty="0">
                <a:sym typeface="Symbol" panose="05050102010706020507" pitchFamily="2" charset="2"/>
              </a:rPr>
              <a:t></a:t>
            </a:r>
            <a:r>
              <a:rPr lang="en-US" altLang="x-none" dirty="0"/>
              <a:t>C, CD</a:t>
            </a:r>
            <a:r>
              <a:rPr lang="en-US" altLang="x-none" dirty="0">
                <a:sym typeface="Symbol" panose="05050102010706020507" pitchFamily="2" charset="2"/>
              </a:rPr>
              <a:t></a:t>
            </a:r>
            <a:r>
              <a:rPr lang="en-US" altLang="x-none" dirty="0"/>
              <a:t>B }</a:t>
            </a:r>
            <a:endParaRPr lang="zh-CN" altLang="en-US" dirty="0"/>
          </a:p>
        </p:txBody>
      </p:sp>
      <p:sp>
        <p:nvSpPr>
          <p:cNvPr id="65542" name="Rectangle 4"/>
          <p:cNvSpPr/>
          <p:nvPr/>
        </p:nvSpPr>
        <p:spPr>
          <a:xfrm>
            <a:off x="381000" y="2057400"/>
            <a:ext cx="8458200" cy="4343400"/>
          </a:xfrm>
          <a:prstGeom prst="rect">
            <a:avLst/>
          </a:prstGeom>
          <a:solidFill>
            <a:srgbClr val="FFFFFF"/>
          </a:solid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a:t>
            </a:r>
            <a:endParaRPr lang="zh-CN" altLang="en-US"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A</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CD</a:t>
            </a:r>
            <a:r>
              <a:rPr lang="en-US" altLang="x-none" dirty="0">
                <a:solidFill>
                  <a:schemeClr val="accent2"/>
                </a:solidFill>
                <a:latin typeface="宋体" panose="02010600030101010101" pitchFamily="2" charset="-122"/>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宋体" panose="02010600030101010101" pitchFamily="2" charset="-122"/>
                <a:ea typeface="宋体" panose="02010600030101010101" pitchFamily="2" charset="-122"/>
              </a:rPr>
              <a:t>(1)</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endParaRPr lang="zh-CN" altLang="en-US" sz="1200" dirty="0">
              <a:solidFill>
                <a:schemeClr val="accent2"/>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(1), </a:t>
            </a:r>
            <a:r>
              <a:rPr lang="en-US" altLang="x-none" dirty="0">
                <a:solidFill>
                  <a:schemeClr val="accent2"/>
                </a:solidFill>
                <a:latin typeface="Times New Roman" panose="02020603050405020304" pitchFamily="2" charset="0"/>
                <a:ea typeface="宋体" panose="02010600030101010101" pitchFamily="2" charset="-122"/>
              </a:rPr>
              <a:t>CD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 </a:t>
            </a:r>
            <a:r>
              <a:rPr lang="zh-CN" altLang="en-US" dirty="0">
                <a:solidFill>
                  <a:schemeClr val="accent2"/>
                </a:solidFill>
                <a:latin typeface="Times New Roman" panose="02020603050405020304" pitchFamily="2" charset="0"/>
                <a:ea typeface="宋体" panose="02010600030101010101" pitchFamily="2" charset="-122"/>
              </a:rPr>
              <a:t>及传递规则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3 </a:t>
            </a:r>
            <a:r>
              <a:rPr lang="zh-CN" altLang="en-US" dirty="0">
                <a:solidFill>
                  <a:schemeClr val="accent2"/>
                </a:solidFill>
                <a:latin typeface="Times New Roman" panose="02020603050405020304" pitchFamily="2" charset="0"/>
                <a:ea typeface="宋体" panose="02010600030101010101" pitchFamily="2" charset="-122"/>
              </a:rPr>
              <a:t>可得： </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endParaRPr lang="zh-CN" altLang="en-US" sz="1200" dirty="0">
              <a:solidFill>
                <a:schemeClr val="accent2"/>
              </a:solidFill>
              <a:latin typeface="宋体" panose="02010600030101010101" pitchFamily="2" charset="-122"/>
              <a:ea typeface="宋体" panose="02010600030101010101" pitchFamily="2" charset="-122"/>
            </a:endParaRPr>
          </a:p>
          <a:p>
            <a:pPr marL="742950" lvl="1" indent="-285750" eaLnBrk="1" hangingPunct="1"/>
            <a:r>
              <a:rPr lang="zh-CN" altLang="en-US" dirty="0">
                <a:solidFill>
                  <a:schemeClr val="accent2"/>
                </a:solidFill>
                <a:latin typeface="宋体" panose="02010600030101010101" pitchFamily="2" charset="-122"/>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B </a:t>
            </a:r>
            <a:r>
              <a:rPr lang="zh-CN" altLang="en-US" dirty="0">
                <a:solidFill>
                  <a:schemeClr val="accent2"/>
                </a:solidFill>
                <a:latin typeface="Times New Roman" panose="02020603050405020304" pitchFamily="2" charset="0"/>
                <a:ea typeface="宋体" panose="02010600030101010101" pitchFamily="2" charset="-122"/>
              </a:rPr>
              <a:t>及增广规则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2 </a:t>
            </a:r>
            <a:r>
              <a:rPr lang="zh-CN" altLang="en-US" dirty="0">
                <a:solidFill>
                  <a:schemeClr val="accent2"/>
                </a:solidFill>
                <a:latin typeface="Times New Roman" panose="02020603050405020304" pitchFamily="2" charset="0"/>
                <a:ea typeface="宋体" panose="02010600030101010101" pitchFamily="2" charset="-122"/>
              </a:rPr>
              <a:t>可得：</a:t>
            </a:r>
            <a:endParaRPr lang="zh-CN" altLang="en-US" dirty="0">
              <a:solidFill>
                <a:schemeClr val="accent2"/>
              </a:solidFill>
              <a:latin typeface="Times New Roman" panose="02020603050405020304" pitchFamily="2" charset="0"/>
              <a:ea typeface="宋体" panose="02010600030101010101" pitchFamily="2" charset="-122"/>
            </a:endParaRPr>
          </a:p>
          <a:p>
            <a:pPr marL="1600200" lvl="3" indent="-228600" eaLnBrk="1" hangingPunct="1">
              <a:buNone/>
            </a:pP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a:t>
            </a:r>
            <a:r>
              <a:rPr lang="en-US" altLang="x-none" dirty="0">
                <a:solidFill>
                  <a:schemeClr val="accent2"/>
                </a:solidFill>
                <a:latin typeface="宋体" panose="02010600030101010101" pitchFamily="2" charset="-122"/>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宋体" panose="02010600030101010101" pitchFamily="2" charset="-122"/>
                <a:ea typeface="宋体" panose="02010600030101010101" pitchFamily="2" charset="-122"/>
              </a:rPr>
              <a:t>(2)</a:t>
            </a:r>
            <a:endParaRPr lang="en-US" altLang="x-none" dirty="0">
              <a:solidFill>
                <a:schemeClr val="accent2"/>
              </a:solidFill>
              <a:latin typeface="宋体" panose="02010600030101010101" pitchFamily="2" charset="-122"/>
              <a:ea typeface="宋体" panose="02010600030101010101" pitchFamily="2" charset="-122"/>
            </a:endParaRPr>
          </a:p>
          <a:p>
            <a:pPr marL="742950" lvl="1" indent="-285750" eaLnBrk="1" hangingPunct="1"/>
            <a:endParaRPr lang="zh-CN" altLang="en-US" sz="1200" dirty="0">
              <a:solidFill>
                <a:schemeClr val="accent2"/>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Times New Roman" panose="02020603050405020304" pitchFamily="2" charset="0"/>
                <a:ea typeface="宋体" panose="02010600030101010101" pitchFamily="2" charset="-122"/>
              </a:rPr>
              <a:t>由 </a:t>
            </a:r>
            <a:r>
              <a:rPr lang="en-US" altLang="x-none" dirty="0">
                <a:solidFill>
                  <a:schemeClr val="accent2"/>
                </a:solidFill>
                <a:latin typeface="Times New Roman" panose="02020603050405020304" pitchFamily="2" charset="0"/>
                <a:ea typeface="宋体" panose="02010600030101010101" pitchFamily="2" charset="-122"/>
              </a:rPr>
              <a:t>(1), (2) </a:t>
            </a:r>
            <a:r>
              <a:rPr lang="zh-CN" altLang="en-US" dirty="0">
                <a:solidFill>
                  <a:schemeClr val="accent2"/>
                </a:solidFill>
                <a:latin typeface="Times New Roman" panose="02020603050405020304" pitchFamily="2" charset="0"/>
                <a:ea typeface="宋体" panose="02010600030101010101" pitchFamily="2" charset="-122"/>
              </a:rPr>
              <a:t>及合并规则 </a:t>
            </a:r>
            <a:r>
              <a:rPr lang="en-US" altLang="x-none" dirty="0">
                <a:solidFill>
                  <a:schemeClr val="accent2"/>
                </a:solidFill>
                <a:latin typeface="Times New Roman" panose="02020603050405020304" pitchFamily="2" charset="0"/>
                <a:ea typeface="宋体" panose="02010600030101010101" pitchFamily="2" charset="-122"/>
              </a:rPr>
              <a:t>R</a:t>
            </a:r>
            <a:r>
              <a:rPr lang="en-US" altLang="x-none" baseline="-25000" dirty="0">
                <a:solidFill>
                  <a:schemeClr val="accent2"/>
                </a:solidFill>
                <a:latin typeface="Times New Roman" panose="02020603050405020304" pitchFamily="2" charset="0"/>
                <a:ea typeface="宋体" panose="02010600030101010101" pitchFamily="2" charset="-122"/>
              </a:rPr>
              <a:t>5 </a:t>
            </a:r>
            <a:r>
              <a:rPr lang="zh-CN" altLang="en-US" dirty="0">
                <a:solidFill>
                  <a:schemeClr val="accent2"/>
                </a:solidFill>
                <a:latin typeface="Times New Roman" panose="02020603050405020304" pitchFamily="2" charset="0"/>
                <a:ea typeface="宋体" panose="02010600030101010101" pitchFamily="2" charset="-122"/>
              </a:rPr>
              <a:t>可得：</a:t>
            </a:r>
            <a:r>
              <a:rPr lang="en-US" altLang="x-none" dirty="0">
                <a:solidFill>
                  <a:schemeClr val="accent2"/>
                </a:solidFill>
                <a:latin typeface="Times New Roman" panose="02020603050405020304" pitchFamily="2" charset="0"/>
                <a:ea typeface="宋体" panose="02010600030101010101" pitchFamily="2" charset="-122"/>
              </a:rPr>
              <a:t>AD</a:t>
            </a:r>
            <a:r>
              <a:rPr lang="en-US" altLang="x-none" dirty="0">
                <a:solidFill>
                  <a:schemeClr val="accent2"/>
                </a:solidFill>
                <a:latin typeface="宋体" panose="02010600030101010101" pitchFamily="2" charset="-122"/>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ABCD</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gn="r" eaLnBrk="1" hangingPunct="1">
              <a:buNone/>
            </a:pPr>
            <a:r>
              <a:rPr lang="zh-CN" altLang="en-US" dirty="0">
                <a:solidFill>
                  <a:srgbClr val="FF0000"/>
                </a:solidFill>
                <a:latin typeface="Times New Roman" panose="02020603050405020304" pitchFamily="2" charset="0"/>
                <a:ea typeface="宋体" panose="02010600030101010101" pitchFamily="2" charset="-122"/>
              </a:rPr>
              <a:t>完.</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arn(outVertical)">
                                      <p:cBhvr>
                                        <p:cTn id="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656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6564"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6565" name="Rectangle 3"/>
          <p:cNvSpPr>
            <a:spLocks noGrp="1"/>
          </p:cNvSpPr>
          <p:nvPr>
            <p:ph type="body"/>
          </p:nvPr>
        </p:nvSpPr>
        <p:spPr>
          <a:xfrm>
            <a:off x="381000" y="838200"/>
            <a:ext cx="8382000" cy="4319588"/>
          </a:xfrm>
        </p:spPr>
        <p:txBody>
          <a:bodyPr vert="horz" wrap="square" anchor="t"/>
          <a:p>
            <a:pPr lvl="0" eaLnBrk="1" hangingPunct="1">
              <a:lnSpc>
                <a:spcPct val="120000"/>
              </a:lnSpc>
            </a:pPr>
            <a:r>
              <a:rPr lang="zh-CN" altLang="en-US" sz="2400" dirty="0"/>
              <a:t>属性集闭包 &amp; 关键字</a:t>
            </a:r>
            <a:endParaRPr lang="zh-CN" altLang="en-US" sz="2400" dirty="0">
              <a:solidFill>
                <a:schemeClr val="tx1"/>
              </a:solidFill>
            </a:endParaRPr>
          </a:p>
          <a:p>
            <a:pPr lvl="1" eaLnBrk="1" hangingPunct="1">
              <a:lnSpc>
                <a:spcPct val="120000"/>
              </a:lnSpc>
            </a:pPr>
            <a:r>
              <a:rPr lang="zh-CN" altLang="en-US" sz="2400" dirty="0">
                <a:latin typeface="宋体" panose="02010600030101010101" pitchFamily="2" charset="-122"/>
              </a:rPr>
              <a:t>属性集闭包</a:t>
            </a:r>
            <a:endParaRPr lang="zh-CN" altLang="en-US" sz="2400" dirty="0">
              <a:latin typeface="宋体" panose="02010600030101010101" pitchFamily="2" charset="-122"/>
            </a:endParaRPr>
          </a:p>
          <a:p>
            <a:pPr lvl="1" eaLnBrk="1" hangingPunct="1">
              <a:lnSpc>
                <a:spcPct val="120000"/>
              </a:lnSpc>
            </a:pPr>
            <a:r>
              <a:rPr lang="zh-CN" altLang="en-US" sz="2400" dirty="0">
                <a:latin typeface="宋体" panose="02010600030101010101" pitchFamily="2" charset="-122"/>
              </a:rPr>
              <a:t>属性集闭包的</a:t>
            </a:r>
            <a:r>
              <a:rPr lang="zh-CN" altLang="en-US" sz="2400" dirty="0"/>
              <a:t>计算算法</a:t>
            </a:r>
            <a:endParaRPr lang="zh-CN" altLang="en-US" sz="2400" dirty="0"/>
          </a:p>
          <a:p>
            <a:pPr lvl="1" eaLnBrk="1" hangingPunct="1">
              <a:lnSpc>
                <a:spcPct val="120000"/>
              </a:lnSpc>
            </a:pPr>
            <a:endParaRPr lang="zh-CN" altLang="en-US" sz="2400" dirty="0"/>
          </a:p>
          <a:p>
            <a:pPr lvl="1" eaLnBrk="1" hangingPunct="1">
              <a:lnSpc>
                <a:spcPct val="120000"/>
              </a:lnSpc>
            </a:pPr>
            <a:r>
              <a:rPr lang="zh-CN" altLang="en-US" sz="2400" dirty="0"/>
              <a:t>属性集闭包 与 关键字 的关系</a:t>
            </a:r>
            <a:endParaRPr lang="zh-CN" altLang="en-US" sz="2400" dirty="0"/>
          </a:p>
          <a:p>
            <a:pPr lvl="1" eaLnBrk="1" hangingPunct="1">
              <a:lnSpc>
                <a:spcPct val="120000"/>
              </a:lnSpc>
            </a:pPr>
            <a:r>
              <a:rPr lang="zh-CN" altLang="en-US" sz="2400" dirty="0">
                <a:latin typeface="宋体" panose="02010600030101010101" pitchFamily="2" charset="-122"/>
              </a:rPr>
              <a:t>关键字的计算算法</a:t>
            </a:r>
            <a:endParaRPr lang="zh-CN" altLang="en-US" sz="2400"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24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0244" name="Rectangle 2"/>
          <p:cNvSpPr>
            <a:spLocks noGrp="1"/>
          </p:cNvSpPr>
          <p:nvPr>
            <p:ph type="title"/>
          </p:nvPr>
        </p:nvSpPr>
        <p:spPr/>
        <p:txBody>
          <a:bodyPr vert="horz" wrap="square" tIns="0" bIns="0" anchor="ctr"/>
          <a:p>
            <a:pPr lvl="0" eaLnBrk="1" hangingPunct="1"/>
            <a:r>
              <a:rPr lang="zh-CN" altLang="en-US" sz="2800" dirty="0">
                <a:solidFill>
                  <a:schemeClr val="tx2"/>
                </a:solidFill>
                <a:latin typeface="Arial" panose="020B0604020202020204" pitchFamily="34" charset="0"/>
                <a:ea typeface="宋体" panose="02010600030101010101" pitchFamily="2" charset="-122"/>
                <a:sym typeface="+mn-ea"/>
              </a:rPr>
              <a:t>表8-2  根据方案1所建立的数据库(关系</a:t>
            </a:r>
            <a:r>
              <a:rPr lang="en-US" altLang="x-none" sz="2800" dirty="0">
                <a:solidFill>
                  <a:schemeClr val="tx2"/>
                </a:solidFill>
                <a:latin typeface="Arial" panose="020B0604020202020204" pitchFamily="34" charset="0"/>
                <a:ea typeface="宋体" panose="02010600030101010101" pitchFamily="2" charset="-122"/>
                <a:sym typeface="+mn-ea"/>
              </a:rPr>
              <a:t>SCG)</a:t>
            </a:r>
            <a:endParaRPr lang="zh-CN" altLang="en-US" sz="2800"/>
          </a:p>
        </p:txBody>
      </p:sp>
      <p:graphicFrame>
        <p:nvGraphicFramePr>
          <p:cNvPr id="10245" name="Object 224"/>
          <p:cNvGraphicFramePr>
            <a:graphicFrameLocks noChangeAspect="1"/>
          </p:cNvGraphicFramePr>
          <p:nvPr/>
        </p:nvGraphicFramePr>
        <p:xfrm>
          <a:off x="0" y="855980"/>
          <a:ext cx="9136063" cy="4621213"/>
        </p:xfrm>
        <a:graphic>
          <a:graphicData uri="http://schemas.openxmlformats.org/presentationml/2006/ole">
            <mc:AlternateContent xmlns:mc="http://schemas.openxmlformats.org/markup-compatibility/2006">
              <mc:Choice xmlns:v="urn:schemas-microsoft-com:vml" Requires="v">
                <p:oleObj spid="_x0000_s3076" name="" r:id="rId1" imgW="3311525" imgH="1678305" progId="Word.Picture.8">
                  <p:embed/>
                </p:oleObj>
              </mc:Choice>
              <mc:Fallback>
                <p:oleObj name="" r:id="rId1" imgW="3311525" imgH="1678305" progId="Word.Picture.8">
                  <p:embed/>
                  <p:pic>
                    <p:nvPicPr>
                      <p:cNvPr id="0" name="图片 3075"/>
                      <p:cNvPicPr/>
                      <p:nvPr/>
                    </p:nvPicPr>
                    <p:blipFill>
                      <a:blip r:embed="rId2"/>
                      <a:stretch>
                        <a:fillRect/>
                      </a:stretch>
                    </p:blipFill>
                    <p:spPr>
                      <a:xfrm>
                        <a:off x="0" y="855980"/>
                        <a:ext cx="9136063" cy="4621213"/>
                      </a:xfrm>
                      <a:prstGeom prst="rect">
                        <a:avLst/>
                      </a:prstGeom>
                      <a:noFill/>
                      <a:ln w="38100">
                        <a:noFill/>
                        <a:miter/>
                      </a:ln>
                    </p:spPr>
                  </p:pic>
                </p:oleObj>
              </mc:Fallback>
            </mc:AlternateContent>
          </a:graphicData>
        </a:graphic>
      </p:graphicFrame>
      <p:sp>
        <p:nvSpPr>
          <p:cNvPr id="3" name="文本框 2"/>
          <p:cNvSpPr txBox="1"/>
          <p:nvPr/>
        </p:nvSpPr>
        <p:spPr>
          <a:xfrm>
            <a:off x="1881505" y="5477510"/>
            <a:ext cx="5380990" cy="521970"/>
          </a:xfrm>
          <a:prstGeom prst="rect">
            <a:avLst/>
          </a:prstGeom>
          <a:noFill/>
        </p:spPr>
        <p:txBody>
          <a:bodyPr wrap="square" rtlCol="0">
            <a:spAutoFit/>
          </a:bodyPr>
          <a:p>
            <a:pPr algn="ctr">
              <a:buNone/>
            </a:pPr>
            <a:r>
              <a:rPr lang="zh-CN" altLang="en-US"/>
              <a:t>（单个关系的模式设计方案）</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758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758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67589" name="Rectangle 3"/>
          <p:cNvSpPr>
            <a:spLocks noGrp="1"/>
          </p:cNvSpPr>
          <p:nvPr>
            <p:ph type="body"/>
          </p:nvPr>
        </p:nvSpPr>
        <p:spPr/>
        <p:txBody>
          <a:bodyPr vert="horz" wrap="square" anchor="t"/>
          <a:p>
            <a:pPr lvl="0" eaLnBrk="1" hangingPunct="1">
              <a:lnSpc>
                <a:spcPct val="130000"/>
              </a:lnSpc>
            </a:pPr>
            <a:r>
              <a:rPr lang="zh-CN" altLang="en-US" dirty="0"/>
              <a:t>属性集的闭包 </a:t>
            </a:r>
            <a:r>
              <a:rPr lang="en-US" altLang="x-none" dirty="0"/>
              <a:t>X</a:t>
            </a:r>
            <a:r>
              <a:rPr lang="en-US" altLang="x-none" baseline="-25000" dirty="0"/>
              <a:t>F</a:t>
            </a:r>
            <a:r>
              <a:rPr lang="en-US" altLang="x-none" baseline="30000" dirty="0"/>
              <a:t>+</a:t>
            </a:r>
            <a:r>
              <a:rPr lang="en-US" altLang="x-none" dirty="0"/>
              <a:t>（</a:t>
            </a:r>
            <a:r>
              <a:rPr lang="zh-CN" altLang="en-US" dirty="0"/>
              <a:t>可以简写为 </a:t>
            </a:r>
            <a:r>
              <a:rPr lang="en-US" altLang="x-none" dirty="0"/>
              <a:t>X</a:t>
            </a:r>
            <a:r>
              <a:rPr lang="en-US" altLang="x-none" baseline="30000" dirty="0"/>
              <a:t>+</a:t>
            </a:r>
            <a:r>
              <a:rPr lang="zh-CN" altLang="en-US" dirty="0"/>
              <a:t>）</a:t>
            </a:r>
            <a:endParaRPr lang="zh-CN" altLang="en-US" dirty="0"/>
          </a:p>
          <a:p>
            <a:pPr lvl="1" eaLnBrk="1" hangingPunct="1">
              <a:lnSpc>
                <a:spcPct val="130000"/>
              </a:lnSpc>
            </a:pPr>
            <a:r>
              <a:rPr lang="zh-CN" altLang="en-US" dirty="0"/>
              <a:t>设 </a:t>
            </a:r>
            <a:r>
              <a:rPr lang="en-US" altLang="x-none" dirty="0"/>
              <a:t>F </a:t>
            </a:r>
            <a:r>
              <a:rPr lang="zh-CN" altLang="en-US" dirty="0"/>
              <a:t>是关系模式 </a:t>
            </a:r>
            <a:r>
              <a:rPr lang="en-US" altLang="x-none" dirty="0"/>
              <a:t>R(U) </a:t>
            </a:r>
            <a:r>
              <a:rPr lang="zh-CN" altLang="en-US" dirty="0"/>
              <a:t>上的函数依赖集，</a:t>
            </a:r>
            <a:r>
              <a:rPr lang="en-US" altLang="x-none" dirty="0"/>
              <a:t>X </a:t>
            </a:r>
            <a:r>
              <a:rPr lang="zh-CN" altLang="en-US" dirty="0"/>
              <a:t>是关系模式 </a:t>
            </a:r>
            <a:r>
              <a:rPr lang="en-US" altLang="x-none" dirty="0"/>
              <a:t>R(U) </a:t>
            </a:r>
            <a:r>
              <a:rPr lang="zh-CN" altLang="en-US" dirty="0"/>
              <a:t>的属性子集，由所有函数依赖于 </a:t>
            </a:r>
            <a:r>
              <a:rPr lang="en-US" altLang="x-none" dirty="0"/>
              <a:t>X </a:t>
            </a:r>
            <a:r>
              <a:rPr lang="zh-CN" altLang="en-US" dirty="0"/>
              <a:t>的属性所构成的集合被称为属性集 </a:t>
            </a:r>
            <a:r>
              <a:rPr lang="en-US" altLang="x-none" dirty="0"/>
              <a:t>X </a:t>
            </a:r>
            <a:r>
              <a:rPr lang="zh-CN" altLang="en-US" dirty="0"/>
              <a:t>在函数依赖集 </a:t>
            </a:r>
            <a:r>
              <a:rPr lang="en-US" altLang="x-none" dirty="0"/>
              <a:t>F </a:t>
            </a:r>
            <a:r>
              <a:rPr lang="zh-CN" altLang="en-US" dirty="0"/>
              <a:t>上的闭包。</a:t>
            </a:r>
            <a:endParaRPr lang="zh-CN" altLang="en-US" dirty="0"/>
          </a:p>
          <a:p>
            <a:pPr lvl="3" eaLnBrk="1" hangingPunct="1">
              <a:lnSpc>
                <a:spcPct val="130000"/>
              </a:lnSpc>
              <a:buNone/>
            </a:pPr>
            <a:r>
              <a:rPr lang="en-US" altLang="x-none" dirty="0"/>
              <a:t>X</a:t>
            </a:r>
            <a:r>
              <a:rPr lang="en-US" altLang="x-none" baseline="-25000" dirty="0">
                <a:solidFill>
                  <a:schemeClr val="tx1"/>
                </a:solidFill>
                <a:uFillTx/>
              </a:rPr>
              <a:t>F</a:t>
            </a:r>
            <a:r>
              <a:rPr lang="en-US" altLang="x-none" baseline="30000" dirty="0"/>
              <a:t>+</a:t>
            </a:r>
            <a:r>
              <a:rPr lang="zh-CN" altLang="en-US" dirty="0"/>
              <a:t> = { </a:t>
            </a:r>
            <a:r>
              <a:rPr lang="en-US" altLang="x-none" dirty="0"/>
              <a:t>A │ F  </a:t>
            </a:r>
            <a:r>
              <a:rPr lang="en-US" altLang="x-none" dirty="0">
                <a:cs typeface="微软雅黑" panose="020B0503020204020204" charset="-122"/>
              </a:rPr>
              <a:t>╞</a:t>
            </a:r>
            <a:r>
              <a:rPr lang="en-US" altLang="x-none" dirty="0"/>
              <a:t>   X</a:t>
            </a:r>
            <a:r>
              <a:rPr lang="en-US" altLang="x-none" dirty="0">
                <a:latin typeface="宋体" panose="02010600030101010101" pitchFamily="2" charset="-122"/>
              </a:rPr>
              <a:t>→</a:t>
            </a:r>
            <a:r>
              <a:rPr lang="en-US" altLang="x-none" dirty="0"/>
              <a:t>A }</a:t>
            </a:r>
            <a:endParaRPr lang="en-US" altLang="x-none"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861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8612" name="Rectangle 2"/>
          <p:cNvSpPr>
            <a:spLocks noGrp="1"/>
          </p:cNvSpPr>
          <p:nvPr>
            <p:ph type="title"/>
          </p:nvPr>
        </p:nvSpPr>
        <p:spPr/>
        <p:txBody>
          <a:bodyPr vert="horz" wrap="square" tIns="0" bIns="0" anchor="ctr"/>
          <a:p>
            <a:pPr lvl="0" eaLnBrk="1" hangingPunct="1"/>
            <a:r>
              <a:rPr lang="zh-CN" altLang="en-US" dirty="0"/>
              <a:t>8.2.1  函数依赖</a:t>
            </a:r>
            <a:endParaRPr lang="en-US" altLang="x-none" dirty="0"/>
          </a:p>
        </p:txBody>
      </p:sp>
      <p:sp>
        <p:nvSpPr>
          <p:cNvPr id="68613" name="Rectangle 3"/>
          <p:cNvSpPr>
            <a:spLocks noGrp="1"/>
          </p:cNvSpPr>
          <p:nvPr>
            <p:ph type="body"/>
          </p:nvPr>
        </p:nvSpPr>
        <p:spPr>
          <a:xfrm>
            <a:off x="381000" y="914400"/>
            <a:ext cx="8382000" cy="1143000"/>
          </a:xfrm>
        </p:spPr>
        <p:txBody>
          <a:bodyPr vert="horz" wrap="square" anchor="t"/>
          <a:p>
            <a:pPr marL="457200" lvl="0" indent="-457200">
              <a:buNone/>
            </a:pPr>
            <a:r>
              <a:rPr lang="zh-CN" altLang="en-US" dirty="0">
                <a:latin typeface="Arial" panose="020B0604020202020204" pitchFamily="34" charset="0"/>
              </a:rPr>
              <a:t>算法8-1：计算属性集</a:t>
            </a:r>
            <a:r>
              <a:rPr lang="en-US" altLang="x-none" dirty="0">
                <a:latin typeface="Arial" panose="020B0604020202020204" pitchFamily="34" charset="0"/>
              </a:rPr>
              <a:t>X</a:t>
            </a:r>
            <a:r>
              <a:rPr lang="zh-CN" altLang="en-US" dirty="0">
                <a:latin typeface="Arial" panose="020B0604020202020204" pitchFamily="34" charset="0"/>
              </a:rPr>
              <a:t>在函数依赖集</a:t>
            </a:r>
            <a:r>
              <a:rPr lang="en-US" altLang="x-none" dirty="0">
                <a:latin typeface="Arial" panose="020B0604020202020204" pitchFamily="34" charset="0"/>
              </a:rPr>
              <a:t>F</a:t>
            </a:r>
            <a:r>
              <a:rPr lang="zh-CN" altLang="en-US" dirty="0">
                <a:latin typeface="Arial" panose="020B0604020202020204" pitchFamily="34" charset="0"/>
              </a:rPr>
              <a:t>上的闭包</a:t>
            </a:r>
            <a:r>
              <a:rPr lang="en-US" altLang="x-none" dirty="0">
                <a:latin typeface="Arial" panose="020B0604020202020204" pitchFamily="34" charset="0"/>
              </a:rPr>
              <a:t>X</a:t>
            </a:r>
            <a:r>
              <a:rPr lang="en-US" altLang="x-none" baseline="-25000" dirty="0">
                <a:latin typeface="Arial" panose="020B0604020202020204" pitchFamily="34" charset="0"/>
              </a:rPr>
              <a:t>F</a:t>
            </a:r>
            <a:r>
              <a:rPr lang="en-US" altLang="x-none" baseline="30000" dirty="0">
                <a:latin typeface="Arial" panose="020B0604020202020204" pitchFamily="34" charset="0"/>
              </a:rPr>
              <a:t>+</a:t>
            </a:r>
            <a:endParaRPr lang="en-US" altLang="x-none" dirty="0">
              <a:latin typeface="Arial" panose="020B0604020202020204" pitchFamily="34" charset="0"/>
            </a:endParaRPr>
          </a:p>
          <a:p>
            <a:pPr marL="1828800" lvl="3" indent="-457200">
              <a:buNone/>
            </a:pPr>
            <a:r>
              <a:rPr lang="en-US" altLang="x-none" dirty="0">
                <a:latin typeface="Arial" panose="020B0604020202020204" pitchFamily="34" charset="0"/>
              </a:rPr>
              <a:t>(</a:t>
            </a:r>
            <a:r>
              <a:rPr lang="zh-CN" altLang="en-US" dirty="0">
                <a:latin typeface="Arial" panose="020B0604020202020204" pitchFamily="34" charset="0"/>
              </a:rPr>
              <a:t>简写为</a:t>
            </a:r>
            <a:r>
              <a:rPr lang="en-US" altLang="x-none" dirty="0">
                <a:latin typeface="Arial" panose="020B0604020202020204" pitchFamily="34" charset="0"/>
              </a:rPr>
              <a:t>X</a:t>
            </a:r>
            <a:r>
              <a:rPr lang="en-US" altLang="x-none" baseline="30000" dirty="0">
                <a:latin typeface="Arial" panose="020B0604020202020204" pitchFamily="34" charset="0"/>
              </a:rPr>
              <a:t>+</a:t>
            </a:r>
            <a:r>
              <a:rPr lang="zh-CN" altLang="en-US" dirty="0">
                <a:latin typeface="Arial" panose="020B0604020202020204" pitchFamily="34" charset="0"/>
              </a:rPr>
              <a:t>）</a:t>
            </a:r>
            <a:endParaRPr lang="en-US" altLang="x-none" dirty="0">
              <a:latin typeface="Arial" panose="020B0604020202020204" pitchFamily="34" charset="0"/>
              <a:sym typeface="Symbol" panose="05050102010706020507" pitchFamily="2" charset="2"/>
            </a:endParaRPr>
          </a:p>
        </p:txBody>
      </p:sp>
      <p:sp>
        <p:nvSpPr>
          <p:cNvPr id="68614" name="Rectangle 4"/>
          <p:cNvSpPr/>
          <p:nvPr/>
        </p:nvSpPr>
        <p:spPr>
          <a:xfrm>
            <a:off x="152400" y="2133600"/>
            <a:ext cx="8839200" cy="4114800"/>
          </a:xfrm>
          <a:prstGeom prst="rect">
            <a:avLst/>
          </a:prstGeom>
          <a:solidFill>
            <a:srgbClr val="FFFFFF"/>
          </a:solidFill>
          <a:ln w="9525">
            <a:noFill/>
          </a:ln>
        </p:spPr>
        <p:txBody>
          <a:bodyPr/>
          <a:p>
            <a:pPr marL="914400" lvl="1" indent="-457200" eaLnBrk="0" hangingPunct="0">
              <a:lnSpc>
                <a:spcPct val="140000"/>
              </a:lnSpc>
              <a:buNone/>
            </a:pPr>
            <a:r>
              <a:rPr lang="en-US" altLang="x-none" dirty="0">
                <a:solidFill>
                  <a:srgbClr val="FF0000"/>
                </a:solidFill>
                <a:latin typeface="Arial" panose="020B0604020202020204" pitchFamily="34" charset="0"/>
                <a:ea typeface="宋体" panose="02010600030101010101" pitchFamily="2" charset="-122"/>
              </a:rPr>
              <a:t>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 </a:t>
            </a:r>
            <a:r>
              <a:rPr lang="en-US" altLang="x-none" dirty="0">
                <a:solidFill>
                  <a:srgbClr val="FF0000"/>
                </a:solidFill>
                <a:latin typeface="Arial" panose="020B0604020202020204" pitchFamily="34" charset="0"/>
                <a:ea typeface="宋体" panose="02010600030101010101" pitchFamily="2" charset="-122"/>
              </a:rPr>
              <a:t>X</a:t>
            </a:r>
            <a:r>
              <a:rPr lang="en-US" altLang="x-none" dirty="0">
                <a:latin typeface="Arial" panose="020B0604020202020204" pitchFamily="34" charset="0"/>
                <a:ea typeface="宋体" panose="02010600030101010101" pitchFamily="2" charset="-122"/>
              </a:rPr>
              <a:t>;</a:t>
            </a:r>
            <a:endParaRPr lang="en-US" altLang="x-none" dirty="0">
              <a:latin typeface="Arial" panose="020B0604020202020204" pitchFamily="34" charset="0"/>
              <a:ea typeface="宋体" panose="02010600030101010101" pitchFamily="2" charset="-122"/>
            </a:endParaRPr>
          </a:p>
          <a:p>
            <a:pPr marL="914400" lvl="1" indent="-457200" eaLnBrk="1" hangingPunct="1">
              <a:lnSpc>
                <a:spcPct val="140000"/>
              </a:lnSpc>
              <a:buNone/>
            </a:pPr>
            <a:r>
              <a:rPr lang="en-US" altLang="x-none" dirty="0">
                <a:latin typeface="Arial" panose="020B0604020202020204" pitchFamily="34" charset="0"/>
                <a:ea typeface="宋体" panose="02010600030101010101" pitchFamily="2" charset="-122"/>
              </a:rPr>
              <a:t>repeat</a:t>
            </a:r>
            <a:endParaRPr lang="en-US" altLang="x-none" dirty="0">
              <a:latin typeface="Arial" panose="020B0604020202020204" pitchFamily="34" charset="0"/>
              <a:ea typeface="宋体" panose="02010600030101010101" pitchFamily="2" charset="-122"/>
            </a:endParaRPr>
          </a:p>
          <a:p>
            <a:pPr marL="1371600" lvl="2" indent="-457200" eaLnBrk="1" hangingPunct="1">
              <a:lnSpc>
                <a:spcPct val="140000"/>
              </a:lnSpc>
              <a:buNone/>
            </a:pPr>
            <a:r>
              <a:rPr lang="en-US" altLang="x-none" dirty="0">
                <a:solidFill>
                  <a:srgbClr val="FF0000"/>
                </a:solidFill>
                <a:latin typeface="Arial" panose="020B0604020202020204" pitchFamily="34" charset="0"/>
                <a:ea typeface="宋体" panose="02010600030101010101" pitchFamily="2" charset="-122"/>
              </a:rPr>
              <a:t>oldX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t>
            </a:r>
            <a:r>
              <a:rPr lang="en-US" altLang="x-none" dirty="0">
                <a:solidFill>
                  <a:srgbClr val="FF0000"/>
                </a:solidFill>
                <a:latin typeface="Arial" panose="020B0604020202020204" pitchFamily="34" charset="0"/>
                <a:ea typeface="宋体" panose="02010600030101010101" pitchFamily="2" charset="-122"/>
              </a:rPr>
              <a:t>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a:t>
            </a:r>
            <a:endParaRPr lang="en-US" altLang="x-none" dirty="0">
              <a:solidFill>
                <a:schemeClr val="accent2"/>
              </a:solidFill>
              <a:latin typeface="Arial" panose="020B0604020202020204" pitchFamily="34" charset="0"/>
              <a:ea typeface="宋体" panose="02010600030101010101" pitchFamily="2" charset="-122"/>
            </a:endParaRPr>
          </a:p>
          <a:p>
            <a:pPr marL="1371600" lvl="2" indent="-457200" eaLnBrk="1" hangingPunct="1">
              <a:lnSpc>
                <a:spcPct val="140000"/>
              </a:lnSpc>
              <a:buNone/>
            </a:pPr>
            <a:r>
              <a:rPr lang="en-US" altLang="x-none" dirty="0">
                <a:solidFill>
                  <a:schemeClr val="accent2"/>
                </a:solidFill>
                <a:latin typeface="Arial" panose="020B0604020202020204" pitchFamily="34" charset="0"/>
                <a:ea typeface="宋体" panose="02010600030101010101" pitchFamily="2" charset="-122"/>
              </a:rPr>
              <a:t>for each functional dependency </a:t>
            </a:r>
            <a:r>
              <a:rPr lang="en-US" altLang="x-none" dirty="0">
                <a:solidFill>
                  <a:srgbClr val="FF0000"/>
                </a:solidFill>
                <a:latin typeface="Arial" panose="020B0604020202020204" pitchFamily="34" charset="0"/>
                <a:ea typeface="宋体" panose="02010600030101010101" pitchFamily="2" charset="-122"/>
              </a:rPr>
              <a:t>Y</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in F do</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1" hangingPunct="1">
              <a:lnSpc>
                <a:spcPct val="140000"/>
              </a:lnSpc>
              <a:buNone/>
            </a:pP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if </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Y</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rgbClr val="FF0000"/>
                </a:solidFill>
                <a:latin typeface="Arial" panose="020B0604020202020204" pitchFamily="34" charset="0"/>
                <a:ea typeface="宋体" panose="02010600030101010101" pitchFamily="2" charset="-122"/>
              </a:rPr>
              <a:t>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then </a:t>
            </a:r>
            <a:r>
              <a:rPr lang="en-US" altLang="x-none" dirty="0">
                <a:solidFill>
                  <a:srgbClr val="FF0000"/>
                </a:solidFill>
                <a:latin typeface="Arial" panose="020B0604020202020204" pitchFamily="34" charset="0"/>
                <a:ea typeface="宋体" panose="02010600030101010101" pitchFamily="2" charset="-122"/>
              </a:rPr>
              <a:t>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rgbClr val="FF0000"/>
                </a:solidFill>
                <a:latin typeface="Arial" panose="020B0604020202020204" pitchFamily="34" charset="0"/>
                <a:ea typeface="宋体" panose="02010600030101010101" pitchFamily="2" charset="-122"/>
              </a:rPr>
              <a:t>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40000"/>
              </a:lnSpc>
              <a:buNone/>
            </a:pPr>
            <a:r>
              <a:rPr lang="en-US" altLang="x-none" dirty="0">
                <a:latin typeface="Arial" panose="020B0604020202020204" pitchFamily="34" charset="0"/>
                <a:ea typeface="宋体" panose="02010600030101010101" pitchFamily="2" charset="-122"/>
                <a:sym typeface="Symbol" panose="05050102010706020507" pitchFamily="2" charset="2"/>
              </a:rPr>
              <a:t>until ( </a:t>
            </a:r>
            <a:r>
              <a:rPr lang="en-US" altLang="x-none" dirty="0">
                <a:solidFill>
                  <a:srgbClr val="FF0000"/>
                </a:solidFill>
                <a:latin typeface="Arial" panose="020B0604020202020204" pitchFamily="34" charset="0"/>
                <a:ea typeface="宋体" panose="02010600030101010101" pitchFamily="2" charset="-122"/>
              </a:rPr>
              <a:t>oldX</a:t>
            </a:r>
            <a:r>
              <a:rPr lang="en-US" altLang="x-none" baseline="30000"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 </a:t>
            </a:r>
            <a:r>
              <a:rPr lang="en-US" altLang="x-none" dirty="0">
                <a:solidFill>
                  <a:srgbClr val="FF0000"/>
                </a:solidFill>
                <a:latin typeface="Arial" panose="020B0604020202020204" pitchFamily="34" charset="0"/>
                <a:ea typeface="宋体" panose="02010600030101010101" pitchFamily="2" charset="-122"/>
              </a:rPr>
              <a:t>X</a:t>
            </a:r>
            <a:r>
              <a:rPr lang="en-US" altLang="x-none" baseline="30000" dirty="0">
                <a:solidFill>
                  <a:srgbClr val="FF0000"/>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sym typeface="Symbol" panose="05050102010706020507" pitchFamily="2" charset="2"/>
              </a:rPr>
              <a:t>)</a:t>
            </a:r>
            <a:endParaRPr lang="en-US" altLang="x-none"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Effect transition="in" filter="barn(outVertical)">
                                      <p:cBhvr>
                                        <p:cTn id="7"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963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69636" name="Rectangle 6"/>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69637" name="Rectangle 3"/>
          <p:cNvSpPr>
            <a:spLocks noGrp="1"/>
          </p:cNvSpPr>
          <p:nvPr>
            <p:ph type="body"/>
          </p:nvPr>
        </p:nvSpPr>
        <p:spPr>
          <a:xfrm>
            <a:off x="0" y="44450"/>
            <a:ext cx="9144000" cy="990600"/>
          </a:xfrm>
        </p:spPr>
        <p:txBody>
          <a:bodyPr vert="horz" wrap="square" anchor="t"/>
          <a:p>
            <a:pPr lvl="0" eaLnBrk="1" hangingPunct="1">
              <a:lnSpc>
                <a:spcPct val="100000"/>
              </a:lnSpc>
            </a:pPr>
            <a:r>
              <a:rPr lang="zh-CN" altLang="en-US" dirty="0">
                <a:solidFill>
                  <a:schemeClr val="accent2"/>
                </a:solidFill>
                <a:latin typeface="Arial" panose="020B0604020202020204" pitchFamily="34" charset="0"/>
              </a:rPr>
              <a:t>例：设</a:t>
            </a:r>
            <a:r>
              <a:rPr lang="zh-CN" altLang="en-US" dirty="0">
                <a:latin typeface="Arial" panose="020B0604020202020204" pitchFamily="34" charset="0"/>
              </a:rPr>
              <a:t> </a:t>
            </a:r>
            <a:r>
              <a:rPr lang="en-US" altLang="x-none" dirty="0">
                <a:solidFill>
                  <a:schemeClr val="accent2"/>
                </a:solidFill>
                <a:latin typeface="Arial" panose="020B0604020202020204" pitchFamily="34" charset="0"/>
              </a:rPr>
              <a:t>F = { </a:t>
            </a:r>
            <a:r>
              <a:rPr lang="en-US" altLang="x-none" dirty="0">
                <a:solidFill>
                  <a:srgbClr val="FF0066"/>
                </a:solidFill>
                <a:latin typeface="Arial" panose="020B0604020202020204" pitchFamily="34" charset="0"/>
              </a:rPr>
              <a:t>(f</a:t>
            </a:r>
            <a:r>
              <a:rPr lang="en-US" altLang="x-none" baseline="-25000" dirty="0">
                <a:solidFill>
                  <a:srgbClr val="FF0066"/>
                </a:solidFill>
                <a:latin typeface="Arial" panose="020B0604020202020204" pitchFamily="34" charset="0"/>
              </a:rPr>
              <a:t>1</a:t>
            </a:r>
            <a:r>
              <a:rPr lang="en-US" altLang="x-none" dirty="0">
                <a:solidFill>
                  <a:srgbClr val="FF0066"/>
                </a:solidFill>
                <a:latin typeface="Arial" panose="020B0604020202020204" pitchFamily="34" charset="0"/>
              </a:rPr>
              <a:t>)</a:t>
            </a:r>
            <a:r>
              <a:rPr lang="en-US" altLang="x-none" dirty="0">
                <a:solidFill>
                  <a:schemeClr val="accent2"/>
                </a:solidFill>
                <a:latin typeface="Arial" panose="020B0604020202020204" pitchFamily="34" charset="0"/>
              </a:rPr>
              <a:t> B→CD,   </a:t>
            </a:r>
            <a:r>
              <a:rPr lang="en-US" altLang="x-none" dirty="0">
                <a:solidFill>
                  <a:srgbClr val="FF0066"/>
                </a:solidFill>
                <a:latin typeface="Arial" panose="020B0604020202020204" pitchFamily="34" charset="0"/>
              </a:rPr>
              <a:t>(f</a:t>
            </a:r>
            <a:r>
              <a:rPr lang="en-US" altLang="x-none" baseline="-25000" dirty="0">
                <a:solidFill>
                  <a:srgbClr val="FF0066"/>
                </a:solidFill>
                <a:latin typeface="Arial" panose="020B0604020202020204" pitchFamily="34" charset="0"/>
              </a:rPr>
              <a:t>2</a:t>
            </a:r>
            <a:r>
              <a:rPr lang="en-US" altLang="x-none" dirty="0">
                <a:solidFill>
                  <a:srgbClr val="FF0066"/>
                </a:solidFill>
                <a:latin typeface="Arial" panose="020B0604020202020204" pitchFamily="34" charset="0"/>
              </a:rPr>
              <a:t>)</a:t>
            </a:r>
            <a:r>
              <a:rPr lang="en-US" altLang="x-none" dirty="0">
                <a:solidFill>
                  <a:schemeClr val="accent2"/>
                </a:solidFill>
                <a:latin typeface="Arial" panose="020B0604020202020204" pitchFamily="34" charset="0"/>
              </a:rPr>
              <a:t> AD→E,   </a:t>
            </a:r>
            <a:r>
              <a:rPr lang="en-US" altLang="x-none" dirty="0">
                <a:solidFill>
                  <a:srgbClr val="FF0066"/>
                </a:solidFill>
                <a:latin typeface="Arial" panose="020B0604020202020204" pitchFamily="34" charset="0"/>
              </a:rPr>
              <a:t>(f</a:t>
            </a:r>
            <a:r>
              <a:rPr lang="en-US" altLang="x-none" baseline="-25000" dirty="0">
                <a:solidFill>
                  <a:srgbClr val="FF0066"/>
                </a:solidFill>
                <a:latin typeface="Arial" panose="020B0604020202020204" pitchFamily="34" charset="0"/>
              </a:rPr>
              <a:t>3</a:t>
            </a:r>
            <a:r>
              <a:rPr lang="en-US" altLang="x-none" dirty="0">
                <a:solidFill>
                  <a:srgbClr val="FF0066"/>
                </a:solidFill>
                <a:latin typeface="Arial" panose="020B0604020202020204" pitchFamily="34" charset="0"/>
              </a:rPr>
              <a:t>) </a:t>
            </a:r>
            <a:r>
              <a:rPr lang="en-US" altLang="x-none" dirty="0">
                <a:solidFill>
                  <a:schemeClr val="accent2"/>
                </a:solidFill>
                <a:latin typeface="Arial" panose="020B0604020202020204" pitchFamily="34" charset="0"/>
              </a:rPr>
              <a:t>B→A }，</a:t>
            </a:r>
            <a:r>
              <a:rPr lang="zh-CN" altLang="en-US" dirty="0">
                <a:solidFill>
                  <a:schemeClr val="accent2"/>
                </a:solidFill>
                <a:latin typeface="Arial" panose="020B0604020202020204" pitchFamily="34" charset="0"/>
              </a:rPr>
              <a:t>请计算</a:t>
            </a:r>
            <a:r>
              <a:rPr lang="en-US" altLang="x-none" dirty="0">
                <a:solidFill>
                  <a:schemeClr val="accent2"/>
                </a:solidFill>
                <a:latin typeface="Arial" panose="020B0604020202020204" pitchFamily="34" charset="0"/>
              </a:rPr>
              <a:t> {B}</a:t>
            </a:r>
            <a:r>
              <a:rPr lang="en-US" altLang="x-none" baseline="-25000" dirty="0">
                <a:solidFill>
                  <a:schemeClr val="accent2"/>
                </a:solidFill>
                <a:latin typeface="Arial" panose="020B0604020202020204" pitchFamily="34" charset="0"/>
              </a:rPr>
              <a:t>F</a:t>
            </a:r>
            <a:r>
              <a:rPr lang="en-US" altLang="x-none" baseline="30000" dirty="0">
                <a:solidFill>
                  <a:schemeClr val="accent2"/>
                </a:solidFill>
                <a:latin typeface="Arial" panose="020B0604020202020204" pitchFamily="34" charset="0"/>
              </a:rPr>
              <a:t>+ </a:t>
            </a:r>
            <a:r>
              <a:rPr lang="en-US" altLang="x-none" dirty="0">
                <a:solidFill>
                  <a:schemeClr val="accent2"/>
                </a:solidFill>
                <a:latin typeface="Arial" panose="020B0604020202020204" pitchFamily="34" charset="0"/>
              </a:rPr>
              <a:t>?</a:t>
            </a:r>
            <a:endParaRPr lang="en-US" altLang="x-none" dirty="0">
              <a:solidFill>
                <a:schemeClr val="accent2"/>
              </a:solidFill>
              <a:latin typeface="Arial" panose="020B0604020202020204" pitchFamily="34" charset="0"/>
            </a:endParaRPr>
          </a:p>
        </p:txBody>
      </p:sp>
      <p:sp>
        <p:nvSpPr>
          <p:cNvPr id="69638" name="Rectangle 4"/>
          <p:cNvSpPr/>
          <p:nvPr/>
        </p:nvSpPr>
        <p:spPr>
          <a:xfrm>
            <a:off x="0" y="1196975"/>
            <a:ext cx="9144000" cy="5432425"/>
          </a:xfrm>
          <a:prstGeom prst="rect">
            <a:avLst/>
          </a:prstGeom>
          <a:noFill/>
          <a:ln w="9525">
            <a:noFill/>
          </a:ln>
        </p:spPr>
        <p:txBody>
          <a:bodyPr/>
          <a:p>
            <a:pPr marL="457200" lvl="0" indent="-457200" eaLnBrk="1" hangingPunct="1">
              <a:buClr>
                <a:schemeClr val="tx1"/>
              </a:buClr>
              <a:buChar char="Ø"/>
            </a:pPr>
            <a:r>
              <a:rPr lang="zh-CN" altLang="en-US" dirty="0">
                <a:solidFill>
                  <a:srgbClr val="FF0000"/>
                </a:solidFill>
                <a:latin typeface="Arial" panose="020B0604020202020204" pitchFamily="34" charset="0"/>
                <a:ea typeface="宋体" panose="02010600030101010101" pitchFamily="2" charset="-122"/>
              </a:rPr>
              <a:t>初始化：</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 B }</a:t>
            </a:r>
            <a:endParaRPr lang="en-US" altLang="x-none" dirty="0">
              <a:solidFill>
                <a:schemeClr val="accent2"/>
              </a:solidFill>
              <a:latin typeface="Arial" panose="020B0604020202020204" pitchFamily="34" charset="0"/>
              <a:ea typeface="宋体" panose="02010600030101010101" pitchFamily="2" charset="-122"/>
            </a:endParaRPr>
          </a:p>
          <a:p>
            <a:pPr marL="457200" lvl="0" indent="-457200" eaLnBrk="1" hangingPunct="1">
              <a:buClr>
                <a:schemeClr val="tx1"/>
              </a:buClr>
              <a:buChar char="q"/>
            </a:pPr>
            <a:endParaRPr lang="en-US" altLang="x-none" sz="1400" dirty="0">
              <a:solidFill>
                <a:schemeClr val="accent2"/>
              </a:solidFill>
              <a:latin typeface="Arial" panose="020B0604020202020204" pitchFamily="34" charset="0"/>
              <a:ea typeface="宋体" panose="02010600030101010101" pitchFamily="2" charset="-122"/>
            </a:endParaRPr>
          </a:p>
          <a:p>
            <a:pPr marL="457200" lvl="0" indent="-457200" eaLnBrk="1" hangingPunct="1">
              <a:buClr>
                <a:schemeClr val="tx1"/>
              </a:buClr>
              <a:buChar char="Ø"/>
            </a:pPr>
            <a:r>
              <a:rPr lang="zh-CN" altLang="en-US" dirty="0">
                <a:solidFill>
                  <a:srgbClr val="FF0000"/>
                </a:solidFill>
                <a:latin typeface="Arial" panose="020B0604020202020204" pitchFamily="34" charset="0"/>
                <a:ea typeface="宋体" panose="02010600030101010101" pitchFamily="2" charset="-122"/>
              </a:rPr>
              <a:t>第一遍循环</a:t>
            </a:r>
            <a:endParaRPr lang="en-US" altLang="x-none" dirty="0">
              <a:solidFill>
                <a:srgbClr val="FF0000"/>
              </a:solidFill>
              <a:latin typeface="Arial" panose="020B0604020202020204" pitchFamily="34" charset="0"/>
              <a:ea typeface="宋体" panose="02010600030101010101" pitchFamily="2" charset="-122"/>
            </a:endParaRPr>
          </a:p>
          <a:p>
            <a:pPr marL="914400" lvl="1" indent="-457200" eaLnBrk="1" hangingPunct="1">
              <a:buClr>
                <a:schemeClr val="tx1"/>
              </a:buClr>
              <a:buAutoNum type="arabicParenR"/>
            </a:pPr>
            <a:r>
              <a:rPr lang="en-US" altLang="x-none" dirty="0">
                <a:solidFill>
                  <a:schemeClr val="accent2"/>
                </a:solidFill>
                <a:latin typeface="Arial" panose="020B0604020202020204" pitchFamily="34" charset="0"/>
                <a:ea typeface="宋体" panose="02010600030101010101" pitchFamily="2" charset="-122"/>
              </a:rPr>
              <a:t>X =</a:t>
            </a:r>
            <a:r>
              <a:rPr lang="en-US" altLang="x-none" dirty="0">
                <a:solidFill>
                  <a:srgbClr val="FF0066"/>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 B }</a:t>
            </a:r>
            <a:endParaRPr lang="en-US" altLang="x-none" dirty="0">
              <a:solidFill>
                <a:srgbClr val="FF0066"/>
              </a:solidFill>
              <a:latin typeface="Arial" panose="020B0604020202020204" pitchFamily="34" charset="0"/>
              <a:ea typeface="宋体" panose="02010600030101010101" pitchFamily="2" charset="-122"/>
            </a:endParaRPr>
          </a:p>
          <a:p>
            <a:pPr marL="914400" lvl="1" indent="-457200" eaLnBrk="1" hangingPunct="1">
              <a:buClr>
                <a:schemeClr val="tx1"/>
              </a:buClr>
              <a:buAutoNum type="arabicParenR"/>
            </a:pP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1</a:t>
            </a:r>
            <a:r>
              <a:rPr lang="en-US" altLang="x-none" dirty="0">
                <a:solidFill>
                  <a:schemeClr val="accent2"/>
                </a:solidFill>
                <a:latin typeface="Arial" panose="020B0604020202020204" pitchFamily="34" charset="0"/>
                <a:ea typeface="宋体" panose="02010600030101010101" pitchFamily="2" charset="-122"/>
              </a:rPr>
              <a:t> </a:t>
            </a:r>
            <a:r>
              <a:rPr lang="zh-CN" altLang="en-US" dirty="0">
                <a:solidFill>
                  <a:schemeClr val="accent2"/>
                </a:solidFill>
                <a:latin typeface="Arial" panose="020B0604020202020204" pitchFamily="34" charset="0"/>
                <a:ea typeface="宋体" panose="02010600030101010101" pitchFamily="2" charset="-122"/>
              </a:rPr>
              <a:t>的决定因素是</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的一个子集，所以</a:t>
            </a:r>
            <a:endParaRPr lang="zh-CN" altLang="en-US" dirty="0">
              <a:solidFill>
                <a:schemeClr val="accent2"/>
              </a:solidFill>
              <a:latin typeface="Arial" panose="020B0604020202020204" pitchFamily="34" charset="0"/>
              <a:ea typeface="宋体" panose="02010600030101010101" pitchFamily="2" charset="-122"/>
            </a:endParaRPr>
          </a:p>
          <a:p>
            <a:pPr marL="1371600" lvl="2" indent="-457200" eaLnBrk="1" hangingPunct="1">
              <a:buClr>
                <a:schemeClr val="tx1"/>
              </a:buClr>
              <a:buNone/>
            </a:pP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{C, D} = {B, C, D}</a:t>
            </a:r>
            <a:endParaRPr lang="en-US" altLang="x-none" dirty="0">
              <a:solidFill>
                <a:schemeClr val="accent2"/>
              </a:solidFill>
              <a:latin typeface="Arial" panose="020B0604020202020204" pitchFamily="34" charset="0"/>
              <a:ea typeface="宋体" panose="02010600030101010101" pitchFamily="2" charset="-122"/>
            </a:endParaRPr>
          </a:p>
          <a:p>
            <a:pPr marL="859155" lvl="1" indent="-398145" defTabSz="914400" eaLnBrk="1" hangingPunct="1">
              <a:buClr>
                <a:schemeClr val="tx1"/>
              </a:buClr>
              <a:buNone/>
              <a:tabLst>
                <a:tab pos="805815" algn="l"/>
                <a:tab pos="1969770" algn="l"/>
              </a:tabLst>
            </a:pPr>
            <a:r>
              <a:rPr lang="en-US" altLang="x-none" dirty="0">
                <a:solidFill>
                  <a:schemeClr val="tx1"/>
                </a:solidFill>
                <a:latin typeface="Arial" panose="020B0604020202020204" pitchFamily="34" charset="0"/>
                <a:ea typeface="宋体" panose="02010600030101010101" pitchFamily="2" charset="-122"/>
              </a:rPr>
              <a:t>3)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2 </a:t>
            </a:r>
            <a:r>
              <a:rPr lang="zh-CN" altLang="en-US" dirty="0">
                <a:solidFill>
                  <a:schemeClr val="accent2"/>
                </a:solidFill>
                <a:latin typeface="Arial" panose="020B0604020202020204" pitchFamily="34" charset="0"/>
                <a:ea typeface="宋体" panose="02010600030101010101" pitchFamily="2" charset="-122"/>
              </a:rPr>
              <a:t>的决定因素不是</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的子集</a:t>
            </a:r>
            <a:r>
              <a:rPr lang="en-US" altLang="x-none" dirty="0">
                <a:solidFill>
                  <a:schemeClr val="accent2"/>
                </a:solidFill>
                <a:latin typeface="Arial" panose="020B0604020202020204" pitchFamily="34" charset="0"/>
                <a:ea typeface="宋体" panose="02010600030101010101" pitchFamily="2" charset="-122"/>
              </a:rPr>
              <a:t>, </a:t>
            </a:r>
            <a:r>
              <a:rPr lang="zh-CN" altLang="en-US" dirty="0">
                <a:solidFill>
                  <a:schemeClr val="accent2"/>
                </a:solidFill>
                <a:latin typeface="Arial" panose="020B0604020202020204" pitchFamily="34" charset="0"/>
                <a:ea typeface="宋体" panose="02010600030101010101" pitchFamily="2" charset="-122"/>
              </a:rPr>
              <a:t>因此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2</a:t>
            </a:r>
            <a:r>
              <a:rPr lang="en-US" altLang="x-none" dirty="0">
                <a:solidFill>
                  <a:schemeClr val="accent2"/>
                </a:solidFill>
                <a:latin typeface="Arial" panose="020B0604020202020204" pitchFamily="34" charset="0"/>
                <a:ea typeface="宋体" panose="02010600030101010101" pitchFamily="2" charset="-122"/>
              </a:rPr>
              <a:t> </a:t>
            </a:r>
            <a:r>
              <a:rPr lang="zh-CN" altLang="en-US" dirty="0">
                <a:solidFill>
                  <a:schemeClr val="accent2"/>
                </a:solidFill>
                <a:latin typeface="Arial" panose="020B0604020202020204" pitchFamily="34" charset="0"/>
                <a:ea typeface="宋体" panose="02010600030101010101" pitchFamily="2" charset="-122"/>
              </a:rPr>
              <a:t>不影响本次循环的计算结果</a:t>
            </a:r>
            <a:endParaRPr lang="zh-CN" altLang="en-US" dirty="0">
              <a:solidFill>
                <a:schemeClr val="accent2"/>
              </a:solidFill>
              <a:latin typeface="Arial" panose="020B0604020202020204" pitchFamily="34" charset="0"/>
              <a:ea typeface="宋体" panose="02010600030101010101" pitchFamily="2" charset="-122"/>
            </a:endParaRPr>
          </a:p>
          <a:p>
            <a:pPr lvl="1" eaLnBrk="1" hangingPunct="1">
              <a:buClr>
                <a:schemeClr val="tx1"/>
              </a:buClr>
              <a:buNone/>
            </a:pPr>
            <a:r>
              <a:rPr lang="en-US" altLang="x-none" dirty="0">
                <a:solidFill>
                  <a:schemeClr val="tx1"/>
                </a:solidFill>
                <a:latin typeface="Arial" panose="020B0604020202020204" pitchFamily="34" charset="0"/>
                <a:ea typeface="宋体" panose="02010600030101010101" pitchFamily="2" charset="-122"/>
              </a:rPr>
              <a:t>4)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3 </a:t>
            </a:r>
            <a:r>
              <a:rPr lang="zh-CN" altLang="en-US" dirty="0">
                <a:solidFill>
                  <a:schemeClr val="accent2"/>
                </a:solidFill>
                <a:latin typeface="Arial" panose="020B0604020202020204" pitchFamily="34" charset="0"/>
                <a:ea typeface="宋体" panose="02010600030101010101" pitchFamily="2" charset="-122"/>
              </a:rPr>
              <a:t>的决定因素是</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的一个子集，所以</a:t>
            </a:r>
            <a:endParaRPr lang="en-US" altLang="x-none" dirty="0">
              <a:solidFill>
                <a:schemeClr val="accent2"/>
              </a:solidFill>
              <a:latin typeface="Arial" panose="020B0604020202020204" pitchFamily="34" charset="0"/>
              <a:ea typeface="宋体" panose="02010600030101010101" pitchFamily="2" charset="-122"/>
            </a:endParaRPr>
          </a:p>
          <a:p>
            <a:pPr marL="1371600" lvl="2" indent="-457200" eaLnBrk="1" hangingPunct="1">
              <a:buClr>
                <a:schemeClr val="tx1"/>
              </a:buClr>
              <a:buNone/>
            </a:pP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{A} = {A, B, C, D}</a:t>
            </a:r>
            <a:endParaRPr lang="en-US" altLang="x-none" dirty="0">
              <a:solidFill>
                <a:schemeClr val="accent2"/>
              </a:solidFill>
              <a:latin typeface="Arial" panose="020B0604020202020204" pitchFamily="34" charset="0"/>
              <a:ea typeface="宋体" panose="02010600030101010101" pitchFamily="2" charset="-122"/>
            </a:endParaRPr>
          </a:p>
          <a:p>
            <a:pPr lvl="1" eaLnBrk="1" hangingPunct="1">
              <a:buClr>
                <a:schemeClr val="tx1"/>
              </a:buClr>
              <a:buNone/>
            </a:pPr>
            <a:r>
              <a:rPr lang="en-US" altLang="x-none" dirty="0">
                <a:solidFill>
                  <a:schemeClr val="tx1"/>
                </a:solidFill>
                <a:latin typeface="Arial" panose="020B0604020202020204" pitchFamily="34" charset="0"/>
                <a:ea typeface="宋体" panose="02010600030101010101" pitchFamily="2" charset="-122"/>
              </a:rPr>
              <a:t>5) </a:t>
            </a:r>
            <a:r>
              <a:rPr lang="en-US" altLang="x-none" dirty="0">
                <a:solidFill>
                  <a:schemeClr val="accent2"/>
                </a:solidFill>
                <a:latin typeface="Arial" panose="020B0604020202020204" pitchFamily="34" charset="0"/>
                <a:ea typeface="宋体" panose="02010600030101010101" pitchFamily="2" charset="-122"/>
              </a:rPr>
              <a:t>X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回到步骤1)开始执行第二遍循环</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66922" name="AutoShape 9"/>
          <p:cNvSpPr/>
          <p:nvPr/>
        </p:nvSpPr>
        <p:spPr>
          <a:xfrm>
            <a:off x="4690745" y="678815"/>
            <a:ext cx="3996055" cy="2050881"/>
          </a:xfrm>
          <a:prstGeom prst="cloudCallout">
            <a:avLst>
              <a:gd name="adj1" fmla="val -73248"/>
              <a:gd name="adj2" fmla="val 42852"/>
            </a:avLst>
          </a:prstGeom>
          <a:solidFill>
            <a:schemeClr val="bg1"/>
          </a:solidFill>
          <a:ln w="25400" cap="flat" cmpd="sng">
            <a:solidFill>
              <a:srgbClr val="FF0000"/>
            </a:solidFill>
            <a:prstDash val="solid"/>
            <a:headEnd type="none" w="med" len="med"/>
            <a:tailEnd type="none" w="med" len="med"/>
          </a:ln>
        </p:spPr>
        <p:txBody>
          <a:bodyPr wrap="square" lIns="0" rIns="0">
            <a:spAutoFit/>
          </a:bodyPr>
          <a:p>
            <a:pPr lvl="0" eaLnBrk="1" hangingPunct="1">
              <a:spcBef>
                <a:spcPct val="50000"/>
              </a:spcBef>
              <a:buNone/>
            </a:pPr>
            <a:r>
              <a:rPr lang="zh-CN" altLang="en-US" sz="2000" dirty="0">
                <a:solidFill>
                  <a:schemeClr val="accent2"/>
                </a:solidFill>
                <a:latin typeface="Times New Roman" panose="02020603050405020304" pitchFamily="2" charset="0"/>
                <a:ea typeface="宋体" panose="02010600030101010101" pitchFamily="2" charset="-122"/>
              </a:rPr>
              <a:t>在循环开始时，记下</a:t>
            </a:r>
            <a:r>
              <a:rPr lang="zh-CN" altLang="en-US" sz="2000" dirty="0">
                <a:solidFill>
                  <a:schemeClr val="accent2"/>
                </a:solidFill>
                <a:latin typeface="Arial" panose="020B0604020202020204" pitchFamily="34" charset="0"/>
                <a:ea typeface="宋体" panose="02010600030101010101" pitchFamily="2" charset="-122"/>
              </a:rPr>
              <a:t>闭包</a:t>
            </a:r>
            <a:r>
              <a:rPr lang="zh-CN" altLang="en-US" sz="2000" dirty="0">
                <a:solidFill>
                  <a:schemeClr val="accent2"/>
                </a:solidFill>
                <a:latin typeface="Times New Roman" panose="02020603050405020304" pitchFamily="2" charset="0"/>
                <a:ea typeface="宋体" panose="02010600030101010101" pitchFamily="2" charset="-122"/>
              </a:rPr>
              <a:t>的当前计算结果，在循环结束时用于算法的终止判断。</a:t>
            </a:r>
            <a:endParaRPr lang="zh-CN" altLang="en-US" sz="2000"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8">
                                            <p:txEl>
                                              <p:charRg st="0" end="18"/>
                                            </p:txEl>
                                          </p:spTgt>
                                        </p:tgtEl>
                                        <p:attrNameLst>
                                          <p:attrName>style.visibility</p:attrName>
                                        </p:attrNameLst>
                                      </p:cBhvr>
                                      <p:to>
                                        <p:strVal val="visible"/>
                                      </p:to>
                                    </p:set>
                                    <p:animEffect transition="in" filter="blinds(horizontal)">
                                      <p:cBhvr>
                                        <p:cTn id="7" dur="500"/>
                                        <p:tgtEl>
                                          <p:spTgt spid="69638">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8">
                                            <p:txEl>
                                              <p:charRg st="19" end="25"/>
                                            </p:txEl>
                                          </p:spTgt>
                                        </p:tgtEl>
                                        <p:attrNameLst>
                                          <p:attrName>style.visibility</p:attrName>
                                        </p:attrNameLst>
                                      </p:cBhvr>
                                      <p:to>
                                        <p:strVal val="visible"/>
                                      </p:to>
                                    </p:set>
                                    <p:animEffect transition="in" filter="blinds(horizontal)">
                                      <p:cBhvr>
                                        <p:cTn id="12" dur="500"/>
                                        <p:tgtEl>
                                          <p:spTgt spid="69638">
                                            <p:txEl>
                                              <p:charRg st="19"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8">
                                            <p:txEl>
                                              <p:charRg st="25" end="44"/>
                                            </p:txEl>
                                          </p:spTgt>
                                        </p:tgtEl>
                                        <p:attrNameLst>
                                          <p:attrName>style.visibility</p:attrName>
                                        </p:attrNameLst>
                                      </p:cBhvr>
                                      <p:to>
                                        <p:strVal val="visible"/>
                                      </p:to>
                                    </p:set>
                                    <p:animEffect transition="in" filter="blinds(horizontal)">
                                      <p:cBhvr>
                                        <p:cTn id="17" dur="500"/>
                                        <p:tgtEl>
                                          <p:spTgt spid="69638">
                                            <p:txEl>
                                              <p:charRg st="25" end="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638">
                                            <p:txEl>
                                              <p:charRg st="44" end="67"/>
                                            </p:txEl>
                                          </p:spTgt>
                                        </p:tgtEl>
                                        <p:attrNameLst>
                                          <p:attrName>style.visibility</p:attrName>
                                        </p:attrNameLst>
                                      </p:cBhvr>
                                      <p:to>
                                        <p:strVal val="visible"/>
                                      </p:to>
                                    </p:set>
                                    <p:animEffect transition="in" filter="blinds(horizontal)">
                                      <p:cBhvr>
                                        <p:cTn id="22" dur="500"/>
                                        <p:tgtEl>
                                          <p:spTgt spid="69638">
                                            <p:txEl>
                                              <p:charRg st="44" end="67"/>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9638">
                                            <p:txEl>
                                              <p:charRg st="67" end="102"/>
                                            </p:txEl>
                                          </p:spTgt>
                                        </p:tgtEl>
                                        <p:attrNameLst>
                                          <p:attrName>style.visibility</p:attrName>
                                        </p:attrNameLst>
                                      </p:cBhvr>
                                      <p:to>
                                        <p:strVal val="visible"/>
                                      </p:to>
                                    </p:set>
                                    <p:animEffect transition="in" filter="blinds(horizontal)">
                                      <p:cBhvr>
                                        <p:cTn id="25" dur="500"/>
                                        <p:tgtEl>
                                          <p:spTgt spid="69638">
                                            <p:txEl>
                                              <p:charRg st="67" end="10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9638">
                                            <p:txEl>
                                              <p:charRg st="102" end="141"/>
                                            </p:txEl>
                                          </p:spTgt>
                                        </p:tgtEl>
                                        <p:attrNameLst>
                                          <p:attrName>style.visibility</p:attrName>
                                        </p:attrNameLst>
                                      </p:cBhvr>
                                      <p:to>
                                        <p:strVal val="visible"/>
                                      </p:to>
                                    </p:set>
                                    <p:animEffect transition="in" filter="blinds(horizontal)">
                                      <p:cBhvr>
                                        <p:cTn id="30" dur="500"/>
                                        <p:tgtEl>
                                          <p:spTgt spid="69638">
                                            <p:txEl>
                                              <p:charRg st="102" end="14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9638">
                                            <p:txEl>
                                              <p:charRg st="141" end="164"/>
                                            </p:txEl>
                                          </p:spTgt>
                                        </p:tgtEl>
                                        <p:attrNameLst>
                                          <p:attrName>style.visibility</p:attrName>
                                        </p:attrNameLst>
                                      </p:cBhvr>
                                      <p:to>
                                        <p:strVal val="visible"/>
                                      </p:to>
                                    </p:set>
                                    <p:animEffect transition="in" filter="blinds(horizontal)">
                                      <p:cBhvr>
                                        <p:cTn id="35" dur="500"/>
                                        <p:tgtEl>
                                          <p:spTgt spid="69638">
                                            <p:txEl>
                                              <p:charRg st="141" end="164"/>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9638">
                                            <p:txEl>
                                              <p:charRg st="164" end="199"/>
                                            </p:txEl>
                                          </p:spTgt>
                                        </p:tgtEl>
                                        <p:attrNameLst>
                                          <p:attrName>style.visibility</p:attrName>
                                        </p:attrNameLst>
                                      </p:cBhvr>
                                      <p:to>
                                        <p:strVal val="visible"/>
                                      </p:to>
                                    </p:set>
                                    <p:animEffect transition="in" filter="blinds(horizontal)">
                                      <p:cBhvr>
                                        <p:cTn id="38" dur="500"/>
                                        <p:tgtEl>
                                          <p:spTgt spid="69638">
                                            <p:txEl>
                                              <p:charRg st="164" end="19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9638">
                                            <p:txEl>
                                              <p:charRg st="199" end="226"/>
                                            </p:txEl>
                                          </p:spTgt>
                                        </p:tgtEl>
                                        <p:attrNameLst>
                                          <p:attrName>style.visibility</p:attrName>
                                        </p:attrNameLst>
                                      </p:cBhvr>
                                      <p:to>
                                        <p:strVal val="visible"/>
                                      </p:to>
                                    </p:set>
                                    <p:animEffect transition="in" filter="blinds(horizontal)">
                                      <p:cBhvr>
                                        <p:cTn id="43" dur="500"/>
                                        <p:tgtEl>
                                          <p:spTgt spid="69638">
                                            <p:txEl>
                                              <p:charRg st="199" end="22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6922"/>
                                        </p:tgtEl>
                                        <p:attrNameLst>
                                          <p:attrName>style.visibility</p:attrName>
                                        </p:attrNameLst>
                                      </p:cBhvr>
                                      <p:to>
                                        <p:strVal val="visible"/>
                                      </p:to>
                                    </p:set>
                                    <p:animEffect transition="in" filter="blinds(horizontal)">
                                      <p:cBhvr>
                                        <p:cTn id="48" dur="500"/>
                                        <p:tgtEl>
                                          <p:spTgt spid="166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bldLvl="2" build="p"/>
      <p:bldP spid="1669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065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0660" name="Rectangle 5"/>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70661" name="Rectangle 3"/>
          <p:cNvSpPr>
            <a:spLocks noGrp="1"/>
          </p:cNvSpPr>
          <p:nvPr>
            <p:ph type="body"/>
          </p:nvPr>
        </p:nvSpPr>
        <p:spPr>
          <a:xfrm>
            <a:off x="0" y="1125538"/>
            <a:ext cx="9144000" cy="4824412"/>
          </a:xfrm>
        </p:spPr>
        <p:txBody>
          <a:bodyPr vert="horz" wrap="square" anchor="t"/>
          <a:p>
            <a:pPr marL="457200" lvl="0" indent="-457200" eaLnBrk="1" hangingPunct="1">
              <a:lnSpc>
                <a:spcPct val="150000"/>
              </a:lnSpc>
              <a:spcBef>
                <a:spcPts val="600"/>
              </a:spcBef>
              <a:buFont typeface="Wingdings" panose="05000000000000000000" pitchFamily="2" charset="2"/>
              <a:buChar char="Ø"/>
            </a:pPr>
            <a:r>
              <a:rPr lang="zh-CN" altLang="en-US" dirty="0">
                <a:latin typeface="Arial" panose="020B0604020202020204" pitchFamily="34" charset="0"/>
              </a:rPr>
              <a:t>第二遍循环</a:t>
            </a:r>
            <a:endParaRPr lang="en-US" altLang="x-none" dirty="0">
              <a:latin typeface="Arial" panose="020B0604020202020204" pitchFamily="34" charset="0"/>
            </a:endParaRPr>
          </a:p>
          <a:p>
            <a:pPr marL="914400" lvl="1" indent="-457200" eaLnBrk="1" hangingPunct="1">
              <a:lnSpc>
                <a:spcPct val="150000"/>
              </a:lnSpc>
              <a:spcBef>
                <a:spcPts val="600"/>
              </a:spcBef>
              <a:buClr>
                <a:schemeClr val="tx2"/>
              </a:buClr>
              <a:buFont typeface="Wingdings" panose="05000000000000000000" pitchFamily="2" charset="2"/>
              <a:buAutoNum type="arabicParenR"/>
            </a:pPr>
            <a:r>
              <a:rPr lang="en-US" altLang="x-none" dirty="0">
                <a:solidFill>
                  <a:schemeClr val="accent2"/>
                </a:solidFill>
                <a:latin typeface="Arial" panose="020B0604020202020204" pitchFamily="34" charset="0"/>
              </a:rPr>
              <a:t>X = {B}</a:t>
            </a:r>
            <a:r>
              <a:rPr lang="en-US" altLang="x-none" baseline="-25000" dirty="0">
                <a:solidFill>
                  <a:schemeClr val="accent2"/>
                </a:solidFill>
                <a:latin typeface="Arial" panose="020B0604020202020204" pitchFamily="34" charset="0"/>
              </a:rPr>
              <a:t>F</a:t>
            </a:r>
            <a:r>
              <a:rPr lang="en-US" altLang="x-none" baseline="30000" dirty="0">
                <a:solidFill>
                  <a:schemeClr val="accent2"/>
                </a:solidFill>
                <a:latin typeface="Arial" panose="020B0604020202020204" pitchFamily="34" charset="0"/>
              </a:rPr>
              <a:t>+ </a:t>
            </a:r>
            <a:r>
              <a:rPr lang="en-US" altLang="x-none" dirty="0">
                <a:solidFill>
                  <a:schemeClr val="accent2"/>
                </a:solidFill>
                <a:latin typeface="Arial" panose="020B0604020202020204" pitchFamily="34" charset="0"/>
              </a:rPr>
              <a:t>= { A, B, C, D }</a:t>
            </a:r>
            <a:endParaRPr lang="en-US" altLang="x-none" dirty="0">
              <a:solidFill>
                <a:schemeClr val="accent2"/>
              </a:solidFill>
              <a:latin typeface="Arial" panose="020B0604020202020204" pitchFamily="34" charset="0"/>
            </a:endParaRPr>
          </a:p>
          <a:p>
            <a:pPr marL="914400" lvl="1" indent="-457200" eaLnBrk="1" hangingPunct="1">
              <a:lnSpc>
                <a:spcPct val="150000"/>
              </a:lnSpc>
              <a:spcBef>
                <a:spcPts val="600"/>
              </a:spcBef>
              <a:buClr>
                <a:schemeClr val="tx2"/>
              </a:buClr>
              <a:buFont typeface="Wingdings" panose="05000000000000000000" pitchFamily="2" charset="2"/>
              <a:buAutoNum type="arabicParenR" startAt="2"/>
            </a:pPr>
            <a:r>
              <a:rPr lang="zh-CN" altLang="en-US" dirty="0">
                <a:solidFill>
                  <a:schemeClr val="accent2"/>
                </a:solidFill>
                <a:latin typeface="Arial" panose="020B0604020202020204" pitchFamily="34" charset="0"/>
              </a:rPr>
              <a:t>跳过在第一遍循环中已经处理过的函数依赖</a:t>
            </a:r>
            <a:r>
              <a:rPr lang="en-US" altLang="x-none" dirty="0">
                <a:solidFill>
                  <a:schemeClr val="accent2"/>
                </a:solidFill>
                <a:latin typeface="Arial" panose="020B0604020202020204" pitchFamily="34" charset="0"/>
              </a:rPr>
              <a:t>(</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1</a:t>
            </a:r>
            <a:r>
              <a:rPr lang="zh-CN" altLang="en-US" dirty="0">
                <a:solidFill>
                  <a:schemeClr val="accent2"/>
                </a:solidFill>
                <a:latin typeface="Arial" panose="020B0604020202020204" pitchFamily="34" charset="0"/>
              </a:rPr>
              <a:t>和</a:t>
            </a:r>
            <a:r>
              <a:rPr lang="en-US" altLang="x-none" dirty="0">
                <a:solidFill>
                  <a:srgbClr val="FF0000"/>
                </a:solidFill>
                <a:latin typeface="Arial" panose="020B0604020202020204" pitchFamily="34" charset="0"/>
              </a:rPr>
              <a:t>f</a:t>
            </a:r>
            <a:r>
              <a:rPr lang="en-US" altLang="x-none" baseline="-25000" dirty="0">
                <a:solidFill>
                  <a:srgbClr val="FF0000"/>
                </a:solidFill>
                <a:latin typeface="Arial" panose="020B0604020202020204" pitchFamily="34" charset="0"/>
              </a:rPr>
              <a:t>3</a:t>
            </a:r>
            <a:r>
              <a:rPr lang="en-US" altLang="x-none" dirty="0">
                <a:solidFill>
                  <a:schemeClr val="accent2"/>
                </a:solidFill>
                <a:latin typeface="Arial" panose="020B0604020202020204" pitchFamily="34" charset="0"/>
              </a:rPr>
              <a:t>)</a:t>
            </a:r>
            <a:endParaRPr lang="en-US" altLang="x-none" dirty="0">
              <a:solidFill>
                <a:schemeClr val="accent2"/>
              </a:solidFill>
              <a:latin typeface="Arial" panose="020B0604020202020204" pitchFamily="34" charset="0"/>
            </a:endParaRPr>
          </a:p>
          <a:p>
            <a:pPr marL="914400" lvl="1" indent="-457200" eaLnBrk="1" hangingPunct="1">
              <a:lnSpc>
                <a:spcPct val="150000"/>
              </a:lnSpc>
              <a:spcBef>
                <a:spcPts val="600"/>
              </a:spcBef>
              <a:buClr>
                <a:schemeClr val="tx2"/>
              </a:buClr>
              <a:buFont typeface="Wingdings" panose="05000000000000000000" pitchFamily="2" charset="2"/>
              <a:buAutoNum type="arabicParenR" startAt="2"/>
            </a:pPr>
            <a:r>
              <a:rPr lang="en-US" altLang="x-none" dirty="0">
                <a:solidFill>
                  <a:srgbClr val="FF0066"/>
                </a:solidFill>
                <a:latin typeface="Arial" panose="020B0604020202020204" pitchFamily="34" charset="0"/>
              </a:rPr>
              <a:t>f</a:t>
            </a:r>
            <a:r>
              <a:rPr lang="en-US" altLang="x-none" baseline="-25000" dirty="0">
                <a:solidFill>
                  <a:srgbClr val="FF0066"/>
                </a:solidFill>
                <a:latin typeface="Arial" panose="020B0604020202020204" pitchFamily="34" charset="0"/>
              </a:rPr>
              <a:t>2 </a:t>
            </a:r>
            <a:r>
              <a:rPr lang="zh-CN" altLang="en-US" dirty="0">
                <a:solidFill>
                  <a:schemeClr val="accent2"/>
                </a:solidFill>
                <a:latin typeface="Arial" panose="020B0604020202020204" pitchFamily="34" charset="0"/>
              </a:rPr>
              <a:t>的决定因素是</a:t>
            </a:r>
            <a:r>
              <a:rPr lang="en-US" altLang="x-none" dirty="0">
                <a:solidFill>
                  <a:schemeClr val="accent2"/>
                </a:solidFill>
                <a:latin typeface="Arial" panose="020B0604020202020204" pitchFamily="34" charset="0"/>
              </a:rPr>
              <a:t>{B}</a:t>
            </a:r>
            <a:r>
              <a:rPr lang="en-US" altLang="x-none" baseline="-25000" dirty="0">
                <a:solidFill>
                  <a:schemeClr val="accent2"/>
                </a:solidFill>
                <a:latin typeface="Arial" panose="020B0604020202020204" pitchFamily="34" charset="0"/>
              </a:rPr>
              <a:t>F</a:t>
            </a:r>
            <a:r>
              <a:rPr lang="en-US" altLang="x-none" baseline="30000" dirty="0">
                <a:solidFill>
                  <a:schemeClr val="accent2"/>
                </a:solidFill>
                <a:latin typeface="Arial" panose="020B0604020202020204" pitchFamily="34" charset="0"/>
              </a:rPr>
              <a:t>+</a:t>
            </a:r>
            <a:r>
              <a:rPr lang="zh-CN" altLang="en-US" dirty="0">
                <a:solidFill>
                  <a:schemeClr val="accent2"/>
                </a:solidFill>
                <a:latin typeface="Arial" panose="020B0604020202020204" pitchFamily="34" charset="0"/>
              </a:rPr>
              <a:t>的子集</a:t>
            </a:r>
            <a:r>
              <a:rPr lang="en-US" altLang="x-none" dirty="0">
                <a:solidFill>
                  <a:schemeClr val="accent2"/>
                </a:solidFill>
                <a:latin typeface="Arial" panose="020B0604020202020204" pitchFamily="34" charset="0"/>
              </a:rPr>
              <a:t>, </a:t>
            </a:r>
            <a:r>
              <a:rPr lang="zh-CN" altLang="en-US" dirty="0">
                <a:solidFill>
                  <a:schemeClr val="accent2"/>
                </a:solidFill>
                <a:latin typeface="Arial" panose="020B0604020202020204" pitchFamily="34" charset="0"/>
              </a:rPr>
              <a:t>所以</a:t>
            </a:r>
            <a:endParaRPr lang="zh-CN" altLang="en-US" dirty="0">
              <a:solidFill>
                <a:schemeClr val="accent2"/>
              </a:solidFill>
              <a:latin typeface="Arial" panose="020B0604020202020204" pitchFamily="34" charset="0"/>
            </a:endParaRPr>
          </a:p>
          <a:p>
            <a:pPr marL="1828800" lvl="3" indent="-457200" eaLnBrk="1" hangingPunct="1">
              <a:lnSpc>
                <a:spcPct val="150000"/>
              </a:lnSpc>
              <a:spcBef>
                <a:spcPts val="600"/>
              </a:spcBef>
              <a:buFont typeface="Wingdings" panose="05000000000000000000" pitchFamily="2" charset="2"/>
              <a:buNone/>
            </a:pPr>
            <a:r>
              <a:rPr lang="en-US" altLang="x-none" dirty="0">
                <a:solidFill>
                  <a:schemeClr val="accent2"/>
                </a:solidFill>
                <a:latin typeface="Arial" panose="020B0604020202020204" pitchFamily="34" charset="0"/>
              </a:rPr>
              <a:t>{B}</a:t>
            </a:r>
            <a:r>
              <a:rPr lang="en-US" altLang="x-none" baseline="-25000" dirty="0">
                <a:solidFill>
                  <a:schemeClr val="accent2"/>
                </a:solidFill>
                <a:latin typeface="Arial" panose="020B0604020202020204" pitchFamily="34" charset="0"/>
              </a:rPr>
              <a:t>F</a:t>
            </a:r>
            <a:r>
              <a:rPr lang="en-US" altLang="x-none" baseline="30000" dirty="0">
                <a:solidFill>
                  <a:schemeClr val="accent2"/>
                </a:solidFill>
                <a:latin typeface="Arial" panose="020B0604020202020204" pitchFamily="34" charset="0"/>
              </a:rPr>
              <a:t>+ </a:t>
            </a:r>
            <a:r>
              <a:rPr lang="en-US" altLang="x-none" dirty="0">
                <a:solidFill>
                  <a:schemeClr val="accent2"/>
                </a:solidFill>
                <a:latin typeface="Arial" panose="020B0604020202020204" pitchFamily="34" charset="0"/>
              </a:rPr>
              <a:t>= {B}</a:t>
            </a:r>
            <a:r>
              <a:rPr lang="en-US" altLang="x-none" baseline="-25000" dirty="0">
                <a:solidFill>
                  <a:schemeClr val="accent2"/>
                </a:solidFill>
                <a:latin typeface="Arial" panose="020B0604020202020204" pitchFamily="34" charset="0"/>
              </a:rPr>
              <a:t>F</a:t>
            </a:r>
            <a:r>
              <a:rPr lang="en-US" altLang="x-none" baseline="30000" dirty="0">
                <a:solidFill>
                  <a:schemeClr val="accent2"/>
                </a:solidFill>
                <a:latin typeface="Arial" panose="020B0604020202020204" pitchFamily="34" charset="0"/>
              </a:rPr>
              <a:t>+  </a:t>
            </a:r>
            <a:r>
              <a:rPr lang="en-US" altLang="x-none" dirty="0">
                <a:solidFill>
                  <a:schemeClr val="accent2"/>
                </a:solidFill>
                <a:latin typeface="Arial" panose="020B0604020202020204" pitchFamily="34" charset="0"/>
              </a:rPr>
              <a:t>∪ {E} = {A, B, C, D, E}</a:t>
            </a:r>
            <a:endParaRPr lang="en-US" altLang="x-none" dirty="0">
              <a:solidFill>
                <a:schemeClr val="accent2"/>
              </a:solidFill>
              <a:latin typeface="Arial" panose="020B0604020202020204" pitchFamily="34" charset="0"/>
            </a:endParaRPr>
          </a:p>
          <a:p>
            <a:pPr marL="457200" lvl="1" indent="0" eaLnBrk="1" hangingPunct="1">
              <a:lnSpc>
                <a:spcPct val="150000"/>
              </a:lnSpc>
              <a:spcBef>
                <a:spcPts val="600"/>
              </a:spcBef>
              <a:buClr>
                <a:schemeClr val="tx2"/>
              </a:buClr>
              <a:buFont typeface="+mj-lt"/>
              <a:buNone/>
            </a:pPr>
            <a:r>
              <a:rPr lang="en-US" altLang="x-none" dirty="0">
                <a:solidFill>
                  <a:schemeClr val="tx1"/>
                </a:solidFill>
                <a:latin typeface="Arial" panose="020B0604020202020204" pitchFamily="34" charset="0"/>
              </a:rPr>
              <a:t>4)</a:t>
            </a:r>
            <a:r>
              <a:rPr lang="en-US" altLang="x-none" dirty="0">
                <a:solidFill>
                  <a:schemeClr val="accent2"/>
                </a:solidFill>
                <a:latin typeface="Arial" panose="020B0604020202020204" pitchFamily="34" charset="0"/>
              </a:rPr>
              <a:t> X </a:t>
            </a:r>
            <a:r>
              <a:rPr lang="en-US" altLang="x-none" dirty="0">
                <a:solidFill>
                  <a:schemeClr val="accent2"/>
                </a:solidFill>
                <a:latin typeface="Arial" panose="020B0604020202020204" pitchFamily="34" charset="0"/>
                <a:sym typeface="Symbol" panose="05050102010706020507" pitchFamily="2" charset="2"/>
              </a:rPr>
              <a:t> </a:t>
            </a:r>
            <a:r>
              <a:rPr lang="en-US" altLang="x-none" dirty="0">
                <a:solidFill>
                  <a:schemeClr val="accent2"/>
                </a:solidFill>
                <a:latin typeface="Arial" panose="020B0604020202020204" pitchFamily="34" charset="0"/>
              </a:rPr>
              <a:t>{B}</a:t>
            </a:r>
            <a:r>
              <a:rPr lang="en-US" altLang="x-none" baseline="-25000" dirty="0">
                <a:solidFill>
                  <a:schemeClr val="accent2"/>
                </a:solidFill>
                <a:latin typeface="Arial" panose="020B0604020202020204" pitchFamily="34" charset="0"/>
              </a:rPr>
              <a:t>F</a:t>
            </a:r>
            <a:r>
              <a:rPr lang="en-US" altLang="x-none" baseline="30000" dirty="0">
                <a:solidFill>
                  <a:schemeClr val="accent2"/>
                </a:solidFill>
                <a:latin typeface="Arial" panose="020B0604020202020204" pitchFamily="34" charset="0"/>
              </a:rPr>
              <a:t>+</a:t>
            </a:r>
            <a:r>
              <a:rPr lang="en-US" altLang="x-none" dirty="0">
                <a:solidFill>
                  <a:schemeClr val="accent2"/>
                </a:solidFill>
                <a:latin typeface="Arial" panose="020B0604020202020204" pitchFamily="34" charset="0"/>
                <a:sym typeface="Symbol" panose="05050102010706020507" pitchFamily="2" charset="2"/>
              </a:rPr>
              <a:t>, </a:t>
            </a:r>
            <a:r>
              <a:rPr lang="zh-CN" altLang="en-US" dirty="0">
                <a:solidFill>
                  <a:schemeClr val="accent2"/>
                </a:solidFill>
                <a:latin typeface="Arial" panose="020B0604020202020204" pitchFamily="34" charset="0"/>
                <a:sym typeface="Symbol" panose="05050102010706020507" pitchFamily="2" charset="2"/>
              </a:rPr>
              <a:t>回到步骤1)开始执行第三遍循环</a:t>
            </a:r>
            <a:endParaRPr lang="en-US" altLang="x-none" sz="1400" dirty="0">
              <a:solidFill>
                <a:schemeClr val="accent2"/>
              </a:solidFill>
              <a:latin typeface="Arial" panose="020B0604020202020204" pitchFamily="34" charset="0"/>
              <a:sym typeface="Symbol" panose="05050102010706020507" pitchFamily="2" charset="2"/>
            </a:endParaRPr>
          </a:p>
        </p:txBody>
      </p:sp>
      <p:sp>
        <p:nvSpPr>
          <p:cNvPr id="70662" name="Rectangle 3"/>
          <p:cNvSpPr txBox="1"/>
          <p:nvPr/>
        </p:nvSpPr>
        <p:spPr>
          <a:xfrm>
            <a:off x="0" y="260350"/>
            <a:ext cx="9144000" cy="774700"/>
          </a:xfrm>
          <a:prstGeom prst="rect">
            <a:avLst/>
          </a:prstGeom>
          <a:noFill/>
          <a:ln w="9525">
            <a:noFill/>
          </a:ln>
        </p:spPr>
        <p:txBody>
          <a:bodyPr/>
          <a:p>
            <a:pPr marL="342900" lvl="0" indent="-342900" algn="ctr" eaLnBrk="1" hangingPunct="1">
              <a:buNone/>
            </a:pPr>
            <a:r>
              <a:rPr lang="en-US" altLang="x-none" dirty="0">
                <a:solidFill>
                  <a:schemeClr val="accent2"/>
                </a:solidFill>
                <a:latin typeface="Arial" panose="020B0604020202020204" pitchFamily="34" charset="0"/>
                <a:ea typeface="宋体" panose="02010600030101010101" pitchFamily="2" charset="-122"/>
              </a:rPr>
              <a:t>F = {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1</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B→CD,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2</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AD→E,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3</a:t>
            </a:r>
            <a:r>
              <a:rPr lang="en-US" altLang="x-none" dirty="0">
                <a:solidFill>
                  <a:srgbClr val="FF0066"/>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B→A }</a:t>
            </a:r>
            <a:endParaRPr lang="en-US" altLang="x-none"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1">
                                            <p:txEl>
                                              <p:charRg st="0" end="6"/>
                                            </p:txEl>
                                          </p:spTgt>
                                        </p:tgtEl>
                                        <p:attrNameLst>
                                          <p:attrName>style.visibility</p:attrName>
                                        </p:attrNameLst>
                                      </p:cBhvr>
                                      <p:to>
                                        <p:strVal val="visible"/>
                                      </p:to>
                                    </p:set>
                                    <p:animEffect transition="in" filter="blinds(horizontal)">
                                      <p:cBhvr>
                                        <p:cTn id="7" dur="500"/>
                                        <p:tgtEl>
                                          <p:spTgt spid="7066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1">
                                            <p:txEl>
                                              <p:charRg st="6" end="33"/>
                                            </p:txEl>
                                          </p:spTgt>
                                        </p:tgtEl>
                                        <p:attrNameLst>
                                          <p:attrName>style.visibility</p:attrName>
                                        </p:attrNameLst>
                                      </p:cBhvr>
                                      <p:to>
                                        <p:strVal val="visible"/>
                                      </p:to>
                                    </p:set>
                                    <p:animEffect transition="in" filter="blinds(horizontal)">
                                      <p:cBhvr>
                                        <p:cTn id="12" dur="500"/>
                                        <p:tgtEl>
                                          <p:spTgt spid="70661">
                                            <p:txEl>
                                              <p:charRg st="6"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1">
                                            <p:txEl>
                                              <p:charRg st="33" end="60"/>
                                            </p:txEl>
                                          </p:spTgt>
                                        </p:tgtEl>
                                        <p:attrNameLst>
                                          <p:attrName>style.visibility</p:attrName>
                                        </p:attrNameLst>
                                      </p:cBhvr>
                                      <p:to>
                                        <p:strVal val="visible"/>
                                      </p:to>
                                    </p:set>
                                    <p:animEffect transition="in" filter="blinds(horizontal)">
                                      <p:cBhvr>
                                        <p:cTn id="17" dur="500"/>
                                        <p:tgtEl>
                                          <p:spTgt spid="70661">
                                            <p:txEl>
                                              <p:charRg st="33"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1">
                                            <p:txEl>
                                              <p:charRg st="60" end="82"/>
                                            </p:txEl>
                                          </p:spTgt>
                                        </p:tgtEl>
                                        <p:attrNameLst>
                                          <p:attrName>style.visibility</p:attrName>
                                        </p:attrNameLst>
                                      </p:cBhvr>
                                      <p:to>
                                        <p:strVal val="visible"/>
                                      </p:to>
                                    </p:set>
                                    <p:animEffect transition="in" filter="blinds(horizontal)">
                                      <p:cBhvr>
                                        <p:cTn id="22" dur="500"/>
                                        <p:tgtEl>
                                          <p:spTgt spid="70661">
                                            <p:txEl>
                                              <p:charRg st="60"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61">
                                            <p:txEl>
                                              <p:charRg st="82" end="121"/>
                                            </p:txEl>
                                          </p:spTgt>
                                        </p:tgtEl>
                                        <p:attrNameLst>
                                          <p:attrName>style.visibility</p:attrName>
                                        </p:attrNameLst>
                                      </p:cBhvr>
                                      <p:to>
                                        <p:strVal val="visible"/>
                                      </p:to>
                                    </p:set>
                                    <p:animEffect transition="in" filter="blinds(horizontal)">
                                      <p:cBhvr>
                                        <p:cTn id="27" dur="500"/>
                                        <p:tgtEl>
                                          <p:spTgt spid="70661">
                                            <p:txEl>
                                              <p:charRg st="82" end="12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661">
                                            <p:txEl>
                                              <p:charRg st="121" end="148"/>
                                            </p:txEl>
                                          </p:spTgt>
                                        </p:tgtEl>
                                        <p:attrNameLst>
                                          <p:attrName>style.visibility</p:attrName>
                                        </p:attrNameLst>
                                      </p:cBhvr>
                                      <p:to>
                                        <p:strVal val="visible"/>
                                      </p:to>
                                    </p:set>
                                    <p:animEffect transition="in" filter="blinds(horizontal)">
                                      <p:cBhvr>
                                        <p:cTn id="32" dur="500"/>
                                        <p:tgtEl>
                                          <p:spTgt spid="70661">
                                            <p:txEl>
                                              <p:charRg st="121"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ldLvl="2"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168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1684" name="Rectangle 5"/>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71685" name="Rectangle 6"/>
          <p:cNvSpPr/>
          <p:nvPr/>
        </p:nvSpPr>
        <p:spPr>
          <a:xfrm>
            <a:off x="36513" y="1268413"/>
            <a:ext cx="9144000" cy="5545137"/>
          </a:xfrm>
          <a:prstGeom prst="rect">
            <a:avLst/>
          </a:prstGeom>
          <a:noFill/>
          <a:ln w="9525">
            <a:noFill/>
          </a:ln>
        </p:spPr>
        <p:txBody>
          <a:bodyPr/>
          <a:p>
            <a:pPr marL="457200" lvl="0" indent="-457200" eaLnBrk="1" hangingPunct="1">
              <a:lnSpc>
                <a:spcPct val="150000"/>
              </a:lnSpc>
              <a:spcBef>
                <a:spcPts val="600"/>
              </a:spcBef>
              <a:buChar char="Ø"/>
            </a:pPr>
            <a:r>
              <a:rPr lang="zh-CN" altLang="en-US" dirty="0">
                <a:solidFill>
                  <a:srgbClr val="FF0000"/>
                </a:solidFill>
                <a:latin typeface="Arial" panose="020B0604020202020204" pitchFamily="34" charset="0"/>
                <a:ea typeface="宋体" panose="02010600030101010101" pitchFamily="2" charset="-122"/>
              </a:rPr>
              <a:t>第三遍循环</a:t>
            </a:r>
            <a:endPar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50000"/>
              </a:lnSpc>
              <a:spcBef>
                <a:spcPts val="600"/>
              </a:spcBef>
              <a:buClr>
                <a:schemeClr val="tx2"/>
              </a:buClr>
              <a:buAutoNum type="arabicParenR"/>
            </a:pP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{A, B, C, D, E}</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eaLnBrk="1" hangingPunct="1">
              <a:lnSpc>
                <a:spcPct val="150000"/>
              </a:lnSpc>
              <a:spcBef>
                <a:spcPts val="600"/>
              </a:spcBef>
              <a:buClr>
                <a:schemeClr val="tx2"/>
              </a:buClr>
              <a:buAutoNum type="arabicParenR"/>
            </a:pPr>
            <a:r>
              <a:rPr lang="en-US" altLang="x-none" dirty="0">
                <a:solidFill>
                  <a:schemeClr val="accent2"/>
                </a:solidFill>
                <a:latin typeface="Arial" panose="020B0604020202020204" pitchFamily="34" charset="0"/>
                <a:ea typeface="宋体" panose="02010600030101010101" pitchFamily="2" charset="-122"/>
              </a:rPr>
              <a:t>F</a:t>
            </a:r>
            <a:r>
              <a:rPr lang="zh-CN" altLang="en-US" dirty="0">
                <a:solidFill>
                  <a:schemeClr val="accent2"/>
                </a:solidFill>
                <a:latin typeface="Arial" panose="020B0604020202020204" pitchFamily="34" charset="0"/>
                <a:ea typeface="宋体" panose="02010600030101010101" pitchFamily="2" charset="-122"/>
              </a:rPr>
              <a:t>中的所有函数依赖都已处理过（其依赖因素都已经被并入到 </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 </a:t>
            </a:r>
            <a:r>
              <a:rPr lang="zh-CN" altLang="en-US" dirty="0">
                <a:solidFill>
                  <a:schemeClr val="accent2"/>
                </a:solidFill>
                <a:latin typeface="Arial" panose="020B0604020202020204" pitchFamily="34" charset="0"/>
                <a:ea typeface="宋体" panose="02010600030101010101" pitchFamily="2" charset="-122"/>
              </a:rPr>
              <a:t>中）</a:t>
            </a:r>
            <a:endParaRPr lang="zh-CN" altLang="en-US" dirty="0">
              <a:solidFill>
                <a:schemeClr val="accent2"/>
              </a:solidFill>
              <a:latin typeface="Arial" panose="020B0604020202020204" pitchFamily="34" charset="0"/>
              <a:ea typeface="宋体" panose="02010600030101010101" pitchFamily="2" charset="-122"/>
            </a:endParaRPr>
          </a:p>
          <a:p>
            <a:pPr marL="914400" lvl="1" indent="-457200" eaLnBrk="1" hangingPunct="1">
              <a:lnSpc>
                <a:spcPct val="150000"/>
              </a:lnSpc>
              <a:spcBef>
                <a:spcPts val="600"/>
              </a:spcBef>
              <a:buClr>
                <a:schemeClr val="tx2"/>
              </a:buClr>
              <a:buAutoNum type="arabicParenR"/>
            </a:pPr>
            <a:r>
              <a:rPr lang="zh-CN" altLang="en-US" dirty="0">
                <a:solidFill>
                  <a:schemeClr val="accent2"/>
                </a:solidFill>
                <a:latin typeface="Arial" panose="020B0604020202020204" pitchFamily="34" charset="0"/>
                <a:ea typeface="宋体" panose="02010600030101010101" pitchFamily="2" charset="-122"/>
              </a:rPr>
              <a:t>因此在本次循环中</a:t>
            </a:r>
            <a:r>
              <a:rPr lang="en-US" altLang="x-none" dirty="0">
                <a:solidFill>
                  <a:schemeClr val="accent2"/>
                </a:solidFill>
                <a:latin typeface="Arial" panose="020B0604020202020204" pitchFamily="34" charset="0"/>
                <a:ea typeface="宋体" panose="02010600030101010101" pitchFamily="2" charset="-122"/>
              </a:rPr>
              <a:t>{B}</a:t>
            </a:r>
            <a:r>
              <a:rPr lang="en-US" altLang="x-none" baseline="-25000" dirty="0">
                <a:solidFill>
                  <a:schemeClr val="accent2"/>
                </a:solidFill>
                <a:latin typeface="Arial" panose="020B0604020202020204" pitchFamily="34" charset="0"/>
                <a:ea typeface="宋体" panose="02010600030101010101" pitchFamily="2" charset="-122"/>
              </a:rPr>
              <a:t>F</a:t>
            </a:r>
            <a:r>
              <a:rPr lang="en-US" altLang="x-none" baseline="30000"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将不再发生变化，算法执行结束</a:t>
            </a:r>
            <a:endParaRPr lang="en-US" altLang="x-none" baseline="30000" dirty="0">
              <a:solidFill>
                <a:schemeClr val="accent2"/>
              </a:solidFill>
              <a:latin typeface="Arial" panose="020B0604020202020204" pitchFamily="34" charset="0"/>
              <a:ea typeface="宋体" panose="02010600030101010101" pitchFamily="2" charset="-122"/>
            </a:endParaRPr>
          </a:p>
          <a:p>
            <a:pPr marL="914400" lvl="1" indent="-457200" eaLnBrk="1" hangingPunct="1">
              <a:lnSpc>
                <a:spcPct val="150000"/>
              </a:lnSpc>
              <a:spcBef>
                <a:spcPts val="600"/>
              </a:spcBef>
              <a:buClr>
                <a:schemeClr val="tx2"/>
              </a:buClr>
            </a:pPr>
            <a:endParaRPr lang="en-US" altLang="x-none" sz="1400" dirty="0">
              <a:solidFill>
                <a:schemeClr val="accent2"/>
              </a:solidFill>
              <a:latin typeface="Arial" panose="020B0604020202020204" pitchFamily="34" charset="0"/>
              <a:ea typeface="宋体" panose="02010600030101010101" pitchFamily="2" charset="-122"/>
            </a:endParaRPr>
          </a:p>
          <a:p>
            <a:pPr marL="457200" lvl="0" indent="-457200" eaLnBrk="1" hangingPunct="1">
              <a:lnSpc>
                <a:spcPct val="150000"/>
              </a:lnSpc>
              <a:spcBef>
                <a:spcPts val="600"/>
              </a:spcBef>
              <a:buChar char="Ø"/>
            </a:pPr>
            <a:r>
              <a:rPr lang="zh-CN" altLang="en-US" dirty="0">
                <a:solidFill>
                  <a:srgbClr val="FF0000"/>
                </a:solidFill>
                <a:latin typeface="Arial" panose="020B0604020202020204" pitchFamily="34" charset="0"/>
                <a:ea typeface="宋体" panose="02010600030101010101" pitchFamily="2" charset="-122"/>
              </a:rPr>
              <a:t>返回 </a:t>
            </a:r>
            <a:r>
              <a:rPr lang="en-US" altLang="x-none" dirty="0">
                <a:solidFill>
                  <a:srgbClr val="FF0000"/>
                </a:solidFill>
                <a:latin typeface="Arial" panose="020B0604020202020204" pitchFamily="34" charset="0"/>
                <a:ea typeface="宋体" panose="02010600030101010101" pitchFamily="2" charset="-122"/>
              </a:rPr>
              <a:t>{B}</a:t>
            </a:r>
            <a:r>
              <a:rPr lang="en-US" altLang="x-none" baseline="-25000" dirty="0">
                <a:solidFill>
                  <a:srgbClr val="FF0000"/>
                </a:solidFill>
                <a:latin typeface="Arial" panose="020B0604020202020204" pitchFamily="34" charset="0"/>
                <a:ea typeface="宋体" panose="02010600030101010101" pitchFamily="2" charset="-122"/>
              </a:rPr>
              <a:t>F</a:t>
            </a:r>
            <a:r>
              <a:rPr lang="en-US" altLang="x-none" baseline="30000" dirty="0">
                <a:solidFill>
                  <a:srgbClr val="FF0000"/>
                </a:solidFill>
                <a:latin typeface="Arial" panose="020B0604020202020204" pitchFamily="34" charset="0"/>
                <a:ea typeface="宋体" panose="02010600030101010101" pitchFamily="2" charset="-122"/>
              </a:rPr>
              <a:t>+</a:t>
            </a:r>
            <a:endParaRPr lang="zh-CN" altLang="en-US" baseline="30000" dirty="0">
              <a:solidFill>
                <a:srgbClr val="FF0000"/>
              </a:solidFill>
              <a:latin typeface="Arial" panose="020B0604020202020204" pitchFamily="34" charset="0"/>
              <a:ea typeface="宋体" panose="02010600030101010101" pitchFamily="2" charset="-122"/>
            </a:endParaRPr>
          </a:p>
        </p:txBody>
      </p:sp>
      <p:sp>
        <p:nvSpPr>
          <p:cNvPr id="71686" name="Rectangle 3"/>
          <p:cNvSpPr txBox="1"/>
          <p:nvPr/>
        </p:nvSpPr>
        <p:spPr>
          <a:xfrm>
            <a:off x="0" y="260350"/>
            <a:ext cx="9144000" cy="774700"/>
          </a:xfrm>
          <a:prstGeom prst="rect">
            <a:avLst/>
          </a:prstGeom>
          <a:noFill/>
          <a:ln w="9525">
            <a:noFill/>
          </a:ln>
        </p:spPr>
        <p:txBody>
          <a:bodyPr/>
          <a:p>
            <a:pPr marL="342900" lvl="0" indent="-342900" algn="ctr" eaLnBrk="1" hangingPunct="1">
              <a:buNone/>
            </a:pPr>
            <a:r>
              <a:rPr lang="en-US" altLang="x-none" dirty="0">
                <a:solidFill>
                  <a:schemeClr val="accent2"/>
                </a:solidFill>
                <a:latin typeface="Arial" panose="020B0604020202020204" pitchFamily="34" charset="0"/>
                <a:ea typeface="宋体" panose="02010600030101010101" pitchFamily="2" charset="-122"/>
              </a:rPr>
              <a:t>F = {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1</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B→CD,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2</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AD→E,     </a:t>
            </a:r>
            <a:r>
              <a:rPr lang="en-US" altLang="x-none" dirty="0">
                <a:solidFill>
                  <a:srgbClr val="FF0066"/>
                </a:solidFill>
                <a:latin typeface="Arial" panose="020B0604020202020204" pitchFamily="34" charset="0"/>
                <a:ea typeface="宋体" panose="02010600030101010101" pitchFamily="2" charset="-122"/>
              </a:rPr>
              <a:t>(f</a:t>
            </a:r>
            <a:r>
              <a:rPr lang="en-US" altLang="x-none" baseline="-25000" dirty="0">
                <a:solidFill>
                  <a:srgbClr val="FF0066"/>
                </a:solidFill>
                <a:latin typeface="Arial" panose="020B0604020202020204" pitchFamily="34" charset="0"/>
                <a:ea typeface="宋体" panose="02010600030101010101" pitchFamily="2" charset="-122"/>
              </a:rPr>
              <a:t>3</a:t>
            </a:r>
            <a:r>
              <a:rPr lang="en-US" altLang="x-none" dirty="0">
                <a:solidFill>
                  <a:srgbClr val="FF0066"/>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B→A }</a:t>
            </a:r>
            <a:endParaRPr lang="en-US" altLang="x-none"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5">
                                            <p:txEl>
                                              <p:charRg st="0" end="6"/>
                                            </p:txEl>
                                          </p:spTgt>
                                        </p:tgtEl>
                                        <p:attrNameLst>
                                          <p:attrName>style.visibility</p:attrName>
                                        </p:attrNameLst>
                                      </p:cBhvr>
                                      <p:to>
                                        <p:strVal val="visible"/>
                                      </p:to>
                                    </p:set>
                                    <p:animEffect transition="in" filter="blinds(horizontal)">
                                      <p:cBhvr>
                                        <p:cTn id="7" dur="500"/>
                                        <p:tgtEl>
                                          <p:spTgt spid="7168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5">
                                            <p:txEl>
                                              <p:charRg st="6" end="34"/>
                                            </p:txEl>
                                          </p:spTgt>
                                        </p:tgtEl>
                                        <p:attrNameLst>
                                          <p:attrName>style.visibility</p:attrName>
                                        </p:attrNameLst>
                                      </p:cBhvr>
                                      <p:to>
                                        <p:strVal val="visible"/>
                                      </p:to>
                                    </p:set>
                                    <p:animEffect transition="in" filter="blinds(horizontal)">
                                      <p:cBhvr>
                                        <p:cTn id="12" dur="500"/>
                                        <p:tgtEl>
                                          <p:spTgt spid="71685">
                                            <p:txEl>
                                              <p:charRg st="6"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5">
                                            <p:txEl>
                                              <p:charRg st="34" end="71"/>
                                            </p:txEl>
                                          </p:spTgt>
                                        </p:tgtEl>
                                        <p:attrNameLst>
                                          <p:attrName>style.visibility</p:attrName>
                                        </p:attrNameLst>
                                      </p:cBhvr>
                                      <p:to>
                                        <p:strVal val="visible"/>
                                      </p:to>
                                    </p:set>
                                    <p:animEffect transition="in" filter="blinds(horizontal)">
                                      <p:cBhvr>
                                        <p:cTn id="17" dur="500"/>
                                        <p:tgtEl>
                                          <p:spTgt spid="71685">
                                            <p:txEl>
                                              <p:charRg st="34"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5">
                                            <p:txEl>
                                              <p:charRg st="71" end="99"/>
                                            </p:txEl>
                                          </p:spTgt>
                                        </p:tgtEl>
                                        <p:attrNameLst>
                                          <p:attrName>style.visibility</p:attrName>
                                        </p:attrNameLst>
                                      </p:cBhvr>
                                      <p:to>
                                        <p:strVal val="visible"/>
                                      </p:to>
                                    </p:set>
                                    <p:animEffect transition="in" filter="blinds(horizontal)">
                                      <p:cBhvr>
                                        <p:cTn id="22" dur="500"/>
                                        <p:tgtEl>
                                          <p:spTgt spid="71685">
                                            <p:txEl>
                                              <p:charRg st="71"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685">
                                            <p:txEl>
                                              <p:charRg st="100" end="109"/>
                                            </p:txEl>
                                          </p:spTgt>
                                        </p:tgtEl>
                                        <p:attrNameLst>
                                          <p:attrName>style.visibility</p:attrName>
                                        </p:attrNameLst>
                                      </p:cBhvr>
                                      <p:to>
                                        <p:strVal val="visible"/>
                                      </p:to>
                                    </p:set>
                                    <p:animEffect transition="in" filter="blinds(horizontal)">
                                      <p:cBhvr>
                                        <p:cTn id="27" dur="500"/>
                                        <p:tgtEl>
                                          <p:spTgt spid="71685">
                                            <p:txEl>
                                              <p:charRg st="100"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ldLvl="2"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270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270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72709" name="Rectangle 3"/>
          <p:cNvSpPr>
            <a:spLocks noGrp="1"/>
          </p:cNvSpPr>
          <p:nvPr>
            <p:ph type="body"/>
          </p:nvPr>
        </p:nvSpPr>
        <p:spPr/>
        <p:txBody>
          <a:bodyPr vert="horz" wrap="square" anchor="t"/>
          <a:p>
            <a:pPr marL="533400" lvl="0" indent="-533400" eaLnBrk="1" hangingPunct="1">
              <a:lnSpc>
                <a:spcPct val="130000"/>
              </a:lnSpc>
            </a:pPr>
            <a:r>
              <a:rPr lang="zh-CN" altLang="en-US" dirty="0">
                <a:latin typeface="黑体" panose="02010609060101010101" pitchFamily="1" charset="-122"/>
                <a:ea typeface="黑体" panose="02010609060101010101" pitchFamily="1" charset="-122"/>
              </a:rPr>
              <a:t>关键字 </a:t>
            </a:r>
            <a:r>
              <a:rPr lang="en-US" altLang="x-none" dirty="0">
                <a:latin typeface="黑体" panose="02010609060101010101" pitchFamily="1" charset="-122"/>
                <a:ea typeface="黑体" panose="02010609060101010101" pitchFamily="1" charset="-122"/>
              </a:rPr>
              <a:t>K </a:t>
            </a:r>
            <a:r>
              <a:rPr lang="zh-CN" altLang="en-US" dirty="0">
                <a:latin typeface="黑体" panose="02010609060101010101" pitchFamily="1" charset="-122"/>
                <a:ea typeface="黑体" panose="02010609060101010101" pitchFamily="1" charset="-122"/>
              </a:rPr>
              <a:t>与属性集闭包 </a:t>
            </a:r>
            <a:r>
              <a:rPr lang="en-US" altLang="x-none" dirty="0">
                <a:latin typeface="黑体" panose="02010609060101010101" pitchFamily="1" charset="-122"/>
                <a:ea typeface="黑体" panose="02010609060101010101" pitchFamily="1" charset="-122"/>
              </a:rPr>
              <a:t>X</a:t>
            </a:r>
            <a:r>
              <a:rPr lang="en-US" altLang="x-none" baseline="-25000" dirty="0">
                <a:latin typeface="黑体" panose="02010609060101010101" pitchFamily="1" charset="-122"/>
                <a:ea typeface="黑体" panose="02010609060101010101" pitchFamily="1" charset="-122"/>
              </a:rPr>
              <a:t>F</a:t>
            </a:r>
            <a:r>
              <a:rPr lang="en-US" altLang="x-none" baseline="30000" dirty="0">
                <a:latin typeface="黑体" panose="02010609060101010101" pitchFamily="1" charset="-122"/>
                <a:ea typeface="黑体" panose="02010609060101010101" pitchFamily="1" charset="-122"/>
              </a:rPr>
              <a:t>+ </a:t>
            </a:r>
            <a:r>
              <a:rPr lang="zh-CN" altLang="en-US" dirty="0">
                <a:latin typeface="黑体" panose="02010609060101010101" pitchFamily="1" charset="-122"/>
                <a:ea typeface="黑体" panose="02010609060101010101" pitchFamily="1" charset="-122"/>
              </a:rPr>
              <a:t>概念之间的关系</a:t>
            </a:r>
            <a:endParaRPr lang="zh-CN" altLang="en-US" dirty="0">
              <a:latin typeface="黑体" panose="02010609060101010101" pitchFamily="1" charset="-122"/>
              <a:ea typeface="黑体" panose="02010609060101010101" pitchFamily="1" charset="-122"/>
            </a:endParaRPr>
          </a:p>
          <a:p>
            <a:pPr marL="990600" lvl="1" indent="-533400" eaLnBrk="1" hangingPunct="1">
              <a:lnSpc>
                <a:spcPct val="130000"/>
              </a:lnSpc>
            </a:pPr>
            <a:endParaRPr lang="zh-CN" altLang="en-US" sz="1400" dirty="0">
              <a:latin typeface="Arial" panose="020B0604020202020204" pitchFamily="34" charset="0"/>
            </a:endParaRPr>
          </a:p>
          <a:p>
            <a:pPr marL="990600" lvl="1" indent="-533400" eaLnBrk="1" hangingPunct="1">
              <a:lnSpc>
                <a:spcPct val="130000"/>
              </a:lnSpc>
            </a:pPr>
            <a:r>
              <a:rPr lang="zh-CN" altLang="en-US" dirty="0">
                <a:latin typeface="Arial" panose="020B0604020202020204" pitchFamily="34" charset="0"/>
              </a:rPr>
              <a:t>设 </a:t>
            </a:r>
            <a:r>
              <a:rPr lang="en-US" altLang="x-none" dirty="0">
                <a:latin typeface="Arial" panose="020B0604020202020204" pitchFamily="34" charset="0"/>
              </a:rPr>
              <a:t>F </a:t>
            </a:r>
            <a:r>
              <a:rPr lang="zh-CN" altLang="en-US" dirty="0">
                <a:latin typeface="Arial" panose="020B0604020202020204" pitchFamily="34" charset="0"/>
              </a:rPr>
              <a:t>是关系模式 </a:t>
            </a:r>
            <a:r>
              <a:rPr lang="en-US" altLang="x-none" dirty="0">
                <a:latin typeface="Arial" panose="020B0604020202020204" pitchFamily="34" charset="0"/>
              </a:rPr>
              <a:t>R(U) </a:t>
            </a:r>
            <a:r>
              <a:rPr lang="zh-CN" altLang="en-US" dirty="0">
                <a:latin typeface="Arial" panose="020B0604020202020204" pitchFamily="34" charset="0"/>
              </a:rPr>
              <a:t>上的函数依赖集，</a:t>
            </a:r>
            <a:r>
              <a:rPr lang="en-US" altLang="x-none" dirty="0">
                <a:latin typeface="Arial" panose="020B0604020202020204" pitchFamily="34" charset="0"/>
              </a:rPr>
              <a:t>K </a:t>
            </a:r>
            <a:r>
              <a:rPr lang="zh-CN" altLang="en-US" dirty="0">
                <a:latin typeface="Arial" panose="020B0604020202020204" pitchFamily="34" charset="0"/>
              </a:rPr>
              <a:t>是关系模式 </a:t>
            </a:r>
            <a:r>
              <a:rPr lang="en-US" altLang="x-none" dirty="0">
                <a:latin typeface="Arial" panose="020B0604020202020204" pitchFamily="34" charset="0"/>
              </a:rPr>
              <a:t>R(U) </a:t>
            </a:r>
            <a:r>
              <a:rPr lang="zh-CN" altLang="en-US" dirty="0">
                <a:latin typeface="Arial" panose="020B0604020202020204" pitchFamily="34" charset="0"/>
              </a:rPr>
              <a:t>的一个关键字，则：</a:t>
            </a:r>
            <a:endParaRPr lang="zh-CN" altLang="en-US" dirty="0">
              <a:latin typeface="Arial" panose="020B0604020202020204" pitchFamily="34" charset="0"/>
            </a:endParaRPr>
          </a:p>
          <a:p>
            <a:pPr marL="1447800" lvl="2" indent="-533400" eaLnBrk="1" hangingPunct="1">
              <a:lnSpc>
                <a:spcPct val="130000"/>
              </a:lnSpc>
              <a:buClr>
                <a:srgbClr val="CC9900"/>
              </a:buClr>
              <a:buFont typeface="Wingdings" panose="05000000000000000000" pitchFamily="2" charset="2"/>
              <a:buChar char="§"/>
            </a:pPr>
            <a:endParaRPr lang="en-US" altLang="x-none" sz="1400" dirty="0">
              <a:latin typeface="Arial" panose="020B0604020202020204" pitchFamily="34" charset="0"/>
            </a:endParaRPr>
          </a:p>
          <a:p>
            <a:pPr marL="1447800" lvl="2" indent="-533400" eaLnBrk="1" hangingPunct="1">
              <a:lnSpc>
                <a:spcPct val="130000"/>
              </a:lnSpc>
              <a:buClr>
                <a:srgbClr val="CC9900"/>
              </a:buClr>
              <a:buFont typeface="Wingdings" panose="05000000000000000000" pitchFamily="2" charset="2"/>
              <a:buChar char="§"/>
            </a:pPr>
            <a:r>
              <a:rPr lang="en-US" altLang="x-none" dirty="0">
                <a:latin typeface="Arial" panose="020B0604020202020204" pitchFamily="34" charset="0"/>
              </a:rPr>
              <a:t>K</a:t>
            </a:r>
            <a:r>
              <a:rPr lang="en-US" altLang="x-none" baseline="-25000" dirty="0">
                <a:latin typeface="Arial" panose="020B0604020202020204" pitchFamily="34" charset="0"/>
              </a:rPr>
              <a:t>F</a:t>
            </a:r>
            <a:r>
              <a:rPr lang="en-US" altLang="x-none" baseline="30000" dirty="0">
                <a:latin typeface="Arial" panose="020B0604020202020204" pitchFamily="34" charset="0"/>
              </a:rPr>
              <a:t>+  </a:t>
            </a:r>
            <a:r>
              <a:rPr lang="zh-CN" altLang="en-US" dirty="0">
                <a:latin typeface="Arial" panose="020B0604020202020204" pitchFamily="34" charset="0"/>
              </a:rPr>
              <a:t>=  </a:t>
            </a:r>
            <a:r>
              <a:rPr lang="en-US" altLang="x-none" dirty="0">
                <a:latin typeface="Arial" panose="020B0604020202020204" pitchFamily="34" charset="0"/>
              </a:rPr>
              <a:t>U</a:t>
            </a:r>
            <a:endParaRPr lang="en-US" altLang="x-none" baseline="30000" dirty="0">
              <a:latin typeface="Arial" panose="020B0604020202020204" pitchFamily="34" charset="0"/>
            </a:endParaRPr>
          </a:p>
          <a:p>
            <a:pPr marL="1447800" lvl="2" indent="-533400" eaLnBrk="1" hangingPunct="1">
              <a:lnSpc>
                <a:spcPct val="130000"/>
              </a:lnSpc>
              <a:buClr>
                <a:srgbClr val="CC9900"/>
              </a:buClr>
              <a:buFont typeface="Wingdings" panose="05000000000000000000" pitchFamily="2" charset="2"/>
              <a:buChar char="§"/>
            </a:pPr>
            <a:endParaRPr lang="zh-CN" altLang="en-US" sz="1400" dirty="0">
              <a:latin typeface="Arial" panose="020B0604020202020204" pitchFamily="34" charset="0"/>
            </a:endParaRPr>
          </a:p>
          <a:p>
            <a:pPr marL="1447800" lvl="2" indent="-533400" eaLnBrk="1" hangingPunct="1">
              <a:lnSpc>
                <a:spcPct val="130000"/>
              </a:lnSpc>
              <a:buClr>
                <a:srgbClr val="CC9900"/>
              </a:buClr>
              <a:buFont typeface="Wingdings" panose="05000000000000000000" pitchFamily="2" charset="2"/>
              <a:buChar char="§"/>
            </a:pPr>
            <a:r>
              <a:rPr lang="zh-CN" altLang="en-US" dirty="0">
                <a:latin typeface="Arial" panose="020B0604020202020204" pitchFamily="34" charset="0"/>
              </a:rPr>
              <a:t>对于 </a:t>
            </a:r>
            <a:r>
              <a:rPr lang="en-US" altLang="x-none" dirty="0">
                <a:latin typeface="Arial" panose="020B0604020202020204" pitchFamily="34" charset="0"/>
              </a:rPr>
              <a:t>K </a:t>
            </a:r>
            <a:r>
              <a:rPr lang="zh-CN" altLang="en-US" dirty="0">
                <a:latin typeface="Arial" panose="020B0604020202020204" pitchFamily="34" charset="0"/>
              </a:rPr>
              <a:t>的任意一个真子集 </a:t>
            </a:r>
            <a:r>
              <a:rPr lang="en-US" altLang="x-none" dirty="0">
                <a:latin typeface="Arial" panose="020B0604020202020204" pitchFamily="34" charset="0"/>
              </a:rPr>
              <a:t>Z，</a:t>
            </a:r>
            <a:r>
              <a:rPr lang="zh-CN" altLang="en-US" dirty="0">
                <a:latin typeface="Arial" panose="020B0604020202020204" pitchFamily="34" charset="0"/>
              </a:rPr>
              <a:t>都有：</a:t>
            </a:r>
            <a:endParaRPr lang="zh-CN" altLang="en-US" dirty="0">
              <a:latin typeface="Arial" panose="020B0604020202020204" pitchFamily="34" charset="0"/>
            </a:endParaRPr>
          </a:p>
          <a:p>
            <a:pPr marL="2362200" lvl="4" indent="-533400" eaLnBrk="1" hangingPunct="1">
              <a:lnSpc>
                <a:spcPct val="130000"/>
              </a:lnSpc>
              <a:buNone/>
            </a:pPr>
            <a:r>
              <a:rPr lang="en-US" altLang="x-none" dirty="0">
                <a:latin typeface="Arial" panose="020B0604020202020204" pitchFamily="34" charset="0"/>
              </a:rPr>
              <a:t>Z</a:t>
            </a:r>
            <a:r>
              <a:rPr lang="en-US" altLang="x-none" baseline="-25000" dirty="0">
                <a:latin typeface="Arial" panose="020B0604020202020204" pitchFamily="34" charset="0"/>
              </a:rPr>
              <a:t>F</a:t>
            </a:r>
            <a:r>
              <a:rPr lang="en-US" altLang="x-none" baseline="30000" dirty="0">
                <a:latin typeface="Arial" panose="020B0604020202020204" pitchFamily="34" charset="0"/>
              </a:rPr>
              <a:t>+  </a:t>
            </a:r>
            <a:r>
              <a:rPr lang="zh-CN" altLang="en-US" dirty="0">
                <a:latin typeface="Arial" panose="020B0604020202020204" pitchFamily="34" charset="0"/>
                <a:sym typeface="Symbol" panose="05050102010706020507" pitchFamily="2" charset="2"/>
              </a:rPr>
              <a:t></a:t>
            </a:r>
            <a:r>
              <a:rPr lang="zh-CN" altLang="en-US" dirty="0">
                <a:latin typeface="Arial" panose="020B0604020202020204" pitchFamily="34" charset="0"/>
              </a:rPr>
              <a:t>  </a:t>
            </a:r>
            <a:r>
              <a:rPr lang="en-US" altLang="x-none" dirty="0">
                <a:latin typeface="Arial" panose="020B0604020202020204" pitchFamily="34" charset="0"/>
              </a:rPr>
              <a:t>U</a:t>
            </a:r>
            <a:endParaRPr lang="zh-CN" altLang="en-US" dirty="0">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3731"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3732" name="Rectangle 7"/>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73733" name="Rectangle 3"/>
          <p:cNvSpPr>
            <a:spLocks noGrp="1"/>
          </p:cNvSpPr>
          <p:nvPr>
            <p:ph type="body"/>
          </p:nvPr>
        </p:nvSpPr>
        <p:spPr>
          <a:xfrm>
            <a:off x="0" y="44450"/>
            <a:ext cx="9144000" cy="1081088"/>
          </a:xfrm>
        </p:spPr>
        <p:txBody>
          <a:bodyPr vert="horz" wrap="square" anchor="t"/>
          <a:p>
            <a:pPr lvl="0" eaLnBrk="1" hangingPunct="1">
              <a:lnSpc>
                <a:spcPct val="100000"/>
              </a:lnSpc>
            </a:pPr>
            <a:r>
              <a:rPr lang="zh-CN" altLang="en-US" dirty="0"/>
              <a:t>习题</a:t>
            </a:r>
            <a:r>
              <a:rPr lang="en-US" altLang="x-none" dirty="0"/>
              <a:t>8.6 – (1)</a:t>
            </a:r>
            <a:r>
              <a:rPr lang="zh-CN" altLang="en-US" dirty="0"/>
              <a:t>：</a:t>
            </a:r>
            <a:r>
              <a:rPr lang="zh-CN" altLang="en-US" dirty="0">
                <a:solidFill>
                  <a:schemeClr val="tx1"/>
                </a:solidFill>
              </a:rPr>
              <a:t>寻找下述关系模式的关键字</a:t>
            </a:r>
            <a:endParaRPr lang="zh-CN" altLang="en-US" dirty="0">
              <a:solidFill>
                <a:schemeClr val="tx1"/>
              </a:solidFill>
            </a:endParaRPr>
          </a:p>
          <a:p>
            <a:pPr lvl="1" eaLnBrk="1" hangingPunct="1">
              <a:lnSpc>
                <a:spcPct val="100000"/>
              </a:lnSpc>
              <a:buNone/>
            </a:pPr>
            <a:r>
              <a:rPr lang="en-US" altLang="x-none" dirty="0">
                <a:latin typeface="Arial" panose="020B0604020202020204" pitchFamily="34" charset="0"/>
              </a:rPr>
              <a:t>	R (A, B, C, D)		F: { B</a:t>
            </a:r>
            <a:r>
              <a:rPr lang="en-US" altLang="x-none" dirty="0">
                <a:latin typeface="Arial" panose="020B0604020202020204" pitchFamily="34" charset="0"/>
                <a:sym typeface="Symbol" panose="05050102010706020507" pitchFamily="2" charset="2"/>
              </a:rPr>
              <a:t></a:t>
            </a:r>
            <a:r>
              <a:rPr lang="en-US" altLang="x-none" dirty="0">
                <a:latin typeface="Arial" panose="020B0604020202020204" pitchFamily="34" charset="0"/>
              </a:rPr>
              <a:t>D,  AB</a:t>
            </a:r>
            <a:r>
              <a:rPr lang="en-US" altLang="x-none" dirty="0">
                <a:latin typeface="Arial" panose="020B0604020202020204" pitchFamily="34" charset="0"/>
                <a:sym typeface="Symbol" panose="05050102010706020507" pitchFamily="2" charset="2"/>
              </a:rPr>
              <a:t></a:t>
            </a:r>
            <a:r>
              <a:rPr lang="en-US" altLang="x-none" dirty="0">
                <a:latin typeface="Arial" panose="020B0604020202020204" pitchFamily="34" charset="0"/>
              </a:rPr>
              <a:t>C };</a:t>
            </a:r>
            <a:endParaRPr lang="zh-CN" altLang="en-US" dirty="0">
              <a:latin typeface="Arial" panose="020B0604020202020204" pitchFamily="34" charset="0"/>
            </a:endParaRPr>
          </a:p>
        </p:txBody>
      </p:sp>
      <p:sp>
        <p:nvSpPr>
          <p:cNvPr id="73734" name="Rectangle 4"/>
          <p:cNvSpPr/>
          <p:nvPr/>
        </p:nvSpPr>
        <p:spPr>
          <a:xfrm>
            <a:off x="34925" y="1196975"/>
            <a:ext cx="9109075" cy="2663825"/>
          </a:xfrm>
          <a:prstGeom prst="rect">
            <a:avLst/>
          </a:prstGeom>
          <a:noFill/>
          <a:ln w="9525">
            <a:noFill/>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解：（方法一的计算过程）</a:t>
            </a:r>
            <a:endParaRPr lang="en-US" altLang="x-none" dirty="0">
              <a:solidFill>
                <a:srgbClr val="FF0000"/>
              </a:solidFill>
              <a:latin typeface="Times New Roman" panose="02020603050405020304" pitchFamily="2"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由 </a:t>
            </a:r>
            <a:r>
              <a:rPr lang="en-US" altLang="x-none" dirty="0">
                <a:solidFill>
                  <a:schemeClr val="accent2"/>
                </a:solidFill>
                <a:latin typeface="Arial" panose="020B0604020202020204" pitchFamily="34" charset="0"/>
                <a:ea typeface="宋体" panose="02010600030101010101" pitchFamily="2" charset="-122"/>
              </a:rPr>
              <a:t>B→D </a:t>
            </a:r>
            <a:r>
              <a:rPr lang="zh-CN" altLang="en-US" dirty="0">
                <a:solidFill>
                  <a:schemeClr val="accent2"/>
                </a:solidFill>
                <a:latin typeface="Arial" panose="020B0604020202020204" pitchFamily="34" charset="0"/>
                <a:ea typeface="宋体" panose="02010600030101010101" pitchFamily="2" charset="-122"/>
              </a:rPr>
              <a:t>及增广规则 </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2 </a:t>
            </a:r>
            <a:r>
              <a:rPr lang="zh-CN" altLang="en-US" dirty="0">
                <a:solidFill>
                  <a:schemeClr val="accent2"/>
                </a:solidFill>
                <a:latin typeface="Arial" panose="020B0604020202020204" pitchFamily="34" charset="0"/>
                <a:ea typeface="宋体" panose="02010600030101010101" pitchFamily="2" charset="-122"/>
              </a:rPr>
              <a:t>可得：</a:t>
            </a:r>
            <a:r>
              <a:rPr lang="en-US" altLang="x-none" dirty="0">
                <a:solidFill>
                  <a:schemeClr val="accent2"/>
                </a:solidFill>
                <a:latin typeface="Arial" panose="020B0604020202020204" pitchFamily="34" charset="0"/>
                <a:ea typeface="宋体" panose="02010600030101010101" pitchFamily="2" charset="-122"/>
              </a:rPr>
              <a:t>AB→AD ………(1)</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由(1), </a:t>
            </a:r>
            <a:r>
              <a:rPr lang="en-US" altLang="x-none" dirty="0">
                <a:solidFill>
                  <a:schemeClr val="accent2"/>
                </a:solidFill>
                <a:latin typeface="Arial" panose="020B0604020202020204" pitchFamily="34" charset="0"/>
                <a:ea typeface="宋体" panose="02010600030101010101" pitchFamily="2" charset="-122"/>
              </a:rPr>
              <a:t>AB→C </a:t>
            </a:r>
            <a:r>
              <a:rPr lang="zh-CN" altLang="en-US" dirty="0">
                <a:solidFill>
                  <a:schemeClr val="accent2"/>
                </a:solidFill>
                <a:latin typeface="Arial" panose="020B0604020202020204" pitchFamily="34" charset="0"/>
                <a:ea typeface="宋体" panose="02010600030101010101" pitchFamily="2" charset="-122"/>
              </a:rPr>
              <a:t>及合并规则 </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5 </a:t>
            </a:r>
            <a:r>
              <a:rPr lang="zh-CN" altLang="en-US" dirty="0">
                <a:solidFill>
                  <a:schemeClr val="accent2"/>
                </a:solidFill>
                <a:latin typeface="Arial" panose="020B0604020202020204" pitchFamily="34" charset="0"/>
                <a:ea typeface="宋体" panose="02010600030101010101" pitchFamily="2" charset="-122"/>
              </a:rPr>
              <a:t>可得:</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buNone/>
            </a:pPr>
            <a:r>
              <a:rPr lang="en-US" altLang="x-none" dirty="0">
                <a:solidFill>
                  <a:schemeClr val="accent2"/>
                </a:solidFill>
                <a:latin typeface="Arial" panose="020B0604020202020204" pitchFamily="34" charset="0"/>
                <a:ea typeface="宋体" panose="02010600030101010101" pitchFamily="2" charset="-122"/>
              </a:rPr>
              <a:t>AB→ACD ……………………………………(2)</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rPr>
              <a:t>由 </a:t>
            </a:r>
            <a:r>
              <a:rPr lang="en-US" altLang="x-none" dirty="0">
                <a:solidFill>
                  <a:schemeClr val="accent2"/>
                </a:solidFill>
                <a:latin typeface="Arial" panose="020B0604020202020204" pitchFamily="34" charset="0"/>
                <a:ea typeface="宋体" panose="02010600030101010101" pitchFamily="2" charset="-122"/>
              </a:rPr>
              <a:t>(2) </a:t>
            </a:r>
            <a:r>
              <a:rPr lang="zh-CN" altLang="en-US" dirty="0">
                <a:solidFill>
                  <a:schemeClr val="accent2"/>
                </a:solidFill>
                <a:latin typeface="Arial" panose="020B0604020202020204" pitchFamily="34" charset="0"/>
                <a:ea typeface="宋体" panose="02010600030101010101" pitchFamily="2" charset="-122"/>
              </a:rPr>
              <a:t>及增广规则 </a:t>
            </a:r>
            <a:r>
              <a:rPr lang="en-US" altLang="x-none" dirty="0">
                <a:solidFill>
                  <a:schemeClr val="accent2"/>
                </a:solidFill>
                <a:latin typeface="Arial" panose="020B0604020202020204" pitchFamily="34" charset="0"/>
                <a:ea typeface="宋体" panose="02010600030101010101" pitchFamily="2" charset="-122"/>
              </a:rPr>
              <a:t>R</a:t>
            </a:r>
            <a:r>
              <a:rPr lang="en-US" altLang="x-none" baseline="-25000" dirty="0">
                <a:solidFill>
                  <a:schemeClr val="accent2"/>
                </a:solidFill>
                <a:latin typeface="Arial" panose="020B0604020202020204" pitchFamily="34" charset="0"/>
                <a:ea typeface="宋体" panose="02010600030101010101" pitchFamily="2" charset="-122"/>
              </a:rPr>
              <a:t>2 </a:t>
            </a:r>
            <a:r>
              <a:rPr lang="zh-CN" altLang="en-US" dirty="0">
                <a:solidFill>
                  <a:schemeClr val="accent2"/>
                </a:solidFill>
                <a:latin typeface="Arial" panose="020B0604020202020204" pitchFamily="34" charset="0"/>
                <a:ea typeface="宋体" panose="02010600030101010101" pitchFamily="2" charset="-122"/>
              </a:rPr>
              <a:t>可得：</a:t>
            </a:r>
            <a:r>
              <a:rPr lang="en-US" altLang="x-none" dirty="0">
                <a:solidFill>
                  <a:schemeClr val="accent2"/>
                </a:solidFill>
                <a:latin typeface="Arial" panose="020B0604020202020204" pitchFamily="34" charset="0"/>
                <a:ea typeface="宋体" panose="02010600030101010101" pitchFamily="2" charset="-122"/>
              </a:rPr>
              <a:t>AB→ABCD</a:t>
            </a:r>
            <a:endParaRPr lang="en-US" altLang="x-none" dirty="0">
              <a:solidFill>
                <a:srgbClr val="FF0000"/>
              </a:solidFill>
              <a:latin typeface="Arial" panose="020B0604020202020204" pitchFamily="34" charset="0"/>
              <a:ea typeface="宋体" panose="02010600030101010101" pitchFamily="2" charset="-122"/>
            </a:endParaRPr>
          </a:p>
        </p:txBody>
      </p:sp>
      <p:sp>
        <p:nvSpPr>
          <p:cNvPr id="73735" name="Rectangle 5"/>
          <p:cNvSpPr/>
          <p:nvPr/>
        </p:nvSpPr>
        <p:spPr>
          <a:xfrm>
            <a:off x="0" y="4248150"/>
            <a:ext cx="9144000" cy="2609850"/>
          </a:xfrm>
          <a:prstGeom prst="rect">
            <a:avLst/>
          </a:prstGeom>
          <a:solidFill>
            <a:srgbClr val="FFFFFF"/>
          </a:solidFill>
          <a:ln w="25400" cap="flat" cmpd="sng">
            <a:solidFill>
              <a:schemeClr val="tx1"/>
            </a:solidFill>
            <a:prstDash val="solid"/>
            <a:miter/>
            <a:headEnd type="none" w="med" len="med"/>
            <a:tailEnd type="none" w="med" len="med"/>
          </a:ln>
        </p:spPr>
        <p:txBody>
          <a:bodyPr/>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因为：(</a:t>
            </a:r>
            <a:r>
              <a:rPr lang="zh-CN" altLang="en-US" dirty="0">
                <a:solidFill>
                  <a:srgbClr val="FF0000"/>
                </a:solidFill>
                <a:latin typeface="Times New Roman" panose="02020603050405020304" pitchFamily="2" charset="0"/>
                <a:ea typeface="宋体" panose="02010600030101010101" pitchFamily="2" charset="-122"/>
              </a:rPr>
              <a:t>对方法一计算结果的验证</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buNone/>
            </a:pP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 }</a:t>
            </a:r>
            <a:r>
              <a:rPr lang="en-US" altLang="x-none"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 A }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 B, C, D }</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eaLnBrk="1" hangingPunct="1">
              <a:buNone/>
            </a:pP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B }</a:t>
            </a:r>
            <a:r>
              <a:rPr lang="en-US" altLang="x-none"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F</a:t>
            </a:r>
            <a:r>
              <a:rPr lang="en-US" altLang="x-none" baseline="30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  { B, D }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 B, C, D }</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所以 (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 B )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是关系模式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rPr>
              <a:t>的一个关键字。</a:t>
            </a:r>
            <a:endParaRPr lang="zh-CN" altLang="en-US"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buNone/>
            </a:pPr>
            <a:r>
              <a:rPr lang="zh-CN" altLang="en-US" dirty="0">
                <a:solidFill>
                  <a:srgbClr val="FF0000"/>
                </a:solidFill>
                <a:latin typeface="Times New Roman" panose="02020603050405020304" pitchFamily="2" charset="0"/>
                <a:ea typeface="宋体" panose="02010600030101010101" pitchFamily="2" charset="-122"/>
              </a:rPr>
              <a:t>										完.</a:t>
            </a:r>
            <a:endParaRPr lang="en-US" altLang="x-none" dirty="0">
              <a:solidFill>
                <a:srgbClr val="FF0000"/>
              </a:solidFill>
              <a:latin typeface="Times New Roman" panose="02020603050405020304" pitchFamily="2" charset="0"/>
              <a:ea typeface="宋体" panose="02010600030101010101" pitchFamily="2" charset="-122"/>
            </a:endParaRPr>
          </a:p>
        </p:txBody>
      </p:sp>
      <p:cxnSp>
        <p:nvCxnSpPr>
          <p:cNvPr id="73736" name="直接连接符 8"/>
          <p:cNvCxnSpPr/>
          <p:nvPr/>
        </p:nvCxnSpPr>
        <p:spPr>
          <a:xfrm>
            <a:off x="179388" y="4292600"/>
            <a:ext cx="8208962" cy="0"/>
          </a:xfrm>
          <a:prstGeom prst="line">
            <a:avLst/>
          </a:prstGeom>
          <a:ln w="9525">
            <a:noFill/>
          </a:ln>
        </p:spPr>
      </p:cxnSp>
      <p:cxnSp>
        <p:nvCxnSpPr>
          <p:cNvPr id="73737" name="直接连接符 10"/>
          <p:cNvCxnSpPr/>
          <p:nvPr/>
        </p:nvCxnSpPr>
        <p:spPr>
          <a:xfrm>
            <a:off x="-531812" y="3573463"/>
            <a:ext cx="9928225" cy="71437"/>
          </a:xfrm>
          <a:prstGeom prst="line">
            <a:avLst/>
          </a:prstGeom>
          <a:ln w="9525">
            <a:noFill/>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linds(horizontal)">
                                      <p:cBhvr>
                                        <p:cTn id="7" dur="500"/>
                                        <p:tgtEl>
                                          <p:spTgt spid="737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3735"/>
                                        </p:tgtEl>
                                        <p:attrNameLst>
                                          <p:attrName>style.visibility</p:attrName>
                                        </p:attrNameLst>
                                      </p:cBhvr>
                                      <p:to>
                                        <p:strVal val="visible"/>
                                      </p:to>
                                    </p:set>
                                    <p:animEffect transition="in" filter="barn(outVertical)">
                                      <p:cBhvr>
                                        <p:cTn id="12"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P spid="7373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475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4756" name="Rectangle 2"/>
          <p:cNvSpPr>
            <a:spLocks noGrp="1"/>
          </p:cNvSpPr>
          <p:nvPr>
            <p:ph type="title"/>
          </p:nvPr>
        </p:nvSpPr>
        <p:spPr/>
        <p:txBody>
          <a:bodyPr vert="horz" wrap="square" tIns="0" bIns="0" anchor="ctr"/>
          <a:p>
            <a:pPr lvl="0" eaLnBrk="1" hangingPunct="1"/>
            <a:r>
              <a:rPr lang="zh-CN" altLang="en-US" dirty="0"/>
              <a:t>8.2.1  函数依赖</a:t>
            </a:r>
            <a:endParaRPr lang="en-US" altLang="x-none" dirty="0"/>
          </a:p>
        </p:txBody>
      </p:sp>
      <p:sp>
        <p:nvSpPr>
          <p:cNvPr id="74757" name="Rectangle 3"/>
          <p:cNvSpPr>
            <a:spLocks noGrp="1"/>
          </p:cNvSpPr>
          <p:nvPr>
            <p:ph type="body"/>
          </p:nvPr>
        </p:nvSpPr>
        <p:spPr>
          <a:xfrm>
            <a:off x="457200" y="914400"/>
            <a:ext cx="8534400" cy="457200"/>
          </a:xfrm>
        </p:spPr>
        <p:txBody>
          <a:bodyPr vert="horz" wrap="square" anchor="t"/>
          <a:p>
            <a:pPr marL="457200" lvl="0" indent="-457200">
              <a:lnSpc>
                <a:spcPct val="100000"/>
              </a:lnSpc>
              <a:buNone/>
            </a:pPr>
            <a:r>
              <a:rPr lang="zh-CN" altLang="en-US" dirty="0">
                <a:latin typeface="黑体" panose="02010609060101010101" pitchFamily="1" charset="-122"/>
                <a:ea typeface="黑体" panose="02010609060101010101" pitchFamily="1" charset="-122"/>
              </a:rPr>
              <a:t>算法8-2：寻找关系模式 </a:t>
            </a:r>
            <a:r>
              <a:rPr lang="en-US" altLang="x-none" dirty="0">
                <a:latin typeface="黑体" panose="02010609060101010101" pitchFamily="1" charset="-122"/>
                <a:ea typeface="黑体" panose="02010609060101010101" pitchFamily="1" charset="-122"/>
              </a:rPr>
              <a:t>R(U, F) </a:t>
            </a:r>
            <a:r>
              <a:rPr lang="zh-CN" altLang="en-US" dirty="0">
                <a:latin typeface="黑体" panose="02010609060101010101" pitchFamily="1" charset="-122"/>
                <a:ea typeface="黑体" panose="02010609060101010101" pitchFamily="1" charset="-122"/>
              </a:rPr>
              <a:t>的关键字 </a:t>
            </a:r>
            <a:r>
              <a:rPr lang="en-US" altLang="x-none" dirty="0">
                <a:latin typeface="黑体" panose="02010609060101010101" pitchFamily="1" charset="-122"/>
                <a:ea typeface="黑体" panose="02010609060101010101" pitchFamily="1" charset="-122"/>
              </a:rPr>
              <a:t>K</a:t>
            </a:r>
            <a:endParaRPr lang="zh-CN" altLang="en-US" dirty="0">
              <a:latin typeface="黑体" panose="02010609060101010101" pitchFamily="1" charset="-122"/>
              <a:ea typeface="黑体" panose="02010609060101010101" pitchFamily="1" charset="-122"/>
            </a:endParaRPr>
          </a:p>
        </p:txBody>
      </p:sp>
      <p:sp>
        <p:nvSpPr>
          <p:cNvPr id="74758" name="Rectangle 4"/>
          <p:cNvSpPr/>
          <p:nvPr/>
        </p:nvSpPr>
        <p:spPr>
          <a:xfrm>
            <a:off x="0" y="1676400"/>
            <a:ext cx="9144000" cy="4992688"/>
          </a:xfrm>
          <a:prstGeom prst="rect">
            <a:avLst/>
          </a:prstGeom>
          <a:solidFill>
            <a:srgbClr val="FFFFFF"/>
          </a:solidFill>
          <a:ln w="9525">
            <a:noFill/>
          </a:ln>
        </p:spPr>
        <p:txBody>
          <a:bodyPr/>
          <a:p>
            <a:pPr marL="914400" lvl="1" indent="-457200" eaLnBrk="0" hangingPunct="0"/>
            <a:r>
              <a:rPr lang="en-US" altLang="x-none" dirty="0">
                <a:latin typeface="Times New Roman" panose="02020603050405020304" pitchFamily="2" charset="0"/>
                <a:ea typeface="宋体" panose="02010600030101010101" pitchFamily="2" charset="-122"/>
                <a:sym typeface="Symbol" panose="05050102010706020507" pitchFamily="2" charset="2"/>
              </a:rPr>
              <a:t>set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dirty="0">
                <a:latin typeface="Times New Roman" panose="02020603050405020304" pitchFamily="2" charset="0"/>
                <a:ea typeface="宋体" panose="02010600030101010101" pitchFamily="2" charset="-122"/>
                <a:sym typeface="Symbol" panose="05050102010706020507" pitchFamily="2" charset="2"/>
              </a:rPr>
              <a:t> :=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R</a:t>
            </a:r>
            <a:r>
              <a:rPr lang="en-US" altLang="x-none" dirty="0">
                <a:latin typeface="Times New Roman" panose="02020603050405020304" pitchFamily="2" charset="0"/>
                <a:ea typeface="宋体" panose="02010600030101010101" pitchFamily="2" charset="-122"/>
                <a:sym typeface="Symbol" panose="05050102010706020507" pitchFamily="2" charset="2"/>
              </a:rPr>
              <a:t> ;</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914400" lvl="1" indent="-457200" eaLnBrk="0" hangingPunct="0"/>
            <a:r>
              <a:rPr lang="en-US" altLang="x-none" dirty="0">
                <a:latin typeface="Times New Roman" panose="02020603050405020304" pitchFamily="2" charset="0"/>
                <a:ea typeface="宋体" panose="02010600030101010101" pitchFamily="2" charset="-122"/>
                <a:sym typeface="Symbol" panose="05050102010706020507" pitchFamily="2" charset="2"/>
              </a:rPr>
              <a:t>for each attribute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dirty="0">
                <a:latin typeface="Times New Roman" panose="02020603050405020304" pitchFamily="2" charset="0"/>
                <a:ea typeface="宋体" panose="02010600030101010101" pitchFamily="2" charset="-122"/>
                <a:sym typeface="Symbol" panose="05050102010706020507" pitchFamily="2" charset="2"/>
              </a:rPr>
              <a:t> in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endPar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a:p>
            <a:pPr marL="1371600" lvl="2"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compute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(K – A)</a:t>
            </a:r>
            <a:r>
              <a:rPr lang="en-US" altLang="x-none"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baseline="30000" dirty="0">
                <a:latin typeface="Times New Roman" panose="02020603050405020304" pitchFamily="2" charset="0"/>
                <a:ea typeface="宋体" panose="02010600030101010101" pitchFamily="2" charset="-122"/>
                <a:sym typeface="Symbol" panose="05050102010706020507" pitchFamily="2" charset="2"/>
              </a:rPr>
              <a:t> </a:t>
            </a:r>
            <a:r>
              <a:rPr lang="en-US" altLang="x-none" dirty="0">
                <a:latin typeface="Times New Roman" panose="02020603050405020304" pitchFamily="2" charset="0"/>
                <a:ea typeface="宋体" panose="02010600030101010101" pitchFamily="2" charset="-122"/>
                <a:sym typeface="Symbol" panose="05050102010706020507" pitchFamily="2" charset="2"/>
              </a:rPr>
              <a:t>;</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if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(K – A)</a:t>
            </a:r>
            <a:r>
              <a:rPr lang="en-US" altLang="x-none"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dirty="0">
                <a:latin typeface="Times New Roman" panose="02020603050405020304" pitchFamily="2" charset="0"/>
                <a:ea typeface="宋体" panose="02010600030101010101" pitchFamily="2" charset="-122"/>
                <a:sym typeface="Symbol" panose="05050102010706020507" pitchFamily="2" charset="2"/>
              </a:rPr>
              <a:t> contains all the attributes in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R</a:t>
            </a:r>
            <a:r>
              <a:rPr lang="en-US" altLang="x-none" dirty="0">
                <a:latin typeface="Times New Roman" panose="02020603050405020304" pitchFamily="2" charset="0"/>
                <a:ea typeface="宋体" panose="02010600030101010101" pitchFamily="2" charset="-122"/>
                <a:sym typeface="Symbol" panose="05050102010706020507" pitchFamily="2" charset="2"/>
              </a:rPr>
              <a:t>, then</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2286000" lvl="4"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set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dirty="0">
                <a:latin typeface="Times New Roman" panose="02020603050405020304" pitchFamily="2" charset="0"/>
                <a:ea typeface="宋体" panose="02010600030101010101" pitchFamily="2" charset="-122"/>
                <a:sym typeface="Symbol" panose="05050102010706020507" pitchFamily="2" charset="2"/>
              </a:rPr>
              <a:t> :=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dirty="0">
                <a:latin typeface="Times New Roman" panose="02020603050405020304" pitchFamily="2" charset="0"/>
                <a:ea typeface="宋体" panose="02010600030101010101" pitchFamily="2" charset="-122"/>
                <a:sym typeface="Symbol" panose="05050102010706020507" pitchFamily="2" charset="2"/>
              </a:rPr>
              <a:t> – {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dirty="0">
                <a:latin typeface="Times New Roman" panose="02020603050405020304" pitchFamily="2" charset="0"/>
                <a:ea typeface="宋体" panose="02010600030101010101" pitchFamily="2" charset="-122"/>
                <a:sym typeface="Symbol" panose="05050102010706020507" pitchFamily="2" charset="2"/>
              </a:rPr>
              <a:t> } ;</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1828800" lvl="3"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a:p>
            <a:pPr marL="1371600" lvl="2" indent="-457200" eaLnBrk="0" hangingPunct="0">
              <a:buNone/>
            </a:pPr>
            <a:r>
              <a:rPr lang="en-US" altLang="x-none" dirty="0">
                <a:latin typeface="Times New Roman" panose="02020603050405020304" pitchFamily="2" charset="0"/>
                <a:ea typeface="宋体" panose="02010600030101010101" pitchFamily="2" charset="-122"/>
                <a:sym typeface="Symbol" panose="05050102010706020507" pitchFamily="2" charset="2"/>
              </a:rPr>
              <a:t>}</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577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5780" name="Rectangle 7"/>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75781" name="Rectangle 3"/>
          <p:cNvSpPr>
            <a:spLocks noGrp="1"/>
          </p:cNvSpPr>
          <p:nvPr>
            <p:ph type="body"/>
          </p:nvPr>
        </p:nvSpPr>
        <p:spPr>
          <a:xfrm>
            <a:off x="0" y="44450"/>
            <a:ext cx="9144000" cy="1081088"/>
          </a:xfrm>
        </p:spPr>
        <p:txBody>
          <a:bodyPr vert="horz" wrap="square" anchor="t"/>
          <a:p>
            <a:pPr lvl="0" eaLnBrk="1" hangingPunct="1">
              <a:lnSpc>
                <a:spcPct val="100000"/>
              </a:lnSpc>
            </a:pPr>
            <a:r>
              <a:rPr lang="zh-CN" altLang="en-US" dirty="0">
                <a:latin typeface="Arial" panose="020B0604020202020204" pitchFamily="34" charset="0"/>
              </a:rPr>
              <a:t>习题</a:t>
            </a:r>
            <a:r>
              <a:rPr lang="en-US" altLang="x-none" dirty="0">
                <a:latin typeface="Arial" panose="020B0604020202020204" pitchFamily="34" charset="0"/>
              </a:rPr>
              <a:t>8.6 – (2)</a:t>
            </a:r>
            <a:r>
              <a:rPr lang="zh-CN" altLang="en-US" dirty="0">
                <a:latin typeface="Arial" panose="020B0604020202020204" pitchFamily="34" charset="0"/>
              </a:rPr>
              <a:t>：</a:t>
            </a:r>
            <a:r>
              <a:rPr lang="zh-CN" altLang="en-US" dirty="0">
                <a:solidFill>
                  <a:schemeClr val="tx1"/>
                </a:solidFill>
                <a:latin typeface="Arial" panose="020B0604020202020204" pitchFamily="34" charset="0"/>
              </a:rPr>
              <a:t>寻找下述关系模式的关键字</a:t>
            </a:r>
            <a:endParaRPr lang="zh-CN" altLang="en-US" dirty="0">
              <a:solidFill>
                <a:schemeClr val="tx1"/>
              </a:solidFill>
              <a:latin typeface="Arial" panose="020B0604020202020204" pitchFamily="34" charset="0"/>
            </a:endParaRPr>
          </a:p>
          <a:p>
            <a:pPr lvl="1" eaLnBrk="1" hangingPunct="1">
              <a:lnSpc>
                <a:spcPct val="100000"/>
              </a:lnSpc>
              <a:buNone/>
            </a:pPr>
            <a:r>
              <a:rPr lang="en-US" altLang="x-none" dirty="0">
                <a:latin typeface="Arial" panose="020B0604020202020204" pitchFamily="34" charset="0"/>
              </a:rPr>
              <a:t>		R (A, B, C) 	F: { A</a:t>
            </a:r>
            <a:r>
              <a:rPr lang="en-US" altLang="x-none" dirty="0">
                <a:latin typeface="Arial" panose="020B0604020202020204" pitchFamily="34" charset="0"/>
                <a:sym typeface="Symbol" panose="05050102010706020507" pitchFamily="2" charset="2"/>
              </a:rPr>
              <a:t></a:t>
            </a:r>
            <a:r>
              <a:rPr lang="en-US" altLang="x-none" dirty="0">
                <a:latin typeface="Arial" panose="020B0604020202020204" pitchFamily="34" charset="0"/>
              </a:rPr>
              <a:t>B, B</a:t>
            </a:r>
            <a:r>
              <a:rPr lang="en-US" altLang="x-none" dirty="0">
                <a:latin typeface="Arial" panose="020B0604020202020204" pitchFamily="34" charset="0"/>
                <a:sym typeface="Symbol" panose="05050102010706020507" pitchFamily="2" charset="2"/>
              </a:rPr>
              <a:t></a:t>
            </a:r>
            <a:r>
              <a:rPr lang="en-US" altLang="x-none" dirty="0">
                <a:latin typeface="Arial" panose="020B0604020202020204" pitchFamily="34" charset="0"/>
              </a:rPr>
              <a:t>A, A</a:t>
            </a:r>
            <a:r>
              <a:rPr lang="en-US" altLang="x-none" dirty="0">
                <a:latin typeface="Arial" panose="020B0604020202020204" pitchFamily="34" charset="0"/>
                <a:sym typeface="Symbol" panose="05050102010706020507" pitchFamily="2" charset="2"/>
              </a:rPr>
              <a:t></a:t>
            </a:r>
            <a:r>
              <a:rPr lang="en-US" altLang="x-none" dirty="0">
                <a:latin typeface="Arial" panose="020B0604020202020204" pitchFamily="34" charset="0"/>
              </a:rPr>
              <a:t>C };</a:t>
            </a:r>
            <a:endParaRPr lang="zh-CN" altLang="en-US" dirty="0">
              <a:latin typeface="Arial" panose="020B0604020202020204" pitchFamily="34" charset="0"/>
            </a:endParaRPr>
          </a:p>
        </p:txBody>
      </p:sp>
      <p:sp>
        <p:nvSpPr>
          <p:cNvPr id="75782" name="Rectangle 4"/>
          <p:cNvSpPr/>
          <p:nvPr/>
        </p:nvSpPr>
        <p:spPr>
          <a:xfrm>
            <a:off x="0" y="1268413"/>
            <a:ext cx="9144000" cy="2592387"/>
          </a:xfrm>
          <a:prstGeom prst="rect">
            <a:avLst/>
          </a:prstGeom>
          <a:solidFill>
            <a:srgbClr val="FFFFFF"/>
          </a:solidFill>
          <a:ln w="25400" cap="flat" cmpd="sng">
            <a:solidFill>
              <a:schemeClr val="tx1"/>
            </a:solidFill>
            <a:prstDash val="solid"/>
            <a:miter/>
            <a:headEnd type="none" w="med" len="med"/>
            <a:tailEnd type="none" w="med" len="med"/>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解1：</a:t>
            </a:r>
            <a:r>
              <a:rPr lang="en-US" altLang="x-none" dirty="0">
                <a:solidFill>
                  <a:srgbClr val="FF0000"/>
                </a:solidFill>
                <a:latin typeface="Times New Roman" panose="02020603050405020304" pitchFamily="2" charset="0"/>
                <a:ea typeface="宋体" panose="02010600030101010101" pitchFamily="2" charset="-122"/>
              </a:rPr>
              <a:t>K = { A, B, C }</a:t>
            </a:r>
            <a:endParaRPr lang="en-US" altLang="x-none" dirty="0">
              <a:solidFill>
                <a:srgbClr val="FF0000"/>
              </a:solidFill>
              <a:latin typeface="Times New Roman" panose="02020603050405020304" pitchFamily="2" charset="0"/>
              <a:ea typeface="宋体" panose="02010600030101010101" pitchFamily="2" charset="-12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K–A}</a:t>
            </a:r>
            <a:r>
              <a:rPr lang="en-US" altLang="x-none" baseline="30000"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 = {A,B,C} = U   </a:t>
            </a: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 = K–A = {B,C}</a:t>
            </a:r>
            <a:endParaRPr lang="en-US" altLang="x-none" dirty="0">
              <a:solidFill>
                <a:schemeClr val="accent2"/>
              </a:solidFill>
              <a:latin typeface="Times New Roman" panose="02020603050405020304" pitchFamily="2" charset="0"/>
              <a:ea typeface="宋体" panose="02010600030101010101" pitchFamily="2" charset="-12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K–B}</a:t>
            </a:r>
            <a:r>
              <a:rPr lang="en-US" altLang="x-none" baseline="30000"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 = {C}  </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  U         </a:t>
            </a:r>
            <a:r>
              <a:rPr lang="zh-CN" altLang="en-US" dirty="0">
                <a:solidFill>
                  <a:schemeClr val="accent2"/>
                </a:solidFill>
                <a:latin typeface="Times New Roman" panose="02020603050405020304" pitchFamily="2" charset="0"/>
                <a:ea typeface="宋体" panose="02010600030101010101" pitchFamily="2" charset="-122"/>
              </a:rPr>
              <a:t>∴ 该关键字中必定含有属性 </a:t>
            </a:r>
            <a:r>
              <a:rPr lang="en-US" altLang="x-none" dirty="0">
                <a:solidFill>
                  <a:schemeClr val="accent2"/>
                </a:solidFill>
                <a:latin typeface="Times New Roman" panose="02020603050405020304" pitchFamily="2" charset="0"/>
                <a:ea typeface="宋体" panose="02010600030101010101" pitchFamily="2" charset="-122"/>
              </a:rPr>
              <a:t>B</a:t>
            </a:r>
            <a:endParaRPr lang="en-US" altLang="x-none" dirty="0">
              <a:solidFill>
                <a:schemeClr val="accent2"/>
              </a:solidFill>
              <a:latin typeface="Times New Roman" panose="02020603050405020304" pitchFamily="2" charset="0"/>
              <a:ea typeface="宋体" panose="02010600030101010101" pitchFamily="2" charset="-12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K–C}</a:t>
            </a:r>
            <a:r>
              <a:rPr lang="en-US" altLang="x-none" baseline="30000"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 = {A,B,C} = U   </a:t>
            </a: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 = K–C = {B}</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最后得到该关系的一个关键字 { </a:t>
            </a:r>
            <a:r>
              <a:rPr lang="en-US" altLang="x-none" dirty="0">
                <a:solidFill>
                  <a:schemeClr val="accent2"/>
                </a:solidFill>
                <a:latin typeface="Times New Roman" panose="02020603050405020304" pitchFamily="2" charset="0"/>
                <a:ea typeface="宋体" panose="02010600030101010101" pitchFamily="2" charset="-122"/>
              </a:rPr>
              <a:t>B }</a:t>
            </a:r>
            <a:endParaRPr lang="en-US" altLang="x-none" dirty="0">
              <a:solidFill>
                <a:schemeClr val="accent2"/>
              </a:solidFill>
              <a:latin typeface="Times New Roman" panose="02020603050405020304" pitchFamily="2" charset="0"/>
              <a:ea typeface="宋体" panose="02010600030101010101" pitchFamily="2" charset="-122"/>
            </a:endParaRPr>
          </a:p>
        </p:txBody>
      </p:sp>
      <p:sp>
        <p:nvSpPr>
          <p:cNvPr id="75783" name="Rectangle 5"/>
          <p:cNvSpPr/>
          <p:nvPr/>
        </p:nvSpPr>
        <p:spPr>
          <a:xfrm>
            <a:off x="0" y="4148138"/>
            <a:ext cx="9144000" cy="2593975"/>
          </a:xfrm>
          <a:prstGeom prst="rect">
            <a:avLst/>
          </a:prstGeom>
          <a:solidFill>
            <a:srgbClr val="FFFFFF"/>
          </a:solidFill>
          <a:ln w="25400" cap="flat" cmpd="sng">
            <a:solidFill>
              <a:schemeClr val="tx1"/>
            </a:solidFill>
            <a:prstDash val="solid"/>
            <a:miter/>
            <a:headEnd type="none" w="med" len="med"/>
            <a:tailEnd type="none" w="med" len="med"/>
          </a:ln>
        </p:spPr>
        <p:txBody>
          <a:bodyPr/>
          <a:p>
            <a:pPr marL="342900" lvl="0" indent="-342900" eaLnBrk="1" hangingPunct="1">
              <a:buNone/>
            </a:pPr>
            <a:r>
              <a:rPr lang="zh-CN" altLang="en-US" dirty="0">
                <a:solidFill>
                  <a:srgbClr val="FF0000"/>
                </a:solidFill>
                <a:latin typeface="Times New Roman" panose="02020603050405020304" pitchFamily="2" charset="0"/>
                <a:ea typeface="宋体" panose="02010600030101010101" pitchFamily="2" charset="-122"/>
              </a:rPr>
              <a:t>解2：</a:t>
            </a:r>
            <a:r>
              <a:rPr lang="en-US" altLang="x-none" dirty="0">
                <a:solidFill>
                  <a:srgbClr val="FF0000"/>
                </a:solidFill>
                <a:latin typeface="Times New Roman" panose="02020603050405020304" pitchFamily="2" charset="0"/>
                <a:ea typeface="宋体" panose="02010600030101010101" pitchFamily="2" charset="-122"/>
              </a:rPr>
              <a:t>K = { A, B, C }</a:t>
            </a:r>
            <a:endParaRPr lang="en-US" altLang="x-none" dirty="0">
              <a:solidFill>
                <a:srgbClr val="FF0000"/>
              </a:solidFill>
              <a:latin typeface="Times New Roman" panose="02020603050405020304" pitchFamily="2" charset="0"/>
              <a:ea typeface="宋体" panose="02010600030101010101" pitchFamily="2" charset="-12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K–B}</a:t>
            </a:r>
            <a:r>
              <a:rPr lang="en-US" altLang="x-none" baseline="30000"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 = {A,B,C} = U   </a:t>
            </a: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 = K–B = {A,C}</a:t>
            </a:r>
            <a:endParaRPr lang="en-US" altLang="x-none" dirty="0">
              <a:solidFill>
                <a:schemeClr val="accent2"/>
              </a:solidFill>
              <a:latin typeface="宋体" panose="02010600030101010101" pitchFamily="2" charset="-122"/>
              <a:ea typeface="宋体" panose="02010600030101010101" pitchFamily="2" charset="-12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K–A}</a:t>
            </a:r>
            <a:r>
              <a:rPr lang="en-US" altLang="x-none" baseline="30000"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 = {C}  </a:t>
            </a:r>
            <a:r>
              <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rPr>
              <a:t>  U         </a:t>
            </a:r>
            <a:r>
              <a:rPr lang="zh-CN" altLang="en-US" dirty="0">
                <a:solidFill>
                  <a:schemeClr val="accent2"/>
                </a:solidFill>
                <a:latin typeface="Times New Roman" panose="02020603050405020304" pitchFamily="2" charset="0"/>
                <a:ea typeface="宋体" panose="02010600030101010101" pitchFamily="2" charset="-122"/>
              </a:rPr>
              <a:t>∴ 该关键字中必定含有属性 </a:t>
            </a:r>
            <a:r>
              <a:rPr lang="en-US" altLang="x-none" dirty="0">
                <a:solidFill>
                  <a:schemeClr val="accent2"/>
                </a:solidFill>
                <a:latin typeface="Times New Roman" panose="02020603050405020304" pitchFamily="2" charset="0"/>
                <a:ea typeface="宋体" panose="02010600030101010101" pitchFamily="2" charset="-122"/>
              </a:rPr>
              <a:t>A</a:t>
            </a:r>
            <a:endParaRPr lang="en-US" altLang="x-none" dirty="0">
              <a:solidFill>
                <a:schemeClr val="accent2"/>
              </a:solidFill>
              <a:latin typeface="Times New Roman" panose="02020603050405020304" pitchFamily="2" charset="0"/>
              <a:ea typeface="宋体" panose="02010600030101010101" pitchFamily="2" charset="-122"/>
            </a:endParaRPr>
          </a:p>
          <a:p>
            <a:pPr marL="342900" lvl="0" indent="-342900" eaLnBrk="1" hangingPunct="1">
              <a:buNone/>
            </a:pP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K–C}</a:t>
            </a:r>
            <a:r>
              <a:rPr lang="en-US" altLang="x-none" baseline="30000"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 = {A,B,C} = U   </a:t>
            </a:r>
            <a:r>
              <a:rPr lang="zh-CN" altLang="en-US" dirty="0">
                <a:solidFill>
                  <a:schemeClr val="accent2"/>
                </a:solidFill>
                <a:latin typeface="Times New Roman" panose="02020603050405020304" pitchFamily="2" charset="0"/>
                <a:ea typeface="宋体" panose="02010600030101010101" pitchFamily="2" charset="-122"/>
              </a:rPr>
              <a:t>∴ </a:t>
            </a:r>
            <a:r>
              <a:rPr lang="en-US" altLang="x-none" dirty="0">
                <a:solidFill>
                  <a:schemeClr val="accent2"/>
                </a:solidFill>
                <a:latin typeface="Times New Roman" panose="02020603050405020304" pitchFamily="2" charset="0"/>
                <a:ea typeface="宋体" panose="02010600030101010101" pitchFamily="2" charset="-122"/>
              </a:rPr>
              <a:t>K = K–C = {A}</a:t>
            </a:r>
            <a:endParaRPr lang="en-US" altLang="x-none"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eaLnBrk="1" hangingPunct="1">
              <a:buNone/>
            </a:pPr>
            <a:r>
              <a:rPr lang="zh-CN" altLang="en-US" dirty="0">
                <a:solidFill>
                  <a:schemeClr val="accent2"/>
                </a:solidFill>
                <a:latin typeface="Times New Roman" panose="02020603050405020304" pitchFamily="2" charset="0"/>
                <a:ea typeface="宋体" panose="02010600030101010101" pitchFamily="2" charset="-122"/>
              </a:rPr>
              <a:t>最后得到该关系的另一个关键字 { </a:t>
            </a:r>
            <a:r>
              <a:rPr lang="en-US" altLang="x-none" dirty="0">
                <a:solidFill>
                  <a:schemeClr val="accent2"/>
                </a:solidFill>
                <a:latin typeface="Times New Roman" panose="02020603050405020304" pitchFamily="2" charset="0"/>
                <a:ea typeface="宋体" panose="02010600030101010101" pitchFamily="2" charset="-122"/>
              </a:rPr>
              <a:t>A }</a:t>
            </a:r>
            <a:endParaRPr lang="en-US" altLang="x-none"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arn(outVertical)">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arn(outVertical)">
                                      <p:cBhvr>
                                        <p:cTn id="1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animBg="1"/>
      <p:bldP spid="7578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680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6804" name="Rectangle 6"/>
          <p:cNvSpPr/>
          <p:nvPr/>
        </p:nvSpPr>
        <p:spPr>
          <a:xfrm>
            <a:off x="0" y="0"/>
            <a:ext cx="9144000" cy="6858000"/>
          </a:xfrm>
          <a:prstGeom prst="rect">
            <a:avLst/>
          </a:prstGeom>
          <a:solidFill>
            <a:schemeClr val="bg1"/>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76805" name="Rectangle 3"/>
          <p:cNvSpPr>
            <a:spLocks noGrp="1"/>
          </p:cNvSpPr>
          <p:nvPr>
            <p:ph type="body"/>
          </p:nvPr>
        </p:nvSpPr>
        <p:spPr>
          <a:xfrm>
            <a:off x="34925" y="44450"/>
            <a:ext cx="9109075" cy="1152525"/>
          </a:xfrm>
        </p:spPr>
        <p:txBody>
          <a:bodyPr vert="horz" wrap="square" anchor="t"/>
          <a:p>
            <a:pPr lvl="0" eaLnBrk="1" hangingPunct="1"/>
            <a:r>
              <a:rPr lang="zh-CN" altLang="en-US" dirty="0"/>
              <a:t>习题</a:t>
            </a:r>
            <a:r>
              <a:rPr lang="en-US" altLang="x-none" dirty="0"/>
              <a:t>8.6 – (4)</a:t>
            </a:r>
            <a:r>
              <a:rPr lang="zh-CN" altLang="en-US" dirty="0"/>
              <a:t>：</a:t>
            </a:r>
            <a:r>
              <a:rPr lang="zh-CN" altLang="en-US" dirty="0">
                <a:solidFill>
                  <a:schemeClr val="tx1"/>
                </a:solidFill>
              </a:rPr>
              <a:t>寻找下述关系模式的关键字</a:t>
            </a:r>
            <a:endParaRPr lang="zh-CN" altLang="en-US" dirty="0">
              <a:solidFill>
                <a:schemeClr val="tx1"/>
              </a:solidFill>
            </a:endParaRPr>
          </a:p>
          <a:p>
            <a:pPr lvl="1" eaLnBrk="1" hangingPunct="1">
              <a:buNone/>
            </a:pPr>
            <a:r>
              <a:rPr lang="en-US" altLang="x-none" dirty="0"/>
              <a:t>	R (A, B, C, D)</a:t>
            </a:r>
            <a:r>
              <a:rPr lang="en-US" altLang="x-none" dirty="0">
                <a:latin typeface="宋体" panose="02010600030101010101" pitchFamily="2" charset="-122"/>
              </a:rPr>
              <a:t>		</a:t>
            </a:r>
            <a:r>
              <a:rPr lang="en-US" altLang="x-none" dirty="0"/>
              <a:t>F: { A</a:t>
            </a:r>
            <a:r>
              <a:rPr lang="en-US" altLang="x-none" dirty="0">
                <a:sym typeface="Symbol" panose="05050102010706020507" pitchFamily="2" charset="2"/>
              </a:rPr>
              <a:t></a:t>
            </a:r>
            <a:r>
              <a:rPr lang="en-US" altLang="x-none" dirty="0"/>
              <a:t>C,  CD</a:t>
            </a:r>
            <a:r>
              <a:rPr lang="en-US" altLang="x-none" dirty="0">
                <a:sym typeface="Symbol" panose="05050102010706020507" pitchFamily="2" charset="2"/>
              </a:rPr>
              <a:t></a:t>
            </a:r>
            <a:r>
              <a:rPr lang="en-US" altLang="x-none" dirty="0"/>
              <a:t>B }</a:t>
            </a:r>
            <a:endParaRPr lang="zh-CN" altLang="en-US" dirty="0"/>
          </a:p>
        </p:txBody>
      </p:sp>
      <p:sp>
        <p:nvSpPr>
          <p:cNvPr id="76806" name="Rectangle 4"/>
          <p:cNvSpPr/>
          <p:nvPr/>
        </p:nvSpPr>
        <p:spPr>
          <a:xfrm>
            <a:off x="0" y="1412875"/>
            <a:ext cx="9144000" cy="1584325"/>
          </a:xfrm>
          <a:prstGeom prst="rect">
            <a:avLst/>
          </a:prstGeom>
          <a:solidFill>
            <a:srgbClr val="FFFFFF"/>
          </a:solidFill>
          <a:ln w="25400" cap="flat" cmpd="sng">
            <a:solidFill>
              <a:schemeClr val="tx1"/>
            </a:solidFill>
            <a:prstDash val="solid"/>
            <a:miter/>
            <a:headEnd type="none" w="med" len="med"/>
            <a:tailEnd type="none" w="med" len="med"/>
          </a:ln>
        </p:spPr>
        <p:txBody>
          <a:bodyPr/>
          <a:p>
            <a:pPr marL="342900" lvl="0" indent="-342900" eaLnBrk="1" hangingPunct="1">
              <a:buNone/>
            </a:pPr>
            <a:r>
              <a:rPr lang="zh-CN" altLang="en-US" dirty="0">
                <a:solidFill>
                  <a:srgbClr val="FF0000"/>
                </a:solidFill>
                <a:latin typeface="Arial" panose="020B0604020202020204" pitchFamily="34" charset="0"/>
                <a:ea typeface="宋体" panose="02010600030101010101" pitchFamily="2" charset="-122"/>
              </a:rPr>
              <a:t>解：</a:t>
            </a:r>
            <a:r>
              <a:rPr lang="en-US" altLang="x-none" dirty="0">
                <a:solidFill>
                  <a:srgbClr val="FF0000"/>
                </a:solidFill>
                <a:latin typeface="Arial" panose="020B0604020202020204" pitchFamily="34" charset="0"/>
                <a:ea typeface="宋体" panose="02010600030101010101" pitchFamily="2" charset="-122"/>
              </a:rPr>
              <a:t>K = { A, B, C, D }</a:t>
            </a:r>
            <a:endParaRPr lang="en-US" altLang="x-none" dirty="0">
              <a:solidFill>
                <a:srgbClr val="FF0000"/>
              </a:solidFill>
              <a:latin typeface="Arial" panose="020B0604020202020204" pitchFamily="34" charset="0"/>
              <a:ea typeface="宋体" panose="02010600030101010101" pitchFamily="2" charset="-122"/>
            </a:endParaRPr>
          </a:p>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(K – {A})</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({B, C, D})</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{B, C, D}</a:t>
            </a:r>
            <a:r>
              <a:rPr lang="en-US" altLang="x-none" dirty="0">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 U</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该关键字中必定含有属性 </a:t>
            </a:r>
            <a:r>
              <a:rPr lang="en-US" altLang="x-none" dirty="0">
                <a:solidFill>
                  <a:schemeClr val="accent2"/>
                </a:solidFill>
                <a:latin typeface="Arial" panose="020B0604020202020204" pitchFamily="34" charset="0"/>
                <a:ea typeface="宋体" panose="02010600030101010101" pitchFamily="2" charset="-122"/>
              </a:rPr>
              <a:t>A</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76807" name="Rectangle 7"/>
          <p:cNvSpPr/>
          <p:nvPr/>
        </p:nvSpPr>
        <p:spPr>
          <a:xfrm>
            <a:off x="-25400" y="2997200"/>
            <a:ext cx="9169400" cy="1079500"/>
          </a:xfrm>
          <a:prstGeom prst="rect">
            <a:avLst/>
          </a:prstGeom>
          <a:solidFill>
            <a:srgbClr val="FFFFFF"/>
          </a:solidFill>
          <a:ln w="25400" cap="flat" cmpd="sng">
            <a:solidFill>
              <a:schemeClr val="tx1"/>
            </a:solidFill>
            <a:prstDash val="solid"/>
            <a:miter/>
            <a:headEnd type="none" w="med" len="med"/>
            <a:tailEnd type="none" w="med" len="med"/>
          </a:ln>
        </p:spPr>
        <p:txBody>
          <a:bodyPr/>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(K – {B})</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 C, D})</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{A, B, C, D}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K = K – {B} = {A, C, D}</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76808" name="Rectangle 8"/>
          <p:cNvSpPr/>
          <p:nvPr/>
        </p:nvSpPr>
        <p:spPr>
          <a:xfrm>
            <a:off x="-26987" y="4076700"/>
            <a:ext cx="9169400" cy="1081088"/>
          </a:xfrm>
          <a:prstGeom prst="rect">
            <a:avLst/>
          </a:prstGeom>
          <a:solidFill>
            <a:srgbClr val="FFFFFF"/>
          </a:solidFill>
          <a:ln w="25400" cap="flat" cmpd="sng">
            <a:solidFill>
              <a:schemeClr val="tx1"/>
            </a:solidFill>
            <a:prstDash val="solid"/>
            <a:miter/>
            <a:headEnd type="none" w="med" len="med"/>
            <a:tailEnd type="none" w="med" len="med"/>
          </a:ln>
        </p:spPr>
        <p:txBody>
          <a:bodyPr/>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(K – {C})</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 D})</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{A, B, C, D} = U</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K = K – {C} = {A, D}</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76809" name="Rectangle 9"/>
          <p:cNvSpPr/>
          <p:nvPr/>
        </p:nvSpPr>
        <p:spPr>
          <a:xfrm>
            <a:off x="-25400" y="5157788"/>
            <a:ext cx="9169400" cy="1079500"/>
          </a:xfrm>
          <a:prstGeom prst="rect">
            <a:avLst/>
          </a:prstGeom>
          <a:solidFill>
            <a:srgbClr val="FFFFFF"/>
          </a:solidFill>
          <a:ln w="25400" cap="flat" cmpd="sng">
            <a:solidFill>
              <a:schemeClr val="tx1"/>
            </a:solidFill>
            <a:prstDash val="solid"/>
            <a:miter/>
            <a:headEnd type="none" w="med" len="med"/>
            <a:tailEnd type="none" w="med" len="med"/>
          </a:ln>
        </p:spPr>
        <p:txBody>
          <a:bodyPr/>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(K – {D})</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a:t>
            </a:r>
            <a:r>
              <a:rPr lang="en-US" altLang="x-none" baseline="3000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{A, C} </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 U</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 该关键字中必定含有属性 </a:t>
            </a:r>
            <a:r>
              <a:rPr lang="en-US" altLang="x-none" dirty="0">
                <a:solidFill>
                  <a:schemeClr val="accent2"/>
                </a:solidFill>
                <a:latin typeface="Arial" panose="020B0604020202020204" pitchFamily="34" charset="0"/>
                <a:ea typeface="宋体" panose="02010600030101010101" pitchFamily="2" charset="-122"/>
              </a:rPr>
              <a:t>D</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76810" name="Rectangle 10"/>
          <p:cNvSpPr/>
          <p:nvPr/>
        </p:nvSpPr>
        <p:spPr>
          <a:xfrm>
            <a:off x="-26987" y="6237288"/>
            <a:ext cx="9169400" cy="620712"/>
          </a:xfrm>
          <a:prstGeom prst="rect">
            <a:avLst/>
          </a:prstGeom>
          <a:solidFill>
            <a:srgbClr val="FFFFFF"/>
          </a:solidFill>
          <a:ln w="25400" cap="flat" cmpd="sng">
            <a:solidFill>
              <a:schemeClr val="tx1"/>
            </a:solidFill>
            <a:prstDash val="solid"/>
            <a:miter/>
            <a:headEnd type="none" w="med" len="med"/>
            <a:tailEnd type="none" w="med" len="med"/>
          </a:ln>
        </p:spPr>
        <p:txBody>
          <a:bodyPr/>
          <a:p>
            <a:pPr marL="742950" lvl="1" indent="-285750" eaLnBrk="1" hangingPunct="1">
              <a:buNone/>
            </a:pPr>
            <a:r>
              <a:rPr lang="zh-CN" altLang="en-US" dirty="0">
                <a:solidFill>
                  <a:schemeClr val="accent2"/>
                </a:solidFill>
                <a:latin typeface="Arial" panose="020B0604020202020204" pitchFamily="34" charset="0"/>
                <a:ea typeface="宋体" panose="02010600030101010101" pitchFamily="2" charset="-122"/>
              </a:rPr>
              <a:t>最后得到该关系的一个关键字 { </a:t>
            </a:r>
            <a:r>
              <a:rPr lang="en-US" altLang="x-none" dirty="0">
                <a:solidFill>
                  <a:schemeClr val="accent2"/>
                </a:solidFill>
                <a:latin typeface="Arial" panose="020B0604020202020204" pitchFamily="34" charset="0"/>
                <a:ea typeface="宋体" panose="02010600030101010101" pitchFamily="2" charset="-122"/>
              </a:rPr>
              <a:t>A, D }</a:t>
            </a:r>
            <a:endParaRPr lang="en-US" altLang="x-none"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arn(outVertical)">
                                      <p:cBhvr>
                                        <p:cTn id="7" dur="500"/>
                                        <p:tgtEl>
                                          <p:spTgt spid="768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6807"/>
                                        </p:tgtEl>
                                        <p:attrNameLst>
                                          <p:attrName>style.visibility</p:attrName>
                                        </p:attrNameLst>
                                      </p:cBhvr>
                                      <p:to>
                                        <p:strVal val="visible"/>
                                      </p:to>
                                    </p:set>
                                    <p:animEffect transition="in" filter="barn(outVertical)">
                                      <p:cBhvr>
                                        <p:cTn id="12" dur="500"/>
                                        <p:tgtEl>
                                          <p:spTgt spid="7680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6808"/>
                                        </p:tgtEl>
                                        <p:attrNameLst>
                                          <p:attrName>style.visibility</p:attrName>
                                        </p:attrNameLst>
                                      </p:cBhvr>
                                      <p:to>
                                        <p:strVal val="visible"/>
                                      </p:to>
                                    </p:set>
                                    <p:animEffect transition="in" filter="barn(outVertical)">
                                      <p:cBhvr>
                                        <p:cTn id="17" dur="500"/>
                                        <p:tgtEl>
                                          <p:spTgt spid="7680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6809"/>
                                        </p:tgtEl>
                                        <p:attrNameLst>
                                          <p:attrName>style.visibility</p:attrName>
                                        </p:attrNameLst>
                                      </p:cBhvr>
                                      <p:to>
                                        <p:strVal val="visible"/>
                                      </p:to>
                                    </p:set>
                                    <p:animEffect transition="in" filter="barn(outVertical)">
                                      <p:cBhvr>
                                        <p:cTn id="22" dur="500"/>
                                        <p:tgtEl>
                                          <p:spTgt spid="7680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6810"/>
                                        </p:tgtEl>
                                        <p:attrNameLst>
                                          <p:attrName>style.visibility</p:attrName>
                                        </p:attrNameLst>
                                      </p:cBhvr>
                                      <p:to>
                                        <p:strVal val="visible"/>
                                      </p:to>
                                    </p:set>
                                    <p:animEffect transition="in" filter="barn(outVertical)">
                                      <p:cBhvr>
                                        <p:cTn id="2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P spid="76807" grpId="0" animBg="1"/>
      <p:bldP spid="76808" grpId="0" animBg="1"/>
      <p:bldP spid="76809" grpId="0" animBg="1"/>
      <p:bldP spid="768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26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vert="horz" wrap="square" tIns="0" bIns="0" anchor="ctr"/>
          <a:p>
            <a:pPr lvl="0" eaLnBrk="1" hangingPunct="1"/>
            <a:r>
              <a:rPr lang="zh-CN" altLang="en-US" sz="2800" dirty="0">
                <a:solidFill>
                  <a:schemeClr val="tx2"/>
                </a:solidFill>
                <a:latin typeface="Arial" panose="020B0604020202020204" pitchFamily="34" charset="0"/>
                <a:ea typeface="宋体" panose="02010600030101010101" pitchFamily="2" charset="-122"/>
                <a:sym typeface="+mn-ea"/>
              </a:rPr>
              <a:t>表8-3  根据方案2所建立的数据库(关系</a:t>
            </a:r>
            <a:r>
              <a:rPr lang="en-US" altLang="x-none" sz="2800" dirty="0">
                <a:solidFill>
                  <a:schemeClr val="tx2"/>
                </a:solidFill>
                <a:latin typeface="Arial" panose="020B0604020202020204" pitchFamily="34" charset="0"/>
                <a:ea typeface="宋体" panose="02010600030101010101" pitchFamily="2" charset="-122"/>
                <a:sym typeface="+mn-ea"/>
              </a:rPr>
              <a:t>S, C</a:t>
            </a:r>
            <a:r>
              <a:rPr lang="zh-CN" altLang="en-US" sz="2800" dirty="0">
                <a:solidFill>
                  <a:schemeClr val="tx2"/>
                </a:solidFill>
                <a:latin typeface="Arial" panose="020B0604020202020204" pitchFamily="34" charset="0"/>
                <a:ea typeface="宋体" panose="02010600030101010101" pitchFamily="2" charset="-122"/>
                <a:sym typeface="+mn-ea"/>
              </a:rPr>
              <a:t>和</a:t>
            </a:r>
            <a:r>
              <a:rPr lang="en-US" altLang="x-none" sz="2800" dirty="0">
                <a:solidFill>
                  <a:schemeClr val="tx2"/>
                </a:solidFill>
                <a:latin typeface="Arial" panose="020B0604020202020204" pitchFamily="34" charset="0"/>
                <a:ea typeface="宋体" panose="02010600030101010101" pitchFamily="2" charset="-122"/>
                <a:sym typeface="+mn-ea"/>
              </a:rPr>
              <a:t>SC)</a:t>
            </a:r>
            <a:endParaRPr lang="zh-CN" altLang="en-US" sz="2800"/>
          </a:p>
        </p:txBody>
      </p:sp>
      <p:graphicFrame>
        <p:nvGraphicFramePr>
          <p:cNvPr id="11269" name="Object 4"/>
          <p:cNvGraphicFramePr>
            <a:graphicFrameLocks noChangeAspect="1"/>
          </p:cNvGraphicFramePr>
          <p:nvPr/>
        </p:nvGraphicFramePr>
        <p:xfrm>
          <a:off x="228600" y="762000"/>
          <a:ext cx="3803650" cy="2200275"/>
        </p:xfrm>
        <a:graphic>
          <a:graphicData uri="http://schemas.openxmlformats.org/presentationml/2006/ole">
            <mc:AlternateContent xmlns:mc="http://schemas.openxmlformats.org/markup-compatibility/2006">
              <mc:Choice xmlns:v="urn:schemas-microsoft-com:vml" Requires="v">
                <p:oleObj spid="_x0000_s3077" name="" r:id="rId1" imgW="1825625" imgH="986155" progId="Word.Picture.8">
                  <p:embed/>
                </p:oleObj>
              </mc:Choice>
              <mc:Fallback>
                <p:oleObj name="" r:id="rId1" imgW="1825625" imgH="986155" progId="Word.Picture.8">
                  <p:embed/>
                  <p:pic>
                    <p:nvPicPr>
                      <p:cNvPr id="0" name="图片 3076"/>
                      <p:cNvPicPr/>
                      <p:nvPr/>
                    </p:nvPicPr>
                    <p:blipFill>
                      <a:blip r:embed="rId2"/>
                      <a:stretch>
                        <a:fillRect/>
                      </a:stretch>
                    </p:blipFill>
                    <p:spPr>
                      <a:xfrm>
                        <a:off x="228600" y="762000"/>
                        <a:ext cx="3803650" cy="2200275"/>
                      </a:xfrm>
                      <a:prstGeom prst="rect">
                        <a:avLst/>
                      </a:prstGeom>
                      <a:noFill/>
                      <a:ln w="38100">
                        <a:noFill/>
                        <a:miter/>
                      </a:ln>
                    </p:spPr>
                  </p:pic>
                </p:oleObj>
              </mc:Fallback>
            </mc:AlternateContent>
          </a:graphicData>
        </a:graphic>
      </p:graphicFrame>
      <p:graphicFrame>
        <p:nvGraphicFramePr>
          <p:cNvPr id="11270" name="Object 6"/>
          <p:cNvGraphicFramePr>
            <a:graphicFrameLocks noChangeAspect="1"/>
          </p:cNvGraphicFramePr>
          <p:nvPr/>
        </p:nvGraphicFramePr>
        <p:xfrm>
          <a:off x="152400" y="2895600"/>
          <a:ext cx="3952875" cy="3287713"/>
        </p:xfrm>
        <a:graphic>
          <a:graphicData uri="http://schemas.openxmlformats.org/presentationml/2006/ole">
            <mc:AlternateContent xmlns:mc="http://schemas.openxmlformats.org/markup-compatibility/2006">
              <mc:Choice xmlns:v="urn:schemas-microsoft-com:vml" Requires="v">
                <p:oleObj spid="_x0000_s3078" name="" r:id="rId3" imgW="1256030" imgH="1482725" progId="Word.Picture.8">
                  <p:embed/>
                </p:oleObj>
              </mc:Choice>
              <mc:Fallback>
                <p:oleObj name="" r:id="rId3" imgW="1256030" imgH="1482725" progId="Word.Picture.8">
                  <p:embed/>
                  <p:pic>
                    <p:nvPicPr>
                      <p:cNvPr id="0" name="图片 3077"/>
                      <p:cNvPicPr/>
                      <p:nvPr/>
                    </p:nvPicPr>
                    <p:blipFill>
                      <a:blip r:embed="rId4"/>
                      <a:stretch>
                        <a:fillRect/>
                      </a:stretch>
                    </p:blipFill>
                    <p:spPr>
                      <a:xfrm>
                        <a:off x="152400" y="2895600"/>
                        <a:ext cx="3952875" cy="3287713"/>
                      </a:xfrm>
                      <a:prstGeom prst="rect">
                        <a:avLst/>
                      </a:prstGeom>
                      <a:noFill/>
                      <a:ln w="38100">
                        <a:noFill/>
                        <a:miter/>
                      </a:ln>
                    </p:spPr>
                  </p:pic>
                </p:oleObj>
              </mc:Fallback>
            </mc:AlternateContent>
          </a:graphicData>
        </a:graphic>
      </p:graphicFrame>
      <p:graphicFrame>
        <p:nvGraphicFramePr>
          <p:cNvPr id="11271" name="Object 8"/>
          <p:cNvGraphicFramePr>
            <a:graphicFrameLocks noChangeAspect="1"/>
          </p:cNvGraphicFramePr>
          <p:nvPr/>
        </p:nvGraphicFramePr>
        <p:xfrm>
          <a:off x="4572000" y="762000"/>
          <a:ext cx="4332288" cy="5029200"/>
        </p:xfrm>
        <a:graphic>
          <a:graphicData uri="http://schemas.openxmlformats.org/presentationml/2006/ole">
            <mc:AlternateContent xmlns:mc="http://schemas.openxmlformats.org/markup-compatibility/2006">
              <mc:Choice xmlns:v="urn:schemas-microsoft-com:vml" Requires="v">
                <p:oleObj spid="_x0000_s3079" name="" r:id="rId5" imgW="1139825" imgH="1876425" progId="Word.Picture.8">
                  <p:embed/>
                </p:oleObj>
              </mc:Choice>
              <mc:Fallback>
                <p:oleObj name="" r:id="rId5" imgW="1139825" imgH="1876425" progId="Word.Picture.8">
                  <p:embed/>
                  <p:pic>
                    <p:nvPicPr>
                      <p:cNvPr id="0" name="图片 3078"/>
                      <p:cNvPicPr/>
                      <p:nvPr/>
                    </p:nvPicPr>
                    <p:blipFill>
                      <a:blip r:embed="rId6"/>
                      <a:stretch>
                        <a:fillRect/>
                      </a:stretch>
                    </p:blipFill>
                    <p:spPr>
                      <a:xfrm>
                        <a:off x="4572000" y="762000"/>
                        <a:ext cx="4332288" cy="5029200"/>
                      </a:xfrm>
                      <a:prstGeom prst="rect">
                        <a:avLst/>
                      </a:prstGeom>
                      <a:noFill/>
                      <a:ln w="38100">
                        <a:noFill/>
                        <a:miter/>
                      </a:ln>
                    </p:spPr>
                  </p:pic>
                </p:oleObj>
              </mc:Fallback>
            </mc:AlternateContent>
          </a:graphicData>
        </a:graphic>
      </p:graphicFrame>
      <p:sp>
        <p:nvSpPr>
          <p:cNvPr id="3" name="文本框 2"/>
          <p:cNvSpPr txBox="1"/>
          <p:nvPr/>
        </p:nvSpPr>
        <p:spPr>
          <a:xfrm>
            <a:off x="3603625" y="6051550"/>
            <a:ext cx="5380990" cy="521970"/>
          </a:xfrm>
          <a:prstGeom prst="rect">
            <a:avLst/>
          </a:prstGeom>
          <a:noFill/>
        </p:spPr>
        <p:txBody>
          <a:bodyPr wrap="square" rtlCol="0">
            <a:spAutoFit/>
          </a:bodyPr>
          <a:p>
            <a:pPr algn="ctr">
              <a:buNone/>
            </a:pPr>
            <a:r>
              <a:rPr lang="zh-CN" altLang="en-US"/>
              <a:t>（三个关系的模式设计方案）</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p:cNvSpPr>
          <p:nvPr>
            <p:ph type="title"/>
          </p:nvPr>
        </p:nvSpPr>
        <p:spPr/>
        <p:txBody>
          <a:bodyPr vert="horz" wrap="square" tIns="0" bIns="0" anchor="ctr"/>
          <a:p>
            <a:pPr lvl="0"/>
            <a:r>
              <a:rPr lang="zh-CN" altLang="en-US" sz="2800"/>
              <a:t>关键字的计算（优化算法）</a:t>
            </a:r>
            <a:endParaRPr lang="zh-CN" altLang="en-US" sz="2800"/>
          </a:p>
        </p:txBody>
      </p:sp>
      <p:sp>
        <p:nvSpPr>
          <p:cNvPr id="169987" name="Rectangle 3"/>
          <p:cNvSpPr>
            <a:spLocks noGrp="1"/>
          </p:cNvSpPr>
          <p:nvPr>
            <p:ph type="body"/>
          </p:nvPr>
        </p:nvSpPr>
        <p:spPr/>
        <p:txBody>
          <a:bodyPr vert="horz" wrap="square" anchor="t"/>
          <a:p>
            <a:pPr marL="457200" lvl="0" indent="-457200"/>
            <a:r>
              <a:rPr lang="zh-CN" altLang="en-US" sz="2400" dirty="0">
                <a:solidFill>
                  <a:schemeClr val="accent2"/>
                </a:solidFill>
              </a:rPr>
              <a:t>设有个关系模式</a:t>
            </a:r>
            <a:r>
              <a:rPr lang="en-US" altLang="x-none" sz="2400" dirty="0">
                <a:solidFill>
                  <a:schemeClr val="accent2"/>
                </a:solidFill>
              </a:rPr>
              <a:t>R(U, F)</a:t>
            </a:r>
            <a:r>
              <a:rPr lang="zh-CN" altLang="en-US" sz="2400" dirty="0">
                <a:solidFill>
                  <a:schemeClr val="accent2"/>
                </a:solidFill>
              </a:rPr>
              <a:t>，</a:t>
            </a:r>
            <a:r>
              <a:rPr lang="en-US" altLang="x-none" sz="2400" dirty="0">
                <a:solidFill>
                  <a:schemeClr val="accent2"/>
                </a:solidFill>
              </a:rPr>
              <a:t>U</a:t>
            </a:r>
            <a:r>
              <a:rPr lang="zh-CN" altLang="en-US" sz="2400" dirty="0">
                <a:solidFill>
                  <a:schemeClr val="accent2"/>
                </a:solidFill>
              </a:rPr>
              <a:t>是关系</a:t>
            </a:r>
            <a:r>
              <a:rPr lang="en-US" altLang="x-none" sz="2400" dirty="0">
                <a:solidFill>
                  <a:schemeClr val="accent2"/>
                </a:solidFill>
              </a:rPr>
              <a:t>R</a:t>
            </a:r>
            <a:r>
              <a:rPr lang="zh-CN" altLang="en-US" sz="2400" dirty="0">
                <a:solidFill>
                  <a:schemeClr val="accent2"/>
                </a:solidFill>
              </a:rPr>
              <a:t>的属性集合，</a:t>
            </a:r>
            <a:r>
              <a:rPr lang="en-US" altLang="x-none" sz="2400" dirty="0">
                <a:solidFill>
                  <a:schemeClr val="accent2"/>
                </a:solidFill>
              </a:rPr>
              <a:t>F</a:t>
            </a:r>
            <a:r>
              <a:rPr lang="zh-CN" altLang="en-US" sz="2400" dirty="0">
                <a:solidFill>
                  <a:schemeClr val="accent2"/>
                </a:solidFill>
              </a:rPr>
              <a:t>是关系上的</a:t>
            </a:r>
            <a:r>
              <a:rPr lang="zh-CN" altLang="en-US" sz="2400" dirty="0">
                <a:solidFill>
                  <a:srgbClr val="FF0000"/>
                </a:solidFill>
              </a:rPr>
              <a:t>最小函数依赖集</a:t>
            </a:r>
            <a:r>
              <a:rPr lang="zh-CN" altLang="en-US" sz="2400" dirty="0">
                <a:solidFill>
                  <a:schemeClr val="accent2"/>
                </a:solidFill>
              </a:rPr>
              <a:t>。根据</a:t>
            </a:r>
            <a:r>
              <a:rPr lang="en-US" altLang="x-none" sz="2400" dirty="0">
                <a:solidFill>
                  <a:schemeClr val="accent2"/>
                </a:solidFill>
              </a:rPr>
              <a:t>F</a:t>
            </a:r>
            <a:r>
              <a:rPr lang="zh-CN" altLang="en-US" sz="2400" dirty="0">
                <a:solidFill>
                  <a:schemeClr val="accent2"/>
                </a:solidFill>
              </a:rPr>
              <a:t>中的函数依赖，可以将属性集合</a:t>
            </a:r>
            <a:r>
              <a:rPr lang="en-US" altLang="x-none" sz="2400" dirty="0">
                <a:solidFill>
                  <a:schemeClr val="accent2"/>
                </a:solidFill>
              </a:rPr>
              <a:t>U</a:t>
            </a:r>
            <a:r>
              <a:rPr lang="zh-CN" altLang="en-US" sz="2400" dirty="0">
                <a:solidFill>
                  <a:schemeClr val="accent2"/>
                </a:solidFill>
              </a:rPr>
              <a:t>划分为以下的三个子集：</a:t>
            </a:r>
            <a:endParaRPr lang="zh-CN" altLang="en-US" sz="2400" dirty="0">
              <a:solidFill>
                <a:schemeClr val="accent2"/>
              </a:solidFill>
            </a:endParaRPr>
          </a:p>
          <a:p>
            <a:pPr marL="914400" lvl="1" indent="-457200">
              <a:buFont typeface="Wingdings" panose="05000000000000000000" pitchFamily="2" charset="2"/>
              <a:buAutoNum type="arabicPeriod"/>
            </a:pPr>
            <a:r>
              <a:rPr lang="zh-CN" altLang="en-US" sz="2400" dirty="0"/>
              <a:t>只在函数依赖的左边出现过的属性的集合 </a:t>
            </a:r>
            <a:r>
              <a:rPr lang="en-US" altLang="x-none" sz="2400" dirty="0"/>
              <a:t>U</a:t>
            </a:r>
            <a:r>
              <a:rPr lang="en-US" altLang="x-none" sz="2400" baseline="-25000" dirty="0"/>
              <a:t>L</a:t>
            </a:r>
            <a:r>
              <a:rPr lang="en-US" altLang="x-none" sz="2400" dirty="0"/>
              <a:t> </a:t>
            </a:r>
            <a:r>
              <a:rPr lang="zh-CN" altLang="en-US" sz="2400" dirty="0"/>
              <a:t>（包括没有出现在任何函数依赖中的属性）</a:t>
            </a:r>
            <a:endParaRPr lang="en-US" altLang="x-none" sz="2400" dirty="0"/>
          </a:p>
          <a:p>
            <a:pPr marL="914400" lvl="1" indent="-457200">
              <a:buSzPct val="100000"/>
              <a:buFont typeface="Wingdings" panose="05000000000000000000" pitchFamily="2" charset="2"/>
              <a:buAutoNum type="arabicPeriod"/>
            </a:pPr>
            <a:r>
              <a:rPr lang="zh-CN" altLang="en-US" sz="2400" dirty="0"/>
              <a:t>只在函数依赖的右边出现过的属性的集合 </a:t>
            </a:r>
            <a:r>
              <a:rPr lang="en-US" altLang="x-none" sz="2400" dirty="0"/>
              <a:t>U</a:t>
            </a:r>
            <a:r>
              <a:rPr lang="en-US" altLang="x-none" sz="2400" baseline="-25000" dirty="0"/>
              <a:t>R</a:t>
            </a:r>
            <a:endParaRPr lang="en-US" altLang="x-none" sz="2400" baseline="-25000" dirty="0"/>
          </a:p>
          <a:p>
            <a:pPr marL="914400" lvl="1" indent="-457200">
              <a:buSzPct val="100000"/>
              <a:buFont typeface="Wingdings" panose="05000000000000000000" pitchFamily="2" charset="2"/>
              <a:buAutoNum type="arabicPeriod"/>
            </a:pPr>
            <a:r>
              <a:rPr lang="zh-CN" altLang="en-US" sz="2400" dirty="0"/>
              <a:t>在两边都出现的属性的集合 </a:t>
            </a:r>
            <a:r>
              <a:rPr lang="en-US" altLang="x-none" sz="2400" dirty="0"/>
              <a:t>U</a:t>
            </a:r>
            <a:r>
              <a:rPr lang="en-US" altLang="x-none" sz="2400" baseline="-25000" dirty="0"/>
              <a:t>A</a:t>
            </a:r>
            <a:endParaRPr lang="en-US" altLang="x-none" sz="2400" baseline="-25000" dirty="0"/>
          </a:p>
          <a:p>
            <a:pPr marL="457200" lvl="0" indent="-457200"/>
            <a:r>
              <a:rPr lang="zh-CN" altLang="en-US" sz="2400" dirty="0">
                <a:solidFill>
                  <a:schemeClr val="accent2"/>
                </a:solidFill>
              </a:rPr>
              <a:t>其中：</a:t>
            </a:r>
            <a:endParaRPr lang="zh-CN" altLang="en-US" sz="2400" dirty="0">
              <a:solidFill>
                <a:schemeClr val="accent2"/>
              </a:solidFill>
            </a:endParaRPr>
          </a:p>
          <a:p>
            <a:pPr marL="914400" lvl="1" indent="-457200">
              <a:buFont typeface="Wingdings" panose="05000000000000000000" pitchFamily="2" charset="2"/>
              <a:buChar char="Ø"/>
            </a:pPr>
            <a:r>
              <a:rPr lang="en-US" altLang="x-none" sz="2400" dirty="0"/>
              <a:t>U</a:t>
            </a:r>
            <a:r>
              <a:rPr lang="en-US" altLang="x-none" sz="2400" baseline="-25000" dirty="0"/>
              <a:t>L </a:t>
            </a:r>
            <a:r>
              <a:rPr lang="zh-CN" altLang="en-US" sz="2400" dirty="0"/>
              <a:t>中的属性是每一个关键字的组成部分</a:t>
            </a:r>
            <a:endParaRPr lang="zh-CN" altLang="en-US" sz="2400" dirty="0"/>
          </a:p>
          <a:p>
            <a:pPr marL="914400" lvl="1" indent="-457200">
              <a:buFont typeface="Wingdings" panose="05000000000000000000" pitchFamily="2" charset="2"/>
              <a:buChar char="Ø"/>
            </a:pPr>
            <a:r>
              <a:rPr lang="en-US" altLang="x-none" sz="2400" dirty="0"/>
              <a:t>U</a:t>
            </a:r>
            <a:r>
              <a:rPr lang="en-US" altLang="x-none" sz="2400" baseline="-25000" dirty="0"/>
              <a:t>R </a:t>
            </a:r>
            <a:r>
              <a:rPr lang="zh-CN" altLang="en-US" sz="2400" dirty="0"/>
              <a:t>中的属性不可能出现在任何一个关键字中</a:t>
            </a:r>
            <a:endParaRPr lang="zh-CN" altLang="en-US" sz="2400" dirty="0"/>
          </a:p>
          <a:p>
            <a:pPr marL="914400" lvl="1" indent="-457200">
              <a:buFont typeface="Wingdings" panose="05000000000000000000" pitchFamily="2" charset="2"/>
              <a:buChar char="Ø"/>
            </a:pPr>
            <a:r>
              <a:rPr lang="zh-CN" altLang="en-US" sz="2400" dirty="0"/>
              <a:t>在关键字计算算法中，只需要针对 </a:t>
            </a:r>
            <a:r>
              <a:rPr lang="en-US" altLang="x-none" sz="2400" dirty="0"/>
              <a:t>U</a:t>
            </a:r>
            <a:r>
              <a:rPr lang="en-US" altLang="x-none" sz="2400" baseline="-25000" dirty="0"/>
              <a:t>A </a:t>
            </a:r>
            <a:r>
              <a:rPr lang="zh-CN" altLang="en-US" sz="2400" dirty="0"/>
              <a:t>中的属性进行</a:t>
            </a:r>
            <a:r>
              <a:rPr lang="en-US" altLang="x-none" sz="2400" dirty="0"/>
              <a:t>FOR</a:t>
            </a:r>
            <a:r>
              <a:rPr lang="zh-CN" altLang="en-US" sz="2400" dirty="0"/>
              <a:t>循环计算就可以了。</a:t>
            </a:r>
            <a:endParaRPr lang="zh-CN" alt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782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7828" name="Rectangle 2"/>
          <p:cNvSpPr>
            <a:spLocks noGrp="1"/>
          </p:cNvSpPr>
          <p:nvPr>
            <p:ph type="title"/>
          </p:nvPr>
        </p:nvSpPr>
        <p:spPr/>
        <p:txBody>
          <a:bodyPr vert="horz" wrap="square" tIns="0" bIns="0" anchor="ctr"/>
          <a:p>
            <a:pPr lvl="0" eaLnBrk="1" hangingPunct="1"/>
            <a:r>
              <a:rPr lang="en-US" altLang="zh-CN"/>
              <a:t>8.2.1  </a:t>
            </a:r>
            <a:r>
              <a:rPr lang="zh-CN" altLang="en-US"/>
              <a:t>函数依赖</a:t>
            </a:r>
            <a:endParaRPr lang="zh-CN" altLang="en-US"/>
          </a:p>
        </p:txBody>
      </p:sp>
      <p:sp>
        <p:nvSpPr>
          <p:cNvPr id="77829" name="Rectangle 3"/>
          <p:cNvSpPr>
            <a:spLocks noGrp="1"/>
          </p:cNvSpPr>
          <p:nvPr>
            <p:ph type="body"/>
          </p:nvPr>
        </p:nvSpPr>
        <p:spPr>
          <a:xfrm>
            <a:off x="381000" y="914400"/>
            <a:ext cx="8382000" cy="457200"/>
          </a:xfrm>
        </p:spPr>
        <p:txBody>
          <a:bodyPr vert="horz" wrap="square" anchor="t"/>
          <a:p>
            <a:pPr lvl="0" eaLnBrk="1" hangingPunct="1">
              <a:lnSpc>
                <a:spcPct val="100000"/>
              </a:lnSpc>
            </a:pPr>
            <a:r>
              <a:rPr lang="zh-CN" altLang="en-US" sz="2400"/>
              <a:t>习题</a:t>
            </a:r>
            <a:r>
              <a:rPr lang="en-US" altLang="zh-CN" sz="2400"/>
              <a:t>8.6</a:t>
            </a:r>
            <a:r>
              <a:rPr lang="zh-CN" altLang="en-US" sz="2400"/>
              <a:t>：</a:t>
            </a:r>
            <a:endParaRPr lang="zh-CN" altLang="en-US" sz="2400"/>
          </a:p>
        </p:txBody>
      </p:sp>
      <p:graphicFrame>
        <p:nvGraphicFramePr>
          <p:cNvPr id="77830" name="Object 4"/>
          <p:cNvGraphicFramePr>
            <a:graphicFrameLocks noChangeAspect="1"/>
          </p:cNvGraphicFramePr>
          <p:nvPr/>
        </p:nvGraphicFramePr>
        <p:xfrm>
          <a:off x="0" y="1444625"/>
          <a:ext cx="9144000" cy="4803775"/>
        </p:xfrm>
        <a:graphic>
          <a:graphicData uri="http://schemas.openxmlformats.org/presentationml/2006/ole">
            <mc:AlternateContent xmlns:mc="http://schemas.openxmlformats.org/markup-compatibility/2006">
              <mc:Choice xmlns:v="urn:schemas-microsoft-com:vml" Requires="v">
                <p:oleObj spid="_x0000_s3082" name="" r:id="rId1" imgW="4796155" imgH="2523490" progId="Word.Picture.8">
                  <p:embed/>
                </p:oleObj>
              </mc:Choice>
              <mc:Fallback>
                <p:oleObj name="" r:id="rId1" imgW="4796155" imgH="2523490" progId="Word.Picture.8">
                  <p:embed/>
                  <p:pic>
                    <p:nvPicPr>
                      <p:cNvPr id="0" name="图片 3081"/>
                      <p:cNvPicPr/>
                      <p:nvPr/>
                    </p:nvPicPr>
                    <p:blipFill>
                      <a:blip r:embed="rId2"/>
                      <a:stretch>
                        <a:fillRect/>
                      </a:stretch>
                    </p:blipFill>
                    <p:spPr>
                      <a:xfrm>
                        <a:off x="0" y="1444625"/>
                        <a:ext cx="9144000" cy="4803775"/>
                      </a:xfrm>
                      <a:prstGeom prst="rect">
                        <a:avLst/>
                      </a:prstGeom>
                      <a:noFill/>
                      <a:ln w="38100">
                        <a:noFill/>
                        <a:miter/>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987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79876" name="Rectangle 2"/>
          <p:cNvSpPr>
            <a:spLocks noGrp="1"/>
          </p:cNvSpPr>
          <p:nvPr>
            <p:ph type="title"/>
          </p:nvPr>
        </p:nvSpPr>
        <p:spPr/>
        <p:txBody>
          <a:bodyPr vert="horz" wrap="square" tIns="0" bIns="0" anchor="ctr"/>
          <a:p>
            <a:pPr lvl="0" eaLnBrk="1" hangingPunct="1"/>
            <a:r>
              <a:rPr lang="en-US" altLang="zh-CN"/>
              <a:t>8.2  </a:t>
            </a:r>
            <a:r>
              <a:rPr lang="zh-CN" altLang="en-US"/>
              <a:t>规范化理论</a:t>
            </a:r>
            <a:endParaRPr lang="zh-CN" altLang="en-US"/>
          </a:p>
        </p:txBody>
      </p:sp>
      <p:sp>
        <p:nvSpPr>
          <p:cNvPr id="79877" name="Rectangle 3"/>
          <p:cNvSpPr>
            <a:spLocks noGrp="1"/>
          </p:cNvSpPr>
          <p:nvPr>
            <p:ph type="body"/>
          </p:nvPr>
        </p:nvSpPr>
        <p:spPr>
          <a:xfrm>
            <a:off x="304800" y="685800"/>
            <a:ext cx="8458200" cy="6019800"/>
          </a:xfrm>
        </p:spPr>
        <p:txBody>
          <a:bodyPr vert="horz" wrap="square" anchor="t"/>
          <a:p>
            <a:pPr lvl="1" eaLnBrk="1" hangingPunct="1">
              <a:spcBef>
                <a:spcPct val="10000"/>
              </a:spcBef>
              <a:buNone/>
            </a:pPr>
            <a:r>
              <a:rPr lang="zh-CN" altLang="en-US" dirty="0">
                <a:latin typeface="Arial" panose="020B0604020202020204" pitchFamily="34" charset="0"/>
              </a:rPr>
              <a:t>8.2.1  函数依赖</a:t>
            </a:r>
            <a:endParaRPr lang="zh-CN" altLang="en-US" dirty="0">
              <a:latin typeface="Arial" panose="020B0604020202020204" pitchFamily="34" charset="0"/>
            </a:endParaRPr>
          </a:p>
          <a:p>
            <a:pPr lvl="3" eaLnBrk="1" hangingPunct="1">
              <a:spcBef>
                <a:spcPct val="10000"/>
              </a:spcBef>
            </a:pPr>
            <a:endParaRPr lang="zh-CN" altLang="en-US" dirty="0">
              <a:latin typeface="Arial" panose="020B0604020202020204" pitchFamily="34" charset="0"/>
            </a:endParaRPr>
          </a:p>
          <a:p>
            <a:pPr lvl="1" eaLnBrk="1" hangingPunct="1">
              <a:spcBef>
                <a:spcPct val="10000"/>
              </a:spcBef>
              <a:buNone/>
            </a:pPr>
            <a:r>
              <a:rPr lang="zh-CN" altLang="en-US" dirty="0">
                <a:solidFill>
                  <a:srgbClr val="FF0000"/>
                </a:solidFill>
                <a:latin typeface="Arial" panose="020B0604020202020204" pitchFamily="34" charset="0"/>
              </a:rPr>
              <a:t>8.2.2  与函数依赖有关的范式</a:t>
            </a:r>
            <a:endParaRPr lang="zh-CN" altLang="en-US" dirty="0">
              <a:solidFill>
                <a:srgbClr val="FF0000"/>
              </a:solidFill>
              <a:latin typeface="Arial" panose="020B0604020202020204" pitchFamily="34" charset="0"/>
            </a:endParaRPr>
          </a:p>
          <a:p>
            <a:pPr lvl="2" eaLnBrk="1" hangingPunct="1">
              <a:spcBef>
                <a:spcPct val="10000"/>
              </a:spcBef>
            </a:pPr>
            <a:r>
              <a:rPr lang="zh-CN" altLang="en-US" dirty="0">
                <a:solidFill>
                  <a:srgbClr val="FF0000"/>
                </a:solidFill>
                <a:latin typeface="Arial" panose="020B0604020202020204" pitchFamily="34" charset="0"/>
              </a:rPr>
              <a:t>范式及模式分解方法</a:t>
            </a:r>
            <a:endParaRPr lang="zh-CN" altLang="en-US" dirty="0">
              <a:solidFill>
                <a:srgbClr val="FF0000"/>
              </a:solidFill>
              <a:latin typeface="Arial" panose="020B0604020202020204" pitchFamily="34" charset="0"/>
            </a:endParaRPr>
          </a:p>
          <a:p>
            <a:pPr lvl="3" eaLnBrk="1" hangingPunct="1">
              <a:spcBef>
                <a:spcPct val="10000"/>
              </a:spcBef>
            </a:pPr>
            <a:r>
              <a:rPr lang="en-US" altLang="x-none" dirty="0">
                <a:solidFill>
                  <a:srgbClr val="FF0000"/>
                </a:solidFill>
                <a:latin typeface="Arial" panose="020B0604020202020204" pitchFamily="34" charset="0"/>
              </a:rPr>
              <a:t>1NF</a:t>
            </a:r>
            <a:endParaRPr lang="en-US" altLang="x-none" dirty="0">
              <a:solidFill>
                <a:srgbClr val="FF0000"/>
              </a:solidFill>
              <a:latin typeface="Arial" panose="020B0604020202020204" pitchFamily="34" charset="0"/>
            </a:endParaRPr>
          </a:p>
          <a:p>
            <a:pPr lvl="3" eaLnBrk="1" hangingPunct="1">
              <a:spcBef>
                <a:spcPct val="10000"/>
              </a:spcBef>
            </a:pPr>
            <a:r>
              <a:rPr lang="en-US" altLang="x-none" dirty="0">
                <a:solidFill>
                  <a:srgbClr val="FF0000"/>
                </a:solidFill>
                <a:latin typeface="Arial" panose="020B0604020202020204" pitchFamily="34" charset="0"/>
              </a:rPr>
              <a:t>2NF</a:t>
            </a:r>
            <a:endParaRPr lang="en-US" altLang="x-none" dirty="0">
              <a:solidFill>
                <a:srgbClr val="FF0000"/>
              </a:solidFill>
              <a:latin typeface="Arial" panose="020B0604020202020204" pitchFamily="34" charset="0"/>
            </a:endParaRPr>
          </a:p>
          <a:p>
            <a:pPr lvl="3" eaLnBrk="1" hangingPunct="1">
              <a:spcBef>
                <a:spcPct val="10000"/>
              </a:spcBef>
            </a:pPr>
            <a:r>
              <a:rPr lang="en-US" altLang="x-none" dirty="0">
                <a:solidFill>
                  <a:srgbClr val="FF0000"/>
                </a:solidFill>
                <a:latin typeface="Arial" panose="020B0604020202020204" pitchFamily="34" charset="0"/>
              </a:rPr>
              <a:t>3NF</a:t>
            </a:r>
            <a:endParaRPr lang="en-US" altLang="x-none" dirty="0">
              <a:solidFill>
                <a:srgbClr val="FF0000"/>
              </a:solidFill>
              <a:latin typeface="Arial" panose="020B0604020202020204" pitchFamily="34" charset="0"/>
            </a:endParaRPr>
          </a:p>
          <a:p>
            <a:pPr lvl="3" eaLnBrk="1" hangingPunct="1">
              <a:spcBef>
                <a:spcPct val="10000"/>
              </a:spcBef>
            </a:pPr>
            <a:r>
              <a:rPr lang="en-US" altLang="x-none" dirty="0">
                <a:solidFill>
                  <a:srgbClr val="FF0000"/>
                </a:solidFill>
                <a:latin typeface="Arial" panose="020B0604020202020204" pitchFamily="34" charset="0"/>
              </a:rPr>
              <a:t>BCNF</a:t>
            </a:r>
            <a:endParaRPr lang="en-US" altLang="x-none" dirty="0">
              <a:solidFill>
                <a:srgbClr val="FF0000"/>
              </a:solidFill>
              <a:latin typeface="Arial" panose="020B0604020202020204" pitchFamily="34" charset="0"/>
            </a:endParaRPr>
          </a:p>
          <a:p>
            <a:pPr lvl="2" eaLnBrk="1" hangingPunct="1">
              <a:spcBef>
                <a:spcPct val="10000"/>
              </a:spcBef>
            </a:pPr>
            <a:endParaRPr lang="en-US" altLang="x-none" dirty="0">
              <a:solidFill>
                <a:srgbClr val="FF0000"/>
              </a:solidFill>
              <a:latin typeface="Arial" panose="020B0604020202020204" pitchFamily="34" charset="0"/>
            </a:endParaRPr>
          </a:p>
          <a:p>
            <a:pPr lvl="1" eaLnBrk="1" hangingPunct="1">
              <a:spcBef>
                <a:spcPct val="10000"/>
              </a:spcBef>
              <a:buNone/>
            </a:pPr>
            <a:r>
              <a:rPr lang="zh-CN" altLang="en-US" dirty="0">
                <a:latin typeface="Arial" panose="020B0604020202020204" pitchFamily="34" charset="0"/>
              </a:rPr>
              <a:t>8.2.3  多值依赖与第四范式</a:t>
            </a:r>
            <a:endParaRPr lang="zh-CN" altLang="en-US" dirty="0">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08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0900"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p>
        </p:txBody>
      </p:sp>
      <p:sp>
        <p:nvSpPr>
          <p:cNvPr id="80901" name="Rectangle 3"/>
          <p:cNvSpPr>
            <a:spLocks noGrp="1"/>
          </p:cNvSpPr>
          <p:nvPr>
            <p:ph type="body"/>
          </p:nvPr>
        </p:nvSpPr>
        <p:spPr>
          <a:xfrm>
            <a:off x="381000" y="838200"/>
            <a:ext cx="8382000" cy="2362200"/>
          </a:xfrm>
          <a:ln w="12700" cmpd="sng">
            <a:solidFill>
              <a:schemeClr val="accent1">
                <a:shade val="50000"/>
              </a:schemeClr>
            </a:solidFill>
            <a:prstDash val="solid"/>
          </a:ln>
        </p:spPr>
        <p:txBody>
          <a:bodyPr vert="horz" wrap="square" anchor="t"/>
          <a:p>
            <a:pPr lvl="0" eaLnBrk="1" hangingPunct="1">
              <a:lnSpc>
                <a:spcPct val="125000"/>
              </a:lnSpc>
            </a:pPr>
            <a:r>
              <a:rPr lang="zh-CN" altLang="en-US" dirty="0"/>
              <a:t>定义：第一范式（1</a:t>
            </a:r>
            <a:r>
              <a:rPr lang="en-US" altLang="x-none" dirty="0"/>
              <a:t>NF）</a:t>
            </a:r>
            <a:endParaRPr lang="en-US" altLang="x-none" dirty="0"/>
          </a:p>
          <a:p>
            <a:pPr lvl="1" eaLnBrk="1" hangingPunct="1">
              <a:lnSpc>
                <a:spcPct val="125000"/>
              </a:lnSpc>
            </a:pPr>
            <a:r>
              <a:rPr lang="zh-CN" altLang="en-US" dirty="0"/>
              <a:t>如果关系模式 </a:t>
            </a:r>
            <a:r>
              <a:rPr lang="en-US" altLang="x-none" dirty="0"/>
              <a:t>R(U) </a:t>
            </a:r>
            <a:r>
              <a:rPr lang="zh-CN" altLang="en-US" dirty="0"/>
              <a:t>中的每个属性值都是一个不可分割的数据量，则称该关系模式满足第一范式</a:t>
            </a:r>
            <a:r>
              <a:rPr lang="en-US" altLang="x-none" dirty="0"/>
              <a:t>，</a:t>
            </a:r>
            <a:r>
              <a:rPr lang="zh-CN" altLang="en-US" dirty="0"/>
              <a:t>并记为：</a:t>
            </a:r>
            <a:r>
              <a:rPr lang="en-US" altLang="x-none" dirty="0"/>
              <a:t>R </a:t>
            </a:r>
            <a:r>
              <a:rPr lang="en-US" altLang="x-none" dirty="0">
                <a:sym typeface="Symbol" panose="05050102010706020507" pitchFamily="2" charset="2"/>
              </a:rPr>
              <a:t> 1NF</a:t>
            </a:r>
            <a:endParaRPr lang="en-US" altLang="x-none" dirty="0"/>
          </a:p>
        </p:txBody>
      </p:sp>
      <p:sp>
        <p:nvSpPr>
          <p:cNvPr id="80902" name="Rectangle 4"/>
          <p:cNvSpPr/>
          <p:nvPr/>
        </p:nvSpPr>
        <p:spPr>
          <a:xfrm>
            <a:off x="381000" y="3962400"/>
            <a:ext cx="8458200" cy="2438400"/>
          </a:xfrm>
          <a:prstGeom prst="rect">
            <a:avLst/>
          </a:prstGeom>
          <a:noFill/>
          <a:ln w="9525">
            <a:noFill/>
          </a:ln>
        </p:spPr>
        <p:txBody>
          <a:bodyPr/>
          <a:p>
            <a:pPr marL="342900" lvl="0" indent="-342900" eaLnBrk="1" hangingPunct="1">
              <a:lnSpc>
                <a:spcPct val="125000"/>
              </a:lnSpc>
            </a:pPr>
            <a:r>
              <a:rPr lang="zh-CN" altLang="en-US" dirty="0">
                <a:latin typeface="Times New Roman" panose="02020603050405020304" pitchFamily="2" charset="0"/>
                <a:ea typeface="宋体" panose="02010600030101010101" pitchFamily="2" charset="-122"/>
              </a:rPr>
              <a:t>第一范式是关系模型的基础，每一个关系都必须满足</a:t>
            </a:r>
            <a:r>
              <a:rPr lang="en-US" altLang="zh-CN" dirty="0">
                <a:latin typeface="Times New Roman" panose="02020603050405020304" pitchFamily="2" charset="0"/>
                <a:ea typeface="宋体" panose="02010600030101010101" pitchFamily="2" charset="-122"/>
              </a:rPr>
              <a:t>1NF</a:t>
            </a:r>
            <a:r>
              <a:rPr lang="zh-CN" altLang="en-US"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animEffect transition="in" filter="barn(inHorizontal)">
                                      <p:cBhvr>
                                        <p:cTn id="7"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089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0900"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p>
        </p:txBody>
      </p:sp>
      <p:sp>
        <p:nvSpPr>
          <p:cNvPr id="80901" name="Rectangle 3"/>
          <p:cNvSpPr>
            <a:spLocks noGrp="1"/>
          </p:cNvSpPr>
          <p:nvPr>
            <p:ph type="body"/>
          </p:nvPr>
        </p:nvSpPr>
        <p:spPr>
          <a:xfrm>
            <a:off x="381000" y="694690"/>
            <a:ext cx="8382000" cy="1879600"/>
          </a:xfrm>
          <a:ln w="12700" cmpd="sng">
            <a:solidFill>
              <a:schemeClr val="accent1">
                <a:shade val="50000"/>
              </a:schemeClr>
            </a:solidFill>
            <a:prstDash val="solid"/>
          </a:ln>
        </p:spPr>
        <p:txBody>
          <a:bodyPr vert="horz" wrap="square" anchor="t"/>
          <a:p>
            <a:pPr lvl="0" eaLnBrk="1" hangingPunct="1">
              <a:lnSpc>
                <a:spcPct val="100000"/>
              </a:lnSpc>
            </a:pPr>
            <a:r>
              <a:rPr lang="zh-CN" altLang="en-US" dirty="0"/>
              <a:t>定义：第二范式（</a:t>
            </a:r>
            <a:r>
              <a:rPr lang="en-US" altLang="zh-CN" dirty="0"/>
              <a:t>2</a:t>
            </a:r>
            <a:r>
              <a:rPr lang="en-US" altLang="x-none" dirty="0"/>
              <a:t>NF）</a:t>
            </a:r>
            <a:endParaRPr lang="en-US" altLang="x-none" dirty="0"/>
          </a:p>
          <a:p>
            <a:pPr lvl="1" eaLnBrk="1" hangingPunct="1">
              <a:lnSpc>
                <a:spcPct val="100000"/>
              </a:lnSpc>
            </a:pPr>
            <a:r>
              <a:rPr lang="zh-CN" altLang="en-US" dirty="0">
                <a:latin typeface="宋体" panose="02010600030101010101" pitchFamily="2" charset="-122"/>
                <a:ea typeface="宋体" panose="02010600030101010101" pitchFamily="2" charset="-122"/>
                <a:sym typeface="+mn-ea"/>
              </a:rPr>
              <a:t>设有关系模式 </a:t>
            </a:r>
            <a:r>
              <a:rPr lang="en-US" altLang="x-none" dirty="0">
                <a:latin typeface="Times New Roman" panose="02020603050405020304" pitchFamily="2" charset="0"/>
                <a:ea typeface="宋体" panose="02010600030101010101" pitchFamily="2" charset="-122"/>
                <a:sym typeface="+mn-ea"/>
              </a:rPr>
              <a:t>R(U) </a:t>
            </a:r>
            <a:r>
              <a:rPr lang="en-US" altLang="x-none" dirty="0">
                <a:latin typeface="宋体" panose="02010600030101010101" pitchFamily="2" charset="-122"/>
                <a:ea typeface="宋体" panose="02010600030101010101" pitchFamily="2" charset="-122"/>
                <a:sym typeface="+mn-ea"/>
              </a:rPr>
              <a:t>∈ </a:t>
            </a:r>
            <a:r>
              <a:rPr lang="en-US" altLang="x-none" dirty="0">
                <a:latin typeface="Times New Roman" panose="02020603050405020304" pitchFamily="2" charset="0"/>
                <a:ea typeface="宋体" panose="02010600030101010101" pitchFamily="2" charset="-122"/>
                <a:sym typeface="+mn-ea"/>
              </a:rPr>
              <a:t>1NF，</a:t>
            </a:r>
            <a:r>
              <a:rPr lang="zh-CN" altLang="en-US" dirty="0">
                <a:latin typeface="宋体" panose="02010600030101010101" pitchFamily="2" charset="-122"/>
                <a:ea typeface="宋体" panose="02010600030101010101" pitchFamily="2" charset="-122"/>
                <a:sym typeface="+mn-ea"/>
              </a:rPr>
              <a:t>且其每个非主属性都完全函数依赖于关键字，则称关系模式 </a:t>
            </a:r>
            <a:r>
              <a:rPr lang="en-US" altLang="x-none" dirty="0">
                <a:latin typeface="Times New Roman" panose="02020603050405020304" pitchFamily="2" charset="0"/>
                <a:ea typeface="宋体" panose="02010600030101010101" pitchFamily="2" charset="-122"/>
                <a:sym typeface="+mn-ea"/>
              </a:rPr>
              <a:t>R(U) </a:t>
            </a:r>
            <a:r>
              <a:rPr lang="zh-CN" altLang="en-US" dirty="0">
                <a:latin typeface="宋体" panose="02010600030101010101" pitchFamily="2" charset="-122"/>
                <a:ea typeface="宋体" panose="02010600030101010101" pitchFamily="2" charset="-122"/>
                <a:sym typeface="+mn-ea"/>
              </a:rPr>
              <a:t>满足第二范式</a:t>
            </a:r>
            <a:r>
              <a:rPr lang="zh-CN" altLang="en-US" dirty="0">
                <a:latin typeface="Times New Roman" panose="02020603050405020304" pitchFamily="2" charset="0"/>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并记作：</a:t>
            </a:r>
            <a:r>
              <a:rPr lang="en-US" altLang="x-none" dirty="0">
                <a:latin typeface="Times New Roman" panose="02020603050405020304" pitchFamily="2" charset="0"/>
                <a:ea typeface="宋体" panose="02010600030101010101" pitchFamily="2" charset="-122"/>
                <a:sym typeface="+mn-ea"/>
              </a:rPr>
              <a:t>R </a:t>
            </a:r>
            <a:r>
              <a:rPr lang="en-US" altLang="x-none" dirty="0">
                <a:latin typeface="宋体" panose="02010600030101010101" pitchFamily="2" charset="-122"/>
                <a:ea typeface="宋体" panose="02010600030101010101" pitchFamily="2" charset="-122"/>
                <a:sym typeface="+mn-ea"/>
              </a:rPr>
              <a:t>∈ </a:t>
            </a:r>
            <a:r>
              <a:rPr lang="en-US" altLang="x-none" dirty="0">
                <a:latin typeface="Times New Roman" panose="02020603050405020304" pitchFamily="2" charset="0"/>
                <a:ea typeface="宋体" panose="02010600030101010101" pitchFamily="2" charset="-122"/>
                <a:sym typeface="+mn-ea"/>
              </a:rPr>
              <a:t>2NF</a:t>
            </a:r>
            <a:endParaRPr lang="en-US" altLang="x-none" dirty="0"/>
          </a:p>
        </p:txBody>
      </p:sp>
      <p:grpSp>
        <p:nvGrpSpPr>
          <p:cNvPr id="5" name="组合 4"/>
          <p:cNvGrpSpPr/>
          <p:nvPr/>
        </p:nvGrpSpPr>
        <p:grpSpPr>
          <a:xfrm>
            <a:off x="381000" y="2886075"/>
            <a:ext cx="8458200" cy="1291590"/>
            <a:chOff x="600" y="5336"/>
            <a:chExt cx="13320" cy="2034"/>
          </a:xfrm>
        </p:grpSpPr>
        <p:sp>
          <p:nvSpPr>
            <p:cNvPr id="80902" name="Rectangle 4"/>
            <p:cNvSpPr/>
            <p:nvPr/>
          </p:nvSpPr>
          <p:spPr>
            <a:xfrm>
              <a:off x="600" y="5336"/>
              <a:ext cx="13320" cy="2034"/>
            </a:xfrm>
            <a:prstGeom prst="rect">
              <a:avLst/>
            </a:prstGeom>
            <a:noFill/>
            <a:ln w="9525">
              <a:noFill/>
            </a:ln>
          </p:spPr>
          <p:txBody>
            <a:bodyPr/>
            <a:p>
              <a:pPr marL="342900" lvl="0" indent="-342900" eaLnBrk="1" hangingPunct="1">
                <a:lnSpc>
                  <a:spcPct val="100000"/>
                </a:lnSpc>
              </a:pPr>
              <a:r>
                <a:rPr lang="zh-CN" altLang="en-US" sz="2400" dirty="0">
                  <a:solidFill>
                    <a:schemeClr val="accent6"/>
                  </a:solidFill>
                  <a:latin typeface="Times New Roman" panose="02020603050405020304" pitchFamily="2" charset="0"/>
                  <a:ea typeface="黑体" panose="02010609060101010101" pitchFamily="1" charset="-122"/>
                </a:rPr>
                <a:t>在一个满足</a:t>
              </a:r>
              <a:r>
                <a:rPr lang="en-US" altLang="zh-CN" sz="2400" dirty="0">
                  <a:solidFill>
                    <a:schemeClr val="accent6"/>
                  </a:solidFill>
                  <a:latin typeface="Times New Roman" panose="02020603050405020304" pitchFamily="2" charset="0"/>
                  <a:ea typeface="黑体" panose="02010609060101010101" pitchFamily="1" charset="-122"/>
                </a:rPr>
                <a:t>2NF</a:t>
              </a:r>
              <a:r>
                <a:rPr lang="zh-CN" altLang="en-US" sz="2400" dirty="0">
                  <a:solidFill>
                    <a:schemeClr val="accent6"/>
                  </a:solidFill>
                  <a:latin typeface="Times New Roman" panose="02020603050405020304" pitchFamily="2" charset="0"/>
                  <a:ea typeface="黑体" panose="02010609060101010101" pitchFamily="1" charset="-122"/>
                </a:rPr>
                <a:t>的关系</a:t>
              </a:r>
              <a:r>
                <a:rPr lang="en-US" altLang="zh-CN" sz="2400" dirty="0">
                  <a:solidFill>
                    <a:schemeClr val="accent6"/>
                  </a:solidFill>
                  <a:latin typeface="Times New Roman" panose="02020603050405020304" pitchFamily="2" charset="0"/>
                  <a:ea typeface="黑体" panose="02010609060101010101" pitchFamily="1" charset="-122"/>
                </a:rPr>
                <a:t>R</a:t>
              </a:r>
              <a:r>
                <a:rPr lang="zh-CN" altLang="en-US" sz="2400" dirty="0">
                  <a:solidFill>
                    <a:schemeClr val="accent6"/>
                  </a:solidFill>
                  <a:latin typeface="Times New Roman" panose="02020603050405020304" pitchFamily="2" charset="0"/>
                  <a:ea typeface="黑体" panose="02010609060101010101" pitchFamily="1" charset="-122"/>
                </a:rPr>
                <a:t>中，不允许存在如下的函数依赖：</a:t>
              </a:r>
              <a:endParaRPr lang="zh-CN" altLang="en-US" sz="2400" dirty="0">
                <a:solidFill>
                  <a:schemeClr val="accent6"/>
                </a:solidFill>
                <a:latin typeface="Times New Roman" panose="02020603050405020304" pitchFamily="2" charset="0"/>
                <a:ea typeface="黑体" panose="02010609060101010101" pitchFamily="1" charset="-122"/>
              </a:endParaRPr>
            </a:p>
            <a:p>
              <a:pPr marL="914400" lvl="1" indent="-457200" eaLnBrk="1" hangingPunct="1">
                <a:lnSpc>
                  <a:spcPct val="100000"/>
                </a:lnSpc>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是关系</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的非主属性，</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是关系</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的关键字，且</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部分函数依赖于</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，即</a:t>
              </a:r>
              <a:endParaRPr lang="zh-CN" altLang="en-US" sz="2400" dirty="0">
                <a:latin typeface="宋体" panose="02010600030101010101" pitchFamily="2" charset="-122"/>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5367" y="6370"/>
            <a:ext cx="2544" cy="886"/>
          </p:xfrm>
          <a:graphic>
            <a:graphicData uri="http://schemas.openxmlformats.org/presentationml/2006/ole">
              <mc:AlternateContent xmlns:mc="http://schemas.openxmlformats.org/markup-compatibility/2006">
                <mc:Choice xmlns:v="urn:schemas-microsoft-com:vml" Requires="v">
                  <p:oleObj spid="_x0000_s1025" name="" r:id="rId1" imgW="584200" imgH="203200" progId="Equation.KSEE3">
                    <p:embed/>
                  </p:oleObj>
                </mc:Choice>
                <mc:Fallback>
                  <p:oleObj name="" r:id="rId1" imgW="584200" imgH="203200" progId="Equation.KSEE3">
                    <p:embed/>
                    <p:pic>
                      <p:nvPicPr>
                        <p:cNvPr id="0" name="图片 1024"/>
                        <p:cNvPicPr/>
                        <p:nvPr/>
                      </p:nvPicPr>
                      <p:blipFill>
                        <a:blip r:embed="rId2"/>
                        <a:stretch>
                          <a:fillRect/>
                        </a:stretch>
                      </p:blipFill>
                      <p:spPr>
                        <a:xfrm>
                          <a:off x="5367" y="6370"/>
                          <a:ext cx="2544" cy="886"/>
                        </a:xfrm>
                        <a:prstGeom prst="rect">
                          <a:avLst/>
                        </a:prstGeom>
                      </p:spPr>
                    </p:pic>
                  </p:oleObj>
                </mc:Fallback>
              </mc:AlternateContent>
            </a:graphicData>
          </a:graphic>
        </p:graphicFrame>
      </p:grpSp>
      <p:sp>
        <p:nvSpPr>
          <p:cNvPr id="3" name="Rectangle 4"/>
          <p:cNvSpPr/>
          <p:nvPr/>
        </p:nvSpPr>
        <p:spPr>
          <a:xfrm>
            <a:off x="364490" y="4448175"/>
            <a:ext cx="8458200" cy="1746885"/>
          </a:xfrm>
          <a:prstGeom prst="rect">
            <a:avLst/>
          </a:prstGeom>
          <a:noFill/>
          <a:ln w="9525">
            <a:noFill/>
          </a:ln>
        </p:spPr>
        <p:txBody>
          <a:bodyPr/>
          <a:p>
            <a:pPr marL="342900" lvl="0" indent="-342900" eaLnBrk="1" hangingPunct="1">
              <a:lnSpc>
                <a:spcPct val="100000"/>
              </a:lnSpc>
            </a:pPr>
            <a:r>
              <a:rPr lang="zh-CN" altLang="en-US" sz="2400" dirty="0">
                <a:solidFill>
                  <a:schemeClr val="accent6"/>
                </a:solidFill>
                <a:latin typeface="Times New Roman" panose="02020603050405020304" pitchFamily="2" charset="0"/>
                <a:ea typeface="黑体" panose="02010609060101010101" pitchFamily="1" charset="-122"/>
              </a:rPr>
              <a:t>判断一个关系</a:t>
            </a:r>
            <a:r>
              <a:rPr lang="en-US" altLang="zh-CN" sz="2400" dirty="0">
                <a:solidFill>
                  <a:schemeClr val="accent6"/>
                </a:solidFill>
                <a:latin typeface="Times New Roman" panose="02020603050405020304" pitchFamily="2" charset="0"/>
                <a:ea typeface="黑体" panose="02010609060101010101" pitchFamily="1" charset="-122"/>
              </a:rPr>
              <a:t>R</a:t>
            </a:r>
            <a:r>
              <a:rPr lang="zh-CN" altLang="en-US" sz="2400" dirty="0">
                <a:solidFill>
                  <a:schemeClr val="accent6"/>
                </a:solidFill>
                <a:latin typeface="Times New Roman" panose="02020603050405020304" pitchFamily="2" charset="0"/>
                <a:ea typeface="黑体" panose="02010609060101010101" pitchFamily="1" charset="-122"/>
              </a:rPr>
              <a:t>是否满足</a:t>
            </a:r>
            <a:r>
              <a:rPr lang="en-US" altLang="zh-CN" sz="2400" dirty="0">
                <a:solidFill>
                  <a:schemeClr val="accent6"/>
                </a:solidFill>
                <a:latin typeface="Times New Roman" panose="02020603050405020304" pitchFamily="2" charset="0"/>
                <a:ea typeface="黑体" panose="02010609060101010101" pitchFamily="1" charset="-122"/>
              </a:rPr>
              <a:t>2NF</a:t>
            </a:r>
            <a:r>
              <a:rPr lang="zh-CN" altLang="en-US" sz="2400" dirty="0">
                <a:solidFill>
                  <a:schemeClr val="accent6"/>
                </a:solidFill>
                <a:latin typeface="Times New Roman" panose="02020603050405020304" pitchFamily="2" charset="0"/>
                <a:ea typeface="黑体" panose="02010609060101010101" pitchFamily="1" charset="-122"/>
              </a:rPr>
              <a:t>，需要按照以下步骤检查：</a:t>
            </a:r>
            <a:endParaRPr lang="zh-CN" altLang="en-US" sz="2400" dirty="0">
              <a:solidFill>
                <a:schemeClr val="accent6"/>
              </a:solidFill>
              <a:latin typeface="Times New Roman" panose="02020603050405020304" pitchFamily="2" charset="0"/>
              <a:ea typeface="黑体" panose="02010609060101010101" pitchFamily="1" charset="-122"/>
            </a:endParaRPr>
          </a:p>
          <a:p>
            <a:pPr marL="914400" lvl="1" indent="-457200" eaLnBrk="1" hangingPunct="1">
              <a:lnSpc>
                <a:spcPct val="100000"/>
              </a:lnSpc>
              <a:buFont typeface="+mj-ea"/>
              <a:buAutoNum type="circleNumDbPlain"/>
            </a:pPr>
            <a:r>
              <a:rPr lang="zh-CN" altLang="en-US" sz="2400" dirty="0">
                <a:latin typeface="宋体" panose="02010600030101010101" pitchFamily="2" charset="-122"/>
                <a:ea typeface="宋体" panose="02010600030101010101" pitchFamily="2" charset="-122"/>
              </a:rPr>
              <a:t>找到关系</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的所有非主属性和所有的候选关键字</a:t>
            </a:r>
            <a:endParaRPr lang="en-US" altLang="zh-CN" sz="2400" dirty="0">
              <a:latin typeface="宋体" panose="02010600030101010101" pitchFamily="2" charset="-122"/>
              <a:ea typeface="宋体" panose="02010600030101010101" pitchFamily="2" charset="-122"/>
            </a:endParaRPr>
          </a:p>
          <a:p>
            <a:pPr marL="914400" lvl="1" indent="-457200" eaLnBrk="1" hangingPunct="1">
              <a:lnSpc>
                <a:spcPct val="100000"/>
              </a:lnSpc>
              <a:buFont typeface="+mj-ea"/>
              <a:buAutoNum type="circleNumDbPlain"/>
            </a:pPr>
            <a:r>
              <a:rPr lang="zh-CN" altLang="en-US" sz="2400" dirty="0">
                <a:latin typeface="宋体" panose="02010600030101010101" pitchFamily="2" charset="-122"/>
                <a:ea typeface="宋体" panose="02010600030101010101" pitchFamily="2" charset="-122"/>
              </a:rPr>
              <a:t>检查每一个非主属性</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和每一个关键字</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之间的函数依赖，判断是否存在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非主属性对于关键字的部分函数依赖</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1923"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1924"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81925" name="Rectangle 3"/>
          <p:cNvSpPr>
            <a:spLocks noGrp="1"/>
          </p:cNvSpPr>
          <p:nvPr>
            <p:ph type="body"/>
          </p:nvPr>
        </p:nvSpPr>
        <p:spPr>
          <a:xfrm>
            <a:off x="323850" y="838200"/>
            <a:ext cx="8458200" cy="5638800"/>
          </a:xfrm>
        </p:spPr>
        <p:txBody>
          <a:bodyPr vert="horz" wrap="square" anchor="t"/>
          <a:p>
            <a:pPr lvl="0" eaLnBrk="1" hangingPunct="1">
              <a:lnSpc>
                <a:spcPct val="100000"/>
              </a:lnSpc>
              <a:spcBef>
                <a:spcPct val="15000"/>
              </a:spcBef>
            </a:pPr>
            <a:r>
              <a:rPr lang="zh-CN" altLang="en-US" sz="2600" dirty="0">
                <a:solidFill>
                  <a:schemeClr val="tx2"/>
                </a:solidFill>
                <a:latin typeface="Arial" panose="020B0604020202020204" pitchFamily="34" charset="0"/>
              </a:rPr>
              <a:t>例：有一个学生关系 </a:t>
            </a:r>
            <a:r>
              <a:rPr lang="en-US" altLang="x-none" sz="2600" dirty="0">
                <a:solidFill>
                  <a:schemeClr val="tx2"/>
                </a:solidFill>
                <a:latin typeface="Arial" panose="020B0604020202020204" pitchFamily="34" charset="0"/>
              </a:rPr>
              <a:t>SCG( Sno, Sn, Sd, Ss, Cno, G )，</a:t>
            </a:r>
            <a:r>
              <a:rPr lang="zh-CN" altLang="en-US" sz="2600" dirty="0">
                <a:solidFill>
                  <a:schemeClr val="tx2"/>
                </a:solidFill>
                <a:latin typeface="Arial" panose="020B0604020202020204" pitchFamily="34" charset="0"/>
              </a:rPr>
              <a:t>根据用户给定的语义约束得到如下的函数依赖关系：</a:t>
            </a:r>
            <a:endParaRPr lang="zh-CN" altLang="en-US" sz="2600" dirty="0">
              <a:solidFill>
                <a:schemeClr val="tx2"/>
              </a:solidFill>
              <a:latin typeface="Arial" panose="020B0604020202020204" pitchFamily="34" charset="0"/>
            </a:endParaRPr>
          </a:p>
          <a:p>
            <a:pPr lvl="2" eaLnBrk="1" hangingPunct="1">
              <a:lnSpc>
                <a:spcPct val="100000"/>
              </a:lnSpc>
              <a:spcBef>
                <a:spcPct val="15000"/>
              </a:spcBef>
            </a:pPr>
            <a:r>
              <a:rPr lang="zh-CN" altLang="en-US" sz="2600" dirty="0">
                <a:latin typeface="Arial" panose="020B0604020202020204" pitchFamily="34" charset="0"/>
              </a:rPr>
              <a:t>基本常识：</a:t>
            </a:r>
            <a:endParaRPr lang="zh-CN" altLang="en-US" sz="2600" dirty="0">
              <a:latin typeface="Arial" panose="020B0604020202020204" pitchFamily="34" charset="0"/>
            </a:endParaRPr>
          </a:p>
          <a:p>
            <a:pPr lvl="4" eaLnBrk="1" hangingPunct="1">
              <a:lnSpc>
                <a:spcPct val="100000"/>
              </a:lnSpc>
              <a:spcBef>
                <a:spcPct val="15000"/>
              </a:spcBef>
              <a:buFont typeface="Wingdings" panose="05000000000000000000" pitchFamily="2" charset="2"/>
              <a:buNone/>
            </a:pPr>
            <a:r>
              <a:rPr lang="en-US" altLang="x-none" sz="2600" dirty="0">
                <a:solidFill>
                  <a:schemeClr val="tx1"/>
                </a:solidFill>
                <a:latin typeface="Arial" panose="020B0604020202020204" pitchFamily="34" charset="0"/>
              </a:rPr>
              <a:t>Sno→Sn</a:t>
            </a:r>
            <a:endParaRPr lang="en-US" altLang="x-none" sz="2600" dirty="0">
              <a:solidFill>
                <a:schemeClr val="tx1"/>
              </a:solidFill>
              <a:latin typeface="Arial" panose="020B0604020202020204" pitchFamily="34" charset="0"/>
            </a:endParaRPr>
          </a:p>
          <a:p>
            <a:pPr lvl="4" eaLnBrk="1" hangingPunct="1">
              <a:lnSpc>
                <a:spcPct val="100000"/>
              </a:lnSpc>
              <a:spcBef>
                <a:spcPct val="15000"/>
              </a:spcBef>
              <a:buFont typeface="Wingdings" panose="05000000000000000000" pitchFamily="2" charset="2"/>
              <a:buNone/>
            </a:pPr>
            <a:endParaRPr lang="zh-CN" altLang="en-US" sz="1200" dirty="0">
              <a:solidFill>
                <a:schemeClr val="tx1"/>
              </a:solidFill>
              <a:latin typeface="Arial" panose="020B0604020202020204" pitchFamily="34" charset="0"/>
            </a:endParaRPr>
          </a:p>
          <a:p>
            <a:pPr lvl="2" eaLnBrk="1" hangingPunct="1">
              <a:lnSpc>
                <a:spcPct val="100000"/>
              </a:lnSpc>
              <a:spcBef>
                <a:spcPct val="15000"/>
              </a:spcBef>
            </a:pPr>
            <a:r>
              <a:rPr lang="zh-CN" altLang="en-US" sz="2600" dirty="0">
                <a:latin typeface="Arial" panose="020B0604020202020204" pitchFamily="34" charset="0"/>
              </a:rPr>
              <a:t>每个学生均只属一个系与一个专业；</a:t>
            </a:r>
            <a:endParaRPr lang="zh-CN" altLang="en-US" sz="2600" dirty="0">
              <a:latin typeface="Arial" panose="020B0604020202020204" pitchFamily="34" charset="0"/>
            </a:endParaRPr>
          </a:p>
          <a:p>
            <a:pPr lvl="4" eaLnBrk="1" hangingPunct="1">
              <a:lnSpc>
                <a:spcPct val="100000"/>
              </a:lnSpc>
              <a:spcBef>
                <a:spcPct val="15000"/>
              </a:spcBef>
              <a:buFont typeface="Wingdings" panose="05000000000000000000" pitchFamily="2" charset="2"/>
              <a:buNone/>
            </a:pPr>
            <a:r>
              <a:rPr lang="en-US" altLang="x-none" sz="2600" dirty="0">
                <a:solidFill>
                  <a:schemeClr val="tx2"/>
                </a:solidFill>
                <a:latin typeface="Arial" panose="020B0604020202020204" pitchFamily="34" charset="0"/>
              </a:rPr>
              <a:t>Sno→Sd              Sno→Ss</a:t>
            </a:r>
            <a:endParaRPr lang="en-US" altLang="x-none" sz="2600" dirty="0">
              <a:solidFill>
                <a:schemeClr val="tx2"/>
              </a:solidFill>
              <a:latin typeface="Arial" panose="020B0604020202020204" pitchFamily="34" charset="0"/>
            </a:endParaRPr>
          </a:p>
          <a:p>
            <a:pPr lvl="4" eaLnBrk="1" hangingPunct="1">
              <a:lnSpc>
                <a:spcPct val="100000"/>
              </a:lnSpc>
              <a:spcBef>
                <a:spcPct val="15000"/>
              </a:spcBef>
              <a:buFont typeface="Wingdings" panose="05000000000000000000" pitchFamily="2" charset="2"/>
              <a:buNone/>
            </a:pPr>
            <a:endParaRPr lang="zh-CN" altLang="en-US" sz="1200" dirty="0">
              <a:solidFill>
                <a:schemeClr val="tx2"/>
              </a:solidFill>
              <a:latin typeface="Arial" panose="020B0604020202020204" pitchFamily="34" charset="0"/>
            </a:endParaRPr>
          </a:p>
          <a:p>
            <a:pPr lvl="2" eaLnBrk="1" hangingPunct="1">
              <a:lnSpc>
                <a:spcPct val="100000"/>
              </a:lnSpc>
              <a:spcBef>
                <a:spcPct val="15000"/>
              </a:spcBef>
            </a:pPr>
            <a:r>
              <a:rPr lang="zh-CN" altLang="en-US" sz="2600" dirty="0">
                <a:latin typeface="Arial" panose="020B0604020202020204" pitchFamily="34" charset="0"/>
              </a:rPr>
              <a:t>每个学生修读之每门课有且仅有一个成绩；</a:t>
            </a:r>
            <a:endParaRPr lang="zh-CN" altLang="en-US" sz="2600" dirty="0">
              <a:latin typeface="Arial" panose="020B0604020202020204" pitchFamily="34" charset="0"/>
            </a:endParaRPr>
          </a:p>
          <a:p>
            <a:pPr lvl="4" eaLnBrk="1" hangingPunct="1">
              <a:lnSpc>
                <a:spcPct val="100000"/>
              </a:lnSpc>
              <a:spcBef>
                <a:spcPct val="15000"/>
              </a:spcBef>
              <a:buFont typeface="Wingdings" panose="05000000000000000000" pitchFamily="2" charset="2"/>
              <a:buNone/>
            </a:pPr>
            <a:r>
              <a:rPr lang="zh-CN" altLang="en-US" sz="2600" dirty="0">
                <a:solidFill>
                  <a:schemeClr val="tx2"/>
                </a:solidFill>
                <a:latin typeface="Arial" panose="020B0604020202020204" pitchFamily="34" charset="0"/>
              </a:rPr>
              <a:t>(</a:t>
            </a:r>
            <a:r>
              <a:rPr lang="en-US" altLang="x-none" sz="2600" dirty="0">
                <a:solidFill>
                  <a:schemeClr val="tx2"/>
                </a:solidFill>
                <a:latin typeface="Arial" panose="020B0604020202020204" pitchFamily="34" charset="0"/>
              </a:rPr>
              <a:t>Sno，Cno)→G</a:t>
            </a:r>
            <a:endParaRPr lang="en-US" altLang="x-none" sz="2600" dirty="0">
              <a:solidFill>
                <a:schemeClr val="tx2"/>
              </a:solidFill>
              <a:latin typeface="Arial" panose="020B0604020202020204" pitchFamily="34" charset="0"/>
            </a:endParaRPr>
          </a:p>
          <a:p>
            <a:pPr lvl="4" eaLnBrk="1" hangingPunct="1">
              <a:lnSpc>
                <a:spcPct val="100000"/>
              </a:lnSpc>
              <a:spcBef>
                <a:spcPct val="15000"/>
              </a:spcBef>
              <a:buFont typeface="Wingdings" panose="05000000000000000000" pitchFamily="2" charset="2"/>
              <a:buNone/>
            </a:pPr>
            <a:endParaRPr lang="zh-CN" altLang="en-US" sz="1200" dirty="0">
              <a:solidFill>
                <a:schemeClr val="tx2"/>
              </a:solidFill>
              <a:latin typeface="Arial" panose="020B0604020202020204" pitchFamily="34" charset="0"/>
            </a:endParaRPr>
          </a:p>
          <a:p>
            <a:pPr lvl="2" eaLnBrk="1" hangingPunct="1">
              <a:lnSpc>
                <a:spcPct val="100000"/>
              </a:lnSpc>
              <a:spcBef>
                <a:spcPct val="15000"/>
              </a:spcBef>
            </a:pPr>
            <a:r>
              <a:rPr lang="zh-CN" altLang="en-US" sz="2600" dirty="0">
                <a:latin typeface="Arial" panose="020B0604020202020204" pitchFamily="34" charset="0"/>
              </a:rPr>
              <a:t>各系无相同专业。</a:t>
            </a:r>
            <a:endParaRPr lang="zh-CN" altLang="en-US" sz="2600" dirty="0">
              <a:latin typeface="Arial" panose="020B0604020202020204" pitchFamily="34" charset="0"/>
            </a:endParaRPr>
          </a:p>
          <a:p>
            <a:pPr lvl="4" eaLnBrk="1" hangingPunct="1">
              <a:lnSpc>
                <a:spcPct val="100000"/>
              </a:lnSpc>
              <a:spcBef>
                <a:spcPct val="15000"/>
              </a:spcBef>
              <a:buFont typeface="Wingdings" panose="05000000000000000000" pitchFamily="2" charset="2"/>
              <a:buNone/>
            </a:pPr>
            <a:r>
              <a:rPr lang="en-US" altLang="x-none" sz="2600" dirty="0">
                <a:solidFill>
                  <a:schemeClr val="tx2"/>
                </a:solidFill>
                <a:latin typeface="Arial" panose="020B0604020202020204" pitchFamily="34" charset="0"/>
              </a:rPr>
              <a:t>Ss→Sd</a:t>
            </a:r>
            <a:endParaRPr lang="en-US" altLang="x-none" sz="2600" dirty="0">
              <a:solidFill>
                <a:schemeClr val="tx2"/>
              </a:solidFill>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2947"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2948"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82949" name="Rectangle 3"/>
          <p:cNvSpPr>
            <a:spLocks noGrp="1"/>
          </p:cNvSpPr>
          <p:nvPr>
            <p:ph type="body"/>
          </p:nvPr>
        </p:nvSpPr>
        <p:spPr>
          <a:xfrm>
            <a:off x="0" y="692150"/>
            <a:ext cx="9144000" cy="1524000"/>
          </a:xfrm>
        </p:spPr>
        <p:txBody>
          <a:bodyPr vert="horz" wrap="square" anchor="t"/>
          <a:p>
            <a:pPr marL="457200" lvl="0" indent="-457200" eaLnBrk="1" hangingPunct="1">
              <a:lnSpc>
                <a:spcPct val="110000"/>
              </a:lnSpc>
              <a:spcBef>
                <a:spcPts val="600"/>
              </a:spcBef>
            </a:pPr>
            <a:r>
              <a:rPr lang="zh-CN" altLang="en-US" sz="2400" dirty="0">
                <a:solidFill>
                  <a:schemeClr val="tx1"/>
                </a:solidFill>
                <a:latin typeface="Arial Unicode MS" panose="020B0604020202020204" pitchFamily="2" charset="-122"/>
                <a:ea typeface="Arial Unicode MS" panose="020B0604020202020204" pitchFamily="2" charset="-122"/>
              </a:rPr>
              <a:t>关系模式 </a:t>
            </a:r>
            <a:r>
              <a:rPr lang="en-US" altLang="x-none" sz="2400" dirty="0">
                <a:solidFill>
                  <a:schemeClr val="tx1"/>
                </a:solidFill>
                <a:latin typeface="Arial Unicode MS" panose="020B0604020202020204" pitchFamily="2" charset="-122"/>
                <a:ea typeface="Arial Unicode MS" panose="020B0604020202020204" pitchFamily="2" charset="-122"/>
              </a:rPr>
              <a:t>SCG(Sno, Sn, Sd, Ss, Cno, G)，</a:t>
            </a:r>
            <a:r>
              <a:rPr lang="zh-CN" altLang="en-US" sz="2400" dirty="0">
                <a:solidFill>
                  <a:schemeClr val="tx1"/>
                </a:solidFill>
                <a:latin typeface="Arial Unicode MS" panose="020B0604020202020204" pitchFamily="2" charset="-122"/>
                <a:ea typeface="Arial Unicode MS" panose="020B0604020202020204" pitchFamily="2" charset="-122"/>
              </a:rPr>
              <a:t>函数依赖集为：</a:t>
            </a:r>
            <a:endParaRPr lang="zh-CN" altLang="en-US" sz="2400" dirty="0">
              <a:solidFill>
                <a:schemeClr val="tx1"/>
              </a:solidFill>
              <a:latin typeface="Arial Unicode MS" panose="020B0604020202020204" pitchFamily="2" charset="-122"/>
              <a:ea typeface="Arial Unicode MS" panose="020B0604020202020204" pitchFamily="2" charset="-122"/>
            </a:endParaRPr>
          </a:p>
          <a:p>
            <a:pPr marL="1371600" lvl="2" indent="-457200" eaLnBrk="1" hangingPunct="1">
              <a:lnSpc>
                <a:spcPct val="110000"/>
              </a:lnSpc>
              <a:spcBef>
                <a:spcPts val="600"/>
              </a:spcBef>
              <a:buNone/>
            </a:pPr>
            <a:r>
              <a:rPr lang="zh-CN" altLang="en-US" sz="2400" dirty="0">
                <a:latin typeface="Arial Unicode MS" panose="020B0604020202020204" pitchFamily="2" charset="-122"/>
                <a:ea typeface="Arial Unicode MS" panose="020B0604020202020204" pitchFamily="2" charset="-122"/>
              </a:rPr>
              <a:t>{ </a:t>
            </a:r>
            <a:r>
              <a:rPr lang="en-US" altLang="x-none" sz="2400" dirty="0">
                <a:latin typeface="Arial Unicode MS" panose="020B0604020202020204" pitchFamily="2" charset="-122"/>
                <a:ea typeface="Arial Unicode MS" panose="020B0604020202020204" pitchFamily="2" charset="-122"/>
              </a:rPr>
              <a:t>Sno→Sn, Sno→Sd, Sno→Ss, </a:t>
            </a:r>
            <a:r>
              <a:rPr lang="zh-CN" altLang="en-US" sz="2400" dirty="0">
                <a:latin typeface="Arial Unicode MS" panose="020B0604020202020204" pitchFamily="2" charset="-122"/>
                <a:ea typeface="Arial Unicode MS" panose="020B0604020202020204" pitchFamily="2" charset="-122"/>
              </a:rPr>
              <a:t>(</a:t>
            </a:r>
            <a:r>
              <a:rPr lang="en-US" altLang="x-none" sz="2400" dirty="0">
                <a:latin typeface="Arial Unicode MS" panose="020B0604020202020204" pitchFamily="2" charset="-122"/>
                <a:ea typeface="Arial Unicode MS" panose="020B0604020202020204" pitchFamily="2" charset="-122"/>
              </a:rPr>
              <a:t>Sno,Cno)→G, Ss→Sd</a:t>
            </a:r>
            <a:r>
              <a:rPr lang="zh-CN" altLang="en-US" sz="2400" dirty="0">
                <a:latin typeface="Arial Unicode MS" panose="020B0604020202020204" pitchFamily="2" charset="-122"/>
                <a:ea typeface="Arial Unicode MS" panose="020B0604020202020204" pitchFamily="2" charset="-122"/>
              </a:rPr>
              <a:t> }</a:t>
            </a:r>
            <a:endParaRPr lang="en-US" altLang="x-none" sz="2400" dirty="0">
              <a:latin typeface="Arial Unicode MS" panose="020B0604020202020204" pitchFamily="2" charset="-122"/>
              <a:ea typeface="Arial Unicode MS" panose="020B0604020202020204" pitchFamily="2" charset="-122"/>
            </a:endParaRPr>
          </a:p>
          <a:p>
            <a:pPr marL="914400" lvl="1" indent="-457200" eaLnBrk="1" hangingPunct="1">
              <a:lnSpc>
                <a:spcPct val="110000"/>
              </a:lnSpc>
              <a:spcBef>
                <a:spcPts val="600"/>
              </a:spcBef>
              <a:buNone/>
            </a:pPr>
            <a:r>
              <a:rPr lang="zh-CN" altLang="en-US" sz="2400" dirty="0">
                <a:latin typeface="Arial Unicode MS" panose="020B0604020202020204" pitchFamily="2" charset="-122"/>
                <a:ea typeface="Arial Unicode MS" panose="020B0604020202020204" pitchFamily="2" charset="-122"/>
              </a:rPr>
              <a:t>该关系模式是否满足第二范式的要求？</a:t>
            </a:r>
            <a:endParaRPr lang="zh-CN" altLang="en-US" sz="2400" dirty="0">
              <a:latin typeface="Arial Unicode MS" panose="020B0604020202020204" pitchFamily="2" charset="-122"/>
              <a:ea typeface="Arial Unicode MS" panose="020B0604020202020204" pitchFamily="2" charset="-122"/>
            </a:endParaRPr>
          </a:p>
        </p:txBody>
      </p:sp>
      <p:sp>
        <p:nvSpPr>
          <p:cNvPr id="82950" name="Rectangle 4"/>
          <p:cNvSpPr/>
          <p:nvPr/>
        </p:nvSpPr>
        <p:spPr>
          <a:xfrm>
            <a:off x="0" y="2514600"/>
            <a:ext cx="8458200" cy="2714625"/>
          </a:xfrm>
          <a:prstGeom prst="rect">
            <a:avLst/>
          </a:prstGeom>
          <a:noFill/>
          <a:ln w="9525">
            <a:noFill/>
          </a:ln>
        </p:spPr>
        <p:txBody>
          <a:bodyPr/>
          <a:p>
            <a:pPr marL="457200" lvl="0" indent="-457200" eaLnBrk="1" hangingPunct="1">
              <a:lnSpc>
                <a:spcPct val="110000"/>
              </a:lnSpc>
              <a:buChar char="p"/>
            </a:pPr>
            <a:r>
              <a:rPr lang="zh-CN" altLang="en-US" dirty="0">
                <a:solidFill>
                  <a:schemeClr val="accent2"/>
                </a:solidFill>
                <a:latin typeface="Times New Roman" panose="02020603050405020304" pitchFamily="2" charset="0"/>
                <a:ea typeface="宋体" panose="02010600030101010101" pitchFamily="2" charset="-122"/>
              </a:rPr>
              <a:t>解题方法如下：</a:t>
            </a:r>
            <a:endParaRPr lang="en-US" altLang="x-none" dirty="0">
              <a:solidFill>
                <a:schemeClr val="accent2"/>
              </a:solidFill>
              <a:latin typeface="Times New Roman" panose="02020603050405020304" pitchFamily="2" charset="0"/>
              <a:ea typeface="宋体" panose="02010600030101010101" pitchFamily="2" charset="-122"/>
            </a:endParaRPr>
          </a:p>
          <a:p>
            <a:pPr marL="1371600" lvl="2" indent="-457200" eaLnBrk="1" hangingPunct="1">
              <a:lnSpc>
                <a:spcPct val="110000"/>
              </a:lnSpc>
              <a:buAutoNum type="arabicParenR"/>
            </a:pPr>
            <a:r>
              <a:rPr lang="zh-CN" altLang="en-US" dirty="0">
                <a:solidFill>
                  <a:schemeClr val="accent2"/>
                </a:solidFill>
                <a:latin typeface="Times New Roman" panose="02020603050405020304" pitchFamily="2" charset="0"/>
                <a:ea typeface="宋体" panose="02010600030101010101" pitchFamily="2" charset="-122"/>
              </a:rPr>
              <a:t>找出该关系模式的所有(候选)关键字</a:t>
            </a:r>
            <a:endParaRPr lang="zh-CN" altLang="en-US" dirty="0">
              <a:solidFill>
                <a:schemeClr val="accent2"/>
              </a:solidFill>
              <a:latin typeface="Times New Roman" panose="02020603050405020304" pitchFamily="2" charset="0"/>
              <a:ea typeface="宋体" panose="02010600030101010101" pitchFamily="2" charset="-122"/>
            </a:endParaRPr>
          </a:p>
          <a:p>
            <a:pPr marL="1371600" lvl="2" indent="-457200" eaLnBrk="1" hangingPunct="1">
              <a:lnSpc>
                <a:spcPct val="110000"/>
              </a:lnSpc>
              <a:buAutoNum type="arabicParenR"/>
            </a:pPr>
            <a:r>
              <a:rPr lang="zh-CN" altLang="en-US" dirty="0">
                <a:solidFill>
                  <a:schemeClr val="accent2"/>
                </a:solidFill>
                <a:latin typeface="Times New Roman" panose="02020603050405020304" pitchFamily="2" charset="0"/>
                <a:ea typeface="宋体" panose="02010600030101010101" pitchFamily="2" charset="-122"/>
              </a:rPr>
              <a:t>确定该关系的主属性集和非主属性集</a:t>
            </a:r>
            <a:endParaRPr lang="zh-CN" altLang="en-US" dirty="0">
              <a:solidFill>
                <a:schemeClr val="accent2"/>
              </a:solidFill>
              <a:latin typeface="Times New Roman" panose="02020603050405020304" pitchFamily="2" charset="0"/>
              <a:ea typeface="宋体" panose="02010600030101010101" pitchFamily="2" charset="-122"/>
            </a:endParaRPr>
          </a:p>
          <a:p>
            <a:pPr marL="1371600" lvl="2" indent="-457200" eaLnBrk="1" hangingPunct="1">
              <a:lnSpc>
                <a:spcPct val="110000"/>
              </a:lnSpc>
              <a:buAutoNum type="arabicParenR"/>
            </a:pPr>
            <a:r>
              <a:rPr lang="zh-CN" altLang="en-US" dirty="0">
                <a:solidFill>
                  <a:schemeClr val="accent2"/>
                </a:solidFill>
                <a:latin typeface="Times New Roman" panose="02020603050405020304" pitchFamily="2" charset="0"/>
                <a:ea typeface="宋体" panose="02010600030101010101" pitchFamily="2" charset="-122"/>
              </a:rPr>
              <a:t>判断每一个非主属性和关键字之间的函数依赖关系是否满足2</a:t>
            </a:r>
            <a:r>
              <a:rPr lang="en-US" altLang="x-none" dirty="0">
                <a:solidFill>
                  <a:schemeClr val="accent2"/>
                </a:solidFill>
                <a:latin typeface="Times New Roman" panose="02020603050405020304" pitchFamily="2" charset="0"/>
                <a:ea typeface="宋体" panose="02010600030101010101" pitchFamily="2" charset="-122"/>
              </a:rPr>
              <a:t>NF</a:t>
            </a:r>
            <a:r>
              <a:rPr lang="zh-CN" altLang="en-US" dirty="0">
                <a:solidFill>
                  <a:schemeClr val="accent2"/>
                </a:solidFill>
                <a:latin typeface="Times New Roman" panose="02020603050405020304" pitchFamily="2" charset="0"/>
                <a:ea typeface="宋体" panose="02010600030101010101" pitchFamily="2" charset="-122"/>
              </a:rPr>
              <a:t>的要求。</a:t>
            </a:r>
            <a:endParaRPr lang="zh-CN" altLang="en-US" dirty="0">
              <a:solidFill>
                <a:schemeClr val="accent2"/>
              </a:solidFill>
              <a:latin typeface="Times New Roman" panose="02020603050405020304" pitchFamily="2" charset="0"/>
              <a:ea typeface="宋体" panose="02010600030101010101" pitchFamily="2" charset="-122"/>
            </a:endParaRPr>
          </a:p>
        </p:txBody>
      </p:sp>
      <p:sp>
        <p:nvSpPr>
          <p:cNvPr id="82951" name="Rectangle 4"/>
          <p:cNvSpPr/>
          <p:nvPr/>
        </p:nvSpPr>
        <p:spPr>
          <a:xfrm>
            <a:off x="684213" y="5373688"/>
            <a:ext cx="7772400" cy="1150937"/>
          </a:xfrm>
          <a:prstGeom prst="rect">
            <a:avLst/>
          </a:prstGeom>
          <a:noFill/>
          <a:ln w="9525">
            <a:noFill/>
          </a:ln>
        </p:spPr>
        <p:txBody>
          <a:bodyPr/>
          <a:p>
            <a:pPr marL="164465" lvl="0" indent="-164465" defTabSz="914400" eaLnBrk="1" hangingPunct="1">
              <a:lnSpc>
                <a:spcPct val="110000"/>
              </a:lnSpc>
              <a:tabLst>
                <a:tab pos="358140" algn="l"/>
              </a:tabLst>
            </a:pPr>
            <a:r>
              <a:rPr lang="zh-CN" altLang="en-US" dirty="0">
                <a:solidFill>
                  <a:srgbClr val="FF0000"/>
                </a:solidFill>
                <a:latin typeface="Times New Roman" panose="02020603050405020304" pitchFamily="2" charset="0"/>
                <a:ea typeface="宋体" panose="02010600030101010101" pitchFamily="2" charset="-122"/>
              </a:rPr>
              <a:t>如果不存在非主属性对关键字的部分依赖，那么 </a:t>
            </a:r>
            <a:r>
              <a:rPr lang="en-US" altLang="x-none" dirty="0">
                <a:solidFill>
                  <a:srgbClr val="FF0000"/>
                </a:solidFill>
                <a:latin typeface="Times New Roman" panose="02020603050405020304" pitchFamily="2" charset="0"/>
                <a:ea typeface="宋体" panose="02010600030101010101" pitchFamily="2" charset="-122"/>
              </a:rPr>
              <a:t>SCG </a:t>
            </a:r>
            <a:r>
              <a:rPr lang="en-US" altLang="x-none"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r>
              <a:rPr lang="en-US" altLang="x-none" dirty="0">
                <a:solidFill>
                  <a:srgbClr val="FF0000"/>
                </a:solidFill>
                <a:latin typeface="Times New Roman" panose="02020603050405020304" pitchFamily="2" charset="0"/>
                <a:ea typeface="宋体" panose="02010600030101010101" pitchFamily="2" charset="-122"/>
              </a:rPr>
              <a:t>2NF</a:t>
            </a:r>
            <a:endParaRPr lang="en-US" altLang="x-none"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矩形 7"/>
          <p:cNvSpPr/>
          <p:nvPr/>
        </p:nvSpPr>
        <p:spPr>
          <a:xfrm>
            <a:off x="0" y="-17145"/>
            <a:ext cx="9144000" cy="6875145"/>
          </a:xfrm>
          <a:prstGeom prst="rect">
            <a:avLst/>
          </a:prstGeom>
          <a:solidFill>
            <a:schemeClr val="bg1"/>
          </a:solidFill>
          <a:ln w="9525">
            <a:noFill/>
          </a:ln>
        </p:spPr>
        <p:txBody>
          <a:bodyPr/>
          <a:p>
            <a:pPr marL="342900" lvl="0" indent="-342900" eaLnBrk="1" hangingPunct="1"/>
            <a:endParaRPr lang="zh-CN" altLang="en-US" dirty="0">
              <a:latin typeface="Arial" panose="020B0604020202020204" pitchFamily="34" charset="0"/>
              <a:ea typeface="宋体" panose="02010600030101010101" pitchFamily="2" charset="-122"/>
            </a:endParaRPr>
          </a:p>
        </p:txBody>
      </p:sp>
      <p:sp>
        <p:nvSpPr>
          <p:cNvPr id="83971"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3972"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3973" name="Rectangle 3"/>
          <p:cNvSpPr>
            <a:spLocks noGrp="1"/>
          </p:cNvSpPr>
          <p:nvPr>
            <p:ph type="body"/>
          </p:nvPr>
        </p:nvSpPr>
        <p:spPr>
          <a:xfrm>
            <a:off x="0" y="-17462"/>
            <a:ext cx="9144000" cy="1069975"/>
          </a:xfrm>
        </p:spPr>
        <p:txBody>
          <a:bodyPr vert="horz" wrap="square" anchor="t"/>
          <a:p>
            <a:pPr marL="457200" lvl="0" indent="-457200" eaLnBrk="1" hangingPunct="1">
              <a:lnSpc>
                <a:spcPct val="110000"/>
              </a:lnSpc>
              <a:spcBef>
                <a:spcPts val="600"/>
              </a:spcBef>
            </a:pPr>
            <a:r>
              <a:rPr lang="zh-CN" altLang="en-US" sz="2400" dirty="0">
                <a:solidFill>
                  <a:schemeClr val="tx1"/>
                </a:solidFill>
                <a:latin typeface="Arial Unicode MS" panose="020B0604020202020204" pitchFamily="2" charset="-122"/>
                <a:ea typeface="Arial Unicode MS" panose="020B0604020202020204" pitchFamily="2" charset="-122"/>
              </a:rPr>
              <a:t>关系模式 </a:t>
            </a:r>
            <a:r>
              <a:rPr lang="en-US" altLang="x-none" sz="2400" dirty="0">
                <a:solidFill>
                  <a:schemeClr val="tx1"/>
                </a:solidFill>
                <a:latin typeface="Arial Unicode MS" panose="020B0604020202020204" pitchFamily="2" charset="-122"/>
                <a:ea typeface="Arial Unicode MS" panose="020B0604020202020204" pitchFamily="2" charset="-122"/>
              </a:rPr>
              <a:t>SCG(Sno, Sn, Sd, Ss, Cno, G)，</a:t>
            </a:r>
            <a:r>
              <a:rPr lang="zh-CN" altLang="en-US" sz="2400" dirty="0">
                <a:solidFill>
                  <a:schemeClr val="tx1"/>
                </a:solidFill>
                <a:latin typeface="Arial Unicode MS" panose="020B0604020202020204" pitchFamily="2" charset="-122"/>
                <a:ea typeface="Arial Unicode MS" panose="020B0604020202020204" pitchFamily="2" charset="-122"/>
              </a:rPr>
              <a:t>函数依赖集为：</a:t>
            </a:r>
            <a:endParaRPr lang="zh-CN" altLang="en-US" sz="2400" dirty="0">
              <a:solidFill>
                <a:schemeClr val="tx1"/>
              </a:solidFill>
              <a:latin typeface="Arial Unicode MS" panose="020B0604020202020204" pitchFamily="2" charset="-122"/>
              <a:ea typeface="Arial Unicode MS" panose="020B0604020202020204" pitchFamily="2" charset="-122"/>
            </a:endParaRPr>
          </a:p>
          <a:p>
            <a:pPr marL="1371600" lvl="2" indent="-457200" eaLnBrk="1" hangingPunct="1">
              <a:lnSpc>
                <a:spcPct val="110000"/>
              </a:lnSpc>
              <a:spcBef>
                <a:spcPts val="600"/>
              </a:spcBef>
              <a:buNone/>
            </a:pPr>
            <a:r>
              <a:rPr lang="zh-CN" altLang="en-US" sz="2400" dirty="0">
                <a:latin typeface="Arial Unicode MS" panose="020B0604020202020204" pitchFamily="2" charset="-122"/>
                <a:ea typeface="Arial Unicode MS" panose="020B0604020202020204" pitchFamily="2" charset="-122"/>
              </a:rPr>
              <a:t>{ </a:t>
            </a:r>
            <a:r>
              <a:rPr lang="en-US" altLang="x-none" sz="2400" dirty="0">
                <a:latin typeface="Arial Unicode MS" panose="020B0604020202020204" pitchFamily="2" charset="-122"/>
                <a:ea typeface="Arial Unicode MS" panose="020B0604020202020204" pitchFamily="2" charset="-122"/>
              </a:rPr>
              <a:t>Sno→Sn, Sno→Sd, Sno→Ss, </a:t>
            </a:r>
            <a:r>
              <a:rPr lang="zh-CN" altLang="en-US" sz="2400" dirty="0">
                <a:latin typeface="Arial Unicode MS" panose="020B0604020202020204" pitchFamily="2" charset="-122"/>
                <a:ea typeface="Arial Unicode MS" panose="020B0604020202020204" pitchFamily="2" charset="-122"/>
              </a:rPr>
              <a:t>(</a:t>
            </a:r>
            <a:r>
              <a:rPr lang="en-US" altLang="x-none" sz="2400" dirty="0">
                <a:latin typeface="Arial Unicode MS" panose="020B0604020202020204" pitchFamily="2" charset="-122"/>
                <a:ea typeface="Arial Unicode MS" panose="020B0604020202020204" pitchFamily="2" charset="-122"/>
              </a:rPr>
              <a:t>Sno,Cno)→G, Ss→Sd</a:t>
            </a:r>
            <a:r>
              <a:rPr lang="zh-CN" altLang="en-US" sz="2400" dirty="0">
                <a:latin typeface="Arial Unicode MS" panose="020B0604020202020204" pitchFamily="2" charset="-122"/>
                <a:ea typeface="Arial Unicode MS" panose="020B0604020202020204" pitchFamily="2" charset="-122"/>
              </a:rPr>
              <a:t> }</a:t>
            </a:r>
            <a:endParaRPr lang="en-US" altLang="x-none" sz="2400" dirty="0">
              <a:latin typeface="Arial Unicode MS" panose="020B0604020202020204" pitchFamily="2" charset="-122"/>
              <a:ea typeface="Arial Unicode MS" panose="020B0604020202020204" pitchFamily="2" charset="-122"/>
            </a:endParaRPr>
          </a:p>
        </p:txBody>
      </p:sp>
      <p:sp>
        <p:nvSpPr>
          <p:cNvPr id="83974" name="Rectangle 4"/>
          <p:cNvSpPr/>
          <p:nvPr/>
        </p:nvSpPr>
        <p:spPr>
          <a:xfrm>
            <a:off x="0" y="1182688"/>
            <a:ext cx="8748713" cy="5414962"/>
          </a:xfrm>
          <a:prstGeom prst="rect">
            <a:avLst/>
          </a:prstGeom>
          <a:noFill/>
          <a:ln w="9525">
            <a:noFill/>
          </a:ln>
        </p:spPr>
        <p:txBody>
          <a:bodyPr/>
          <a:p>
            <a:pPr lvl="2" eaLnBrk="1" hangingPunct="1">
              <a:lnSpc>
                <a:spcPct val="110000"/>
              </a:lnSpc>
              <a:buNone/>
            </a:pPr>
            <a:r>
              <a:rPr lang="en-US" altLang="zh-CN" sz="2400" u="sng" dirty="0">
                <a:latin typeface="Times New Roman" panose="02020603050405020304" pitchFamily="2" charset="0"/>
                <a:ea typeface="宋体" panose="02010600030101010101" pitchFamily="2" charset="-122"/>
              </a:rPr>
              <a:t>1</a:t>
            </a:r>
            <a:r>
              <a:rPr lang="zh-CN" altLang="en-US" sz="2400" u="sng" dirty="0">
                <a:latin typeface="Times New Roman" panose="02020603050405020304" pitchFamily="2" charset="0"/>
                <a:ea typeface="宋体" panose="02010600030101010101" pitchFamily="2" charset="-122"/>
              </a:rPr>
              <a:t>）找出该关系模式的所有(候选)关键字</a:t>
            </a:r>
            <a:endParaRPr lang="zh-CN" altLang="en-US" sz="2400" u="sng" dirty="0">
              <a:latin typeface="Times New Roman" panose="02020603050405020304" pitchFamily="2" charset="0"/>
              <a:ea typeface="宋体" panose="02010600030101010101" pitchFamily="2" charset="-122"/>
            </a:endParaRPr>
          </a:p>
          <a:p>
            <a:pPr marL="1828800" lvl="3" indent="-457200" eaLnBrk="1" hangingPunct="1">
              <a:lnSpc>
                <a:spcPct val="110000"/>
              </a:lnSpc>
              <a:buChar char="v"/>
            </a:pPr>
            <a:endParaRPr lang="zh-CN" altLang="en-US" sz="2400" u="sng" dirty="0">
              <a:latin typeface="Times New Roman" panose="02020603050405020304" pitchFamily="2" charset="0"/>
              <a:ea typeface="宋体" panose="02010600030101010101" pitchFamily="2" charset="-122"/>
            </a:endParaRPr>
          </a:p>
          <a:p>
            <a:pPr lvl="2" eaLnBrk="1" hangingPunct="1">
              <a:lnSpc>
                <a:spcPct val="110000"/>
              </a:lnSpc>
              <a:buNone/>
            </a:pPr>
            <a:r>
              <a:rPr lang="en-US" altLang="zh-CN" sz="2400" u="sng" dirty="0">
                <a:latin typeface="Times New Roman" panose="02020603050405020304" pitchFamily="2" charset="0"/>
                <a:ea typeface="宋体" panose="02010600030101010101" pitchFamily="2" charset="-122"/>
              </a:rPr>
              <a:t>2</a:t>
            </a:r>
            <a:r>
              <a:rPr lang="zh-CN" altLang="en-US" sz="2400" u="sng" dirty="0">
                <a:latin typeface="Times New Roman" panose="02020603050405020304" pitchFamily="2" charset="0"/>
                <a:ea typeface="宋体" panose="02010600030101010101" pitchFamily="2" charset="-122"/>
              </a:rPr>
              <a:t>）确定该关系的主属性集和非主属性集</a:t>
            </a:r>
            <a:endParaRPr lang="zh-CN" altLang="en-US" sz="2400" u="sng" dirty="0">
              <a:latin typeface="Times New Roman" panose="02020603050405020304" pitchFamily="2" charset="0"/>
              <a:ea typeface="宋体" panose="02010600030101010101" pitchFamily="2" charset="-122"/>
            </a:endParaRPr>
          </a:p>
          <a:p>
            <a:pPr marL="1828800" lvl="3" indent="-457200" eaLnBrk="1" hangingPunct="1">
              <a:lnSpc>
                <a:spcPct val="110000"/>
              </a:lnSpc>
              <a:buChar char="v"/>
            </a:pPr>
            <a:endParaRPr lang="en-US" altLang="x-none" sz="2400" dirty="0">
              <a:latin typeface="Times New Roman" panose="02020603050405020304" pitchFamily="2" charset="0"/>
              <a:ea typeface="宋体" panose="02010600030101010101" pitchFamily="2" charset="-122"/>
            </a:endParaRPr>
          </a:p>
          <a:p>
            <a:pPr marL="1828800" lvl="3" indent="-457200" eaLnBrk="1" hangingPunct="1">
              <a:lnSpc>
                <a:spcPct val="110000"/>
              </a:lnSpc>
              <a:buChar char="v"/>
            </a:pPr>
            <a:endParaRPr lang="zh-CN" altLang="en-US" sz="2400" dirty="0">
              <a:latin typeface="Times New Roman" panose="02020603050405020304" pitchFamily="2" charset="0"/>
              <a:ea typeface="宋体" panose="02010600030101010101" pitchFamily="2" charset="-122"/>
            </a:endParaRPr>
          </a:p>
          <a:p>
            <a:pPr lvl="2" eaLnBrk="1" hangingPunct="1">
              <a:lnSpc>
                <a:spcPct val="110000"/>
              </a:lnSpc>
              <a:buNone/>
            </a:pPr>
            <a:r>
              <a:rPr lang="en-US" altLang="zh-CN" sz="2400" u="sng" dirty="0">
                <a:latin typeface="Times New Roman" panose="02020603050405020304" pitchFamily="2" charset="0"/>
                <a:ea typeface="宋体" panose="02010600030101010101" pitchFamily="2" charset="-122"/>
              </a:rPr>
              <a:t>3</a:t>
            </a:r>
            <a:r>
              <a:rPr lang="zh-CN" altLang="en-US" sz="2400" u="sng" dirty="0">
                <a:latin typeface="Times New Roman" panose="02020603050405020304" pitchFamily="2" charset="0"/>
                <a:ea typeface="宋体" panose="02010600030101010101" pitchFamily="2" charset="-122"/>
              </a:rPr>
              <a:t>）判断每一个非主属性和关键字之间的函数依赖关系是否满足2</a:t>
            </a:r>
            <a:r>
              <a:rPr lang="en-US" altLang="x-none" sz="2400" u="sng" dirty="0">
                <a:latin typeface="Times New Roman" panose="02020603050405020304" pitchFamily="2" charset="0"/>
                <a:ea typeface="宋体" panose="02010600030101010101" pitchFamily="2" charset="-122"/>
              </a:rPr>
              <a:t>NF</a:t>
            </a:r>
            <a:r>
              <a:rPr lang="zh-CN" altLang="en-US" sz="2400" u="sng" dirty="0">
                <a:latin typeface="Times New Roman" panose="02020603050405020304" pitchFamily="2" charset="0"/>
                <a:ea typeface="宋体" panose="02010600030101010101" pitchFamily="2" charset="-122"/>
              </a:rPr>
              <a:t>的要求。</a:t>
            </a:r>
            <a:endParaRPr lang="zh-CN" altLang="en-US" sz="2400" u="sng" dirty="0">
              <a:latin typeface="Times New Roman" panose="02020603050405020304" pitchFamily="2" charset="0"/>
              <a:ea typeface="宋体" panose="02010600030101010101" pitchFamily="2" charset="-122"/>
            </a:endParaRPr>
          </a:p>
        </p:txBody>
      </p:sp>
      <p:sp>
        <p:nvSpPr>
          <p:cNvPr id="83975" name="Rectangle 5"/>
          <p:cNvSpPr/>
          <p:nvPr/>
        </p:nvSpPr>
        <p:spPr>
          <a:xfrm>
            <a:off x="762000" y="1628458"/>
            <a:ext cx="6629400" cy="504825"/>
          </a:xfrm>
          <a:prstGeom prst="rect">
            <a:avLst/>
          </a:prstGeom>
          <a:solidFill>
            <a:schemeClr val="bg1"/>
          </a:solidFill>
          <a:ln w="9525">
            <a:noFill/>
          </a:ln>
        </p:spPr>
        <p:txBody>
          <a:bodyPr/>
          <a:p>
            <a:pPr marL="1371600" lvl="2" indent="-457200" eaLnBrk="1" hangingPunct="1">
              <a:lnSpc>
                <a:spcPct val="110000"/>
              </a:lnSpc>
              <a:buClr>
                <a:schemeClr val="accent2"/>
              </a:buClr>
              <a:buNone/>
            </a:pPr>
            <a:r>
              <a:rPr lang="zh-CN" altLang="en-US" sz="2400" dirty="0">
                <a:solidFill>
                  <a:srgbClr val="FF0000"/>
                </a:solidFill>
                <a:latin typeface="Arial Unicode MS" panose="020B0604020202020204" pitchFamily="2" charset="-122"/>
                <a:ea typeface="Arial Unicode MS" panose="020B0604020202020204" pitchFamily="2" charset="-122"/>
              </a:rPr>
              <a:t>(</a:t>
            </a:r>
            <a:r>
              <a:rPr lang="en-US" altLang="x-none" sz="2400" dirty="0">
                <a:solidFill>
                  <a:srgbClr val="FF0000"/>
                </a:solidFill>
                <a:latin typeface="Arial Unicode MS" panose="020B0604020202020204" pitchFamily="2" charset="-122"/>
                <a:ea typeface="Arial Unicode MS" panose="020B0604020202020204" pitchFamily="2" charset="-122"/>
              </a:rPr>
              <a:t>Sno,</a:t>
            </a:r>
            <a:r>
              <a:rPr lang="zh-CN" altLang="en-US" sz="2400" dirty="0">
                <a:solidFill>
                  <a:srgbClr val="FF0000"/>
                </a:solidFill>
                <a:latin typeface="Arial Unicode MS" panose="020B0604020202020204" pitchFamily="2" charset="-122"/>
                <a:ea typeface="Arial Unicode MS" panose="020B0604020202020204" pitchFamily="2" charset="-122"/>
              </a:rPr>
              <a:t> </a:t>
            </a:r>
            <a:r>
              <a:rPr lang="en-US" altLang="x-none" sz="2400" dirty="0">
                <a:solidFill>
                  <a:srgbClr val="FF0000"/>
                </a:solidFill>
                <a:latin typeface="Arial Unicode MS" panose="020B0604020202020204" pitchFamily="2" charset="-122"/>
                <a:ea typeface="Arial Unicode MS" panose="020B0604020202020204" pitchFamily="2" charset="-122"/>
              </a:rPr>
              <a:t>Cno)</a:t>
            </a:r>
            <a:endParaRPr lang="zh-CN" altLang="en-US" sz="2400" dirty="0">
              <a:solidFill>
                <a:srgbClr val="FF0000"/>
              </a:solidFill>
              <a:latin typeface="Arial Unicode MS" panose="020B0604020202020204" pitchFamily="2" charset="-122"/>
              <a:ea typeface="Arial Unicode MS" panose="020B0604020202020204" pitchFamily="2" charset="-122"/>
            </a:endParaRPr>
          </a:p>
        </p:txBody>
      </p:sp>
      <p:sp>
        <p:nvSpPr>
          <p:cNvPr id="83976" name="Rectangle 5"/>
          <p:cNvSpPr/>
          <p:nvPr/>
        </p:nvSpPr>
        <p:spPr>
          <a:xfrm>
            <a:off x="755650" y="2566035"/>
            <a:ext cx="6629400" cy="962660"/>
          </a:xfrm>
          <a:prstGeom prst="rect">
            <a:avLst/>
          </a:prstGeom>
          <a:solidFill>
            <a:schemeClr val="bg1"/>
          </a:solidFill>
          <a:ln w="9525">
            <a:noFill/>
          </a:ln>
        </p:spPr>
        <p:txBody>
          <a:bodyPr/>
          <a:p>
            <a:pPr marL="1371600" lvl="2" indent="-457200" eaLnBrk="1" hangingPunct="1">
              <a:lnSpc>
                <a:spcPct val="110000"/>
              </a:lnSpc>
              <a:buNone/>
            </a:pPr>
            <a:r>
              <a:rPr lang="zh-CN" altLang="en-US" sz="2400" dirty="0">
                <a:solidFill>
                  <a:schemeClr val="accent2"/>
                </a:solidFill>
                <a:latin typeface="Arial Unicode MS" panose="020B0604020202020204" pitchFamily="2" charset="-122"/>
                <a:ea typeface="Arial Unicode MS" panose="020B0604020202020204" pitchFamily="2" charset="-122"/>
              </a:rPr>
              <a:t>主属性集：</a:t>
            </a:r>
            <a:r>
              <a:rPr lang="zh-CN" altLang="en-US" sz="2400" dirty="0">
                <a:solidFill>
                  <a:srgbClr val="FF0000"/>
                </a:solidFill>
                <a:latin typeface="Arial Unicode MS" panose="020B0604020202020204" pitchFamily="2" charset="-122"/>
                <a:ea typeface="Arial Unicode MS" panose="020B0604020202020204" pitchFamily="2" charset="-122"/>
              </a:rPr>
              <a:t>{ </a:t>
            </a:r>
            <a:r>
              <a:rPr lang="en-US" altLang="x-none" sz="2400" dirty="0">
                <a:solidFill>
                  <a:srgbClr val="FF0000"/>
                </a:solidFill>
                <a:latin typeface="Arial Unicode MS" panose="020B0604020202020204" pitchFamily="2" charset="-122"/>
                <a:ea typeface="Arial Unicode MS" panose="020B0604020202020204" pitchFamily="2" charset="-122"/>
              </a:rPr>
              <a:t>Sno, Cno</a:t>
            </a:r>
            <a:r>
              <a:rPr lang="en-US" altLang="x-none" sz="2400" baseline="30000" dirty="0">
                <a:solidFill>
                  <a:srgbClr val="FF0000"/>
                </a:solidFill>
                <a:latin typeface="Arial Unicode MS" panose="020B0604020202020204" pitchFamily="2" charset="-122"/>
                <a:ea typeface="Arial Unicode MS" panose="020B0604020202020204" pitchFamily="2" charset="-122"/>
              </a:rPr>
              <a:t> </a:t>
            </a:r>
            <a:r>
              <a:rPr lang="zh-CN" altLang="en-US" sz="2400" dirty="0">
                <a:solidFill>
                  <a:srgbClr val="FF0000"/>
                </a:solidFill>
                <a:latin typeface="Arial Unicode MS" panose="020B0604020202020204" pitchFamily="2" charset="-122"/>
                <a:ea typeface="Arial Unicode MS" panose="020B0604020202020204" pitchFamily="2" charset="-122"/>
              </a:rPr>
              <a:t>}</a:t>
            </a:r>
            <a:endParaRPr lang="zh-CN" altLang="en-US" sz="2400" dirty="0">
              <a:solidFill>
                <a:srgbClr val="FF0000"/>
              </a:solidFill>
              <a:latin typeface="Arial Unicode MS" panose="020B0604020202020204" pitchFamily="2" charset="-122"/>
              <a:ea typeface="Arial Unicode MS" panose="020B0604020202020204" pitchFamily="2" charset="-122"/>
            </a:endParaRPr>
          </a:p>
          <a:p>
            <a:pPr marL="1371600" lvl="2" indent="-457200" eaLnBrk="1" hangingPunct="1">
              <a:lnSpc>
                <a:spcPct val="110000"/>
              </a:lnSpc>
              <a:buNone/>
            </a:pPr>
            <a:r>
              <a:rPr lang="zh-CN" altLang="en-US" sz="2400" dirty="0">
                <a:solidFill>
                  <a:schemeClr val="accent2"/>
                </a:solidFill>
                <a:latin typeface="Arial Unicode MS" panose="020B0604020202020204" pitchFamily="2" charset="-122"/>
                <a:ea typeface="Arial Unicode MS" panose="020B0604020202020204" pitchFamily="2" charset="-122"/>
              </a:rPr>
              <a:t>非主属性集：</a:t>
            </a:r>
            <a:r>
              <a:rPr lang="zh-CN" altLang="en-US" sz="2400" dirty="0">
                <a:solidFill>
                  <a:srgbClr val="FF0000"/>
                </a:solidFill>
                <a:latin typeface="Arial Unicode MS" panose="020B0604020202020204" pitchFamily="2" charset="-122"/>
                <a:ea typeface="Arial Unicode MS" panose="020B0604020202020204" pitchFamily="2" charset="-122"/>
              </a:rPr>
              <a:t>{ </a:t>
            </a:r>
            <a:r>
              <a:rPr lang="en-US" altLang="x-none" sz="2400" dirty="0">
                <a:solidFill>
                  <a:srgbClr val="FF0000"/>
                </a:solidFill>
                <a:latin typeface="Arial Unicode MS" panose="020B0604020202020204" pitchFamily="2" charset="-122"/>
                <a:ea typeface="Arial Unicode MS" panose="020B0604020202020204" pitchFamily="2" charset="-122"/>
              </a:rPr>
              <a:t>Sn, Sd, Ss, G </a:t>
            </a:r>
            <a:r>
              <a:rPr lang="zh-CN" altLang="en-US" sz="2400" dirty="0">
                <a:solidFill>
                  <a:srgbClr val="FF0000"/>
                </a:solidFill>
                <a:latin typeface="Arial Unicode MS" panose="020B0604020202020204" pitchFamily="2" charset="-122"/>
                <a:ea typeface="Arial Unicode MS" panose="020B0604020202020204" pitchFamily="2" charset="-122"/>
              </a:rPr>
              <a:t>}</a:t>
            </a:r>
            <a:endParaRPr lang="en-US" altLang="x-none" sz="2400" dirty="0">
              <a:solidFill>
                <a:srgbClr val="FF0000"/>
              </a:solidFill>
              <a:latin typeface="Arial Unicode MS" panose="020B0604020202020204" pitchFamily="2" charset="-122"/>
              <a:ea typeface="Arial Unicode MS" panose="020B0604020202020204" pitchFamily="2" charset="-122"/>
            </a:endParaRPr>
          </a:p>
        </p:txBody>
      </p:sp>
      <p:grpSp>
        <p:nvGrpSpPr>
          <p:cNvPr id="7" name="组合 6"/>
          <p:cNvGrpSpPr/>
          <p:nvPr/>
        </p:nvGrpSpPr>
        <p:grpSpPr>
          <a:xfrm>
            <a:off x="1258887" y="4468831"/>
            <a:ext cx="7772400" cy="1296898"/>
            <a:chOff x="1078" y="8463"/>
            <a:chExt cx="12240" cy="1925"/>
          </a:xfrm>
        </p:grpSpPr>
        <p:sp>
          <p:nvSpPr>
            <p:cNvPr id="82951" name="Rectangle 4"/>
            <p:cNvSpPr/>
            <p:nvPr/>
          </p:nvSpPr>
          <p:spPr>
            <a:xfrm>
              <a:off x="1078" y="8463"/>
              <a:ext cx="12240" cy="1925"/>
            </a:xfrm>
            <a:prstGeom prst="rect">
              <a:avLst/>
            </a:prstGeom>
            <a:noFill/>
            <a:ln w="9525">
              <a:noFill/>
            </a:ln>
          </p:spPr>
          <p:txBody>
            <a:bodyPr/>
            <a:p>
              <a:pPr marL="457200" lvl="0" indent="-457200" defTabSz="914400" eaLnBrk="1" hangingPunct="1">
                <a:lnSpc>
                  <a:spcPct val="100000"/>
                </a:lnSpc>
                <a:buFont typeface="Wingdings" panose="05000000000000000000" charset="0"/>
                <a:buChar char="Ø"/>
                <a:tabLst>
                  <a:tab pos="358140" algn="l"/>
                </a:tabLst>
              </a:pPr>
              <a:r>
                <a:rPr lang="zh-CN" altLang="en-US" sz="2400" dirty="0">
                  <a:solidFill>
                    <a:schemeClr val="accent6"/>
                  </a:solidFill>
                  <a:latin typeface="Times New Roman" panose="02020603050405020304" pitchFamily="2" charset="0"/>
                  <a:ea typeface="宋体" panose="02010600030101010101" pitchFamily="2" charset="-122"/>
                </a:rPr>
                <a:t>存在非主属性对关键字的部分函数依赖，如：</a:t>
              </a:r>
              <a:endParaRPr lang="zh-CN" altLang="en-US" sz="2400" dirty="0">
                <a:solidFill>
                  <a:schemeClr val="accent6"/>
                </a:solidFill>
                <a:latin typeface="Times New Roman" panose="02020603050405020304" pitchFamily="2" charset="0"/>
                <a:ea typeface="宋体" panose="02010600030101010101" pitchFamily="2" charset="-122"/>
              </a:endParaRPr>
            </a:p>
            <a:p>
              <a:pPr marL="457200" lvl="0" indent="-457200" defTabSz="914400" eaLnBrk="1" hangingPunct="1">
                <a:lnSpc>
                  <a:spcPct val="100000"/>
                </a:lnSpc>
                <a:buFont typeface="Wingdings" panose="05000000000000000000" charset="0"/>
                <a:buChar char="Ø"/>
                <a:tabLst>
                  <a:tab pos="358140" algn="l"/>
                </a:tabLst>
              </a:pPr>
              <a:endParaRPr lang="zh-CN" altLang="en-US" sz="2400" dirty="0">
                <a:solidFill>
                  <a:schemeClr val="accent6"/>
                </a:solidFill>
                <a:latin typeface="Times New Roman" panose="02020603050405020304" pitchFamily="2" charset="0"/>
                <a:ea typeface="宋体" panose="02010600030101010101" pitchFamily="2" charset="-122"/>
              </a:endParaRPr>
            </a:p>
            <a:p>
              <a:pPr marL="457200" lvl="0" indent="-457200" defTabSz="914400" eaLnBrk="1" hangingPunct="1">
                <a:lnSpc>
                  <a:spcPct val="100000"/>
                </a:lnSpc>
                <a:buFont typeface="Wingdings" panose="05000000000000000000" charset="0"/>
                <a:buChar char="Ø"/>
                <a:tabLst>
                  <a:tab pos="358140" algn="l"/>
                </a:tabLst>
              </a:pPr>
              <a:r>
                <a:rPr lang="zh-CN" altLang="en-US" sz="2400" dirty="0">
                  <a:solidFill>
                    <a:schemeClr val="accent6"/>
                  </a:solidFill>
                  <a:latin typeface="Times New Roman" panose="02020603050405020304" pitchFamily="2" charset="0"/>
                  <a:ea typeface="宋体" panose="02010600030101010101" pitchFamily="2" charset="-122"/>
                </a:rPr>
                <a:t>因此，该关系不满足</a:t>
              </a:r>
              <a:r>
                <a:rPr lang="en-US" altLang="zh-CN" sz="2400" dirty="0">
                  <a:solidFill>
                    <a:schemeClr val="accent6"/>
                  </a:solidFill>
                  <a:latin typeface="Times New Roman" panose="02020603050405020304" pitchFamily="2" charset="0"/>
                  <a:ea typeface="宋体" panose="02010600030101010101" pitchFamily="2" charset="-122"/>
                </a:rPr>
                <a:t>2NF</a:t>
              </a:r>
              <a:r>
                <a:rPr lang="zh-CN" altLang="en-US" sz="2400" dirty="0">
                  <a:solidFill>
                    <a:schemeClr val="accent6"/>
                  </a:solidFill>
                  <a:latin typeface="Times New Roman" panose="02020603050405020304" pitchFamily="2" charset="0"/>
                  <a:ea typeface="宋体" panose="02010600030101010101" pitchFamily="2" charset="-122"/>
                </a:rPr>
                <a:t>（只能满足到</a:t>
              </a:r>
              <a:r>
                <a:rPr lang="en-US" altLang="zh-CN" sz="2400" dirty="0">
                  <a:solidFill>
                    <a:schemeClr val="accent6"/>
                  </a:solidFill>
                  <a:latin typeface="Times New Roman" panose="02020603050405020304" pitchFamily="2" charset="0"/>
                  <a:ea typeface="宋体" panose="02010600030101010101" pitchFamily="2" charset="-122"/>
                </a:rPr>
                <a:t>1NF</a:t>
              </a:r>
              <a:r>
                <a:rPr lang="zh-CN" altLang="en-US" sz="2400" dirty="0">
                  <a:solidFill>
                    <a:schemeClr val="accent6"/>
                  </a:solidFill>
                  <a:latin typeface="Times New Roman" panose="02020603050405020304" pitchFamily="2" charset="0"/>
                  <a:ea typeface="宋体" panose="02010600030101010101" pitchFamily="2" charset="-122"/>
                </a:rPr>
                <a:t>）</a:t>
              </a:r>
              <a:endParaRPr lang="zh-CN" altLang="en-US" sz="2400" dirty="0">
                <a:solidFill>
                  <a:schemeClr val="accent6"/>
                </a:solidFill>
                <a:latin typeface="Times New Roman" panose="02020603050405020304" pitchFamily="2"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3550" y="8932"/>
            <a:ext cx="3985" cy="854"/>
          </p:xfrm>
          <a:graphic>
            <a:graphicData uri="http://schemas.openxmlformats.org/presentationml/2006/ole">
              <mc:AlternateContent xmlns:mc="http://schemas.openxmlformats.org/markup-compatibility/2006">
                <mc:Choice xmlns:v="urn:schemas-microsoft-com:vml" Requires="v">
                  <p:oleObj spid="_x0000_s2049" name="" r:id="rId1" imgW="1066800" imgH="228600" progId="Equation.KSEE3">
                    <p:embed/>
                  </p:oleObj>
                </mc:Choice>
                <mc:Fallback>
                  <p:oleObj name="" r:id="rId1" imgW="1066800" imgH="228600" progId="Equation.KSEE3">
                    <p:embed/>
                    <p:pic>
                      <p:nvPicPr>
                        <p:cNvPr id="0" name="图片 2048"/>
                        <p:cNvPicPr/>
                        <p:nvPr/>
                      </p:nvPicPr>
                      <p:blipFill>
                        <a:blip r:embed="rId2"/>
                        <a:stretch>
                          <a:fillRect/>
                        </a:stretch>
                      </p:blipFill>
                      <p:spPr>
                        <a:xfrm>
                          <a:off x="3550" y="8932"/>
                          <a:ext cx="3985" cy="854"/>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3975">
                                            <p:txEl>
                                              <p:charRg st="4294967295" end="4294967295"/>
                                            </p:txEl>
                                          </p:spTgt>
                                        </p:tgtEl>
                                        <p:attrNameLst>
                                          <p:attrName>style.visibility</p:attrName>
                                        </p:attrNameLst>
                                      </p:cBhvr>
                                      <p:to>
                                        <p:strVal val="visible"/>
                                      </p:to>
                                    </p:set>
                                    <p:animEffect transition="in" filter="blinds(horizontal)">
                                      <p:cBhvr>
                                        <p:cTn id="11" dur="500"/>
                                        <p:tgtEl>
                                          <p:spTgt spid="83975">
                                            <p:txEl>
                                              <p:charRg st="4294967295" end="429496729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3975">
                                            <p:txEl>
                                              <p:charRg st="0" end="11"/>
                                            </p:txEl>
                                          </p:spTgt>
                                        </p:tgtEl>
                                        <p:attrNameLst>
                                          <p:attrName>style.visibility</p:attrName>
                                        </p:attrNameLst>
                                      </p:cBhvr>
                                      <p:to>
                                        <p:strVal val="visible"/>
                                      </p:to>
                                    </p:set>
                                    <p:animEffect transition="in" filter="blinds(horizontal)">
                                      <p:cBhvr>
                                        <p:cTn id="16" dur="500"/>
                                        <p:tgtEl>
                                          <p:spTgt spid="83975">
                                            <p:txEl>
                                              <p:charRg st="0"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3976"/>
                                        </p:tgtEl>
                                        <p:attrNameLst>
                                          <p:attrName>style.visibility</p:attrName>
                                        </p:attrNameLst>
                                      </p:cBhvr>
                                      <p:to>
                                        <p:strVal val="visible"/>
                                      </p:to>
                                    </p:set>
                                    <p:animEffect transition="in" filter="blinds(horizontal)">
                                      <p:cBhvr>
                                        <p:cTn id="21" dur="500"/>
                                        <p:tgtEl>
                                          <p:spTgt spid="8397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P spid="83975" grpId="0" bldLvl="3" build="p"/>
      <p:bldP spid="83976"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4995"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4996"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sp>
        <p:nvSpPr>
          <p:cNvPr id="84997" name="Rectangle 4"/>
          <p:cNvSpPr/>
          <p:nvPr/>
        </p:nvSpPr>
        <p:spPr>
          <a:xfrm>
            <a:off x="250825" y="765175"/>
            <a:ext cx="8763000" cy="5635625"/>
          </a:xfrm>
          <a:prstGeom prst="rect">
            <a:avLst/>
          </a:prstGeom>
          <a:noFill/>
          <a:ln w="9525">
            <a:noFill/>
          </a:ln>
        </p:spPr>
        <p:txBody>
          <a:bodyPr/>
          <a:p>
            <a:pPr marL="342900" lvl="0" indent="-342900" eaLnBrk="1" hangingPunct="1">
              <a:lnSpc>
                <a:spcPct val="110000"/>
              </a:lnSpc>
              <a:spcBef>
                <a:spcPts val="1800"/>
              </a:spcBef>
              <a:buChar char="Ø"/>
            </a:pPr>
            <a:r>
              <a:rPr lang="zh-CN" altLang="en-US" dirty="0">
                <a:solidFill>
                  <a:schemeClr val="accent2"/>
                </a:solidFill>
                <a:latin typeface="Arial" panose="020B0604020202020204" pitchFamily="34" charset="0"/>
                <a:ea typeface="宋体" panose="02010600030101010101" pitchFamily="2" charset="-122"/>
              </a:rPr>
              <a:t>采用</a:t>
            </a:r>
            <a:r>
              <a:rPr lang="en-US" altLang="x-none" dirty="0">
                <a:solidFill>
                  <a:schemeClr val="accent2"/>
                </a:solidFill>
                <a:latin typeface="Arial" panose="020B0604020202020204" pitchFamily="34" charset="0"/>
                <a:ea typeface="宋体" panose="02010600030101010101" pitchFamily="2" charset="-122"/>
              </a:rPr>
              <a:t>SCG( Sno, Sn, Sd, Ss, Cno, G )</a:t>
            </a:r>
            <a:r>
              <a:rPr lang="zh-CN" altLang="en-US" dirty="0">
                <a:solidFill>
                  <a:schemeClr val="accent2"/>
                </a:solidFill>
                <a:latin typeface="Arial" panose="020B0604020202020204" pitchFamily="34" charset="0"/>
                <a:ea typeface="宋体" panose="02010600030101010101" pitchFamily="2" charset="-122"/>
              </a:rPr>
              <a:t>的模式设计方案（仅满足1</a:t>
            </a:r>
            <a:r>
              <a:rPr lang="en-US" altLang="x-none" dirty="0">
                <a:solidFill>
                  <a:schemeClr val="accent2"/>
                </a:solidFill>
                <a:latin typeface="Arial" panose="020B0604020202020204" pitchFamily="34" charset="0"/>
                <a:ea typeface="宋体" panose="02010600030101010101" pitchFamily="2" charset="-122"/>
              </a:rPr>
              <a:t>NF</a:t>
            </a:r>
            <a:r>
              <a:rPr lang="zh-CN" altLang="en-US" dirty="0">
                <a:solidFill>
                  <a:schemeClr val="accent2"/>
                </a:solidFill>
                <a:latin typeface="Arial" panose="020B0604020202020204" pitchFamily="34" charset="0"/>
                <a:ea typeface="宋体" panose="02010600030101010101" pitchFamily="2" charset="-122"/>
              </a:rPr>
              <a:t>的关系模式）会带来什么样的问题？</a:t>
            </a:r>
            <a:endParaRPr lang="zh-CN" altLang="en-US" dirty="0">
              <a:solidFill>
                <a:schemeClr val="accent2"/>
              </a:solidFill>
              <a:latin typeface="Arial" panose="020B0604020202020204" pitchFamily="34" charset="0"/>
              <a:ea typeface="宋体" panose="02010600030101010101" pitchFamily="2" charset="-122"/>
            </a:endParaRPr>
          </a:p>
          <a:p>
            <a:pPr marL="971550" lvl="1" indent="-514350" eaLnBrk="1" hangingPunct="1">
              <a:lnSpc>
                <a:spcPct val="110000"/>
              </a:lnSpc>
              <a:spcBef>
                <a:spcPts val="1800"/>
              </a:spcBef>
              <a:buAutoNum type="circleNumDbPlain"/>
            </a:pPr>
            <a:r>
              <a:rPr lang="zh-CN" altLang="en-US" u="sng" dirty="0">
                <a:latin typeface="Arial" panose="020B0604020202020204" pitchFamily="34" charset="0"/>
                <a:ea typeface="宋体" panose="02010600030101010101" pitchFamily="2" charset="-122"/>
              </a:rPr>
              <a:t>数据冗余</a:t>
            </a:r>
            <a:endParaRPr lang="zh-CN" altLang="en-US" u="sng" dirty="0">
              <a:latin typeface="Arial" panose="020B0604020202020204" pitchFamily="34" charset="0"/>
              <a:ea typeface="宋体" panose="02010600030101010101" pitchFamily="2" charset="-122"/>
            </a:endParaRPr>
          </a:p>
          <a:p>
            <a:pPr marL="1143000" lvl="2" indent="-228600" eaLnBrk="1" hangingPunct="1">
              <a:lnSpc>
                <a:spcPct val="110000"/>
              </a:lnSpc>
              <a:spcBef>
                <a:spcPts val="1800"/>
              </a:spcBef>
              <a:buChar char="Ø"/>
            </a:pPr>
            <a:r>
              <a:rPr lang="zh-CN" altLang="en-US" dirty="0">
                <a:solidFill>
                  <a:schemeClr val="accent2"/>
                </a:solidFill>
                <a:latin typeface="Arial" panose="020B0604020202020204" pitchFamily="34" charset="0"/>
                <a:ea typeface="宋体" panose="02010600030101010101" pitchFamily="2" charset="-122"/>
              </a:rPr>
              <a:t>因数据冗余而产生更新异常</a:t>
            </a:r>
            <a:endParaRPr lang="zh-CN" altLang="en-US" dirty="0">
              <a:solidFill>
                <a:schemeClr val="accent2"/>
              </a:solidFill>
              <a:latin typeface="Arial" panose="020B0604020202020204" pitchFamily="34" charset="0"/>
              <a:ea typeface="宋体" panose="02010600030101010101" pitchFamily="2" charset="-122"/>
            </a:endParaRPr>
          </a:p>
          <a:p>
            <a:pPr marL="971550" lvl="1" indent="-514350" eaLnBrk="1" hangingPunct="1">
              <a:lnSpc>
                <a:spcPct val="110000"/>
              </a:lnSpc>
              <a:spcBef>
                <a:spcPts val="1800"/>
              </a:spcBef>
              <a:buClrTx/>
              <a:buFont typeface="+mj-ea"/>
              <a:buAutoNum type="circleNumDbPlain" startAt="2"/>
            </a:pPr>
            <a:r>
              <a:rPr lang="zh-CN" altLang="en-US" u="sng" dirty="0">
                <a:latin typeface="Arial" panose="020B0604020202020204" pitchFamily="34" charset="0"/>
                <a:ea typeface="宋体" panose="02010600030101010101" pitchFamily="2" charset="-122"/>
              </a:rPr>
              <a:t>为什么出现数据冗余现象？</a:t>
            </a:r>
            <a:endParaRPr lang="zh-CN" altLang="en-US" u="sng" dirty="0">
              <a:latin typeface="Arial" panose="020B0604020202020204" pitchFamily="34" charset="0"/>
              <a:ea typeface="宋体" panose="02010600030101010101" pitchFamily="2" charset="-122"/>
            </a:endParaRPr>
          </a:p>
          <a:p>
            <a:pPr marL="1143000" lvl="2" indent="-228600" eaLnBrk="1" hangingPunct="1">
              <a:lnSpc>
                <a:spcPct val="110000"/>
              </a:lnSpc>
              <a:spcBef>
                <a:spcPts val="1800"/>
              </a:spcBef>
              <a:buChar char="Ø"/>
            </a:pPr>
            <a:r>
              <a:rPr lang="zh-CN" altLang="en-US" dirty="0">
                <a:solidFill>
                  <a:schemeClr val="accent2"/>
                </a:solidFill>
                <a:latin typeface="Arial" panose="020B0604020202020204" pitchFamily="34" charset="0"/>
                <a:ea typeface="宋体" panose="02010600030101010101" pitchFamily="2" charset="-122"/>
              </a:rPr>
              <a:t>存在非主属性对关键字的部分函数依赖</a:t>
            </a:r>
            <a:endParaRPr lang="zh-CN" altLang="en-US" dirty="0">
              <a:solidFill>
                <a:schemeClr val="accent2"/>
              </a:solidFill>
              <a:latin typeface="Arial" panose="020B0604020202020204" pitchFamily="34" charset="0"/>
              <a:ea typeface="宋体" panose="02010600030101010101" pitchFamily="2" charset="-122"/>
            </a:endParaRPr>
          </a:p>
          <a:p>
            <a:pPr marL="971550" lvl="1" indent="-514350" eaLnBrk="1" hangingPunct="1">
              <a:lnSpc>
                <a:spcPct val="110000"/>
              </a:lnSpc>
              <a:spcBef>
                <a:spcPts val="1800"/>
              </a:spcBef>
              <a:buClrTx/>
              <a:buFont typeface="+mj-ea"/>
              <a:buAutoNum type="circleNumDbPlain" startAt="3"/>
            </a:pPr>
            <a:r>
              <a:rPr lang="zh-CN" altLang="en-US" u="sng" dirty="0">
                <a:latin typeface="Arial" panose="020B0604020202020204" pitchFamily="34" charset="0"/>
                <a:ea typeface="宋体" panose="02010600030101010101" pitchFamily="2" charset="-122"/>
              </a:rPr>
              <a:t>如何避免上述的数据冗余现象？</a:t>
            </a:r>
            <a:endParaRPr lang="zh-CN" altLang="en-US" u="sng" dirty="0">
              <a:latin typeface="Arial" panose="020B0604020202020204" pitchFamily="34" charset="0"/>
              <a:ea typeface="宋体" panose="02010600030101010101" pitchFamily="2" charset="-122"/>
            </a:endParaRPr>
          </a:p>
          <a:p>
            <a:pPr marL="1143000" lvl="2" indent="-228600" eaLnBrk="1" hangingPunct="1">
              <a:lnSpc>
                <a:spcPct val="110000"/>
              </a:lnSpc>
              <a:spcBef>
                <a:spcPts val="1800"/>
              </a:spcBef>
              <a:buChar char="Ø"/>
            </a:pPr>
            <a:r>
              <a:rPr lang="zh-CN" altLang="en-US" dirty="0">
                <a:solidFill>
                  <a:schemeClr val="accent2"/>
                </a:solidFill>
                <a:latin typeface="Arial" panose="020B0604020202020204" pitchFamily="34" charset="0"/>
                <a:ea typeface="宋体" panose="02010600030101010101" pitchFamily="2" charset="-122"/>
              </a:rPr>
              <a:t>按照更高范式的要求设计关系模式：</a:t>
            </a:r>
            <a:r>
              <a:rPr lang="zh-CN" altLang="en-US" dirty="0">
                <a:solidFill>
                  <a:srgbClr val="FF0000"/>
                </a:solidFill>
                <a:latin typeface="Arial" panose="020B0604020202020204" pitchFamily="34" charset="0"/>
                <a:ea typeface="宋体" panose="02010600030101010101" pitchFamily="2" charset="-122"/>
              </a:rPr>
              <a:t>模式分解</a:t>
            </a:r>
            <a:endParaRPr lang="zh-CN" altLang="en-US"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7">
                                            <p:txEl>
                                              <p:charRg st="0" end="63"/>
                                            </p:txEl>
                                          </p:spTgt>
                                        </p:tgtEl>
                                        <p:attrNameLst>
                                          <p:attrName>style.visibility</p:attrName>
                                        </p:attrNameLst>
                                      </p:cBhvr>
                                      <p:to>
                                        <p:strVal val="visible"/>
                                      </p:to>
                                    </p:set>
                                    <p:animEffect transition="in" filter="blinds(horizontal)">
                                      <p:cBhvr>
                                        <p:cTn id="7" dur="500"/>
                                        <p:tgtEl>
                                          <p:spTgt spid="84997">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7">
                                            <p:txEl>
                                              <p:charRg st="63" end="68"/>
                                            </p:txEl>
                                          </p:spTgt>
                                        </p:tgtEl>
                                        <p:attrNameLst>
                                          <p:attrName>style.visibility</p:attrName>
                                        </p:attrNameLst>
                                      </p:cBhvr>
                                      <p:to>
                                        <p:strVal val="visible"/>
                                      </p:to>
                                    </p:set>
                                    <p:animEffect transition="in" filter="blinds(horizontal)">
                                      <p:cBhvr>
                                        <p:cTn id="12" dur="500"/>
                                        <p:tgtEl>
                                          <p:spTgt spid="84997">
                                            <p:txEl>
                                              <p:charRg st="63" end="6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4997">
                                            <p:txEl>
                                              <p:charRg st="68" end="81"/>
                                            </p:txEl>
                                          </p:spTgt>
                                        </p:tgtEl>
                                        <p:attrNameLst>
                                          <p:attrName>style.visibility</p:attrName>
                                        </p:attrNameLst>
                                      </p:cBhvr>
                                      <p:to>
                                        <p:strVal val="visible"/>
                                      </p:to>
                                    </p:set>
                                    <p:animEffect transition="in" filter="blinds(horizontal)">
                                      <p:cBhvr>
                                        <p:cTn id="15" dur="500"/>
                                        <p:tgtEl>
                                          <p:spTgt spid="84997">
                                            <p:txEl>
                                              <p:charRg st="68" end="8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4997">
                                            <p:txEl>
                                              <p:charRg st="81" end="94"/>
                                            </p:txEl>
                                          </p:spTgt>
                                        </p:tgtEl>
                                        <p:attrNameLst>
                                          <p:attrName>style.visibility</p:attrName>
                                        </p:attrNameLst>
                                      </p:cBhvr>
                                      <p:to>
                                        <p:strVal val="visible"/>
                                      </p:to>
                                    </p:set>
                                    <p:animEffect transition="in" filter="blinds(horizontal)">
                                      <p:cBhvr>
                                        <p:cTn id="20" dur="500"/>
                                        <p:tgtEl>
                                          <p:spTgt spid="84997">
                                            <p:txEl>
                                              <p:charRg st="81" end="9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4997">
                                            <p:txEl>
                                              <p:charRg st="94" end="112"/>
                                            </p:txEl>
                                          </p:spTgt>
                                        </p:tgtEl>
                                        <p:attrNameLst>
                                          <p:attrName>style.visibility</p:attrName>
                                        </p:attrNameLst>
                                      </p:cBhvr>
                                      <p:to>
                                        <p:strVal val="visible"/>
                                      </p:to>
                                    </p:set>
                                    <p:animEffect transition="in" filter="blinds(horizontal)">
                                      <p:cBhvr>
                                        <p:cTn id="23" dur="500"/>
                                        <p:tgtEl>
                                          <p:spTgt spid="84997">
                                            <p:txEl>
                                              <p:charRg st="94" end="1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4997">
                                            <p:txEl>
                                              <p:charRg st="112" end="127"/>
                                            </p:txEl>
                                          </p:spTgt>
                                        </p:tgtEl>
                                        <p:attrNameLst>
                                          <p:attrName>style.visibility</p:attrName>
                                        </p:attrNameLst>
                                      </p:cBhvr>
                                      <p:to>
                                        <p:strVal val="visible"/>
                                      </p:to>
                                    </p:set>
                                    <p:animEffect transition="in" filter="blinds(horizontal)">
                                      <p:cBhvr>
                                        <p:cTn id="28" dur="500"/>
                                        <p:tgtEl>
                                          <p:spTgt spid="84997">
                                            <p:txEl>
                                              <p:charRg st="112" end="12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4997">
                                            <p:txEl>
                                              <p:charRg st="127" end="148"/>
                                            </p:txEl>
                                          </p:spTgt>
                                        </p:tgtEl>
                                        <p:attrNameLst>
                                          <p:attrName>style.visibility</p:attrName>
                                        </p:attrNameLst>
                                      </p:cBhvr>
                                      <p:to>
                                        <p:strVal val="visible"/>
                                      </p:to>
                                    </p:set>
                                    <p:animEffect transition="in" filter="blinds(horizontal)">
                                      <p:cBhvr>
                                        <p:cTn id="31" dur="500"/>
                                        <p:tgtEl>
                                          <p:spTgt spid="84997">
                                            <p:txEl>
                                              <p:charRg st="127"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ldLvl="2"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3"/>
          <p:cNvSpPr txBox="1">
            <a:spLocks noGrp="1"/>
          </p:cNvSpPr>
          <p:nvPr/>
        </p:nvSpPr>
        <p:spPr>
          <a:xfrm>
            <a:off x="7162800" y="6629400"/>
            <a:ext cx="1905000" cy="228600"/>
          </a:xfrm>
          <a:prstGeom prst="rect">
            <a:avLst/>
          </a:prstGeom>
          <a:noFill/>
          <a:ln w="9525">
            <a:noFill/>
          </a:ln>
        </p:spPr>
        <p:txBody>
          <a:bodyPr/>
          <a:p>
            <a:pPr lvl="0" algn="r" eaLnBrk="1" hangingPunct="1">
              <a:spcBef>
                <a:spcPct val="0"/>
              </a:spcBef>
              <a:buNone/>
            </a:pPr>
            <a:fld id="{9A0DB2DC-4C9A-4742-B13C-FB6460FD3503}" type="slidenum">
              <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rPr>
            </a:fld>
            <a:endParaRPr lang="zh-CN" altLang="en-US" sz="1400" i="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6019" name="页脚占位符 4"/>
          <p:cNvSpPr txBox="1">
            <a:spLocks noGrp="1"/>
          </p:cNvSpPr>
          <p:nvPr/>
        </p:nvSpPr>
        <p:spPr>
          <a:xfrm>
            <a:off x="0" y="6705600"/>
            <a:ext cx="5029200" cy="152400"/>
          </a:xfrm>
          <a:prstGeom prst="rect">
            <a:avLst/>
          </a:prstGeom>
          <a:noFill/>
          <a:ln w="9525">
            <a:noFill/>
          </a:ln>
        </p:spPr>
        <p:txBody>
          <a:bodyPr tIns="0" bIns="0"/>
          <a:p>
            <a:pPr lvl="0" eaLnBrk="1" hangingPunct="1">
              <a:spcBef>
                <a:spcPct val="0"/>
              </a:spcBef>
              <a:buNone/>
            </a:pPr>
            <a:r>
              <a:rPr lang="en-US" altLang="x-none" sz="1000" i="1" dirty="0">
                <a:latin typeface="Times New Roman" panose="02020603050405020304" pitchFamily="2" charset="0"/>
                <a:ea typeface="宋体" panose="02010600030101010101" pitchFamily="2" charset="-122"/>
              </a:rPr>
              <a:t>2007</a:t>
            </a:r>
            <a:r>
              <a:rPr lang="zh-CN" altLang="en-US" sz="1000" i="1" dirty="0">
                <a:latin typeface="Times New Roman" panose="02020603050405020304" pitchFamily="2" charset="0"/>
                <a:ea typeface="宋体" panose="02010600030101010101" pitchFamily="2" charset="-122"/>
              </a:rPr>
              <a:t>年度</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教育部</a:t>
            </a:r>
            <a:r>
              <a:rPr lang="en-US" altLang="x-none" sz="1000" i="1" dirty="0">
                <a:latin typeface="Times New Roman" panose="02020603050405020304" pitchFamily="2" charset="0"/>
                <a:ea typeface="宋体" panose="02010600030101010101" pitchFamily="2" charset="-122"/>
              </a:rPr>
              <a:t>-IBM</a:t>
            </a:r>
            <a:r>
              <a:rPr lang="zh-CN" altLang="en-US" sz="1000" i="1" dirty="0">
                <a:latin typeface="Times New Roman" panose="02020603050405020304" pitchFamily="2" charset="0"/>
                <a:ea typeface="宋体" panose="02010600030101010101" pitchFamily="2" charset="-122"/>
              </a:rPr>
              <a:t>精品课程</a:t>
            </a:r>
            <a:r>
              <a:rPr lang="en-US" altLang="x-none" sz="1000" i="1" dirty="0">
                <a:latin typeface="Times New Roman" panose="02020603050405020304" pitchFamily="2" charset="0"/>
                <a:ea typeface="宋体" panose="02010600030101010101" pitchFamily="2" charset="-122"/>
              </a:rPr>
              <a:t>-</a:t>
            </a:r>
            <a:r>
              <a:rPr lang="zh-CN" altLang="en-US" sz="1000" i="1" dirty="0">
                <a:latin typeface="Times New Roman" panose="02020603050405020304" pitchFamily="2" charset="0"/>
                <a:ea typeface="宋体" panose="02010600030101010101" pitchFamily="2" charset="-122"/>
              </a:rPr>
              <a:t>南京大学计算机科学与技术系</a:t>
            </a:r>
            <a:r>
              <a:rPr lang="zh-CN" altLang="en-US" sz="1000" i="1" dirty="0">
                <a:solidFill>
                  <a:schemeClr val="accent1"/>
                </a:solidFill>
                <a:latin typeface="Times New Roman" panose="02020603050405020304" pitchFamily="2" charset="0"/>
                <a:ea typeface="宋体" panose="02010600030101010101" pitchFamily="2" charset="-122"/>
              </a:rPr>
              <a:t> </a:t>
            </a:r>
            <a:endParaRPr lang="en-US" altLang="x-none" sz="1000" i="1" dirty="0">
              <a:solidFill>
                <a:schemeClr val="accent1"/>
              </a:solidFill>
              <a:latin typeface="Times New Roman" panose="02020603050405020304" pitchFamily="2" charset="0"/>
              <a:ea typeface="宋体" panose="02010600030101010101" pitchFamily="2" charset="-122"/>
            </a:endParaRPr>
          </a:p>
        </p:txBody>
      </p:sp>
      <p:sp>
        <p:nvSpPr>
          <p:cNvPr id="86020" name="Rectangle 2"/>
          <p:cNvSpPr>
            <a:spLocks noGrp="1"/>
          </p:cNvSpPr>
          <p:nvPr>
            <p:ph type="title"/>
          </p:nvPr>
        </p:nvSpPr>
        <p:spPr/>
        <p:txBody>
          <a:bodyPr vert="horz" wrap="square" tIns="0" bIns="0" anchor="ctr"/>
          <a:p>
            <a:pPr lvl="0" eaLnBrk="1" hangingPunct="1"/>
            <a:r>
              <a:rPr lang="en-US" altLang="x-none" dirty="0"/>
              <a:t>8.2.2  </a:t>
            </a:r>
            <a:r>
              <a:rPr lang="zh-CN" altLang="en-US" dirty="0">
                <a:latin typeface="宋体" panose="02010600030101010101" pitchFamily="2" charset="-122"/>
              </a:rPr>
              <a:t>与函数依赖有关的范式</a:t>
            </a:r>
            <a:endParaRPr lang="zh-CN" altLang="en-US" dirty="0">
              <a:latin typeface="宋体" panose="02010600030101010101" pitchFamily="2" charset="-122"/>
            </a:endParaRPr>
          </a:p>
        </p:txBody>
      </p:sp>
      <p:graphicFrame>
        <p:nvGraphicFramePr>
          <p:cNvPr id="86021" name="Object 4"/>
          <p:cNvGraphicFramePr>
            <a:graphicFrameLocks noChangeAspect="1"/>
          </p:cNvGraphicFramePr>
          <p:nvPr/>
        </p:nvGraphicFramePr>
        <p:xfrm>
          <a:off x="1104900" y="1143000"/>
          <a:ext cx="6927850" cy="4621213"/>
        </p:xfrm>
        <a:graphic>
          <a:graphicData uri="http://schemas.openxmlformats.org/presentationml/2006/ole">
            <mc:AlternateContent xmlns:mc="http://schemas.openxmlformats.org/markup-compatibility/2006">
              <mc:Choice xmlns:v="urn:schemas-microsoft-com:vml" Requires="v">
                <p:oleObj spid="_x0000_s3083" name="" r:id="rId1" imgW="2511425" imgH="1678305" progId="Word.Picture.8">
                  <p:embed/>
                </p:oleObj>
              </mc:Choice>
              <mc:Fallback>
                <p:oleObj name="" r:id="rId1" imgW="2511425" imgH="1678305" progId="Word.Picture.8">
                  <p:embed/>
                  <p:pic>
                    <p:nvPicPr>
                      <p:cNvPr id="0" name="图片 3082"/>
                      <p:cNvPicPr/>
                      <p:nvPr/>
                    </p:nvPicPr>
                    <p:blipFill>
                      <a:blip r:embed="rId2"/>
                      <a:stretch>
                        <a:fillRect/>
                      </a:stretch>
                    </p:blipFill>
                    <p:spPr>
                      <a:xfrm>
                        <a:off x="1104900" y="1143000"/>
                        <a:ext cx="6927850" cy="4621213"/>
                      </a:xfrm>
                      <a:prstGeom prst="rect">
                        <a:avLst/>
                      </a:prstGeom>
                      <a:noFill/>
                      <a:ln w="38100">
                        <a:noFill/>
                        <a:miter/>
                      </a:ln>
                    </p:spPr>
                  </p:pic>
                </p:oleObj>
              </mc:Fallback>
            </mc:AlternateContent>
          </a:graphicData>
        </a:graphic>
      </p:graphicFrame>
      <p:sp>
        <p:nvSpPr>
          <p:cNvPr id="86022" name="Text Box 5"/>
          <p:cNvSpPr txBox="1"/>
          <p:nvPr/>
        </p:nvSpPr>
        <p:spPr>
          <a:xfrm>
            <a:off x="685800" y="5715000"/>
            <a:ext cx="7772400" cy="457200"/>
          </a:xfrm>
          <a:prstGeom prst="rect">
            <a:avLst/>
          </a:prstGeom>
          <a:noFill/>
          <a:ln w="9525">
            <a:noFill/>
          </a:ln>
        </p:spPr>
        <p:txBody>
          <a:bodyPr>
            <a:spAutoFit/>
          </a:bodyPr>
          <a:p>
            <a:pPr lvl="0" algn="ctr" eaLnBrk="1" hangingPunct="1">
              <a:spcBef>
                <a:spcPct val="50000"/>
              </a:spcBef>
              <a:buNone/>
            </a:pPr>
            <a:r>
              <a:rPr lang="zh-CN" altLang="en-US" sz="2400" dirty="0">
                <a:solidFill>
                  <a:schemeClr val="tx2"/>
                </a:solidFill>
                <a:latin typeface="Arial" panose="020B0604020202020204" pitchFamily="34" charset="0"/>
                <a:ea typeface="宋体" panose="02010600030101010101" pitchFamily="2" charset="-122"/>
              </a:rPr>
              <a:t>图1：根据关系模式</a:t>
            </a:r>
            <a:r>
              <a:rPr lang="en-US" altLang="x-none" sz="2400" dirty="0">
                <a:solidFill>
                  <a:schemeClr val="tx2"/>
                </a:solidFill>
                <a:latin typeface="Arial" panose="020B0604020202020204" pitchFamily="34" charset="0"/>
                <a:ea typeface="宋体" panose="02010600030101010101" pitchFamily="2" charset="-122"/>
              </a:rPr>
              <a:t>SCG</a:t>
            </a:r>
            <a:r>
              <a:rPr lang="zh-CN" altLang="en-US" sz="2400" dirty="0">
                <a:solidFill>
                  <a:schemeClr val="tx2"/>
                </a:solidFill>
                <a:latin typeface="Arial" panose="020B0604020202020204" pitchFamily="34" charset="0"/>
                <a:ea typeface="宋体" panose="02010600030101010101" pitchFamily="2" charset="-122"/>
              </a:rPr>
              <a:t>所建立的数据库（仅满足1</a:t>
            </a:r>
            <a:r>
              <a:rPr lang="en-US" altLang="x-none" sz="2400" dirty="0">
                <a:solidFill>
                  <a:schemeClr val="tx2"/>
                </a:solidFill>
                <a:latin typeface="Arial" panose="020B0604020202020204" pitchFamily="34" charset="0"/>
                <a:ea typeface="宋体" panose="02010600030101010101" pitchFamily="2" charset="-122"/>
              </a:rPr>
              <a:t>NF）</a:t>
            </a:r>
            <a:endParaRPr lang="en-US" altLang="x-none" sz="2400"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39244</Words>
  <Application>WPS 演示</Application>
  <PresentationFormat>全屏显示(4:3)</PresentationFormat>
  <Paragraphs>4561</Paragraphs>
  <Slides>187</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28</vt:i4>
      </vt:variant>
      <vt:variant>
        <vt:lpstr>幻灯片标题</vt:lpstr>
      </vt:variant>
      <vt:variant>
        <vt:i4>187</vt:i4>
      </vt:variant>
    </vt:vector>
  </HeadingPairs>
  <TitlesOfParts>
    <vt:vector size="232" baseType="lpstr">
      <vt:lpstr>Arial</vt:lpstr>
      <vt:lpstr>宋体</vt:lpstr>
      <vt:lpstr>Wingdings</vt:lpstr>
      <vt:lpstr>Times New Roman</vt:lpstr>
      <vt:lpstr>方正姚体</vt:lpstr>
      <vt:lpstr>Arial Unicode MS</vt:lpstr>
      <vt:lpstr>微软雅黑</vt:lpstr>
      <vt:lpstr>仿宋_GB2312</vt:lpstr>
      <vt:lpstr>Wingdings</vt:lpstr>
      <vt:lpstr>华文仿宋</vt:lpstr>
      <vt:lpstr>黑体</vt:lpstr>
      <vt:lpstr>Symbol</vt:lpstr>
      <vt:lpstr>Symbol</vt:lpstr>
      <vt:lpstr>Tahoma</vt:lpstr>
      <vt:lpstr>仿宋</vt:lpstr>
      <vt:lpstr>默认设计模板</vt:lpstr>
      <vt:lpstr>1_默认设计模板</vt:lpstr>
      <vt:lpstr>Word.Picture.8</vt:lpstr>
      <vt:lpstr>Word.Picture.8</vt:lpstr>
      <vt:lpstr>Word.Picture.8</vt:lpstr>
      <vt:lpstr>Word.Picture.8</vt:lpstr>
      <vt:lpstr>Word.Picture.8</vt:lpstr>
      <vt:lpstr>Word.Picture.8</vt:lpstr>
      <vt:lpstr>Word.Picture.8</vt:lpstr>
      <vt:lpstr>Word.Picture.8</vt:lpstr>
      <vt:lpstr>Equation.KSEE3</vt:lpstr>
      <vt:lpstr>Word.Picture.8</vt:lpstr>
      <vt:lpstr>Equation.KSEE3</vt:lpstr>
      <vt:lpstr>Word.Picture.8</vt:lpstr>
      <vt:lpstr>Equation.KSEE3</vt:lpstr>
      <vt:lpstr>Word.Picture.8</vt:lpstr>
      <vt:lpstr>Word.Picture.8</vt:lpstr>
      <vt:lpstr>Word.Picture.8</vt:lpstr>
      <vt:lpstr>Word.Picture.8</vt:lpstr>
      <vt:lpstr>Equation.KSEE3</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第8章 关系数据库的规范化理论</vt:lpstr>
      <vt:lpstr>引言</vt:lpstr>
      <vt:lpstr>本章内容</vt:lpstr>
      <vt:lpstr>第八章  关系数据库规范化理论</vt:lpstr>
      <vt:lpstr>8.1  概述</vt:lpstr>
      <vt:lpstr>8.1  概述</vt:lpstr>
      <vt:lpstr>8.1  概述</vt:lpstr>
      <vt:lpstr>表8-2  根据方案1所建立的数据库(关系SCG)</vt:lpstr>
      <vt:lpstr>表8-3  根据方案2所建立的数据库(关系S, C和SC)</vt:lpstr>
      <vt:lpstr>PowerPoint 演示文稿</vt:lpstr>
      <vt:lpstr>PowerPoint 演示文稿</vt:lpstr>
      <vt:lpstr>方案1的缺点(表8-2)</vt:lpstr>
      <vt:lpstr>方案1的缺点(表8-2)</vt:lpstr>
      <vt:lpstr>PowerPoint 演示文稿</vt:lpstr>
      <vt:lpstr>方案1的缺点(表8-2)</vt:lpstr>
      <vt:lpstr>3) 删除异常 (cont.)</vt:lpstr>
      <vt:lpstr>3) 删除异常 (cont.)</vt:lpstr>
      <vt:lpstr>3) 删除异常 (cont.)</vt:lpstr>
      <vt:lpstr>根据方案2所建立的数据库(表8-3)</vt:lpstr>
      <vt:lpstr>PowerPoint 演示文稿</vt:lpstr>
      <vt:lpstr>8.1  概述</vt:lpstr>
      <vt:lpstr>8.1  概述</vt:lpstr>
      <vt:lpstr>第八章  关系数据库规范化理论</vt:lpstr>
      <vt:lpstr>8.2  规范化理论</vt:lpstr>
      <vt:lpstr>8.2  规范化理论</vt:lpstr>
      <vt:lpstr>8.2  规范化理论</vt:lpstr>
      <vt:lpstr>8.2  规范化理论</vt:lpstr>
      <vt:lpstr>8.2.1  函数依赖</vt:lpstr>
      <vt:lpstr>什么是函数依赖？</vt:lpstr>
      <vt:lpstr>8.2.1  函数依赖</vt:lpstr>
      <vt:lpstr>8.2.1  函数依赖</vt:lpstr>
      <vt:lpstr>8.2.1  函数依赖</vt:lpstr>
      <vt:lpstr>8.2.1  函数依赖</vt:lpstr>
      <vt:lpstr>8.2.1  函数依赖</vt:lpstr>
      <vt:lpstr>8.2.1  函数依赖</vt:lpstr>
      <vt:lpstr>The SCG database</vt:lpstr>
      <vt:lpstr>The SCG database</vt:lpstr>
      <vt:lpstr>8.2.1  函数依赖</vt:lpstr>
      <vt:lpstr>8.2.1  函数依赖</vt:lpstr>
      <vt:lpstr>PowerPoint 演示文稿</vt:lpstr>
      <vt:lpstr>8.2.1  函数依赖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8.2.1  函数依赖</vt:lpstr>
      <vt:lpstr>8.2.1  函数依赖</vt:lpstr>
      <vt:lpstr>思考题</vt:lpstr>
      <vt:lpstr>8.2.1  函数依赖</vt:lpstr>
      <vt:lpstr>8.2.1  函数依赖</vt:lpstr>
      <vt:lpstr>8.2.1  函数依赖</vt:lpstr>
      <vt:lpstr>8.2.1  函数依赖</vt:lpstr>
      <vt:lpstr>8.2.1  函数依赖</vt:lpstr>
      <vt:lpstr>8.2.1  函数依赖</vt:lpstr>
      <vt:lpstr>8.2.1  函数依赖</vt:lpstr>
      <vt:lpstr>Armstrong公理系统</vt:lpstr>
      <vt:lpstr>Armstrong公理系统</vt:lpstr>
      <vt:lpstr>Armstrong公理系统</vt:lpstr>
      <vt:lpstr>Armstrong公理系统</vt:lpstr>
      <vt:lpstr>Armstrong公理系统</vt:lpstr>
      <vt:lpstr>Armstrong公理系统</vt:lpstr>
      <vt:lpstr>Armstrong公理系统</vt:lpstr>
      <vt:lpstr>8.2.1  函数依赖</vt:lpstr>
      <vt:lpstr>8.2.1  函数依赖</vt:lpstr>
      <vt:lpstr>计算函数依赖集 F = { A→B, B→C } 的闭包 F+</vt:lpstr>
      <vt:lpstr>PowerPoint 演示文稿</vt:lpstr>
      <vt:lpstr>PowerPoint 演示文稿</vt:lpstr>
      <vt:lpstr>8.2.1  函数依赖</vt:lpstr>
      <vt:lpstr>8.2.1  函数依赖</vt:lpstr>
      <vt:lpstr>8.2.1  函数依赖</vt:lpstr>
      <vt:lpstr>8.2.1  函数依赖</vt:lpstr>
      <vt:lpstr>8.2.1  函数依赖</vt:lpstr>
      <vt:lpstr>8.2.1  函数依赖</vt:lpstr>
      <vt:lpstr>8.2.1  函数依赖</vt:lpstr>
      <vt:lpstr>8.2.1  函数依赖</vt:lpstr>
      <vt:lpstr>8.2.1  函数依赖</vt:lpstr>
      <vt:lpstr>8.2.1  函数依赖</vt:lpstr>
      <vt:lpstr>8.2.1  函数依赖</vt:lpstr>
      <vt:lpstr>PowerPoint 演示文稿</vt:lpstr>
      <vt:lpstr>PowerPoint 演示文稿</vt:lpstr>
      <vt:lpstr>PowerPoint 演示文稿</vt:lpstr>
      <vt:lpstr>8.2.1  函数依赖</vt:lpstr>
      <vt:lpstr>PowerPoint 演示文稿</vt:lpstr>
      <vt:lpstr>8.2.1  函数依赖</vt:lpstr>
      <vt:lpstr>PowerPoint 演示文稿</vt:lpstr>
      <vt:lpstr>PowerPoint 演示文稿</vt:lpstr>
      <vt:lpstr>关键字的计算（优化算法）</vt:lpstr>
      <vt:lpstr>8.2.1  函数依赖</vt:lpstr>
      <vt:lpstr>8.2  规范化理论</vt:lpstr>
      <vt:lpstr>8.2.2  与函数依赖有关的范式</vt:lpstr>
      <vt:lpstr>8.2.2  与函数依赖有关的范式</vt:lpstr>
      <vt:lpstr>8.2.2  与函数依赖有关的范式</vt:lpstr>
      <vt:lpstr>8.2.2  与函数依赖有关的范式</vt:lpstr>
      <vt:lpstr>PowerPoint 演示文稿</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8.2.2  与函数依赖有关的范式</vt:lpstr>
      <vt:lpstr>PowerPoint 演示文稿</vt:lpstr>
      <vt:lpstr>PowerPoint 演示文稿</vt:lpstr>
      <vt:lpstr>8.2.2  与函数依赖有关的范式</vt:lpstr>
      <vt:lpstr>8.2.2  与函数依赖有关的范式</vt:lpstr>
      <vt:lpstr>定理8-1之证明</vt:lpstr>
      <vt:lpstr>PowerPoint 演示文稿</vt:lpstr>
      <vt:lpstr>summary</vt:lpstr>
      <vt:lpstr>8.2  规范化理论</vt:lpstr>
      <vt:lpstr>8.2.3  多值依赖与第四范式</vt:lpstr>
      <vt:lpstr>PowerPoint 演示文稿</vt:lpstr>
      <vt:lpstr>PowerPoint 演示文稿</vt:lpstr>
      <vt:lpstr>8.2.3  多值依赖与第四范式</vt:lpstr>
      <vt:lpstr>8.2.3  多值依赖与第四范式</vt:lpstr>
      <vt:lpstr>PowerPoint 演示文稿</vt:lpstr>
      <vt:lpstr>PowerPoint 演示文稿</vt:lpstr>
      <vt:lpstr>PowerPoint 演示文稿</vt:lpstr>
      <vt:lpstr>PowerPoint 演示文稿</vt:lpstr>
      <vt:lpstr>8.2.3  多值依赖与第四范式</vt:lpstr>
      <vt:lpstr>关系模式：S(Sno, Sn, Sd)</vt:lpstr>
      <vt:lpstr>关系模式：S(Sno, Sn, Sd)</vt:lpstr>
      <vt:lpstr>8.2.3  多值依赖与第四范式</vt:lpstr>
      <vt:lpstr>8.2.3  多值依赖与第四范式</vt:lpstr>
      <vt:lpstr>8.2.3  多值依赖与第四范式</vt:lpstr>
      <vt:lpstr>8.2.3  多值依赖与第四范式</vt:lpstr>
      <vt:lpstr>PowerPoint 演示文稿</vt:lpstr>
      <vt:lpstr>PowerPoint 演示文稿</vt:lpstr>
      <vt:lpstr>PowerPoint 演示文稿</vt:lpstr>
      <vt:lpstr>PowerPoint 演示文稿</vt:lpstr>
      <vt:lpstr>PowerPoint 演示文稿</vt:lpstr>
      <vt:lpstr>PowerPoint 演示文稿</vt:lpstr>
      <vt:lpstr>8.2.3  多值依赖与第四范式</vt:lpstr>
      <vt:lpstr>8.2.3  多值依赖与第四范式</vt:lpstr>
      <vt:lpstr>8.2.4  小 结</vt:lpstr>
      <vt:lpstr>8.2.4  小 结</vt:lpstr>
      <vt:lpstr>第八章  关系数据库规范化理论</vt:lpstr>
      <vt:lpstr>8.3 规范化所引起的一些问题</vt:lpstr>
      <vt:lpstr>8.3.1  函数依赖理论</vt:lpstr>
      <vt:lpstr>PowerPoint 演示文稿</vt:lpstr>
      <vt:lpstr>8.3.1  函数依赖理论</vt:lpstr>
      <vt:lpstr>8.3.1  函数依赖理论</vt:lpstr>
      <vt:lpstr>8.3.1  函数依赖理论</vt:lpstr>
      <vt:lpstr>最小覆盖计算的例子</vt:lpstr>
      <vt:lpstr>8.3.1  函数依赖理论</vt:lpstr>
      <vt:lpstr>PowerPoint 演示文稿</vt:lpstr>
      <vt:lpstr>PowerPoint 演示文稿</vt:lpstr>
      <vt:lpstr>PowerPoint 演示文稿</vt:lpstr>
      <vt:lpstr>PowerPoint 演示文稿</vt:lpstr>
      <vt:lpstr>PowerPoint 演示文稿</vt:lpstr>
      <vt:lpstr>8.3.1  函数依赖理论</vt:lpstr>
      <vt:lpstr>PowerPoint 演示文稿</vt:lpstr>
      <vt:lpstr>8.3.2  模式分解的研究</vt:lpstr>
      <vt:lpstr>8.3.2  模式分解的研究</vt:lpstr>
      <vt:lpstr>8.3.2  模式分解的研究</vt:lpstr>
      <vt:lpstr>8.3.2  模式分解的研究</vt:lpstr>
      <vt:lpstr>PowerPoint 演示文稿</vt:lpstr>
      <vt:lpstr>PowerPoint 演示文稿</vt:lpstr>
      <vt:lpstr>PowerPoint 演示文稿</vt:lpstr>
      <vt:lpstr>8.3.2  模式分解的研究</vt:lpstr>
      <vt:lpstr>8.3.2  模式分解的研究</vt:lpstr>
      <vt:lpstr>8.3.2  模式分解的研究</vt:lpstr>
      <vt:lpstr>8.3.2  模式分解的研究</vt:lpstr>
      <vt:lpstr>8.3.2  模式分解的研究</vt:lpstr>
      <vt:lpstr>8.3.2  模式分解的研究</vt:lpstr>
      <vt:lpstr>8.3.2  模式分解的研究</vt:lpstr>
      <vt:lpstr>8.3.2  模式分解的研究</vt:lpstr>
      <vt:lpstr>规范化设计案例</vt:lpstr>
      <vt:lpstr>思考题（答案）</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njujack</cp:lastModifiedBy>
  <cp:revision>1049</cp:revision>
  <dcterms:created xsi:type="dcterms:W3CDTF">2013-10-27T16:27:00Z</dcterms:created>
  <dcterms:modified xsi:type="dcterms:W3CDTF">2017-12-06T01:52:11Z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