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268" r:id="rId3"/>
    <p:sldId id="269" r:id="rId4"/>
    <p:sldId id="258" r:id="rId5"/>
    <p:sldId id="259" r:id="rId6"/>
    <p:sldId id="273" r:id="rId7"/>
    <p:sldId id="27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0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4928"/>
            <a:ext cx="5019887" cy="4226754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 smtClean="0"/>
              <a:t>Review</a:t>
            </a:r>
            <a:r>
              <a:rPr lang="en-US" baseline="0" dirty="0" smtClean="0"/>
              <a:t> J&amp;M 2ed Section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10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14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ODGA7ssL-6g&amp;index=1&amp;list=PL6795522EAD6CE2F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lavpetrov/universal-pos-tags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Part of Speech Tagging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999" y="5756074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smtClean="0"/>
              <a:t>slides adapted </a:t>
            </a:r>
            <a:r>
              <a:rPr lang="en-US" dirty="0" smtClean="0"/>
              <a:t>from </a:t>
            </a:r>
            <a:r>
              <a:rPr lang="en-US" dirty="0" smtClean="0"/>
              <a:t>Brendan O’Connor Chris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728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 	Plays        well                  with  others</a:t>
            </a:r>
          </a:p>
          <a:p>
            <a:r>
              <a:rPr lang="en-US" dirty="0" smtClean="0"/>
              <a:t>Ambiguity:  NNS/VBZ UH/JJ/NN/RB IN      NNS</a:t>
            </a:r>
          </a:p>
          <a:p>
            <a:r>
              <a:rPr lang="en-US" dirty="0" smtClean="0"/>
              <a:t>Output:	Plays/VBZ well/RB with/IN others/NNS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Text-to-speech (how do we pronounce </a:t>
            </a:r>
            <a:r>
              <a:rPr lang="ja-JP" altLang="en-US" dirty="0" smtClean="0"/>
              <a:t>“</a:t>
            </a:r>
            <a:r>
              <a:rPr lang="en-US" dirty="0" smtClean="0"/>
              <a:t>lead</a:t>
            </a:r>
            <a:r>
              <a:rPr lang="ja-JP" altLang="en-US" dirty="0" smtClean="0"/>
              <a:t>”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Can write </a:t>
            </a:r>
            <a:r>
              <a:rPr lang="en-US" dirty="0" err="1" smtClean="0"/>
              <a:t>regexps</a:t>
            </a:r>
            <a:r>
              <a:rPr lang="en-US" dirty="0" smtClean="0"/>
              <a:t> like (</a:t>
            </a:r>
            <a:r>
              <a:rPr lang="en-US" dirty="0" err="1" smtClean="0"/>
              <a:t>Det</a:t>
            </a:r>
            <a:r>
              <a:rPr lang="en-US" dirty="0" smtClean="0"/>
              <a:t>) </a:t>
            </a:r>
            <a:r>
              <a:rPr lang="en-US" dirty="0" err="1" smtClean="0"/>
              <a:t>Adj</a:t>
            </a:r>
            <a:r>
              <a:rPr lang="en-US" dirty="0" smtClean="0"/>
              <a:t>* N+ over the output for phrases, etc.</a:t>
            </a:r>
          </a:p>
          <a:p>
            <a:pPr lvl="1"/>
            <a:r>
              <a:rPr lang="en-US" dirty="0" smtClean="0"/>
              <a:t>As input to or to speed up a full parser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53600" y="2006600"/>
            <a:ext cx="1727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Penn Treebank POS tags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3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tags are correct?  (Tag accuracy)</a:t>
            </a:r>
          </a:p>
          <a:p>
            <a:pPr lvl="1"/>
            <a:r>
              <a:rPr lang="en-US" dirty="0" smtClean="0"/>
              <a:t>About 97% currently</a:t>
            </a:r>
          </a:p>
          <a:p>
            <a:pPr lvl="1"/>
            <a:r>
              <a:rPr lang="en-US" dirty="0" smtClean="0"/>
              <a:t>But baseline is already 90%</a:t>
            </a:r>
          </a:p>
          <a:p>
            <a:pPr lvl="2"/>
            <a:r>
              <a:rPr lang="en-US" dirty="0" smtClean="0"/>
              <a:t>Baseline is performance of stupidest possible method</a:t>
            </a:r>
          </a:p>
          <a:p>
            <a:pPr lvl="3"/>
            <a:r>
              <a:rPr lang="en-US" dirty="0" smtClean="0"/>
              <a:t>Tag every word with its most frequent tag</a:t>
            </a:r>
          </a:p>
          <a:p>
            <a:pPr lvl="3"/>
            <a:r>
              <a:rPr lang="en-US" dirty="0" smtClean="0"/>
              <a:t>Tag unknown words as nouns</a:t>
            </a:r>
          </a:p>
          <a:p>
            <a:pPr lvl="1"/>
            <a:r>
              <a:rPr lang="en-US" dirty="0" smtClean="0"/>
              <a:t>Partly easy because</a:t>
            </a:r>
          </a:p>
          <a:p>
            <a:pPr lvl="2"/>
            <a:r>
              <a:rPr lang="en-US" dirty="0" smtClean="0"/>
              <a:t>Many words are unambiguous</a:t>
            </a:r>
            <a:endParaRPr lang="en-US" dirty="0"/>
          </a:p>
          <a:p>
            <a:pPr lvl="2"/>
            <a:r>
              <a:rPr lang="en-US" dirty="0" smtClean="0"/>
              <a:t>You get points for them (</a:t>
            </a:r>
            <a:r>
              <a:rPr lang="en-US" i="1" dirty="0" smtClean="0">
                <a:solidFill>
                  <a:srgbClr val="2584BB"/>
                </a:solidFill>
              </a:rPr>
              <a:t>the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2584BB"/>
                </a:solidFill>
              </a:rPr>
              <a:t>a</a:t>
            </a:r>
            <a:r>
              <a:rPr lang="en-US" i="1" dirty="0" smtClean="0"/>
              <a:t>, </a:t>
            </a:r>
            <a:r>
              <a:rPr lang="en-US" dirty="0" smtClean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12941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on the correct part of speech can be difficult even for people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Mrs</a:t>
            </a:r>
            <a:r>
              <a:rPr lang="en-US" dirty="0" smtClean="0"/>
              <a:t>/NNP </a:t>
            </a:r>
            <a:r>
              <a:rPr lang="en-US" dirty="0" err="1" smtClean="0"/>
              <a:t>Shaefer</a:t>
            </a:r>
            <a:r>
              <a:rPr lang="en-US" dirty="0" smtClean="0"/>
              <a:t>/NNP never/RB got/VBD </a:t>
            </a:r>
            <a:r>
              <a:rPr lang="en-US" dirty="0" smtClean="0">
                <a:solidFill>
                  <a:schemeClr val="accent2"/>
                </a:solidFill>
              </a:rPr>
              <a:t>around/RP</a:t>
            </a:r>
            <a:r>
              <a:rPr lang="en-US" dirty="0" smtClean="0"/>
              <a:t> to/TO joining/VBG</a:t>
            </a:r>
          </a:p>
          <a:p>
            <a:endParaRPr lang="en-US" dirty="0" smtClean="0"/>
          </a:p>
          <a:p>
            <a:r>
              <a:rPr lang="en-US" dirty="0" smtClean="0"/>
              <a:t>All/DT we/PRP </a:t>
            </a:r>
            <a:r>
              <a:rPr lang="en-US" dirty="0" err="1" smtClean="0"/>
              <a:t>gotta</a:t>
            </a:r>
            <a:r>
              <a:rPr lang="en-US" dirty="0" smtClean="0"/>
              <a:t>/VBN do/VB is/VBZ go/VB </a:t>
            </a:r>
            <a:r>
              <a:rPr lang="en-US" dirty="0" smtClean="0">
                <a:solidFill>
                  <a:srgbClr val="2584BB"/>
                </a:solidFill>
              </a:rPr>
              <a:t>around/IN </a:t>
            </a:r>
            <a:r>
              <a:rPr lang="en-US" dirty="0" smtClean="0"/>
              <a:t>the/DT corner/NN</a:t>
            </a:r>
          </a:p>
          <a:p>
            <a:endParaRPr lang="en-US" dirty="0" smtClean="0"/>
          </a:p>
          <a:p>
            <a:r>
              <a:rPr lang="en-US" dirty="0" smtClean="0"/>
              <a:t>Chateau/NNP </a:t>
            </a:r>
            <a:r>
              <a:rPr lang="en-US" dirty="0" err="1" smtClean="0"/>
              <a:t>Petrus</a:t>
            </a:r>
            <a:r>
              <a:rPr lang="en-US" dirty="0" smtClean="0"/>
              <a:t>/NNP costs/VBZ </a:t>
            </a:r>
            <a:r>
              <a:rPr lang="en-US" dirty="0" smtClean="0">
                <a:solidFill>
                  <a:srgbClr val="2584BB"/>
                </a:solidFill>
              </a:rPr>
              <a:t>around/RB </a:t>
            </a:r>
            <a:r>
              <a:rPr lang="en-US" dirty="0" smtClean="0"/>
              <a:t>250/CD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11% of the word types in the Brown corpus are ambiguous with regard to part of </a:t>
            </a:r>
            <a:r>
              <a:rPr lang="en-US" dirty="0" smtClean="0"/>
              <a:t>speech</a:t>
            </a:r>
            <a:endParaRPr lang="en-US" dirty="0"/>
          </a:p>
          <a:p>
            <a:r>
              <a:rPr lang="en-US" dirty="0"/>
              <a:t>But they tend to be very common </a:t>
            </a:r>
            <a:r>
              <a:rPr lang="en-US" dirty="0" smtClean="0"/>
              <a:t>words. E.g., </a:t>
            </a:r>
            <a:r>
              <a:rPr lang="en-US" i="1" dirty="0" smtClean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3200" dirty="0"/>
              <a:t>I know </a:t>
            </a:r>
            <a:r>
              <a:rPr lang="en-US" sz="3200" i="1" dirty="0">
                <a:solidFill>
                  <a:schemeClr val="accent2"/>
                </a:solidFill>
              </a:rPr>
              <a:t>that</a:t>
            </a:r>
            <a:r>
              <a:rPr lang="en-US" sz="3200" dirty="0"/>
              <a:t> he is honest </a:t>
            </a:r>
            <a:r>
              <a:rPr lang="en-US" sz="3200" dirty="0"/>
              <a:t>= </a:t>
            </a:r>
            <a:r>
              <a:rPr lang="en-US" sz="3200" dirty="0"/>
              <a:t>IN</a:t>
            </a:r>
            <a:endParaRPr lang="en-US" sz="3200" dirty="0"/>
          </a:p>
          <a:p>
            <a:pPr lvl="1"/>
            <a:r>
              <a:rPr lang="en-US" sz="3200" dirty="0"/>
              <a:t>Yes, </a:t>
            </a:r>
            <a:r>
              <a:rPr lang="en-US" sz="3200" i="1" dirty="0">
                <a:solidFill>
                  <a:srgbClr val="2584BB"/>
                </a:solidFill>
              </a:rPr>
              <a:t>that</a:t>
            </a:r>
            <a:r>
              <a:rPr lang="en-US" sz="3200" dirty="0"/>
              <a:t> play was </a:t>
            </a:r>
            <a:r>
              <a:rPr lang="en-US" sz="3200" dirty="0"/>
              <a:t>nice = DT</a:t>
            </a:r>
          </a:p>
          <a:p>
            <a:pPr lvl="1"/>
            <a:r>
              <a:rPr lang="en-US" sz="3200" dirty="0"/>
              <a:t>You </a:t>
            </a:r>
            <a:r>
              <a:rPr lang="en-US" sz="3200" dirty="0"/>
              <a:t>can’t </a:t>
            </a:r>
            <a:r>
              <a:rPr lang="en-US" sz="3200" dirty="0"/>
              <a:t>go </a:t>
            </a:r>
            <a:r>
              <a:rPr lang="en-US" sz="3200" i="1" dirty="0">
                <a:solidFill>
                  <a:srgbClr val="2584BB"/>
                </a:solidFill>
              </a:rPr>
              <a:t>that</a:t>
            </a:r>
            <a:r>
              <a:rPr lang="en-US" sz="3200" dirty="0"/>
              <a:t> </a:t>
            </a:r>
            <a:r>
              <a:rPr lang="en-US" sz="3200" dirty="0"/>
              <a:t>far = </a:t>
            </a:r>
            <a:r>
              <a:rPr lang="en-US" sz="3200" dirty="0"/>
              <a:t>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0823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hard </a:t>
            </a:r>
            <a:r>
              <a:rPr lang="en-US" dirty="0" smtClean="0"/>
              <a:t>for people too!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1692177"/>
            <a:ext cx="10148047" cy="51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classification: bags of words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Sequence tagging</a:t>
            </a:r>
          </a:p>
          <a:p>
            <a:pPr lvl="1"/>
            <a:r>
              <a:rPr lang="en-US" dirty="0" smtClean="0"/>
              <a:t>Parts of Speech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Other areas: bioinformatics (gene prediction),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part-of-speech (POS)?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= how words compose to form larger meaning bearing units</a:t>
            </a:r>
          </a:p>
          <a:p>
            <a:r>
              <a:rPr lang="en-US" dirty="0" smtClean="0"/>
              <a:t>POS = syntactic categories for words</a:t>
            </a:r>
          </a:p>
          <a:p>
            <a:pPr lvl="1"/>
            <a:r>
              <a:rPr lang="en-US" dirty="0" smtClean="0"/>
              <a:t>You could substitute words within a class and have a syntactically valid sentence</a:t>
            </a:r>
          </a:p>
          <a:p>
            <a:pPr lvl="1"/>
            <a:r>
              <a:rPr lang="en-US" dirty="0" smtClean="0"/>
              <a:t>Gives information how words combine into larger phrases</a:t>
            </a:r>
          </a:p>
          <a:p>
            <a:endParaRPr lang="en-US" dirty="0" smtClean="0"/>
          </a:p>
          <a:p>
            <a:r>
              <a:rPr lang="en-US" dirty="0" smtClean="0"/>
              <a:t>I saw the </a:t>
            </a:r>
            <a:r>
              <a:rPr lang="en-US" b="1" dirty="0" smtClean="0"/>
              <a:t>dog</a:t>
            </a:r>
          </a:p>
          <a:p>
            <a:r>
              <a:rPr lang="en-US" dirty="0" smtClean="0"/>
              <a:t>I saw the </a:t>
            </a:r>
            <a:r>
              <a:rPr lang="en-US" b="1" dirty="0" smtClean="0"/>
              <a:t>cat</a:t>
            </a:r>
          </a:p>
          <a:p>
            <a:r>
              <a:rPr lang="en-US" dirty="0" smtClean="0"/>
              <a:t>I saw the 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22767" tIns="61384" rIns="122767" bIns="61384" rtlCol="0" anchor="ctr">
            <a:normAutofit/>
          </a:bodyPr>
          <a:lstStyle/>
          <a:p>
            <a:r>
              <a:rPr lang="en-US" dirty="0"/>
              <a:t>Parts of </a:t>
            </a:r>
            <a:r>
              <a:rPr lang="en-US" dirty="0" smtClean="0"/>
              <a:t>Speech is an old idea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22767" tIns="61384" rIns="122767" bIns="61384" rtlCol="0">
            <a:normAutofit/>
          </a:bodyPr>
          <a:lstStyle/>
          <a:p>
            <a:r>
              <a:rPr lang="en-US" dirty="0" smtClean="0"/>
              <a:t>Perhaps starting with Aristotle in the West (384–322 BCE), there was the idea of having parts of speech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School </a:t>
            </a:r>
            <a:r>
              <a:rPr lang="en-US" dirty="0" smtClean="0"/>
              <a:t>grammar: noun, verb, adjective, adverb, preposition, conjunction, pronoun, </a:t>
            </a:r>
            <a:r>
              <a:rPr lang="en-US" dirty="0" smtClean="0"/>
              <a:t>interjection</a:t>
            </a:r>
          </a:p>
          <a:p>
            <a:endParaRPr lang="en-US" dirty="0"/>
          </a:p>
          <a:p>
            <a:r>
              <a:rPr lang="en-US" dirty="0" smtClean="0"/>
              <a:t>Many more fine grained possibilities</a:t>
            </a:r>
            <a:endParaRPr lang="en-US" dirty="0"/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73941" y="5665103"/>
            <a:ext cx="8529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https://www.youtube.com/watch?v=ODGA7ssL-6g&amp;index=1&amp;list=PL6795522EAD6CE2F7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06400" y="381001"/>
            <a:ext cx="436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06400" y="3632201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6400" y="381000"/>
            <a:ext cx="11277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6400" y="3632200"/>
            <a:ext cx="11277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000" y="889000"/>
            <a:ext cx="3556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08000" y="908052"/>
            <a:ext cx="193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165600" y="889000"/>
            <a:ext cx="2133600" cy="477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165600" y="908052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9600" y="1498600"/>
            <a:ext cx="1625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09600" y="1517651"/>
            <a:ext cx="142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336800" y="1498600"/>
            <a:ext cx="1625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336800" y="1517651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368800" y="3835400"/>
            <a:ext cx="1625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68800" y="3854451"/>
            <a:ext cx="142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368800" y="1498600"/>
            <a:ext cx="1625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368800" y="1517652"/>
            <a:ext cx="142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502400" y="889000"/>
            <a:ext cx="4165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502400" y="908052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502400" y="1600200"/>
            <a:ext cx="4165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02400" y="1619252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6502400" y="43434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502400" y="4362451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502400" y="50546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502400" y="5073652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09600" y="43434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09600" y="4362451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09600" y="50546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609600" y="5073651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09600" y="57658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09600" y="5784852"/>
            <a:ext cx="233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9042400" y="2616201"/>
            <a:ext cx="193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9956800" y="505460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711200" y="2080684"/>
            <a:ext cx="1422400" cy="81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438400" y="2080685"/>
            <a:ext cx="1422400" cy="81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4470400" y="2108201"/>
            <a:ext cx="1524000" cy="81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470400" y="4417484"/>
            <a:ext cx="1524000" cy="81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8229600" y="948268"/>
            <a:ext cx="26416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old   older   oldest</a:t>
            </a:r>
            <a:endParaRPr lang="en-US" sz="2133" i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8229600" y="1659467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8432800" y="4402667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432800" y="5113867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 dirty="0">
                <a:solidFill>
                  <a:schemeClr val="accent2"/>
                </a:solidFill>
              </a:rPr>
              <a:t>off   </a:t>
            </a:r>
            <a:r>
              <a:rPr lang="en-US" sz="2133" i="1" dirty="0">
                <a:solidFill>
                  <a:schemeClr val="accent2"/>
                </a:solidFill>
              </a:rPr>
              <a:t>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336800" y="440266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540000" y="5113867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2540000" y="5825067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6502400" y="2514600"/>
            <a:ext cx="162560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6502400" y="2533651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6604000" y="3096685"/>
            <a:ext cx="1524000" cy="81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2133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6502400" y="5765800"/>
            <a:ext cx="314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latin typeface="Arial"/>
                <a:cs typeface="Arial"/>
              </a:rPr>
              <a:t>Interjections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8432800" y="5867400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133" i="1" dirty="0" err="1">
                <a:solidFill>
                  <a:schemeClr val="accent2"/>
                </a:solidFill>
              </a:rPr>
              <a:t>Ow</a:t>
            </a:r>
            <a:r>
              <a:rPr lang="en-US" sz="2133" i="1" dirty="0">
                <a:solidFill>
                  <a:schemeClr val="accent2"/>
                </a:solidFill>
              </a:rPr>
              <a:t>  Eh</a:t>
            </a:r>
            <a:endParaRPr lang="en-US" sz="2133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22767" tIns="61384" rIns="122767" bIns="61384" rtlCol="0" anchor="ctr">
            <a:normAutofit/>
          </a:bodyPr>
          <a:lstStyle/>
          <a:p>
            <a:r>
              <a:rPr lang="en-US" dirty="0" smtClean="0"/>
              <a:t>Open vs. Closed classes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22767" tIns="61384" rIns="122767" bIns="61384" rtlCol="0">
            <a:normAutofit/>
          </a:bodyPr>
          <a:lstStyle/>
          <a:p>
            <a:r>
              <a:rPr lang="en-US" dirty="0" smtClean="0"/>
              <a:t>Open vs. Closed classes</a:t>
            </a:r>
          </a:p>
          <a:p>
            <a:pPr lvl="1"/>
            <a:r>
              <a:rPr lang="en-US" sz="3200" dirty="0"/>
              <a:t>Closed: </a:t>
            </a:r>
          </a:p>
          <a:p>
            <a:pPr lvl="2"/>
            <a:r>
              <a:rPr lang="en-US" sz="3200" dirty="0"/>
              <a:t>determiners: </a:t>
            </a:r>
            <a:r>
              <a:rPr lang="en-US" sz="3200" b="1" i="1" dirty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3200" dirty="0"/>
              <a:t>pronouns: </a:t>
            </a:r>
            <a:r>
              <a:rPr lang="en-US" sz="3200" b="1" i="1" dirty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3200" dirty="0"/>
              <a:t>prepositions: </a:t>
            </a:r>
            <a:r>
              <a:rPr lang="en-US" sz="3200" b="1" i="1" dirty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3200" dirty="0">
                <a:solidFill>
                  <a:srgbClr val="FF0000"/>
                </a:solidFill>
              </a:rPr>
              <a:t>Why 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3200" dirty="0">
                <a:solidFill>
                  <a:srgbClr val="FF0000"/>
                </a:solidFill>
              </a:rPr>
              <a:t>closed</a:t>
            </a:r>
            <a:r>
              <a:rPr lang="en-US" sz="3200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en-US" sz="3200" dirty="0"/>
          </a:p>
          <a:p>
            <a:pPr lvl="1"/>
            <a:r>
              <a:rPr lang="en-US" sz="3200" dirty="0"/>
              <a:t>Open: </a:t>
            </a:r>
          </a:p>
          <a:p>
            <a:pPr lvl="2"/>
            <a:r>
              <a:rPr lang="en-US" sz="3200" dirty="0"/>
              <a:t>Nouns, Verbs, Adjectives, Adverbs. </a:t>
            </a:r>
          </a:p>
          <a:p>
            <a:pPr lvl="2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8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22767" tIns="61384" rIns="122767" bIns="61384" rtlCol="0" anchor="ctr">
            <a:normAutofit/>
          </a:bodyPr>
          <a:lstStyle/>
          <a:p>
            <a:r>
              <a:rPr lang="en-US" dirty="0" smtClean="0"/>
              <a:t>Many Tagging Standards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22767" tIns="61384" rIns="122767" bIns="61384" rtlCol="0">
            <a:normAutofit/>
          </a:bodyPr>
          <a:lstStyle/>
          <a:p>
            <a:r>
              <a:rPr lang="en-US" dirty="0" smtClean="0"/>
              <a:t>Penn Treebank (45 tags) </a:t>
            </a:r>
            <a:r>
              <a:rPr lang="is-IS" dirty="0" smtClean="0"/>
              <a:t>… this is the most common one</a:t>
            </a:r>
          </a:p>
          <a:p>
            <a:r>
              <a:rPr lang="is-IS" dirty="0" smtClean="0"/>
              <a:t>Brown corpus (85 tags)</a:t>
            </a:r>
          </a:p>
          <a:p>
            <a:r>
              <a:rPr lang="is-IS" dirty="0" smtClean="0"/>
              <a:t>Coarse tagsets</a:t>
            </a:r>
          </a:p>
          <a:p>
            <a:pPr lvl="1"/>
            <a:r>
              <a:rPr lang="is-IS" dirty="0" smtClean="0"/>
              <a:t>Universal POS tags (Petrov et. </a:t>
            </a:r>
            <a:r>
              <a:rPr lang="en-US" dirty="0"/>
              <a:t>a</a:t>
            </a:r>
            <a:r>
              <a:rPr lang="is-IS" dirty="0" smtClean="0"/>
              <a:t>l. </a:t>
            </a:r>
            <a:r>
              <a:rPr lang="en-US" dirty="0" smtClean="0">
                <a:hlinkClick r:id="rId3"/>
              </a:rPr>
              <a:t>https://github.com/slavpetrov/universal-pos-tags)</a:t>
            </a:r>
            <a:endParaRPr lang="en-US" dirty="0" smtClean="0"/>
          </a:p>
          <a:p>
            <a:pPr lvl="1"/>
            <a:r>
              <a:rPr lang="en-US" dirty="0" smtClean="0"/>
              <a:t>Motivation: cross-linguistic regularities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6095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parts of speech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893"/>
            <a:ext cx="10515600" cy="3864069"/>
          </a:xfrm>
        </p:spPr>
        <p:txBody>
          <a:bodyPr/>
          <a:lstStyle/>
          <a:p>
            <a:r>
              <a:rPr lang="en-US" dirty="0" smtClean="0"/>
              <a:t>Phrase identification (chunking)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Dirty Noun Phrase Identification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6" y="1566221"/>
            <a:ext cx="9502588" cy="47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583</Words>
  <Application>Microsoft Macintosh PowerPoint</Application>
  <PresentationFormat>Widescreen</PresentationFormat>
  <Paragraphs>138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ＭＳ Ｐゴシック</vt:lpstr>
      <vt:lpstr>Times New Roman</vt:lpstr>
      <vt:lpstr>Arial</vt:lpstr>
      <vt:lpstr>Office Theme</vt:lpstr>
      <vt:lpstr>Introduction to Part of Speech Tagging</vt:lpstr>
      <vt:lpstr>Where are we going with this?</vt:lpstr>
      <vt:lpstr>What’s a part-of-speech (POS)?</vt:lpstr>
      <vt:lpstr>Parts of Speech is an old idea</vt:lpstr>
      <vt:lpstr>PowerPoint Presentation</vt:lpstr>
      <vt:lpstr>Open vs. Closed classes</vt:lpstr>
      <vt:lpstr>Many Tagging Standards</vt:lpstr>
      <vt:lpstr>What are parts of speech useful for?</vt:lpstr>
      <vt:lpstr>Quick and Dirty Noun Phrase Identification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It’s hard for people too!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13</cp:revision>
  <dcterms:created xsi:type="dcterms:W3CDTF">2016-02-03T15:02:26Z</dcterms:created>
  <dcterms:modified xsi:type="dcterms:W3CDTF">2016-02-03T15:41:37Z</dcterms:modified>
</cp:coreProperties>
</file>