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7" r:id="rId2"/>
    <p:sldId id="31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8" r:id="rId50"/>
    <p:sldId id="314" r:id="rId51"/>
    <p:sldId id="315" r:id="rId52"/>
    <p:sldId id="31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63"/>
  </p:normalViewPr>
  <p:slideViewPr>
    <p:cSldViewPr snapToGrid="0" snapToObjects="1">
      <p:cViewPr varScale="1">
        <p:scale>
          <a:sx n="95" d="100"/>
          <a:sy n="95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8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8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23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0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5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8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0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64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48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6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PROBLEM AREA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OK, so in</a:t>
            </a:r>
            <a:r>
              <a:rPr lang="en-US" baseline="0" dirty="0" smtClean="0"/>
              <a:t> distant supervision for binary relations we have access to a large number of instances of a target relation.</a:t>
            </a:r>
          </a:p>
          <a:p>
            <a:r>
              <a:rPr lang="en-US" baseline="0" dirty="0" smtClean="0"/>
              <a:t>Then we gather a bunch of sentences which mention pairs of entities from the </a:t>
            </a:r>
            <a:r>
              <a:rPr lang="en-US" baseline="0" dirty="0" err="1" smtClean="0"/>
              <a:t>realtion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Now we can extract features from these sentences and treat them like positive examples of the relation.</a:t>
            </a:r>
          </a:p>
          <a:p>
            <a:r>
              <a:rPr lang="en-US" baseline="0" dirty="0" smtClean="0"/>
              <a:t>But what happens if some data is missing here?</a:t>
            </a:r>
          </a:p>
          <a:p>
            <a:r>
              <a:rPr lang="en-US" baseline="0" dirty="0" smtClean="0"/>
              <a:t>Now all these sentences are effectively negative training examples which is clearly problematic.</a:t>
            </a:r>
          </a:p>
          <a:p>
            <a:r>
              <a:rPr lang="en-US" baseline="0" dirty="0" smtClean="0"/>
              <a:t>This is a pretty common situation.  These databases are incomplete and there is a lot of missing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********************************************************</a:t>
            </a:r>
          </a:p>
          <a:p>
            <a:endParaRPr lang="en-US" dirty="0" smtClean="0"/>
          </a:p>
          <a:p>
            <a:r>
              <a:rPr lang="en-US" dirty="0" smtClean="0"/>
              <a:t>***PROBLEM</a:t>
            </a:r>
            <a:r>
              <a:rPr lang="en-US" baseline="0" dirty="0" smtClean="0"/>
              <a:t>-AREA****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distant supervision we have access to both a database and a large text corpus.</a:t>
            </a:r>
          </a:p>
          <a:p>
            <a:r>
              <a:rPr lang="en-US" dirty="0" smtClean="0"/>
              <a:t>For example Freebase contains large lists of people and their</a:t>
            </a:r>
            <a:r>
              <a:rPr lang="en-US" baseline="0" dirty="0" smtClean="0"/>
              <a:t> birth locations.</a:t>
            </a:r>
          </a:p>
          <a:p>
            <a:r>
              <a:rPr lang="en-US" baseline="0" dirty="0" smtClean="0"/>
              <a:t>And if we search the web for pairs of these entities, we can find lots of sentences which mention them.</a:t>
            </a:r>
          </a:p>
          <a:p>
            <a:r>
              <a:rPr lang="en-US" baseline="0" dirty="0" smtClean="0"/>
              <a:t>For example here are a few sentences which mention Barack Obama and Honolulu.</a:t>
            </a:r>
          </a:p>
          <a:p>
            <a:r>
              <a:rPr lang="en-US" baseline="0" dirty="0" smtClean="0"/>
              <a:t>OK, so each of these entity pairs become positive examples for the relation we’re trying to extract (in this case birth-location), we extract features from these sentences and train a supervised classifier to recognize instances of the relation for new pairs of entities.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********************************************************************</a:t>
            </a:r>
          </a:p>
          <a:p>
            <a:endParaRPr lang="en-US" dirty="0" smtClean="0"/>
          </a:p>
          <a:p>
            <a:r>
              <a:rPr lang="en-US" dirty="0" smtClean="0"/>
              <a:t>In Distant supervision we have access to a structured database,</a:t>
            </a:r>
            <a:r>
              <a:rPr lang="en-US" baseline="0" dirty="0" smtClean="0"/>
              <a:t> for example Freebase contains a list of birth locations for many individuals.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we look through a large text collection and find all the sentences which mention people and their birth locations, for example all the sentences that contain Barack Obama and Honolulu.</a:t>
            </a:r>
          </a:p>
          <a:p>
            <a:r>
              <a:rPr lang="en-US" baseline="0" dirty="0" smtClean="0"/>
              <a:t>Then features are extracted from each group of sentences, and these entity pairs are treated as positive examples of the relation for a supervised classifier.</a:t>
            </a:r>
          </a:p>
          <a:p>
            <a:r>
              <a:rPr lang="en-US" baseline="0" dirty="0" smtClean="0"/>
              <a:t>-Negative instances are just random pairs of entities.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73171-2EC0-4114-9D46-963F4B9A77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6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18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8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20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1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Relation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02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Dan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77800"/>
            <a:ext cx="9956800" cy="812800"/>
          </a:xfrm>
        </p:spPr>
        <p:txBody>
          <a:bodyPr/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00200"/>
            <a:ext cx="5689600" cy="5111224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83019"/>
            <a:ext cx="8405323" cy="5266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365" y="1397000"/>
            <a:ext cx="5612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extracted from </a:t>
            </a:r>
            <a:r>
              <a:rPr lang="en-US" sz="2400" dirty="0" err="1"/>
              <a:t>Infobox</a:t>
            </a:r>
            <a:endParaRPr lang="en-US" sz="2400" dirty="0"/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state </a:t>
            </a:r>
            <a:r>
              <a:rPr lang="en-US" sz="2400" dirty="0"/>
              <a:t>California</a:t>
            </a:r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motto</a:t>
            </a:r>
            <a:r>
              <a:rPr lang="en-US" sz="2400" dirty="0"/>
              <a:t> “Die </a:t>
            </a:r>
            <a:r>
              <a:rPr lang="en-US" sz="2400" dirty="0" err="1"/>
              <a:t>Luft</a:t>
            </a:r>
            <a:r>
              <a:rPr lang="en-US" sz="2400" dirty="0"/>
              <a:t> der </a:t>
            </a:r>
            <a:r>
              <a:rPr lang="en-US" sz="2400" dirty="0" err="1"/>
              <a:t>Freiheit</a:t>
            </a:r>
            <a:r>
              <a:rPr lang="en-US" sz="2400" dirty="0"/>
              <a:t> </a:t>
            </a:r>
            <a:r>
              <a:rPr lang="en-US" sz="2400" dirty="0" err="1"/>
              <a:t>weht</a:t>
            </a:r>
            <a:r>
              <a:rPr lang="en-US" sz="2400" dirty="0"/>
              <a:t>”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368800" y="2311400"/>
            <a:ext cx="1727200" cy="4368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193801"/>
            <a:ext cx="25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Wikipedia </a:t>
            </a:r>
            <a:r>
              <a:rPr lang="en-US" sz="2400" b="1" dirty="0" err="1">
                <a:solidFill>
                  <a:srgbClr val="CC0000"/>
                </a:solidFill>
              </a:rPr>
              <a:t>Infobox</a:t>
            </a:r>
            <a:endParaRPr lang="en-US" sz="2400" b="1" dirty="0">
              <a:solidFill>
                <a:srgbClr val="CC0000"/>
              </a:solidFill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3657600" y="2387600"/>
            <a:ext cx="3962400" cy="4445000"/>
          </a:xfrm>
        </p:spPr>
      </p:pic>
    </p:spTree>
    <p:extLst>
      <p:ext uri="{BB962C8B-B14F-4D97-AF65-F5344CB8AC3E}">
        <p14:creationId xmlns:p14="http://schemas.microsoft.com/office/powerpoint/2010/main" val="7226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dirty="0" smtClean="0"/>
              <a:t>Resource Description Framework (RDF) triples</a:t>
            </a:r>
          </a:p>
          <a:p>
            <a:pPr marL="609585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609585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609585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</a:t>
            </a:r>
            <a:r>
              <a:rPr lang="en-US" dirty="0" smtClean="0"/>
              <a:t>million from </a:t>
            </a:r>
            <a:r>
              <a:rPr lang="en-US" dirty="0" smtClean="0"/>
              <a:t>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people/person/nationality,                                location/location/contains	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people/person/profession,                                 people/person/place-of-birth	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sz="2400" dirty="0"/>
              <a:t>biology/</a:t>
            </a:r>
            <a:r>
              <a:rPr lang="en-US" sz="2400" dirty="0" err="1"/>
              <a:t>organism_higher_classification</a:t>
            </a:r>
            <a:r>
              <a:rPr lang="en-US" sz="24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956800" cy="78740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>
                <a:solidFill>
                  <a:srgbClr val="0000FF"/>
                </a:solidFill>
              </a:rPr>
              <a:t>IS-A (</a:t>
            </a:r>
            <a:r>
              <a:rPr lang="en-US" sz="3733" dirty="0" err="1">
                <a:solidFill>
                  <a:srgbClr val="0000FF"/>
                </a:solidFill>
              </a:rPr>
              <a:t>hypernym</a:t>
            </a:r>
            <a:r>
              <a:rPr lang="en-US" sz="3733" dirty="0">
                <a:solidFill>
                  <a:srgbClr val="0000FF"/>
                </a:solidFill>
              </a:rPr>
              <a:t>): </a:t>
            </a:r>
            <a:r>
              <a:rPr lang="en-US" sz="3733" dirty="0" err="1">
                <a:solidFill>
                  <a:srgbClr val="0000FF"/>
                </a:solidFill>
              </a:rPr>
              <a:t>subsumption</a:t>
            </a:r>
            <a:r>
              <a:rPr lang="en-US" sz="3733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Giraffe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ruminant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ungulate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mammal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vertebrate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animal</a:t>
            </a:r>
            <a:r>
              <a:rPr lang="en-US" sz="3733" dirty="0"/>
              <a:t>… </a:t>
            </a:r>
          </a:p>
          <a:p>
            <a:pPr lvl="2"/>
            <a:endParaRPr lang="en-US" sz="3200" dirty="0">
              <a:solidFill>
                <a:srgbClr val="0000FF"/>
              </a:solidFill>
            </a:endParaRPr>
          </a:p>
          <a:p>
            <a:r>
              <a:rPr lang="en-US" sz="3733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San Francisco </a:t>
            </a:r>
            <a:r>
              <a:rPr lang="en-US" sz="3733" dirty="0">
                <a:solidFill>
                  <a:srgbClr val="0000FF"/>
                </a:solidFill>
              </a:rPr>
              <a:t>instance-of    </a:t>
            </a:r>
            <a:r>
              <a:rPr lang="en-US" sz="3733" dirty="0">
                <a:latin typeface="Courier"/>
                <a:cs typeface="Courier"/>
              </a:rPr>
              <a:t>city</a:t>
            </a:r>
          </a:p>
          <a:p>
            <a:pPr marL="152396" indent="0">
              <a:buNone/>
            </a:pPr>
            <a:endParaRPr lang="en-US" sz="3733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8667" y="1209358"/>
            <a:ext cx="508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 from the </a:t>
            </a:r>
            <a:r>
              <a:rPr lang="en-US" sz="2400" dirty="0" err="1"/>
              <a:t>WordNet</a:t>
            </a:r>
            <a:r>
              <a:rPr lang="en-US" sz="2400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8521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81000"/>
            <a:ext cx="10058400" cy="1143000"/>
          </a:xfrm>
        </p:spPr>
        <p:txBody>
          <a:bodyPr/>
          <a:lstStyle/>
          <a:p>
            <a:r>
              <a:rPr lang="en-US" sz="4800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sz="4800" dirty="0">
                <a:latin typeface="Calibri"/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sz="4800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sz="4800" dirty="0"/>
              <a:t>Semi-supervised and unsupervised </a:t>
            </a:r>
          </a:p>
          <a:p>
            <a:pPr marL="1447764" lvl="1" indent="-990575"/>
            <a:r>
              <a:rPr lang="en-US" sz="4267" dirty="0"/>
              <a:t>Bootstrapping (using seeds)</a:t>
            </a:r>
            <a:endParaRPr lang="en-US" sz="4267" dirty="0">
              <a:cs typeface="Calibri"/>
            </a:endParaRPr>
          </a:p>
          <a:p>
            <a:pPr marL="1447764" lvl="1" indent="-990575"/>
            <a:r>
              <a:rPr lang="en-US" sz="4267" dirty="0">
                <a:latin typeface="Calibri"/>
                <a:cs typeface="Calibri"/>
              </a:rPr>
              <a:t>Distant supervision</a:t>
            </a:r>
          </a:p>
          <a:p>
            <a:pPr marL="1447764" lvl="1" indent="-990575"/>
            <a:r>
              <a:rPr lang="en-US" sz="4267" dirty="0">
                <a:cs typeface="Calibri"/>
              </a:rPr>
              <a:t>Unsupervised learning from the web</a:t>
            </a:r>
          </a:p>
          <a:p>
            <a:pPr marL="990575" indent="-990575">
              <a:buFont typeface="+mj-lt"/>
              <a:buAutoNum type="arabicPeriod"/>
            </a:pPr>
            <a:endParaRPr lang="en-US" sz="53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8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</a:p>
        </p:txBody>
      </p:sp>
    </p:spTree>
    <p:extLst>
      <p:ext uri="{BB962C8B-B14F-4D97-AF65-F5344CB8AC3E}">
        <p14:creationId xmlns:p14="http://schemas.microsoft.com/office/powerpoint/2010/main" val="172743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15316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956800" cy="685800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Rules for extracting </a:t>
            </a:r>
            <a:r>
              <a:rPr lang="en-US" dirty="0" smtClean="0"/>
              <a:t>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3733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3733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758687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855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3733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7200" y="3195078"/>
            <a:ext cx="5689600" cy="51816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11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10058400" cy="11430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2438401" y="1600200"/>
            <a:ext cx="7433958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67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1016000" y="2514600"/>
            <a:ext cx="10566400" cy="353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3733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3733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59897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9400"/>
            <a:ext cx="10261600" cy="9144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08000" y="1955909"/>
          <a:ext cx="11379200" cy="472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8839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L="121920" marR="121920"/>
                </a:tc>
              </a:tr>
              <a:tr h="642557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7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L="121920" marR="121920"/>
                </a:tc>
              </a:tr>
              <a:tr h="712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57" y="457200"/>
            <a:ext cx="5261810" cy="576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36" y="2234292"/>
            <a:ext cx="2933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10058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387" indent="-380990"/>
            <a:r>
              <a:rPr lang="en-US" sz="3733" dirty="0">
                <a:ea typeface="ＭＳ Ｐゴシック" charset="0"/>
              </a:rPr>
              <a:t>Intuition: relations often hold between specific entities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3733" dirty="0">
                <a:cs typeface="Calibri"/>
              </a:rPr>
              <a:t>(ORGANIZATION, LOCATION)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3733" dirty="0">
                <a:cs typeface="Calibri"/>
              </a:rPr>
              <a:t> (PERSON, ORGANIZATION)</a:t>
            </a:r>
          </a:p>
          <a:p>
            <a:pPr marL="990575" lvl="1" indent="-380990"/>
            <a:r>
              <a:rPr lang="en-US" sz="3733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3733" dirty="0">
                <a:cs typeface="Calibri"/>
              </a:rPr>
              <a:t>(DRUG, DISEASE)</a:t>
            </a:r>
          </a:p>
          <a:p>
            <a:pPr marL="533387" indent="-380990"/>
            <a:r>
              <a:rPr lang="en-US" sz="3733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62701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1117600" y="3327400"/>
            <a:ext cx="2235200" cy="873125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524000" y="4445000"/>
            <a:ext cx="162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242301" y="4648200"/>
            <a:ext cx="314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8956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267200" y="3733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267200" y="46482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17800"/>
            <a:ext cx="1888067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/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914400" y="4445000"/>
            <a:ext cx="2235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115299" y="4546600"/>
            <a:ext cx="37719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209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165600" y="309245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165600" y="397510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165600" y="4857752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17800"/>
            <a:ext cx="1828800" cy="18288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2514600"/>
            <a:ext cx="2573867" cy="19304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165600" y="57404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110696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0584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988800" cy="44450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3733" dirty="0">
              <a:ea typeface="ＭＳ Ｐゴシック" charset="0"/>
              <a:cs typeface="ＭＳ Ｐゴシック" charset="0"/>
            </a:endParaRP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933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933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523962" lvl="2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609585" lvl="1" indent="0">
              <a:buNone/>
            </a:pP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32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3200" dirty="0">
                <a:ea typeface="ＭＳ Ｐゴシック" charset="0"/>
              </a:rPr>
              <a:t>Prep? 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447764" lvl="2" indent="-38099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933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32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990575" lvl="1" indent="-38099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39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/>
          <a:lstStyle/>
          <a:p>
            <a:r>
              <a:rPr lang="en-US" sz="3467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3467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3467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7725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</a:p>
        </p:txBody>
      </p:sp>
    </p:spTree>
    <p:extLst>
      <p:ext uri="{BB962C8B-B14F-4D97-AF65-F5344CB8AC3E}">
        <p14:creationId xmlns:p14="http://schemas.microsoft.com/office/powerpoint/2010/main" val="23625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78320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1498600"/>
          </a:xfrm>
        </p:spPr>
        <p:txBody>
          <a:bodyPr/>
          <a:lstStyle/>
          <a:p>
            <a:r>
              <a:rPr lang="en-US" sz="48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684000" cy="4876800"/>
          </a:xfrm>
        </p:spPr>
        <p:txBody>
          <a:bodyPr/>
          <a:lstStyle/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Find all pairs of named entities </a:t>
            </a:r>
            <a:r>
              <a:rPr lang="en-US" sz="2667" dirty="0">
                <a:latin typeface="Calibri"/>
                <a:cs typeface="Calibri"/>
              </a:rPr>
              <a:t>(usually in same sentence)</a:t>
            </a:r>
            <a:endParaRPr lang="en-US" sz="4267" dirty="0">
              <a:latin typeface="Calibri"/>
              <a:cs typeface="Calibri"/>
            </a:endParaRP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Decide if 2 entities are related</a:t>
            </a:r>
          </a:p>
          <a:p>
            <a:pPr marL="654034" indent="-685783">
              <a:buFont typeface="+mj-lt"/>
              <a:buAutoNum type="arabicPeriod"/>
            </a:pPr>
            <a:r>
              <a:rPr lang="en-US" sz="4267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3733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32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5365"/>
            <a:ext cx="111252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0" y="889001"/>
            <a:ext cx="855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sub-relations of 6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7209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582400" cy="505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667" dirty="0">
                <a:ea typeface="ＭＳ Ｐゴシック" charset="0"/>
              </a:rPr>
              <a:t>“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981150" lvl="4" indent="0">
              <a:lnSpc>
                <a:spcPct val="70000"/>
              </a:lnSpc>
              <a:buNone/>
            </a:pPr>
            <a:r>
              <a:rPr lang="en-US" sz="2667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667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4811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99568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711200"/>
          </a:xfrm>
        </p:spPr>
        <p:txBody>
          <a:bodyPr/>
          <a:lstStyle/>
          <a:p>
            <a:pPr marL="0" indent="0">
              <a:buNone/>
            </a:pPr>
            <a:r>
              <a:rPr lang="en-US" sz="3733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2829005"/>
            <a:ext cx="10668000" cy="1015663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endParaRPr lang="en-US" sz="24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2400" b="1" i="1" dirty="0" smtClean="0">
                <a:solidFill>
                  <a:srgbClr val="0000FF"/>
                </a:solidFill>
                <a:latin typeface="Calibri"/>
                <a:cs typeface="Calibri"/>
              </a:rPr>
              <a:t>Tim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2400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03200" y="5765800"/>
            <a:ext cx="2438400" cy="9144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304800" y="4445000"/>
            <a:ext cx="19304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042400" y="4140200"/>
            <a:ext cx="26416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8128000" y="4445000"/>
            <a:ext cx="812800" cy="9144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946400" y="5765800"/>
            <a:ext cx="19304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336800" y="46482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8229600" y="5562600"/>
            <a:ext cx="21336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10549467" y="52578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267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881743" y="2819400"/>
            <a:ext cx="2725057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70400" y="3336836"/>
            <a:ext cx="21336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11860" y="2590800"/>
            <a:ext cx="835232" cy="508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2032000" y="3429000"/>
            <a:ext cx="4013200" cy="233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>
            <a:off x="5943600" y="3946436"/>
            <a:ext cx="660400" cy="2124164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257800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209800"/>
            <a:ext cx="11785600" cy="4546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1066773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1066773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0" y="1498601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9259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1595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&lt;- matched  -&gt;    Wagner -&gt;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10717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Gazeteer</a:t>
            </a:r>
            <a:r>
              <a:rPr lang="en-US" dirty="0" smtClean="0"/>
              <a:t>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 smtClean="0"/>
              <a:t>Gazeteer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4267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129" y="1690263"/>
            <a:ext cx="10959940" cy="501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3200" dirty="0" smtClean="0"/>
              <a:t>Logistic Regression</a:t>
            </a:r>
            <a:endParaRPr lang="en-US" sz="3200" dirty="0"/>
          </a:p>
          <a:p>
            <a:pPr lvl="1"/>
            <a:r>
              <a:rPr lang="en-US" sz="3200" dirty="0"/>
              <a:t>Naïve Bayes</a:t>
            </a:r>
          </a:p>
          <a:p>
            <a:pPr lvl="1"/>
            <a:r>
              <a:rPr lang="en-US" sz="3200" smtClean="0"/>
              <a:t>Perceptron</a:t>
            </a:r>
            <a:endParaRPr lang="en-US" sz="3200" dirty="0"/>
          </a:p>
          <a:p>
            <a:pPr lvl="1"/>
            <a:r>
              <a:rPr lang="en-US" sz="3200" dirty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01800"/>
            <a:ext cx="11582400" cy="5054600"/>
          </a:xfrm>
        </p:spPr>
        <p:txBody>
          <a:bodyPr/>
          <a:lstStyle/>
          <a:p>
            <a:r>
              <a:rPr lang="en-US" sz="3733" dirty="0"/>
              <a:t>Compute P/R/F</a:t>
            </a:r>
            <a:r>
              <a:rPr lang="en-US" sz="3733" baseline="-25000" dirty="0"/>
              <a:t>1</a:t>
            </a:r>
            <a:r>
              <a:rPr lang="en-US" sz="3733" dirty="0"/>
              <a:t> for each relation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25600" y="2819400"/>
          <a:ext cx="588383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819400"/>
                        <a:ext cx="588383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25600" y="4546600"/>
          <a:ext cx="591670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4546600"/>
                        <a:ext cx="591670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737601" y="3429000"/>
          <a:ext cx="208443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37601" y="3429000"/>
                        <a:ext cx="2084439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905000"/>
            <a:ext cx="10871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+</a:t>
            </a:r>
            <a:r>
              <a:rPr lang="en-US" sz="3733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4800" b="1" dirty="0"/>
              <a:t>- </a:t>
            </a:r>
            <a:r>
              <a:rPr lang="en-US" sz="3733" dirty="0"/>
              <a:t>  Labeling a large training set is expensive</a:t>
            </a:r>
          </a:p>
          <a:p>
            <a:pPr marL="0" indent="0">
              <a:buNone/>
            </a:pPr>
            <a:r>
              <a:rPr lang="en-US" sz="4800" b="1" dirty="0"/>
              <a:t>- </a:t>
            </a:r>
            <a:r>
              <a:rPr lang="en-US" sz="3733" dirty="0"/>
              <a:t>  Supervised models are brittle, don’t generalize well to different genres</a:t>
            </a:r>
            <a:endParaRPr lang="en-US" dirty="0"/>
          </a:p>
          <a:p>
            <a:pPr marL="6095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246670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4" y="1701800"/>
            <a:ext cx="5360109" cy="34544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10566400" cy="914400"/>
          </a:xfrm>
          <a:ln/>
        </p:spPr>
        <p:txBody>
          <a:bodyPr vert="horz" lIns="91440" tIns="45720" rIns="176107" bIns="45720" rtlCol="0" anchor="ctr">
            <a:normAutofit/>
          </a:bodyPr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6739467" y="2019300"/>
            <a:ext cx="4978400" cy="142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 algn="ctr"/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9094042" y="4191103"/>
            <a:ext cx="405765" cy="304592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197600" y="1193800"/>
            <a:ext cx="55880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667" dirty="0"/>
              <a:t>The </a:t>
            </a:r>
            <a:r>
              <a:rPr lang="en-US" sz="2667" dirty="0">
                <a:solidFill>
                  <a:srgbClr val="0000FF"/>
                </a:solidFill>
              </a:rPr>
              <a:t>Leland Stanford Junior University, commonly referred to as Stanford University or Stanford</a:t>
            </a:r>
            <a:r>
              <a:rPr lang="en-US" sz="2667" dirty="0"/>
              <a:t>, is an American private </a:t>
            </a:r>
            <a:r>
              <a:rPr lang="en-US" sz="2667" dirty="0">
                <a:solidFill>
                  <a:srgbClr val="660066"/>
                </a:solidFill>
              </a:rPr>
              <a:t>research university </a:t>
            </a:r>
            <a:r>
              <a:rPr lang="en-US" sz="2667" dirty="0">
                <a:solidFill>
                  <a:srgbClr val="008000"/>
                </a:solidFill>
              </a:rPr>
              <a:t>located in Stanford, California</a:t>
            </a:r>
            <a:r>
              <a:rPr lang="en-US" sz="2667" dirty="0"/>
              <a:t> </a:t>
            </a:r>
            <a:r>
              <a:rPr lang="en-US" sz="2667" dirty="0">
                <a:solidFill>
                  <a:srgbClr val="FF0000"/>
                </a:solidFill>
              </a:rPr>
              <a:t>… near Palo Alto, California</a:t>
            </a:r>
            <a:r>
              <a:rPr lang="en-US" sz="2667" dirty="0">
                <a:solidFill>
                  <a:srgbClr val="FF6600"/>
                </a:solidFill>
              </a:rPr>
              <a:t>… Leland Stanford…founded 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0" y="1193801"/>
            <a:ext cx="8212667" cy="52927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5994400" y="4648200"/>
            <a:ext cx="6096000" cy="200660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/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EQ Leland Stanford Junior University</a:t>
            </a:r>
          </a:p>
          <a:p>
            <a:pPr marL="52916"/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52916"/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IS-A research university</a:t>
            </a:r>
          </a:p>
          <a:p>
            <a:pPr marL="52916"/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FOUNDED-IN 1891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</a:p>
        </p:txBody>
      </p:sp>
    </p:spTree>
    <p:extLst>
      <p:ext uri="{BB962C8B-B14F-4D97-AF65-F5344CB8AC3E}">
        <p14:creationId xmlns:p14="http://schemas.microsoft.com/office/powerpoint/2010/main" val="1331949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13156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sz="3733" dirty="0"/>
              <a:t>No training set? Maybe you have:</a:t>
            </a:r>
          </a:p>
          <a:p>
            <a:pPr lvl="1"/>
            <a:r>
              <a:rPr lang="en-US" sz="3200" dirty="0"/>
              <a:t>A few seed tuples  or</a:t>
            </a:r>
          </a:p>
          <a:p>
            <a:pPr lvl="1"/>
            <a:r>
              <a:rPr lang="en-US" sz="3200" dirty="0"/>
              <a:t>A few high-precision patterns</a:t>
            </a:r>
          </a:p>
          <a:p>
            <a:r>
              <a:rPr lang="en-US" sz="3733" dirty="0"/>
              <a:t>Can you use those seeds to do something useful?</a:t>
            </a:r>
          </a:p>
          <a:p>
            <a:pPr lvl="1"/>
            <a:r>
              <a:rPr lang="en-US" sz="32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3187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Gather a set of seed pairs that have relation R</a:t>
            </a:r>
          </a:p>
          <a:p>
            <a:r>
              <a:rPr lang="en-US" sz="3733" dirty="0"/>
              <a:t>Iterate: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Find sentences with these pairs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Look at the context between or around the pair and generalize the context to create patterns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3733" dirty="0"/>
              <a:t>Use the patterns for </a:t>
            </a:r>
            <a:r>
              <a:rPr lang="en-US" sz="3733" dirty="0" err="1"/>
              <a:t>grep</a:t>
            </a:r>
            <a:r>
              <a:rPr lang="en-US" sz="3733" dirty="0"/>
              <a:t> for more pairs</a:t>
            </a:r>
          </a:p>
          <a:p>
            <a:pPr marL="457189" lvl="1" indent="0">
              <a:buNone/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976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673600"/>
          </a:xfrm>
        </p:spPr>
        <p:txBody>
          <a:bodyPr/>
          <a:lstStyle/>
          <a:p>
            <a:r>
              <a:rPr lang="en-US" sz="3200" dirty="0"/>
              <a:t>&lt;Mark Twain, Elmira&gt;  </a:t>
            </a:r>
            <a:r>
              <a:rPr lang="en-US" sz="3200" dirty="0">
                <a:solidFill>
                  <a:srgbClr val="008000"/>
                </a:solidFill>
              </a:rPr>
              <a:t>Seed tuple</a:t>
            </a:r>
            <a:endParaRPr lang="en-US" sz="32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“Mark Twain is buried in Elmira, NY.”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“The grave of Mark Twain is in Elmira”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3200" dirty="0"/>
              <a:t>Use those patterns to </a:t>
            </a:r>
            <a:r>
              <a:rPr lang="en-US" sz="3200" dirty="0" err="1"/>
              <a:t>grep</a:t>
            </a:r>
            <a:r>
              <a:rPr lang="en-US" sz="3200" dirty="0"/>
              <a:t> for new tuples</a:t>
            </a:r>
          </a:p>
          <a:p>
            <a:r>
              <a:rPr lang="en-US" dirty="0" smtClean="0"/>
              <a:t>Iterate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87400"/>
          </a:xfrm>
        </p:spPr>
        <p:txBody>
          <a:bodyPr/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397000"/>
            <a:ext cx="11582400" cy="4445000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Start with 5 seeds:</a:t>
            </a:r>
          </a:p>
          <a:p>
            <a:pPr marL="0" indent="0">
              <a:buNone/>
            </a:pPr>
            <a:endParaRPr lang="en-US" sz="2667" dirty="0"/>
          </a:p>
          <a:p>
            <a:pPr>
              <a:buNone/>
            </a:pPr>
            <a:endParaRPr lang="en-US" sz="2400" dirty="0"/>
          </a:p>
          <a:p>
            <a:r>
              <a:rPr lang="en-US" sz="2667" dirty="0"/>
              <a:t>Find Instances: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</a:t>
            </a:r>
            <a:r>
              <a:rPr lang="en-US" sz="1867" dirty="0">
                <a:solidFill>
                  <a:srgbClr val="0000FF"/>
                </a:solidFill>
              </a:rPr>
              <a:t> William Shakespeare</a:t>
            </a:r>
            <a:r>
              <a:rPr lang="en-US" sz="1867" dirty="0">
                <a:solidFill>
                  <a:srgbClr val="000000"/>
                </a:solidFill>
              </a:rPr>
              <a:t>, was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, is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earliest attempts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667" dirty="0"/>
              <a:t>Extract patterns (group by middle, take longest common prefix/suffix</a:t>
            </a:r>
            <a:r>
              <a:rPr lang="en-US" dirty="0" smtClean="0"/>
              <a:t>)</a:t>
            </a:r>
            <a:endParaRPr lang="en-US" sz="3200" dirty="0"/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by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,      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one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667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609585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6401" y="926069"/>
            <a:ext cx="894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Brin</a:t>
            </a:r>
            <a:r>
              <a:rPr lang="en-US" sz="16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5145"/>
              </p:ext>
            </p:extLst>
          </p:nvPr>
        </p:nvGraphicFramePr>
        <p:xfrm>
          <a:off x="3907971" y="1264623"/>
          <a:ext cx="6400800" cy="179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3759200"/>
              </a:tblGrid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Author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Book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Isaac Asimov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The Robots</a:t>
                      </a:r>
                      <a:r>
                        <a:rPr lang="en-US" sz="1900" baseline="0" dirty="0" smtClean="0"/>
                        <a:t> of Dawn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David </a:t>
                      </a:r>
                      <a:r>
                        <a:rPr lang="en-US" sz="1900" dirty="0" err="1" smtClean="0"/>
                        <a:t>Brin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err="1" smtClean="0"/>
                        <a:t>Startide</a:t>
                      </a:r>
                      <a:r>
                        <a:rPr lang="en-US" sz="1900" dirty="0" smtClean="0"/>
                        <a:t> Rising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James </a:t>
                      </a:r>
                      <a:r>
                        <a:rPr lang="en-US" sz="1900" dirty="0" err="1" smtClean="0"/>
                        <a:t>Gleick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Chaos: Making a New Science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314655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Charles Dickens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Great Expectations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William Shakespeare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smtClean="0"/>
                        <a:t>The Comedy of Errors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-25400"/>
            <a:ext cx="5080000" cy="914400"/>
          </a:xfrm>
        </p:spPr>
        <p:txBody>
          <a:bodyPr>
            <a:normAutofit fontScale="90000"/>
          </a:bodyPr>
          <a:lstStyle/>
          <a:p>
            <a:r>
              <a:rPr lang="en-US" sz="5067" dirty="0"/>
              <a:t/>
            </a:r>
            <a:br>
              <a:rPr lang="en-US" sz="5067" dirty="0"/>
            </a:br>
            <a:r>
              <a:rPr lang="en-US" sz="5067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508000" y="1600200"/>
            <a:ext cx="11480800" cy="3556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749800" y="5285714"/>
            <a:ext cx="48006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241800" y="6075019"/>
            <a:ext cx="25654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{in, based}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08801" y="6045120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905000" y="6045121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30026"/>
              </p:ext>
            </p:extLst>
          </p:nvPr>
        </p:nvGraphicFramePr>
        <p:xfrm>
          <a:off x="4749800" y="1674188"/>
          <a:ext cx="5689600" cy="139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3759200"/>
              </a:tblGrid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Organization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Location of Headquarters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Microsoft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Redmond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Exxon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Irving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IBM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 smtClean="0"/>
                        <a:t>Armonk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5600" y="787400"/>
            <a:ext cx="80264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E. </a:t>
            </a:r>
            <a:r>
              <a:rPr lang="en-US" sz="1867" dirty="0" err="1"/>
              <a:t>Agichtein</a:t>
            </a:r>
            <a:r>
              <a:rPr lang="en-US" sz="1867" dirty="0"/>
              <a:t> and L. </a:t>
            </a:r>
            <a:r>
              <a:rPr lang="en-US" sz="1867" dirty="0" err="1"/>
              <a:t>Gravano</a:t>
            </a:r>
            <a:r>
              <a:rPr lang="en-US" sz="1867" dirty="0"/>
              <a:t> 2000. Snowball: Extracting Relations </a:t>
            </a:r>
          </a:p>
          <a:p>
            <a:r>
              <a:rPr lang="en-US" sz="1867" dirty="0"/>
              <a:t>from Large Plain-Text Collections. ICDL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930401" y="5285713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9829800" y="5285714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5184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4595" y="596304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3915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2844800"/>
            <a:ext cx="11379200" cy="3733800"/>
          </a:xfrm>
        </p:spPr>
        <p:txBody>
          <a:bodyPr/>
          <a:lstStyle/>
          <a:p>
            <a:r>
              <a:rPr lang="en-US" sz="3733" dirty="0"/>
              <a:t>Combine bootstrapping with supervised learning</a:t>
            </a:r>
            <a:endParaRPr lang="en-US" sz="3733" b="1" dirty="0"/>
          </a:p>
          <a:p>
            <a:pPr lvl="1"/>
            <a:r>
              <a:rPr lang="en-US" sz="3733" dirty="0"/>
              <a:t>Instead of 5 seeds,</a:t>
            </a:r>
          </a:p>
          <a:p>
            <a:pPr lvl="2"/>
            <a:r>
              <a:rPr lang="en-US" sz="3200" dirty="0"/>
              <a:t>Use a large database to get huge # of seed examples</a:t>
            </a:r>
          </a:p>
          <a:p>
            <a:pPr lvl="1"/>
            <a:r>
              <a:rPr lang="en-US" sz="3733" dirty="0"/>
              <a:t>Create lots of features from all these examples</a:t>
            </a:r>
          </a:p>
          <a:p>
            <a:pPr lvl="1"/>
            <a:r>
              <a:rPr lang="en-US" sz="3733" dirty="0"/>
              <a:t>Combine in a 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200" y="1224915"/>
            <a:ext cx="103632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867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867" dirty="0">
                <a:solidFill>
                  <a:srgbClr val="000000"/>
                </a:solidFill>
                <a:latin typeface="Calibri"/>
                <a:cs typeface="Calibri"/>
              </a:rPr>
              <a:t> discovery. NIPS 17</a:t>
            </a:r>
          </a:p>
          <a:p>
            <a:r>
              <a:rPr lang="en-US" sz="1867" dirty="0" err="1">
                <a:latin typeface="Calibri"/>
                <a:cs typeface="Calibri"/>
              </a:rPr>
              <a:t>Fei</a:t>
            </a:r>
            <a:r>
              <a:rPr lang="en-US" sz="1867" dirty="0">
                <a:latin typeface="Calibri"/>
                <a:cs typeface="Calibri"/>
              </a:rPr>
              <a:t> Wu and Daniel S. Weld. 2007.  Autonomously </a:t>
            </a:r>
            <a:r>
              <a:rPr lang="en-US" sz="1867" dirty="0" err="1">
                <a:latin typeface="Calibri"/>
                <a:cs typeface="Calibri"/>
              </a:rPr>
              <a:t>Semantifying</a:t>
            </a:r>
            <a:r>
              <a:rPr lang="en-US" sz="1867" dirty="0">
                <a:latin typeface="Calibri"/>
                <a:cs typeface="Calibri"/>
              </a:rPr>
              <a:t> </a:t>
            </a:r>
            <a:r>
              <a:rPr lang="en-US" sz="1867" dirty="0" err="1">
                <a:latin typeface="Calibri"/>
                <a:cs typeface="Calibri"/>
              </a:rPr>
              <a:t>Wikipeida</a:t>
            </a:r>
            <a:r>
              <a:rPr lang="en-US" sz="1867" dirty="0">
                <a:latin typeface="Calibri"/>
                <a:cs typeface="Calibri"/>
              </a:rPr>
              <a:t>. CIKM 2007</a:t>
            </a:r>
          </a:p>
          <a:p>
            <a:r>
              <a:rPr lang="en-US" sz="1867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867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498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165600"/>
          </a:xfrm>
        </p:spPr>
        <p:txBody>
          <a:bodyPr/>
          <a:lstStyle/>
          <a:p>
            <a:r>
              <a:rPr lang="en-US" sz="3733" dirty="0"/>
              <a:t>Like supervised classification:</a:t>
            </a:r>
          </a:p>
          <a:p>
            <a:pPr lvl="2"/>
            <a:r>
              <a:rPr lang="en-US" sz="3200" dirty="0"/>
              <a:t>Uses a classifier with lots of features</a:t>
            </a:r>
          </a:p>
          <a:p>
            <a:pPr lvl="2"/>
            <a:r>
              <a:rPr lang="en-US" sz="3200" dirty="0"/>
              <a:t>Supervised by detailed hand-created knowledge</a:t>
            </a:r>
          </a:p>
          <a:p>
            <a:pPr lvl="2"/>
            <a:r>
              <a:rPr lang="en-US" sz="3200" dirty="0"/>
              <a:t>Doesn’t require iteratively expanding patterns</a:t>
            </a:r>
          </a:p>
          <a:p>
            <a:r>
              <a:rPr lang="en-US" sz="3733" dirty="0"/>
              <a:t>Like unsupervised classification:</a:t>
            </a:r>
          </a:p>
          <a:p>
            <a:pPr lvl="2"/>
            <a:r>
              <a:rPr lang="en-US" sz="3200" dirty="0"/>
              <a:t>Uses very large amounts of unlabeled data</a:t>
            </a:r>
          </a:p>
          <a:p>
            <a:pPr lvl="2"/>
            <a:r>
              <a:rPr lang="en-US" sz="3200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635000"/>
            <a:ext cx="10160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016000" y="1549400"/>
            <a:ext cx="5486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sz="133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467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2667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1067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04800" y="47752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304800" y="17018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304800" y="25146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304800" y="33274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304800" y="60706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7416800" y="4648200"/>
            <a:ext cx="39624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7149" y="2262426"/>
            <a:ext cx="3714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&lt;Edwin Hubble, Marshfield&gt;</a:t>
            </a:r>
          </a:p>
          <a:p>
            <a:r>
              <a:rPr lang="en-US" sz="2400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0383" y="161575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Born-In</a:t>
            </a:r>
            <a:endParaRPr lang="en-US" sz="2400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7010400" y="3225800"/>
            <a:ext cx="5080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667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8400" y="6172201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87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Multidocument 26"/>
          <p:cNvSpPr/>
          <p:nvPr/>
        </p:nvSpPr>
        <p:spPr>
          <a:xfrm>
            <a:off x="5410200" y="1676400"/>
            <a:ext cx="5181600" cy="43434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070" y="184248"/>
            <a:ext cx="4547862" cy="1325563"/>
          </a:xfrm>
        </p:spPr>
        <p:txBody>
          <a:bodyPr/>
          <a:lstStyle/>
          <a:p>
            <a:r>
              <a:rPr lang="en-US" dirty="0" smtClean="0"/>
              <a:t>Distant Supervision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5833" y="1066800"/>
            <a:ext cx="235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[</a:t>
            </a:r>
            <a:r>
              <a:rPr lang="en-US" dirty="0" err="1"/>
              <a:t>Mintz</a:t>
            </a:r>
            <a:r>
              <a:rPr lang="en-US" dirty="0"/>
              <a:t> et. al. 2009]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7400" y="2743200"/>
          <a:ext cx="3124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Birth Location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Barack Obama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Honolulu</a:t>
                      </a:r>
                      <a:endParaRPr lang="en-US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Mitt Romney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Detroit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Albert Einstein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Ulm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Nikola 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Smiljan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2848987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Barack Obama</a:t>
            </a:r>
            <a:r>
              <a:rPr lang="en-US" dirty="0"/>
              <a:t> was born on August 4, 1961 at </a:t>
            </a:r>
            <a:r>
              <a:rPr lang="en-US" dirty="0"/>
              <a:t>… in </a:t>
            </a:r>
            <a:r>
              <a:rPr lang="en-US" dirty="0"/>
              <a:t>the city of </a:t>
            </a:r>
            <a:r>
              <a:rPr lang="en-US" b="1" dirty="0"/>
              <a:t>Honolulu</a:t>
            </a:r>
            <a:r>
              <a:rPr lang="en-US" dirty="0"/>
              <a:t> </a:t>
            </a:r>
            <a:r>
              <a:rPr lang="en-US" dirty="0"/>
              <a:t>...”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24400" y="331065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img.freebase.com/api/trans/raw/m/04stkz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1"/>
            <a:ext cx="238125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93798" y="3760995"/>
            <a:ext cx="390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dirty="0"/>
              <a:t>Birth</a:t>
            </a:r>
            <a:r>
              <a:rPr lang="en-US" dirty="0"/>
              <a:t> notices for </a:t>
            </a:r>
            <a:r>
              <a:rPr lang="en-US" b="1" dirty="0"/>
              <a:t>Barack </a:t>
            </a:r>
            <a:r>
              <a:rPr lang="en-US" b="1" dirty="0"/>
              <a:t>Obama</a:t>
            </a:r>
            <a:r>
              <a:rPr lang="en-US" dirty="0"/>
              <a:t> were published in </a:t>
            </a:r>
            <a:r>
              <a:rPr lang="en-US" dirty="0"/>
              <a:t>the</a:t>
            </a:r>
            <a:r>
              <a:rPr lang="en-US" dirty="0"/>
              <a:t> </a:t>
            </a:r>
            <a:r>
              <a:rPr lang="en-US" b="1" dirty="0"/>
              <a:t>Honolulu</a:t>
            </a:r>
            <a:r>
              <a:rPr lang="en-US" dirty="0"/>
              <a:t> </a:t>
            </a:r>
            <a:r>
              <a:rPr lang="en-US" dirty="0"/>
              <a:t>Advertiser…”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724401" y="3310652"/>
            <a:ext cx="969396" cy="77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3798" y="4486264"/>
            <a:ext cx="390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“Born</a:t>
            </a:r>
            <a:r>
              <a:rPr lang="en-US" dirty="0"/>
              <a:t> in </a:t>
            </a:r>
            <a:r>
              <a:rPr lang="en-US" b="1" dirty="0"/>
              <a:t>Honolulu</a:t>
            </a:r>
            <a:r>
              <a:rPr lang="en-US" dirty="0"/>
              <a:t>, </a:t>
            </a:r>
            <a:r>
              <a:rPr lang="en-US" b="1" dirty="0"/>
              <a:t>Barack Obama</a:t>
            </a:r>
            <a:r>
              <a:rPr lang="en-US" dirty="0"/>
              <a:t> went on to </a:t>
            </a:r>
            <a:r>
              <a:rPr lang="en-US" dirty="0"/>
              <a:t>become</a:t>
            </a:r>
            <a:r>
              <a:rPr lang="en-US" b="1" dirty="0"/>
              <a:t>…”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4724401" y="3310653"/>
            <a:ext cx="969397" cy="1498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7207844" y="50844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2438400"/>
            <a:ext cx="270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(Barack Obama, Honolulu)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1197" y="205740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(Mitt Romney, Detroit)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0664" y="1676400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(Albert Einstein, Ulm)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37845" y="1698332"/>
            <a:ext cx="1176367" cy="1175458"/>
            <a:chOff x="7805921" y="1672279"/>
            <a:chExt cx="1176367" cy="1175458"/>
          </a:xfrm>
          <a:solidFill>
            <a:schemeClr val="accent6"/>
          </a:solidFill>
        </p:grpSpPr>
        <p:sp>
          <p:nvSpPr>
            <p:cNvPr id="20" name="Plus 19"/>
            <p:cNvSpPr/>
            <p:nvPr/>
          </p:nvSpPr>
          <p:spPr>
            <a:xfrm>
              <a:off x="8134714" y="2009345"/>
              <a:ext cx="459467" cy="457200"/>
            </a:xfrm>
            <a:prstGeom prst="mathPlus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8522821" y="1672279"/>
              <a:ext cx="459467" cy="457200"/>
            </a:xfrm>
            <a:prstGeom prst="mathPlus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22"/>
            <p:cNvSpPr/>
            <p:nvPr/>
          </p:nvSpPr>
          <p:spPr>
            <a:xfrm>
              <a:off x="7805921" y="2390537"/>
              <a:ext cx="459467" cy="457200"/>
            </a:xfrm>
            <a:prstGeom prst="mathPlus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Relation Extraction?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dirty="0" smtClean="0"/>
              <a:t>Create new structured knowledge bases, useful for any app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thesaurus, facts to </a:t>
            </a:r>
            <a:r>
              <a:rPr lang="en-US" dirty="0" err="1" smtClean="0"/>
              <a:t>FreeBase</a:t>
            </a:r>
            <a:r>
              <a:rPr lang="en-US" dirty="0" smtClean="0"/>
              <a:t> or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(acted-in ?x “E.T.”)(is-a ?y actor)(granddaughter-of ?x ?y)</a:t>
            </a:r>
          </a:p>
          <a:p>
            <a:r>
              <a:rPr lang="en-US" dirty="0" smtClean="0"/>
              <a:t>But which relations should we extract?</a:t>
            </a:r>
            <a:endParaRPr lang="en-US" dirty="0"/>
          </a:p>
          <a:p>
            <a:pPr marL="609585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32000"/>
            <a:ext cx="11582400" cy="4445000"/>
          </a:xfrm>
        </p:spPr>
        <p:txBody>
          <a:bodyPr/>
          <a:lstStyle/>
          <a:p>
            <a:r>
              <a:rPr lang="en-US" dirty="0" smtClean="0"/>
              <a:t>Open Information Extraction: </a:t>
            </a:r>
          </a:p>
          <a:p>
            <a:pPr lvl="1"/>
            <a:r>
              <a:rPr lang="en-US" dirty="0" smtClean="0"/>
              <a:t>extract relations from the web with no training data, no list of relations</a:t>
            </a:r>
          </a:p>
          <a:p>
            <a:endParaRPr lang="en-US" sz="2133" dirty="0"/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Use parsed data to train a “trustworthy tuple” classifier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Single-pass extract all relations between NPs, keep if trustworthy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 smtClean="0"/>
              <a:t>Assessor ranks relations based on text redundancy</a:t>
            </a:r>
            <a:endParaRPr lang="en-US" dirty="0"/>
          </a:p>
          <a:p>
            <a:pPr marL="914377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  <a:endParaRPr lang="en-US" dirty="0" smtClean="0">
              <a:solidFill>
                <a:srgbClr val="0000FF"/>
              </a:solidFill>
            </a:endParaRPr>
          </a:p>
          <a:p>
            <a:pPr marL="914377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</a:t>
            </a:r>
            <a:r>
              <a:rPr lang="en-US" dirty="0" smtClean="0">
                <a:solidFill>
                  <a:srgbClr val="0000FF"/>
                </a:solidFill>
              </a:rPr>
              <a:t>, invented</a:t>
            </a:r>
            <a:r>
              <a:rPr lang="en-US" dirty="0">
                <a:solidFill>
                  <a:srgbClr val="0000FF"/>
                </a:solidFill>
              </a:rPr>
              <a:t>, coil transformer)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50400" y="6400800"/>
            <a:ext cx="26416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2" y="1092200"/>
            <a:ext cx="802639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M. </a:t>
            </a:r>
            <a:r>
              <a:rPr lang="en-US" sz="2133" dirty="0" err="1"/>
              <a:t>Banko</a:t>
            </a:r>
            <a:r>
              <a:rPr lang="en-US" sz="2133" dirty="0"/>
              <a:t>, M. </a:t>
            </a:r>
            <a:r>
              <a:rPr lang="en-US" sz="2133" dirty="0" err="1"/>
              <a:t>Cararella</a:t>
            </a:r>
            <a:r>
              <a:rPr lang="en-US" sz="2133" dirty="0"/>
              <a:t>, S. </a:t>
            </a:r>
            <a:r>
              <a:rPr lang="en-US" sz="2133" dirty="0" err="1"/>
              <a:t>Soderland</a:t>
            </a:r>
            <a:r>
              <a:rPr lang="en-US" sz="2133" dirty="0"/>
              <a:t>, M. </a:t>
            </a:r>
            <a:r>
              <a:rPr lang="en-US" sz="2133" dirty="0" err="1"/>
              <a:t>Broadhead</a:t>
            </a:r>
            <a:r>
              <a:rPr lang="en-US" sz="2133" dirty="0"/>
              <a:t>, and O. </a:t>
            </a:r>
            <a:r>
              <a:rPr lang="en-US" sz="2133" dirty="0" err="1"/>
              <a:t>Etzioni</a:t>
            </a:r>
            <a:r>
              <a:rPr lang="en-US" sz="2133" dirty="0"/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52626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1320800"/>
          </a:xfrm>
        </p:spPr>
        <p:txBody>
          <a:bodyPr/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01800"/>
            <a:ext cx="11582400" cy="5054600"/>
          </a:xfrm>
        </p:spPr>
        <p:txBody>
          <a:bodyPr/>
          <a:lstStyle/>
          <a:p>
            <a:r>
              <a:rPr lang="en-US" sz="2667" dirty="0"/>
              <a:t>Since it extracts totally new relations from the web </a:t>
            </a:r>
          </a:p>
          <a:p>
            <a:pPr lvl="1"/>
            <a:r>
              <a:rPr lang="en-US" dirty="0"/>
              <a:t>There is no gold set of correct instances of relations!</a:t>
            </a:r>
          </a:p>
          <a:p>
            <a:pPr lvl="2"/>
            <a:r>
              <a:rPr lang="en-US" sz="2400" dirty="0"/>
              <a:t>Can’t compute precision (don’t know which ones are correct)</a:t>
            </a:r>
          </a:p>
          <a:p>
            <a:pPr lvl="2"/>
            <a:r>
              <a:rPr lang="en-US" sz="2400" dirty="0"/>
              <a:t>Can’t compute recall (don’t know which ones were missed)</a:t>
            </a:r>
          </a:p>
          <a:p>
            <a:r>
              <a:rPr lang="en-US" sz="2667" dirty="0"/>
              <a:t>Instead, we can approximate precision (only)</a:t>
            </a:r>
          </a:p>
          <a:p>
            <a:pPr lvl="1"/>
            <a:r>
              <a:rPr lang="en-US" dirty="0"/>
              <a:t> Draw a random sample of relations from output, check precision manually</a:t>
            </a:r>
          </a:p>
          <a:p>
            <a:pPr lvl="1"/>
            <a:endParaRPr lang="en-US" sz="3200" dirty="0"/>
          </a:p>
          <a:p>
            <a:r>
              <a:rPr lang="en-US" sz="2667" dirty="0"/>
              <a:t>Can 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each case taking a random sample of that set</a:t>
            </a:r>
          </a:p>
          <a:p>
            <a:r>
              <a:rPr lang="en-US" sz="2667" dirty="0"/>
              <a:t>But no way to evaluate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49391"/>
              </p:ext>
            </p:extLst>
          </p:nvPr>
        </p:nvGraphicFramePr>
        <p:xfrm>
          <a:off x="3272973" y="4129314"/>
          <a:ext cx="4978400" cy="68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2973" y="4129314"/>
                        <a:ext cx="4978400" cy="688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6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Relation Extraction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23620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35365"/>
            <a:ext cx="111252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889001"/>
            <a:ext cx="63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1526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609585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60958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261600" cy="990600"/>
          </a:xfrm>
        </p:spPr>
        <p:txBody>
          <a:bodyPr/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4433" y="1765301"/>
            <a:ext cx="11618384" cy="850900"/>
          </a:xfrm>
        </p:spPr>
        <p:txBody>
          <a:bodyPr/>
          <a:lstStyle/>
          <a:p>
            <a:r>
              <a:rPr lang="en-US" sz="3467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06400" y="2921000"/>
            <a:ext cx="1168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2106988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30400"/>
            <a:ext cx="11379200" cy="444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2642</Words>
  <Application>Microsoft Macintosh PowerPoint</Application>
  <PresentationFormat>Widescreen</PresentationFormat>
  <Paragraphs>488</Paragraphs>
  <Slides>52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Calibri</vt:lpstr>
      <vt:lpstr>Calibri (Body)</vt:lpstr>
      <vt:lpstr>Calibri (Headings)</vt:lpstr>
      <vt:lpstr>Calibri Light</vt:lpstr>
      <vt:lpstr>Courier</vt:lpstr>
      <vt:lpstr>Lucida Sans</vt:lpstr>
      <vt:lpstr>ＭＳ Ｐゴシック</vt:lpstr>
      <vt:lpstr>Tahoma</vt:lpstr>
      <vt:lpstr>Times</vt:lpstr>
      <vt:lpstr>Times New Roman</vt:lpstr>
      <vt:lpstr>Wingdings</vt:lpstr>
      <vt:lpstr>Wingdings 2</vt:lpstr>
      <vt:lpstr>Arial</vt:lpstr>
      <vt:lpstr>Office Theme</vt:lpstr>
      <vt:lpstr>Equation</vt:lpstr>
      <vt:lpstr>Relation Extraction</vt:lpstr>
      <vt:lpstr>PowerPoint Presentation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Distant Supervision</vt:lpstr>
      <vt:lpstr>Unsupervised relation extraction</vt:lpstr>
      <vt:lpstr>Evaluation of Semi-supervised and Unsupervised Relation Extraction</vt:lpstr>
      <vt:lpstr>Relation Extraction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112</cp:revision>
  <cp:lastPrinted>2016-03-09T16:08:48Z</cp:lastPrinted>
  <dcterms:created xsi:type="dcterms:W3CDTF">2016-02-03T15:02:26Z</dcterms:created>
  <dcterms:modified xsi:type="dcterms:W3CDTF">2016-03-23T16:36:32Z</dcterms:modified>
</cp:coreProperties>
</file>