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jpg" ContentType="image/jpg"/>
  <Override PartName="/ppt/theme/theme2.xml" ContentType="application/vnd.openxmlformats-officedocument.theme+xml"/>
  <Override PartName="/ppt/theme/theme3.xml" ContentType="application/vnd.openxmlformats-officedocument.theme+xml"/>
  <Override PartName="/ppt/media/image9.jpg" ContentType="image/jpg"/>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6" r:id="rId2"/>
    <p:sldId id="267" r:id="rId3"/>
    <p:sldId id="275" r:id="rId4"/>
    <p:sldId id="425" r:id="rId5"/>
    <p:sldId id="261" r:id="rId6"/>
    <p:sldId id="432" r:id="rId7"/>
    <p:sldId id="426" r:id="rId8"/>
    <p:sldId id="427" r:id="rId9"/>
    <p:sldId id="428" r:id="rId10"/>
    <p:sldId id="433" r:id="rId11"/>
    <p:sldId id="429" r:id="rId12"/>
    <p:sldId id="430" r:id="rId13"/>
    <p:sldId id="264" r:id="rId14"/>
    <p:sldId id="431" r:id="rId15"/>
    <p:sldId id="434" r:id="rId16"/>
    <p:sldId id="435" r:id="rId17"/>
    <p:sldId id="436" r:id="rId18"/>
    <p:sldId id="437" r:id="rId19"/>
    <p:sldId id="438" r:id="rId20"/>
    <p:sldId id="439" r:id="rId21"/>
    <p:sldId id="440" r:id="rId22"/>
    <p:sldId id="441" r:id="rId23"/>
    <p:sldId id="442" r:id="rId24"/>
    <p:sldId id="443" r:id="rId25"/>
    <p:sldId id="444" r:id="rId26"/>
    <p:sldId id="445" r:id="rId27"/>
    <p:sldId id="446" r:id="rId28"/>
    <p:sldId id="447" r:id="rId29"/>
    <p:sldId id="448" r:id="rId30"/>
    <p:sldId id="449" r:id="rId31"/>
    <p:sldId id="450" r:id="rId32"/>
    <p:sldId id="451" r:id="rId33"/>
    <p:sldId id="452" r:id="rId34"/>
    <p:sldId id="453" r:id="rId35"/>
    <p:sldId id="454" r:id="rId36"/>
    <p:sldId id="455" r:id="rId37"/>
    <p:sldId id="456" r:id="rId38"/>
    <p:sldId id="457" r:id="rId39"/>
    <p:sldId id="458" r:id="rId40"/>
    <p:sldId id="459" r:id="rId41"/>
    <p:sldId id="460" r:id="rId42"/>
    <p:sldId id="265" r:id="rId43"/>
    <p:sldId id="424" r:id="rId44"/>
  </p:sldIdLst>
  <p:sldSz cx="9144000" cy="6858000" type="screen4x3"/>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37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89" d="100"/>
          <a:sy n="89" d="100"/>
        </p:scale>
        <p:origin x="1267" y="58"/>
      </p:cViewPr>
      <p:guideLst>
        <p:guide orient="horz" pos="2880"/>
        <p:guide pos="2160"/>
      </p:guideLst>
    </p:cSldViewPr>
  </p:slideViewPr>
  <p:notesTextViewPr>
    <p:cViewPr>
      <p:scale>
        <a:sx n="100" d="100"/>
        <a:sy n="100" d="100"/>
      </p:scale>
      <p:origin x="0" y="0"/>
    </p:cViewPr>
  </p:notesTextViewPr>
  <p:notesViewPr>
    <p:cSldViewPr>
      <p:cViewPr varScale="1">
        <p:scale>
          <a:sx n="84" d="100"/>
          <a:sy n="84" d="100"/>
        </p:scale>
        <p:origin x="297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26116A15-D6F0-42E0-AC64-B16B9027C18F}"/>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zh-CN" altLang="en-US" dirty="0"/>
          </a:p>
        </p:txBody>
      </p:sp>
      <p:sp>
        <p:nvSpPr>
          <p:cNvPr id="3" name="日期占位符 2">
            <a:extLst>
              <a:ext uri="{FF2B5EF4-FFF2-40B4-BE49-F238E27FC236}">
                <a16:creationId xmlns:a16="http://schemas.microsoft.com/office/drawing/2014/main" xmlns="" id="{ADC9FBE8-B2A5-4D99-9C9F-E28AB97F7D65}"/>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EBB435CD-4406-49F3-B4F8-21F7D1889CDE}" type="datetimeFigureOut">
              <a:rPr lang="zh-CN" altLang="en-US" smtClean="0"/>
              <a:t>2019-11-16</a:t>
            </a:fld>
            <a:endParaRPr lang="zh-CN" altLang="en-US"/>
          </a:p>
        </p:txBody>
      </p:sp>
      <p:sp>
        <p:nvSpPr>
          <p:cNvPr id="4" name="页脚占位符 3">
            <a:extLst>
              <a:ext uri="{FF2B5EF4-FFF2-40B4-BE49-F238E27FC236}">
                <a16:creationId xmlns:a16="http://schemas.microsoft.com/office/drawing/2014/main" xmlns="" id="{96EA543F-A7E9-468B-B933-D81B2A33040B}"/>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zh-CN" altLang="en-US"/>
          </a:p>
        </p:txBody>
      </p:sp>
      <p:sp>
        <p:nvSpPr>
          <p:cNvPr id="5" name="灯片编号占位符 4">
            <a:extLst>
              <a:ext uri="{FF2B5EF4-FFF2-40B4-BE49-F238E27FC236}">
                <a16:creationId xmlns:a16="http://schemas.microsoft.com/office/drawing/2014/main" xmlns="" id="{C085B244-743D-4CDB-A786-4ED6415EA3B4}"/>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057CE9F-F1CE-44E4-961E-C80238647A14}" type="slidenum">
              <a:rPr lang="zh-CN" altLang="en-US" smtClean="0"/>
              <a:t>‹#›</a:t>
            </a:fld>
            <a:endParaRPr lang="zh-CN" altLang="en-US"/>
          </a:p>
        </p:txBody>
      </p:sp>
    </p:spTree>
    <p:extLst>
      <p:ext uri="{BB962C8B-B14F-4D97-AF65-F5344CB8AC3E}">
        <p14:creationId xmlns:p14="http://schemas.microsoft.com/office/powerpoint/2010/main" val="1029524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078427" cy="514100"/>
          </a:xfrm>
          <a:prstGeom prst="rect">
            <a:avLst/>
          </a:prstGeom>
        </p:spPr>
        <p:txBody>
          <a:bodyPr vert="horz" lIns="99075" tIns="49538" rIns="99075" bIns="49538" rtlCol="0"/>
          <a:lstStyle>
            <a:lvl1pPr algn="l">
              <a:defRPr sz="1300"/>
            </a:lvl1pPr>
          </a:lstStyle>
          <a:p>
            <a:endParaRPr lang="zh-CN" altLang="en-US"/>
          </a:p>
        </p:txBody>
      </p:sp>
      <p:sp>
        <p:nvSpPr>
          <p:cNvPr id="3" name="日期占位符 2"/>
          <p:cNvSpPr>
            <a:spLocks noGrp="1"/>
          </p:cNvSpPr>
          <p:nvPr>
            <p:ph type="dt" idx="1"/>
          </p:nvPr>
        </p:nvSpPr>
        <p:spPr>
          <a:xfrm>
            <a:off x="4024403" y="1"/>
            <a:ext cx="3078427" cy="514100"/>
          </a:xfrm>
          <a:prstGeom prst="rect">
            <a:avLst/>
          </a:prstGeom>
        </p:spPr>
        <p:txBody>
          <a:bodyPr vert="horz" lIns="99075" tIns="49538" rIns="99075" bIns="49538" rtlCol="0"/>
          <a:lstStyle>
            <a:lvl1pPr algn="r">
              <a:defRPr sz="1300"/>
            </a:lvl1pPr>
          </a:lstStyle>
          <a:p>
            <a:fld id="{156500CF-A8C7-4E70-8952-4DB9D48A3C25}" type="datetimeFigureOut">
              <a:rPr lang="zh-CN" altLang="en-US" smtClean="0"/>
              <a:t>2019-11-16</a:t>
            </a:fld>
            <a:endParaRPr lang="zh-CN" altLang="en-US"/>
          </a:p>
        </p:txBody>
      </p:sp>
      <p:sp>
        <p:nvSpPr>
          <p:cNvPr id="4" name="幻灯片图像占位符 3"/>
          <p:cNvSpPr>
            <a:spLocks noGrp="1" noRot="1" noChangeAspect="1"/>
          </p:cNvSpPr>
          <p:nvPr>
            <p:ph type="sldImg" idx="2"/>
          </p:nvPr>
        </p:nvSpPr>
        <p:spPr>
          <a:xfrm>
            <a:off x="1249363" y="1279525"/>
            <a:ext cx="4605337"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10"/>
            <a:ext cx="5683250" cy="4029878"/>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720515"/>
            <a:ext cx="3078427" cy="514099"/>
          </a:xfrm>
          <a:prstGeom prst="rect">
            <a:avLst/>
          </a:prstGeom>
        </p:spPr>
        <p:txBody>
          <a:bodyPr vert="horz" lIns="99075" tIns="49538" rIns="99075" bIns="49538"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4403" y="9720515"/>
            <a:ext cx="3078427" cy="514099"/>
          </a:xfrm>
          <a:prstGeom prst="rect">
            <a:avLst/>
          </a:prstGeom>
        </p:spPr>
        <p:txBody>
          <a:bodyPr vert="horz" lIns="99075" tIns="49538" rIns="99075" bIns="49538" rtlCol="0" anchor="b"/>
          <a:lstStyle>
            <a:lvl1pPr algn="r">
              <a:defRPr sz="1300"/>
            </a:lvl1pPr>
          </a:lstStyle>
          <a:p>
            <a:fld id="{C3A661A2-9C22-46D4-B15B-89B8852397DF}" type="slidenum">
              <a:rPr lang="zh-CN" altLang="en-US" smtClean="0"/>
              <a:t>‹#›</a:t>
            </a:fld>
            <a:endParaRPr lang="zh-CN" altLang="en-US"/>
          </a:p>
        </p:txBody>
      </p:sp>
    </p:spTree>
    <p:extLst>
      <p:ext uri="{BB962C8B-B14F-4D97-AF65-F5344CB8AC3E}">
        <p14:creationId xmlns:p14="http://schemas.microsoft.com/office/powerpoint/2010/main" val="58608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sldNum" sz="quarter" idx="7"/>
          </p:nvPr>
        </p:nvSpPr>
        <p:spPr/>
        <p:txBody>
          <a:bodyPr lIns="0" tIns="0" rIns="0" bIns="0"/>
          <a:lstStyle>
            <a:lvl1pPr>
              <a:defRPr sz="1400" b="0" i="0">
                <a:solidFill>
                  <a:srgbClr val="163793"/>
                </a:solidFill>
                <a:latin typeface="Arial"/>
                <a:cs typeface="Arial"/>
              </a:defRPr>
            </a:lvl1pPr>
          </a:lstStyle>
          <a:p>
            <a:pPr marL="25400">
              <a:lnSpc>
                <a:spcPct val="100000"/>
              </a:lnSpc>
            </a:pPr>
            <a:fld id="{81D60167-4931-47E6-BA6A-407CBD079E47}" type="slidenum">
              <a:rPr dirty="0"/>
              <a:t>‹#›</a:t>
            </a:fld>
            <a:endParaRPr dirty="0"/>
          </a:p>
        </p:txBody>
      </p:sp>
      <p:sp>
        <p:nvSpPr>
          <p:cNvPr id="7" name="Holder 4">
            <a:extLst>
              <a:ext uri="{FF2B5EF4-FFF2-40B4-BE49-F238E27FC236}">
                <a16:creationId xmlns:a16="http://schemas.microsoft.com/office/drawing/2014/main" xmlns="" id="{B3DD5ABE-6AB1-4708-82CA-A11F37AE5211}"/>
              </a:ext>
            </a:extLst>
          </p:cNvPr>
          <p:cNvSpPr>
            <a:spLocks noGrp="1"/>
          </p:cNvSpPr>
          <p:nvPr>
            <p:ph type="ftr" sz="quarter" idx="5"/>
          </p:nvPr>
        </p:nvSpPr>
        <p:spPr>
          <a:xfrm>
            <a:off x="1752600" y="6540075"/>
            <a:ext cx="5175249" cy="254634"/>
          </a:xfrm>
          <a:prstGeom prst="rect">
            <a:avLst/>
          </a:prstGeom>
        </p:spPr>
        <p:txBody>
          <a:bodyPr wrap="square" lIns="0" tIns="0" rIns="0" bIns="0">
            <a:spAutoFit/>
          </a:bodyPr>
          <a:lstStyle>
            <a:lvl1pPr>
              <a:defRPr sz="1800" b="1" i="0">
                <a:solidFill>
                  <a:srgbClr val="88A2EC"/>
                </a:solidFill>
                <a:latin typeface="宋体"/>
                <a:cs typeface="宋体"/>
              </a:defRPr>
            </a:lvl1pPr>
          </a:lstStyle>
          <a:p>
            <a:pPr marL="12700">
              <a:lnSpc>
                <a:spcPts val="2155"/>
              </a:lnSpc>
            </a:pPr>
            <a:r>
              <a:rPr lang="zh-CN" altLang="en-US" dirty="0"/>
              <a:t>第二章 网络应用  主讲人：吴志辉</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type="body" idx="1"/>
          </p:nvPr>
        </p:nvSpPr>
        <p:spPr>
          <a:xfrm>
            <a:off x="535940" y="1247925"/>
            <a:ext cx="8072119" cy="369332"/>
          </a:xfrm>
        </p:spPr>
        <p:txBody>
          <a:bodyPr lIns="0" tIns="0" rIns="0" bIns="0"/>
          <a:lstStyle>
            <a:lvl1pPr>
              <a:defRPr sz="2400" b="0" i="0">
                <a:solidFill>
                  <a:schemeClr val="tx1"/>
                </a:solidFill>
              </a:defRPr>
            </a:lvl1pPr>
          </a:lstStyle>
          <a:p>
            <a:endParaRPr dirty="0"/>
          </a:p>
        </p:txBody>
      </p:sp>
      <p:sp>
        <p:nvSpPr>
          <p:cNvPr id="6" name="Holder 6"/>
          <p:cNvSpPr>
            <a:spLocks noGrp="1"/>
          </p:cNvSpPr>
          <p:nvPr>
            <p:ph type="sldNum" sz="quarter" idx="7"/>
          </p:nvPr>
        </p:nvSpPr>
        <p:spPr>
          <a:xfrm>
            <a:off x="8077201" y="6565541"/>
            <a:ext cx="461898" cy="216534"/>
          </a:xfrm>
        </p:spPr>
        <p:txBody>
          <a:bodyPr lIns="0" tIns="0" rIns="0" bIns="0"/>
          <a:lstStyle>
            <a:lvl1pPr>
              <a:defRPr sz="1400" b="0" i="0">
                <a:solidFill>
                  <a:srgbClr val="163793"/>
                </a:solidFill>
                <a:latin typeface="Arial"/>
                <a:cs typeface="Arial"/>
              </a:defRPr>
            </a:lvl1pPr>
          </a:lstStyle>
          <a:p>
            <a:pPr marL="25400">
              <a:lnSpc>
                <a:spcPct val="100000"/>
              </a:lnSpc>
            </a:pPr>
            <a:fld id="{81D60167-4931-47E6-BA6A-407CBD079E47}" type="slidenum">
              <a:rPr dirty="0"/>
              <a:t>‹#›</a:t>
            </a:fld>
            <a:endParaRPr dirty="0"/>
          </a:p>
        </p:txBody>
      </p:sp>
      <p:sp>
        <p:nvSpPr>
          <p:cNvPr id="7" name="Holder 4">
            <a:extLst>
              <a:ext uri="{FF2B5EF4-FFF2-40B4-BE49-F238E27FC236}">
                <a16:creationId xmlns:a16="http://schemas.microsoft.com/office/drawing/2014/main" xmlns="" id="{4A05C619-E9F4-43F9-8DF5-36FC2733EE88}"/>
              </a:ext>
            </a:extLst>
          </p:cNvPr>
          <p:cNvSpPr>
            <a:spLocks noGrp="1"/>
          </p:cNvSpPr>
          <p:nvPr>
            <p:ph type="ftr" sz="quarter" idx="5"/>
          </p:nvPr>
        </p:nvSpPr>
        <p:spPr>
          <a:xfrm>
            <a:off x="1752600" y="6540075"/>
            <a:ext cx="5175249" cy="254634"/>
          </a:xfrm>
          <a:prstGeom prst="rect">
            <a:avLst/>
          </a:prstGeom>
        </p:spPr>
        <p:txBody>
          <a:bodyPr wrap="square" lIns="0" tIns="0" rIns="0" bIns="0">
            <a:spAutoFit/>
          </a:bodyPr>
          <a:lstStyle>
            <a:lvl1pPr>
              <a:defRPr sz="1800" b="1" i="0">
                <a:solidFill>
                  <a:srgbClr val="88A2EC"/>
                </a:solidFill>
                <a:latin typeface="宋体"/>
                <a:cs typeface="宋体"/>
              </a:defRPr>
            </a:lvl1pPr>
          </a:lstStyle>
          <a:p>
            <a:pPr marL="12700">
              <a:lnSpc>
                <a:spcPts val="2155"/>
              </a:lnSpc>
            </a:pPr>
            <a:r>
              <a:rPr lang="zh-CN" altLang="en-US" dirty="0"/>
              <a:t>第二章 网络应用  主讲人：吴志辉</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7" name="Holder 7"/>
          <p:cNvSpPr>
            <a:spLocks noGrp="1"/>
          </p:cNvSpPr>
          <p:nvPr>
            <p:ph type="sldNum" sz="quarter" idx="7"/>
          </p:nvPr>
        </p:nvSpPr>
        <p:spPr/>
        <p:txBody>
          <a:bodyPr lIns="0" tIns="0" rIns="0" bIns="0"/>
          <a:lstStyle>
            <a:lvl1pPr>
              <a:defRPr sz="1400" b="0" i="0">
                <a:solidFill>
                  <a:srgbClr val="163793"/>
                </a:solidFill>
                <a:latin typeface="Arial"/>
                <a:cs typeface="Arial"/>
              </a:defRPr>
            </a:lvl1pPr>
          </a:lstStyle>
          <a:p>
            <a:pPr marL="25400">
              <a:lnSpc>
                <a:spcPct val="100000"/>
              </a:lnSpc>
            </a:pPr>
            <a:fld id="{81D60167-4931-47E6-BA6A-407CBD079E47}" type="slidenum">
              <a:rPr dirty="0"/>
              <a:t>‹#›</a:t>
            </a:fld>
            <a:endParaRPr dirty="0"/>
          </a:p>
        </p:txBody>
      </p:sp>
      <p:sp>
        <p:nvSpPr>
          <p:cNvPr id="8" name="Holder 4">
            <a:extLst>
              <a:ext uri="{FF2B5EF4-FFF2-40B4-BE49-F238E27FC236}">
                <a16:creationId xmlns:a16="http://schemas.microsoft.com/office/drawing/2014/main" xmlns="" id="{B378BD2E-7024-42CE-9519-5A08DE1AE8F8}"/>
              </a:ext>
            </a:extLst>
          </p:cNvPr>
          <p:cNvSpPr>
            <a:spLocks noGrp="1"/>
          </p:cNvSpPr>
          <p:nvPr>
            <p:ph type="ftr" sz="quarter" idx="5"/>
          </p:nvPr>
        </p:nvSpPr>
        <p:spPr>
          <a:xfrm>
            <a:off x="1828800" y="6540075"/>
            <a:ext cx="5099049" cy="254634"/>
          </a:xfrm>
          <a:prstGeom prst="rect">
            <a:avLst/>
          </a:prstGeom>
        </p:spPr>
        <p:txBody>
          <a:bodyPr wrap="square" lIns="0" tIns="0" rIns="0" bIns="0">
            <a:spAutoFit/>
          </a:bodyPr>
          <a:lstStyle>
            <a:lvl1pPr>
              <a:defRPr sz="1800" b="1" i="0">
                <a:solidFill>
                  <a:srgbClr val="88A2EC"/>
                </a:solidFill>
                <a:latin typeface="宋体"/>
                <a:cs typeface="宋体"/>
              </a:defRPr>
            </a:lvl1pPr>
          </a:lstStyle>
          <a:p>
            <a:pPr marL="12700">
              <a:lnSpc>
                <a:spcPts val="2155"/>
              </a:lnSpc>
            </a:pPr>
            <a:r>
              <a:rPr lang="zh-CN" altLang="en-US" dirty="0"/>
              <a:t>第二章 网络应用  主讲人：吴志辉</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5" name="Holder 5"/>
          <p:cNvSpPr>
            <a:spLocks noGrp="1"/>
          </p:cNvSpPr>
          <p:nvPr>
            <p:ph type="sldNum" sz="quarter" idx="7"/>
          </p:nvPr>
        </p:nvSpPr>
        <p:spPr/>
        <p:txBody>
          <a:bodyPr lIns="0" tIns="0" rIns="0" bIns="0"/>
          <a:lstStyle>
            <a:lvl1pPr>
              <a:defRPr sz="1400" b="0" i="0">
                <a:solidFill>
                  <a:srgbClr val="163793"/>
                </a:solidFill>
                <a:latin typeface="Arial"/>
                <a:cs typeface="Arial"/>
              </a:defRPr>
            </a:lvl1pPr>
          </a:lstStyle>
          <a:p>
            <a:pPr marL="25400">
              <a:lnSpc>
                <a:spcPct val="100000"/>
              </a:lnSpc>
            </a:pPr>
            <a:fld id="{81D60167-4931-47E6-BA6A-407CBD079E47}" type="slidenum">
              <a:rPr dirty="0"/>
              <a:t>‹#›</a:t>
            </a:fld>
            <a:endParaRPr dirty="0"/>
          </a:p>
        </p:txBody>
      </p:sp>
      <p:sp>
        <p:nvSpPr>
          <p:cNvPr id="6" name="Holder 4">
            <a:extLst>
              <a:ext uri="{FF2B5EF4-FFF2-40B4-BE49-F238E27FC236}">
                <a16:creationId xmlns:a16="http://schemas.microsoft.com/office/drawing/2014/main" xmlns="" id="{2251A621-D195-457F-9A5D-6414BF1FDB8F}"/>
              </a:ext>
            </a:extLst>
          </p:cNvPr>
          <p:cNvSpPr>
            <a:spLocks noGrp="1"/>
          </p:cNvSpPr>
          <p:nvPr>
            <p:ph type="ftr" sz="quarter" idx="5"/>
          </p:nvPr>
        </p:nvSpPr>
        <p:spPr>
          <a:xfrm>
            <a:off x="1752600" y="6540075"/>
            <a:ext cx="5175249" cy="254634"/>
          </a:xfrm>
          <a:prstGeom prst="rect">
            <a:avLst/>
          </a:prstGeom>
        </p:spPr>
        <p:txBody>
          <a:bodyPr wrap="square" lIns="0" tIns="0" rIns="0" bIns="0">
            <a:spAutoFit/>
          </a:bodyPr>
          <a:lstStyle>
            <a:lvl1pPr>
              <a:defRPr sz="1800" b="1" i="0">
                <a:solidFill>
                  <a:srgbClr val="88A2EC"/>
                </a:solidFill>
                <a:latin typeface="宋体"/>
                <a:cs typeface="宋体"/>
              </a:defRPr>
            </a:lvl1pPr>
          </a:lstStyle>
          <a:p>
            <a:pPr marL="12700">
              <a:lnSpc>
                <a:spcPts val="2155"/>
              </a:lnSpc>
            </a:pPr>
            <a:r>
              <a:rPr lang="zh-CN" altLang="en-US" dirty="0"/>
              <a:t>第二章 网络应用  主讲人：吴志辉</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userDrawn="1"/>
        </p:nvSpPr>
        <p:spPr>
          <a:xfrm>
            <a:off x="0" y="0"/>
            <a:ext cx="9144000" cy="44369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6611937"/>
            <a:ext cx="9144000" cy="246379"/>
          </a:xfrm>
          <a:custGeom>
            <a:avLst/>
            <a:gdLst/>
            <a:ahLst/>
            <a:cxnLst/>
            <a:rect l="l" t="t" r="r" b="b"/>
            <a:pathLst>
              <a:path w="9144000" h="246379">
                <a:moveTo>
                  <a:pt x="9144000" y="246060"/>
                </a:moveTo>
                <a:lnTo>
                  <a:pt x="9144000" y="0"/>
                </a:lnTo>
                <a:lnTo>
                  <a:pt x="0" y="0"/>
                </a:lnTo>
                <a:lnTo>
                  <a:pt x="0" y="246060"/>
                </a:lnTo>
                <a:lnTo>
                  <a:pt x="9144000" y="246060"/>
                </a:lnTo>
                <a:close/>
              </a:path>
            </a:pathLst>
          </a:custGeom>
          <a:solidFill>
            <a:srgbClr val="990000"/>
          </a:solidFill>
        </p:spPr>
        <p:txBody>
          <a:bodyPr wrap="square" lIns="0" tIns="0" rIns="0" bIns="0" rtlCol="0"/>
          <a:lstStyle/>
          <a:p>
            <a:endParaRPr/>
          </a:p>
        </p:txBody>
      </p:sp>
      <p:pic>
        <p:nvPicPr>
          <p:cNvPr id="1026" name="Picture 2">
            <a:extLst>
              <a:ext uri="{FF2B5EF4-FFF2-40B4-BE49-F238E27FC236}">
                <a16:creationId xmlns:a16="http://schemas.microsoft.com/office/drawing/2014/main" xmlns="" id="{E9A1D837-D4EF-48EC-8080-9F2D921DB2DE}"/>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15898" b="31389"/>
          <a:stretch/>
        </p:blipFill>
        <p:spPr bwMode="auto">
          <a:xfrm>
            <a:off x="0" y="0"/>
            <a:ext cx="9144000" cy="1295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3282" y="211613"/>
            <a:ext cx="7317435" cy="497840"/>
          </a:xfrm>
          <a:prstGeom prst="rect">
            <a:avLst/>
          </a:prstGeom>
        </p:spPr>
        <p:txBody>
          <a:bodyPr wrap="square" lIns="0" tIns="0" rIns="0" bIns="0">
            <a:spAutoFit/>
          </a:bodyPr>
          <a:lstStyle>
            <a:lvl1pPr>
              <a:defRPr sz="3600" b="1" i="0">
                <a:solidFill>
                  <a:schemeClr val="bg1"/>
                </a:solidFill>
                <a:latin typeface="Arial"/>
                <a:cs typeface="Arial"/>
              </a:defRPr>
            </a:lvl1pPr>
          </a:lstStyle>
          <a:p>
            <a:endParaRPr dirty="0"/>
          </a:p>
        </p:txBody>
      </p:sp>
      <p:sp>
        <p:nvSpPr>
          <p:cNvPr id="3" name="Holder 3"/>
          <p:cNvSpPr>
            <a:spLocks noGrp="1"/>
          </p:cNvSpPr>
          <p:nvPr>
            <p:ph type="body" idx="1"/>
          </p:nvPr>
        </p:nvSpPr>
        <p:spPr>
          <a:xfrm>
            <a:off x="535940" y="1247925"/>
            <a:ext cx="8072119" cy="369332"/>
          </a:xfrm>
          <a:prstGeom prst="rect">
            <a:avLst/>
          </a:prstGeom>
        </p:spPr>
        <p:txBody>
          <a:bodyPr wrap="square" lIns="0" tIns="0" rIns="0" bIns="0">
            <a:spAutoFit/>
          </a:bodyPr>
          <a:lstStyle>
            <a:lvl1pPr>
              <a:defRPr b="0" i="0">
                <a:solidFill>
                  <a:schemeClr val="tx1"/>
                </a:solidFill>
              </a:defRPr>
            </a:lvl1pPr>
          </a:lstStyle>
          <a:p>
            <a:endParaRPr dirty="0"/>
          </a:p>
        </p:txBody>
      </p:sp>
      <p:sp>
        <p:nvSpPr>
          <p:cNvPr id="6" name="Holder 6"/>
          <p:cNvSpPr>
            <a:spLocks noGrp="1"/>
          </p:cNvSpPr>
          <p:nvPr>
            <p:ph type="sldNum" sz="quarter" idx="7"/>
          </p:nvPr>
        </p:nvSpPr>
        <p:spPr>
          <a:xfrm>
            <a:off x="8230717" y="6565541"/>
            <a:ext cx="308381" cy="216534"/>
          </a:xfrm>
          <a:prstGeom prst="rect">
            <a:avLst/>
          </a:prstGeom>
        </p:spPr>
        <p:txBody>
          <a:bodyPr wrap="square" lIns="0" tIns="0" rIns="0" bIns="0">
            <a:spAutoFit/>
          </a:bodyPr>
          <a:lstStyle>
            <a:lvl1pPr>
              <a:defRPr sz="1400" b="0" i="0">
                <a:solidFill>
                  <a:srgbClr val="163793"/>
                </a:solidFill>
                <a:latin typeface="Arial"/>
                <a:cs typeface="Arial"/>
              </a:defRPr>
            </a:lvl1pPr>
          </a:lstStyle>
          <a:p>
            <a:pPr marL="25400">
              <a:lnSpc>
                <a:spcPct val="100000"/>
              </a:lnSpc>
            </a:pPr>
            <a:fld id="{81D60167-4931-47E6-BA6A-407CBD079E47}" type="slidenum">
              <a:rPr dirty="0"/>
              <a:t>‹#›</a:t>
            </a:fld>
            <a:endParaRPr dirty="0"/>
          </a:p>
        </p:txBody>
      </p:sp>
      <p:sp>
        <p:nvSpPr>
          <p:cNvPr id="4" name="Holder 4"/>
          <p:cNvSpPr>
            <a:spLocks noGrp="1"/>
          </p:cNvSpPr>
          <p:nvPr>
            <p:ph type="ftr" sz="quarter" idx="5"/>
          </p:nvPr>
        </p:nvSpPr>
        <p:spPr>
          <a:xfrm>
            <a:off x="1752600" y="6540075"/>
            <a:ext cx="5175249" cy="250518"/>
          </a:xfrm>
          <a:prstGeom prst="rect">
            <a:avLst/>
          </a:prstGeom>
        </p:spPr>
        <p:txBody>
          <a:bodyPr wrap="square" lIns="0" tIns="0" rIns="0" bIns="0">
            <a:spAutoFit/>
          </a:bodyPr>
          <a:lstStyle>
            <a:lvl1pPr>
              <a:defRPr sz="1800" b="1" i="0">
                <a:solidFill>
                  <a:srgbClr val="88A2EC"/>
                </a:solidFill>
                <a:latin typeface="宋体"/>
                <a:cs typeface="宋体"/>
              </a:defRPr>
            </a:lvl1pPr>
          </a:lstStyle>
          <a:p>
            <a:pPr marL="12700">
              <a:lnSpc>
                <a:spcPts val="2155"/>
              </a:lnSpc>
            </a:pPr>
            <a:r>
              <a:rPr lang="zh-CN" altLang="en-US" dirty="0"/>
              <a:t>第二章 网络应用  主讲人：吴志辉</a:t>
            </a:r>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sz="2400">
          <a:solidFill>
            <a:srgbClr val="163793"/>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89833" y="5039637"/>
            <a:ext cx="3239135" cy="1077218"/>
          </a:xfrm>
          <a:prstGeom prst="rect">
            <a:avLst/>
          </a:prstGeom>
        </p:spPr>
        <p:txBody>
          <a:bodyPr vert="horz" wrap="square" lIns="0" tIns="0" rIns="0" bIns="0" rtlCol="0">
            <a:spAutoFit/>
          </a:bodyPr>
          <a:lstStyle/>
          <a:p>
            <a:pPr marL="12700">
              <a:lnSpc>
                <a:spcPts val="4205"/>
              </a:lnSpc>
            </a:pPr>
            <a:r>
              <a:rPr sz="3600" b="1" spc="-5" dirty="0" err="1">
                <a:latin typeface="宋体"/>
                <a:cs typeface="宋体"/>
              </a:rPr>
              <a:t>主讲人</a:t>
            </a:r>
            <a:r>
              <a:rPr sz="3600" b="1" spc="-5" dirty="0">
                <a:latin typeface="宋体"/>
                <a:cs typeface="宋体"/>
              </a:rPr>
              <a:t>：</a:t>
            </a:r>
            <a:r>
              <a:rPr lang="zh-CN" altLang="en-US" sz="3600" b="1" spc="-5" dirty="0">
                <a:latin typeface="宋体"/>
                <a:cs typeface="宋体"/>
              </a:rPr>
              <a:t>吴志辉</a:t>
            </a:r>
            <a:endParaRPr lang="en-US" altLang="zh-CN" sz="3600" b="1" spc="-5" dirty="0">
              <a:latin typeface="宋体"/>
              <a:cs typeface="宋体"/>
            </a:endParaRPr>
          </a:p>
          <a:p>
            <a:pPr marL="12700">
              <a:lnSpc>
                <a:spcPts val="4205"/>
              </a:lnSpc>
            </a:pPr>
            <a:endParaRPr sz="3600" dirty="0">
              <a:latin typeface="宋体"/>
              <a:cs typeface="宋体"/>
            </a:endParaRPr>
          </a:p>
        </p:txBody>
      </p:sp>
      <p:sp>
        <p:nvSpPr>
          <p:cNvPr id="3" name="object 3"/>
          <p:cNvSpPr/>
          <p:nvPr/>
        </p:nvSpPr>
        <p:spPr>
          <a:xfrm>
            <a:off x="0" y="2708910"/>
            <a:ext cx="9144000" cy="172808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0" y="3302928"/>
            <a:ext cx="9144000" cy="654025"/>
          </a:xfrm>
          <a:prstGeom prst="rect">
            <a:avLst/>
          </a:prstGeom>
        </p:spPr>
        <p:txBody>
          <a:bodyPr vert="horz" wrap="square" lIns="0" tIns="0" rIns="0" bIns="0" rtlCol="0">
            <a:spAutoFit/>
          </a:bodyPr>
          <a:lstStyle/>
          <a:p>
            <a:pPr marL="12700" algn="ctr">
              <a:lnSpc>
                <a:spcPts val="5120"/>
              </a:lnSpc>
            </a:pPr>
            <a:r>
              <a:rPr lang="zh-CN" altLang="en-US" sz="4400" b="1" spc="-5" dirty="0">
                <a:solidFill>
                  <a:srgbClr val="FF0000"/>
                </a:solidFill>
                <a:latin typeface="宋体"/>
                <a:cs typeface="宋体"/>
              </a:rPr>
              <a:t>第二章 网络应用</a:t>
            </a:r>
            <a:endParaRPr sz="4400" dirty="0">
              <a:latin typeface="宋体"/>
              <a:cs typeface="宋体"/>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0954" y="376429"/>
            <a:ext cx="6257189" cy="553998"/>
          </a:xfrm>
          <a:prstGeom prst="rect">
            <a:avLst/>
          </a:prstGeom>
        </p:spPr>
        <p:txBody>
          <a:bodyPr vert="horz" wrap="square" lIns="0" tIns="0" rIns="0" bIns="0" rtlCol="0">
            <a:spAutoFit/>
          </a:bodyPr>
          <a:lstStyle/>
          <a:p>
            <a:pPr marL="408327"/>
            <a:r>
              <a:rPr spc="-4" dirty="0"/>
              <a:t>客户机</a:t>
            </a:r>
            <a:r>
              <a:rPr dirty="0">
                <a:latin typeface="Verdana"/>
                <a:cs typeface="Verdana"/>
              </a:rPr>
              <a:t>/</a:t>
            </a:r>
            <a:r>
              <a:rPr spc="-4" dirty="0"/>
              <a:t>服务器结构</a:t>
            </a:r>
          </a:p>
        </p:txBody>
      </p:sp>
      <p:sp>
        <p:nvSpPr>
          <p:cNvPr id="3" name="object 3"/>
          <p:cNvSpPr txBox="1"/>
          <p:nvPr/>
        </p:nvSpPr>
        <p:spPr>
          <a:xfrm>
            <a:off x="473171" y="1800442"/>
            <a:ext cx="4461772" cy="3464025"/>
          </a:xfrm>
          <a:prstGeom prst="rect">
            <a:avLst/>
          </a:prstGeom>
        </p:spPr>
        <p:txBody>
          <a:bodyPr vert="horz" wrap="square" lIns="0" tIns="0" rIns="0" bIns="0" rtlCol="0">
            <a:spAutoFit/>
          </a:bodyPr>
          <a:lstStyle/>
          <a:p>
            <a:pPr marL="10860"/>
            <a:r>
              <a:rPr sz="2394" spc="-4" dirty="0">
                <a:solidFill>
                  <a:srgbClr val="659AFF"/>
                </a:solidFill>
                <a:latin typeface="Wingdings"/>
                <a:cs typeface="Wingdings"/>
              </a:rPr>
              <a:t></a:t>
            </a:r>
            <a:r>
              <a:rPr sz="2394" spc="4" dirty="0">
                <a:solidFill>
                  <a:srgbClr val="163794"/>
                </a:solidFill>
                <a:latin typeface="宋体"/>
                <a:cs typeface="宋体"/>
              </a:rPr>
              <a:t>服务器</a:t>
            </a:r>
            <a:endParaRPr sz="2394">
              <a:latin typeface="宋体"/>
              <a:cs typeface="宋体"/>
            </a:endParaRPr>
          </a:p>
          <a:p>
            <a:pPr marL="353485">
              <a:spcBef>
                <a:spcPts val="530"/>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spc="-4" dirty="0">
                <a:solidFill>
                  <a:srgbClr val="FF0000"/>
                </a:solidFill>
                <a:latin typeface="楷体"/>
                <a:cs typeface="楷体"/>
              </a:rPr>
              <a:t>7*24小时提供服务</a:t>
            </a:r>
            <a:endParaRPr sz="1796">
              <a:latin typeface="楷体"/>
              <a:cs typeface="楷体"/>
            </a:endParaRPr>
          </a:p>
          <a:p>
            <a:pPr marL="353485">
              <a:spcBef>
                <a:spcPts val="435"/>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dirty="0">
                <a:solidFill>
                  <a:srgbClr val="FF0000"/>
                </a:solidFill>
                <a:latin typeface="楷体"/>
                <a:cs typeface="楷体"/>
              </a:rPr>
              <a:t>永久性访问地址/域名</a:t>
            </a:r>
            <a:endParaRPr sz="1796">
              <a:latin typeface="楷体"/>
              <a:cs typeface="楷体"/>
            </a:endParaRPr>
          </a:p>
          <a:p>
            <a:pPr marL="353485">
              <a:spcBef>
                <a:spcPts val="435"/>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dirty="0">
                <a:solidFill>
                  <a:srgbClr val="FF0000"/>
                </a:solidFill>
                <a:latin typeface="楷体"/>
                <a:cs typeface="楷体"/>
              </a:rPr>
              <a:t>利用大量服务器实现可扩展性</a:t>
            </a:r>
            <a:endParaRPr sz="1796">
              <a:latin typeface="楷体"/>
              <a:cs typeface="楷体"/>
            </a:endParaRPr>
          </a:p>
          <a:p>
            <a:pPr>
              <a:spcBef>
                <a:spcPts val="27"/>
              </a:spcBef>
            </a:pPr>
            <a:endParaRPr sz="2651">
              <a:latin typeface="Times New Roman"/>
              <a:cs typeface="Times New Roman"/>
            </a:endParaRPr>
          </a:p>
          <a:p>
            <a:pPr marL="10860"/>
            <a:r>
              <a:rPr sz="2394" spc="-4" dirty="0">
                <a:solidFill>
                  <a:srgbClr val="659AFF"/>
                </a:solidFill>
                <a:latin typeface="Wingdings"/>
                <a:cs typeface="Wingdings"/>
              </a:rPr>
              <a:t></a:t>
            </a:r>
            <a:r>
              <a:rPr sz="2394" spc="4" dirty="0">
                <a:solidFill>
                  <a:srgbClr val="163794"/>
                </a:solidFill>
                <a:latin typeface="宋体"/>
                <a:cs typeface="宋体"/>
              </a:rPr>
              <a:t>客户机</a:t>
            </a:r>
            <a:endParaRPr sz="2394">
              <a:latin typeface="宋体"/>
              <a:cs typeface="宋体"/>
            </a:endParaRPr>
          </a:p>
          <a:p>
            <a:pPr marL="353485">
              <a:spcBef>
                <a:spcPts val="530"/>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dirty="0">
                <a:solidFill>
                  <a:srgbClr val="FF0000"/>
                </a:solidFill>
                <a:latin typeface="楷体"/>
                <a:cs typeface="楷体"/>
              </a:rPr>
              <a:t>与服务器通信，使用服务器提供的服务</a:t>
            </a:r>
            <a:endParaRPr sz="1796">
              <a:latin typeface="楷体"/>
              <a:cs typeface="楷体"/>
            </a:endParaRPr>
          </a:p>
          <a:p>
            <a:pPr marL="353485">
              <a:spcBef>
                <a:spcPts val="435"/>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dirty="0">
                <a:solidFill>
                  <a:srgbClr val="FF0000"/>
                </a:solidFill>
                <a:latin typeface="楷体"/>
                <a:cs typeface="楷体"/>
              </a:rPr>
              <a:t>间歇性接入网络</a:t>
            </a:r>
            <a:endParaRPr sz="1796">
              <a:latin typeface="楷体"/>
              <a:cs typeface="楷体"/>
            </a:endParaRPr>
          </a:p>
          <a:p>
            <a:pPr marL="353485">
              <a:spcBef>
                <a:spcPts val="435"/>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dirty="0">
                <a:solidFill>
                  <a:srgbClr val="FF0000"/>
                </a:solidFill>
                <a:latin typeface="楷体"/>
                <a:cs typeface="楷体"/>
              </a:rPr>
              <a:t>可能使用动态IP地址</a:t>
            </a:r>
            <a:endParaRPr sz="1796">
              <a:latin typeface="楷体"/>
              <a:cs typeface="楷体"/>
            </a:endParaRPr>
          </a:p>
          <a:p>
            <a:pPr marL="353485">
              <a:spcBef>
                <a:spcPts val="435"/>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dirty="0">
                <a:solidFill>
                  <a:srgbClr val="FF0000"/>
                </a:solidFill>
                <a:latin typeface="楷体"/>
                <a:cs typeface="楷体"/>
              </a:rPr>
              <a:t>不会与其他客户机直接通信</a:t>
            </a:r>
            <a:endParaRPr sz="1796">
              <a:latin typeface="楷体"/>
              <a:cs typeface="楷体"/>
            </a:endParaRPr>
          </a:p>
        </p:txBody>
      </p:sp>
      <p:sp>
        <p:nvSpPr>
          <p:cNvPr id="4" name="object 4"/>
          <p:cNvSpPr/>
          <p:nvPr/>
        </p:nvSpPr>
        <p:spPr>
          <a:xfrm>
            <a:off x="7337551" y="2364840"/>
            <a:ext cx="1311871" cy="1234766"/>
          </a:xfrm>
          <a:custGeom>
            <a:avLst/>
            <a:gdLst/>
            <a:ahLst/>
            <a:cxnLst/>
            <a:rect l="l" t="t" r="r" b="b"/>
            <a:pathLst>
              <a:path w="1534159" h="1443989">
                <a:moveTo>
                  <a:pt x="1534156" y="381206"/>
                </a:moveTo>
                <a:lnTo>
                  <a:pt x="1530944" y="341029"/>
                </a:lnTo>
                <a:lnTo>
                  <a:pt x="1514763" y="296877"/>
                </a:lnTo>
                <a:lnTo>
                  <a:pt x="1489661" y="267646"/>
                </a:lnTo>
                <a:lnTo>
                  <a:pt x="1449982" y="239016"/>
                </a:lnTo>
                <a:lnTo>
                  <a:pt x="1413915" y="221437"/>
                </a:lnTo>
                <a:lnTo>
                  <a:pt x="1370112" y="206738"/>
                </a:lnTo>
                <a:lnTo>
                  <a:pt x="1319844" y="194371"/>
                </a:lnTo>
                <a:lnTo>
                  <a:pt x="1264383" y="183787"/>
                </a:lnTo>
                <a:lnTo>
                  <a:pt x="1204999" y="174437"/>
                </a:lnTo>
                <a:lnTo>
                  <a:pt x="1142963" y="165773"/>
                </a:lnTo>
                <a:lnTo>
                  <a:pt x="1079546" y="157246"/>
                </a:lnTo>
                <a:lnTo>
                  <a:pt x="1047717" y="152863"/>
                </a:lnTo>
                <a:lnTo>
                  <a:pt x="984613" y="143513"/>
                </a:lnTo>
                <a:lnTo>
                  <a:pt x="923305" y="132929"/>
                </a:lnTo>
                <a:lnTo>
                  <a:pt x="863935" y="120455"/>
                </a:lnTo>
                <a:lnTo>
                  <a:pt x="801033" y="105459"/>
                </a:lnTo>
                <a:lnTo>
                  <a:pt x="734833" y="88700"/>
                </a:lnTo>
                <a:lnTo>
                  <a:pt x="666701" y="71107"/>
                </a:lnTo>
                <a:lnTo>
                  <a:pt x="632338" y="62287"/>
                </a:lnTo>
                <a:lnTo>
                  <a:pt x="563871" y="45183"/>
                </a:lnTo>
                <a:lnTo>
                  <a:pt x="496891" y="29564"/>
                </a:lnTo>
                <a:lnTo>
                  <a:pt x="432763" y="16359"/>
                </a:lnTo>
                <a:lnTo>
                  <a:pt x="372855" y="6497"/>
                </a:lnTo>
                <a:lnTo>
                  <a:pt x="318535" y="904"/>
                </a:lnTo>
                <a:lnTo>
                  <a:pt x="293897" y="0"/>
                </a:lnTo>
                <a:lnTo>
                  <a:pt x="271168" y="510"/>
                </a:lnTo>
                <a:lnTo>
                  <a:pt x="229976" y="4739"/>
                </a:lnTo>
                <a:lnTo>
                  <a:pt x="176835" y="17286"/>
                </a:lnTo>
                <a:lnTo>
                  <a:pt x="132874" y="36855"/>
                </a:lnTo>
                <a:lnTo>
                  <a:pt x="96752" y="62966"/>
                </a:lnTo>
                <a:lnTo>
                  <a:pt x="67126" y="95141"/>
                </a:lnTo>
                <a:lnTo>
                  <a:pt x="42654" y="132902"/>
                </a:lnTo>
                <a:lnTo>
                  <a:pt x="21994" y="175770"/>
                </a:lnTo>
                <a:lnTo>
                  <a:pt x="7482" y="227015"/>
                </a:lnTo>
                <a:lnTo>
                  <a:pt x="2372" y="266806"/>
                </a:lnTo>
                <a:lnTo>
                  <a:pt x="188" y="309956"/>
                </a:lnTo>
                <a:lnTo>
                  <a:pt x="0" y="332486"/>
                </a:lnTo>
                <a:lnTo>
                  <a:pt x="309" y="355489"/>
                </a:lnTo>
                <a:lnTo>
                  <a:pt x="1039" y="378843"/>
                </a:lnTo>
                <a:lnTo>
                  <a:pt x="2112" y="402426"/>
                </a:lnTo>
                <a:lnTo>
                  <a:pt x="12694" y="563631"/>
                </a:lnTo>
                <a:lnTo>
                  <a:pt x="13712" y="584640"/>
                </a:lnTo>
                <a:lnTo>
                  <a:pt x="14374" y="604776"/>
                </a:lnTo>
                <a:lnTo>
                  <a:pt x="14790" y="624627"/>
                </a:lnTo>
                <a:lnTo>
                  <a:pt x="14939" y="831306"/>
                </a:lnTo>
                <a:lnTo>
                  <a:pt x="15636" y="844806"/>
                </a:lnTo>
                <a:lnTo>
                  <a:pt x="21339" y="896134"/>
                </a:lnTo>
                <a:lnTo>
                  <a:pt x="32623" y="939207"/>
                </a:lnTo>
                <a:lnTo>
                  <a:pt x="57946" y="978622"/>
                </a:lnTo>
                <a:lnTo>
                  <a:pt x="100512" y="992517"/>
                </a:lnTo>
                <a:lnTo>
                  <a:pt x="110526" y="992317"/>
                </a:lnTo>
                <a:lnTo>
                  <a:pt x="121082" y="991619"/>
                </a:lnTo>
                <a:lnTo>
                  <a:pt x="143891" y="989575"/>
                </a:lnTo>
                <a:lnTo>
                  <a:pt x="156179" y="988654"/>
                </a:lnTo>
                <a:lnTo>
                  <a:pt x="169080" y="988082"/>
                </a:lnTo>
                <a:lnTo>
                  <a:pt x="182611" y="988072"/>
                </a:lnTo>
                <a:lnTo>
                  <a:pt x="196790" y="988836"/>
                </a:lnTo>
                <a:lnTo>
                  <a:pt x="243392" y="997891"/>
                </a:lnTo>
                <a:lnTo>
                  <a:pt x="296900" y="1021310"/>
                </a:lnTo>
                <a:lnTo>
                  <a:pt x="338485" y="1045026"/>
                </a:lnTo>
                <a:lnTo>
                  <a:pt x="384384" y="1073621"/>
                </a:lnTo>
                <a:lnTo>
                  <a:pt x="433633" y="1105804"/>
                </a:lnTo>
                <a:lnTo>
                  <a:pt x="538317" y="1175781"/>
                </a:lnTo>
                <a:lnTo>
                  <a:pt x="565074" y="1193504"/>
                </a:lnTo>
                <a:lnTo>
                  <a:pt x="618447" y="1228095"/>
                </a:lnTo>
                <a:lnTo>
                  <a:pt x="670828" y="1260474"/>
                </a:lnTo>
                <a:lnTo>
                  <a:pt x="721252" y="1289351"/>
                </a:lnTo>
                <a:lnTo>
                  <a:pt x="768754" y="1313436"/>
                </a:lnTo>
                <a:lnTo>
                  <a:pt x="814853" y="1334960"/>
                </a:lnTo>
                <a:lnTo>
                  <a:pt x="861035" y="1356145"/>
                </a:lnTo>
                <a:lnTo>
                  <a:pt x="906970" y="1376379"/>
                </a:lnTo>
                <a:lnTo>
                  <a:pt x="952329" y="1395050"/>
                </a:lnTo>
                <a:lnTo>
                  <a:pt x="996782" y="1411544"/>
                </a:lnTo>
                <a:lnTo>
                  <a:pt x="1040001" y="1425249"/>
                </a:lnTo>
                <a:lnTo>
                  <a:pt x="1081657" y="1435553"/>
                </a:lnTo>
                <a:lnTo>
                  <a:pt x="1121420" y="1441842"/>
                </a:lnTo>
                <a:lnTo>
                  <a:pt x="1158960" y="1443505"/>
                </a:lnTo>
                <a:lnTo>
                  <a:pt x="1176795" y="1442410"/>
                </a:lnTo>
                <a:lnTo>
                  <a:pt x="1226624" y="1431837"/>
                </a:lnTo>
                <a:lnTo>
                  <a:pt x="1272210" y="1413151"/>
                </a:lnTo>
                <a:lnTo>
                  <a:pt x="1313809" y="1386210"/>
                </a:lnTo>
                <a:lnTo>
                  <a:pt x="1351562" y="1350567"/>
                </a:lnTo>
                <a:lnTo>
                  <a:pt x="1385606" y="1305773"/>
                </a:lnTo>
                <a:lnTo>
                  <a:pt x="1406310" y="1270606"/>
                </a:lnTo>
                <a:lnTo>
                  <a:pt x="1425469" y="1231041"/>
                </a:lnTo>
                <a:lnTo>
                  <a:pt x="1443124" y="1186944"/>
                </a:lnTo>
                <a:lnTo>
                  <a:pt x="1459259" y="1134939"/>
                </a:lnTo>
                <a:lnTo>
                  <a:pt x="1473817" y="1072925"/>
                </a:lnTo>
                <a:lnTo>
                  <a:pt x="1486775" y="1003376"/>
                </a:lnTo>
                <a:lnTo>
                  <a:pt x="1498110" y="928767"/>
                </a:lnTo>
                <a:lnTo>
                  <a:pt x="1503161" y="890337"/>
                </a:lnTo>
                <a:lnTo>
                  <a:pt x="1507799" y="851569"/>
                </a:lnTo>
                <a:lnTo>
                  <a:pt x="1512019" y="812773"/>
                </a:lnTo>
                <a:lnTo>
                  <a:pt x="1519196" y="736332"/>
                </a:lnTo>
                <a:lnTo>
                  <a:pt x="1524670" y="663486"/>
                </a:lnTo>
                <a:lnTo>
                  <a:pt x="1528418" y="596710"/>
                </a:lnTo>
                <a:lnTo>
                  <a:pt x="1530417" y="538477"/>
                </a:lnTo>
                <a:lnTo>
                  <a:pt x="1531135" y="490353"/>
                </a:lnTo>
                <a:lnTo>
                  <a:pt x="1533778" y="412717"/>
                </a:lnTo>
                <a:lnTo>
                  <a:pt x="1534142" y="396428"/>
                </a:lnTo>
                <a:lnTo>
                  <a:pt x="1534156" y="381206"/>
                </a:lnTo>
                <a:close/>
              </a:path>
              <a:path w="1534159" h="1443989">
                <a:moveTo>
                  <a:pt x="14939" y="831306"/>
                </a:moveTo>
                <a:lnTo>
                  <a:pt x="14939" y="644800"/>
                </a:lnTo>
                <a:lnTo>
                  <a:pt x="13752" y="767661"/>
                </a:lnTo>
                <a:lnTo>
                  <a:pt x="13800" y="787615"/>
                </a:lnTo>
                <a:lnTo>
                  <a:pt x="14088" y="807183"/>
                </a:lnTo>
                <a:lnTo>
                  <a:pt x="14685" y="826392"/>
                </a:lnTo>
                <a:lnTo>
                  <a:pt x="14939" y="831306"/>
                </a:lnTo>
                <a:close/>
              </a:path>
            </a:pathLst>
          </a:custGeom>
          <a:solidFill>
            <a:srgbClr val="33CCCC"/>
          </a:solidFill>
        </p:spPr>
        <p:txBody>
          <a:bodyPr wrap="square" lIns="0" tIns="0" rIns="0" bIns="0" rtlCol="0"/>
          <a:lstStyle/>
          <a:p>
            <a:endParaRPr sz="1539"/>
          </a:p>
        </p:txBody>
      </p:sp>
      <p:sp>
        <p:nvSpPr>
          <p:cNvPr id="5" name="object 5"/>
          <p:cNvSpPr/>
          <p:nvPr/>
        </p:nvSpPr>
        <p:spPr>
          <a:xfrm>
            <a:off x="5937972" y="2265246"/>
            <a:ext cx="1327618" cy="1148973"/>
          </a:xfrm>
          <a:custGeom>
            <a:avLst/>
            <a:gdLst/>
            <a:ahLst/>
            <a:cxnLst/>
            <a:rect l="l" t="t" r="r" b="b"/>
            <a:pathLst>
              <a:path w="1552575" h="1343660">
                <a:moveTo>
                  <a:pt x="39668" y="968520"/>
                </a:moveTo>
                <a:lnTo>
                  <a:pt x="39668" y="433950"/>
                </a:lnTo>
                <a:lnTo>
                  <a:pt x="38725" y="453784"/>
                </a:lnTo>
                <a:lnTo>
                  <a:pt x="36832" y="473268"/>
                </a:lnTo>
                <a:lnTo>
                  <a:pt x="34615" y="493041"/>
                </a:lnTo>
                <a:lnTo>
                  <a:pt x="29435" y="533203"/>
                </a:lnTo>
                <a:lnTo>
                  <a:pt x="11865" y="654000"/>
                </a:lnTo>
                <a:lnTo>
                  <a:pt x="6795" y="692662"/>
                </a:lnTo>
                <a:lnTo>
                  <a:pt x="1435" y="747393"/>
                </a:lnTo>
                <a:lnTo>
                  <a:pt x="0" y="780957"/>
                </a:lnTo>
                <a:lnTo>
                  <a:pt x="88" y="796671"/>
                </a:lnTo>
                <a:lnTo>
                  <a:pt x="786" y="811586"/>
                </a:lnTo>
                <a:lnTo>
                  <a:pt x="3817" y="841331"/>
                </a:lnTo>
                <a:lnTo>
                  <a:pt x="7668" y="883955"/>
                </a:lnTo>
                <a:lnTo>
                  <a:pt x="16365" y="931024"/>
                </a:lnTo>
                <a:lnTo>
                  <a:pt x="38951" y="967907"/>
                </a:lnTo>
                <a:lnTo>
                  <a:pt x="39668" y="968520"/>
                </a:lnTo>
                <a:close/>
              </a:path>
              <a:path w="1552575" h="1343660">
                <a:moveTo>
                  <a:pt x="1552068" y="1010460"/>
                </a:moveTo>
                <a:lnTo>
                  <a:pt x="1550649" y="937138"/>
                </a:lnTo>
                <a:lnTo>
                  <a:pt x="1545961" y="864048"/>
                </a:lnTo>
                <a:lnTo>
                  <a:pt x="1530440" y="700664"/>
                </a:lnTo>
                <a:lnTo>
                  <a:pt x="1528284" y="674097"/>
                </a:lnTo>
                <a:lnTo>
                  <a:pt x="1526911" y="650380"/>
                </a:lnTo>
                <a:lnTo>
                  <a:pt x="1526195" y="628929"/>
                </a:lnTo>
                <a:lnTo>
                  <a:pt x="1525794" y="608657"/>
                </a:lnTo>
                <a:lnTo>
                  <a:pt x="1525316" y="554380"/>
                </a:lnTo>
                <a:lnTo>
                  <a:pt x="1525005" y="538286"/>
                </a:lnTo>
                <a:lnTo>
                  <a:pt x="1521969" y="495240"/>
                </a:lnTo>
                <a:lnTo>
                  <a:pt x="1508618" y="448032"/>
                </a:lnTo>
                <a:lnTo>
                  <a:pt x="1477728" y="409282"/>
                </a:lnTo>
                <a:lnTo>
                  <a:pt x="1438519" y="383680"/>
                </a:lnTo>
                <a:lnTo>
                  <a:pt x="1401335" y="370162"/>
                </a:lnTo>
                <a:lnTo>
                  <a:pt x="1354370" y="361668"/>
                </a:lnTo>
                <a:lnTo>
                  <a:pt x="1299871" y="356914"/>
                </a:lnTo>
                <a:lnTo>
                  <a:pt x="1240082" y="354615"/>
                </a:lnTo>
                <a:lnTo>
                  <a:pt x="1145392" y="352959"/>
                </a:lnTo>
                <a:lnTo>
                  <a:pt x="1113615" y="352243"/>
                </a:lnTo>
                <a:lnTo>
                  <a:pt x="1051426" y="349601"/>
                </a:lnTo>
                <a:lnTo>
                  <a:pt x="992926" y="344276"/>
                </a:lnTo>
                <a:lnTo>
                  <a:pt x="940361" y="334982"/>
                </a:lnTo>
                <a:lnTo>
                  <a:pt x="895975" y="320434"/>
                </a:lnTo>
                <a:lnTo>
                  <a:pt x="860497" y="299325"/>
                </a:lnTo>
                <a:lnTo>
                  <a:pt x="831967" y="272264"/>
                </a:lnTo>
                <a:lnTo>
                  <a:pt x="808605" y="240840"/>
                </a:lnTo>
                <a:lnTo>
                  <a:pt x="788625" y="206646"/>
                </a:lnTo>
                <a:lnTo>
                  <a:pt x="761099" y="153641"/>
                </a:lnTo>
                <a:lnTo>
                  <a:pt x="751683" y="136311"/>
                </a:lnTo>
                <a:lnTo>
                  <a:pt x="731155" y="103351"/>
                </a:lnTo>
                <a:lnTo>
                  <a:pt x="706878" y="73985"/>
                </a:lnTo>
                <a:lnTo>
                  <a:pt x="677068" y="49804"/>
                </a:lnTo>
                <a:lnTo>
                  <a:pt x="639943" y="32398"/>
                </a:lnTo>
                <a:lnTo>
                  <a:pt x="592936" y="20363"/>
                </a:lnTo>
                <a:lnTo>
                  <a:pt x="536830" y="10916"/>
                </a:lnTo>
                <a:lnTo>
                  <a:pt x="474186" y="4267"/>
                </a:lnTo>
                <a:lnTo>
                  <a:pt x="407564" y="626"/>
                </a:lnTo>
                <a:lnTo>
                  <a:pt x="373562" y="0"/>
                </a:lnTo>
                <a:lnTo>
                  <a:pt x="339525" y="204"/>
                </a:lnTo>
                <a:lnTo>
                  <a:pt x="272629" y="3211"/>
                </a:lnTo>
                <a:lnTo>
                  <a:pt x="209436" y="9857"/>
                </a:lnTo>
                <a:lnTo>
                  <a:pt x="152507" y="20353"/>
                </a:lnTo>
                <a:lnTo>
                  <a:pt x="104402" y="34908"/>
                </a:lnTo>
                <a:lnTo>
                  <a:pt x="67681" y="53734"/>
                </a:lnTo>
                <a:lnTo>
                  <a:pt x="34080" y="93441"/>
                </a:lnTo>
                <a:lnTo>
                  <a:pt x="19422" y="146722"/>
                </a:lnTo>
                <a:lnTo>
                  <a:pt x="17438" y="187749"/>
                </a:lnTo>
                <a:lnTo>
                  <a:pt x="18168" y="209456"/>
                </a:lnTo>
                <a:lnTo>
                  <a:pt x="19771" y="231757"/>
                </a:lnTo>
                <a:lnTo>
                  <a:pt x="22043" y="254497"/>
                </a:lnTo>
                <a:lnTo>
                  <a:pt x="24778" y="277525"/>
                </a:lnTo>
                <a:lnTo>
                  <a:pt x="33713" y="346807"/>
                </a:lnTo>
                <a:lnTo>
                  <a:pt x="36251" y="369458"/>
                </a:lnTo>
                <a:lnTo>
                  <a:pt x="38226" y="391635"/>
                </a:lnTo>
                <a:lnTo>
                  <a:pt x="39433" y="413183"/>
                </a:lnTo>
                <a:lnTo>
                  <a:pt x="39668" y="433950"/>
                </a:lnTo>
                <a:lnTo>
                  <a:pt x="39668" y="968520"/>
                </a:lnTo>
                <a:lnTo>
                  <a:pt x="48023" y="975660"/>
                </a:lnTo>
                <a:lnTo>
                  <a:pt x="86137" y="995662"/>
                </a:lnTo>
                <a:lnTo>
                  <a:pt x="140404" y="1007639"/>
                </a:lnTo>
                <a:lnTo>
                  <a:pt x="187530" y="1009066"/>
                </a:lnTo>
                <a:lnTo>
                  <a:pt x="213993" y="1008367"/>
                </a:lnTo>
                <a:lnTo>
                  <a:pt x="241985" y="1006956"/>
                </a:lnTo>
                <a:lnTo>
                  <a:pt x="271203" y="1005003"/>
                </a:lnTo>
                <a:lnTo>
                  <a:pt x="301345" y="1002681"/>
                </a:lnTo>
                <a:lnTo>
                  <a:pt x="363184" y="997617"/>
                </a:lnTo>
                <a:lnTo>
                  <a:pt x="394276" y="995217"/>
                </a:lnTo>
                <a:lnTo>
                  <a:pt x="425079" y="993135"/>
                </a:lnTo>
                <a:lnTo>
                  <a:pt x="455288" y="991543"/>
                </a:lnTo>
                <a:lnTo>
                  <a:pt x="484603" y="990611"/>
                </a:lnTo>
                <a:lnTo>
                  <a:pt x="512718" y="990512"/>
                </a:lnTo>
                <a:lnTo>
                  <a:pt x="539331" y="991418"/>
                </a:lnTo>
                <a:lnTo>
                  <a:pt x="586840" y="996930"/>
                </a:lnTo>
                <a:lnTo>
                  <a:pt x="624703" y="1008520"/>
                </a:lnTo>
                <a:lnTo>
                  <a:pt x="659095" y="1040294"/>
                </a:lnTo>
                <a:lnTo>
                  <a:pt x="672291" y="1086187"/>
                </a:lnTo>
                <a:lnTo>
                  <a:pt x="674329" y="1158539"/>
                </a:lnTo>
                <a:lnTo>
                  <a:pt x="674548" y="1177077"/>
                </a:lnTo>
                <a:lnTo>
                  <a:pt x="680481" y="1230068"/>
                </a:lnTo>
                <a:lnTo>
                  <a:pt x="702164" y="1274264"/>
                </a:lnTo>
                <a:lnTo>
                  <a:pt x="749671" y="1303414"/>
                </a:lnTo>
                <a:lnTo>
                  <a:pt x="800927" y="1315929"/>
                </a:lnTo>
                <a:lnTo>
                  <a:pt x="867105" y="1326908"/>
                </a:lnTo>
                <a:lnTo>
                  <a:pt x="944384" y="1335592"/>
                </a:lnTo>
                <a:lnTo>
                  <a:pt x="985992" y="1338836"/>
                </a:lnTo>
                <a:lnTo>
                  <a:pt x="1028941" y="1341222"/>
                </a:lnTo>
                <a:lnTo>
                  <a:pt x="1072755" y="1342654"/>
                </a:lnTo>
                <a:lnTo>
                  <a:pt x="1116955" y="1343038"/>
                </a:lnTo>
                <a:lnTo>
                  <a:pt x="1161064" y="1342280"/>
                </a:lnTo>
                <a:lnTo>
                  <a:pt x="1204604" y="1340283"/>
                </a:lnTo>
                <a:lnTo>
                  <a:pt x="1247096" y="1336954"/>
                </a:lnTo>
                <a:lnTo>
                  <a:pt x="1288064" y="1332197"/>
                </a:lnTo>
                <a:lnTo>
                  <a:pt x="1327029" y="1325917"/>
                </a:lnTo>
                <a:lnTo>
                  <a:pt x="1397041" y="1308411"/>
                </a:lnTo>
                <a:lnTo>
                  <a:pt x="1453352" y="1283647"/>
                </a:lnTo>
                <a:lnTo>
                  <a:pt x="1493051" y="1250184"/>
                </a:lnTo>
                <a:lnTo>
                  <a:pt x="1520710" y="1203874"/>
                </a:lnTo>
                <a:lnTo>
                  <a:pt x="1538699" y="1146621"/>
                </a:lnTo>
                <a:lnTo>
                  <a:pt x="1548618" y="1081218"/>
                </a:lnTo>
                <a:lnTo>
                  <a:pt x="1551052" y="1046334"/>
                </a:lnTo>
                <a:lnTo>
                  <a:pt x="1552068" y="1010460"/>
                </a:lnTo>
                <a:close/>
              </a:path>
            </a:pathLst>
          </a:custGeom>
          <a:solidFill>
            <a:srgbClr val="33CCCC"/>
          </a:solidFill>
        </p:spPr>
        <p:txBody>
          <a:bodyPr wrap="square" lIns="0" tIns="0" rIns="0" bIns="0" rtlCol="0"/>
          <a:lstStyle/>
          <a:p>
            <a:endParaRPr sz="1539"/>
          </a:p>
        </p:txBody>
      </p:sp>
      <p:sp>
        <p:nvSpPr>
          <p:cNvPr id="6" name="object 6"/>
          <p:cNvSpPr/>
          <p:nvPr/>
        </p:nvSpPr>
        <p:spPr>
          <a:xfrm>
            <a:off x="6224396" y="3397915"/>
            <a:ext cx="2159483" cy="1564905"/>
          </a:xfrm>
          <a:custGeom>
            <a:avLst/>
            <a:gdLst/>
            <a:ahLst/>
            <a:cxnLst/>
            <a:rect l="l" t="t" r="r" b="b"/>
            <a:pathLst>
              <a:path w="2525395" h="1830070">
                <a:moveTo>
                  <a:pt x="2524910" y="779703"/>
                </a:moveTo>
                <a:lnTo>
                  <a:pt x="2523783" y="731969"/>
                </a:lnTo>
                <a:lnTo>
                  <a:pt x="2520478" y="685085"/>
                </a:lnTo>
                <a:lnTo>
                  <a:pt x="2514840" y="639365"/>
                </a:lnTo>
                <a:lnTo>
                  <a:pt x="2506713" y="595124"/>
                </a:lnTo>
                <a:lnTo>
                  <a:pt x="2495943" y="552673"/>
                </a:lnTo>
                <a:lnTo>
                  <a:pt x="2482375" y="512329"/>
                </a:lnTo>
                <a:lnTo>
                  <a:pt x="2465854" y="474403"/>
                </a:lnTo>
                <a:lnTo>
                  <a:pt x="2446225" y="439210"/>
                </a:lnTo>
                <a:lnTo>
                  <a:pt x="2423334" y="407064"/>
                </a:lnTo>
                <a:lnTo>
                  <a:pt x="2396088" y="377110"/>
                </a:lnTo>
                <a:lnTo>
                  <a:pt x="2363812" y="348502"/>
                </a:lnTo>
                <a:lnTo>
                  <a:pt x="2326973" y="321226"/>
                </a:lnTo>
                <a:lnTo>
                  <a:pt x="2286039" y="295270"/>
                </a:lnTo>
                <a:lnTo>
                  <a:pt x="2241477" y="270619"/>
                </a:lnTo>
                <a:lnTo>
                  <a:pt x="2193755" y="247259"/>
                </a:lnTo>
                <a:lnTo>
                  <a:pt x="2143340" y="225178"/>
                </a:lnTo>
                <a:lnTo>
                  <a:pt x="2090699" y="204360"/>
                </a:lnTo>
                <a:lnTo>
                  <a:pt x="2036301" y="184793"/>
                </a:lnTo>
                <a:lnTo>
                  <a:pt x="1980612" y="166463"/>
                </a:lnTo>
                <a:lnTo>
                  <a:pt x="1924100" y="149356"/>
                </a:lnTo>
                <a:lnTo>
                  <a:pt x="1867232" y="133458"/>
                </a:lnTo>
                <a:lnTo>
                  <a:pt x="1810477" y="118755"/>
                </a:lnTo>
                <a:lnTo>
                  <a:pt x="1754301" y="105235"/>
                </a:lnTo>
                <a:lnTo>
                  <a:pt x="1699172" y="92882"/>
                </a:lnTo>
                <a:lnTo>
                  <a:pt x="1645557" y="81684"/>
                </a:lnTo>
                <a:lnTo>
                  <a:pt x="1593925" y="71627"/>
                </a:lnTo>
                <a:lnTo>
                  <a:pt x="1544741" y="62697"/>
                </a:lnTo>
                <a:lnTo>
                  <a:pt x="1498475" y="54880"/>
                </a:lnTo>
                <a:lnTo>
                  <a:pt x="1455594" y="48162"/>
                </a:lnTo>
                <a:lnTo>
                  <a:pt x="1415164" y="43545"/>
                </a:lnTo>
                <a:lnTo>
                  <a:pt x="1376099" y="41630"/>
                </a:lnTo>
                <a:lnTo>
                  <a:pt x="1338288" y="42145"/>
                </a:lnTo>
                <a:lnTo>
                  <a:pt x="1265986" y="49389"/>
                </a:lnTo>
                <a:lnTo>
                  <a:pt x="1197377" y="63113"/>
                </a:lnTo>
                <a:lnTo>
                  <a:pt x="1131576" y="81155"/>
                </a:lnTo>
                <a:lnTo>
                  <a:pt x="1067703" y="101354"/>
                </a:lnTo>
                <a:lnTo>
                  <a:pt x="1036213" y="111585"/>
                </a:lnTo>
                <a:lnTo>
                  <a:pt x="1004874" y="121545"/>
                </a:lnTo>
                <a:lnTo>
                  <a:pt x="942208" y="139567"/>
                </a:lnTo>
                <a:lnTo>
                  <a:pt x="878822" y="153257"/>
                </a:lnTo>
                <a:lnTo>
                  <a:pt x="813833" y="160452"/>
                </a:lnTo>
                <a:lnTo>
                  <a:pt x="780462" y="160938"/>
                </a:lnTo>
                <a:lnTo>
                  <a:pt x="746059" y="158668"/>
                </a:lnTo>
                <a:lnTo>
                  <a:pt x="673797" y="145819"/>
                </a:lnTo>
                <a:lnTo>
                  <a:pt x="636370" y="136042"/>
                </a:lnTo>
                <a:lnTo>
                  <a:pt x="598367" y="124565"/>
                </a:lnTo>
                <a:lnTo>
                  <a:pt x="560004" y="111787"/>
                </a:lnTo>
                <a:lnTo>
                  <a:pt x="521497" y="98110"/>
                </a:lnTo>
                <a:lnTo>
                  <a:pt x="483062" y="83934"/>
                </a:lnTo>
                <a:lnTo>
                  <a:pt x="444915" y="69659"/>
                </a:lnTo>
                <a:lnTo>
                  <a:pt x="407272" y="55687"/>
                </a:lnTo>
                <a:lnTo>
                  <a:pt x="370349" y="42418"/>
                </a:lnTo>
                <a:lnTo>
                  <a:pt x="299528" y="19591"/>
                </a:lnTo>
                <a:lnTo>
                  <a:pt x="234179" y="4383"/>
                </a:lnTo>
                <a:lnTo>
                  <a:pt x="176031" y="0"/>
                </a:lnTo>
                <a:lnTo>
                  <a:pt x="150198" y="2868"/>
                </a:lnTo>
                <a:lnTo>
                  <a:pt x="106092" y="20730"/>
                </a:lnTo>
                <a:lnTo>
                  <a:pt x="71885" y="55866"/>
                </a:lnTo>
                <a:lnTo>
                  <a:pt x="45491" y="106227"/>
                </a:lnTo>
                <a:lnTo>
                  <a:pt x="26038" y="168795"/>
                </a:lnTo>
                <a:lnTo>
                  <a:pt x="12652" y="240552"/>
                </a:lnTo>
                <a:lnTo>
                  <a:pt x="7961" y="278934"/>
                </a:lnTo>
                <a:lnTo>
                  <a:pt x="4460" y="318482"/>
                </a:lnTo>
                <a:lnTo>
                  <a:pt x="2038" y="358818"/>
                </a:lnTo>
                <a:lnTo>
                  <a:pt x="588" y="399566"/>
                </a:lnTo>
                <a:lnTo>
                  <a:pt x="0" y="440349"/>
                </a:lnTo>
                <a:lnTo>
                  <a:pt x="164" y="480788"/>
                </a:lnTo>
                <a:lnTo>
                  <a:pt x="971" y="520507"/>
                </a:lnTo>
                <a:lnTo>
                  <a:pt x="2313" y="559129"/>
                </a:lnTo>
                <a:lnTo>
                  <a:pt x="6164" y="631572"/>
                </a:lnTo>
                <a:lnTo>
                  <a:pt x="10842" y="695100"/>
                </a:lnTo>
                <a:lnTo>
                  <a:pt x="11229" y="724164"/>
                </a:lnTo>
                <a:lnTo>
                  <a:pt x="16162" y="781057"/>
                </a:lnTo>
                <a:lnTo>
                  <a:pt x="26141" y="836189"/>
                </a:lnTo>
                <a:lnTo>
                  <a:pt x="40566" y="889425"/>
                </a:lnTo>
                <a:lnTo>
                  <a:pt x="58838" y="940625"/>
                </a:lnTo>
                <a:lnTo>
                  <a:pt x="80359" y="989654"/>
                </a:lnTo>
                <a:lnTo>
                  <a:pt x="104529" y="1036374"/>
                </a:lnTo>
                <a:lnTo>
                  <a:pt x="130749" y="1080649"/>
                </a:lnTo>
                <a:lnTo>
                  <a:pt x="158422" y="1122339"/>
                </a:lnTo>
                <a:lnTo>
                  <a:pt x="186946" y="1161310"/>
                </a:lnTo>
                <a:lnTo>
                  <a:pt x="216348" y="1197136"/>
                </a:lnTo>
                <a:lnTo>
                  <a:pt x="249069" y="1228338"/>
                </a:lnTo>
                <a:lnTo>
                  <a:pt x="284888" y="1255468"/>
                </a:lnTo>
                <a:lnTo>
                  <a:pt x="323187" y="1279410"/>
                </a:lnTo>
                <a:lnTo>
                  <a:pt x="363349" y="1301044"/>
                </a:lnTo>
                <a:lnTo>
                  <a:pt x="404757" y="1321255"/>
                </a:lnTo>
                <a:lnTo>
                  <a:pt x="446794" y="1340924"/>
                </a:lnTo>
                <a:lnTo>
                  <a:pt x="467855" y="1350831"/>
                </a:lnTo>
                <a:lnTo>
                  <a:pt x="509677" y="1371342"/>
                </a:lnTo>
                <a:lnTo>
                  <a:pt x="550585" y="1393517"/>
                </a:lnTo>
                <a:lnTo>
                  <a:pt x="589962" y="1418238"/>
                </a:lnTo>
                <a:lnTo>
                  <a:pt x="625998" y="1446054"/>
                </a:lnTo>
                <a:lnTo>
                  <a:pt x="657975" y="1475992"/>
                </a:lnTo>
                <a:lnTo>
                  <a:pt x="687592" y="1507338"/>
                </a:lnTo>
                <a:lnTo>
                  <a:pt x="716551" y="1539378"/>
                </a:lnTo>
                <a:lnTo>
                  <a:pt x="731315" y="1555436"/>
                </a:lnTo>
                <a:lnTo>
                  <a:pt x="762476" y="1587182"/>
                </a:lnTo>
                <a:lnTo>
                  <a:pt x="797230" y="1617839"/>
                </a:lnTo>
                <a:lnTo>
                  <a:pt x="837278" y="1646696"/>
                </a:lnTo>
                <a:lnTo>
                  <a:pt x="884322" y="1673037"/>
                </a:lnTo>
                <a:lnTo>
                  <a:pt x="940061" y="1696151"/>
                </a:lnTo>
                <a:lnTo>
                  <a:pt x="1006490" y="1716277"/>
                </a:lnTo>
                <a:lnTo>
                  <a:pt x="1044712" y="1726742"/>
                </a:lnTo>
                <a:lnTo>
                  <a:pt x="1086025" y="1737504"/>
                </a:lnTo>
                <a:lnTo>
                  <a:pt x="1130067" y="1748398"/>
                </a:lnTo>
                <a:lnTo>
                  <a:pt x="1176475" y="1759257"/>
                </a:lnTo>
                <a:lnTo>
                  <a:pt x="1224887" y="1769917"/>
                </a:lnTo>
                <a:lnTo>
                  <a:pt x="1274938" y="1780210"/>
                </a:lnTo>
                <a:lnTo>
                  <a:pt x="1326267" y="1789972"/>
                </a:lnTo>
                <a:lnTo>
                  <a:pt x="1378510" y="1799037"/>
                </a:lnTo>
                <a:lnTo>
                  <a:pt x="1431305" y="1807239"/>
                </a:lnTo>
                <a:lnTo>
                  <a:pt x="1484288" y="1814413"/>
                </a:lnTo>
                <a:lnTo>
                  <a:pt x="1537097" y="1820391"/>
                </a:lnTo>
                <a:lnTo>
                  <a:pt x="1589369" y="1825010"/>
                </a:lnTo>
                <a:lnTo>
                  <a:pt x="1640740" y="1828103"/>
                </a:lnTo>
                <a:lnTo>
                  <a:pt x="1690849" y="1829504"/>
                </a:lnTo>
                <a:lnTo>
                  <a:pt x="1739332" y="1829048"/>
                </a:lnTo>
                <a:lnTo>
                  <a:pt x="1785826" y="1826568"/>
                </a:lnTo>
                <a:lnTo>
                  <a:pt x="1829968" y="1821900"/>
                </a:lnTo>
                <a:lnTo>
                  <a:pt x="1871395" y="1814877"/>
                </a:lnTo>
                <a:lnTo>
                  <a:pt x="1909746" y="1805334"/>
                </a:lnTo>
                <a:lnTo>
                  <a:pt x="1946079" y="1793220"/>
                </a:lnTo>
                <a:lnTo>
                  <a:pt x="1981665" y="1778898"/>
                </a:lnTo>
                <a:lnTo>
                  <a:pt x="2016455" y="1762479"/>
                </a:lnTo>
                <a:lnTo>
                  <a:pt x="2050399" y="1744076"/>
                </a:lnTo>
                <a:lnTo>
                  <a:pt x="2083446" y="1723800"/>
                </a:lnTo>
                <a:lnTo>
                  <a:pt x="2115547" y="1701765"/>
                </a:lnTo>
                <a:lnTo>
                  <a:pt x="2146653" y="1678081"/>
                </a:lnTo>
                <a:lnTo>
                  <a:pt x="2176714" y="1652861"/>
                </a:lnTo>
                <a:lnTo>
                  <a:pt x="2205679" y="1626217"/>
                </a:lnTo>
                <a:lnTo>
                  <a:pt x="2233500" y="1598261"/>
                </a:lnTo>
                <a:lnTo>
                  <a:pt x="2260127" y="1569104"/>
                </a:lnTo>
                <a:lnTo>
                  <a:pt x="2285509" y="1538860"/>
                </a:lnTo>
                <a:lnTo>
                  <a:pt x="2309597" y="1507639"/>
                </a:lnTo>
                <a:lnTo>
                  <a:pt x="2332342" y="1475554"/>
                </a:lnTo>
                <a:lnTo>
                  <a:pt x="2353694" y="1442718"/>
                </a:lnTo>
                <a:lnTo>
                  <a:pt x="2373602" y="1409241"/>
                </a:lnTo>
                <a:lnTo>
                  <a:pt x="2392018" y="1375236"/>
                </a:lnTo>
                <a:lnTo>
                  <a:pt x="2408891" y="1340815"/>
                </a:lnTo>
                <a:lnTo>
                  <a:pt x="2437812" y="1271172"/>
                </a:lnTo>
                <a:lnTo>
                  <a:pt x="2450427" y="1234792"/>
                </a:lnTo>
                <a:lnTo>
                  <a:pt x="2462568" y="1195810"/>
                </a:lnTo>
                <a:lnTo>
                  <a:pt x="2474079" y="1154541"/>
                </a:lnTo>
                <a:lnTo>
                  <a:pt x="2484806" y="1111299"/>
                </a:lnTo>
                <a:lnTo>
                  <a:pt x="2494592" y="1066397"/>
                </a:lnTo>
                <a:lnTo>
                  <a:pt x="2503285" y="1020149"/>
                </a:lnTo>
                <a:lnTo>
                  <a:pt x="2510728" y="972869"/>
                </a:lnTo>
                <a:lnTo>
                  <a:pt x="2516767" y="924871"/>
                </a:lnTo>
                <a:lnTo>
                  <a:pt x="2521247" y="876468"/>
                </a:lnTo>
                <a:lnTo>
                  <a:pt x="2524013" y="827974"/>
                </a:lnTo>
                <a:lnTo>
                  <a:pt x="2524910" y="779703"/>
                </a:lnTo>
                <a:close/>
              </a:path>
            </a:pathLst>
          </a:custGeom>
          <a:solidFill>
            <a:srgbClr val="33CCCC"/>
          </a:solidFill>
        </p:spPr>
        <p:txBody>
          <a:bodyPr wrap="square" lIns="0" tIns="0" rIns="0" bIns="0" rtlCol="0"/>
          <a:lstStyle/>
          <a:p>
            <a:endParaRPr sz="1539"/>
          </a:p>
        </p:txBody>
      </p:sp>
      <p:sp>
        <p:nvSpPr>
          <p:cNvPr id="7" name="object 7"/>
          <p:cNvSpPr/>
          <p:nvPr/>
        </p:nvSpPr>
        <p:spPr>
          <a:xfrm>
            <a:off x="5999756" y="2354096"/>
            <a:ext cx="2550980" cy="2540659"/>
          </a:xfrm>
          <a:prstGeom prst="rect">
            <a:avLst/>
          </a:prstGeom>
          <a:blipFill>
            <a:blip r:embed="rId2" cstate="print"/>
            <a:stretch>
              <a:fillRect/>
            </a:stretch>
          </a:blipFill>
        </p:spPr>
        <p:txBody>
          <a:bodyPr wrap="square" lIns="0" tIns="0" rIns="0" bIns="0" rtlCol="0"/>
          <a:lstStyle/>
          <a:p>
            <a:endParaRPr sz="1539"/>
          </a:p>
        </p:txBody>
      </p:sp>
      <p:sp>
        <p:nvSpPr>
          <p:cNvPr id="8" name="object 8"/>
          <p:cNvSpPr/>
          <p:nvPr/>
        </p:nvSpPr>
        <p:spPr>
          <a:xfrm>
            <a:off x="6242799" y="2469531"/>
            <a:ext cx="1896131" cy="1896131"/>
          </a:xfrm>
          <a:custGeom>
            <a:avLst/>
            <a:gdLst/>
            <a:ahLst/>
            <a:cxnLst/>
            <a:rect l="l" t="t" r="r" b="b"/>
            <a:pathLst>
              <a:path w="2217420" h="2217420">
                <a:moveTo>
                  <a:pt x="2157984" y="2134362"/>
                </a:moveTo>
                <a:lnTo>
                  <a:pt x="23622" y="0"/>
                </a:lnTo>
                <a:lnTo>
                  <a:pt x="0" y="23622"/>
                </a:lnTo>
                <a:lnTo>
                  <a:pt x="2134362" y="2157984"/>
                </a:lnTo>
                <a:lnTo>
                  <a:pt x="2157984" y="2134362"/>
                </a:lnTo>
                <a:close/>
              </a:path>
              <a:path w="2217420" h="2217420">
                <a:moveTo>
                  <a:pt x="2170176" y="2201559"/>
                </a:moveTo>
                <a:lnTo>
                  <a:pt x="2170176" y="2146554"/>
                </a:lnTo>
                <a:lnTo>
                  <a:pt x="2146554" y="2170176"/>
                </a:lnTo>
                <a:lnTo>
                  <a:pt x="2134362" y="2157984"/>
                </a:lnTo>
                <a:lnTo>
                  <a:pt x="2110740" y="2181606"/>
                </a:lnTo>
                <a:lnTo>
                  <a:pt x="2170176" y="2201559"/>
                </a:lnTo>
                <a:close/>
              </a:path>
              <a:path w="2217420" h="2217420">
                <a:moveTo>
                  <a:pt x="2170176" y="2146554"/>
                </a:moveTo>
                <a:lnTo>
                  <a:pt x="2157984" y="2134362"/>
                </a:lnTo>
                <a:lnTo>
                  <a:pt x="2134362" y="2157984"/>
                </a:lnTo>
                <a:lnTo>
                  <a:pt x="2146554" y="2170176"/>
                </a:lnTo>
                <a:lnTo>
                  <a:pt x="2170176" y="2146554"/>
                </a:lnTo>
                <a:close/>
              </a:path>
              <a:path w="2217420" h="2217420">
                <a:moveTo>
                  <a:pt x="2217420" y="2217420"/>
                </a:moveTo>
                <a:lnTo>
                  <a:pt x="2181606" y="2110740"/>
                </a:lnTo>
                <a:lnTo>
                  <a:pt x="2157984" y="2134362"/>
                </a:lnTo>
                <a:lnTo>
                  <a:pt x="2170176" y="2146554"/>
                </a:lnTo>
                <a:lnTo>
                  <a:pt x="2170176" y="2201559"/>
                </a:lnTo>
                <a:lnTo>
                  <a:pt x="2217420" y="2217420"/>
                </a:lnTo>
                <a:close/>
              </a:path>
            </a:pathLst>
          </a:custGeom>
          <a:solidFill>
            <a:srgbClr val="FF0000"/>
          </a:solidFill>
        </p:spPr>
        <p:txBody>
          <a:bodyPr wrap="square" lIns="0" tIns="0" rIns="0" bIns="0" rtlCol="0"/>
          <a:lstStyle/>
          <a:p>
            <a:endParaRPr sz="1539"/>
          </a:p>
        </p:txBody>
      </p:sp>
      <p:sp>
        <p:nvSpPr>
          <p:cNvPr id="9" name="object 9"/>
          <p:cNvSpPr/>
          <p:nvPr/>
        </p:nvSpPr>
        <p:spPr>
          <a:xfrm>
            <a:off x="6253225" y="2365277"/>
            <a:ext cx="1895588" cy="1896131"/>
          </a:xfrm>
          <a:custGeom>
            <a:avLst/>
            <a:gdLst/>
            <a:ahLst/>
            <a:cxnLst/>
            <a:rect l="l" t="t" r="r" b="b"/>
            <a:pathLst>
              <a:path w="2216784" h="2217420">
                <a:moveTo>
                  <a:pt x="105918" y="35814"/>
                </a:moveTo>
                <a:lnTo>
                  <a:pt x="0" y="0"/>
                </a:lnTo>
                <a:lnTo>
                  <a:pt x="35052" y="106680"/>
                </a:lnTo>
                <a:lnTo>
                  <a:pt x="47244" y="94488"/>
                </a:lnTo>
                <a:lnTo>
                  <a:pt x="47244" y="70866"/>
                </a:lnTo>
                <a:lnTo>
                  <a:pt x="70866" y="47244"/>
                </a:lnTo>
                <a:lnTo>
                  <a:pt x="82674" y="59057"/>
                </a:lnTo>
                <a:lnTo>
                  <a:pt x="105918" y="35814"/>
                </a:lnTo>
                <a:close/>
              </a:path>
              <a:path w="2216784" h="2217420">
                <a:moveTo>
                  <a:pt x="82674" y="59057"/>
                </a:moveTo>
                <a:lnTo>
                  <a:pt x="70866" y="47244"/>
                </a:lnTo>
                <a:lnTo>
                  <a:pt x="47244" y="70866"/>
                </a:lnTo>
                <a:lnTo>
                  <a:pt x="59052" y="82679"/>
                </a:lnTo>
                <a:lnTo>
                  <a:pt x="82674" y="59057"/>
                </a:lnTo>
                <a:close/>
              </a:path>
              <a:path w="2216784" h="2217420">
                <a:moveTo>
                  <a:pt x="59052" y="82679"/>
                </a:moveTo>
                <a:lnTo>
                  <a:pt x="47244" y="70866"/>
                </a:lnTo>
                <a:lnTo>
                  <a:pt x="47244" y="94488"/>
                </a:lnTo>
                <a:lnTo>
                  <a:pt x="59052" y="82679"/>
                </a:lnTo>
                <a:close/>
              </a:path>
              <a:path w="2216784" h="2217420">
                <a:moveTo>
                  <a:pt x="2216658" y="2193798"/>
                </a:moveTo>
                <a:lnTo>
                  <a:pt x="82674" y="59057"/>
                </a:lnTo>
                <a:lnTo>
                  <a:pt x="59052" y="82679"/>
                </a:lnTo>
                <a:lnTo>
                  <a:pt x="2193036" y="2217420"/>
                </a:lnTo>
                <a:lnTo>
                  <a:pt x="2216658" y="2193798"/>
                </a:lnTo>
                <a:close/>
              </a:path>
            </a:pathLst>
          </a:custGeom>
          <a:solidFill>
            <a:srgbClr val="FF0000"/>
          </a:solidFill>
        </p:spPr>
        <p:txBody>
          <a:bodyPr wrap="square" lIns="0" tIns="0" rIns="0" bIns="0" rtlCol="0"/>
          <a:lstStyle/>
          <a:p>
            <a:endParaRPr sz="1539"/>
          </a:p>
        </p:txBody>
      </p:sp>
      <p:sp>
        <p:nvSpPr>
          <p:cNvPr id="10" name="object 10"/>
          <p:cNvSpPr/>
          <p:nvPr/>
        </p:nvSpPr>
        <p:spPr>
          <a:xfrm>
            <a:off x="7276875" y="4408667"/>
            <a:ext cx="862273" cy="313850"/>
          </a:xfrm>
          <a:custGeom>
            <a:avLst/>
            <a:gdLst/>
            <a:ahLst/>
            <a:cxnLst/>
            <a:rect l="l" t="t" r="r" b="b"/>
            <a:pathLst>
              <a:path w="1008379" h="367029">
                <a:moveTo>
                  <a:pt x="918363" y="63956"/>
                </a:moveTo>
                <a:lnTo>
                  <a:pt x="907618" y="31978"/>
                </a:lnTo>
                <a:lnTo>
                  <a:pt x="0" y="334518"/>
                </a:lnTo>
                <a:lnTo>
                  <a:pt x="10668" y="366522"/>
                </a:lnTo>
                <a:lnTo>
                  <a:pt x="918363" y="63956"/>
                </a:lnTo>
                <a:close/>
              </a:path>
              <a:path w="1008379" h="367029">
                <a:moveTo>
                  <a:pt x="1008126" y="16002"/>
                </a:moveTo>
                <a:lnTo>
                  <a:pt x="896874" y="0"/>
                </a:lnTo>
                <a:lnTo>
                  <a:pt x="907618" y="31978"/>
                </a:lnTo>
                <a:lnTo>
                  <a:pt x="923544" y="26670"/>
                </a:lnTo>
                <a:lnTo>
                  <a:pt x="934212" y="58674"/>
                </a:lnTo>
                <a:lnTo>
                  <a:pt x="934212" y="89916"/>
                </a:lnTo>
                <a:lnTo>
                  <a:pt x="1008126" y="16002"/>
                </a:lnTo>
                <a:close/>
              </a:path>
              <a:path w="1008379" h="367029">
                <a:moveTo>
                  <a:pt x="934212" y="58674"/>
                </a:moveTo>
                <a:lnTo>
                  <a:pt x="923544" y="26670"/>
                </a:lnTo>
                <a:lnTo>
                  <a:pt x="907618" y="31978"/>
                </a:lnTo>
                <a:lnTo>
                  <a:pt x="918363" y="63956"/>
                </a:lnTo>
                <a:lnTo>
                  <a:pt x="934212" y="58674"/>
                </a:lnTo>
                <a:close/>
              </a:path>
              <a:path w="1008379" h="367029">
                <a:moveTo>
                  <a:pt x="934212" y="89916"/>
                </a:moveTo>
                <a:lnTo>
                  <a:pt x="934212" y="58674"/>
                </a:lnTo>
                <a:lnTo>
                  <a:pt x="918363" y="63956"/>
                </a:lnTo>
                <a:lnTo>
                  <a:pt x="928878" y="95250"/>
                </a:lnTo>
                <a:lnTo>
                  <a:pt x="934212" y="89916"/>
                </a:lnTo>
                <a:close/>
              </a:path>
            </a:pathLst>
          </a:custGeom>
          <a:solidFill>
            <a:srgbClr val="FF0000"/>
          </a:solidFill>
        </p:spPr>
        <p:txBody>
          <a:bodyPr wrap="square" lIns="0" tIns="0" rIns="0" bIns="0" rtlCol="0"/>
          <a:lstStyle/>
          <a:p>
            <a:endParaRPr sz="1539"/>
          </a:p>
        </p:txBody>
      </p:sp>
      <p:sp>
        <p:nvSpPr>
          <p:cNvPr id="11" name="object 11"/>
          <p:cNvSpPr/>
          <p:nvPr/>
        </p:nvSpPr>
        <p:spPr>
          <a:xfrm>
            <a:off x="7338776" y="4466007"/>
            <a:ext cx="861729" cy="312764"/>
          </a:xfrm>
          <a:custGeom>
            <a:avLst/>
            <a:gdLst/>
            <a:ahLst/>
            <a:cxnLst/>
            <a:rect l="l" t="t" r="r" b="b"/>
            <a:pathLst>
              <a:path w="1007745" h="365760">
                <a:moveTo>
                  <a:pt x="89992" y="302488"/>
                </a:moveTo>
                <a:lnTo>
                  <a:pt x="79247" y="270509"/>
                </a:lnTo>
                <a:lnTo>
                  <a:pt x="0" y="349757"/>
                </a:lnTo>
                <a:lnTo>
                  <a:pt x="73913" y="360389"/>
                </a:lnTo>
                <a:lnTo>
                  <a:pt x="73913" y="307847"/>
                </a:lnTo>
                <a:lnTo>
                  <a:pt x="89992" y="302488"/>
                </a:lnTo>
                <a:close/>
              </a:path>
              <a:path w="1007745" h="365760">
                <a:moveTo>
                  <a:pt x="100736" y="334462"/>
                </a:moveTo>
                <a:lnTo>
                  <a:pt x="89992" y="302488"/>
                </a:lnTo>
                <a:lnTo>
                  <a:pt x="73913" y="307847"/>
                </a:lnTo>
                <a:lnTo>
                  <a:pt x="84581" y="339851"/>
                </a:lnTo>
                <a:lnTo>
                  <a:pt x="100736" y="334462"/>
                </a:lnTo>
                <a:close/>
              </a:path>
              <a:path w="1007745" h="365760">
                <a:moveTo>
                  <a:pt x="111251" y="365759"/>
                </a:moveTo>
                <a:lnTo>
                  <a:pt x="100736" y="334462"/>
                </a:lnTo>
                <a:lnTo>
                  <a:pt x="84581" y="339851"/>
                </a:lnTo>
                <a:lnTo>
                  <a:pt x="73913" y="307847"/>
                </a:lnTo>
                <a:lnTo>
                  <a:pt x="73913" y="360389"/>
                </a:lnTo>
                <a:lnTo>
                  <a:pt x="111251" y="365759"/>
                </a:lnTo>
                <a:close/>
              </a:path>
              <a:path w="1007745" h="365760">
                <a:moveTo>
                  <a:pt x="1007363" y="32003"/>
                </a:moveTo>
                <a:lnTo>
                  <a:pt x="997457" y="0"/>
                </a:lnTo>
                <a:lnTo>
                  <a:pt x="89992" y="302488"/>
                </a:lnTo>
                <a:lnTo>
                  <a:pt x="100736" y="334462"/>
                </a:lnTo>
                <a:lnTo>
                  <a:pt x="1007363" y="32003"/>
                </a:lnTo>
                <a:close/>
              </a:path>
            </a:pathLst>
          </a:custGeom>
          <a:solidFill>
            <a:srgbClr val="FF0000"/>
          </a:solidFill>
        </p:spPr>
        <p:txBody>
          <a:bodyPr wrap="square" lIns="0" tIns="0" rIns="0" bIns="0" rtlCol="0"/>
          <a:lstStyle/>
          <a:p>
            <a:endParaRPr sz="1539"/>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21720"/>
            <a:fld id="{81D60167-4931-47E6-BA6A-407CBD079E47}" type="slidenum">
              <a:rPr spc="13" dirty="0"/>
              <a:pPr marL="21720"/>
              <a:t>10</a:t>
            </a:fld>
            <a:endParaRPr spc="13"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a:t>第一节 计算机网络应用体系结构</a:t>
            </a:r>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4062651"/>
          </a:xfrm>
        </p:spPr>
        <p:txBody>
          <a:bodyPr/>
          <a:lstStyle/>
          <a:p>
            <a:r>
              <a:rPr lang="zh-CN" altLang="en-US" dirty="0">
                <a:solidFill>
                  <a:srgbClr val="163793"/>
                </a:solidFill>
              </a:rPr>
              <a:t>二、纯</a:t>
            </a:r>
            <a:r>
              <a:rPr lang="en-US" altLang="zh-CN" dirty="0">
                <a:solidFill>
                  <a:srgbClr val="163793"/>
                </a:solidFill>
              </a:rPr>
              <a:t>P2P</a:t>
            </a:r>
            <a:r>
              <a:rPr lang="zh-CN" altLang="en-US" dirty="0">
                <a:solidFill>
                  <a:srgbClr val="163793"/>
                </a:solidFill>
              </a:rPr>
              <a:t>结构网络应用</a:t>
            </a:r>
            <a:endParaRPr lang="en-US" altLang="zh-CN" dirty="0">
              <a:solidFill>
                <a:srgbClr val="163793"/>
              </a:solidFill>
            </a:endParaRPr>
          </a:p>
          <a:p>
            <a:endParaRPr lang="zh-CN" altLang="en-US" dirty="0">
              <a:solidFill>
                <a:srgbClr val="163793"/>
              </a:solidFill>
            </a:endParaRPr>
          </a:p>
          <a:p>
            <a:r>
              <a:rPr lang="en-US" altLang="zh-CN" dirty="0">
                <a:solidFill>
                  <a:srgbClr val="163793"/>
                </a:solidFill>
              </a:rPr>
              <a:t>P2P</a:t>
            </a:r>
            <a:r>
              <a:rPr lang="zh-CN" altLang="en-US" dirty="0">
                <a:solidFill>
                  <a:srgbClr val="163793"/>
                </a:solidFill>
              </a:rPr>
              <a:t>应用中的每个对等端都</a:t>
            </a:r>
            <a:r>
              <a:rPr lang="zh-CN" altLang="en-US" dirty="0">
                <a:solidFill>
                  <a:srgbClr val="FF0000"/>
                </a:solidFill>
              </a:rPr>
              <a:t>同时具备</a:t>
            </a:r>
            <a:r>
              <a:rPr lang="en-US" altLang="zh-CN" dirty="0">
                <a:solidFill>
                  <a:srgbClr val="FF0000"/>
                </a:solidFill>
              </a:rPr>
              <a:t>C/S</a:t>
            </a:r>
            <a:r>
              <a:rPr lang="zh-CN" altLang="en-US" dirty="0">
                <a:solidFill>
                  <a:srgbClr val="FF0000"/>
                </a:solidFill>
              </a:rPr>
              <a:t>应用的客户与服务器的特征</a:t>
            </a:r>
            <a:r>
              <a:rPr lang="zh-CN" altLang="en-US" dirty="0">
                <a:solidFill>
                  <a:srgbClr val="163793"/>
                </a:solidFill>
              </a:rPr>
              <a:t>，是一个服务器与客户的结合体。事实上，</a:t>
            </a:r>
            <a:r>
              <a:rPr lang="en-US" altLang="zh-CN" dirty="0">
                <a:solidFill>
                  <a:srgbClr val="163793"/>
                </a:solidFill>
              </a:rPr>
              <a:t>P2P</a:t>
            </a:r>
            <a:r>
              <a:rPr lang="zh-CN" altLang="en-US" dirty="0">
                <a:solidFill>
                  <a:srgbClr val="163793"/>
                </a:solidFill>
              </a:rPr>
              <a:t>应用中的对等端软件包括服务器软件与客户端软件。</a:t>
            </a:r>
            <a:endParaRPr lang="en-US" altLang="zh-CN" dirty="0">
              <a:solidFill>
                <a:srgbClr val="163793"/>
              </a:solidFill>
            </a:endParaRPr>
          </a:p>
          <a:p>
            <a:endParaRPr lang="en-US" altLang="zh-CN" dirty="0">
              <a:solidFill>
                <a:srgbClr val="163793"/>
              </a:solidFill>
            </a:endParaRPr>
          </a:p>
          <a:p>
            <a:r>
              <a:rPr lang="zh-CN" altLang="en-US" dirty="0">
                <a:solidFill>
                  <a:srgbClr val="163793"/>
                </a:solidFill>
              </a:rPr>
              <a:t>在</a:t>
            </a:r>
            <a:r>
              <a:rPr lang="en-US" altLang="zh-CN" dirty="0">
                <a:solidFill>
                  <a:srgbClr val="163793"/>
                </a:solidFill>
              </a:rPr>
              <a:t>P2P</a:t>
            </a:r>
            <a:r>
              <a:rPr lang="zh-CN" altLang="en-US" dirty="0">
                <a:solidFill>
                  <a:srgbClr val="163793"/>
                </a:solidFill>
              </a:rPr>
              <a:t>应用中， 对等端都是动态加入或离开应用。新加入的对等端需要</a:t>
            </a:r>
            <a:r>
              <a:rPr lang="zh-CN" altLang="en-US" dirty="0">
                <a:solidFill>
                  <a:srgbClr val="FF0000"/>
                </a:solidFill>
              </a:rPr>
              <a:t>知道</a:t>
            </a:r>
            <a:r>
              <a:rPr lang="zh-CN" altLang="en-US" dirty="0">
                <a:solidFill>
                  <a:srgbClr val="163793"/>
                </a:solidFill>
              </a:rPr>
              <a:t>有哪些对等端在线、在线对等端的地址以及在线对等端提供的服务等， 这是</a:t>
            </a:r>
            <a:r>
              <a:rPr lang="en-US" altLang="zh-CN" dirty="0">
                <a:solidFill>
                  <a:srgbClr val="163793"/>
                </a:solidFill>
              </a:rPr>
              <a:t>P2P</a:t>
            </a:r>
            <a:r>
              <a:rPr lang="zh-CN" altLang="en-US" dirty="0">
                <a:solidFill>
                  <a:srgbClr val="163793"/>
                </a:solidFill>
              </a:rPr>
              <a:t>应用需要解决的关键问</a:t>
            </a:r>
          </a:p>
          <a:p>
            <a:r>
              <a:rPr lang="zh-CN" altLang="en-US" dirty="0">
                <a:solidFill>
                  <a:srgbClr val="163793"/>
                </a:solidFill>
              </a:rPr>
              <a:t>题之一。</a:t>
            </a:r>
            <a:r>
              <a:rPr lang="zh-CN" altLang="en-US" dirty="0">
                <a:solidFill>
                  <a:srgbClr val="FF0000"/>
                </a:solidFill>
              </a:rPr>
              <a:t>对于纯</a:t>
            </a:r>
            <a:r>
              <a:rPr lang="en-US" altLang="zh-CN" dirty="0">
                <a:solidFill>
                  <a:srgbClr val="FF0000"/>
                </a:solidFill>
              </a:rPr>
              <a:t>P2P</a:t>
            </a:r>
            <a:r>
              <a:rPr lang="zh-CN" altLang="en-US" dirty="0">
                <a:solidFill>
                  <a:srgbClr val="FF0000"/>
                </a:solidFill>
              </a:rPr>
              <a:t>应用， 由于没有中心服务器， 所以解决这些问题就更为困难与复杂</a:t>
            </a:r>
            <a:r>
              <a:rPr lang="zh-CN" altLang="en-US" dirty="0">
                <a:solidFill>
                  <a:srgbClr val="163793"/>
                </a:solidFill>
              </a:rPr>
              <a:t>。</a:t>
            </a: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11</a:t>
            </a:fld>
            <a:endParaRPr lang="en-US" altLang="zh-CN" dirty="0"/>
          </a:p>
        </p:txBody>
      </p:sp>
    </p:spTree>
    <p:extLst>
      <p:ext uri="{BB962C8B-B14F-4D97-AF65-F5344CB8AC3E}">
        <p14:creationId xmlns:p14="http://schemas.microsoft.com/office/powerpoint/2010/main" val="2917267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a:t>第一节 计算机网络应用体系结构</a:t>
            </a:r>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1846659"/>
          </a:xfrm>
        </p:spPr>
        <p:txBody>
          <a:bodyPr/>
          <a:lstStyle/>
          <a:p>
            <a:r>
              <a:rPr lang="zh-CN" altLang="en-US" dirty="0">
                <a:solidFill>
                  <a:srgbClr val="163793"/>
                </a:solidFill>
              </a:rPr>
              <a:t>三、混合结构网络应用</a:t>
            </a:r>
            <a:endParaRPr lang="en-US" altLang="zh-CN" dirty="0">
              <a:solidFill>
                <a:srgbClr val="163793"/>
              </a:solidFill>
            </a:endParaRPr>
          </a:p>
          <a:p>
            <a:endParaRPr lang="zh-CN" altLang="en-US" dirty="0">
              <a:solidFill>
                <a:srgbClr val="163793"/>
              </a:solidFill>
            </a:endParaRPr>
          </a:p>
          <a:p>
            <a:r>
              <a:rPr lang="zh-CN" altLang="en-US" dirty="0">
                <a:solidFill>
                  <a:srgbClr val="FF0000"/>
                </a:solidFill>
              </a:rPr>
              <a:t>混合结构网络应用将</a:t>
            </a:r>
            <a:r>
              <a:rPr lang="en-US" altLang="zh-CN" dirty="0">
                <a:solidFill>
                  <a:srgbClr val="FF0000"/>
                </a:solidFill>
              </a:rPr>
              <a:t>C/S</a:t>
            </a:r>
            <a:r>
              <a:rPr lang="zh-CN" altLang="en-US" dirty="0">
                <a:solidFill>
                  <a:srgbClr val="FF0000"/>
                </a:solidFill>
              </a:rPr>
              <a:t>应用与</a:t>
            </a:r>
            <a:r>
              <a:rPr lang="en-US" altLang="zh-CN" dirty="0">
                <a:solidFill>
                  <a:srgbClr val="FF0000"/>
                </a:solidFill>
              </a:rPr>
              <a:t>P2P</a:t>
            </a:r>
            <a:r>
              <a:rPr lang="zh-CN" altLang="en-US" dirty="0">
                <a:solidFill>
                  <a:srgbClr val="FF0000"/>
                </a:solidFill>
              </a:rPr>
              <a:t>应用相结合， 既有中心服务器的存在， 又有对等端（客户）间的直接通信</a:t>
            </a:r>
            <a:r>
              <a:rPr lang="zh-CN" altLang="en-US" dirty="0">
                <a:solidFill>
                  <a:srgbClr val="163793"/>
                </a:solidFill>
              </a:rPr>
              <a:t>， 如图</a:t>
            </a:r>
            <a:r>
              <a:rPr lang="en-US" altLang="zh-CN" dirty="0">
                <a:solidFill>
                  <a:srgbClr val="163793"/>
                </a:solidFill>
              </a:rPr>
              <a:t>2.3</a:t>
            </a:r>
            <a:r>
              <a:rPr lang="zh-CN" altLang="en-US" dirty="0">
                <a:solidFill>
                  <a:srgbClr val="163793"/>
                </a:solidFill>
              </a:rPr>
              <a:t>所示。</a:t>
            </a: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12</a:t>
            </a:fld>
            <a:endParaRPr lang="en-US" altLang="zh-CN" dirty="0"/>
          </a:p>
        </p:txBody>
      </p:sp>
      <p:pic>
        <p:nvPicPr>
          <p:cNvPr id="6" name="图片 5">
            <a:extLst>
              <a:ext uri="{FF2B5EF4-FFF2-40B4-BE49-F238E27FC236}">
                <a16:creationId xmlns:a16="http://schemas.microsoft.com/office/drawing/2014/main" xmlns="" id="{F9AD8853-9CE4-427E-A2CD-4F553D73358A}"/>
              </a:ext>
            </a:extLst>
          </p:cNvPr>
          <p:cNvPicPr>
            <a:picLocks noChangeAspect="1"/>
          </p:cNvPicPr>
          <p:nvPr/>
        </p:nvPicPr>
        <p:blipFill>
          <a:blip r:embed="rId2"/>
          <a:stretch>
            <a:fillRect/>
          </a:stretch>
        </p:blipFill>
        <p:spPr>
          <a:xfrm>
            <a:off x="4036630" y="2971800"/>
            <a:ext cx="4571429" cy="3076190"/>
          </a:xfrm>
          <a:prstGeom prst="rect">
            <a:avLst/>
          </a:prstGeom>
        </p:spPr>
      </p:pic>
    </p:spTree>
    <p:extLst>
      <p:ext uri="{BB962C8B-B14F-4D97-AF65-F5344CB8AC3E}">
        <p14:creationId xmlns:p14="http://schemas.microsoft.com/office/powerpoint/2010/main" val="2666876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0954" y="376430"/>
            <a:ext cx="6257189" cy="416653"/>
          </a:xfrm>
          <a:prstGeom prst="rect">
            <a:avLst/>
          </a:prstGeom>
        </p:spPr>
        <p:txBody>
          <a:bodyPr vert="horz" wrap="square" lIns="0" tIns="0" rIns="0" bIns="0" rtlCol="0">
            <a:spAutoFit/>
          </a:bodyPr>
          <a:lstStyle/>
          <a:p>
            <a:pPr marL="1291227">
              <a:lnSpc>
                <a:spcPts val="3160"/>
              </a:lnSpc>
            </a:pPr>
            <a:r>
              <a:rPr spc="-4" dirty="0"/>
              <a:t>混合结构</a:t>
            </a:r>
          </a:p>
        </p:txBody>
      </p:sp>
      <p:sp>
        <p:nvSpPr>
          <p:cNvPr id="3" name="object 3"/>
          <p:cNvSpPr/>
          <p:nvPr/>
        </p:nvSpPr>
        <p:spPr>
          <a:xfrm>
            <a:off x="777902" y="1736491"/>
            <a:ext cx="1351607" cy="1350097"/>
          </a:xfrm>
          <a:prstGeom prst="rect">
            <a:avLst/>
          </a:prstGeom>
          <a:blipFill>
            <a:blip r:embed="rId2" cstate="print"/>
            <a:stretch>
              <a:fillRect/>
            </a:stretch>
          </a:blipFill>
        </p:spPr>
        <p:txBody>
          <a:bodyPr wrap="square" lIns="0" tIns="0" rIns="0" bIns="0" rtlCol="0"/>
          <a:lstStyle/>
          <a:p>
            <a:endParaRPr sz="1539"/>
          </a:p>
        </p:txBody>
      </p:sp>
      <p:sp>
        <p:nvSpPr>
          <p:cNvPr id="4" name="object 4"/>
          <p:cNvSpPr txBox="1"/>
          <p:nvPr/>
        </p:nvSpPr>
        <p:spPr>
          <a:xfrm>
            <a:off x="527252" y="2110955"/>
            <a:ext cx="7288593" cy="3180230"/>
          </a:xfrm>
          <a:prstGeom prst="rect">
            <a:avLst/>
          </a:prstGeom>
        </p:spPr>
        <p:txBody>
          <a:bodyPr vert="horz" wrap="square" lIns="0" tIns="0" rIns="0" bIns="0" rtlCol="0">
            <a:spAutoFit/>
          </a:bodyPr>
          <a:lstStyle/>
          <a:p>
            <a:pPr marL="2224081" marR="4344">
              <a:lnSpc>
                <a:spcPct val="130200"/>
              </a:lnSpc>
            </a:pPr>
            <a:r>
              <a:rPr sz="1796" b="1" dirty="0">
                <a:solidFill>
                  <a:srgbClr val="FF0000"/>
                </a:solidFill>
                <a:latin typeface="楷体"/>
                <a:cs typeface="楷体"/>
              </a:rPr>
              <a:t>能否将两种结构混合在一起使用？ 混合能够利用两者的优点同时规避两者的缺点吗？</a:t>
            </a:r>
            <a:endParaRPr sz="1796">
              <a:latin typeface="楷体"/>
              <a:cs typeface="楷体"/>
            </a:endParaRPr>
          </a:p>
          <a:p>
            <a:pPr>
              <a:lnSpc>
                <a:spcPct val="100000"/>
              </a:lnSpc>
            </a:pPr>
            <a:endParaRPr sz="1796">
              <a:latin typeface="Times New Roman"/>
              <a:cs typeface="Times New Roman"/>
            </a:endParaRPr>
          </a:p>
          <a:p>
            <a:pPr marL="10860">
              <a:spcBef>
                <a:spcPts val="1390"/>
              </a:spcBef>
            </a:pPr>
            <a:r>
              <a:rPr sz="2095" spc="154" dirty="0">
                <a:solidFill>
                  <a:srgbClr val="659AFF"/>
                </a:solidFill>
                <a:latin typeface="Wingdings"/>
                <a:cs typeface="Wingdings"/>
              </a:rPr>
              <a:t></a:t>
            </a:r>
            <a:r>
              <a:rPr sz="2095" dirty="0">
                <a:solidFill>
                  <a:srgbClr val="163794"/>
                </a:solidFill>
                <a:latin typeface="Times New Roman"/>
                <a:cs typeface="Times New Roman"/>
              </a:rPr>
              <a:t>Napster</a:t>
            </a:r>
            <a:endParaRPr sz="2095">
              <a:latin typeface="Times New Roman"/>
              <a:cs typeface="Times New Roman"/>
            </a:endParaRPr>
          </a:p>
          <a:p>
            <a:pPr marL="353485">
              <a:spcBef>
                <a:spcPts val="915"/>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spc="4" dirty="0">
                <a:solidFill>
                  <a:srgbClr val="163794"/>
                </a:solidFill>
                <a:latin typeface="宋体"/>
                <a:cs typeface="宋体"/>
              </a:rPr>
              <a:t>文件传输使用</a:t>
            </a:r>
            <a:r>
              <a:rPr sz="1796" dirty="0">
                <a:solidFill>
                  <a:srgbClr val="163794"/>
                </a:solidFill>
                <a:latin typeface="Times New Roman"/>
                <a:cs typeface="Times New Roman"/>
              </a:rPr>
              <a:t>P2</a:t>
            </a:r>
            <a:r>
              <a:rPr sz="1796" spc="-4" dirty="0">
                <a:solidFill>
                  <a:srgbClr val="163794"/>
                </a:solidFill>
                <a:latin typeface="Times New Roman"/>
                <a:cs typeface="Times New Roman"/>
              </a:rPr>
              <a:t>P</a:t>
            </a:r>
            <a:r>
              <a:rPr sz="1796" spc="4" dirty="0">
                <a:solidFill>
                  <a:srgbClr val="163794"/>
                </a:solidFill>
                <a:latin typeface="宋体"/>
                <a:cs typeface="宋体"/>
              </a:rPr>
              <a:t>结构</a:t>
            </a:r>
            <a:endParaRPr sz="1796">
              <a:latin typeface="宋体"/>
              <a:cs typeface="宋体"/>
            </a:endParaRPr>
          </a:p>
          <a:p>
            <a:pPr marL="353485">
              <a:spcBef>
                <a:spcPts val="868"/>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spc="4" dirty="0">
                <a:solidFill>
                  <a:srgbClr val="163794"/>
                </a:solidFill>
                <a:latin typeface="宋体"/>
                <a:cs typeface="宋体"/>
              </a:rPr>
              <a:t>文件的搜索采用</a:t>
            </a:r>
            <a:r>
              <a:rPr sz="1796" spc="-4" dirty="0">
                <a:solidFill>
                  <a:srgbClr val="163794"/>
                </a:solidFill>
                <a:latin typeface="Times New Roman"/>
                <a:cs typeface="Times New Roman"/>
              </a:rPr>
              <a:t>C/S</a:t>
            </a:r>
            <a:r>
              <a:rPr sz="1796" spc="4" dirty="0">
                <a:solidFill>
                  <a:srgbClr val="163794"/>
                </a:solidFill>
                <a:latin typeface="宋体"/>
                <a:cs typeface="宋体"/>
              </a:rPr>
              <a:t>结构</a:t>
            </a:r>
            <a:r>
              <a:rPr sz="1796" spc="4" dirty="0">
                <a:solidFill>
                  <a:srgbClr val="163794"/>
                </a:solidFill>
                <a:latin typeface="Times New Roman"/>
                <a:cs typeface="Times New Roman"/>
              </a:rPr>
              <a:t>—</a:t>
            </a:r>
            <a:r>
              <a:rPr sz="1796" spc="-4" dirty="0">
                <a:solidFill>
                  <a:srgbClr val="163794"/>
                </a:solidFill>
                <a:latin typeface="Times New Roman"/>
                <a:cs typeface="Times New Roman"/>
              </a:rPr>
              <a:t>—</a:t>
            </a:r>
            <a:r>
              <a:rPr sz="1796" spc="4" dirty="0">
                <a:solidFill>
                  <a:srgbClr val="163794"/>
                </a:solidFill>
                <a:latin typeface="宋体"/>
                <a:cs typeface="宋体"/>
              </a:rPr>
              <a:t>集中式</a:t>
            </a:r>
            <a:endParaRPr sz="1796">
              <a:latin typeface="宋体"/>
              <a:cs typeface="宋体"/>
            </a:endParaRPr>
          </a:p>
          <a:p>
            <a:pPr marL="696110">
              <a:spcBef>
                <a:spcPts val="770"/>
              </a:spcBef>
            </a:pPr>
            <a:r>
              <a:rPr sz="1496" dirty="0">
                <a:solidFill>
                  <a:srgbClr val="163794"/>
                </a:solidFill>
                <a:latin typeface="Wingdings"/>
                <a:cs typeface="Wingdings"/>
              </a:rPr>
              <a:t></a:t>
            </a:r>
            <a:r>
              <a:rPr sz="1496" dirty="0">
                <a:solidFill>
                  <a:srgbClr val="163794"/>
                </a:solidFill>
                <a:latin typeface="Times New Roman"/>
                <a:cs typeface="Times New Roman"/>
              </a:rPr>
              <a:t> </a:t>
            </a:r>
            <a:r>
              <a:rPr sz="1496" spc="-86" dirty="0">
                <a:solidFill>
                  <a:srgbClr val="163794"/>
                </a:solidFill>
                <a:latin typeface="Times New Roman"/>
                <a:cs typeface="Times New Roman"/>
              </a:rPr>
              <a:t> </a:t>
            </a:r>
            <a:r>
              <a:rPr sz="1496" dirty="0">
                <a:solidFill>
                  <a:srgbClr val="163794"/>
                </a:solidFill>
                <a:latin typeface="楷体"/>
                <a:cs typeface="楷体"/>
              </a:rPr>
              <a:t>每个节点向中央服务器登记自己的内容</a:t>
            </a:r>
            <a:endParaRPr sz="1496">
              <a:latin typeface="楷体"/>
              <a:cs typeface="楷体"/>
            </a:endParaRPr>
          </a:p>
          <a:p>
            <a:pPr marL="867696" marR="3175940" indent="-171584">
              <a:lnSpc>
                <a:spcPct val="120300"/>
              </a:lnSpc>
              <a:spcBef>
                <a:spcPts val="359"/>
              </a:spcBef>
            </a:pPr>
            <a:r>
              <a:rPr sz="1496" dirty="0">
                <a:solidFill>
                  <a:srgbClr val="163794"/>
                </a:solidFill>
                <a:latin typeface="Wingdings"/>
                <a:cs typeface="Wingdings"/>
              </a:rPr>
              <a:t></a:t>
            </a:r>
            <a:r>
              <a:rPr sz="1496" dirty="0">
                <a:solidFill>
                  <a:srgbClr val="163794"/>
                </a:solidFill>
                <a:latin typeface="Times New Roman"/>
                <a:cs typeface="Times New Roman"/>
              </a:rPr>
              <a:t> </a:t>
            </a:r>
            <a:r>
              <a:rPr sz="1496" spc="-86" dirty="0">
                <a:solidFill>
                  <a:srgbClr val="163794"/>
                </a:solidFill>
                <a:latin typeface="Times New Roman"/>
                <a:cs typeface="Times New Roman"/>
              </a:rPr>
              <a:t> </a:t>
            </a:r>
            <a:r>
              <a:rPr sz="1496" dirty="0">
                <a:solidFill>
                  <a:srgbClr val="163794"/>
                </a:solidFill>
                <a:latin typeface="楷体"/>
                <a:cs typeface="楷体"/>
              </a:rPr>
              <a:t>每个节点向中央服务器提交查询请求， 查找感兴趣的内容</a:t>
            </a:r>
            <a:endParaRPr sz="1496">
              <a:latin typeface="楷体"/>
              <a:cs typeface="楷体"/>
            </a:endParaRPr>
          </a:p>
        </p:txBody>
      </p:sp>
      <p:sp>
        <p:nvSpPr>
          <p:cNvPr id="5" name="object 5"/>
          <p:cNvSpPr/>
          <p:nvPr/>
        </p:nvSpPr>
        <p:spPr>
          <a:xfrm>
            <a:off x="6138534" y="2921735"/>
            <a:ext cx="1730670" cy="617709"/>
          </a:xfrm>
          <a:prstGeom prst="rect">
            <a:avLst/>
          </a:prstGeom>
          <a:blipFill>
            <a:blip r:embed="rId3" cstate="print"/>
            <a:stretch>
              <a:fillRect/>
            </a:stretch>
          </a:blipFill>
        </p:spPr>
        <p:txBody>
          <a:bodyPr wrap="square" lIns="0" tIns="0" rIns="0" bIns="0" rtlCol="0"/>
          <a:lstStyle/>
          <a:p>
            <a:endParaRPr sz="1539"/>
          </a:p>
        </p:txBody>
      </p:sp>
      <p:sp>
        <p:nvSpPr>
          <p:cNvPr id="6" name="object 6"/>
          <p:cNvSpPr/>
          <p:nvPr/>
        </p:nvSpPr>
        <p:spPr>
          <a:xfrm>
            <a:off x="5417885" y="3654777"/>
            <a:ext cx="3169992" cy="1989308"/>
          </a:xfrm>
          <a:prstGeom prst="rect">
            <a:avLst/>
          </a:prstGeom>
          <a:blipFill>
            <a:blip r:embed="rId4" cstate="print"/>
            <a:stretch>
              <a:fillRect/>
            </a:stretch>
          </a:blipFill>
        </p:spPr>
        <p:txBody>
          <a:bodyPr wrap="square" lIns="0" tIns="0" rIns="0" bIns="0" rtlCol="0"/>
          <a:lstStyle/>
          <a:p>
            <a:endParaRPr sz="1539"/>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1720"/>
            <a:fld id="{81D60167-4931-47E6-BA6A-407CBD079E47}" type="slidenum">
              <a:rPr spc="13" dirty="0"/>
              <a:pPr marL="21720"/>
              <a:t>13</a:t>
            </a:fld>
            <a:endParaRPr spc="13"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a:t>第一节 计算机网络应用体系结构</a:t>
            </a:r>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3693319"/>
          </a:xfrm>
        </p:spPr>
        <p:txBody>
          <a:bodyPr/>
          <a:lstStyle/>
          <a:p>
            <a:r>
              <a:rPr lang="zh-CN" altLang="en-US" dirty="0">
                <a:solidFill>
                  <a:srgbClr val="163793"/>
                </a:solidFill>
              </a:rPr>
              <a:t>三、混合结构网络应用</a:t>
            </a:r>
            <a:endParaRPr lang="en-US" altLang="zh-CN" dirty="0">
              <a:solidFill>
                <a:srgbClr val="163793"/>
              </a:solidFill>
            </a:endParaRPr>
          </a:p>
          <a:p>
            <a:endParaRPr lang="zh-CN" altLang="en-US" dirty="0">
              <a:solidFill>
                <a:srgbClr val="163793"/>
              </a:solidFill>
            </a:endParaRPr>
          </a:p>
          <a:p>
            <a:r>
              <a:rPr lang="zh-CN" altLang="en-US" dirty="0">
                <a:solidFill>
                  <a:srgbClr val="163793"/>
                </a:solidFill>
              </a:rPr>
              <a:t>在混合结构网络应用中， </a:t>
            </a:r>
            <a:r>
              <a:rPr lang="zh-CN" altLang="en-US" dirty="0">
                <a:solidFill>
                  <a:srgbClr val="FF0000"/>
                </a:solidFill>
              </a:rPr>
              <a:t>存在客户（即对等端）与服务器之间的传统</a:t>
            </a:r>
            <a:r>
              <a:rPr lang="en-US" altLang="zh-CN" dirty="0">
                <a:solidFill>
                  <a:srgbClr val="FF0000"/>
                </a:solidFill>
              </a:rPr>
              <a:t>C/S</a:t>
            </a:r>
            <a:r>
              <a:rPr lang="zh-CN" altLang="en-US" dirty="0">
                <a:solidFill>
                  <a:srgbClr val="FF0000"/>
                </a:solidFill>
              </a:rPr>
              <a:t>结构的通信，也存在客户之间直接通信</a:t>
            </a:r>
            <a:r>
              <a:rPr lang="zh-CN" altLang="en-US" dirty="0">
                <a:solidFill>
                  <a:srgbClr val="163793"/>
                </a:solidFill>
              </a:rPr>
              <a:t>。</a:t>
            </a:r>
            <a:endParaRPr lang="en-US" altLang="zh-CN" dirty="0">
              <a:solidFill>
                <a:srgbClr val="163793"/>
              </a:solidFill>
            </a:endParaRPr>
          </a:p>
          <a:p>
            <a:endParaRPr lang="en-US" altLang="zh-CN" dirty="0">
              <a:solidFill>
                <a:srgbClr val="163793"/>
              </a:solidFill>
            </a:endParaRPr>
          </a:p>
          <a:p>
            <a:r>
              <a:rPr lang="zh-CN" altLang="en-US" dirty="0">
                <a:solidFill>
                  <a:srgbClr val="163793"/>
                </a:solidFill>
              </a:rPr>
              <a:t>通常每个</a:t>
            </a:r>
            <a:r>
              <a:rPr lang="zh-CN" altLang="en-US" dirty="0">
                <a:solidFill>
                  <a:srgbClr val="FF0000"/>
                </a:solidFill>
              </a:rPr>
              <a:t>客户</a:t>
            </a:r>
            <a:r>
              <a:rPr lang="zh-CN" altLang="en-US" dirty="0">
                <a:solidFill>
                  <a:srgbClr val="163793"/>
                </a:solidFill>
              </a:rPr>
              <a:t>通过</a:t>
            </a:r>
            <a:r>
              <a:rPr lang="en-US" altLang="zh-CN" dirty="0">
                <a:solidFill>
                  <a:srgbClr val="163793"/>
                </a:solidFill>
              </a:rPr>
              <a:t>C/S</a:t>
            </a:r>
            <a:r>
              <a:rPr lang="zh-CN" altLang="en-US" dirty="0">
                <a:solidFill>
                  <a:srgbClr val="163793"/>
                </a:solidFill>
              </a:rPr>
              <a:t>方式向</a:t>
            </a:r>
            <a:r>
              <a:rPr lang="zh-CN" altLang="en-US" dirty="0">
                <a:solidFill>
                  <a:srgbClr val="FF0000"/>
                </a:solidFill>
              </a:rPr>
              <a:t>服务器</a:t>
            </a:r>
            <a:r>
              <a:rPr lang="zh-CN" altLang="en-US" dirty="0">
                <a:solidFill>
                  <a:srgbClr val="163793"/>
                </a:solidFill>
              </a:rPr>
              <a:t>注册自己的网络地址， 声明可共享的资源或可提供的服务， 并通过中心服务器发现其他在线的客户， 检索其他客户可以共享的资源等信息。当某客户希望获取另一个客户拥有的资源或服务时， 便</a:t>
            </a:r>
            <a:r>
              <a:rPr lang="zh-CN" altLang="en-US" dirty="0">
                <a:solidFill>
                  <a:srgbClr val="FF0000"/>
                </a:solidFill>
              </a:rPr>
              <a:t>直接</a:t>
            </a:r>
            <a:r>
              <a:rPr lang="zh-CN" altLang="en-US" dirty="0">
                <a:solidFill>
                  <a:srgbClr val="163793"/>
                </a:solidFill>
              </a:rPr>
              <a:t>与该客户发起通信， 请求其提供服务。</a:t>
            </a: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14</a:t>
            </a:fld>
            <a:endParaRPr lang="en-US" altLang="zh-CN" dirty="0"/>
          </a:p>
        </p:txBody>
      </p:sp>
    </p:spTree>
    <p:extLst>
      <p:ext uri="{BB962C8B-B14F-4D97-AF65-F5344CB8AC3E}">
        <p14:creationId xmlns:p14="http://schemas.microsoft.com/office/powerpoint/2010/main" val="110825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a:t>第二节 网络应用通信基本原理</a:t>
            </a:r>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2215991"/>
          </a:xfrm>
        </p:spPr>
        <p:txBody>
          <a:bodyPr/>
          <a:lstStyle/>
          <a:p>
            <a:r>
              <a:rPr lang="zh-CN" altLang="en-US" dirty="0">
                <a:solidFill>
                  <a:srgbClr val="163793"/>
                </a:solidFill>
              </a:rPr>
              <a:t>网络应用的本质</a:t>
            </a:r>
            <a:r>
              <a:rPr lang="zh-CN" altLang="en-US" dirty="0">
                <a:solidFill>
                  <a:srgbClr val="FF0000"/>
                </a:solidFill>
              </a:rPr>
              <a:t>是运行在不同主机上（当然也可以运行在同一主机上）的应用进程之间的通信</a:t>
            </a:r>
            <a:r>
              <a:rPr lang="zh-CN" altLang="en-US" dirty="0">
                <a:solidFill>
                  <a:srgbClr val="163793"/>
                </a:solidFill>
              </a:rPr>
              <a:t>。</a:t>
            </a:r>
            <a:endParaRPr lang="en-US" altLang="zh-CN" dirty="0">
              <a:solidFill>
                <a:srgbClr val="163793"/>
              </a:solidFill>
            </a:endParaRPr>
          </a:p>
          <a:p>
            <a:endParaRPr lang="en-US" altLang="zh-CN" dirty="0">
              <a:solidFill>
                <a:srgbClr val="163793"/>
              </a:solidFill>
            </a:endParaRPr>
          </a:p>
          <a:p>
            <a:r>
              <a:rPr lang="zh-CN" altLang="en-US" dirty="0">
                <a:solidFill>
                  <a:srgbClr val="FF0000"/>
                </a:solidFill>
              </a:rPr>
              <a:t>无论上述哪种类型的网络应用， 基本通信方式都是</a:t>
            </a:r>
            <a:r>
              <a:rPr lang="en-US" altLang="zh-CN" dirty="0">
                <a:solidFill>
                  <a:srgbClr val="FF0000"/>
                </a:solidFill>
              </a:rPr>
              <a:t>C/S</a:t>
            </a:r>
            <a:r>
              <a:rPr lang="zh-CN" altLang="en-US" dirty="0">
                <a:solidFill>
                  <a:srgbClr val="FF0000"/>
                </a:solidFill>
              </a:rPr>
              <a:t>通信</a:t>
            </a:r>
            <a:r>
              <a:rPr lang="zh-CN" altLang="en-US" dirty="0">
                <a:solidFill>
                  <a:srgbClr val="163793"/>
                </a:solidFill>
              </a:rPr>
              <a:t>， 因此， 网络应用的基本通信过程就是运行在不同主机上的应用进程间以</a:t>
            </a:r>
            <a:r>
              <a:rPr lang="en-US" altLang="zh-CN" dirty="0">
                <a:solidFill>
                  <a:srgbClr val="163793"/>
                </a:solidFill>
              </a:rPr>
              <a:t>C/S</a:t>
            </a:r>
            <a:r>
              <a:rPr lang="zh-CN" altLang="en-US" dirty="0">
                <a:solidFill>
                  <a:srgbClr val="163793"/>
                </a:solidFill>
              </a:rPr>
              <a:t>方式进行的通信。</a:t>
            </a:r>
            <a:endParaRPr lang="en-US" altLang="zh-CN" dirty="0">
              <a:solidFill>
                <a:srgbClr val="163793"/>
              </a:solidFill>
            </a:endParaRP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15</a:t>
            </a:fld>
            <a:endParaRPr lang="en-US" altLang="zh-CN" dirty="0"/>
          </a:p>
        </p:txBody>
      </p:sp>
    </p:spTree>
    <p:extLst>
      <p:ext uri="{BB962C8B-B14F-4D97-AF65-F5344CB8AC3E}">
        <p14:creationId xmlns:p14="http://schemas.microsoft.com/office/powerpoint/2010/main" val="1866460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a:t>第二节 网络应用通信基本原理</a:t>
            </a:r>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1477328"/>
          </a:xfrm>
        </p:spPr>
        <p:txBody>
          <a:bodyPr/>
          <a:lstStyle/>
          <a:p>
            <a:r>
              <a:rPr lang="zh-CN" altLang="en-US" dirty="0">
                <a:solidFill>
                  <a:srgbClr val="163793"/>
                </a:solidFill>
              </a:rPr>
              <a:t>在</a:t>
            </a:r>
            <a:r>
              <a:rPr lang="en-US" altLang="zh-CN" dirty="0">
                <a:solidFill>
                  <a:srgbClr val="163793"/>
                </a:solidFill>
              </a:rPr>
              <a:t>C/S</a:t>
            </a:r>
            <a:r>
              <a:rPr lang="zh-CN" altLang="en-US" dirty="0">
                <a:solidFill>
                  <a:srgbClr val="163793"/>
                </a:solidFill>
              </a:rPr>
              <a:t>结构的网络应用中，服务器端运行的是服务器进程，被动地等待客户请求服务。客户端运行的是客户进程， 主动发起通信，请求服务器进程提供服务。</a:t>
            </a:r>
            <a:r>
              <a:rPr lang="zh-CN" altLang="en-US" dirty="0">
                <a:solidFill>
                  <a:srgbClr val="FF0000"/>
                </a:solidFill>
              </a:rPr>
              <a:t>应用进程间遵循应用层协议交换应用层报文</a:t>
            </a:r>
            <a:r>
              <a:rPr lang="en-US" altLang="zh-CN" dirty="0">
                <a:solidFill>
                  <a:srgbClr val="FF0000"/>
                </a:solidFill>
              </a:rPr>
              <a:t>M</a:t>
            </a:r>
            <a:r>
              <a:rPr lang="zh-CN" altLang="en-US" dirty="0">
                <a:solidFill>
                  <a:srgbClr val="163793"/>
                </a:solidFill>
              </a:rPr>
              <a:t>， 如图</a:t>
            </a:r>
            <a:r>
              <a:rPr lang="en-US" altLang="zh-CN" dirty="0">
                <a:solidFill>
                  <a:srgbClr val="163793"/>
                </a:solidFill>
              </a:rPr>
              <a:t>2.4 </a:t>
            </a:r>
            <a:r>
              <a:rPr lang="zh-CN" altLang="en-US" dirty="0">
                <a:solidFill>
                  <a:srgbClr val="163793"/>
                </a:solidFill>
              </a:rPr>
              <a:t>所示。</a:t>
            </a: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16</a:t>
            </a:fld>
            <a:endParaRPr lang="en-US" altLang="zh-CN" dirty="0"/>
          </a:p>
        </p:txBody>
      </p:sp>
      <p:pic>
        <p:nvPicPr>
          <p:cNvPr id="6" name="图片 5">
            <a:extLst>
              <a:ext uri="{FF2B5EF4-FFF2-40B4-BE49-F238E27FC236}">
                <a16:creationId xmlns:a16="http://schemas.microsoft.com/office/drawing/2014/main" xmlns="" id="{DEDD03B4-5CEF-4153-A334-31EE58080ED4}"/>
              </a:ext>
            </a:extLst>
          </p:cNvPr>
          <p:cNvPicPr>
            <a:picLocks noChangeAspect="1"/>
          </p:cNvPicPr>
          <p:nvPr/>
        </p:nvPicPr>
        <p:blipFill>
          <a:blip r:embed="rId2"/>
          <a:stretch>
            <a:fillRect/>
          </a:stretch>
        </p:blipFill>
        <p:spPr>
          <a:xfrm>
            <a:off x="967237" y="3429000"/>
            <a:ext cx="7209524" cy="2619048"/>
          </a:xfrm>
          <a:prstGeom prst="rect">
            <a:avLst/>
          </a:prstGeom>
        </p:spPr>
      </p:pic>
    </p:spTree>
    <p:extLst>
      <p:ext uri="{BB962C8B-B14F-4D97-AF65-F5344CB8AC3E}">
        <p14:creationId xmlns:p14="http://schemas.microsoft.com/office/powerpoint/2010/main" val="801952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a:t>第二节 网络应用通信基本原理</a:t>
            </a:r>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3323987"/>
          </a:xfrm>
        </p:spPr>
        <p:txBody>
          <a:bodyPr/>
          <a:lstStyle/>
          <a:p>
            <a:r>
              <a:rPr lang="zh-CN" altLang="en-US" dirty="0">
                <a:solidFill>
                  <a:srgbClr val="163793"/>
                </a:solidFill>
              </a:rPr>
              <a:t>应用层协议定义了应用进程间交换的报文类型、报文构成部分具体含义以及交换时序等内容， 即</a:t>
            </a:r>
            <a:r>
              <a:rPr lang="zh-CN" altLang="en-US" dirty="0">
                <a:solidFill>
                  <a:srgbClr val="FF0000"/>
                </a:solidFill>
              </a:rPr>
              <a:t>语法、语义和时序</a:t>
            </a:r>
            <a:r>
              <a:rPr lang="zh-CN" altLang="en-US" dirty="0">
                <a:solidFill>
                  <a:srgbClr val="163793"/>
                </a:solidFill>
              </a:rPr>
              <a:t>等协议三要素内容。</a:t>
            </a:r>
            <a:endParaRPr lang="en-US" altLang="zh-CN" dirty="0">
              <a:solidFill>
                <a:srgbClr val="163793"/>
              </a:solidFill>
            </a:endParaRPr>
          </a:p>
          <a:p>
            <a:endParaRPr lang="en-US" altLang="zh-CN" dirty="0">
              <a:solidFill>
                <a:srgbClr val="163793"/>
              </a:solidFill>
            </a:endParaRPr>
          </a:p>
          <a:p>
            <a:r>
              <a:rPr lang="zh-CN" altLang="en-US" dirty="0">
                <a:solidFill>
                  <a:srgbClr val="163793"/>
                </a:solidFill>
              </a:rPr>
              <a:t>无论是服务器进程还是客户进程， 当其遵循应用层协议组织好应用层报文后，需要通过层间接口（如应用编程接口</a:t>
            </a:r>
            <a:r>
              <a:rPr lang="en-US" altLang="zh-CN" dirty="0">
                <a:solidFill>
                  <a:srgbClr val="163793"/>
                </a:solidFill>
              </a:rPr>
              <a:t>API</a:t>
            </a:r>
            <a:r>
              <a:rPr lang="zh-CN" altLang="en-US" dirty="0">
                <a:solidFill>
                  <a:srgbClr val="163793"/>
                </a:solidFill>
              </a:rPr>
              <a:t>）将报文传递给相邻的传输层， 请求传输层协议提供的端到端传输服务， 如图</a:t>
            </a:r>
            <a:r>
              <a:rPr lang="en-US" altLang="zh-CN" dirty="0">
                <a:solidFill>
                  <a:srgbClr val="163793"/>
                </a:solidFill>
              </a:rPr>
              <a:t>2.4</a:t>
            </a:r>
            <a:r>
              <a:rPr lang="zh-CN" altLang="en-US" dirty="0">
                <a:solidFill>
                  <a:srgbClr val="163793"/>
                </a:solidFill>
              </a:rPr>
              <a:t>所示的实线表示的报文</a:t>
            </a:r>
            <a:r>
              <a:rPr lang="en-US" altLang="zh-CN" dirty="0">
                <a:solidFill>
                  <a:srgbClr val="163793"/>
                </a:solidFill>
              </a:rPr>
              <a:t>M</a:t>
            </a:r>
            <a:r>
              <a:rPr lang="zh-CN" altLang="en-US" dirty="0">
                <a:solidFill>
                  <a:srgbClr val="163793"/>
                </a:solidFill>
              </a:rPr>
              <a:t>通过接口传递给传输层（或从传输层接收</a:t>
            </a:r>
            <a:r>
              <a:rPr lang="en-US" altLang="zh-CN" dirty="0">
                <a:solidFill>
                  <a:srgbClr val="163793"/>
                </a:solidFill>
              </a:rPr>
              <a:t>M</a:t>
            </a:r>
            <a:r>
              <a:rPr lang="zh-CN" altLang="en-US" dirty="0">
                <a:solidFill>
                  <a:srgbClr val="163793"/>
                </a:solidFill>
              </a:rPr>
              <a:t>）。</a:t>
            </a: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17</a:t>
            </a:fld>
            <a:endParaRPr lang="en-US" altLang="zh-CN" dirty="0"/>
          </a:p>
        </p:txBody>
      </p:sp>
    </p:spTree>
    <p:extLst>
      <p:ext uri="{BB962C8B-B14F-4D97-AF65-F5344CB8AC3E}">
        <p14:creationId xmlns:p14="http://schemas.microsoft.com/office/powerpoint/2010/main" val="4208722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a:t>第二节 网络应用通信基本原理</a:t>
            </a:r>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3323987"/>
          </a:xfrm>
        </p:spPr>
        <p:txBody>
          <a:bodyPr/>
          <a:lstStyle/>
          <a:p>
            <a:r>
              <a:rPr lang="zh-CN" altLang="en-US" dirty="0">
                <a:solidFill>
                  <a:srgbClr val="163793"/>
                </a:solidFill>
              </a:rPr>
              <a:t>典型的网络应用编程接口是</a:t>
            </a:r>
            <a:r>
              <a:rPr lang="zh-CN" altLang="en-US" dirty="0">
                <a:solidFill>
                  <a:srgbClr val="FF0000"/>
                </a:solidFill>
              </a:rPr>
              <a:t>套接宇（</a:t>
            </a:r>
            <a:r>
              <a:rPr lang="en-US" altLang="zh-CN" dirty="0">
                <a:solidFill>
                  <a:srgbClr val="FF0000"/>
                </a:solidFill>
              </a:rPr>
              <a:t> Socket</a:t>
            </a:r>
            <a:r>
              <a:rPr lang="zh-CN" altLang="en-US" dirty="0">
                <a:solidFill>
                  <a:srgbClr val="FF0000"/>
                </a:solidFill>
              </a:rPr>
              <a:t>）</a:t>
            </a:r>
            <a:r>
              <a:rPr lang="zh-CN" altLang="en-US" dirty="0">
                <a:solidFill>
                  <a:srgbClr val="163793"/>
                </a:solidFill>
              </a:rPr>
              <a:t>，</a:t>
            </a:r>
            <a:r>
              <a:rPr lang="zh-CN" altLang="en-US" dirty="0">
                <a:solidFill>
                  <a:srgbClr val="FF0000"/>
                </a:solidFill>
              </a:rPr>
              <a:t> </a:t>
            </a:r>
            <a:r>
              <a:rPr lang="zh-CN" altLang="en-US" dirty="0">
                <a:solidFill>
                  <a:srgbClr val="163793"/>
                </a:solidFill>
              </a:rPr>
              <a:t>这种网络应用编程接口在网络应用开发过程中， 尤其是在</a:t>
            </a:r>
            <a:r>
              <a:rPr lang="en-US" altLang="zh-CN" dirty="0">
                <a:solidFill>
                  <a:srgbClr val="163793"/>
                </a:solidFill>
              </a:rPr>
              <a:t>Internet</a:t>
            </a:r>
            <a:r>
              <a:rPr lang="zh-CN" altLang="en-US" dirty="0">
                <a:solidFill>
                  <a:srgbClr val="163793"/>
                </a:solidFill>
              </a:rPr>
              <a:t>环境下被广泛采纳。</a:t>
            </a:r>
            <a:endParaRPr lang="en-US" altLang="zh-CN" dirty="0">
              <a:solidFill>
                <a:srgbClr val="163793"/>
              </a:solidFill>
            </a:endParaRPr>
          </a:p>
          <a:p>
            <a:endParaRPr lang="en-US" altLang="zh-CN" dirty="0">
              <a:solidFill>
                <a:srgbClr val="163793"/>
              </a:solidFill>
            </a:endParaRPr>
          </a:p>
          <a:p>
            <a:r>
              <a:rPr lang="zh-CN" altLang="en-US" dirty="0">
                <a:solidFill>
                  <a:srgbClr val="163793"/>
                </a:solidFill>
              </a:rPr>
              <a:t>应用进程可以通过创建套接字实现与底层协议接口， 并可以进一步通过套接宇实现应用进程与底层协议之间的报文交换。</a:t>
            </a:r>
            <a:endParaRPr lang="en-US" altLang="zh-CN" dirty="0">
              <a:solidFill>
                <a:srgbClr val="163793"/>
              </a:solidFill>
            </a:endParaRPr>
          </a:p>
          <a:p>
            <a:endParaRPr lang="en-US" altLang="zh-CN" dirty="0">
              <a:solidFill>
                <a:srgbClr val="163793"/>
              </a:solidFill>
            </a:endParaRPr>
          </a:p>
          <a:p>
            <a:r>
              <a:rPr lang="zh-CN" altLang="en-US" dirty="0">
                <a:solidFill>
                  <a:srgbClr val="163793"/>
                </a:solidFill>
              </a:rPr>
              <a:t>因此， </a:t>
            </a:r>
            <a:r>
              <a:rPr lang="zh-CN" altLang="en-US" dirty="0">
                <a:solidFill>
                  <a:srgbClr val="FF0000"/>
                </a:solidFill>
              </a:rPr>
              <a:t>套接字是每个应用进程与其他应用进程进行网络通信时， 真正收发报文的通道</a:t>
            </a:r>
            <a:r>
              <a:rPr lang="zh-CN" altLang="en-US" dirty="0">
                <a:solidFill>
                  <a:srgbClr val="163793"/>
                </a:solidFill>
              </a:rPr>
              <a:t>。</a:t>
            </a: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18</a:t>
            </a:fld>
            <a:endParaRPr lang="en-US" altLang="zh-CN" dirty="0"/>
          </a:p>
        </p:txBody>
      </p:sp>
    </p:spTree>
    <p:extLst>
      <p:ext uri="{BB962C8B-B14F-4D97-AF65-F5344CB8AC3E}">
        <p14:creationId xmlns:p14="http://schemas.microsoft.com/office/powerpoint/2010/main" val="3221945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a:t>第二节 网络应用通信基本原理</a:t>
            </a:r>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5170646"/>
          </a:xfrm>
        </p:spPr>
        <p:txBody>
          <a:bodyPr/>
          <a:lstStyle/>
          <a:p>
            <a:r>
              <a:rPr lang="zh-CN" altLang="en-US" dirty="0">
                <a:solidFill>
                  <a:srgbClr val="163793"/>
                </a:solidFill>
              </a:rPr>
              <a:t>一个应用进程可以</a:t>
            </a:r>
            <a:r>
              <a:rPr lang="zh-CN" altLang="en-US" dirty="0">
                <a:solidFill>
                  <a:srgbClr val="FF0000"/>
                </a:solidFill>
              </a:rPr>
              <a:t>创建多个套接字与同一个或不同的传输层协议进行接口</a:t>
            </a:r>
            <a:r>
              <a:rPr lang="zh-CN" altLang="en-US" dirty="0">
                <a:solidFill>
                  <a:srgbClr val="163793"/>
                </a:solidFill>
              </a:rPr>
              <a:t>。</a:t>
            </a:r>
            <a:endParaRPr lang="en-US" altLang="zh-CN" dirty="0">
              <a:solidFill>
                <a:srgbClr val="163793"/>
              </a:solidFill>
            </a:endParaRPr>
          </a:p>
          <a:p>
            <a:endParaRPr lang="en-US" altLang="zh-CN" dirty="0">
              <a:solidFill>
                <a:srgbClr val="163793"/>
              </a:solidFill>
            </a:endParaRPr>
          </a:p>
          <a:p>
            <a:r>
              <a:rPr lang="zh-CN" altLang="en-US" dirty="0">
                <a:solidFill>
                  <a:srgbClr val="163793"/>
                </a:solidFill>
              </a:rPr>
              <a:t>对于一个传输层协议， 需要为与其接口的每个套接字分配一个编号， 标识该套接字， 该编号称为</a:t>
            </a:r>
            <a:r>
              <a:rPr lang="zh-CN" altLang="en-US" dirty="0">
                <a:solidFill>
                  <a:srgbClr val="FF0000"/>
                </a:solidFill>
              </a:rPr>
              <a:t>端口号</a:t>
            </a:r>
            <a:r>
              <a:rPr lang="zh-CN" altLang="en-US" dirty="0">
                <a:solidFill>
                  <a:srgbClr val="163793"/>
                </a:solidFill>
              </a:rPr>
              <a:t>（</a:t>
            </a:r>
            <a:r>
              <a:rPr lang="en-US" altLang="zh-CN" dirty="0">
                <a:solidFill>
                  <a:srgbClr val="163793"/>
                </a:solidFill>
              </a:rPr>
              <a:t>port number</a:t>
            </a:r>
            <a:r>
              <a:rPr lang="zh-CN" altLang="en-US" dirty="0">
                <a:solidFill>
                  <a:srgbClr val="163793"/>
                </a:solidFill>
              </a:rPr>
              <a:t>）。通常服务器进程套接字会分配特定的端口号， 而客户进程的套接字会绑定一个随机的</a:t>
            </a:r>
            <a:r>
              <a:rPr lang="zh-CN" altLang="en-US" dirty="0">
                <a:solidFill>
                  <a:srgbClr val="FF0000"/>
                </a:solidFill>
              </a:rPr>
              <a:t>唯一</a:t>
            </a:r>
            <a:r>
              <a:rPr lang="zh-CN" altLang="en-US" dirty="0">
                <a:solidFill>
                  <a:srgbClr val="163793"/>
                </a:solidFill>
              </a:rPr>
              <a:t>端口号。</a:t>
            </a:r>
            <a:endParaRPr lang="en-US" altLang="zh-CN" dirty="0">
              <a:solidFill>
                <a:srgbClr val="163793"/>
              </a:solidFill>
            </a:endParaRPr>
          </a:p>
          <a:p>
            <a:endParaRPr lang="en-US" altLang="zh-CN" dirty="0">
              <a:solidFill>
                <a:srgbClr val="163793"/>
              </a:solidFill>
            </a:endParaRPr>
          </a:p>
          <a:p>
            <a:r>
              <a:rPr lang="zh-CN" altLang="en-US" dirty="0">
                <a:solidFill>
                  <a:srgbClr val="163793"/>
                </a:solidFill>
              </a:rPr>
              <a:t>一个主机上</a:t>
            </a:r>
            <a:r>
              <a:rPr lang="zh-CN" altLang="en-US" dirty="0">
                <a:solidFill>
                  <a:srgbClr val="FF0000"/>
                </a:solidFill>
              </a:rPr>
              <a:t>可能同时运行多个网络应用进程</a:t>
            </a:r>
            <a:r>
              <a:rPr lang="zh-CN" altLang="en-US" dirty="0">
                <a:solidFill>
                  <a:srgbClr val="163793"/>
                </a:solidFill>
              </a:rPr>
              <a:t>， 每个应用进程通过一个或多个套接字与传输层协议进行接口，</a:t>
            </a:r>
            <a:endParaRPr lang="en-US" altLang="zh-CN" dirty="0">
              <a:solidFill>
                <a:srgbClr val="163793"/>
              </a:solidFill>
            </a:endParaRPr>
          </a:p>
          <a:p>
            <a:endParaRPr lang="en-US" altLang="zh-CN" dirty="0">
              <a:solidFill>
                <a:srgbClr val="163793"/>
              </a:solidFill>
            </a:endParaRPr>
          </a:p>
          <a:p>
            <a:r>
              <a:rPr lang="zh-CN" altLang="en-US" dirty="0">
                <a:solidFill>
                  <a:srgbClr val="163793"/>
                </a:solidFill>
              </a:rPr>
              <a:t> 因此， </a:t>
            </a:r>
            <a:r>
              <a:rPr lang="zh-CN" altLang="en-US" dirty="0">
                <a:solidFill>
                  <a:srgbClr val="FF0000"/>
                </a:solidFill>
              </a:rPr>
              <a:t>通过进程运行的主机</a:t>
            </a:r>
            <a:r>
              <a:rPr lang="en-US" altLang="zh-CN" dirty="0">
                <a:solidFill>
                  <a:srgbClr val="FF0000"/>
                </a:solidFill>
              </a:rPr>
              <a:t>IP</a:t>
            </a:r>
            <a:r>
              <a:rPr lang="zh-CN" altLang="en-US" dirty="0">
                <a:solidFill>
                  <a:srgbClr val="FF0000"/>
                </a:solidFill>
              </a:rPr>
              <a:t>地址以及其套接字所绑定的端口号可以标识应用进程</a:t>
            </a:r>
            <a:r>
              <a:rPr lang="zh-CN" altLang="en-US" dirty="0">
                <a:solidFill>
                  <a:srgbClr val="163793"/>
                </a:solidFill>
              </a:rPr>
              <a:t>。</a:t>
            </a:r>
            <a:r>
              <a:rPr lang="en-US" altLang="zh-CN" dirty="0">
                <a:solidFill>
                  <a:srgbClr val="163793"/>
                </a:solidFill>
              </a:rPr>
              <a:t>IP</a:t>
            </a:r>
            <a:r>
              <a:rPr lang="zh-CN" altLang="en-US" dirty="0">
                <a:solidFill>
                  <a:srgbClr val="163793"/>
                </a:solidFill>
              </a:rPr>
              <a:t>地址是</a:t>
            </a:r>
            <a:r>
              <a:rPr lang="en-US" altLang="zh-CN" dirty="0">
                <a:solidFill>
                  <a:srgbClr val="163793"/>
                </a:solidFill>
              </a:rPr>
              <a:t>Internet</a:t>
            </a:r>
            <a:r>
              <a:rPr lang="zh-CN" altLang="en-US" dirty="0">
                <a:solidFill>
                  <a:srgbClr val="163793"/>
                </a:solidFill>
              </a:rPr>
              <a:t>的网络层地址， 用于唯一标识一个主机或路由器接口， 后续章节会详细介绍。</a:t>
            </a: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19</a:t>
            </a:fld>
            <a:endParaRPr lang="en-US" altLang="zh-CN" dirty="0"/>
          </a:p>
        </p:txBody>
      </p:sp>
    </p:spTree>
    <p:extLst>
      <p:ext uri="{BB962C8B-B14F-4D97-AF65-F5344CB8AC3E}">
        <p14:creationId xmlns:p14="http://schemas.microsoft.com/office/powerpoint/2010/main" val="1948167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69B00B1-F469-45E3-A660-973EB9D9EEC5}"/>
              </a:ext>
            </a:extLst>
          </p:cNvPr>
          <p:cNvSpPr>
            <a:spLocks noGrp="1"/>
          </p:cNvSpPr>
          <p:nvPr>
            <p:ph type="title"/>
          </p:nvPr>
        </p:nvSpPr>
        <p:spPr>
          <a:xfrm>
            <a:off x="913282" y="211613"/>
            <a:ext cx="7317435" cy="553998"/>
          </a:xfrm>
        </p:spPr>
        <p:txBody>
          <a:bodyPr/>
          <a:lstStyle/>
          <a:p>
            <a:r>
              <a:rPr lang="zh-CN" altLang="en-US" dirty="0"/>
              <a:t>目录</a:t>
            </a:r>
          </a:p>
        </p:txBody>
      </p:sp>
      <p:sp>
        <p:nvSpPr>
          <p:cNvPr id="3" name="Text Box 13">
            <a:extLst>
              <a:ext uri="{FF2B5EF4-FFF2-40B4-BE49-F238E27FC236}">
                <a16:creationId xmlns:a16="http://schemas.microsoft.com/office/drawing/2014/main" xmlns="" id="{C0967DEC-41F1-4A03-AB20-B87D388BAF5A}"/>
              </a:ext>
            </a:extLst>
          </p:cNvPr>
          <p:cNvSpPr txBox="1">
            <a:spLocks noChangeArrowheads="1"/>
          </p:cNvSpPr>
          <p:nvPr/>
        </p:nvSpPr>
        <p:spPr bwMode="auto">
          <a:xfrm>
            <a:off x="381000" y="1173009"/>
            <a:ext cx="4629794" cy="5026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70000"/>
              </a:lnSpc>
              <a:buFont typeface="Wingdings" panose="05000000000000000000" pitchFamily="2" charset="2"/>
              <a:buChar char="u"/>
            </a:pPr>
            <a:r>
              <a:rPr lang="zh-CN" altLang="en-US" b="1" dirty="0">
                <a:solidFill>
                  <a:srgbClr val="FF0000"/>
                </a:solidFill>
                <a:hlinkClick r:id="rId2" action="ppaction://hlinksldjump"/>
              </a:rPr>
              <a:t>第一节 计算机网络应用</a:t>
            </a:r>
            <a:endParaRPr lang="en-US" altLang="zh-CN" b="1" dirty="0">
              <a:solidFill>
                <a:srgbClr val="FF0000"/>
              </a:solidFill>
            </a:endParaRPr>
          </a:p>
          <a:p>
            <a:pPr eaLnBrk="1" hangingPunct="1">
              <a:lnSpc>
                <a:spcPct val="170000"/>
              </a:lnSpc>
              <a:buFont typeface="Wingdings" panose="05000000000000000000" pitchFamily="2" charset="2"/>
              <a:buChar char="u"/>
            </a:pPr>
            <a:r>
              <a:rPr lang="zh-CN" altLang="en-US" b="1" dirty="0">
                <a:solidFill>
                  <a:srgbClr val="FF0000"/>
                </a:solidFill>
                <a:hlinkClick r:id="rId3" action="ppaction://hlinksldjump"/>
              </a:rPr>
              <a:t>第二节 网络应用通信基本原理</a:t>
            </a:r>
            <a:endParaRPr lang="en-US" altLang="zh-CN" b="1" dirty="0">
              <a:solidFill>
                <a:srgbClr val="FF0000"/>
              </a:solidFill>
            </a:endParaRPr>
          </a:p>
          <a:p>
            <a:pPr eaLnBrk="1" hangingPunct="1">
              <a:lnSpc>
                <a:spcPct val="170000"/>
              </a:lnSpc>
              <a:buFont typeface="Wingdings" panose="05000000000000000000" pitchFamily="2" charset="2"/>
              <a:buChar char="u"/>
            </a:pPr>
            <a:r>
              <a:rPr lang="zh-CN" altLang="en-US" b="1" dirty="0">
                <a:solidFill>
                  <a:srgbClr val="FF0000"/>
                </a:solidFill>
              </a:rPr>
              <a:t>第三节 域名系统（</a:t>
            </a:r>
            <a:r>
              <a:rPr lang="en-US" altLang="zh-CN" b="1" dirty="0">
                <a:solidFill>
                  <a:srgbClr val="FF0000"/>
                </a:solidFill>
              </a:rPr>
              <a:t>DNS</a:t>
            </a:r>
            <a:r>
              <a:rPr lang="zh-CN" altLang="en-US" b="1" dirty="0">
                <a:solidFill>
                  <a:srgbClr val="FF0000"/>
                </a:solidFill>
              </a:rPr>
              <a:t>）</a:t>
            </a:r>
            <a:endParaRPr lang="en-US" altLang="zh-CN" b="1" dirty="0">
              <a:solidFill>
                <a:srgbClr val="FF0000"/>
              </a:solidFill>
            </a:endParaRPr>
          </a:p>
          <a:p>
            <a:pPr eaLnBrk="1" hangingPunct="1">
              <a:lnSpc>
                <a:spcPct val="170000"/>
              </a:lnSpc>
              <a:buFont typeface="Wingdings" panose="05000000000000000000" pitchFamily="2" charset="2"/>
              <a:buChar char="u"/>
            </a:pPr>
            <a:r>
              <a:rPr lang="zh-CN" altLang="en-US" b="1" dirty="0">
                <a:solidFill>
                  <a:srgbClr val="FF0000"/>
                </a:solidFill>
              </a:rPr>
              <a:t>第四节 万维网应用</a:t>
            </a:r>
            <a:endParaRPr lang="en-US" altLang="zh-CN" b="1" dirty="0">
              <a:solidFill>
                <a:srgbClr val="FF0000"/>
              </a:solidFill>
            </a:endParaRPr>
          </a:p>
          <a:p>
            <a:pPr eaLnBrk="1" hangingPunct="1">
              <a:lnSpc>
                <a:spcPct val="170000"/>
              </a:lnSpc>
              <a:buFont typeface="Wingdings" panose="05000000000000000000" pitchFamily="2" charset="2"/>
              <a:buChar char="u"/>
            </a:pPr>
            <a:r>
              <a:rPr lang="zh-CN" altLang="en-US" b="1" dirty="0">
                <a:solidFill>
                  <a:srgbClr val="FF0000"/>
                </a:solidFill>
              </a:rPr>
              <a:t>第五节 </a:t>
            </a:r>
            <a:r>
              <a:rPr lang="en-US" altLang="zh-CN" b="1" dirty="0">
                <a:solidFill>
                  <a:srgbClr val="FF0000"/>
                </a:solidFill>
              </a:rPr>
              <a:t>Internet</a:t>
            </a:r>
            <a:r>
              <a:rPr lang="zh-CN" altLang="en-US" b="1" dirty="0">
                <a:solidFill>
                  <a:srgbClr val="FF0000"/>
                </a:solidFill>
              </a:rPr>
              <a:t>电子邮件</a:t>
            </a:r>
            <a:endParaRPr lang="en-US" altLang="zh-CN" b="1" dirty="0">
              <a:solidFill>
                <a:srgbClr val="FF0000"/>
              </a:solidFill>
            </a:endParaRPr>
          </a:p>
          <a:p>
            <a:pPr eaLnBrk="1" hangingPunct="1">
              <a:lnSpc>
                <a:spcPct val="170000"/>
              </a:lnSpc>
              <a:buFont typeface="Wingdings" panose="05000000000000000000" pitchFamily="2" charset="2"/>
              <a:buChar char="u"/>
            </a:pPr>
            <a:r>
              <a:rPr lang="zh-CN" altLang="en-US" b="1" dirty="0">
                <a:solidFill>
                  <a:srgbClr val="FF0000"/>
                </a:solidFill>
              </a:rPr>
              <a:t>第六节 </a:t>
            </a:r>
            <a:r>
              <a:rPr lang="en-US" altLang="zh-CN" b="1" dirty="0">
                <a:solidFill>
                  <a:srgbClr val="FF0000"/>
                </a:solidFill>
              </a:rPr>
              <a:t>FTP</a:t>
            </a:r>
          </a:p>
          <a:p>
            <a:pPr eaLnBrk="1" hangingPunct="1">
              <a:lnSpc>
                <a:spcPct val="170000"/>
              </a:lnSpc>
              <a:buFont typeface="Wingdings" panose="05000000000000000000" pitchFamily="2" charset="2"/>
              <a:buChar char="u"/>
            </a:pPr>
            <a:r>
              <a:rPr lang="zh-CN" altLang="en-US" b="1" dirty="0">
                <a:solidFill>
                  <a:srgbClr val="FF0000"/>
                </a:solidFill>
              </a:rPr>
              <a:t>第七节 </a:t>
            </a:r>
            <a:r>
              <a:rPr lang="en-US" altLang="zh-CN" b="1" dirty="0">
                <a:solidFill>
                  <a:srgbClr val="FF0000"/>
                </a:solidFill>
              </a:rPr>
              <a:t>P2P</a:t>
            </a:r>
            <a:r>
              <a:rPr lang="zh-CN" altLang="en-US" b="1" dirty="0">
                <a:solidFill>
                  <a:srgbClr val="FF0000"/>
                </a:solidFill>
              </a:rPr>
              <a:t>应用</a:t>
            </a:r>
            <a:endParaRPr lang="en-US" altLang="zh-CN" b="1" dirty="0">
              <a:solidFill>
                <a:srgbClr val="FF0000"/>
              </a:solidFill>
            </a:endParaRPr>
          </a:p>
          <a:p>
            <a:pPr eaLnBrk="1" hangingPunct="1">
              <a:lnSpc>
                <a:spcPct val="170000"/>
              </a:lnSpc>
              <a:buFont typeface="Wingdings" panose="05000000000000000000" pitchFamily="2" charset="2"/>
              <a:buChar char="u"/>
            </a:pPr>
            <a:r>
              <a:rPr lang="zh-CN" altLang="en-US" b="1" dirty="0">
                <a:solidFill>
                  <a:srgbClr val="FF0000"/>
                </a:solidFill>
              </a:rPr>
              <a:t>第八节 </a:t>
            </a:r>
            <a:r>
              <a:rPr lang="en-US" altLang="zh-CN" b="1" dirty="0">
                <a:solidFill>
                  <a:srgbClr val="FF0000"/>
                </a:solidFill>
              </a:rPr>
              <a:t>Socket</a:t>
            </a:r>
            <a:r>
              <a:rPr lang="zh-CN" altLang="en-US" b="1" dirty="0">
                <a:solidFill>
                  <a:srgbClr val="FF0000"/>
                </a:solidFill>
              </a:rPr>
              <a:t>编程基础</a:t>
            </a:r>
            <a:endParaRPr lang="en-US" altLang="zh-CN" b="1" dirty="0">
              <a:solidFill>
                <a:srgbClr val="FF0000"/>
              </a:solidFill>
            </a:endParaRPr>
          </a:p>
        </p:txBody>
      </p:sp>
      <p:sp>
        <p:nvSpPr>
          <p:cNvPr id="4" name="页脚占位符 3">
            <a:extLst>
              <a:ext uri="{FF2B5EF4-FFF2-40B4-BE49-F238E27FC236}">
                <a16:creationId xmlns:a16="http://schemas.microsoft.com/office/drawing/2014/main" xmlns="" id="{ADF42788-E860-4DF1-AD68-624FF90A06B6}"/>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F30C0984-55B5-43CC-AF03-2004B275A322}"/>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2</a:t>
            </a:fld>
            <a:endParaRPr lang="en-US" altLang="zh-CN" dirty="0"/>
          </a:p>
        </p:txBody>
      </p:sp>
    </p:spTree>
    <p:extLst>
      <p:ext uri="{BB962C8B-B14F-4D97-AF65-F5344CB8AC3E}">
        <p14:creationId xmlns:p14="http://schemas.microsoft.com/office/powerpoint/2010/main" val="1912197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a:t>第二节 网络应用通信基本原理</a:t>
            </a:r>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5170646"/>
          </a:xfrm>
        </p:spPr>
        <p:txBody>
          <a:bodyPr/>
          <a:lstStyle/>
          <a:p>
            <a:r>
              <a:rPr lang="zh-CN" altLang="en-US" dirty="0">
                <a:solidFill>
                  <a:srgbClr val="163793"/>
                </a:solidFill>
              </a:rPr>
              <a:t>网络应用需要使用传输层提供</a:t>
            </a:r>
            <a:r>
              <a:rPr lang="zh-CN" altLang="en-US" dirty="0">
                <a:solidFill>
                  <a:srgbClr val="FF0000"/>
                </a:solidFill>
              </a:rPr>
              <a:t>端到端的传输服务</a:t>
            </a:r>
            <a:r>
              <a:rPr lang="zh-CN" altLang="en-US" dirty="0">
                <a:solidFill>
                  <a:srgbClr val="163793"/>
                </a:solidFill>
              </a:rPr>
              <a:t>， 不同应用对传输层服务有不同的服务性能需求， 有的应用期望传输层提供</a:t>
            </a:r>
            <a:r>
              <a:rPr lang="zh-CN" altLang="en-US" dirty="0">
                <a:solidFill>
                  <a:srgbClr val="FF0000"/>
                </a:solidFill>
              </a:rPr>
              <a:t>可靠</a:t>
            </a:r>
            <a:r>
              <a:rPr lang="zh-CN" altLang="en-US" dirty="0">
                <a:solidFill>
                  <a:srgbClr val="163793"/>
                </a:solidFill>
              </a:rPr>
              <a:t>的数据传输服务， 有的应用期望传输层提供</a:t>
            </a:r>
            <a:r>
              <a:rPr lang="zh-CN" altLang="en-US" dirty="0">
                <a:solidFill>
                  <a:srgbClr val="FF0000"/>
                </a:solidFill>
              </a:rPr>
              <a:t>延时保</a:t>
            </a:r>
          </a:p>
          <a:p>
            <a:r>
              <a:rPr lang="zh-CN" altLang="en-US" dirty="0">
                <a:solidFill>
                  <a:srgbClr val="FF0000"/>
                </a:solidFill>
              </a:rPr>
              <a:t>障服务</a:t>
            </a:r>
            <a:r>
              <a:rPr lang="zh-CN" altLang="en-US" dirty="0">
                <a:solidFill>
                  <a:srgbClr val="163793"/>
                </a:solidFill>
              </a:rPr>
              <a:t>等。</a:t>
            </a:r>
            <a:endParaRPr lang="en-US" altLang="zh-CN" dirty="0">
              <a:solidFill>
                <a:srgbClr val="163793"/>
              </a:solidFill>
            </a:endParaRPr>
          </a:p>
          <a:p>
            <a:endParaRPr lang="en-US" altLang="zh-CN" dirty="0">
              <a:solidFill>
                <a:srgbClr val="163793"/>
              </a:solidFill>
            </a:endParaRPr>
          </a:p>
          <a:p>
            <a:r>
              <a:rPr lang="zh-CN" altLang="en-US" dirty="0">
                <a:solidFill>
                  <a:srgbClr val="163793"/>
                </a:solidFill>
              </a:rPr>
              <a:t>但是， 传输层通常并不总能满足所有网络应用的服务需求， 尤其是对性能保障的需求。事实上， 在实际网络中， 传输层通常能够提供的服务类型以及服务性能都是有限的。</a:t>
            </a:r>
            <a:endParaRPr lang="en-US" altLang="zh-CN" dirty="0">
              <a:solidFill>
                <a:srgbClr val="163793"/>
              </a:solidFill>
            </a:endParaRPr>
          </a:p>
          <a:p>
            <a:endParaRPr lang="en-US" altLang="zh-CN" dirty="0">
              <a:solidFill>
                <a:srgbClr val="163793"/>
              </a:solidFill>
            </a:endParaRPr>
          </a:p>
          <a:p>
            <a:r>
              <a:rPr lang="zh-CN" altLang="en-US" dirty="0">
                <a:solidFill>
                  <a:srgbClr val="163793"/>
                </a:solidFill>
              </a:rPr>
              <a:t>例如，</a:t>
            </a:r>
            <a:r>
              <a:rPr lang="en-US" altLang="zh-CN" dirty="0">
                <a:solidFill>
                  <a:srgbClr val="163793"/>
                </a:solidFill>
              </a:rPr>
              <a:t>Internet</a:t>
            </a:r>
            <a:r>
              <a:rPr lang="zh-CN" altLang="en-US" dirty="0">
                <a:solidFill>
                  <a:srgbClr val="163793"/>
                </a:solidFill>
              </a:rPr>
              <a:t>传输层能提供的服务只有两类： </a:t>
            </a:r>
            <a:r>
              <a:rPr lang="zh-CN" altLang="en-US" dirty="0">
                <a:solidFill>
                  <a:srgbClr val="FF0000"/>
                </a:solidFill>
              </a:rPr>
              <a:t>面向连接的可靠字节流传输服务和无连接的不可靠数据报传输服务</a:t>
            </a:r>
            <a:r>
              <a:rPr lang="zh-CN" altLang="en-US" dirty="0">
                <a:solidFill>
                  <a:srgbClr val="163793"/>
                </a:solidFill>
              </a:rPr>
              <a:t>， 分别对应传输层的</a:t>
            </a:r>
            <a:r>
              <a:rPr lang="en-US" altLang="zh-CN" dirty="0">
                <a:solidFill>
                  <a:srgbClr val="FF0000"/>
                </a:solidFill>
              </a:rPr>
              <a:t>TCP</a:t>
            </a:r>
            <a:r>
              <a:rPr lang="zh-CN" altLang="en-US" dirty="0">
                <a:solidFill>
                  <a:srgbClr val="FF0000"/>
                </a:solidFill>
              </a:rPr>
              <a:t>和</a:t>
            </a:r>
            <a:r>
              <a:rPr lang="en-US" altLang="zh-CN" dirty="0">
                <a:solidFill>
                  <a:srgbClr val="FF0000"/>
                </a:solidFill>
              </a:rPr>
              <a:t>UDP </a:t>
            </a:r>
            <a:r>
              <a:rPr lang="zh-CN" altLang="en-US" dirty="0">
                <a:solidFill>
                  <a:srgbClr val="163793"/>
                </a:solidFill>
              </a:rPr>
              <a:t>。这两类服务都</a:t>
            </a:r>
            <a:r>
              <a:rPr lang="zh-CN" altLang="en-US" dirty="0">
                <a:solidFill>
                  <a:srgbClr val="FF0000"/>
                </a:solidFill>
              </a:rPr>
              <a:t>不能提供时延保障或带宽保障服务</a:t>
            </a:r>
            <a:r>
              <a:rPr lang="zh-CN" altLang="en-US" dirty="0">
                <a:solidFill>
                  <a:srgbClr val="163793"/>
                </a:solidFill>
              </a:rPr>
              <a:t>。</a:t>
            </a:r>
            <a:endParaRPr lang="en-US" altLang="zh-CN" dirty="0">
              <a:solidFill>
                <a:srgbClr val="163793"/>
              </a:solidFill>
            </a:endParaRPr>
          </a:p>
          <a:p>
            <a:endParaRPr lang="zh-CN" altLang="en-US" dirty="0">
              <a:solidFill>
                <a:srgbClr val="163793"/>
              </a:solidFill>
            </a:endParaRP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20</a:t>
            </a:fld>
            <a:endParaRPr lang="en-US" altLang="zh-CN" dirty="0"/>
          </a:p>
        </p:txBody>
      </p:sp>
    </p:spTree>
    <p:extLst>
      <p:ext uri="{BB962C8B-B14F-4D97-AF65-F5344CB8AC3E}">
        <p14:creationId xmlns:p14="http://schemas.microsoft.com/office/powerpoint/2010/main" val="694465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a:t>第二节 网络应用通信基本原理</a:t>
            </a:r>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5170646"/>
          </a:xfrm>
        </p:spPr>
        <p:txBody>
          <a:bodyPr/>
          <a:lstStyle/>
          <a:p>
            <a:r>
              <a:rPr lang="en-US" altLang="zh-CN" dirty="0">
                <a:solidFill>
                  <a:srgbClr val="163793"/>
                </a:solidFill>
              </a:rPr>
              <a:t>TCP</a:t>
            </a:r>
            <a:r>
              <a:rPr lang="zh-CN" altLang="en-US" dirty="0">
                <a:solidFill>
                  <a:srgbClr val="163793"/>
                </a:solidFill>
              </a:rPr>
              <a:t>服务模型包括面向连接服务和可靠数据传输服务。当某个应用程序调用</a:t>
            </a:r>
            <a:r>
              <a:rPr lang="en-US" altLang="zh-CN" dirty="0">
                <a:solidFill>
                  <a:srgbClr val="163793"/>
                </a:solidFill>
              </a:rPr>
              <a:t>TCP</a:t>
            </a:r>
            <a:r>
              <a:rPr lang="zh-CN" altLang="en-US" dirty="0">
                <a:solidFill>
                  <a:srgbClr val="163793"/>
                </a:solidFill>
              </a:rPr>
              <a:t>作为其传输协议时， 该应用程序就能获得来自</a:t>
            </a:r>
            <a:r>
              <a:rPr lang="en-US" altLang="zh-CN" dirty="0">
                <a:solidFill>
                  <a:srgbClr val="163793"/>
                </a:solidFill>
              </a:rPr>
              <a:t>TCP</a:t>
            </a:r>
            <a:r>
              <a:rPr lang="zh-CN" altLang="en-US" dirty="0">
                <a:solidFill>
                  <a:srgbClr val="163793"/>
                </a:solidFill>
              </a:rPr>
              <a:t>的这两种服务。</a:t>
            </a:r>
          </a:p>
          <a:p>
            <a:pPr marL="342900" indent="-342900">
              <a:buFont typeface="Arial" panose="020B0604020202020204" pitchFamily="34" charset="0"/>
              <a:buChar char="•"/>
            </a:pPr>
            <a:r>
              <a:rPr lang="zh-CN" altLang="en-US" dirty="0">
                <a:solidFill>
                  <a:srgbClr val="FF0000"/>
                </a:solidFill>
              </a:rPr>
              <a:t>面向连接的服务</a:t>
            </a:r>
            <a:r>
              <a:rPr lang="zh-CN" altLang="en-US" dirty="0">
                <a:solidFill>
                  <a:srgbClr val="163793"/>
                </a:solidFill>
              </a:rPr>
              <a:t>： 在应用层报文开始传送之前，</a:t>
            </a:r>
            <a:r>
              <a:rPr lang="en-US" altLang="zh-CN" dirty="0">
                <a:solidFill>
                  <a:srgbClr val="163793"/>
                </a:solidFill>
              </a:rPr>
              <a:t>TCP</a:t>
            </a:r>
            <a:r>
              <a:rPr lang="zh-CN" altLang="en-US" dirty="0">
                <a:solidFill>
                  <a:srgbClr val="163793"/>
                </a:solidFill>
              </a:rPr>
              <a:t>客户和服务器互相交换传输层控制信息， 完成握手， 在客户进程与服务器进程的套接宇之间建立一条逻辑的</a:t>
            </a:r>
            <a:r>
              <a:rPr lang="en-US" altLang="zh-CN" dirty="0">
                <a:solidFill>
                  <a:srgbClr val="163793"/>
                </a:solidFill>
              </a:rPr>
              <a:t>TCP</a:t>
            </a:r>
            <a:r>
              <a:rPr lang="zh-CN" altLang="en-US" dirty="0">
                <a:solidFill>
                  <a:srgbClr val="163793"/>
                </a:solidFill>
              </a:rPr>
              <a:t>连接。这条连接是全双工的， 即连接双方的进程可以在此连接上同时进行报文收发。当应用程序结束报文发送时， 必须拆除该连接。</a:t>
            </a:r>
            <a:endParaRPr lang="en-US" altLang="zh-CN" dirty="0">
              <a:solidFill>
                <a:srgbClr val="163793"/>
              </a:solidFill>
            </a:endParaRPr>
          </a:p>
          <a:p>
            <a:pPr marL="342900" indent="-342900">
              <a:buFont typeface="Arial" panose="020B0604020202020204" pitchFamily="34" charset="0"/>
              <a:buChar char="•"/>
            </a:pPr>
            <a:r>
              <a:rPr lang="zh-CN" altLang="en-US" dirty="0">
                <a:solidFill>
                  <a:srgbClr val="FF0000"/>
                </a:solidFill>
              </a:rPr>
              <a:t>可靠的数据传送服务</a:t>
            </a:r>
            <a:r>
              <a:rPr lang="zh-CN" altLang="en-US" dirty="0">
                <a:solidFill>
                  <a:srgbClr val="163793"/>
                </a:solidFill>
              </a:rPr>
              <a:t>：应用进程能够依靠</a:t>
            </a:r>
            <a:r>
              <a:rPr lang="en-US" altLang="zh-CN" dirty="0">
                <a:solidFill>
                  <a:srgbClr val="163793"/>
                </a:solidFill>
              </a:rPr>
              <a:t>TCP</a:t>
            </a:r>
            <a:r>
              <a:rPr lang="zh-CN" altLang="en-US" dirty="0">
                <a:solidFill>
                  <a:srgbClr val="163793"/>
                </a:solidFill>
              </a:rPr>
              <a:t>， 实现端到端的无差错、按顺序交付所有发送数据的服务。当应用程序的一端将字节流通过本地套接字传送时， 它能够依靠</a:t>
            </a:r>
            <a:r>
              <a:rPr lang="en-US" altLang="zh-CN" dirty="0">
                <a:solidFill>
                  <a:srgbClr val="163793"/>
                </a:solidFill>
              </a:rPr>
              <a:t>TCP</a:t>
            </a:r>
            <a:r>
              <a:rPr lang="zh-CN" altLang="en-US" dirty="0">
                <a:solidFill>
                  <a:srgbClr val="163793"/>
                </a:solidFill>
              </a:rPr>
              <a:t>将相同的字节流交付给接收方的套接字， 而没有字节的丢失和冗余。</a:t>
            </a: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21</a:t>
            </a:fld>
            <a:endParaRPr lang="en-US" altLang="zh-CN" dirty="0"/>
          </a:p>
        </p:txBody>
      </p:sp>
    </p:spTree>
    <p:extLst>
      <p:ext uri="{BB962C8B-B14F-4D97-AF65-F5344CB8AC3E}">
        <p14:creationId xmlns:p14="http://schemas.microsoft.com/office/powerpoint/2010/main" val="3391261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a:t>第二节 网络应用通信基本原理</a:t>
            </a:r>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2954655"/>
          </a:xfrm>
        </p:spPr>
        <p:txBody>
          <a:bodyPr/>
          <a:lstStyle/>
          <a:p>
            <a:r>
              <a:rPr lang="en-US" altLang="zh-CN" dirty="0">
                <a:solidFill>
                  <a:srgbClr val="163793"/>
                </a:solidFill>
              </a:rPr>
              <a:t>UDP</a:t>
            </a:r>
            <a:r>
              <a:rPr lang="zh-CN" altLang="en-US" dirty="0">
                <a:solidFill>
                  <a:srgbClr val="163793"/>
                </a:solidFill>
              </a:rPr>
              <a:t>是一种不提供传输服务保障的轻量级传输层协议， 仅提供最小的“ 尽力” 服务。</a:t>
            </a:r>
            <a:r>
              <a:rPr lang="en-US" altLang="zh-CN" dirty="0">
                <a:solidFill>
                  <a:srgbClr val="FF0000"/>
                </a:solidFill>
              </a:rPr>
              <a:t>UDP</a:t>
            </a:r>
            <a:r>
              <a:rPr lang="zh-CN" altLang="en-US" dirty="0">
                <a:solidFill>
                  <a:srgbClr val="FF0000"/>
                </a:solidFill>
              </a:rPr>
              <a:t>是无连接的</a:t>
            </a:r>
            <a:r>
              <a:rPr lang="zh-CN" altLang="en-US" dirty="0">
                <a:solidFill>
                  <a:srgbClr val="163793"/>
                </a:solidFill>
              </a:rPr>
              <a:t>，因此在两个进程通信前没有握手过程。</a:t>
            </a:r>
            <a:endParaRPr lang="en-US" altLang="zh-CN" dirty="0">
              <a:solidFill>
                <a:srgbClr val="163793"/>
              </a:solidFill>
            </a:endParaRPr>
          </a:p>
          <a:p>
            <a:endParaRPr lang="en-US" altLang="zh-CN" dirty="0">
              <a:solidFill>
                <a:srgbClr val="163793"/>
              </a:solidFill>
            </a:endParaRPr>
          </a:p>
          <a:p>
            <a:r>
              <a:rPr lang="en-US" altLang="zh-CN" dirty="0">
                <a:solidFill>
                  <a:srgbClr val="163793"/>
                </a:solidFill>
              </a:rPr>
              <a:t>UDP</a:t>
            </a:r>
            <a:r>
              <a:rPr lang="zh-CN" altLang="en-US" dirty="0">
                <a:solidFill>
                  <a:srgbClr val="163793"/>
                </a:solidFill>
              </a:rPr>
              <a:t>提供一种</a:t>
            </a:r>
            <a:r>
              <a:rPr lang="zh-CN" altLang="en-US" dirty="0">
                <a:solidFill>
                  <a:srgbClr val="FF0000"/>
                </a:solidFill>
              </a:rPr>
              <a:t>不可靠数据传送服务</a:t>
            </a:r>
            <a:r>
              <a:rPr lang="zh-CN" altLang="en-US" dirty="0">
                <a:solidFill>
                  <a:srgbClr val="163793"/>
                </a:solidFill>
              </a:rPr>
              <a:t>， 也就是说， 当进程将一个报文通过</a:t>
            </a:r>
            <a:r>
              <a:rPr lang="en-US" altLang="zh-CN" dirty="0">
                <a:solidFill>
                  <a:srgbClr val="163793"/>
                </a:solidFill>
              </a:rPr>
              <a:t>UDP</a:t>
            </a:r>
            <a:r>
              <a:rPr lang="zh-CN" altLang="en-US" dirty="0">
                <a:solidFill>
                  <a:srgbClr val="163793"/>
                </a:solidFill>
              </a:rPr>
              <a:t>套接字传送时，</a:t>
            </a:r>
            <a:r>
              <a:rPr lang="en-US" altLang="zh-CN" dirty="0">
                <a:solidFill>
                  <a:srgbClr val="163793"/>
                </a:solidFill>
              </a:rPr>
              <a:t>UDP</a:t>
            </a:r>
            <a:r>
              <a:rPr lang="zh-CN" altLang="en-US" dirty="0">
                <a:solidFill>
                  <a:srgbClr val="163793"/>
                </a:solidFill>
              </a:rPr>
              <a:t>并不保证该报文将到达接收进程。不仅如此， 到达接收进程的报文也可能是乱序到达的。</a:t>
            </a: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22</a:t>
            </a:fld>
            <a:endParaRPr lang="en-US" altLang="zh-CN" dirty="0"/>
          </a:p>
        </p:txBody>
      </p:sp>
    </p:spTree>
    <p:extLst>
      <p:ext uri="{BB962C8B-B14F-4D97-AF65-F5344CB8AC3E}">
        <p14:creationId xmlns:p14="http://schemas.microsoft.com/office/powerpoint/2010/main" val="3456752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a:t>第二节 网络应用通信基本原理</a:t>
            </a:r>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2215991"/>
          </a:xfrm>
        </p:spPr>
        <p:txBody>
          <a:bodyPr/>
          <a:lstStyle/>
          <a:p>
            <a:r>
              <a:rPr lang="zh-CN" altLang="en-US" dirty="0">
                <a:solidFill>
                  <a:srgbClr val="163793"/>
                </a:solidFill>
              </a:rPr>
              <a:t>需要特别注意的是，</a:t>
            </a:r>
            <a:r>
              <a:rPr lang="en-US" altLang="zh-CN" dirty="0">
                <a:solidFill>
                  <a:srgbClr val="FF0000"/>
                </a:solidFill>
              </a:rPr>
              <a:t>Internet</a:t>
            </a:r>
            <a:r>
              <a:rPr lang="zh-CN" altLang="en-US" dirty="0">
                <a:solidFill>
                  <a:srgbClr val="FF0000"/>
                </a:solidFill>
              </a:rPr>
              <a:t>传输层的</a:t>
            </a:r>
            <a:r>
              <a:rPr lang="en-US" altLang="zh-CN" dirty="0">
                <a:solidFill>
                  <a:srgbClr val="FF0000"/>
                </a:solidFill>
              </a:rPr>
              <a:t>TCP</a:t>
            </a:r>
            <a:r>
              <a:rPr lang="zh-CN" altLang="en-US" dirty="0">
                <a:solidFill>
                  <a:srgbClr val="FF0000"/>
                </a:solidFill>
              </a:rPr>
              <a:t>和</a:t>
            </a:r>
            <a:r>
              <a:rPr lang="en-US" altLang="zh-CN" dirty="0">
                <a:solidFill>
                  <a:srgbClr val="FF0000"/>
                </a:solidFill>
              </a:rPr>
              <a:t>UDP</a:t>
            </a:r>
            <a:r>
              <a:rPr lang="zh-CN" altLang="en-US" dirty="0">
                <a:solidFill>
                  <a:srgbClr val="FF0000"/>
                </a:solidFill>
              </a:rPr>
              <a:t>均不能提供端到端吞吐量以及时延保障服务</a:t>
            </a:r>
            <a:r>
              <a:rPr lang="zh-CN" altLang="en-US" dirty="0">
                <a:solidFill>
                  <a:srgbClr val="163793"/>
                </a:solidFill>
              </a:rPr>
              <a:t>。</a:t>
            </a:r>
            <a:endParaRPr lang="en-US" altLang="zh-CN" dirty="0">
              <a:solidFill>
                <a:srgbClr val="163793"/>
              </a:solidFill>
            </a:endParaRPr>
          </a:p>
          <a:p>
            <a:endParaRPr lang="en-US" altLang="zh-CN" dirty="0">
              <a:solidFill>
                <a:srgbClr val="163793"/>
              </a:solidFill>
            </a:endParaRPr>
          </a:p>
          <a:p>
            <a:r>
              <a:rPr lang="zh-CN" altLang="en-US" dirty="0">
                <a:solidFill>
                  <a:srgbClr val="163793"/>
                </a:solidFill>
              </a:rPr>
              <a:t>因此， 在</a:t>
            </a:r>
            <a:r>
              <a:rPr lang="en-US" altLang="zh-CN" dirty="0">
                <a:solidFill>
                  <a:srgbClr val="163793"/>
                </a:solidFill>
              </a:rPr>
              <a:t>Internet</a:t>
            </a:r>
            <a:r>
              <a:rPr lang="zh-CN" altLang="en-US" dirty="0">
                <a:solidFill>
                  <a:srgbClr val="163793"/>
                </a:solidFill>
              </a:rPr>
              <a:t>上实现时间或带宽敏感的网络应用， 需要一些设计技巧或解决方案。这一问题本书不再展开讨论， 有兴趣的读者可以参阅网络多媒体等相关内容。</a:t>
            </a: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23</a:t>
            </a:fld>
            <a:endParaRPr lang="en-US" altLang="zh-CN" dirty="0"/>
          </a:p>
        </p:txBody>
      </p:sp>
    </p:spTree>
    <p:extLst>
      <p:ext uri="{BB962C8B-B14F-4D97-AF65-F5344CB8AC3E}">
        <p14:creationId xmlns:p14="http://schemas.microsoft.com/office/powerpoint/2010/main" val="1607295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a:t>第二节 网络应用通信基本原理</a:t>
            </a:r>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2215991"/>
          </a:xfrm>
        </p:spPr>
        <p:txBody>
          <a:bodyPr/>
          <a:lstStyle/>
          <a:p>
            <a:r>
              <a:rPr lang="zh-CN" altLang="en-US" dirty="0">
                <a:solidFill>
                  <a:srgbClr val="163793"/>
                </a:solidFill>
              </a:rPr>
              <a:t>需要特别注意的是，</a:t>
            </a:r>
            <a:r>
              <a:rPr lang="en-US" altLang="zh-CN" dirty="0">
                <a:solidFill>
                  <a:srgbClr val="FF0000"/>
                </a:solidFill>
              </a:rPr>
              <a:t>Internet</a:t>
            </a:r>
            <a:r>
              <a:rPr lang="zh-CN" altLang="en-US" dirty="0">
                <a:solidFill>
                  <a:srgbClr val="FF0000"/>
                </a:solidFill>
              </a:rPr>
              <a:t>传输层的</a:t>
            </a:r>
            <a:r>
              <a:rPr lang="en-US" altLang="zh-CN" dirty="0">
                <a:solidFill>
                  <a:srgbClr val="FF0000"/>
                </a:solidFill>
              </a:rPr>
              <a:t>TCP</a:t>
            </a:r>
            <a:r>
              <a:rPr lang="zh-CN" altLang="en-US" dirty="0">
                <a:solidFill>
                  <a:srgbClr val="FF0000"/>
                </a:solidFill>
              </a:rPr>
              <a:t>和</a:t>
            </a:r>
            <a:r>
              <a:rPr lang="en-US" altLang="zh-CN" dirty="0">
                <a:solidFill>
                  <a:srgbClr val="FF0000"/>
                </a:solidFill>
              </a:rPr>
              <a:t>UDP</a:t>
            </a:r>
            <a:r>
              <a:rPr lang="zh-CN" altLang="en-US" dirty="0">
                <a:solidFill>
                  <a:srgbClr val="FF0000"/>
                </a:solidFill>
              </a:rPr>
              <a:t>均不能提供端到端吞吐量以及时延保障服务</a:t>
            </a:r>
            <a:r>
              <a:rPr lang="zh-CN" altLang="en-US" dirty="0">
                <a:solidFill>
                  <a:srgbClr val="163793"/>
                </a:solidFill>
              </a:rPr>
              <a:t>。</a:t>
            </a:r>
            <a:endParaRPr lang="en-US" altLang="zh-CN" dirty="0">
              <a:solidFill>
                <a:srgbClr val="163793"/>
              </a:solidFill>
            </a:endParaRPr>
          </a:p>
          <a:p>
            <a:endParaRPr lang="en-US" altLang="zh-CN" dirty="0">
              <a:solidFill>
                <a:srgbClr val="163793"/>
              </a:solidFill>
            </a:endParaRPr>
          </a:p>
          <a:p>
            <a:r>
              <a:rPr lang="zh-CN" altLang="en-US" dirty="0">
                <a:solidFill>
                  <a:srgbClr val="163793"/>
                </a:solidFill>
              </a:rPr>
              <a:t>因此， 在</a:t>
            </a:r>
            <a:r>
              <a:rPr lang="en-US" altLang="zh-CN" dirty="0">
                <a:solidFill>
                  <a:srgbClr val="163793"/>
                </a:solidFill>
              </a:rPr>
              <a:t>Internet</a:t>
            </a:r>
            <a:r>
              <a:rPr lang="zh-CN" altLang="en-US" dirty="0">
                <a:solidFill>
                  <a:srgbClr val="163793"/>
                </a:solidFill>
              </a:rPr>
              <a:t>上实现时间或带宽敏感的网络应用， 需要一些设计技巧或解决方案。这一问题本书不再展开讨论， 有兴趣的读者可以参阅网络多媒体等相关内容。</a:t>
            </a: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24</a:t>
            </a:fld>
            <a:endParaRPr lang="en-US" altLang="zh-CN" dirty="0"/>
          </a:p>
        </p:txBody>
      </p:sp>
    </p:spTree>
    <p:extLst>
      <p:ext uri="{BB962C8B-B14F-4D97-AF65-F5344CB8AC3E}">
        <p14:creationId xmlns:p14="http://schemas.microsoft.com/office/powerpoint/2010/main" val="160659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smtClean="0"/>
              <a:t>第三节 域名系统</a:t>
            </a:r>
            <a:r>
              <a:rPr lang="en-US" altLang="zh-CN" dirty="0" smtClean="0"/>
              <a:t>(DNS</a:t>
            </a:r>
            <a:r>
              <a:rPr lang="en-US" altLang="zh-CN" dirty="0"/>
              <a:t>)</a:t>
            </a:r>
            <a:endParaRPr lang="zh-CN" altLang="en-US" dirty="0"/>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3323987"/>
          </a:xfrm>
        </p:spPr>
        <p:txBody>
          <a:bodyPr/>
          <a:lstStyle/>
          <a:p>
            <a:r>
              <a:rPr lang="zh-CN" altLang="en-US" dirty="0">
                <a:solidFill>
                  <a:srgbClr val="163793"/>
                </a:solidFill>
              </a:rPr>
              <a:t>用户通常利用客户端软件来使用某个网络应用， 例如， 浏览器、邮件收发软件等， </a:t>
            </a:r>
            <a:r>
              <a:rPr lang="zh-CN" altLang="en-US" dirty="0" smtClean="0">
                <a:solidFill>
                  <a:srgbClr val="163793"/>
                </a:solidFill>
              </a:rPr>
              <a:t>这些软件</a:t>
            </a:r>
            <a:r>
              <a:rPr lang="zh-CN" altLang="en-US" dirty="0">
                <a:solidFill>
                  <a:srgbClr val="163793"/>
                </a:solidFill>
              </a:rPr>
              <a:t>称为</a:t>
            </a:r>
            <a:r>
              <a:rPr lang="zh-CN" altLang="en-US" dirty="0">
                <a:solidFill>
                  <a:srgbClr val="FF0000"/>
                </a:solidFill>
              </a:rPr>
              <a:t>用户</a:t>
            </a:r>
            <a:r>
              <a:rPr lang="zh-CN" altLang="en-US" dirty="0" smtClean="0">
                <a:solidFill>
                  <a:srgbClr val="FF0000"/>
                </a:solidFill>
              </a:rPr>
              <a:t>代理</a:t>
            </a:r>
            <a:r>
              <a:rPr lang="zh-CN" altLang="en-US" dirty="0">
                <a:solidFill>
                  <a:srgbClr val="FF0000"/>
                </a:solidFill>
              </a:rPr>
              <a:t>（</a:t>
            </a:r>
            <a:r>
              <a:rPr lang="en-US" altLang="zh-CN" dirty="0" smtClean="0">
                <a:solidFill>
                  <a:srgbClr val="FF0000"/>
                </a:solidFill>
              </a:rPr>
              <a:t>user </a:t>
            </a:r>
            <a:r>
              <a:rPr lang="en-US" altLang="zh-CN" dirty="0">
                <a:solidFill>
                  <a:srgbClr val="FF0000"/>
                </a:solidFill>
              </a:rPr>
              <a:t>agent</a:t>
            </a:r>
            <a:r>
              <a:rPr lang="zh-CN" altLang="en-US" dirty="0">
                <a:solidFill>
                  <a:srgbClr val="FF0000"/>
                </a:solidFill>
              </a:rPr>
              <a:t>）</a:t>
            </a:r>
            <a:r>
              <a:rPr lang="zh-CN" altLang="en-US" dirty="0" smtClean="0">
                <a:solidFill>
                  <a:srgbClr val="163793"/>
                </a:solidFill>
              </a:rPr>
              <a:t>。用户</a:t>
            </a:r>
            <a:r>
              <a:rPr lang="zh-CN" altLang="en-US" dirty="0">
                <a:solidFill>
                  <a:srgbClr val="163793"/>
                </a:solidFill>
              </a:rPr>
              <a:t>通过用户代理软件使用网络应用时， 需要指定期望</a:t>
            </a:r>
            <a:r>
              <a:rPr lang="zh-CN" altLang="en-US" dirty="0" smtClean="0">
                <a:solidFill>
                  <a:srgbClr val="163793"/>
                </a:solidFill>
              </a:rPr>
              <a:t>访问</a:t>
            </a:r>
            <a:r>
              <a:rPr lang="zh-CN" altLang="en-US" dirty="0">
                <a:solidFill>
                  <a:srgbClr val="163793"/>
                </a:solidFill>
              </a:rPr>
              <a:t>服务器</a:t>
            </a:r>
            <a:r>
              <a:rPr lang="zh-CN" altLang="en-US" dirty="0" smtClean="0">
                <a:solidFill>
                  <a:srgbClr val="163793"/>
                </a:solidFill>
              </a:rPr>
              <a:t>的</a:t>
            </a:r>
            <a:r>
              <a:rPr lang="en-US" altLang="zh-CN" dirty="0" smtClean="0">
                <a:solidFill>
                  <a:srgbClr val="163793"/>
                </a:solidFill>
              </a:rPr>
              <a:t>IP</a:t>
            </a:r>
            <a:r>
              <a:rPr lang="zh-CN" altLang="en-US" dirty="0">
                <a:solidFill>
                  <a:srgbClr val="163793"/>
                </a:solidFill>
              </a:rPr>
              <a:t>地址与端口号</a:t>
            </a:r>
            <a:r>
              <a:rPr lang="zh-CN" altLang="en-US" dirty="0" smtClean="0">
                <a:solidFill>
                  <a:srgbClr val="163793"/>
                </a:solidFill>
              </a:rPr>
              <a:t>。</a:t>
            </a:r>
            <a:endParaRPr lang="en-US" altLang="zh-CN" dirty="0" smtClean="0">
              <a:solidFill>
                <a:srgbClr val="163793"/>
              </a:solidFill>
            </a:endParaRPr>
          </a:p>
          <a:p>
            <a:endParaRPr lang="en-US" altLang="zh-CN" dirty="0">
              <a:solidFill>
                <a:srgbClr val="163793"/>
              </a:solidFill>
            </a:endParaRPr>
          </a:p>
          <a:p>
            <a:r>
              <a:rPr lang="zh-CN" altLang="en-US" dirty="0" smtClean="0">
                <a:solidFill>
                  <a:srgbClr val="163793"/>
                </a:solidFill>
              </a:rPr>
              <a:t>但是</a:t>
            </a:r>
            <a:r>
              <a:rPr lang="zh-CN" altLang="en-US" dirty="0">
                <a:solidFill>
                  <a:srgbClr val="163793"/>
                </a:solidFill>
              </a:rPr>
              <a:t>， 普通用户并不习惯或愿意记忆和直接</a:t>
            </a:r>
            <a:r>
              <a:rPr lang="zh-CN" altLang="en-US" dirty="0" smtClean="0">
                <a:solidFill>
                  <a:srgbClr val="163793"/>
                </a:solidFill>
              </a:rPr>
              <a:t>使用</a:t>
            </a:r>
            <a:r>
              <a:rPr lang="en-US" altLang="zh-CN" dirty="0" smtClean="0">
                <a:solidFill>
                  <a:srgbClr val="163793"/>
                </a:solidFill>
              </a:rPr>
              <a:t>IP</a:t>
            </a:r>
            <a:r>
              <a:rPr lang="zh-CN" altLang="en-US" dirty="0" smtClean="0">
                <a:solidFill>
                  <a:srgbClr val="163793"/>
                </a:solidFill>
              </a:rPr>
              <a:t>地址</a:t>
            </a:r>
            <a:r>
              <a:rPr lang="zh-CN" altLang="en-US" dirty="0">
                <a:solidFill>
                  <a:srgbClr val="163793"/>
                </a:solidFill>
              </a:rPr>
              <a:t>来</a:t>
            </a:r>
            <a:r>
              <a:rPr lang="zh-CN" altLang="en-US" dirty="0" smtClean="0">
                <a:solidFill>
                  <a:srgbClr val="163793"/>
                </a:solidFill>
              </a:rPr>
              <a:t>标识</a:t>
            </a:r>
            <a:r>
              <a:rPr lang="zh-CN" altLang="en-US" dirty="0">
                <a:solidFill>
                  <a:srgbClr val="163793"/>
                </a:solidFill>
              </a:rPr>
              <a:t>一个主机， 而是更喜欢为服务器主机起一个更容易读懂、有一定自然语言含义的名字， </a:t>
            </a:r>
            <a:r>
              <a:rPr lang="zh-CN" altLang="en-US" dirty="0" smtClean="0">
                <a:solidFill>
                  <a:srgbClr val="163793"/>
                </a:solidFill>
              </a:rPr>
              <a:t>这个</a:t>
            </a:r>
            <a:r>
              <a:rPr lang="zh-CN" altLang="en-US" dirty="0">
                <a:solidFill>
                  <a:srgbClr val="163793"/>
                </a:solidFill>
              </a:rPr>
              <a:t>名字就是主机的</a:t>
            </a:r>
            <a:r>
              <a:rPr lang="zh-CN" altLang="en-US" dirty="0" smtClean="0">
                <a:solidFill>
                  <a:srgbClr val="FF0000"/>
                </a:solidFill>
              </a:rPr>
              <a:t>域名（</a:t>
            </a:r>
            <a:r>
              <a:rPr lang="en-US" altLang="zh-CN" dirty="0" smtClean="0">
                <a:solidFill>
                  <a:srgbClr val="FF0000"/>
                </a:solidFill>
              </a:rPr>
              <a:t>domain </a:t>
            </a:r>
            <a:r>
              <a:rPr lang="en-US" altLang="zh-CN" dirty="0">
                <a:solidFill>
                  <a:srgbClr val="FF0000"/>
                </a:solidFill>
              </a:rPr>
              <a:t>name</a:t>
            </a:r>
            <a:r>
              <a:rPr lang="zh-CN" altLang="en-US" dirty="0">
                <a:solidFill>
                  <a:srgbClr val="FF0000"/>
                </a:solidFill>
              </a:rPr>
              <a:t>）</a:t>
            </a:r>
            <a:r>
              <a:rPr lang="zh-CN" altLang="en-US" dirty="0" smtClean="0">
                <a:solidFill>
                  <a:srgbClr val="163793"/>
                </a:solidFill>
              </a:rPr>
              <a:t>。</a:t>
            </a:r>
            <a:endParaRPr lang="en-US" altLang="zh-CN" dirty="0" smtClean="0">
              <a:solidFill>
                <a:srgbClr val="163793"/>
              </a:solidFill>
            </a:endParaRP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25</a:t>
            </a:fld>
            <a:endParaRPr lang="en-US" altLang="zh-CN" dirty="0"/>
          </a:p>
        </p:txBody>
      </p:sp>
    </p:spTree>
    <p:extLst>
      <p:ext uri="{BB962C8B-B14F-4D97-AF65-F5344CB8AC3E}">
        <p14:creationId xmlns:p14="http://schemas.microsoft.com/office/powerpoint/2010/main" val="948233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smtClean="0"/>
              <a:t>第三节 域名系统</a:t>
            </a:r>
            <a:r>
              <a:rPr lang="en-US" altLang="zh-CN" dirty="0" smtClean="0"/>
              <a:t>(DNS</a:t>
            </a:r>
            <a:r>
              <a:rPr lang="en-US" altLang="zh-CN" dirty="0"/>
              <a:t>)</a:t>
            </a:r>
            <a:endParaRPr lang="zh-CN" altLang="en-US" dirty="0"/>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2215991"/>
          </a:xfrm>
        </p:spPr>
        <p:txBody>
          <a:bodyPr/>
          <a:lstStyle/>
          <a:p>
            <a:r>
              <a:rPr lang="zh-CN" altLang="en-US" dirty="0" smtClean="0">
                <a:solidFill>
                  <a:srgbClr val="163793"/>
                </a:solidFill>
              </a:rPr>
              <a:t>大多数</a:t>
            </a:r>
            <a:r>
              <a:rPr lang="zh-CN" altLang="en-US" dirty="0">
                <a:solidFill>
                  <a:srgbClr val="163793"/>
                </a:solidFill>
              </a:rPr>
              <a:t>情况下， 用户在使用网络应用时， 都是在</a:t>
            </a:r>
            <a:r>
              <a:rPr lang="zh-CN" altLang="en-US" dirty="0" smtClean="0">
                <a:solidFill>
                  <a:srgbClr val="163793"/>
                </a:solidFill>
              </a:rPr>
              <a:t>用户</a:t>
            </a:r>
            <a:r>
              <a:rPr lang="zh-CN" altLang="en-US" dirty="0">
                <a:solidFill>
                  <a:srgbClr val="163793"/>
                </a:solidFill>
              </a:rPr>
              <a:t>代理软件中输入服务器域名来指定要访问的服务器主机， 如图</a:t>
            </a:r>
            <a:r>
              <a:rPr lang="en-US" altLang="zh-CN" dirty="0">
                <a:solidFill>
                  <a:srgbClr val="163793"/>
                </a:solidFill>
              </a:rPr>
              <a:t>2.5</a:t>
            </a:r>
            <a:r>
              <a:rPr lang="zh-CN" altLang="en-US" dirty="0">
                <a:solidFill>
                  <a:srgbClr val="163793"/>
                </a:solidFill>
              </a:rPr>
              <a:t>所示</a:t>
            </a:r>
            <a:r>
              <a:rPr lang="zh-CN" altLang="en-US" dirty="0" smtClean="0">
                <a:solidFill>
                  <a:srgbClr val="163793"/>
                </a:solidFill>
              </a:rPr>
              <a:t>。</a:t>
            </a:r>
            <a:endParaRPr lang="en-US" altLang="zh-CN" dirty="0" smtClean="0">
              <a:solidFill>
                <a:srgbClr val="163793"/>
              </a:solidFill>
            </a:endParaRPr>
          </a:p>
          <a:p>
            <a:r>
              <a:rPr lang="zh-CN" altLang="en-US" dirty="0" smtClean="0">
                <a:solidFill>
                  <a:srgbClr val="163793"/>
                </a:solidFill>
              </a:rPr>
              <a:t>然而</a:t>
            </a:r>
            <a:r>
              <a:rPr lang="zh-CN" altLang="en-US" dirty="0">
                <a:solidFill>
                  <a:srgbClr val="163793"/>
                </a:solidFill>
              </a:rPr>
              <a:t>， </a:t>
            </a:r>
            <a:r>
              <a:rPr lang="zh-CN" altLang="en-US" dirty="0" smtClean="0">
                <a:solidFill>
                  <a:srgbClr val="163793"/>
                </a:solidFill>
              </a:rPr>
              <a:t>网络协议在</a:t>
            </a:r>
            <a:r>
              <a:rPr lang="zh-CN" altLang="en-US" dirty="0">
                <a:solidFill>
                  <a:srgbClr val="163793"/>
                </a:solidFill>
              </a:rPr>
              <a:t>通信时必须使用</a:t>
            </a:r>
            <a:r>
              <a:rPr lang="en-US" altLang="zh-CN" dirty="0">
                <a:solidFill>
                  <a:srgbClr val="163793"/>
                </a:solidFill>
              </a:rPr>
              <a:t>IP</a:t>
            </a:r>
            <a:r>
              <a:rPr lang="zh-CN" altLang="en-US" dirty="0">
                <a:solidFill>
                  <a:srgbClr val="163793"/>
                </a:solidFill>
              </a:rPr>
              <a:t>地址， 如何将用户喜欢使用的域名映射为协议使用</a:t>
            </a:r>
            <a:r>
              <a:rPr lang="zh-CN" altLang="en-US" dirty="0" smtClean="0">
                <a:solidFill>
                  <a:srgbClr val="163793"/>
                </a:solidFill>
              </a:rPr>
              <a:t>的</a:t>
            </a:r>
            <a:r>
              <a:rPr lang="en-US" altLang="zh-CN" dirty="0" smtClean="0">
                <a:solidFill>
                  <a:srgbClr val="163793"/>
                </a:solidFill>
              </a:rPr>
              <a:t>IP</a:t>
            </a:r>
            <a:r>
              <a:rPr lang="zh-CN" altLang="en-US" dirty="0" smtClean="0">
                <a:solidFill>
                  <a:srgbClr val="163793"/>
                </a:solidFill>
              </a:rPr>
              <a:t>地址</a:t>
            </a:r>
            <a:r>
              <a:rPr lang="zh-CN" altLang="en-US" dirty="0">
                <a:solidFill>
                  <a:srgbClr val="163793"/>
                </a:solidFill>
              </a:rPr>
              <a:t>呢？这</a:t>
            </a:r>
            <a:r>
              <a:rPr lang="zh-CN" altLang="en-US" dirty="0" smtClean="0">
                <a:solidFill>
                  <a:srgbClr val="163793"/>
                </a:solidFill>
              </a:rPr>
              <a:t>就是</a:t>
            </a:r>
            <a:r>
              <a:rPr lang="zh-CN" altLang="en-US" dirty="0">
                <a:solidFill>
                  <a:srgbClr val="FF0000"/>
                </a:solidFill>
              </a:rPr>
              <a:t>域名系统（</a:t>
            </a:r>
            <a:r>
              <a:rPr lang="en-US" altLang="zh-CN" dirty="0">
                <a:solidFill>
                  <a:srgbClr val="FF0000"/>
                </a:solidFill>
              </a:rPr>
              <a:t>Domain Name System, DNS</a:t>
            </a:r>
            <a:r>
              <a:rPr lang="zh-CN" altLang="en-US" dirty="0">
                <a:solidFill>
                  <a:srgbClr val="FF0000"/>
                </a:solidFill>
              </a:rPr>
              <a:t>）</a:t>
            </a:r>
            <a:r>
              <a:rPr lang="zh-CN" altLang="en-US" dirty="0">
                <a:solidFill>
                  <a:srgbClr val="163793"/>
                </a:solidFill>
              </a:rPr>
              <a:t>的任务。</a:t>
            </a:r>
            <a:endParaRPr lang="zh-CN" altLang="en-US" dirty="0">
              <a:solidFill>
                <a:srgbClr val="163793"/>
              </a:solidFill>
            </a:endParaRP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26</a:t>
            </a:fld>
            <a:endParaRPr lang="en-US" altLang="zh-CN" dirty="0"/>
          </a:p>
        </p:txBody>
      </p:sp>
      <p:pic>
        <p:nvPicPr>
          <p:cNvPr id="6" name="图片 5"/>
          <p:cNvPicPr>
            <a:picLocks noChangeAspect="1"/>
          </p:cNvPicPr>
          <p:nvPr/>
        </p:nvPicPr>
        <p:blipFill>
          <a:blip r:embed="rId2"/>
          <a:stretch>
            <a:fillRect/>
          </a:stretch>
        </p:blipFill>
        <p:spPr>
          <a:xfrm>
            <a:off x="2133600" y="3684227"/>
            <a:ext cx="4495800" cy="2637013"/>
          </a:xfrm>
          <a:prstGeom prst="rect">
            <a:avLst/>
          </a:prstGeom>
        </p:spPr>
      </p:pic>
    </p:spTree>
    <p:extLst>
      <p:ext uri="{BB962C8B-B14F-4D97-AF65-F5344CB8AC3E}">
        <p14:creationId xmlns:p14="http://schemas.microsoft.com/office/powerpoint/2010/main" val="528764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smtClean="0"/>
              <a:t>第三节 域名系统</a:t>
            </a:r>
            <a:r>
              <a:rPr lang="en-US" altLang="zh-CN" dirty="0" smtClean="0"/>
              <a:t>(DNS</a:t>
            </a:r>
            <a:r>
              <a:rPr lang="en-US" altLang="zh-CN" dirty="0"/>
              <a:t>)</a:t>
            </a:r>
            <a:endParaRPr lang="zh-CN" altLang="en-US" dirty="0"/>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4801314"/>
          </a:xfrm>
        </p:spPr>
        <p:txBody>
          <a:bodyPr/>
          <a:lstStyle/>
          <a:p>
            <a:r>
              <a:rPr lang="en-US" altLang="zh-CN" dirty="0">
                <a:solidFill>
                  <a:srgbClr val="163793"/>
                </a:solidFill>
              </a:rPr>
              <a:t>DNS</a:t>
            </a:r>
            <a:r>
              <a:rPr lang="zh-CN" altLang="en-US" dirty="0">
                <a:solidFill>
                  <a:srgbClr val="163793"/>
                </a:solidFill>
              </a:rPr>
              <a:t>是一个重要的基础</a:t>
            </a:r>
            <a:r>
              <a:rPr lang="zh-CN" altLang="en-US" dirty="0" smtClean="0">
                <a:solidFill>
                  <a:srgbClr val="163793"/>
                </a:solidFill>
              </a:rPr>
              <a:t>应用，因为</a:t>
            </a:r>
            <a:r>
              <a:rPr lang="zh-CN" altLang="en-US" dirty="0">
                <a:solidFill>
                  <a:srgbClr val="163793"/>
                </a:solidFill>
              </a:rPr>
              <a:t>任何一个需要使用域名进行通信的网络</a:t>
            </a:r>
            <a:r>
              <a:rPr lang="zh-CN" altLang="en-US" dirty="0" smtClean="0">
                <a:solidFill>
                  <a:srgbClr val="163793"/>
                </a:solidFill>
              </a:rPr>
              <a:t>应用，在应用通信</a:t>
            </a:r>
            <a:r>
              <a:rPr lang="zh-CN" altLang="en-US" dirty="0">
                <a:solidFill>
                  <a:srgbClr val="163793"/>
                </a:solidFill>
              </a:rPr>
              <a:t>之前首先需要请求</a:t>
            </a:r>
            <a:r>
              <a:rPr lang="en-US" altLang="zh-CN" dirty="0">
                <a:solidFill>
                  <a:srgbClr val="163793"/>
                </a:solidFill>
              </a:rPr>
              <a:t>DNS</a:t>
            </a:r>
            <a:r>
              <a:rPr lang="zh-CN" altLang="en-US" dirty="0">
                <a:solidFill>
                  <a:srgbClr val="163793"/>
                </a:solidFill>
              </a:rPr>
              <a:t>应用</a:t>
            </a:r>
            <a:r>
              <a:rPr lang="zh-CN" altLang="en-US" dirty="0" smtClean="0">
                <a:solidFill>
                  <a:srgbClr val="163793"/>
                </a:solidFill>
              </a:rPr>
              <a:t>，将域名</a:t>
            </a:r>
            <a:r>
              <a:rPr lang="zh-CN" altLang="en-US" dirty="0">
                <a:solidFill>
                  <a:srgbClr val="163793"/>
                </a:solidFill>
              </a:rPr>
              <a:t>映射为</a:t>
            </a:r>
            <a:r>
              <a:rPr lang="en-US" altLang="zh-CN" dirty="0">
                <a:solidFill>
                  <a:srgbClr val="163793"/>
                </a:solidFill>
              </a:rPr>
              <a:t>IP</a:t>
            </a:r>
            <a:r>
              <a:rPr lang="zh-CN" altLang="en-US" dirty="0">
                <a:solidFill>
                  <a:srgbClr val="163793"/>
                </a:solidFill>
              </a:rPr>
              <a:t>地址。实现</a:t>
            </a:r>
            <a:r>
              <a:rPr lang="zh-CN" altLang="en-US" dirty="0" smtClean="0">
                <a:solidFill>
                  <a:srgbClr val="163793"/>
                </a:solidFill>
              </a:rPr>
              <a:t>将域名映射</a:t>
            </a:r>
            <a:r>
              <a:rPr lang="zh-CN" altLang="en-US" dirty="0">
                <a:solidFill>
                  <a:srgbClr val="163793"/>
                </a:solidFill>
              </a:rPr>
              <a:t>为</a:t>
            </a:r>
            <a:r>
              <a:rPr lang="en-US" altLang="zh-CN" dirty="0">
                <a:solidFill>
                  <a:srgbClr val="163793"/>
                </a:solidFill>
              </a:rPr>
              <a:t>IP</a:t>
            </a:r>
            <a:r>
              <a:rPr lang="zh-CN" altLang="en-US" dirty="0">
                <a:solidFill>
                  <a:srgbClr val="163793"/>
                </a:solidFill>
              </a:rPr>
              <a:t>地址</a:t>
            </a:r>
            <a:r>
              <a:rPr lang="zh-CN" altLang="en-US" dirty="0" smtClean="0">
                <a:solidFill>
                  <a:srgbClr val="163793"/>
                </a:solidFill>
              </a:rPr>
              <a:t>的过程，称为</a:t>
            </a:r>
            <a:r>
              <a:rPr lang="zh-CN" altLang="en-US" dirty="0">
                <a:solidFill>
                  <a:srgbClr val="FF0000"/>
                </a:solidFill>
              </a:rPr>
              <a:t>域名解析</a:t>
            </a:r>
            <a:r>
              <a:rPr lang="zh-CN" altLang="en-US" dirty="0">
                <a:solidFill>
                  <a:srgbClr val="163793"/>
                </a:solidFill>
              </a:rPr>
              <a:t>。</a:t>
            </a:r>
          </a:p>
          <a:p>
            <a:endParaRPr lang="en-US" altLang="zh-CN" dirty="0" smtClean="0">
              <a:solidFill>
                <a:srgbClr val="163793"/>
              </a:solidFill>
            </a:endParaRPr>
          </a:p>
          <a:p>
            <a:r>
              <a:rPr lang="en-US" altLang="zh-CN" dirty="0" smtClean="0">
                <a:solidFill>
                  <a:srgbClr val="163793"/>
                </a:solidFill>
              </a:rPr>
              <a:t>DNS</a:t>
            </a:r>
            <a:r>
              <a:rPr lang="zh-CN" altLang="en-US" dirty="0">
                <a:solidFill>
                  <a:srgbClr val="163793"/>
                </a:solidFill>
              </a:rPr>
              <a:t>为了实现域名解析， 需要建立分布式数据库， 存储网络中域名与</a:t>
            </a:r>
            <a:r>
              <a:rPr lang="en-US" altLang="zh-CN" dirty="0">
                <a:solidFill>
                  <a:srgbClr val="163793"/>
                </a:solidFill>
              </a:rPr>
              <a:t>IP</a:t>
            </a:r>
            <a:r>
              <a:rPr lang="zh-CN" altLang="en-US" dirty="0">
                <a:solidFill>
                  <a:srgbClr val="163793"/>
                </a:solidFill>
              </a:rPr>
              <a:t>地址的映射</a:t>
            </a:r>
            <a:r>
              <a:rPr lang="zh-CN" altLang="en-US" dirty="0" smtClean="0">
                <a:solidFill>
                  <a:srgbClr val="163793"/>
                </a:solidFill>
              </a:rPr>
              <a:t>关系</a:t>
            </a:r>
            <a:r>
              <a:rPr lang="zh-CN" altLang="en-US" dirty="0">
                <a:solidFill>
                  <a:srgbClr val="163793"/>
                </a:solidFill>
              </a:rPr>
              <a:t>数据， 这些数据库存储在</a:t>
            </a:r>
            <a:r>
              <a:rPr lang="zh-CN" altLang="en-US" dirty="0">
                <a:solidFill>
                  <a:srgbClr val="FF0000"/>
                </a:solidFill>
              </a:rPr>
              <a:t>域名服务器</a:t>
            </a:r>
            <a:r>
              <a:rPr lang="zh-CN" altLang="en-US" dirty="0">
                <a:solidFill>
                  <a:srgbClr val="163793"/>
                </a:solidFill>
              </a:rPr>
              <a:t>上， 域名服务器根据用户的请求提供域名解析服务</a:t>
            </a:r>
            <a:r>
              <a:rPr lang="zh-CN" altLang="en-US" dirty="0" smtClean="0">
                <a:solidFill>
                  <a:srgbClr val="163793"/>
                </a:solidFill>
              </a:rPr>
              <a:t>。</a:t>
            </a:r>
            <a:endParaRPr lang="en-US" altLang="zh-CN" dirty="0" smtClean="0">
              <a:solidFill>
                <a:srgbClr val="163793"/>
              </a:solidFill>
            </a:endParaRPr>
          </a:p>
          <a:p>
            <a:endParaRPr lang="en-US" altLang="zh-CN" dirty="0">
              <a:solidFill>
                <a:srgbClr val="163793"/>
              </a:solidFill>
            </a:endParaRPr>
          </a:p>
          <a:p>
            <a:r>
              <a:rPr lang="en-US" altLang="zh-CN" dirty="0" smtClean="0">
                <a:solidFill>
                  <a:srgbClr val="163793"/>
                </a:solidFill>
              </a:rPr>
              <a:t>DNS</a:t>
            </a:r>
            <a:r>
              <a:rPr lang="zh-CN" altLang="en-US" dirty="0">
                <a:solidFill>
                  <a:srgbClr val="163793"/>
                </a:solidFill>
              </a:rPr>
              <a:t>作为分布式数据库， 域名服务器分布在整个互联网</a:t>
            </a:r>
            <a:r>
              <a:rPr lang="zh-CN" altLang="en-US" dirty="0" smtClean="0">
                <a:solidFill>
                  <a:srgbClr val="163793"/>
                </a:solidFill>
              </a:rPr>
              <a:t>上，每个</a:t>
            </a:r>
            <a:r>
              <a:rPr lang="zh-CN" altLang="en-US" dirty="0">
                <a:solidFill>
                  <a:srgbClr val="163793"/>
                </a:solidFill>
              </a:rPr>
              <a:t>域名服务器只存储了部分</a:t>
            </a:r>
            <a:r>
              <a:rPr lang="zh-CN" altLang="en-US" dirty="0" smtClean="0">
                <a:solidFill>
                  <a:srgbClr val="163793"/>
                </a:solidFill>
              </a:rPr>
              <a:t>域名</a:t>
            </a:r>
            <a:r>
              <a:rPr lang="zh-CN" altLang="en-US" dirty="0">
                <a:solidFill>
                  <a:srgbClr val="163793"/>
                </a:solidFill>
              </a:rPr>
              <a:t>信息。为了完成域名解析， 通常需要</a:t>
            </a:r>
            <a:r>
              <a:rPr lang="zh-CN" altLang="en-US" dirty="0">
                <a:solidFill>
                  <a:srgbClr val="FF0000"/>
                </a:solidFill>
              </a:rPr>
              <a:t>在多个域名服务器之间进行查询</a:t>
            </a:r>
            <a:r>
              <a:rPr lang="zh-CN" altLang="en-US" dirty="0">
                <a:solidFill>
                  <a:srgbClr val="163793"/>
                </a:solidFill>
              </a:rPr>
              <a:t>， 因此</a:t>
            </a:r>
            <a:r>
              <a:rPr lang="en-US" altLang="zh-CN" dirty="0">
                <a:solidFill>
                  <a:srgbClr val="163793"/>
                </a:solidFill>
              </a:rPr>
              <a:t>DNS</a:t>
            </a:r>
            <a:r>
              <a:rPr lang="zh-CN" altLang="en-US" dirty="0">
                <a:solidFill>
                  <a:srgbClr val="163793"/>
                </a:solidFill>
              </a:rPr>
              <a:t>也必须</a:t>
            </a:r>
          </a:p>
          <a:p>
            <a:r>
              <a:rPr lang="zh-CN" altLang="en-US" dirty="0">
                <a:solidFill>
                  <a:srgbClr val="163793"/>
                </a:solidFill>
              </a:rPr>
              <a:t>定义相应的应用层协议。</a:t>
            </a:r>
            <a:endParaRPr lang="zh-CN" altLang="en-US" dirty="0">
              <a:solidFill>
                <a:srgbClr val="163793"/>
              </a:solidFill>
            </a:endParaRP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27</a:t>
            </a:fld>
            <a:endParaRPr lang="en-US" altLang="zh-CN" dirty="0"/>
          </a:p>
        </p:txBody>
      </p:sp>
    </p:spTree>
    <p:extLst>
      <p:ext uri="{BB962C8B-B14F-4D97-AF65-F5344CB8AC3E}">
        <p14:creationId xmlns:p14="http://schemas.microsoft.com/office/powerpoint/2010/main" val="470404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smtClean="0"/>
              <a:t>第三节 域名系统</a:t>
            </a:r>
            <a:r>
              <a:rPr lang="en-US" altLang="zh-CN" dirty="0" smtClean="0"/>
              <a:t>(DNS</a:t>
            </a:r>
            <a:r>
              <a:rPr lang="en-US" altLang="zh-CN" dirty="0"/>
              <a:t>)</a:t>
            </a:r>
            <a:endParaRPr lang="zh-CN" altLang="en-US" dirty="0"/>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2954655"/>
          </a:xfrm>
        </p:spPr>
        <p:txBody>
          <a:bodyPr/>
          <a:lstStyle/>
          <a:p>
            <a:r>
              <a:rPr lang="zh-CN" altLang="en-US" dirty="0" smtClean="0">
                <a:solidFill>
                  <a:srgbClr val="163793"/>
                </a:solidFill>
              </a:rPr>
              <a:t>一</a:t>
            </a:r>
            <a:r>
              <a:rPr lang="zh-CN" altLang="en-US" dirty="0">
                <a:solidFill>
                  <a:srgbClr val="163793"/>
                </a:solidFill>
              </a:rPr>
              <a:t>、层次化域名</a:t>
            </a:r>
            <a:r>
              <a:rPr lang="zh-CN" altLang="en-US" dirty="0" smtClean="0">
                <a:solidFill>
                  <a:srgbClr val="163793"/>
                </a:solidFill>
              </a:rPr>
              <a:t>空间</a:t>
            </a:r>
            <a:endParaRPr lang="en-US" altLang="zh-CN" dirty="0" smtClean="0">
              <a:solidFill>
                <a:srgbClr val="163793"/>
              </a:solidFill>
            </a:endParaRPr>
          </a:p>
          <a:p>
            <a:r>
              <a:rPr lang="en-US" altLang="zh-CN" dirty="0" smtClean="0">
                <a:solidFill>
                  <a:srgbClr val="163793"/>
                </a:solidFill>
              </a:rPr>
              <a:t>DNS</a:t>
            </a:r>
            <a:r>
              <a:rPr lang="zh-CN" altLang="en-US" dirty="0">
                <a:solidFill>
                  <a:srgbClr val="163793"/>
                </a:solidFill>
              </a:rPr>
              <a:t>为了实现域名的有效管理与高效查询， </a:t>
            </a:r>
            <a:r>
              <a:rPr lang="en-US" altLang="zh-CN" dirty="0">
                <a:solidFill>
                  <a:srgbClr val="163793"/>
                </a:solidFill>
              </a:rPr>
              <a:t>DNS</a:t>
            </a:r>
            <a:r>
              <a:rPr lang="zh-CN" altLang="en-US" dirty="0">
                <a:solidFill>
                  <a:srgbClr val="163793"/>
                </a:solidFill>
              </a:rPr>
              <a:t>服务器按层次结构进行</a:t>
            </a:r>
            <a:r>
              <a:rPr lang="zh-CN" altLang="en-US" dirty="0" smtClean="0">
                <a:solidFill>
                  <a:srgbClr val="163793"/>
                </a:solidFill>
              </a:rPr>
              <a:t>组织</a:t>
            </a:r>
            <a:r>
              <a:rPr lang="zh-CN" altLang="en-US" dirty="0">
                <a:solidFill>
                  <a:srgbClr val="163793"/>
                </a:solidFill>
              </a:rPr>
              <a:t>，</a:t>
            </a:r>
            <a:r>
              <a:rPr lang="zh-CN" altLang="en-US" dirty="0" smtClean="0">
                <a:solidFill>
                  <a:srgbClr val="163793"/>
                </a:solidFill>
              </a:rPr>
              <a:t>并且该层次结构</a:t>
            </a:r>
            <a:r>
              <a:rPr lang="zh-CN" altLang="en-US" dirty="0">
                <a:solidFill>
                  <a:srgbClr val="163793"/>
                </a:solidFill>
              </a:rPr>
              <a:t>与域名的结构相对应。因特网采用了层次树状结构的命名方法。任何一个连接在</a:t>
            </a:r>
            <a:r>
              <a:rPr lang="zh-CN" altLang="en-US" dirty="0" smtClean="0">
                <a:solidFill>
                  <a:srgbClr val="163793"/>
                </a:solidFill>
              </a:rPr>
              <a:t>因特网</a:t>
            </a:r>
            <a:r>
              <a:rPr lang="zh-CN" altLang="en-US" dirty="0">
                <a:solidFill>
                  <a:srgbClr val="163793"/>
                </a:solidFill>
              </a:rPr>
              <a:t>上的主机或路由器， 都可以</a:t>
            </a:r>
            <a:r>
              <a:rPr lang="zh-CN" altLang="en-US" dirty="0" smtClean="0">
                <a:solidFill>
                  <a:srgbClr val="163793"/>
                </a:solidFill>
              </a:rPr>
              <a:t>有一个</a:t>
            </a:r>
            <a:r>
              <a:rPr lang="zh-CN" altLang="en-US" dirty="0">
                <a:solidFill>
                  <a:srgbClr val="163793"/>
                </a:solidFill>
              </a:rPr>
              <a:t>唯一的层次结构的域名（当然， 也可以不命名）。</a:t>
            </a:r>
            <a:r>
              <a:rPr lang="zh-CN" altLang="en-US" dirty="0" smtClean="0">
                <a:solidFill>
                  <a:srgbClr val="163793"/>
                </a:solidFill>
              </a:rPr>
              <a:t>域名</a:t>
            </a:r>
            <a:r>
              <a:rPr lang="zh-CN" altLang="en-US" dirty="0">
                <a:solidFill>
                  <a:srgbClr val="163793"/>
                </a:solidFill>
              </a:rPr>
              <a:t>的结构由标号序列组成， 各标号之间用点隔开， 例如</a:t>
            </a:r>
            <a:r>
              <a:rPr lang="zh-CN" altLang="en-US" dirty="0" smtClean="0">
                <a:solidFill>
                  <a:srgbClr val="163793"/>
                </a:solidFill>
              </a:rPr>
              <a:t>，“</a:t>
            </a:r>
            <a:r>
              <a:rPr lang="en-US" altLang="zh-CN" dirty="0" smtClean="0">
                <a:solidFill>
                  <a:srgbClr val="FF0000"/>
                </a:solidFill>
              </a:rPr>
              <a:t>….</a:t>
            </a:r>
            <a:r>
              <a:rPr lang="zh-CN" altLang="en-US" dirty="0" smtClean="0">
                <a:solidFill>
                  <a:srgbClr val="FF0000"/>
                </a:solidFill>
              </a:rPr>
              <a:t>三级域名</a:t>
            </a:r>
            <a:r>
              <a:rPr lang="en-US" altLang="zh-CN" dirty="0" smtClean="0">
                <a:solidFill>
                  <a:srgbClr val="FF0000"/>
                </a:solidFill>
              </a:rPr>
              <a:t>.</a:t>
            </a:r>
            <a:r>
              <a:rPr lang="zh-CN" altLang="en-US" dirty="0" smtClean="0">
                <a:solidFill>
                  <a:srgbClr val="FF0000"/>
                </a:solidFill>
              </a:rPr>
              <a:t>二级域名</a:t>
            </a:r>
            <a:r>
              <a:rPr lang="en-US" altLang="zh-CN" dirty="0" smtClean="0">
                <a:solidFill>
                  <a:srgbClr val="FF0000"/>
                </a:solidFill>
              </a:rPr>
              <a:t>.</a:t>
            </a:r>
            <a:r>
              <a:rPr lang="zh-CN" altLang="en-US" dirty="0" smtClean="0">
                <a:solidFill>
                  <a:srgbClr val="FF0000"/>
                </a:solidFill>
              </a:rPr>
              <a:t>顶级域名</a:t>
            </a:r>
            <a:r>
              <a:rPr lang="zh-CN" altLang="en-US" dirty="0" smtClean="0">
                <a:solidFill>
                  <a:srgbClr val="163793"/>
                </a:solidFill>
              </a:rPr>
              <a:t>”，各</a:t>
            </a:r>
            <a:r>
              <a:rPr lang="zh-CN" altLang="en-US" dirty="0">
                <a:solidFill>
                  <a:srgbClr val="163793"/>
                </a:solidFill>
              </a:rPr>
              <a:t>标号分别代表不同级别的域名</a:t>
            </a:r>
            <a:r>
              <a:rPr lang="zh-CN" altLang="en-US" dirty="0" smtClean="0">
                <a:solidFill>
                  <a:srgbClr val="163793"/>
                </a:solidFill>
              </a:rPr>
              <a:t>， </a:t>
            </a:r>
            <a:r>
              <a:rPr lang="zh-CN" altLang="en-US" dirty="0">
                <a:solidFill>
                  <a:srgbClr val="163793"/>
                </a:solidFill>
              </a:rPr>
              <a:t>如图</a:t>
            </a:r>
            <a:r>
              <a:rPr lang="en-US" altLang="zh-CN" dirty="0">
                <a:solidFill>
                  <a:srgbClr val="163793"/>
                </a:solidFill>
              </a:rPr>
              <a:t>2.6</a:t>
            </a:r>
            <a:r>
              <a:rPr lang="zh-CN" altLang="en-US" dirty="0">
                <a:solidFill>
                  <a:srgbClr val="163793"/>
                </a:solidFill>
              </a:rPr>
              <a:t>所示。</a:t>
            </a:r>
            <a:endParaRPr lang="zh-CN" altLang="en-US" dirty="0">
              <a:solidFill>
                <a:srgbClr val="163793"/>
              </a:solidFill>
            </a:endParaRP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28</a:t>
            </a:fld>
            <a:endParaRPr lang="en-US" altLang="zh-CN" dirty="0"/>
          </a:p>
        </p:txBody>
      </p:sp>
    </p:spTree>
    <p:extLst>
      <p:ext uri="{BB962C8B-B14F-4D97-AF65-F5344CB8AC3E}">
        <p14:creationId xmlns:p14="http://schemas.microsoft.com/office/powerpoint/2010/main" val="1306448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smtClean="0"/>
              <a:t>第三节 域名系统</a:t>
            </a:r>
            <a:r>
              <a:rPr lang="en-US" altLang="zh-CN" dirty="0" smtClean="0"/>
              <a:t>(DNS</a:t>
            </a:r>
            <a:r>
              <a:rPr lang="en-US" altLang="zh-CN" dirty="0"/>
              <a:t>)</a:t>
            </a:r>
            <a:endParaRPr lang="zh-CN" altLang="en-US" dirty="0"/>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738664"/>
          </a:xfrm>
        </p:spPr>
        <p:txBody>
          <a:bodyPr/>
          <a:lstStyle/>
          <a:p>
            <a:r>
              <a:rPr lang="zh-CN" altLang="en-US" dirty="0" smtClean="0">
                <a:solidFill>
                  <a:srgbClr val="163793"/>
                </a:solidFill>
              </a:rPr>
              <a:t>一</a:t>
            </a:r>
            <a:r>
              <a:rPr lang="zh-CN" altLang="en-US" dirty="0">
                <a:solidFill>
                  <a:srgbClr val="163793"/>
                </a:solidFill>
              </a:rPr>
              <a:t>、层次化域名</a:t>
            </a:r>
            <a:r>
              <a:rPr lang="zh-CN" altLang="en-US" dirty="0" smtClean="0">
                <a:solidFill>
                  <a:srgbClr val="163793"/>
                </a:solidFill>
              </a:rPr>
              <a:t>空间</a:t>
            </a:r>
            <a:endParaRPr lang="en-US" altLang="zh-CN" dirty="0" smtClean="0">
              <a:solidFill>
                <a:srgbClr val="163793"/>
              </a:solidFill>
            </a:endParaRPr>
          </a:p>
          <a:p>
            <a:endParaRPr lang="zh-CN" altLang="en-US" dirty="0">
              <a:solidFill>
                <a:srgbClr val="163793"/>
              </a:solidFill>
            </a:endParaRP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29</a:t>
            </a:fld>
            <a:endParaRPr lang="en-US" altLang="zh-CN" dirty="0"/>
          </a:p>
        </p:txBody>
      </p:sp>
      <p:pic>
        <p:nvPicPr>
          <p:cNvPr id="6" name="图片 5"/>
          <p:cNvPicPr>
            <a:picLocks noChangeAspect="1"/>
          </p:cNvPicPr>
          <p:nvPr/>
        </p:nvPicPr>
        <p:blipFill>
          <a:blip r:embed="rId2"/>
          <a:stretch>
            <a:fillRect/>
          </a:stretch>
        </p:blipFill>
        <p:spPr>
          <a:xfrm>
            <a:off x="304800" y="1676400"/>
            <a:ext cx="8372475" cy="4562475"/>
          </a:xfrm>
          <a:prstGeom prst="rect">
            <a:avLst/>
          </a:prstGeom>
        </p:spPr>
      </p:pic>
    </p:spTree>
    <p:extLst>
      <p:ext uri="{BB962C8B-B14F-4D97-AF65-F5344CB8AC3E}">
        <p14:creationId xmlns:p14="http://schemas.microsoft.com/office/powerpoint/2010/main" val="1000580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a:t>第一节 计算机网络应用体系结构</a:t>
            </a:r>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2215991"/>
          </a:xfrm>
        </p:spPr>
        <p:txBody>
          <a:bodyPr/>
          <a:lstStyle/>
          <a:p>
            <a:r>
              <a:rPr lang="zh-CN" altLang="en-US" dirty="0">
                <a:solidFill>
                  <a:srgbClr val="163793"/>
                </a:solidFill>
              </a:rPr>
              <a:t>计算机网络应用是运行在计算机网络环境下的分布式软件系统， 计算机网络应用很多，从体系结构角度可以分为：</a:t>
            </a:r>
            <a:endParaRPr lang="en-US" altLang="zh-CN" dirty="0">
              <a:solidFill>
                <a:srgbClr val="163793"/>
              </a:solidFill>
            </a:endParaRPr>
          </a:p>
          <a:p>
            <a:endParaRPr lang="en-US" altLang="zh-CN" dirty="0">
              <a:solidFill>
                <a:srgbClr val="163793"/>
              </a:solidFill>
            </a:endParaRPr>
          </a:p>
          <a:p>
            <a:pPr marL="342900" indent="-342900">
              <a:buFont typeface="Wingdings" panose="05000000000000000000" pitchFamily="2" charset="2"/>
              <a:buChar char="l"/>
            </a:pPr>
            <a:r>
              <a:rPr lang="zh-CN" altLang="en-US" dirty="0">
                <a:solidFill>
                  <a:srgbClr val="163793"/>
                </a:solidFill>
              </a:rPr>
              <a:t>客户／服务器（</a:t>
            </a:r>
            <a:r>
              <a:rPr lang="en-US" altLang="zh-CN" dirty="0">
                <a:solidFill>
                  <a:srgbClr val="163793"/>
                </a:solidFill>
              </a:rPr>
              <a:t>C/S</a:t>
            </a:r>
            <a:r>
              <a:rPr lang="zh-CN" altLang="en-US" dirty="0">
                <a:solidFill>
                  <a:srgbClr val="163793"/>
                </a:solidFill>
              </a:rPr>
              <a:t>）结构</a:t>
            </a:r>
            <a:endParaRPr lang="en-US" altLang="zh-CN" dirty="0">
              <a:solidFill>
                <a:srgbClr val="163793"/>
              </a:solidFill>
            </a:endParaRPr>
          </a:p>
          <a:p>
            <a:pPr marL="342900" indent="-342900">
              <a:buFont typeface="Wingdings" panose="05000000000000000000" pitchFamily="2" charset="2"/>
              <a:buChar char="l"/>
            </a:pPr>
            <a:r>
              <a:rPr lang="zh-CN" altLang="en-US" dirty="0">
                <a:solidFill>
                  <a:srgbClr val="163793"/>
                </a:solidFill>
              </a:rPr>
              <a:t>纯</a:t>
            </a:r>
            <a:r>
              <a:rPr lang="en-US" altLang="zh-CN" dirty="0">
                <a:solidFill>
                  <a:srgbClr val="163793"/>
                </a:solidFill>
              </a:rPr>
              <a:t>P2P( Peer to Peer</a:t>
            </a:r>
            <a:r>
              <a:rPr lang="zh-CN" altLang="en-US" dirty="0">
                <a:solidFill>
                  <a:srgbClr val="163793"/>
                </a:solidFill>
              </a:rPr>
              <a:t>）结构</a:t>
            </a:r>
            <a:endParaRPr lang="en-US" altLang="zh-CN" dirty="0">
              <a:solidFill>
                <a:srgbClr val="163793"/>
              </a:solidFill>
            </a:endParaRPr>
          </a:p>
          <a:p>
            <a:pPr marL="342900" indent="-342900">
              <a:buFont typeface="Wingdings" panose="05000000000000000000" pitchFamily="2" charset="2"/>
              <a:buChar char="l"/>
            </a:pPr>
            <a:r>
              <a:rPr lang="zh-CN" altLang="en-US" dirty="0">
                <a:solidFill>
                  <a:srgbClr val="163793"/>
                </a:solidFill>
              </a:rPr>
              <a:t>混合结构（</a:t>
            </a:r>
            <a:r>
              <a:rPr lang="en-US" altLang="zh-CN" dirty="0">
                <a:solidFill>
                  <a:srgbClr val="163793"/>
                </a:solidFill>
              </a:rPr>
              <a:t>Hybrid</a:t>
            </a:r>
            <a:r>
              <a:rPr lang="zh-CN" altLang="en-US" dirty="0">
                <a:solidFill>
                  <a:srgbClr val="163793"/>
                </a:solidFill>
              </a:rPr>
              <a:t>）</a:t>
            </a:r>
            <a:endParaRPr lang="zh-CN" altLang="en-US" dirty="0">
              <a:solidFill>
                <a:srgbClr val="FF0000"/>
              </a:solidFill>
            </a:endParaRP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3</a:t>
            </a:fld>
            <a:endParaRPr lang="en-US" altLang="zh-CN" dirty="0"/>
          </a:p>
        </p:txBody>
      </p:sp>
    </p:spTree>
    <p:extLst>
      <p:ext uri="{BB962C8B-B14F-4D97-AF65-F5344CB8AC3E}">
        <p14:creationId xmlns:p14="http://schemas.microsoft.com/office/powerpoint/2010/main" val="2128071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smtClean="0"/>
              <a:t>第三节 域名系统</a:t>
            </a:r>
            <a:r>
              <a:rPr lang="en-US" altLang="zh-CN" dirty="0" smtClean="0"/>
              <a:t>(DNS</a:t>
            </a:r>
            <a:r>
              <a:rPr lang="en-US" altLang="zh-CN" dirty="0"/>
              <a:t>)</a:t>
            </a:r>
            <a:endParaRPr lang="zh-CN" altLang="en-US" dirty="0"/>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4431983"/>
          </a:xfrm>
        </p:spPr>
        <p:txBody>
          <a:bodyPr/>
          <a:lstStyle/>
          <a:p>
            <a:r>
              <a:rPr lang="zh-CN" altLang="en-US" dirty="0" smtClean="0">
                <a:solidFill>
                  <a:srgbClr val="163793"/>
                </a:solidFill>
              </a:rPr>
              <a:t>一</a:t>
            </a:r>
            <a:r>
              <a:rPr lang="zh-CN" altLang="en-US" dirty="0">
                <a:solidFill>
                  <a:srgbClr val="163793"/>
                </a:solidFill>
              </a:rPr>
              <a:t>、层次化域名</a:t>
            </a:r>
            <a:r>
              <a:rPr lang="zh-CN" altLang="en-US" dirty="0" smtClean="0">
                <a:solidFill>
                  <a:srgbClr val="163793"/>
                </a:solidFill>
              </a:rPr>
              <a:t>空间</a:t>
            </a:r>
            <a:endParaRPr lang="en-US" altLang="zh-CN" dirty="0" smtClean="0">
              <a:solidFill>
                <a:srgbClr val="163793"/>
              </a:solidFill>
            </a:endParaRPr>
          </a:p>
          <a:p>
            <a:r>
              <a:rPr lang="en-US" altLang="zh-CN" dirty="0" smtClean="0">
                <a:solidFill>
                  <a:srgbClr val="163793"/>
                </a:solidFill>
              </a:rPr>
              <a:t>1</a:t>
            </a:r>
            <a:r>
              <a:rPr lang="zh-CN" altLang="en-US" dirty="0">
                <a:solidFill>
                  <a:srgbClr val="163793"/>
                </a:solidFill>
              </a:rPr>
              <a:t>）</a:t>
            </a:r>
            <a:r>
              <a:rPr lang="zh-CN" altLang="en-US" dirty="0">
                <a:solidFill>
                  <a:srgbClr val="FF0000"/>
                </a:solidFill>
              </a:rPr>
              <a:t>国家顶级域名</a:t>
            </a:r>
            <a:r>
              <a:rPr lang="en-US" altLang="zh-CN" dirty="0" err="1">
                <a:solidFill>
                  <a:srgbClr val="FF0000"/>
                </a:solidFill>
              </a:rPr>
              <a:t>nTLD</a:t>
            </a:r>
            <a:r>
              <a:rPr lang="zh-CN" altLang="en-US" dirty="0">
                <a:solidFill>
                  <a:srgbClr val="163793"/>
                </a:solidFill>
              </a:rPr>
              <a:t>：如</a:t>
            </a:r>
            <a:r>
              <a:rPr lang="en-US" altLang="zh-CN" dirty="0" err="1">
                <a:solidFill>
                  <a:srgbClr val="163793"/>
                </a:solidFill>
              </a:rPr>
              <a:t>en</a:t>
            </a:r>
            <a:r>
              <a:rPr lang="zh-CN" altLang="en-US" dirty="0">
                <a:solidFill>
                  <a:srgbClr val="163793"/>
                </a:solidFill>
              </a:rPr>
              <a:t>表示中国，</a:t>
            </a:r>
            <a:r>
              <a:rPr lang="en-US" altLang="zh-CN" dirty="0">
                <a:solidFill>
                  <a:srgbClr val="163793"/>
                </a:solidFill>
              </a:rPr>
              <a:t>us</a:t>
            </a:r>
            <a:r>
              <a:rPr lang="zh-CN" altLang="en-US" dirty="0">
                <a:solidFill>
                  <a:srgbClr val="163793"/>
                </a:solidFill>
              </a:rPr>
              <a:t>表示美国，</a:t>
            </a:r>
            <a:r>
              <a:rPr lang="en-US" altLang="zh-CN" dirty="0" err="1">
                <a:solidFill>
                  <a:srgbClr val="163793"/>
                </a:solidFill>
              </a:rPr>
              <a:t>uk</a:t>
            </a:r>
            <a:r>
              <a:rPr lang="zh-CN" altLang="en-US" dirty="0">
                <a:solidFill>
                  <a:srgbClr val="163793"/>
                </a:solidFill>
              </a:rPr>
              <a:t>表示英国等。</a:t>
            </a:r>
          </a:p>
          <a:p>
            <a:endParaRPr lang="en-US" altLang="zh-CN" dirty="0" smtClean="0">
              <a:solidFill>
                <a:srgbClr val="163793"/>
              </a:solidFill>
            </a:endParaRPr>
          </a:p>
          <a:p>
            <a:r>
              <a:rPr lang="en-US" altLang="zh-CN" dirty="0" smtClean="0">
                <a:solidFill>
                  <a:srgbClr val="163793"/>
                </a:solidFill>
              </a:rPr>
              <a:t>2</a:t>
            </a:r>
            <a:r>
              <a:rPr lang="zh-CN" altLang="en-US" dirty="0">
                <a:solidFill>
                  <a:srgbClr val="163793"/>
                </a:solidFill>
              </a:rPr>
              <a:t>）</a:t>
            </a:r>
            <a:r>
              <a:rPr lang="zh-CN" altLang="en-US" dirty="0">
                <a:solidFill>
                  <a:srgbClr val="FF0000"/>
                </a:solidFill>
              </a:rPr>
              <a:t>通用顶级域名</a:t>
            </a:r>
            <a:r>
              <a:rPr lang="en-US" altLang="zh-CN" dirty="0" err="1">
                <a:solidFill>
                  <a:srgbClr val="FF0000"/>
                </a:solidFill>
              </a:rPr>
              <a:t>gTLD</a:t>
            </a:r>
            <a:r>
              <a:rPr lang="zh-CN" altLang="en-US" dirty="0">
                <a:solidFill>
                  <a:srgbClr val="163793"/>
                </a:solidFill>
              </a:rPr>
              <a:t>： 最早的顶级域名是</a:t>
            </a:r>
            <a:r>
              <a:rPr lang="en-US" altLang="zh-CN" dirty="0">
                <a:solidFill>
                  <a:srgbClr val="163793"/>
                </a:solidFill>
              </a:rPr>
              <a:t>com </a:t>
            </a:r>
            <a:r>
              <a:rPr lang="zh-CN" altLang="en-US" dirty="0">
                <a:solidFill>
                  <a:srgbClr val="163793"/>
                </a:solidFill>
              </a:rPr>
              <a:t>（公司和企业）、</a:t>
            </a:r>
            <a:r>
              <a:rPr lang="en-US" altLang="zh-CN" dirty="0">
                <a:solidFill>
                  <a:srgbClr val="163793"/>
                </a:solidFill>
              </a:rPr>
              <a:t>net </a:t>
            </a:r>
            <a:r>
              <a:rPr lang="zh-CN" altLang="en-US" dirty="0">
                <a:solidFill>
                  <a:srgbClr val="163793"/>
                </a:solidFill>
              </a:rPr>
              <a:t>（网络服务</a:t>
            </a:r>
            <a:r>
              <a:rPr lang="zh-CN" altLang="en-US" dirty="0" smtClean="0">
                <a:solidFill>
                  <a:srgbClr val="163793"/>
                </a:solidFill>
              </a:rPr>
              <a:t>机构</a:t>
            </a:r>
            <a:r>
              <a:rPr lang="zh-CN" altLang="en-US" dirty="0">
                <a:solidFill>
                  <a:srgbClr val="163793"/>
                </a:solidFill>
              </a:rPr>
              <a:t>）、</a:t>
            </a:r>
            <a:r>
              <a:rPr lang="en-US" altLang="zh-CN" dirty="0">
                <a:solidFill>
                  <a:srgbClr val="163793"/>
                </a:solidFill>
              </a:rPr>
              <a:t>org </a:t>
            </a:r>
            <a:r>
              <a:rPr lang="zh-CN" altLang="en-US" dirty="0">
                <a:solidFill>
                  <a:srgbClr val="163793"/>
                </a:solidFill>
              </a:rPr>
              <a:t>（非盈利性组织）、</a:t>
            </a:r>
            <a:r>
              <a:rPr lang="en-US" altLang="zh-CN" dirty="0" err="1">
                <a:solidFill>
                  <a:srgbClr val="163793"/>
                </a:solidFill>
              </a:rPr>
              <a:t>edu</a:t>
            </a:r>
            <a:r>
              <a:rPr lang="zh-CN" altLang="en-US" dirty="0">
                <a:solidFill>
                  <a:srgbClr val="163793"/>
                </a:solidFill>
              </a:rPr>
              <a:t>（专用的教育机构）、</a:t>
            </a:r>
            <a:r>
              <a:rPr lang="en-US" altLang="zh-CN" dirty="0" err="1">
                <a:solidFill>
                  <a:srgbClr val="163793"/>
                </a:solidFill>
              </a:rPr>
              <a:t>gov</a:t>
            </a:r>
            <a:r>
              <a:rPr lang="zh-CN" altLang="en-US" dirty="0">
                <a:solidFill>
                  <a:srgbClr val="163793"/>
                </a:solidFill>
              </a:rPr>
              <a:t>（专用的政府部门）、</a:t>
            </a:r>
            <a:r>
              <a:rPr lang="en-US" altLang="zh-CN" dirty="0">
                <a:solidFill>
                  <a:srgbClr val="163793"/>
                </a:solidFill>
              </a:rPr>
              <a:t>mil</a:t>
            </a:r>
            <a:r>
              <a:rPr lang="zh-CN" altLang="en-US" dirty="0">
                <a:solidFill>
                  <a:srgbClr val="163793"/>
                </a:solidFill>
              </a:rPr>
              <a:t>（专用</a:t>
            </a:r>
            <a:r>
              <a:rPr lang="zh-CN" altLang="en-US" dirty="0" smtClean="0">
                <a:solidFill>
                  <a:srgbClr val="163793"/>
                </a:solidFill>
              </a:rPr>
              <a:t>的军事</a:t>
            </a:r>
            <a:r>
              <a:rPr lang="zh-CN" altLang="en-US" dirty="0">
                <a:solidFill>
                  <a:srgbClr val="163793"/>
                </a:solidFill>
              </a:rPr>
              <a:t>部门）、</a:t>
            </a:r>
            <a:r>
              <a:rPr lang="en-US" altLang="zh-CN" dirty="0" err="1">
                <a:solidFill>
                  <a:srgbClr val="163793"/>
                </a:solidFill>
              </a:rPr>
              <a:t>int</a:t>
            </a:r>
            <a:r>
              <a:rPr lang="en-US" altLang="zh-CN" dirty="0">
                <a:solidFill>
                  <a:srgbClr val="163793"/>
                </a:solidFill>
              </a:rPr>
              <a:t> </a:t>
            </a:r>
            <a:r>
              <a:rPr lang="zh-CN" altLang="en-US" dirty="0">
                <a:solidFill>
                  <a:srgbClr val="163793"/>
                </a:solidFill>
              </a:rPr>
              <a:t>（国际组织）。</a:t>
            </a:r>
          </a:p>
          <a:p>
            <a:endParaRPr lang="en-US" altLang="zh-CN" dirty="0" smtClean="0">
              <a:solidFill>
                <a:srgbClr val="163793"/>
              </a:solidFill>
            </a:endParaRPr>
          </a:p>
          <a:p>
            <a:r>
              <a:rPr lang="en-US" altLang="zh-CN" dirty="0" smtClean="0">
                <a:solidFill>
                  <a:srgbClr val="163793"/>
                </a:solidFill>
              </a:rPr>
              <a:t>3</a:t>
            </a:r>
            <a:r>
              <a:rPr lang="zh-CN" altLang="en-US" dirty="0">
                <a:solidFill>
                  <a:srgbClr val="163793"/>
                </a:solidFill>
              </a:rPr>
              <a:t>）</a:t>
            </a:r>
            <a:r>
              <a:rPr lang="zh-CN" altLang="en-US" dirty="0">
                <a:solidFill>
                  <a:srgbClr val="FF0000"/>
                </a:solidFill>
              </a:rPr>
              <a:t>基础结构域名（</a:t>
            </a:r>
            <a:r>
              <a:rPr lang="en-US" altLang="zh-CN" dirty="0">
                <a:solidFill>
                  <a:srgbClr val="FF0000"/>
                </a:solidFill>
              </a:rPr>
              <a:t>infrastructure </a:t>
            </a:r>
            <a:r>
              <a:rPr lang="en-US" altLang="zh-CN" dirty="0" smtClean="0">
                <a:solidFill>
                  <a:srgbClr val="FF0000"/>
                </a:solidFill>
              </a:rPr>
              <a:t>domain</a:t>
            </a:r>
            <a:r>
              <a:rPr lang="zh-CN" altLang="en-US" dirty="0" smtClean="0">
                <a:solidFill>
                  <a:srgbClr val="163793"/>
                </a:solidFill>
              </a:rPr>
              <a:t>）： </a:t>
            </a:r>
            <a:r>
              <a:rPr lang="zh-CN" altLang="en-US" dirty="0">
                <a:solidFill>
                  <a:srgbClr val="163793"/>
                </a:solidFill>
              </a:rPr>
              <a:t>这种顶级域名只有一个， 即</a:t>
            </a:r>
            <a:r>
              <a:rPr lang="en-US" altLang="zh-CN" dirty="0" err="1" smtClean="0">
                <a:solidFill>
                  <a:srgbClr val="163793"/>
                </a:solidFill>
              </a:rPr>
              <a:t>arpa</a:t>
            </a:r>
            <a:r>
              <a:rPr lang="zh-CN" altLang="en-US" dirty="0">
                <a:solidFill>
                  <a:srgbClr val="163793"/>
                </a:solidFill>
              </a:rPr>
              <a:t>， 用于反向</a:t>
            </a:r>
            <a:r>
              <a:rPr lang="zh-CN" altLang="en-US" dirty="0" smtClean="0">
                <a:solidFill>
                  <a:srgbClr val="163793"/>
                </a:solidFill>
              </a:rPr>
              <a:t>域名</a:t>
            </a:r>
            <a:r>
              <a:rPr lang="zh-CN" altLang="en-US" dirty="0">
                <a:solidFill>
                  <a:srgbClr val="163793"/>
                </a:solidFill>
              </a:rPr>
              <a:t>解析， 因此又称为反向域名。</a:t>
            </a:r>
            <a:endParaRPr lang="zh-CN" altLang="en-US" dirty="0">
              <a:solidFill>
                <a:srgbClr val="163793"/>
              </a:solidFill>
            </a:endParaRP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30</a:t>
            </a:fld>
            <a:endParaRPr lang="en-US" altLang="zh-CN" dirty="0"/>
          </a:p>
        </p:txBody>
      </p:sp>
    </p:spTree>
    <p:extLst>
      <p:ext uri="{BB962C8B-B14F-4D97-AF65-F5344CB8AC3E}">
        <p14:creationId xmlns:p14="http://schemas.microsoft.com/office/powerpoint/2010/main" val="882306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smtClean="0"/>
              <a:t>第三节 域名系统</a:t>
            </a:r>
            <a:r>
              <a:rPr lang="en-US" altLang="zh-CN" dirty="0" smtClean="0"/>
              <a:t>(DNS</a:t>
            </a:r>
            <a:r>
              <a:rPr lang="en-US" altLang="zh-CN" dirty="0"/>
              <a:t>)</a:t>
            </a:r>
            <a:endParaRPr lang="zh-CN" altLang="en-US" dirty="0"/>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3323987"/>
          </a:xfrm>
        </p:spPr>
        <p:txBody>
          <a:bodyPr/>
          <a:lstStyle/>
          <a:p>
            <a:r>
              <a:rPr lang="zh-CN" altLang="en-US" dirty="0" smtClean="0">
                <a:solidFill>
                  <a:srgbClr val="163793"/>
                </a:solidFill>
              </a:rPr>
              <a:t>二</a:t>
            </a:r>
            <a:r>
              <a:rPr lang="zh-CN" altLang="en-US" dirty="0">
                <a:solidFill>
                  <a:srgbClr val="163793"/>
                </a:solidFill>
              </a:rPr>
              <a:t>、域名服务器</a:t>
            </a:r>
            <a:endParaRPr lang="en-US" altLang="zh-CN" dirty="0" smtClean="0">
              <a:solidFill>
                <a:srgbClr val="163793"/>
              </a:solidFill>
            </a:endParaRPr>
          </a:p>
          <a:p>
            <a:r>
              <a:rPr lang="zh-CN" altLang="en-US" dirty="0" smtClean="0">
                <a:solidFill>
                  <a:srgbClr val="163793"/>
                </a:solidFill>
              </a:rPr>
              <a:t>一个服务器所负责管辖的（或有权限的）范围叫作</a:t>
            </a:r>
            <a:r>
              <a:rPr lang="zh-CN" altLang="en-US" dirty="0" smtClean="0">
                <a:solidFill>
                  <a:srgbClr val="FF0000"/>
                </a:solidFill>
              </a:rPr>
              <a:t>区（</a:t>
            </a:r>
            <a:r>
              <a:rPr lang="en-US" altLang="zh-CN" dirty="0" smtClean="0">
                <a:solidFill>
                  <a:srgbClr val="FF0000"/>
                </a:solidFill>
              </a:rPr>
              <a:t>zone</a:t>
            </a:r>
            <a:r>
              <a:rPr lang="zh-CN" altLang="en-US" dirty="0" smtClean="0">
                <a:solidFill>
                  <a:srgbClr val="FF0000"/>
                </a:solidFill>
              </a:rPr>
              <a:t>）</a:t>
            </a:r>
            <a:r>
              <a:rPr lang="zh-CN" altLang="en-US" dirty="0" smtClean="0">
                <a:solidFill>
                  <a:srgbClr val="163793"/>
                </a:solidFill>
              </a:rPr>
              <a:t>。每一个区设置相应的权威域名服务器， 用来保存该区中的所有主机的域名到</a:t>
            </a:r>
            <a:r>
              <a:rPr lang="en-US" altLang="zh-CN" dirty="0" smtClean="0">
                <a:solidFill>
                  <a:srgbClr val="163793"/>
                </a:solidFill>
              </a:rPr>
              <a:t>IP </a:t>
            </a:r>
            <a:r>
              <a:rPr lang="zh-CN" altLang="en-US" dirty="0" smtClean="0">
                <a:solidFill>
                  <a:srgbClr val="163793"/>
                </a:solidFill>
              </a:rPr>
              <a:t>地址的映射。</a:t>
            </a:r>
            <a:r>
              <a:rPr lang="en-US" altLang="zh-CN" dirty="0" smtClean="0">
                <a:solidFill>
                  <a:srgbClr val="163793"/>
                </a:solidFill>
              </a:rPr>
              <a:t>DNS</a:t>
            </a:r>
            <a:r>
              <a:rPr lang="zh-CN" altLang="en-US" dirty="0" smtClean="0">
                <a:solidFill>
                  <a:srgbClr val="163793"/>
                </a:solidFill>
              </a:rPr>
              <a:t>服务器的管辖范围不是以“ 域” 为单位， 而是以“区” 为单位。</a:t>
            </a:r>
            <a:endParaRPr lang="en-US" altLang="zh-CN" dirty="0" smtClean="0">
              <a:solidFill>
                <a:srgbClr val="163793"/>
              </a:solidFill>
            </a:endParaRPr>
          </a:p>
          <a:p>
            <a:endParaRPr lang="en-US" altLang="zh-CN" dirty="0">
              <a:solidFill>
                <a:srgbClr val="163793"/>
              </a:solidFill>
            </a:endParaRPr>
          </a:p>
          <a:p>
            <a:r>
              <a:rPr lang="zh-CN" altLang="en-US" dirty="0" smtClean="0">
                <a:solidFill>
                  <a:srgbClr val="163793"/>
                </a:solidFill>
              </a:rPr>
              <a:t>域名服务器根据其主要保存的域名信息以及在域名解析过程中的作用等， 可以分为</a:t>
            </a:r>
            <a:r>
              <a:rPr lang="zh-CN" altLang="en-US" dirty="0" smtClean="0">
                <a:solidFill>
                  <a:srgbClr val="FF0000"/>
                </a:solidFill>
              </a:rPr>
              <a:t>根域名服务器、顶级域名服务器、权威域名服务器、中间域名服务器</a:t>
            </a:r>
            <a:r>
              <a:rPr lang="en-US" altLang="zh-CN" dirty="0" smtClean="0">
                <a:solidFill>
                  <a:srgbClr val="FF0000"/>
                </a:solidFill>
              </a:rPr>
              <a:t>4</a:t>
            </a:r>
            <a:r>
              <a:rPr lang="zh-CN" altLang="en-US" dirty="0" smtClean="0">
                <a:solidFill>
                  <a:srgbClr val="FF0000"/>
                </a:solidFill>
              </a:rPr>
              <a:t>类</a:t>
            </a:r>
            <a:r>
              <a:rPr lang="zh-CN" altLang="en-US" dirty="0" smtClean="0">
                <a:solidFill>
                  <a:srgbClr val="163793"/>
                </a:solidFill>
              </a:rPr>
              <a:t>。</a:t>
            </a:r>
            <a:endParaRPr lang="en-US" altLang="zh-CN" dirty="0" smtClean="0">
              <a:solidFill>
                <a:srgbClr val="163793"/>
              </a:solidFill>
            </a:endParaRP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31</a:t>
            </a:fld>
            <a:endParaRPr lang="en-US" altLang="zh-CN" dirty="0"/>
          </a:p>
        </p:txBody>
      </p:sp>
    </p:spTree>
    <p:extLst>
      <p:ext uri="{BB962C8B-B14F-4D97-AF65-F5344CB8AC3E}">
        <p14:creationId xmlns:p14="http://schemas.microsoft.com/office/powerpoint/2010/main" val="3597524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smtClean="0"/>
              <a:t>第三节 域名系统</a:t>
            </a:r>
            <a:r>
              <a:rPr lang="en-US" altLang="zh-CN" dirty="0" smtClean="0"/>
              <a:t>(DNS</a:t>
            </a:r>
            <a:r>
              <a:rPr lang="en-US" altLang="zh-CN" dirty="0"/>
              <a:t>)</a:t>
            </a:r>
            <a:endParaRPr lang="zh-CN" altLang="en-US" dirty="0"/>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4062651"/>
          </a:xfrm>
        </p:spPr>
        <p:txBody>
          <a:bodyPr/>
          <a:lstStyle/>
          <a:p>
            <a:r>
              <a:rPr lang="zh-CN" altLang="en-US" dirty="0" smtClean="0">
                <a:solidFill>
                  <a:srgbClr val="163793"/>
                </a:solidFill>
              </a:rPr>
              <a:t>二</a:t>
            </a:r>
            <a:r>
              <a:rPr lang="zh-CN" altLang="en-US" dirty="0">
                <a:solidFill>
                  <a:srgbClr val="163793"/>
                </a:solidFill>
              </a:rPr>
              <a:t>、域名服务器</a:t>
            </a:r>
            <a:endParaRPr lang="en-US" altLang="zh-CN" dirty="0" smtClean="0">
              <a:solidFill>
                <a:srgbClr val="163793"/>
              </a:solidFill>
            </a:endParaRPr>
          </a:p>
          <a:p>
            <a:r>
              <a:rPr lang="zh-CN" altLang="en-US" dirty="0" smtClean="0">
                <a:solidFill>
                  <a:srgbClr val="163793"/>
                </a:solidFill>
              </a:rPr>
              <a:t>另外</a:t>
            </a:r>
            <a:r>
              <a:rPr lang="zh-CN" altLang="en-US" dirty="0">
                <a:solidFill>
                  <a:srgbClr val="163793"/>
                </a:solidFill>
              </a:rPr>
              <a:t>， 任何一台主机在网络地址配置时， 都会配置一个域名服务器作为</a:t>
            </a:r>
            <a:r>
              <a:rPr lang="zh-CN" altLang="en-US" dirty="0">
                <a:solidFill>
                  <a:srgbClr val="FF0000"/>
                </a:solidFill>
              </a:rPr>
              <a:t>默认域名服务器</a:t>
            </a:r>
            <a:r>
              <a:rPr lang="zh-CN" altLang="en-US" dirty="0">
                <a:solidFill>
                  <a:srgbClr val="163793"/>
                </a:solidFill>
              </a:rPr>
              <a:t>， 这样这台主机任何时候需要进行域名解析， 都会</a:t>
            </a:r>
            <a:r>
              <a:rPr lang="zh-CN" altLang="en-US" dirty="0" smtClean="0">
                <a:solidFill>
                  <a:srgbClr val="163793"/>
                </a:solidFill>
              </a:rPr>
              <a:t>将域名</a:t>
            </a:r>
            <a:r>
              <a:rPr lang="zh-CN" altLang="en-US" dirty="0">
                <a:solidFill>
                  <a:srgbClr val="163793"/>
                </a:solidFill>
              </a:rPr>
              <a:t>查询请求发送给该服务器； </a:t>
            </a:r>
            <a:endParaRPr lang="en-US" altLang="zh-CN" dirty="0" smtClean="0">
              <a:solidFill>
                <a:srgbClr val="163793"/>
              </a:solidFill>
            </a:endParaRPr>
          </a:p>
          <a:p>
            <a:endParaRPr lang="en-US" altLang="zh-CN" dirty="0">
              <a:solidFill>
                <a:srgbClr val="163793"/>
              </a:solidFill>
            </a:endParaRPr>
          </a:p>
          <a:p>
            <a:r>
              <a:rPr lang="zh-CN" altLang="en-US" dirty="0" smtClean="0">
                <a:solidFill>
                  <a:srgbClr val="163793"/>
                </a:solidFill>
              </a:rPr>
              <a:t>该</a:t>
            </a:r>
            <a:r>
              <a:rPr lang="zh-CN" altLang="en-US" dirty="0">
                <a:solidFill>
                  <a:srgbClr val="163793"/>
                </a:solidFill>
              </a:rPr>
              <a:t>服务器如果保存了被查询域名的信息， 则直接做出</a:t>
            </a:r>
            <a:r>
              <a:rPr lang="zh-CN" altLang="en-US" dirty="0" smtClean="0">
                <a:solidFill>
                  <a:srgbClr val="163793"/>
                </a:solidFill>
              </a:rPr>
              <a:t>响应</a:t>
            </a:r>
            <a:r>
              <a:rPr lang="zh-CN" altLang="en-US" dirty="0">
                <a:solidFill>
                  <a:srgbClr val="163793"/>
                </a:solidFill>
              </a:rPr>
              <a:t>， 如果没有， 则</a:t>
            </a:r>
            <a:r>
              <a:rPr lang="zh-CN" altLang="en-US" dirty="0">
                <a:solidFill>
                  <a:srgbClr val="FF0000"/>
                </a:solidFill>
              </a:rPr>
              <a:t>代理查询其他域名服务器</a:t>
            </a:r>
            <a:r>
              <a:rPr lang="zh-CN" altLang="en-US" dirty="0">
                <a:solidFill>
                  <a:srgbClr val="163793"/>
                </a:solidFill>
              </a:rPr>
              <a:t>， 直到查询到结果， 最后将查询结果发送</a:t>
            </a:r>
            <a:r>
              <a:rPr lang="zh-CN" altLang="en-US" dirty="0" smtClean="0">
                <a:solidFill>
                  <a:srgbClr val="163793"/>
                </a:solidFill>
              </a:rPr>
              <a:t>给查询</a:t>
            </a:r>
            <a:r>
              <a:rPr lang="zh-CN" altLang="en-US" dirty="0">
                <a:solidFill>
                  <a:srgbClr val="163793"/>
                </a:solidFill>
              </a:rPr>
              <a:t>主机</a:t>
            </a:r>
            <a:r>
              <a:rPr lang="zh-CN" altLang="en-US" dirty="0" smtClean="0">
                <a:solidFill>
                  <a:srgbClr val="163793"/>
                </a:solidFill>
              </a:rPr>
              <a:t>。</a:t>
            </a:r>
            <a:endParaRPr lang="en-US" altLang="zh-CN" dirty="0" smtClean="0">
              <a:solidFill>
                <a:srgbClr val="163793"/>
              </a:solidFill>
            </a:endParaRPr>
          </a:p>
          <a:p>
            <a:endParaRPr lang="en-US" altLang="zh-CN" dirty="0">
              <a:solidFill>
                <a:srgbClr val="163793"/>
              </a:solidFill>
            </a:endParaRPr>
          </a:p>
          <a:p>
            <a:r>
              <a:rPr lang="zh-CN" altLang="en-US" dirty="0" smtClean="0">
                <a:solidFill>
                  <a:srgbClr val="163793"/>
                </a:solidFill>
              </a:rPr>
              <a:t>这个</a:t>
            </a:r>
            <a:r>
              <a:rPr lang="zh-CN" altLang="en-US" dirty="0">
                <a:solidFill>
                  <a:srgbClr val="163793"/>
                </a:solidFill>
              </a:rPr>
              <a:t>默认域名服务器通常称为</a:t>
            </a:r>
            <a:r>
              <a:rPr lang="zh-CN" altLang="en-US" dirty="0">
                <a:solidFill>
                  <a:srgbClr val="FF0000"/>
                </a:solidFill>
              </a:rPr>
              <a:t>本地域名服务器</a:t>
            </a:r>
            <a:r>
              <a:rPr lang="zh-CN" altLang="en-US" dirty="0">
                <a:solidFill>
                  <a:srgbClr val="163793"/>
                </a:solidFill>
              </a:rPr>
              <a:t>， 是主机进行域名查询过程</a:t>
            </a:r>
            <a:r>
              <a:rPr lang="zh-CN" altLang="en-US" dirty="0" smtClean="0">
                <a:solidFill>
                  <a:srgbClr val="163793"/>
                </a:solidFill>
              </a:rPr>
              <a:t>中首先</a:t>
            </a:r>
            <a:r>
              <a:rPr lang="zh-CN" altLang="en-US" dirty="0">
                <a:solidFill>
                  <a:srgbClr val="163793"/>
                </a:solidFill>
              </a:rPr>
              <a:t>被查询的域名服务器。</a:t>
            </a:r>
            <a:endParaRPr lang="zh-CN" altLang="en-US" dirty="0">
              <a:solidFill>
                <a:srgbClr val="163793"/>
              </a:solidFill>
            </a:endParaRP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32</a:t>
            </a:fld>
            <a:endParaRPr lang="en-US" altLang="zh-CN" dirty="0"/>
          </a:p>
        </p:txBody>
      </p:sp>
    </p:spTree>
    <p:extLst>
      <p:ext uri="{BB962C8B-B14F-4D97-AF65-F5344CB8AC3E}">
        <p14:creationId xmlns:p14="http://schemas.microsoft.com/office/powerpoint/2010/main" val="2230711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smtClean="0"/>
              <a:t>第三节 域名系统</a:t>
            </a:r>
            <a:r>
              <a:rPr lang="en-US" altLang="zh-CN" dirty="0" smtClean="0"/>
              <a:t>(DNS</a:t>
            </a:r>
            <a:r>
              <a:rPr lang="en-US" altLang="zh-CN" dirty="0"/>
              <a:t>)</a:t>
            </a:r>
            <a:endParaRPr lang="zh-CN" altLang="en-US" dirty="0"/>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3693319"/>
          </a:xfrm>
        </p:spPr>
        <p:txBody>
          <a:bodyPr/>
          <a:lstStyle/>
          <a:p>
            <a:r>
              <a:rPr lang="zh-CN" altLang="en-US" dirty="0" smtClean="0">
                <a:solidFill>
                  <a:srgbClr val="163793"/>
                </a:solidFill>
              </a:rPr>
              <a:t>二</a:t>
            </a:r>
            <a:r>
              <a:rPr lang="zh-CN" altLang="en-US" dirty="0">
                <a:solidFill>
                  <a:srgbClr val="163793"/>
                </a:solidFill>
              </a:rPr>
              <a:t>、域名服务器</a:t>
            </a:r>
            <a:endParaRPr lang="en-US" altLang="zh-CN" dirty="0" smtClean="0">
              <a:solidFill>
                <a:srgbClr val="163793"/>
              </a:solidFill>
            </a:endParaRPr>
          </a:p>
          <a:p>
            <a:r>
              <a:rPr lang="zh-CN" altLang="en-US" dirty="0">
                <a:solidFill>
                  <a:srgbClr val="FF0000"/>
                </a:solidFill>
              </a:rPr>
              <a:t>根域名服务器</a:t>
            </a:r>
            <a:r>
              <a:rPr lang="zh-CN" altLang="en-US" dirty="0">
                <a:solidFill>
                  <a:srgbClr val="163793"/>
                </a:solidFill>
              </a:rPr>
              <a:t>是最重要的域名服务器。全球互联网中部署了有限的几个根域名服务器， </a:t>
            </a:r>
            <a:r>
              <a:rPr lang="zh-CN" altLang="en-US" dirty="0" smtClean="0">
                <a:solidFill>
                  <a:srgbClr val="163793"/>
                </a:solidFill>
              </a:rPr>
              <a:t>每个根</a:t>
            </a:r>
            <a:r>
              <a:rPr lang="zh-CN" altLang="en-US" dirty="0">
                <a:solidFill>
                  <a:srgbClr val="163793"/>
                </a:solidFill>
              </a:rPr>
              <a:t>域名服务器者陈口道所有的顶级域名服务器的域名</a:t>
            </a:r>
            <a:r>
              <a:rPr lang="zh-CN" altLang="en-US" dirty="0" smtClean="0">
                <a:solidFill>
                  <a:srgbClr val="163793"/>
                </a:solidFill>
              </a:rPr>
              <a:t>和</a:t>
            </a:r>
            <a:r>
              <a:rPr lang="en-US" altLang="zh-CN" dirty="0" smtClean="0">
                <a:solidFill>
                  <a:srgbClr val="163793"/>
                </a:solidFill>
              </a:rPr>
              <a:t>IP</a:t>
            </a:r>
            <a:r>
              <a:rPr lang="zh-CN" altLang="en-US" dirty="0" smtClean="0">
                <a:solidFill>
                  <a:srgbClr val="163793"/>
                </a:solidFill>
              </a:rPr>
              <a:t>地址</a:t>
            </a:r>
            <a:r>
              <a:rPr lang="zh-CN" altLang="en-US" dirty="0">
                <a:solidFill>
                  <a:srgbClr val="163793"/>
                </a:solidFill>
              </a:rPr>
              <a:t>。不管是</a:t>
            </a:r>
            <a:r>
              <a:rPr lang="zh-CN" altLang="en-US" dirty="0" smtClean="0">
                <a:solidFill>
                  <a:srgbClr val="163793"/>
                </a:solidFill>
              </a:rPr>
              <a:t>哪一个</a:t>
            </a:r>
            <a:r>
              <a:rPr lang="zh-CN" altLang="en-US" dirty="0">
                <a:solidFill>
                  <a:srgbClr val="163793"/>
                </a:solidFill>
              </a:rPr>
              <a:t>本地域名服务器，</a:t>
            </a:r>
            <a:r>
              <a:rPr lang="zh-CN" altLang="en-US" dirty="0" smtClean="0">
                <a:solidFill>
                  <a:srgbClr val="163793"/>
                </a:solidFill>
              </a:rPr>
              <a:t>若要</a:t>
            </a:r>
            <a:r>
              <a:rPr lang="zh-CN" altLang="en-US" dirty="0">
                <a:solidFill>
                  <a:srgbClr val="163793"/>
                </a:solidFill>
              </a:rPr>
              <a:t>对因特网上任何一个域名</a:t>
            </a:r>
            <a:r>
              <a:rPr lang="zh-CN" altLang="en-US" dirty="0" smtClean="0">
                <a:solidFill>
                  <a:srgbClr val="163793"/>
                </a:solidFill>
              </a:rPr>
              <a:t>进行解析，</a:t>
            </a:r>
            <a:r>
              <a:rPr lang="zh-CN" altLang="en-US" dirty="0">
                <a:solidFill>
                  <a:srgbClr val="163793"/>
                </a:solidFill>
              </a:rPr>
              <a:t>只要自己无法解析，就首先求助于根域名服务器</a:t>
            </a:r>
            <a:r>
              <a:rPr lang="zh-CN" altLang="en-US" dirty="0" smtClean="0">
                <a:solidFill>
                  <a:srgbClr val="163793"/>
                </a:solidFill>
              </a:rPr>
              <a:t>。</a:t>
            </a:r>
            <a:endParaRPr lang="en-US" altLang="zh-CN" dirty="0" smtClean="0">
              <a:solidFill>
                <a:srgbClr val="163793"/>
              </a:solidFill>
            </a:endParaRPr>
          </a:p>
          <a:p>
            <a:endParaRPr lang="en-US" altLang="zh-CN" dirty="0">
              <a:solidFill>
                <a:srgbClr val="163793"/>
              </a:solidFill>
            </a:endParaRPr>
          </a:p>
          <a:p>
            <a:r>
              <a:rPr lang="zh-CN" altLang="en-US" dirty="0" smtClean="0">
                <a:solidFill>
                  <a:srgbClr val="163793"/>
                </a:solidFill>
              </a:rPr>
              <a:t>在因特网上</a:t>
            </a:r>
            <a:r>
              <a:rPr lang="zh-CN" altLang="en-US" dirty="0">
                <a:solidFill>
                  <a:srgbClr val="163793"/>
                </a:solidFill>
              </a:rPr>
              <a:t>共有</a:t>
            </a:r>
            <a:r>
              <a:rPr lang="en-US" altLang="zh-CN" dirty="0">
                <a:solidFill>
                  <a:srgbClr val="FF0000"/>
                </a:solidFill>
              </a:rPr>
              <a:t>13</a:t>
            </a:r>
            <a:r>
              <a:rPr lang="zh-CN" altLang="en-US" dirty="0">
                <a:solidFill>
                  <a:srgbClr val="FF0000"/>
                </a:solidFill>
              </a:rPr>
              <a:t>个</a:t>
            </a:r>
            <a:r>
              <a:rPr lang="zh-CN" altLang="en-US" dirty="0" smtClean="0">
                <a:solidFill>
                  <a:srgbClr val="163793"/>
                </a:solidFill>
              </a:rPr>
              <a:t>不同</a:t>
            </a:r>
            <a:r>
              <a:rPr lang="en-US" altLang="zh-CN" dirty="0" smtClean="0">
                <a:solidFill>
                  <a:srgbClr val="163793"/>
                </a:solidFill>
              </a:rPr>
              <a:t>IP</a:t>
            </a:r>
            <a:r>
              <a:rPr lang="zh-CN" altLang="en-US" dirty="0" smtClean="0">
                <a:solidFill>
                  <a:srgbClr val="163793"/>
                </a:solidFill>
              </a:rPr>
              <a:t>地址</a:t>
            </a:r>
            <a:r>
              <a:rPr lang="zh-CN" altLang="en-US" dirty="0">
                <a:solidFill>
                  <a:srgbClr val="163793"/>
                </a:solidFill>
              </a:rPr>
              <a:t>的根域名服务器，它们的名字是用一个英文字母命名，从</a:t>
            </a:r>
            <a:r>
              <a:rPr lang="en-US" altLang="zh-CN" dirty="0">
                <a:solidFill>
                  <a:srgbClr val="163793"/>
                </a:solidFill>
              </a:rPr>
              <a:t>a </a:t>
            </a:r>
            <a:r>
              <a:rPr lang="zh-CN" altLang="en-US" dirty="0">
                <a:solidFill>
                  <a:srgbClr val="163793"/>
                </a:solidFill>
              </a:rPr>
              <a:t>一直到</a:t>
            </a:r>
            <a:r>
              <a:rPr lang="en-US" altLang="zh-CN" dirty="0">
                <a:solidFill>
                  <a:srgbClr val="163793"/>
                </a:solidFill>
              </a:rPr>
              <a:t>m</a:t>
            </a:r>
            <a:r>
              <a:rPr lang="zh-CN" altLang="en-US" dirty="0">
                <a:solidFill>
                  <a:srgbClr val="163793"/>
                </a:solidFill>
              </a:rPr>
              <a:t>（</a:t>
            </a:r>
            <a:r>
              <a:rPr lang="zh-CN" altLang="en-US" dirty="0" smtClean="0">
                <a:solidFill>
                  <a:srgbClr val="163793"/>
                </a:solidFill>
              </a:rPr>
              <a:t>前</a:t>
            </a:r>
            <a:r>
              <a:rPr lang="en-US" altLang="zh-CN" dirty="0" smtClean="0">
                <a:solidFill>
                  <a:srgbClr val="163793"/>
                </a:solidFill>
              </a:rPr>
              <a:t>13</a:t>
            </a:r>
            <a:r>
              <a:rPr lang="zh-CN" altLang="en-US" dirty="0">
                <a:solidFill>
                  <a:srgbClr val="163793"/>
                </a:solidFill>
              </a:rPr>
              <a:t>个字母）， 如</a:t>
            </a:r>
            <a:r>
              <a:rPr lang="en-US" altLang="zh-CN" dirty="0" smtClean="0">
                <a:solidFill>
                  <a:srgbClr val="163793"/>
                </a:solidFill>
              </a:rPr>
              <a:t>a.</a:t>
            </a:r>
            <a:r>
              <a:rPr lang="en-US" altLang="zh-CN" dirty="0" smtClean="0">
                <a:solidFill>
                  <a:srgbClr val="FF0000"/>
                </a:solidFill>
              </a:rPr>
              <a:t>rootservers</a:t>
            </a:r>
            <a:r>
              <a:rPr lang="en-US" altLang="zh-CN" dirty="0" smtClean="0">
                <a:solidFill>
                  <a:srgbClr val="163793"/>
                </a:solidFill>
              </a:rPr>
              <a:t>.net</a:t>
            </a:r>
            <a:r>
              <a:rPr lang="zh-CN" altLang="en-US" dirty="0">
                <a:solidFill>
                  <a:srgbClr val="163793"/>
                </a:solidFill>
              </a:rPr>
              <a:t>、</a:t>
            </a:r>
            <a:r>
              <a:rPr lang="en-US" altLang="zh-CN" dirty="0" smtClean="0">
                <a:solidFill>
                  <a:srgbClr val="163793"/>
                </a:solidFill>
              </a:rPr>
              <a:t>b.rootservers.net</a:t>
            </a:r>
            <a:r>
              <a:rPr lang="zh-CN" altLang="en-US" dirty="0">
                <a:solidFill>
                  <a:srgbClr val="163793"/>
                </a:solidFill>
              </a:rPr>
              <a:t>、</a:t>
            </a:r>
            <a:r>
              <a:rPr lang="en-US" altLang="zh-CN" dirty="0">
                <a:solidFill>
                  <a:srgbClr val="163793"/>
                </a:solidFill>
              </a:rPr>
              <a:t>…</a:t>
            </a:r>
            <a:r>
              <a:rPr lang="zh-CN" altLang="en-US" dirty="0">
                <a:solidFill>
                  <a:srgbClr val="163793"/>
                </a:solidFill>
              </a:rPr>
              <a:t>、</a:t>
            </a:r>
            <a:r>
              <a:rPr lang="en-US" altLang="zh-CN" dirty="0" smtClean="0">
                <a:solidFill>
                  <a:srgbClr val="163793"/>
                </a:solidFill>
              </a:rPr>
              <a:t>m.rootservers.net</a:t>
            </a:r>
            <a:r>
              <a:rPr lang="zh-CN" altLang="en-US" dirty="0" smtClean="0">
                <a:solidFill>
                  <a:srgbClr val="163793"/>
                </a:solidFill>
              </a:rPr>
              <a:t>。</a:t>
            </a:r>
            <a:endParaRPr lang="zh-CN" altLang="en-US" dirty="0">
              <a:solidFill>
                <a:srgbClr val="163793"/>
              </a:solidFill>
            </a:endParaRP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33</a:t>
            </a:fld>
            <a:endParaRPr lang="en-US" altLang="zh-CN" dirty="0"/>
          </a:p>
        </p:txBody>
      </p:sp>
    </p:spTree>
    <p:extLst>
      <p:ext uri="{BB962C8B-B14F-4D97-AF65-F5344CB8AC3E}">
        <p14:creationId xmlns:p14="http://schemas.microsoft.com/office/powerpoint/2010/main" val="3142379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smtClean="0"/>
              <a:t>第三节 域名系统</a:t>
            </a:r>
            <a:r>
              <a:rPr lang="en-US" altLang="zh-CN" dirty="0" smtClean="0"/>
              <a:t>(DNS</a:t>
            </a:r>
            <a:r>
              <a:rPr lang="en-US" altLang="zh-CN" dirty="0"/>
              <a:t>)</a:t>
            </a:r>
            <a:endParaRPr lang="zh-CN" altLang="en-US" dirty="0"/>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4431983"/>
          </a:xfrm>
        </p:spPr>
        <p:txBody>
          <a:bodyPr/>
          <a:lstStyle/>
          <a:p>
            <a:r>
              <a:rPr lang="zh-CN" altLang="en-US" dirty="0" smtClean="0">
                <a:solidFill>
                  <a:srgbClr val="163793"/>
                </a:solidFill>
              </a:rPr>
              <a:t>二</a:t>
            </a:r>
            <a:r>
              <a:rPr lang="zh-CN" altLang="en-US" dirty="0">
                <a:solidFill>
                  <a:srgbClr val="163793"/>
                </a:solidFill>
              </a:rPr>
              <a:t>、域名</a:t>
            </a:r>
            <a:r>
              <a:rPr lang="zh-CN" altLang="en-US" dirty="0" smtClean="0">
                <a:solidFill>
                  <a:srgbClr val="163793"/>
                </a:solidFill>
              </a:rPr>
              <a:t>服务器</a:t>
            </a:r>
            <a:endParaRPr lang="en-US" altLang="zh-CN" dirty="0" smtClean="0">
              <a:solidFill>
                <a:srgbClr val="163793"/>
              </a:solidFill>
            </a:endParaRPr>
          </a:p>
          <a:p>
            <a:r>
              <a:rPr lang="zh-CN" altLang="en-US" dirty="0">
                <a:solidFill>
                  <a:srgbClr val="FF0000"/>
                </a:solidFill>
              </a:rPr>
              <a:t>顶级域名服务器</a:t>
            </a:r>
            <a:r>
              <a:rPr lang="zh-CN" altLang="en-US" dirty="0">
                <a:solidFill>
                  <a:srgbClr val="163793"/>
                </a:solidFill>
              </a:rPr>
              <a:t>， 即</a:t>
            </a:r>
            <a:r>
              <a:rPr lang="en-US" altLang="zh-CN" dirty="0">
                <a:solidFill>
                  <a:srgbClr val="163793"/>
                </a:solidFill>
              </a:rPr>
              <a:t>TLD</a:t>
            </a:r>
            <a:r>
              <a:rPr lang="zh-CN" altLang="en-US" dirty="0">
                <a:solidFill>
                  <a:srgbClr val="163793"/>
                </a:solidFill>
              </a:rPr>
              <a:t>服务器， 负责管理在该顶级域名服务器注册的所有二级</a:t>
            </a:r>
            <a:r>
              <a:rPr lang="zh-CN" altLang="en-US" dirty="0" smtClean="0">
                <a:solidFill>
                  <a:srgbClr val="163793"/>
                </a:solidFill>
              </a:rPr>
              <a:t>域名</a:t>
            </a:r>
            <a:r>
              <a:rPr lang="zh-CN" altLang="en-US" dirty="0">
                <a:solidFill>
                  <a:srgbClr val="163793"/>
                </a:solidFill>
              </a:rPr>
              <a:t>。顶级域名服务器的名称对应一个域名的最后一个名字， 是对一个行业的命名， 如</a:t>
            </a:r>
            <a:r>
              <a:rPr lang="en-US" altLang="zh-CN" dirty="0">
                <a:solidFill>
                  <a:srgbClr val="163793"/>
                </a:solidFill>
              </a:rPr>
              <a:t>com</a:t>
            </a:r>
            <a:r>
              <a:rPr lang="zh-CN" altLang="en-US" dirty="0" smtClean="0">
                <a:solidFill>
                  <a:srgbClr val="163793"/>
                </a:solidFill>
              </a:rPr>
              <a:t>、</a:t>
            </a:r>
            <a:r>
              <a:rPr lang="en-US" altLang="zh-CN" dirty="0">
                <a:solidFill>
                  <a:srgbClr val="163793"/>
                </a:solidFill>
              </a:rPr>
              <a:t>o</a:t>
            </a:r>
            <a:r>
              <a:rPr lang="en-US" altLang="zh-CN" dirty="0" smtClean="0">
                <a:solidFill>
                  <a:srgbClr val="163793"/>
                </a:solidFill>
              </a:rPr>
              <a:t>rg</a:t>
            </a:r>
            <a:r>
              <a:rPr lang="zh-CN" altLang="en-US" dirty="0" smtClean="0">
                <a:solidFill>
                  <a:srgbClr val="163793"/>
                </a:solidFill>
              </a:rPr>
              <a:t>等</a:t>
            </a:r>
            <a:r>
              <a:rPr lang="zh-CN" altLang="en-US" dirty="0">
                <a:solidFill>
                  <a:srgbClr val="163793"/>
                </a:solidFill>
              </a:rPr>
              <a:t>， 或对一个区域的命名， 如</a:t>
            </a:r>
            <a:r>
              <a:rPr lang="en-US" altLang="zh-CN" dirty="0" err="1">
                <a:solidFill>
                  <a:srgbClr val="163793"/>
                </a:solidFill>
              </a:rPr>
              <a:t>en</a:t>
            </a:r>
            <a:r>
              <a:rPr lang="zh-CN" altLang="en-US" dirty="0">
                <a:solidFill>
                  <a:srgbClr val="163793"/>
                </a:solidFill>
              </a:rPr>
              <a:t>、</a:t>
            </a:r>
            <a:r>
              <a:rPr lang="en-US" altLang="zh-CN" dirty="0">
                <a:solidFill>
                  <a:srgbClr val="163793"/>
                </a:solidFill>
              </a:rPr>
              <a:t>us</a:t>
            </a:r>
            <a:r>
              <a:rPr lang="zh-CN" altLang="en-US" dirty="0">
                <a:solidFill>
                  <a:srgbClr val="163793"/>
                </a:solidFill>
              </a:rPr>
              <a:t>等。</a:t>
            </a:r>
          </a:p>
          <a:p>
            <a:endParaRPr lang="en-US" altLang="zh-CN" dirty="0" smtClean="0">
              <a:solidFill>
                <a:srgbClr val="163793"/>
              </a:solidFill>
            </a:endParaRPr>
          </a:p>
          <a:p>
            <a:r>
              <a:rPr lang="zh-CN" altLang="en-US" dirty="0" smtClean="0">
                <a:solidFill>
                  <a:srgbClr val="FF0000"/>
                </a:solidFill>
              </a:rPr>
              <a:t>权威</a:t>
            </a:r>
            <a:r>
              <a:rPr lang="zh-CN" altLang="en-US" dirty="0">
                <a:solidFill>
                  <a:srgbClr val="FF0000"/>
                </a:solidFill>
              </a:rPr>
              <a:t>域名服务器</a:t>
            </a:r>
            <a:r>
              <a:rPr lang="zh-CN" altLang="en-US" dirty="0">
                <a:solidFill>
                  <a:srgbClr val="163793"/>
                </a:solidFill>
              </a:rPr>
              <a:t>， 负责一个区的域名服务器， 保存该区中的所有主机的域名到</a:t>
            </a:r>
            <a:r>
              <a:rPr lang="en-US" altLang="zh-CN" dirty="0">
                <a:solidFill>
                  <a:srgbClr val="163793"/>
                </a:solidFill>
              </a:rPr>
              <a:t>IP</a:t>
            </a:r>
            <a:r>
              <a:rPr lang="zh-CN" altLang="en-US" dirty="0" smtClean="0">
                <a:solidFill>
                  <a:srgbClr val="163793"/>
                </a:solidFill>
              </a:rPr>
              <a:t>地址的</a:t>
            </a:r>
            <a:r>
              <a:rPr lang="zh-CN" altLang="en-US" dirty="0">
                <a:solidFill>
                  <a:srgbClr val="163793"/>
                </a:solidFill>
              </a:rPr>
              <a:t>映射。任何一个拥有域名的主机， 其域名</a:t>
            </a:r>
            <a:r>
              <a:rPr lang="zh-CN" altLang="en-US" dirty="0" smtClean="0">
                <a:solidFill>
                  <a:srgbClr val="163793"/>
                </a:solidFill>
              </a:rPr>
              <a:t>与</a:t>
            </a:r>
            <a:r>
              <a:rPr lang="en-US" altLang="zh-CN" dirty="0" smtClean="0">
                <a:solidFill>
                  <a:srgbClr val="163793"/>
                </a:solidFill>
              </a:rPr>
              <a:t>IP</a:t>
            </a:r>
            <a:r>
              <a:rPr lang="zh-CN" altLang="en-US" dirty="0" smtClean="0">
                <a:solidFill>
                  <a:srgbClr val="163793"/>
                </a:solidFill>
              </a:rPr>
              <a:t>地址</a:t>
            </a:r>
            <a:r>
              <a:rPr lang="zh-CN" altLang="en-US" dirty="0">
                <a:solidFill>
                  <a:srgbClr val="163793"/>
                </a:solidFill>
              </a:rPr>
              <a:t>的映射关系等信息都存储在所在</a:t>
            </a:r>
            <a:r>
              <a:rPr lang="zh-CN" altLang="en-US" dirty="0" smtClean="0">
                <a:solidFill>
                  <a:srgbClr val="163793"/>
                </a:solidFill>
              </a:rPr>
              <a:t>网络的</a:t>
            </a:r>
            <a:r>
              <a:rPr lang="zh-CN" altLang="en-US" dirty="0">
                <a:solidFill>
                  <a:srgbClr val="163793"/>
                </a:solidFill>
              </a:rPr>
              <a:t>权威域名服务器上。在进行域名解析时</a:t>
            </a:r>
            <a:r>
              <a:rPr lang="zh-CN" altLang="en-US" dirty="0" smtClean="0">
                <a:solidFill>
                  <a:srgbClr val="163793"/>
                </a:solidFill>
              </a:rPr>
              <a:t>，只要</a:t>
            </a:r>
            <a:r>
              <a:rPr lang="zh-CN" altLang="en-US" dirty="0">
                <a:solidFill>
                  <a:srgbClr val="163793"/>
                </a:solidFill>
              </a:rPr>
              <a:t>查询到被查询域名主机注册的权威域名</a:t>
            </a:r>
            <a:r>
              <a:rPr lang="zh-CN" altLang="en-US" dirty="0" smtClean="0">
                <a:solidFill>
                  <a:srgbClr val="163793"/>
                </a:solidFill>
              </a:rPr>
              <a:t>服务器</a:t>
            </a:r>
            <a:r>
              <a:rPr lang="zh-CN" altLang="en-US" dirty="0">
                <a:solidFill>
                  <a:srgbClr val="163793"/>
                </a:solidFill>
              </a:rPr>
              <a:t>， 就可以获得该域名对应</a:t>
            </a:r>
            <a:r>
              <a:rPr lang="zh-CN" altLang="en-US" dirty="0" smtClean="0">
                <a:solidFill>
                  <a:srgbClr val="163793"/>
                </a:solidFill>
              </a:rPr>
              <a:t>的</a:t>
            </a:r>
            <a:r>
              <a:rPr lang="en-US" altLang="zh-CN" dirty="0" smtClean="0">
                <a:solidFill>
                  <a:srgbClr val="163793"/>
                </a:solidFill>
              </a:rPr>
              <a:t>IP</a:t>
            </a:r>
            <a:r>
              <a:rPr lang="zh-CN" altLang="en-US" dirty="0" smtClean="0">
                <a:solidFill>
                  <a:srgbClr val="163793"/>
                </a:solidFill>
              </a:rPr>
              <a:t>地址</a:t>
            </a:r>
            <a:r>
              <a:rPr lang="zh-CN" altLang="en-US" dirty="0">
                <a:solidFill>
                  <a:srgbClr val="163793"/>
                </a:solidFill>
              </a:rPr>
              <a:t>信息</a:t>
            </a:r>
            <a:r>
              <a:rPr lang="zh-CN" altLang="en-US" dirty="0" smtClean="0">
                <a:solidFill>
                  <a:srgbClr val="163793"/>
                </a:solidFill>
              </a:rPr>
              <a:t>。</a:t>
            </a:r>
            <a:endParaRPr lang="zh-CN" altLang="en-US" dirty="0">
              <a:solidFill>
                <a:srgbClr val="163793"/>
              </a:solidFill>
            </a:endParaRP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34</a:t>
            </a:fld>
            <a:endParaRPr lang="en-US" altLang="zh-CN" dirty="0"/>
          </a:p>
        </p:txBody>
      </p:sp>
    </p:spTree>
    <p:extLst>
      <p:ext uri="{BB962C8B-B14F-4D97-AF65-F5344CB8AC3E}">
        <p14:creationId xmlns:p14="http://schemas.microsoft.com/office/powerpoint/2010/main" val="513209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smtClean="0"/>
              <a:t>第三节 域名系统</a:t>
            </a:r>
            <a:r>
              <a:rPr lang="en-US" altLang="zh-CN" dirty="0" smtClean="0"/>
              <a:t>(DNS</a:t>
            </a:r>
            <a:r>
              <a:rPr lang="en-US" altLang="zh-CN" dirty="0"/>
              <a:t>)</a:t>
            </a:r>
            <a:endParaRPr lang="zh-CN" altLang="en-US" dirty="0"/>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2954655"/>
          </a:xfrm>
        </p:spPr>
        <p:txBody>
          <a:bodyPr/>
          <a:lstStyle/>
          <a:p>
            <a:r>
              <a:rPr lang="zh-CN" altLang="en-US" dirty="0" smtClean="0">
                <a:solidFill>
                  <a:srgbClr val="163793"/>
                </a:solidFill>
              </a:rPr>
              <a:t>二</a:t>
            </a:r>
            <a:r>
              <a:rPr lang="zh-CN" altLang="en-US" dirty="0">
                <a:solidFill>
                  <a:srgbClr val="163793"/>
                </a:solidFill>
              </a:rPr>
              <a:t>、域名</a:t>
            </a:r>
            <a:r>
              <a:rPr lang="zh-CN" altLang="en-US" dirty="0" smtClean="0">
                <a:solidFill>
                  <a:srgbClr val="163793"/>
                </a:solidFill>
              </a:rPr>
              <a:t>服务器</a:t>
            </a:r>
            <a:endParaRPr lang="en-US" altLang="zh-CN" dirty="0" smtClean="0">
              <a:solidFill>
                <a:srgbClr val="163793"/>
              </a:solidFill>
            </a:endParaRPr>
          </a:p>
          <a:p>
            <a:r>
              <a:rPr lang="zh-CN" altLang="en-US" dirty="0">
                <a:solidFill>
                  <a:srgbClr val="163793"/>
                </a:solidFill>
              </a:rPr>
              <a:t>在层次域名结构中， 有时还存在一些既不是根域名服务器， 又不是顶级域名服务器， </a:t>
            </a:r>
            <a:r>
              <a:rPr lang="zh-CN" altLang="en-US" dirty="0" smtClean="0">
                <a:solidFill>
                  <a:srgbClr val="163793"/>
                </a:solidFill>
              </a:rPr>
              <a:t>也不是</a:t>
            </a:r>
            <a:r>
              <a:rPr lang="zh-CN" altLang="en-US" dirty="0">
                <a:solidFill>
                  <a:srgbClr val="163793"/>
                </a:solidFill>
              </a:rPr>
              <a:t>权威域名服务器的域名服务器， 这些域名服务器通常称为</a:t>
            </a:r>
            <a:r>
              <a:rPr lang="zh-CN" altLang="en-US" dirty="0">
                <a:solidFill>
                  <a:srgbClr val="FF0000"/>
                </a:solidFill>
              </a:rPr>
              <a:t>中间域名服务器</a:t>
            </a:r>
            <a:r>
              <a:rPr lang="zh-CN" altLang="en-US" dirty="0" smtClean="0">
                <a:solidFill>
                  <a:srgbClr val="163793"/>
                </a:solidFill>
              </a:rPr>
              <a:t>。</a:t>
            </a:r>
            <a:endParaRPr lang="en-US" altLang="zh-CN" dirty="0" smtClean="0">
              <a:solidFill>
                <a:srgbClr val="163793"/>
              </a:solidFill>
            </a:endParaRPr>
          </a:p>
          <a:p>
            <a:endParaRPr lang="en-US" altLang="zh-CN" dirty="0">
              <a:solidFill>
                <a:srgbClr val="163793"/>
              </a:solidFill>
            </a:endParaRPr>
          </a:p>
          <a:p>
            <a:r>
              <a:rPr lang="zh-CN" altLang="en-US" dirty="0" smtClean="0">
                <a:solidFill>
                  <a:srgbClr val="163793"/>
                </a:solidFill>
              </a:rPr>
              <a:t>例如</a:t>
            </a:r>
            <a:r>
              <a:rPr lang="zh-CN" altLang="en-US" dirty="0">
                <a:solidFill>
                  <a:srgbClr val="163793"/>
                </a:solidFill>
              </a:rPr>
              <a:t>， 某</a:t>
            </a:r>
            <a:r>
              <a:rPr lang="zh-CN" altLang="en-US" dirty="0" smtClean="0">
                <a:solidFill>
                  <a:srgbClr val="163793"/>
                </a:solidFill>
              </a:rPr>
              <a:t>主机</a:t>
            </a:r>
            <a:r>
              <a:rPr lang="zh-CN" altLang="en-US" dirty="0">
                <a:solidFill>
                  <a:srgbClr val="163793"/>
                </a:solidFill>
              </a:rPr>
              <a:t>域名为</a:t>
            </a:r>
            <a:r>
              <a:rPr lang="en-US" altLang="zh-CN" dirty="0">
                <a:solidFill>
                  <a:srgbClr val="163793"/>
                </a:solidFill>
              </a:rPr>
              <a:t>www.abc.xyz.com</a:t>
            </a:r>
            <a:r>
              <a:rPr lang="zh-CN" altLang="en-US" dirty="0">
                <a:solidFill>
                  <a:srgbClr val="163793"/>
                </a:solidFill>
              </a:rPr>
              <a:t>， 则可能存在的域名服务器包括顶级域名服务器</a:t>
            </a:r>
            <a:r>
              <a:rPr lang="en-US" altLang="zh-CN" dirty="0">
                <a:solidFill>
                  <a:srgbClr val="163793"/>
                </a:solidFill>
              </a:rPr>
              <a:t>com</a:t>
            </a:r>
            <a:r>
              <a:rPr lang="zh-CN" altLang="en-US" dirty="0">
                <a:solidFill>
                  <a:srgbClr val="163793"/>
                </a:solidFill>
              </a:rPr>
              <a:t>， 中间</a:t>
            </a:r>
            <a:r>
              <a:rPr lang="zh-CN" altLang="en-US" dirty="0" smtClean="0">
                <a:solidFill>
                  <a:srgbClr val="163793"/>
                </a:solidFill>
              </a:rPr>
              <a:t>域名服务器</a:t>
            </a:r>
            <a:r>
              <a:rPr lang="en-US" altLang="zh-CN" dirty="0">
                <a:solidFill>
                  <a:srgbClr val="163793"/>
                </a:solidFill>
              </a:rPr>
              <a:t>xyz.com</a:t>
            </a:r>
            <a:r>
              <a:rPr lang="zh-CN" altLang="en-US" dirty="0">
                <a:solidFill>
                  <a:srgbClr val="163793"/>
                </a:solidFill>
              </a:rPr>
              <a:t>， 权威域名服务器</a:t>
            </a:r>
            <a:r>
              <a:rPr lang="en-US" altLang="zh-CN" dirty="0" smtClean="0">
                <a:solidFill>
                  <a:srgbClr val="163793"/>
                </a:solidFill>
              </a:rPr>
              <a:t>acb.xyz.com</a:t>
            </a:r>
            <a:r>
              <a:rPr lang="zh-CN" altLang="en-US" dirty="0" smtClean="0">
                <a:solidFill>
                  <a:srgbClr val="163793"/>
                </a:solidFill>
              </a:rPr>
              <a:t>。</a:t>
            </a:r>
            <a:endParaRPr lang="zh-CN" altLang="en-US" dirty="0">
              <a:solidFill>
                <a:srgbClr val="163793"/>
              </a:solidFill>
            </a:endParaRP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35</a:t>
            </a:fld>
            <a:endParaRPr lang="en-US" altLang="zh-CN" dirty="0"/>
          </a:p>
        </p:txBody>
      </p:sp>
    </p:spTree>
    <p:extLst>
      <p:ext uri="{BB962C8B-B14F-4D97-AF65-F5344CB8AC3E}">
        <p14:creationId xmlns:p14="http://schemas.microsoft.com/office/powerpoint/2010/main" val="681140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smtClean="0"/>
              <a:t>第三节 域名系统</a:t>
            </a:r>
            <a:r>
              <a:rPr lang="en-US" altLang="zh-CN" dirty="0" smtClean="0"/>
              <a:t>(DNS</a:t>
            </a:r>
            <a:r>
              <a:rPr lang="en-US" altLang="zh-CN" dirty="0"/>
              <a:t>)</a:t>
            </a:r>
            <a:endParaRPr lang="zh-CN" altLang="en-US" dirty="0"/>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2954655"/>
          </a:xfrm>
        </p:spPr>
        <p:txBody>
          <a:bodyPr/>
          <a:lstStyle/>
          <a:p>
            <a:r>
              <a:rPr lang="zh-CN" altLang="en-US" dirty="0" smtClean="0">
                <a:solidFill>
                  <a:srgbClr val="163793"/>
                </a:solidFill>
              </a:rPr>
              <a:t>三</a:t>
            </a:r>
            <a:r>
              <a:rPr lang="zh-CN" altLang="en-US" dirty="0">
                <a:solidFill>
                  <a:srgbClr val="163793"/>
                </a:solidFill>
              </a:rPr>
              <a:t>、域名解析过程</a:t>
            </a:r>
            <a:endParaRPr lang="en-US" altLang="zh-CN" dirty="0" smtClean="0">
              <a:solidFill>
                <a:srgbClr val="163793"/>
              </a:solidFill>
            </a:endParaRPr>
          </a:p>
          <a:p>
            <a:r>
              <a:rPr lang="zh-CN" altLang="en-US" dirty="0">
                <a:solidFill>
                  <a:srgbClr val="163793"/>
                </a:solidFill>
              </a:rPr>
              <a:t>域名解析分为</a:t>
            </a:r>
            <a:r>
              <a:rPr lang="zh-CN" altLang="en-US" dirty="0">
                <a:solidFill>
                  <a:srgbClr val="FF0000"/>
                </a:solidFill>
              </a:rPr>
              <a:t>递归解析</a:t>
            </a:r>
            <a:r>
              <a:rPr lang="zh-CN" altLang="en-US" dirty="0" smtClean="0">
                <a:solidFill>
                  <a:srgbClr val="FF0000"/>
                </a:solidFill>
              </a:rPr>
              <a:t>和</a:t>
            </a:r>
            <a:r>
              <a:rPr lang="zh-CN" altLang="en-US" dirty="0">
                <a:solidFill>
                  <a:srgbClr val="FF0000"/>
                </a:solidFill>
              </a:rPr>
              <a:t>迭代</a:t>
            </a:r>
            <a:r>
              <a:rPr lang="zh-CN" altLang="en-US" dirty="0" smtClean="0">
                <a:solidFill>
                  <a:srgbClr val="FF0000"/>
                </a:solidFill>
              </a:rPr>
              <a:t>解析</a:t>
            </a:r>
            <a:r>
              <a:rPr lang="zh-CN" altLang="en-US" dirty="0">
                <a:solidFill>
                  <a:srgbClr val="163793"/>
                </a:solidFill>
              </a:rPr>
              <a:t>。提供递归查询服务的域名服务器， 可以代替查询</a:t>
            </a:r>
            <a:r>
              <a:rPr lang="zh-CN" altLang="en-US" dirty="0" smtClean="0">
                <a:solidFill>
                  <a:srgbClr val="163793"/>
                </a:solidFill>
              </a:rPr>
              <a:t>主机</a:t>
            </a:r>
            <a:r>
              <a:rPr lang="zh-CN" altLang="en-US" dirty="0">
                <a:solidFill>
                  <a:srgbClr val="163793"/>
                </a:solidFill>
              </a:rPr>
              <a:t>或其他域名服务器</a:t>
            </a:r>
            <a:r>
              <a:rPr lang="zh-CN" altLang="en-US" dirty="0" smtClean="0">
                <a:solidFill>
                  <a:srgbClr val="163793"/>
                </a:solidFill>
              </a:rPr>
              <a:t>，进行</a:t>
            </a:r>
            <a:r>
              <a:rPr lang="zh-CN" altLang="en-US" dirty="0">
                <a:solidFill>
                  <a:srgbClr val="163793"/>
                </a:solidFill>
              </a:rPr>
              <a:t>进一步的域名查询</a:t>
            </a:r>
            <a:r>
              <a:rPr lang="zh-CN" altLang="en-US" dirty="0" smtClean="0">
                <a:solidFill>
                  <a:srgbClr val="163793"/>
                </a:solidFill>
              </a:rPr>
              <a:t>，并</a:t>
            </a:r>
            <a:r>
              <a:rPr lang="zh-CN" altLang="en-US" dirty="0">
                <a:solidFill>
                  <a:srgbClr val="163793"/>
                </a:solidFill>
              </a:rPr>
              <a:t>将最终解析结果发送给查询主机或</a:t>
            </a:r>
            <a:r>
              <a:rPr lang="zh-CN" altLang="en-US" dirty="0" smtClean="0">
                <a:solidFill>
                  <a:srgbClr val="163793"/>
                </a:solidFill>
              </a:rPr>
              <a:t>服务器</a:t>
            </a:r>
            <a:r>
              <a:rPr lang="zh-CN" altLang="en-US" dirty="0">
                <a:solidFill>
                  <a:srgbClr val="163793"/>
                </a:solidFill>
              </a:rPr>
              <a:t>；提供迭代查询的服务器</a:t>
            </a:r>
            <a:r>
              <a:rPr lang="zh-CN" altLang="en-US" dirty="0" smtClean="0">
                <a:solidFill>
                  <a:srgbClr val="163793"/>
                </a:solidFill>
              </a:rPr>
              <a:t>，不会</a:t>
            </a:r>
            <a:r>
              <a:rPr lang="zh-CN" altLang="en-US" dirty="0">
                <a:solidFill>
                  <a:srgbClr val="163793"/>
                </a:solidFill>
              </a:rPr>
              <a:t>代替查询主机或其他域名服务器， 进行进一步的查询</a:t>
            </a:r>
            <a:r>
              <a:rPr lang="zh-CN" altLang="en-US" dirty="0" smtClean="0">
                <a:solidFill>
                  <a:srgbClr val="163793"/>
                </a:solidFill>
              </a:rPr>
              <a:t>，只是</a:t>
            </a:r>
            <a:r>
              <a:rPr lang="zh-CN" altLang="en-US" dirty="0">
                <a:solidFill>
                  <a:srgbClr val="163793"/>
                </a:solidFill>
              </a:rPr>
              <a:t>将下一步要查询的服务器告知查询主机或服务器（当然</a:t>
            </a:r>
            <a:r>
              <a:rPr lang="zh-CN" altLang="en-US" dirty="0" smtClean="0">
                <a:solidFill>
                  <a:srgbClr val="163793"/>
                </a:solidFill>
              </a:rPr>
              <a:t>，如果</a:t>
            </a:r>
            <a:r>
              <a:rPr lang="zh-CN" altLang="en-US" dirty="0">
                <a:solidFill>
                  <a:srgbClr val="163793"/>
                </a:solidFill>
              </a:rPr>
              <a:t>该服务器拥有最终解析</a:t>
            </a:r>
            <a:r>
              <a:rPr lang="zh-CN" altLang="en-US" dirty="0" smtClean="0">
                <a:solidFill>
                  <a:srgbClr val="163793"/>
                </a:solidFill>
              </a:rPr>
              <a:t>结果</a:t>
            </a:r>
            <a:r>
              <a:rPr lang="zh-CN" altLang="en-US" dirty="0">
                <a:solidFill>
                  <a:srgbClr val="163793"/>
                </a:solidFill>
              </a:rPr>
              <a:t>， 则直接响应解析结果）</a:t>
            </a:r>
            <a:r>
              <a:rPr lang="zh-CN" altLang="en-US" dirty="0" smtClean="0">
                <a:solidFill>
                  <a:srgbClr val="163793"/>
                </a:solidFill>
              </a:rPr>
              <a:t>。</a:t>
            </a:r>
            <a:endParaRPr lang="zh-CN" altLang="en-US" dirty="0">
              <a:solidFill>
                <a:srgbClr val="163793"/>
              </a:solidFill>
            </a:endParaRP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36</a:t>
            </a:fld>
            <a:endParaRPr lang="en-US" altLang="zh-CN" dirty="0"/>
          </a:p>
        </p:txBody>
      </p:sp>
    </p:spTree>
    <p:extLst>
      <p:ext uri="{BB962C8B-B14F-4D97-AF65-F5344CB8AC3E}">
        <p14:creationId xmlns:p14="http://schemas.microsoft.com/office/powerpoint/2010/main" val="37502961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smtClean="0"/>
              <a:t>第三节 域名系统</a:t>
            </a:r>
            <a:r>
              <a:rPr lang="en-US" altLang="zh-CN" dirty="0" smtClean="0"/>
              <a:t>(DNS</a:t>
            </a:r>
            <a:r>
              <a:rPr lang="en-US" altLang="zh-CN" dirty="0"/>
              <a:t>)</a:t>
            </a:r>
            <a:endParaRPr lang="zh-CN" altLang="en-US" dirty="0"/>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2215991"/>
          </a:xfrm>
        </p:spPr>
        <p:txBody>
          <a:bodyPr/>
          <a:lstStyle/>
          <a:p>
            <a:r>
              <a:rPr lang="zh-CN" altLang="en-US" dirty="0" smtClean="0">
                <a:solidFill>
                  <a:srgbClr val="163793"/>
                </a:solidFill>
              </a:rPr>
              <a:t>三</a:t>
            </a:r>
            <a:r>
              <a:rPr lang="zh-CN" altLang="en-US" dirty="0">
                <a:solidFill>
                  <a:srgbClr val="163793"/>
                </a:solidFill>
              </a:rPr>
              <a:t>、域名解析过程</a:t>
            </a:r>
            <a:endParaRPr lang="en-US" altLang="zh-CN" dirty="0" smtClean="0">
              <a:solidFill>
                <a:srgbClr val="163793"/>
              </a:solidFill>
            </a:endParaRPr>
          </a:p>
          <a:p>
            <a:r>
              <a:rPr lang="zh-CN" altLang="en-US" dirty="0" smtClean="0">
                <a:solidFill>
                  <a:srgbClr val="163793"/>
                </a:solidFill>
              </a:rPr>
              <a:t>通常</a:t>
            </a:r>
            <a:r>
              <a:rPr lang="zh-CN" altLang="en-US" dirty="0">
                <a:solidFill>
                  <a:srgbClr val="163793"/>
                </a:solidFill>
              </a:rPr>
              <a:t>本地域名服务器都提供递归查询服务。主机在进行域名查询时， 本地域名服务器</a:t>
            </a:r>
            <a:r>
              <a:rPr lang="zh-CN" altLang="en-US" dirty="0" smtClean="0">
                <a:solidFill>
                  <a:srgbClr val="163793"/>
                </a:solidFill>
              </a:rPr>
              <a:t>如果</a:t>
            </a:r>
            <a:r>
              <a:rPr lang="zh-CN" altLang="en-US" dirty="0">
                <a:solidFill>
                  <a:srgbClr val="163793"/>
                </a:solidFill>
              </a:rPr>
              <a:t>没有被查询域名的信息， 则代理主机查询根域名服务器或其他服务器， 直到得到被查询域</a:t>
            </a:r>
          </a:p>
          <a:p>
            <a:r>
              <a:rPr lang="zh-CN" altLang="en-US" dirty="0">
                <a:solidFill>
                  <a:srgbClr val="163793"/>
                </a:solidFill>
              </a:rPr>
              <a:t>名的</a:t>
            </a:r>
            <a:r>
              <a:rPr lang="en-US" altLang="zh-CN" dirty="0">
                <a:solidFill>
                  <a:srgbClr val="163793"/>
                </a:solidFill>
              </a:rPr>
              <a:t>IP</a:t>
            </a:r>
            <a:r>
              <a:rPr lang="zh-CN" altLang="en-US" dirty="0">
                <a:solidFill>
                  <a:srgbClr val="163793"/>
                </a:solidFill>
              </a:rPr>
              <a:t>地址（当然， 也可能查询不到）， 最后将解析结果发送给主机。域名解析的递归</a:t>
            </a:r>
            <a:r>
              <a:rPr lang="zh-CN" altLang="en-US" dirty="0" smtClean="0">
                <a:solidFill>
                  <a:srgbClr val="163793"/>
                </a:solidFill>
              </a:rPr>
              <a:t>查询过程</a:t>
            </a:r>
            <a:r>
              <a:rPr lang="zh-CN" altLang="en-US" dirty="0">
                <a:solidFill>
                  <a:srgbClr val="163793"/>
                </a:solidFill>
              </a:rPr>
              <a:t>如图</a:t>
            </a:r>
            <a:r>
              <a:rPr lang="en-US" altLang="zh-CN" dirty="0" smtClean="0">
                <a:solidFill>
                  <a:srgbClr val="163793"/>
                </a:solidFill>
              </a:rPr>
              <a:t>2.7</a:t>
            </a:r>
            <a:r>
              <a:rPr lang="zh-CN" altLang="en-US" dirty="0" smtClean="0">
                <a:solidFill>
                  <a:srgbClr val="163793"/>
                </a:solidFill>
              </a:rPr>
              <a:t>所</a:t>
            </a:r>
            <a:r>
              <a:rPr lang="zh-CN" altLang="en-US" dirty="0">
                <a:solidFill>
                  <a:srgbClr val="163793"/>
                </a:solidFill>
              </a:rPr>
              <a:t>示。</a:t>
            </a:r>
            <a:endParaRPr lang="zh-CN" altLang="en-US" dirty="0">
              <a:solidFill>
                <a:srgbClr val="163793"/>
              </a:solidFill>
            </a:endParaRP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37</a:t>
            </a:fld>
            <a:endParaRPr lang="en-US" altLang="zh-CN" dirty="0"/>
          </a:p>
        </p:txBody>
      </p:sp>
      <p:pic>
        <p:nvPicPr>
          <p:cNvPr id="6" name="图片 5"/>
          <p:cNvPicPr>
            <a:picLocks noChangeAspect="1"/>
          </p:cNvPicPr>
          <p:nvPr/>
        </p:nvPicPr>
        <p:blipFill>
          <a:blip r:embed="rId2"/>
          <a:stretch>
            <a:fillRect/>
          </a:stretch>
        </p:blipFill>
        <p:spPr>
          <a:xfrm>
            <a:off x="1216024" y="3481169"/>
            <a:ext cx="6248400" cy="2862213"/>
          </a:xfrm>
          <a:prstGeom prst="rect">
            <a:avLst/>
          </a:prstGeom>
        </p:spPr>
      </p:pic>
    </p:spTree>
    <p:extLst>
      <p:ext uri="{BB962C8B-B14F-4D97-AF65-F5344CB8AC3E}">
        <p14:creationId xmlns:p14="http://schemas.microsoft.com/office/powerpoint/2010/main" val="728610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smtClean="0"/>
              <a:t>第三节 域名系统</a:t>
            </a:r>
            <a:r>
              <a:rPr lang="en-US" altLang="zh-CN" dirty="0" smtClean="0"/>
              <a:t>(DNS</a:t>
            </a:r>
            <a:r>
              <a:rPr lang="en-US" altLang="zh-CN" dirty="0"/>
              <a:t>)</a:t>
            </a:r>
            <a:endParaRPr lang="zh-CN" altLang="en-US" dirty="0"/>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4062651"/>
          </a:xfrm>
        </p:spPr>
        <p:txBody>
          <a:bodyPr/>
          <a:lstStyle/>
          <a:p>
            <a:r>
              <a:rPr lang="zh-CN" altLang="en-US" dirty="0" smtClean="0">
                <a:solidFill>
                  <a:srgbClr val="163793"/>
                </a:solidFill>
              </a:rPr>
              <a:t>三</a:t>
            </a:r>
            <a:r>
              <a:rPr lang="zh-CN" altLang="en-US" dirty="0">
                <a:solidFill>
                  <a:srgbClr val="163793"/>
                </a:solidFill>
              </a:rPr>
              <a:t>、域名解析过程</a:t>
            </a:r>
            <a:endParaRPr lang="en-US" altLang="zh-CN" dirty="0" smtClean="0">
              <a:solidFill>
                <a:srgbClr val="163793"/>
              </a:solidFill>
            </a:endParaRPr>
          </a:p>
          <a:p>
            <a:r>
              <a:rPr lang="zh-CN" altLang="en-US" dirty="0">
                <a:solidFill>
                  <a:srgbClr val="163793"/>
                </a:solidFill>
              </a:rPr>
              <a:t>仅提供选代查询服务的域名服务器不会代理客户的查询请求， 而是将最终结果或者</a:t>
            </a:r>
            <a:r>
              <a:rPr lang="zh-CN" altLang="en-US" dirty="0" smtClean="0">
                <a:solidFill>
                  <a:srgbClr val="163793"/>
                </a:solidFill>
              </a:rPr>
              <a:t>下一步</a:t>
            </a:r>
            <a:r>
              <a:rPr lang="zh-CN" altLang="en-US" dirty="0">
                <a:solidFill>
                  <a:srgbClr val="163793"/>
                </a:solidFill>
              </a:rPr>
              <a:t>要查询的域名服务器直接响应给查询客户</a:t>
            </a:r>
            <a:r>
              <a:rPr lang="zh-CN" altLang="en-US" dirty="0" smtClean="0">
                <a:solidFill>
                  <a:srgbClr val="163793"/>
                </a:solidFill>
              </a:rPr>
              <a:t>。</a:t>
            </a:r>
            <a:endParaRPr lang="en-US" altLang="zh-CN" dirty="0" smtClean="0">
              <a:solidFill>
                <a:srgbClr val="163793"/>
              </a:solidFill>
            </a:endParaRPr>
          </a:p>
          <a:p>
            <a:endParaRPr lang="en-US" altLang="zh-CN" dirty="0">
              <a:solidFill>
                <a:srgbClr val="163793"/>
              </a:solidFill>
            </a:endParaRPr>
          </a:p>
          <a:p>
            <a:r>
              <a:rPr lang="zh-CN" altLang="en-US" dirty="0" smtClean="0">
                <a:solidFill>
                  <a:srgbClr val="FF0000"/>
                </a:solidFill>
              </a:rPr>
              <a:t>根</a:t>
            </a:r>
            <a:r>
              <a:rPr lang="zh-CN" altLang="en-US" dirty="0">
                <a:solidFill>
                  <a:srgbClr val="FF0000"/>
                </a:solidFill>
              </a:rPr>
              <a:t>域名服务器通常只提供选代查询服务</a:t>
            </a:r>
            <a:r>
              <a:rPr lang="zh-CN" altLang="en-US" dirty="0">
                <a:solidFill>
                  <a:srgbClr val="163793"/>
                </a:solidFill>
              </a:rPr>
              <a:t>， 当</a:t>
            </a:r>
            <a:r>
              <a:rPr lang="zh-CN" altLang="en-US" dirty="0" smtClean="0">
                <a:solidFill>
                  <a:srgbClr val="163793"/>
                </a:solidFill>
              </a:rPr>
              <a:t>根域名</a:t>
            </a:r>
            <a:r>
              <a:rPr lang="zh-CN" altLang="en-US" dirty="0">
                <a:solidFill>
                  <a:srgbClr val="163793"/>
                </a:solidFill>
              </a:rPr>
              <a:t>服务器收到本地域名服务器的迭代查询请求报文时， 要么给出所要查询</a:t>
            </a:r>
            <a:r>
              <a:rPr lang="zh-CN" altLang="en-US" dirty="0" smtClean="0">
                <a:solidFill>
                  <a:srgbClr val="163793"/>
                </a:solidFill>
              </a:rPr>
              <a:t>的</a:t>
            </a:r>
            <a:r>
              <a:rPr lang="en-US" altLang="zh-CN" dirty="0" smtClean="0">
                <a:solidFill>
                  <a:srgbClr val="163793"/>
                </a:solidFill>
              </a:rPr>
              <a:t>IP</a:t>
            </a:r>
            <a:r>
              <a:rPr lang="zh-CN" altLang="en-US" dirty="0" smtClean="0">
                <a:solidFill>
                  <a:srgbClr val="163793"/>
                </a:solidFill>
              </a:rPr>
              <a:t>地址</a:t>
            </a:r>
            <a:r>
              <a:rPr lang="zh-CN" altLang="en-US" dirty="0">
                <a:solidFill>
                  <a:srgbClr val="163793"/>
                </a:solidFill>
              </a:rPr>
              <a:t>（</a:t>
            </a:r>
            <a:r>
              <a:rPr lang="zh-CN" altLang="en-US" dirty="0" smtClean="0">
                <a:solidFill>
                  <a:srgbClr val="163793"/>
                </a:solidFill>
              </a:rPr>
              <a:t>这种</a:t>
            </a:r>
            <a:r>
              <a:rPr lang="zh-CN" altLang="en-US" dirty="0">
                <a:solidFill>
                  <a:srgbClr val="163793"/>
                </a:solidFill>
              </a:rPr>
              <a:t>情况</a:t>
            </a:r>
            <a:r>
              <a:rPr lang="zh-CN" altLang="en-US" dirty="0" smtClean="0">
                <a:solidFill>
                  <a:srgbClr val="163793"/>
                </a:solidFill>
              </a:rPr>
              <a:t>不多见），要么</a:t>
            </a:r>
            <a:r>
              <a:rPr lang="zh-CN" altLang="en-US" dirty="0">
                <a:solidFill>
                  <a:srgbClr val="163793"/>
                </a:solidFill>
              </a:rPr>
              <a:t>在响应报文中告诉本地域名服务器下一步应当查询哪一个域名</a:t>
            </a:r>
            <a:r>
              <a:rPr lang="zh-CN" altLang="en-US" dirty="0" smtClean="0">
                <a:solidFill>
                  <a:srgbClr val="163793"/>
                </a:solidFill>
              </a:rPr>
              <a:t>服务器</a:t>
            </a:r>
            <a:r>
              <a:rPr lang="zh-CN" altLang="en-US" dirty="0">
                <a:solidFill>
                  <a:srgbClr val="163793"/>
                </a:solidFill>
              </a:rPr>
              <a:t>， 本地域名服务器则继续查询下一个域名服务器， 直到查询到被查询域名主机的权威</a:t>
            </a:r>
            <a:r>
              <a:rPr lang="zh-CN" altLang="en-US" dirty="0" smtClean="0">
                <a:solidFill>
                  <a:srgbClr val="163793"/>
                </a:solidFill>
              </a:rPr>
              <a:t>域名服务器。迭代查询</a:t>
            </a:r>
            <a:r>
              <a:rPr lang="zh-CN" altLang="en-US" dirty="0">
                <a:solidFill>
                  <a:srgbClr val="163793"/>
                </a:solidFill>
              </a:rPr>
              <a:t>过程</a:t>
            </a:r>
            <a:r>
              <a:rPr lang="zh-CN" altLang="en-US" dirty="0" smtClean="0">
                <a:solidFill>
                  <a:srgbClr val="163793"/>
                </a:solidFill>
              </a:rPr>
              <a:t>如</a:t>
            </a:r>
            <a:r>
              <a:rPr lang="zh-CN" altLang="en-US" dirty="0">
                <a:solidFill>
                  <a:srgbClr val="163793"/>
                </a:solidFill>
              </a:rPr>
              <a:t>图</a:t>
            </a:r>
            <a:r>
              <a:rPr lang="en-US" altLang="zh-CN" dirty="0" smtClean="0">
                <a:solidFill>
                  <a:srgbClr val="163793"/>
                </a:solidFill>
              </a:rPr>
              <a:t>2.8</a:t>
            </a:r>
            <a:r>
              <a:rPr lang="zh-CN" altLang="en-US" dirty="0" smtClean="0">
                <a:solidFill>
                  <a:srgbClr val="163793"/>
                </a:solidFill>
              </a:rPr>
              <a:t>所</a:t>
            </a:r>
            <a:r>
              <a:rPr lang="zh-CN" altLang="en-US" dirty="0">
                <a:solidFill>
                  <a:srgbClr val="163793"/>
                </a:solidFill>
              </a:rPr>
              <a:t>示。</a:t>
            </a:r>
            <a:endParaRPr lang="zh-CN" altLang="en-US" dirty="0">
              <a:solidFill>
                <a:srgbClr val="163793"/>
              </a:solidFill>
            </a:endParaRP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38</a:t>
            </a:fld>
            <a:endParaRPr lang="en-US" altLang="zh-CN" dirty="0"/>
          </a:p>
        </p:txBody>
      </p:sp>
    </p:spTree>
    <p:extLst>
      <p:ext uri="{BB962C8B-B14F-4D97-AF65-F5344CB8AC3E}">
        <p14:creationId xmlns:p14="http://schemas.microsoft.com/office/powerpoint/2010/main" val="119993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smtClean="0"/>
              <a:t>第三节 域名系统</a:t>
            </a:r>
            <a:r>
              <a:rPr lang="en-US" altLang="zh-CN" dirty="0" smtClean="0"/>
              <a:t>(DNS</a:t>
            </a:r>
            <a:r>
              <a:rPr lang="en-US" altLang="zh-CN" dirty="0"/>
              <a:t>)</a:t>
            </a:r>
            <a:endParaRPr lang="zh-CN" altLang="en-US" dirty="0"/>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369332"/>
          </a:xfrm>
        </p:spPr>
        <p:txBody>
          <a:bodyPr/>
          <a:lstStyle/>
          <a:p>
            <a:r>
              <a:rPr lang="zh-CN" altLang="en-US" dirty="0" smtClean="0">
                <a:solidFill>
                  <a:srgbClr val="163793"/>
                </a:solidFill>
              </a:rPr>
              <a:t>三</a:t>
            </a:r>
            <a:r>
              <a:rPr lang="zh-CN" altLang="en-US" dirty="0">
                <a:solidFill>
                  <a:srgbClr val="163793"/>
                </a:solidFill>
              </a:rPr>
              <a:t>、域名解析</a:t>
            </a:r>
            <a:r>
              <a:rPr lang="zh-CN" altLang="en-US" dirty="0" smtClean="0">
                <a:solidFill>
                  <a:srgbClr val="163793"/>
                </a:solidFill>
              </a:rPr>
              <a:t>过程</a:t>
            </a:r>
            <a:endParaRPr lang="en-US" altLang="zh-CN" dirty="0" smtClean="0">
              <a:solidFill>
                <a:srgbClr val="163793"/>
              </a:solidFill>
            </a:endParaRP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39</a:t>
            </a:fld>
            <a:endParaRPr lang="en-US" altLang="zh-CN" dirty="0"/>
          </a:p>
        </p:txBody>
      </p:sp>
      <p:pic>
        <p:nvPicPr>
          <p:cNvPr id="6" name="图片 5"/>
          <p:cNvPicPr>
            <a:picLocks noChangeAspect="1"/>
          </p:cNvPicPr>
          <p:nvPr/>
        </p:nvPicPr>
        <p:blipFill>
          <a:blip r:embed="rId2"/>
          <a:stretch>
            <a:fillRect/>
          </a:stretch>
        </p:blipFill>
        <p:spPr>
          <a:xfrm>
            <a:off x="988729" y="2050813"/>
            <a:ext cx="7166540" cy="3700463"/>
          </a:xfrm>
          <a:prstGeom prst="rect">
            <a:avLst/>
          </a:prstGeom>
        </p:spPr>
      </p:pic>
    </p:spTree>
    <p:extLst>
      <p:ext uri="{BB962C8B-B14F-4D97-AF65-F5344CB8AC3E}">
        <p14:creationId xmlns:p14="http://schemas.microsoft.com/office/powerpoint/2010/main" val="1069973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a:t>第一节 计算机网络应用体系结构</a:t>
            </a:r>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2215991"/>
          </a:xfrm>
        </p:spPr>
        <p:txBody>
          <a:bodyPr/>
          <a:lstStyle/>
          <a:p>
            <a:r>
              <a:rPr lang="zh-CN" altLang="en-US" dirty="0">
                <a:solidFill>
                  <a:srgbClr val="163793"/>
                </a:solidFill>
              </a:rPr>
              <a:t>一、客户</a:t>
            </a:r>
            <a:r>
              <a:rPr lang="en-US" altLang="zh-CN" dirty="0">
                <a:solidFill>
                  <a:srgbClr val="163793"/>
                </a:solidFill>
              </a:rPr>
              <a:t>/</a:t>
            </a:r>
            <a:r>
              <a:rPr lang="zh-CN" altLang="en-US" dirty="0">
                <a:solidFill>
                  <a:srgbClr val="163793"/>
                </a:solidFill>
              </a:rPr>
              <a:t>服务器</a:t>
            </a:r>
            <a:r>
              <a:rPr lang="en-US" altLang="zh-CN" dirty="0">
                <a:solidFill>
                  <a:srgbClr val="163793"/>
                </a:solidFill>
              </a:rPr>
              <a:t>C/S</a:t>
            </a:r>
            <a:r>
              <a:rPr lang="zh-CN" altLang="en-US" dirty="0">
                <a:solidFill>
                  <a:srgbClr val="163793"/>
                </a:solidFill>
              </a:rPr>
              <a:t>）结构网络应用</a:t>
            </a:r>
          </a:p>
          <a:p>
            <a:endParaRPr lang="en-US" altLang="zh-CN" dirty="0">
              <a:solidFill>
                <a:srgbClr val="163793"/>
              </a:solidFill>
            </a:endParaRPr>
          </a:p>
          <a:p>
            <a:r>
              <a:rPr lang="zh-CN" altLang="en-US" dirty="0">
                <a:solidFill>
                  <a:srgbClr val="163793"/>
                </a:solidFill>
              </a:rPr>
              <a:t>客户／服务器（</a:t>
            </a:r>
            <a:r>
              <a:rPr lang="en-US" altLang="zh-CN" dirty="0">
                <a:solidFill>
                  <a:srgbClr val="163793"/>
                </a:solidFill>
              </a:rPr>
              <a:t>C/S</a:t>
            </a:r>
            <a:r>
              <a:rPr lang="zh-CN" altLang="en-US" dirty="0">
                <a:solidFill>
                  <a:srgbClr val="163793"/>
                </a:solidFill>
              </a:rPr>
              <a:t>）结构的网络应用是</a:t>
            </a:r>
            <a:r>
              <a:rPr lang="zh-CN" altLang="en-US" dirty="0">
                <a:solidFill>
                  <a:srgbClr val="FF0000"/>
                </a:solidFill>
              </a:rPr>
              <a:t>最典型、最基本的网络应用</a:t>
            </a:r>
            <a:r>
              <a:rPr lang="zh-CN" altLang="en-US" dirty="0">
                <a:solidFill>
                  <a:srgbClr val="163793"/>
                </a:solidFill>
              </a:rPr>
              <a:t>。网络应用的通信双方分为服务器程序和客户程序， 服务器程序需要先运行，做好接受通信的准备， 客户程序后</a:t>
            </a:r>
          </a:p>
          <a:p>
            <a:r>
              <a:rPr lang="zh-CN" altLang="en-US" dirty="0">
                <a:solidFill>
                  <a:srgbClr val="163793"/>
                </a:solidFill>
              </a:rPr>
              <a:t>运行， 主动请求与服务器进行通信</a:t>
            </a:r>
            <a:endParaRPr lang="zh-CN" altLang="en-US" dirty="0">
              <a:solidFill>
                <a:srgbClr val="FF0000"/>
              </a:solidFill>
            </a:endParaRP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4</a:t>
            </a:fld>
            <a:endParaRPr lang="en-US" altLang="zh-CN" dirty="0"/>
          </a:p>
        </p:txBody>
      </p:sp>
      <p:pic>
        <p:nvPicPr>
          <p:cNvPr id="6" name="图片 5">
            <a:extLst>
              <a:ext uri="{FF2B5EF4-FFF2-40B4-BE49-F238E27FC236}">
                <a16:creationId xmlns:a16="http://schemas.microsoft.com/office/drawing/2014/main" xmlns="" id="{25BC4F8F-5F33-4E44-A954-0997B7024C0C}"/>
              </a:ext>
            </a:extLst>
          </p:cNvPr>
          <p:cNvPicPr>
            <a:picLocks noChangeAspect="1"/>
          </p:cNvPicPr>
          <p:nvPr/>
        </p:nvPicPr>
        <p:blipFill>
          <a:blip r:embed="rId2"/>
          <a:stretch>
            <a:fillRect/>
          </a:stretch>
        </p:blipFill>
        <p:spPr>
          <a:xfrm>
            <a:off x="5257800" y="3276600"/>
            <a:ext cx="3638095" cy="3019048"/>
          </a:xfrm>
          <a:prstGeom prst="rect">
            <a:avLst/>
          </a:prstGeom>
        </p:spPr>
      </p:pic>
    </p:spTree>
    <p:extLst>
      <p:ext uri="{BB962C8B-B14F-4D97-AF65-F5344CB8AC3E}">
        <p14:creationId xmlns:p14="http://schemas.microsoft.com/office/powerpoint/2010/main" val="4279177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smtClean="0"/>
              <a:t>第三节 域名系统</a:t>
            </a:r>
            <a:r>
              <a:rPr lang="en-US" altLang="zh-CN" dirty="0" smtClean="0"/>
              <a:t>(DNS</a:t>
            </a:r>
            <a:r>
              <a:rPr lang="en-US" altLang="zh-CN" dirty="0"/>
              <a:t>)</a:t>
            </a:r>
            <a:endParaRPr lang="zh-CN" altLang="en-US" dirty="0"/>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3323987"/>
          </a:xfrm>
        </p:spPr>
        <p:txBody>
          <a:bodyPr/>
          <a:lstStyle/>
          <a:p>
            <a:r>
              <a:rPr lang="zh-CN" altLang="en-US" dirty="0" smtClean="0">
                <a:solidFill>
                  <a:srgbClr val="163793"/>
                </a:solidFill>
              </a:rPr>
              <a:t>三</a:t>
            </a:r>
            <a:r>
              <a:rPr lang="zh-CN" altLang="en-US" dirty="0">
                <a:solidFill>
                  <a:srgbClr val="163793"/>
                </a:solidFill>
              </a:rPr>
              <a:t>、域名解析过程</a:t>
            </a:r>
            <a:endParaRPr lang="en-US" altLang="zh-CN" dirty="0" smtClean="0">
              <a:solidFill>
                <a:srgbClr val="163793"/>
              </a:solidFill>
            </a:endParaRPr>
          </a:p>
          <a:p>
            <a:r>
              <a:rPr lang="zh-CN" altLang="en-US" dirty="0">
                <a:solidFill>
                  <a:srgbClr val="163793"/>
                </a:solidFill>
              </a:rPr>
              <a:t>无论是递归解析还是迭代解析， 在上述的查询过程中， 只要本地域名服务器不能</a:t>
            </a:r>
            <a:r>
              <a:rPr lang="zh-CN" altLang="en-US" dirty="0" smtClean="0">
                <a:solidFill>
                  <a:srgbClr val="163793"/>
                </a:solidFill>
              </a:rPr>
              <a:t>直接响应解析</a:t>
            </a:r>
            <a:r>
              <a:rPr lang="zh-CN" altLang="en-US" dirty="0">
                <a:solidFill>
                  <a:srgbClr val="163793"/>
                </a:solidFill>
              </a:rPr>
              <a:t>结果， 则都需要从根域名服务器开始查询</a:t>
            </a:r>
            <a:r>
              <a:rPr lang="zh-CN" altLang="en-US" dirty="0" smtClean="0">
                <a:solidFill>
                  <a:srgbClr val="163793"/>
                </a:solidFill>
              </a:rPr>
              <a:t>。</a:t>
            </a:r>
            <a:endParaRPr lang="en-US" altLang="zh-CN" dirty="0" smtClean="0">
              <a:solidFill>
                <a:srgbClr val="163793"/>
              </a:solidFill>
            </a:endParaRPr>
          </a:p>
          <a:p>
            <a:endParaRPr lang="en-US" altLang="zh-CN" dirty="0">
              <a:solidFill>
                <a:srgbClr val="163793"/>
              </a:solidFill>
            </a:endParaRPr>
          </a:p>
          <a:p>
            <a:r>
              <a:rPr lang="zh-CN" altLang="en-US" dirty="0" smtClean="0">
                <a:solidFill>
                  <a:srgbClr val="163793"/>
                </a:solidFill>
              </a:rPr>
              <a:t>整个</a:t>
            </a:r>
            <a:r>
              <a:rPr lang="zh-CN" altLang="en-US" dirty="0">
                <a:solidFill>
                  <a:srgbClr val="163793"/>
                </a:solidFill>
              </a:rPr>
              <a:t>互联网上的根域名服务器数量有限</a:t>
            </a:r>
            <a:r>
              <a:rPr lang="zh-CN" altLang="en-US" dirty="0" smtClean="0">
                <a:solidFill>
                  <a:srgbClr val="163793"/>
                </a:solidFill>
              </a:rPr>
              <a:t>，如果</a:t>
            </a:r>
            <a:r>
              <a:rPr lang="zh-CN" altLang="en-US" dirty="0">
                <a:solidFill>
                  <a:srgbClr val="163793"/>
                </a:solidFill>
              </a:rPr>
              <a:t>每次都去查询根域名服务器， 则根域名服务器的压力很大， 会严重影响查询响应时间</a:t>
            </a:r>
            <a:r>
              <a:rPr lang="zh-CN" altLang="en-US" dirty="0" smtClean="0">
                <a:solidFill>
                  <a:srgbClr val="163793"/>
                </a:solidFill>
              </a:rPr>
              <a:t>和查询</a:t>
            </a:r>
            <a:r>
              <a:rPr lang="zh-CN" altLang="en-US" dirty="0">
                <a:solidFill>
                  <a:srgbClr val="163793"/>
                </a:solidFill>
              </a:rPr>
              <a:t>效率。所以需要一些策略和方案来改进域名系统的查询效率</a:t>
            </a:r>
            <a:r>
              <a:rPr lang="zh-CN" altLang="en-US" dirty="0" smtClean="0">
                <a:solidFill>
                  <a:srgbClr val="163793"/>
                </a:solidFill>
              </a:rPr>
              <a:t>。</a:t>
            </a:r>
            <a:endParaRPr lang="en-US" altLang="zh-CN" dirty="0" smtClean="0">
              <a:solidFill>
                <a:srgbClr val="163793"/>
              </a:solidFill>
            </a:endParaRP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40</a:t>
            </a:fld>
            <a:endParaRPr lang="en-US" altLang="zh-CN" dirty="0"/>
          </a:p>
        </p:txBody>
      </p:sp>
    </p:spTree>
    <p:extLst>
      <p:ext uri="{BB962C8B-B14F-4D97-AF65-F5344CB8AC3E}">
        <p14:creationId xmlns:p14="http://schemas.microsoft.com/office/powerpoint/2010/main" val="430885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smtClean="0"/>
              <a:t>第三节 域名系统</a:t>
            </a:r>
            <a:r>
              <a:rPr lang="en-US" altLang="zh-CN" dirty="0" smtClean="0"/>
              <a:t>(DNS</a:t>
            </a:r>
            <a:r>
              <a:rPr lang="en-US" altLang="zh-CN" dirty="0"/>
              <a:t>)</a:t>
            </a:r>
            <a:endParaRPr lang="zh-CN" altLang="en-US" dirty="0"/>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3693319"/>
          </a:xfrm>
        </p:spPr>
        <p:txBody>
          <a:bodyPr/>
          <a:lstStyle/>
          <a:p>
            <a:r>
              <a:rPr lang="zh-CN" altLang="en-US" dirty="0" smtClean="0">
                <a:solidFill>
                  <a:srgbClr val="163793"/>
                </a:solidFill>
              </a:rPr>
              <a:t>三</a:t>
            </a:r>
            <a:r>
              <a:rPr lang="zh-CN" altLang="en-US" dirty="0">
                <a:solidFill>
                  <a:srgbClr val="163793"/>
                </a:solidFill>
              </a:rPr>
              <a:t>、域名解析过程</a:t>
            </a:r>
            <a:endParaRPr lang="en-US" altLang="zh-CN" dirty="0" smtClean="0">
              <a:solidFill>
                <a:srgbClr val="163793"/>
              </a:solidFill>
            </a:endParaRPr>
          </a:p>
          <a:p>
            <a:r>
              <a:rPr lang="zh-CN" altLang="en-US" dirty="0" smtClean="0">
                <a:solidFill>
                  <a:srgbClr val="FF0000"/>
                </a:solidFill>
              </a:rPr>
              <a:t>典型</a:t>
            </a:r>
            <a:r>
              <a:rPr lang="zh-CN" altLang="en-US" dirty="0">
                <a:solidFill>
                  <a:srgbClr val="FF0000"/>
                </a:solidFill>
              </a:rPr>
              <a:t>策略之一是域名</a:t>
            </a:r>
            <a:r>
              <a:rPr lang="zh-CN" altLang="en-US" dirty="0" smtClean="0">
                <a:solidFill>
                  <a:srgbClr val="FF0000"/>
                </a:solidFill>
              </a:rPr>
              <a:t>服务器</a:t>
            </a:r>
            <a:r>
              <a:rPr lang="zh-CN" altLang="en-US" dirty="0">
                <a:solidFill>
                  <a:srgbClr val="FF0000"/>
                </a:solidFill>
              </a:rPr>
              <a:t>增加缓存机制</a:t>
            </a:r>
            <a:r>
              <a:rPr lang="zh-CN" altLang="en-US" dirty="0">
                <a:solidFill>
                  <a:srgbClr val="163793"/>
                </a:solidFill>
              </a:rPr>
              <a:t>， 即在为客户做出响应的同时， 每个域名服务器会将在域名解析过程中</a:t>
            </a:r>
            <a:r>
              <a:rPr lang="zh-CN" altLang="en-US" dirty="0" smtClean="0">
                <a:solidFill>
                  <a:srgbClr val="163793"/>
                </a:solidFill>
              </a:rPr>
              <a:t>解析到</a:t>
            </a:r>
            <a:r>
              <a:rPr lang="zh-CN" altLang="en-US" dirty="0">
                <a:solidFill>
                  <a:srgbClr val="163793"/>
                </a:solidFill>
              </a:rPr>
              <a:t>的结果存储到域名数据库中， 当再次收到相同域名信息的查询</a:t>
            </a:r>
            <a:r>
              <a:rPr lang="zh-CN" altLang="en-US" dirty="0" smtClean="0">
                <a:solidFill>
                  <a:srgbClr val="163793"/>
                </a:solidFill>
              </a:rPr>
              <a:t>请求</a:t>
            </a:r>
            <a:r>
              <a:rPr lang="en-US" altLang="zh-CN" dirty="0" smtClean="0">
                <a:solidFill>
                  <a:srgbClr val="163793"/>
                </a:solidFill>
              </a:rPr>
              <a:t>IP </a:t>
            </a:r>
            <a:r>
              <a:rPr lang="zh-CN" altLang="en-US" dirty="0">
                <a:solidFill>
                  <a:srgbClr val="163793"/>
                </a:solidFill>
              </a:rPr>
              <a:t>便可利用缓存的</a:t>
            </a:r>
            <a:r>
              <a:rPr lang="zh-CN" altLang="en-US" dirty="0" smtClean="0">
                <a:solidFill>
                  <a:srgbClr val="163793"/>
                </a:solidFill>
              </a:rPr>
              <a:t>信息</a:t>
            </a:r>
            <a:r>
              <a:rPr lang="zh-CN" altLang="en-US" dirty="0">
                <a:solidFill>
                  <a:srgbClr val="163793"/>
                </a:solidFill>
              </a:rPr>
              <a:t>直接做查询响应， 从而缩短域名查询响应时间</a:t>
            </a:r>
            <a:r>
              <a:rPr lang="zh-CN" altLang="en-US" dirty="0" smtClean="0">
                <a:solidFill>
                  <a:srgbClr val="163793"/>
                </a:solidFill>
              </a:rPr>
              <a:t>。</a:t>
            </a:r>
            <a:endParaRPr lang="en-US" altLang="zh-CN" dirty="0" smtClean="0">
              <a:solidFill>
                <a:srgbClr val="163793"/>
              </a:solidFill>
            </a:endParaRPr>
          </a:p>
          <a:p>
            <a:endParaRPr lang="en-US" altLang="zh-CN" dirty="0" smtClean="0">
              <a:solidFill>
                <a:srgbClr val="163793"/>
              </a:solidFill>
            </a:endParaRPr>
          </a:p>
          <a:p>
            <a:r>
              <a:rPr lang="zh-CN" altLang="en-US" dirty="0" smtClean="0">
                <a:solidFill>
                  <a:srgbClr val="163793"/>
                </a:solidFill>
              </a:rPr>
              <a:t>另外</a:t>
            </a:r>
            <a:r>
              <a:rPr lang="zh-CN" altLang="en-US" dirty="0">
                <a:solidFill>
                  <a:srgbClr val="163793"/>
                </a:solidFill>
              </a:rPr>
              <a:t>， 还可以通过</a:t>
            </a:r>
            <a:r>
              <a:rPr lang="zh-CN" altLang="en-US" dirty="0">
                <a:solidFill>
                  <a:srgbClr val="FF0000"/>
                </a:solidFill>
              </a:rPr>
              <a:t>在本地域名服务器中</a:t>
            </a:r>
            <a:r>
              <a:rPr lang="zh-CN" altLang="en-US" dirty="0" smtClean="0">
                <a:solidFill>
                  <a:srgbClr val="FF0000"/>
                </a:solidFill>
              </a:rPr>
              <a:t>存储</a:t>
            </a:r>
            <a:r>
              <a:rPr lang="zh-CN" altLang="en-US" dirty="0">
                <a:solidFill>
                  <a:srgbClr val="FF0000"/>
                </a:solidFill>
              </a:rPr>
              <a:t>顶级域名服务器信息</a:t>
            </a:r>
            <a:r>
              <a:rPr lang="zh-CN" altLang="en-US" dirty="0">
                <a:solidFill>
                  <a:srgbClr val="163793"/>
                </a:solidFill>
              </a:rPr>
              <a:t>， 使得在域名解析过程中跳过根域名服务器的查询， 直接查询顶级</a:t>
            </a:r>
            <a:r>
              <a:rPr lang="zh-CN" altLang="en-US" dirty="0" smtClean="0">
                <a:solidFill>
                  <a:srgbClr val="163793"/>
                </a:solidFill>
              </a:rPr>
              <a:t>域名</a:t>
            </a:r>
            <a:r>
              <a:rPr lang="zh-CN" altLang="en-US" dirty="0">
                <a:solidFill>
                  <a:srgbClr val="163793"/>
                </a:solidFill>
              </a:rPr>
              <a:t>服务器， 提高域名查询效率。</a:t>
            </a:r>
            <a:endParaRPr lang="zh-CN" altLang="en-US" dirty="0">
              <a:solidFill>
                <a:srgbClr val="163793"/>
              </a:solidFill>
            </a:endParaRP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41</a:t>
            </a:fld>
            <a:endParaRPr lang="en-US" altLang="zh-CN" dirty="0"/>
          </a:p>
        </p:txBody>
      </p:sp>
    </p:spTree>
    <p:extLst>
      <p:ext uri="{BB962C8B-B14F-4D97-AF65-F5344CB8AC3E}">
        <p14:creationId xmlns:p14="http://schemas.microsoft.com/office/powerpoint/2010/main" val="32675443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924936"/>
            <a:ext cx="9144000" cy="1524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358134" y="3376352"/>
            <a:ext cx="2430145" cy="711200"/>
          </a:xfrm>
          <a:prstGeom prst="rect">
            <a:avLst/>
          </a:prstGeom>
        </p:spPr>
        <p:txBody>
          <a:bodyPr vert="horz" wrap="square" lIns="0" tIns="0" rIns="0" bIns="0" rtlCol="0">
            <a:spAutoFit/>
          </a:bodyPr>
          <a:lstStyle/>
          <a:p>
            <a:pPr marL="12700">
              <a:lnSpc>
                <a:spcPct val="100000"/>
              </a:lnSpc>
              <a:tabLst>
                <a:tab pos="1041400" algn="l"/>
              </a:tabLst>
            </a:pPr>
            <a:r>
              <a:rPr sz="5400" b="1" spc="-10" dirty="0">
                <a:solidFill>
                  <a:srgbClr val="FFFFFF"/>
                </a:solidFill>
                <a:latin typeface="华文楷体"/>
                <a:cs typeface="华文楷体"/>
              </a:rPr>
              <a:t>谢	</a:t>
            </a:r>
            <a:r>
              <a:rPr sz="5400" b="1" dirty="0">
                <a:solidFill>
                  <a:srgbClr val="FFFFFF"/>
                </a:solidFill>
                <a:latin typeface="华文楷体"/>
                <a:cs typeface="华文楷体"/>
              </a:rPr>
              <a:t>谢！</a:t>
            </a:r>
            <a:endParaRPr sz="5400" dirty="0">
              <a:latin typeface="华文楷体"/>
              <a:cs typeface="华文楷体"/>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1CA73A5-4DE2-4261-9AC3-FD1DD233A772}"/>
              </a:ext>
            </a:extLst>
          </p:cNvPr>
          <p:cNvSpPr>
            <a:spLocks noGrp="1"/>
          </p:cNvSpPr>
          <p:nvPr>
            <p:ph type="ctrTitle"/>
          </p:nvPr>
        </p:nvSpPr>
        <p:spPr/>
        <p:txBody>
          <a:bodyPr/>
          <a:lstStyle/>
          <a:p>
            <a:endParaRPr lang="zh-CN" altLang="en-US" dirty="0"/>
          </a:p>
        </p:txBody>
      </p:sp>
      <p:sp>
        <p:nvSpPr>
          <p:cNvPr id="3" name="副标题 2">
            <a:extLst>
              <a:ext uri="{FF2B5EF4-FFF2-40B4-BE49-F238E27FC236}">
                <a16:creationId xmlns:a16="http://schemas.microsoft.com/office/drawing/2014/main" xmlns="" id="{5A360464-3177-4AD7-A8D0-90F45903691A}"/>
              </a:ext>
            </a:extLst>
          </p:cNvPr>
          <p:cNvSpPr>
            <a:spLocks noGrp="1"/>
          </p:cNvSpPr>
          <p:nvPr>
            <p:ph type="subTitle" idx="4"/>
          </p:nvPr>
        </p:nvSpPr>
        <p:spPr/>
        <p:txBody>
          <a:bodyPr/>
          <a:lstStyle/>
          <a:p>
            <a:endParaRPr lang="zh-CN" altLang="en-US"/>
          </a:p>
        </p:txBody>
      </p:sp>
      <p:sp>
        <p:nvSpPr>
          <p:cNvPr id="4" name="页脚占位符 3">
            <a:extLst>
              <a:ext uri="{FF2B5EF4-FFF2-40B4-BE49-F238E27FC236}">
                <a16:creationId xmlns:a16="http://schemas.microsoft.com/office/drawing/2014/main" xmlns="" id="{372C36CC-F94F-4C08-A444-E2660F43FAD2}"/>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CEF43D3F-2521-48C1-9F96-82E150604D4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43</a:t>
            </a:fld>
            <a:endParaRPr lang="en-US" altLang="zh-CN" dirty="0"/>
          </a:p>
        </p:txBody>
      </p:sp>
    </p:spTree>
    <p:extLst>
      <p:ext uri="{BB962C8B-B14F-4D97-AF65-F5344CB8AC3E}">
        <p14:creationId xmlns:p14="http://schemas.microsoft.com/office/powerpoint/2010/main" val="2436486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0954" y="376429"/>
            <a:ext cx="6257189" cy="553998"/>
          </a:xfrm>
          <a:prstGeom prst="rect">
            <a:avLst/>
          </a:prstGeom>
        </p:spPr>
        <p:txBody>
          <a:bodyPr vert="horz" wrap="square" lIns="0" tIns="0" rIns="0" bIns="0" rtlCol="0">
            <a:spAutoFit/>
          </a:bodyPr>
          <a:lstStyle/>
          <a:p>
            <a:pPr marL="408327"/>
            <a:r>
              <a:rPr spc="-4" dirty="0"/>
              <a:t>客户机</a:t>
            </a:r>
            <a:r>
              <a:rPr dirty="0">
                <a:latin typeface="Verdana"/>
                <a:cs typeface="Verdana"/>
              </a:rPr>
              <a:t>/</a:t>
            </a:r>
            <a:r>
              <a:rPr spc="-4" dirty="0"/>
              <a:t>服务器结构</a:t>
            </a:r>
          </a:p>
        </p:txBody>
      </p:sp>
      <p:sp>
        <p:nvSpPr>
          <p:cNvPr id="3" name="object 3"/>
          <p:cNvSpPr txBox="1"/>
          <p:nvPr/>
        </p:nvSpPr>
        <p:spPr>
          <a:xfrm>
            <a:off x="473171" y="1800442"/>
            <a:ext cx="4461772" cy="3464025"/>
          </a:xfrm>
          <a:prstGeom prst="rect">
            <a:avLst/>
          </a:prstGeom>
        </p:spPr>
        <p:txBody>
          <a:bodyPr vert="horz" wrap="square" lIns="0" tIns="0" rIns="0" bIns="0" rtlCol="0">
            <a:spAutoFit/>
          </a:bodyPr>
          <a:lstStyle/>
          <a:p>
            <a:pPr marL="10860"/>
            <a:r>
              <a:rPr sz="2394" spc="-4" dirty="0">
                <a:solidFill>
                  <a:srgbClr val="659AFF"/>
                </a:solidFill>
                <a:latin typeface="Wingdings"/>
                <a:cs typeface="Wingdings"/>
              </a:rPr>
              <a:t></a:t>
            </a:r>
            <a:r>
              <a:rPr sz="2394" spc="4" dirty="0">
                <a:solidFill>
                  <a:srgbClr val="163794"/>
                </a:solidFill>
                <a:latin typeface="宋体"/>
                <a:cs typeface="宋体"/>
              </a:rPr>
              <a:t>服务器</a:t>
            </a:r>
            <a:endParaRPr sz="2394">
              <a:latin typeface="宋体"/>
              <a:cs typeface="宋体"/>
            </a:endParaRPr>
          </a:p>
          <a:p>
            <a:pPr marL="353485">
              <a:spcBef>
                <a:spcPts val="530"/>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spc="-4" dirty="0">
                <a:solidFill>
                  <a:srgbClr val="FF0000"/>
                </a:solidFill>
                <a:latin typeface="楷体"/>
                <a:cs typeface="楷体"/>
              </a:rPr>
              <a:t>7*24小时提供服务</a:t>
            </a:r>
            <a:endParaRPr sz="1796">
              <a:latin typeface="楷体"/>
              <a:cs typeface="楷体"/>
            </a:endParaRPr>
          </a:p>
          <a:p>
            <a:pPr marL="353485">
              <a:spcBef>
                <a:spcPts val="435"/>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dirty="0">
                <a:solidFill>
                  <a:srgbClr val="FF0000"/>
                </a:solidFill>
                <a:latin typeface="楷体"/>
                <a:cs typeface="楷体"/>
              </a:rPr>
              <a:t>永久性访问地址/域名</a:t>
            </a:r>
            <a:endParaRPr sz="1796">
              <a:latin typeface="楷体"/>
              <a:cs typeface="楷体"/>
            </a:endParaRPr>
          </a:p>
          <a:p>
            <a:pPr marL="353485">
              <a:spcBef>
                <a:spcPts val="435"/>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dirty="0">
                <a:solidFill>
                  <a:srgbClr val="FF0000"/>
                </a:solidFill>
                <a:latin typeface="楷体"/>
                <a:cs typeface="楷体"/>
              </a:rPr>
              <a:t>利用大量服务器实现可扩展性</a:t>
            </a:r>
            <a:endParaRPr sz="1796">
              <a:latin typeface="楷体"/>
              <a:cs typeface="楷体"/>
            </a:endParaRPr>
          </a:p>
          <a:p>
            <a:pPr>
              <a:spcBef>
                <a:spcPts val="27"/>
              </a:spcBef>
            </a:pPr>
            <a:endParaRPr sz="2651">
              <a:latin typeface="Times New Roman"/>
              <a:cs typeface="Times New Roman"/>
            </a:endParaRPr>
          </a:p>
          <a:p>
            <a:pPr marL="10860"/>
            <a:r>
              <a:rPr sz="2394" spc="-4" dirty="0">
                <a:solidFill>
                  <a:srgbClr val="659AFF"/>
                </a:solidFill>
                <a:latin typeface="Wingdings"/>
                <a:cs typeface="Wingdings"/>
              </a:rPr>
              <a:t></a:t>
            </a:r>
            <a:r>
              <a:rPr sz="2394" spc="4" dirty="0">
                <a:solidFill>
                  <a:srgbClr val="163794"/>
                </a:solidFill>
                <a:latin typeface="宋体"/>
                <a:cs typeface="宋体"/>
              </a:rPr>
              <a:t>客户机</a:t>
            </a:r>
            <a:endParaRPr sz="2394">
              <a:latin typeface="宋体"/>
              <a:cs typeface="宋体"/>
            </a:endParaRPr>
          </a:p>
          <a:p>
            <a:pPr marL="353485">
              <a:spcBef>
                <a:spcPts val="530"/>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dirty="0">
                <a:solidFill>
                  <a:srgbClr val="FF0000"/>
                </a:solidFill>
                <a:latin typeface="楷体"/>
                <a:cs typeface="楷体"/>
              </a:rPr>
              <a:t>与服务器通信，使用服务器提供的服务</a:t>
            </a:r>
            <a:endParaRPr sz="1796">
              <a:latin typeface="楷体"/>
              <a:cs typeface="楷体"/>
            </a:endParaRPr>
          </a:p>
          <a:p>
            <a:pPr marL="353485">
              <a:spcBef>
                <a:spcPts val="435"/>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dirty="0">
                <a:solidFill>
                  <a:srgbClr val="FF0000"/>
                </a:solidFill>
                <a:latin typeface="楷体"/>
                <a:cs typeface="楷体"/>
              </a:rPr>
              <a:t>间歇性接入网络</a:t>
            </a:r>
            <a:endParaRPr sz="1796">
              <a:latin typeface="楷体"/>
              <a:cs typeface="楷体"/>
            </a:endParaRPr>
          </a:p>
          <a:p>
            <a:pPr marL="353485">
              <a:spcBef>
                <a:spcPts val="435"/>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dirty="0">
                <a:solidFill>
                  <a:srgbClr val="FF0000"/>
                </a:solidFill>
                <a:latin typeface="楷体"/>
                <a:cs typeface="楷体"/>
              </a:rPr>
              <a:t>可能使用动态IP地址</a:t>
            </a:r>
            <a:endParaRPr sz="1796">
              <a:latin typeface="楷体"/>
              <a:cs typeface="楷体"/>
            </a:endParaRPr>
          </a:p>
          <a:p>
            <a:pPr marL="353485">
              <a:spcBef>
                <a:spcPts val="435"/>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dirty="0">
                <a:solidFill>
                  <a:srgbClr val="FF0000"/>
                </a:solidFill>
                <a:latin typeface="楷体"/>
                <a:cs typeface="楷体"/>
              </a:rPr>
              <a:t>不会与其他客户机直接通信</a:t>
            </a:r>
            <a:endParaRPr sz="1796">
              <a:latin typeface="楷体"/>
              <a:cs typeface="楷体"/>
            </a:endParaRPr>
          </a:p>
        </p:txBody>
      </p:sp>
      <p:sp>
        <p:nvSpPr>
          <p:cNvPr id="4" name="object 4"/>
          <p:cNvSpPr/>
          <p:nvPr/>
        </p:nvSpPr>
        <p:spPr>
          <a:xfrm>
            <a:off x="7337551" y="2364840"/>
            <a:ext cx="1311871" cy="1234766"/>
          </a:xfrm>
          <a:custGeom>
            <a:avLst/>
            <a:gdLst/>
            <a:ahLst/>
            <a:cxnLst/>
            <a:rect l="l" t="t" r="r" b="b"/>
            <a:pathLst>
              <a:path w="1534159" h="1443989">
                <a:moveTo>
                  <a:pt x="1534156" y="381206"/>
                </a:moveTo>
                <a:lnTo>
                  <a:pt x="1530944" y="341029"/>
                </a:lnTo>
                <a:lnTo>
                  <a:pt x="1514763" y="296877"/>
                </a:lnTo>
                <a:lnTo>
                  <a:pt x="1489661" y="267646"/>
                </a:lnTo>
                <a:lnTo>
                  <a:pt x="1449982" y="239016"/>
                </a:lnTo>
                <a:lnTo>
                  <a:pt x="1413915" y="221437"/>
                </a:lnTo>
                <a:lnTo>
                  <a:pt x="1370112" y="206738"/>
                </a:lnTo>
                <a:lnTo>
                  <a:pt x="1319844" y="194371"/>
                </a:lnTo>
                <a:lnTo>
                  <a:pt x="1264383" y="183787"/>
                </a:lnTo>
                <a:lnTo>
                  <a:pt x="1204999" y="174437"/>
                </a:lnTo>
                <a:lnTo>
                  <a:pt x="1142963" y="165773"/>
                </a:lnTo>
                <a:lnTo>
                  <a:pt x="1079546" y="157246"/>
                </a:lnTo>
                <a:lnTo>
                  <a:pt x="1047717" y="152863"/>
                </a:lnTo>
                <a:lnTo>
                  <a:pt x="984613" y="143513"/>
                </a:lnTo>
                <a:lnTo>
                  <a:pt x="923305" y="132929"/>
                </a:lnTo>
                <a:lnTo>
                  <a:pt x="863935" y="120455"/>
                </a:lnTo>
                <a:lnTo>
                  <a:pt x="801033" y="105459"/>
                </a:lnTo>
                <a:lnTo>
                  <a:pt x="734833" y="88700"/>
                </a:lnTo>
                <a:lnTo>
                  <a:pt x="666701" y="71107"/>
                </a:lnTo>
                <a:lnTo>
                  <a:pt x="632338" y="62287"/>
                </a:lnTo>
                <a:lnTo>
                  <a:pt x="563871" y="45183"/>
                </a:lnTo>
                <a:lnTo>
                  <a:pt x="496891" y="29564"/>
                </a:lnTo>
                <a:lnTo>
                  <a:pt x="432763" y="16359"/>
                </a:lnTo>
                <a:lnTo>
                  <a:pt x="372855" y="6497"/>
                </a:lnTo>
                <a:lnTo>
                  <a:pt x="318535" y="904"/>
                </a:lnTo>
                <a:lnTo>
                  <a:pt x="293897" y="0"/>
                </a:lnTo>
                <a:lnTo>
                  <a:pt x="271168" y="510"/>
                </a:lnTo>
                <a:lnTo>
                  <a:pt x="229976" y="4739"/>
                </a:lnTo>
                <a:lnTo>
                  <a:pt x="176835" y="17286"/>
                </a:lnTo>
                <a:lnTo>
                  <a:pt x="132874" y="36855"/>
                </a:lnTo>
                <a:lnTo>
                  <a:pt x="96752" y="62966"/>
                </a:lnTo>
                <a:lnTo>
                  <a:pt x="67126" y="95141"/>
                </a:lnTo>
                <a:lnTo>
                  <a:pt x="42654" y="132902"/>
                </a:lnTo>
                <a:lnTo>
                  <a:pt x="21994" y="175770"/>
                </a:lnTo>
                <a:lnTo>
                  <a:pt x="7482" y="227015"/>
                </a:lnTo>
                <a:lnTo>
                  <a:pt x="2372" y="266806"/>
                </a:lnTo>
                <a:lnTo>
                  <a:pt x="188" y="309956"/>
                </a:lnTo>
                <a:lnTo>
                  <a:pt x="0" y="332486"/>
                </a:lnTo>
                <a:lnTo>
                  <a:pt x="309" y="355489"/>
                </a:lnTo>
                <a:lnTo>
                  <a:pt x="1039" y="378843"/>
                </a:lnTo>
                <a:lnTo>
                  <a:pt x="2112" y="402426"/>
                </a:lnTo>
                <a:lnTo>
                  <a:pt x="12694" y="563631"/>
                </a:lnTo>
                <a:lnTo>
                  <a:pt x="13712" y="584640"/>
                </a:lnTo>
                <a:lnTo>
                  <a:pt x="14374" y="604776"/>
                </a:lnTo>
                <a:lnTo>
                  <a:pt x="14790" y="624627"/>
                </a:lnTo>
                <a:lnTo>
                  <a:pt x="14939" y="831306"/>
                </a:lnTo>
                <a:lnTo>
                  <a:pt x="15636" y="844806"/>
                </a:lnTo>
                <a:lnTo>
                  <a:pt x="21339" y="896134"/>
                </a:lnTo>
                <a:lnTo>
                  <a:pt x="32623" y="939207"/>
                </a:lnTo>
                <a:lnTo>
                  <a:pt x="57946" y="978622"/>
                </a:lnTo>
                <a:lnTo>
                  <a:pt x="100512" y="992517"/>
                </a:lnTo>
                <a:lnTo>
                  <a:pt x="110526" y="992317"/>
                </a:lnTo>
                <a:lnTo>
                  <a:pt x="121082" y="991619"/>
                </a:lnTo>
                <a:lnTo>
                  <a:pt x="143891" y="989575"/>
                </a:lnTo>
                <a:lnTo>
                  <a:pt x="156179" y="988654"/>
                </a:lnTo>
                <a:lnTo>
                  <a:pt x="169080" y="988082"/>
                </a:lnTo>
                <a:lnTo>
                  <a:pt x="182611" y="988072"/>
                </a:lnTo>
                <a:lnTo>
                  <a:pt x="196790" y="988836"/>
                </a:lnTo>
                <a:lnTo>
                  <a:pt x="243392" y="997891"/>
                </a:lnTo>
                <a:lnTo>
                  <a:pt x="296900" y="1021310"/>
                </a:lnTo>
                <a:lnTo>
                  <a:pt x="338485" y="1045026"/>
                </a:lnTo>
                <a:lnTo>
                  <a:pt x="384384" y="1073621"/>
                </a:lnTo>
                <a:lnTo>
                  <a:pt x="433633" y="1105804"/>
                </a:lnTo>
                <a:lnTo>
                  <a:pt x="538317" y="1175781"/>
                </a:lnTo>
                <a:lnTo>
                  <a:pt x="565074" y="1193504"/>
                </a:lnTo>
                <a:lnTo>
                  <a:pt x="618447" y="1228095"/>
                </a:lnTo>
                <a:lnTo>
                  <a:pt x="670828" y="1260474"/>
                </a:lnTo>
                <a:lnTo>
                  <a:pt x="721252" y="1289351"/>
                </a:lnTo>
                <a:lnTo>
                  <a:pt x="768754" y="1313436"/>
                </a:lnTo>
                <a:lnTo>
                  <a:pt x="814853" y="1334960"/>
                </a:lnTo>
                <a:lnTo>
                  <a:pt x="861035" y="1356145"/>
                </a:lnTo>
                <a:lnTo>
                  <a:pt x="906970" y="1376379"/>
                </a:lnTo>
                <a:lnTo>
                  <a:pt x="952329" y="1395050"/>
                </a:lnTo>
                <a:lnTo>
                  <a:pt x="996782" y="1411544"/>
                </a:lnTo>
                <a:lnTo>
                  <a:pt x="1040001" y="1425249"/>
                </a:lnTo>
                <a:lnTo>
                  <a:pt x="1081657" y="1435553"/>
                </a:lnTo>
                <a:lnTo>
                  <a:pt x="1121420" y="1441842"/>
                </a:lnTo>
                <a:lnTo>
                  <a:pt x="1158960" y="1443505"/>
                </a:lnTo>
                <a:lnTo>
                  <a:pt x="1176795" y="1442410"/>
                </a:lnTo>
                <a:lnTo>
                  <a:pt x="1226624" y="1431837"/>
                </a:lnTo>
                <a:lnTo>
                  <a:pt x="1272210" y="1413151"/>
                </a:lnTo>
                <a:lnTo>
                  <a:pt x="1313809" y="1386210"/>
                </a:lnTo>
                <a:lnTo>
                  <a:pt x="1351562" y="1350567"/>
                </a:lnTo>
                <a:lnTo>
                  <a:pt x="1385606" y="1305773"/>
                </a:lnTo>
                <a:lnTo>
                  <a:pt x="1406310" y="1270606"/>
                </a:lnTo>
                <a:lnTo>
                  <a:pt x="1425469" y="1231041"/>
                </a:lnTo>
                <a:lnTo>
                  <a:pt x="1443124" y="1186944"/>
                </a:lnTo>
                <a:lnTo>
                  <a:pt x="1459259" y="1134939"/>
                </a:lnTo>
                <a:lnTo>
                  <a:pt x="1473817" y="1072925"/>
                </a:lnTo>
                <a:lnTo>
                  <a:pt x="1486775" y="1003376"/>
                </a:lnTo>
                <a:lnTo>
                  <a:pt x="1498110" y="928767"/>
                </a:lnTo>
                <a:lnTo>
                  <a:pt x="1503161" y="890337"/>
                </a:lnTo>
                <a:lnTo>
                  <a:pt x="1507799" y="851569"/>
                </a:lnTo>
                <a:lnTo>
                  <a:pt x="1512019" y="812773"/>
                </a:lnTo>
                <a:lnTo>
                  <a:pt x="1519196" y="736332"/>
                </a:lnTo>
                <a:lnTo>
                  <a:pt x="1524670" y="663486"/>
                </a:lnTo>
                <a:lnTo>
                  <a:pt x="1528418" y="596710"/>
                </a:lnTo>
                <a:lnTo>
                  <a:pt x="1530417" y="538477"/>
                </a:lnTo>
                <a:lnTo>
                  <a:pt x="1531135" y="490353"/>
                </a:lnTo>
                <a:lnTo>
                  <a:pt x="1533778" y="412717"/>
                </a:lnTo>
                <a:lnTo>
                  <a:pt x="1534142" y="396428"/>
                </a:lnTo>
                <a:lnTo>
                  <a:pt x="1534156" y="381206"/>
                </a:lnTo>
                <a:close/>
              </a:path>
              <a:path w="1534159" h="1443989">
                <a:moveTo>
                  <a:pt x="14939" y="831306"/>
                </a:moveTo>
                <a:lnTo>
                  <a:pt x="14939" y="644800"/>
                </a:lnTo>
                <a:lnTo>
                  <a:pt x="13752" y="767661"/>
                </a:lnTo>
                <a:lnTo>
                  <a:pt x="13800" y="787615"/>
                </a:lnTo>
                <a:lnTo>
                  <a:pt x="14088" y="807183"/>
                </a:lnTo>
                <a:lnTo>
                  <a:pt x="14685" y="826392"/>
                </a:lnTo>
                <a:lnTo>
                  <a:pt x="14939" y="831306"/>
                </a:lnTo>
                <a:close/>
              </a:path>
            </a:pathLst>
          </a:custGeom>
          <a:solidFill>
            <a:srgbClr val="33CCCC"/>
          </a:solidFill>
        </p:spPr>
        <p:txBody>
          <a:bodyPr wrap="square" lIns="0" tIns="0" rIns="0" bIns="0" rtlCol="0"/>
          <a:lstStyle/>
          <a:p>
            <a:endParaRPr sz="1539"/>
          </a:p>
        </p:txBody>
      </p:sp>
      <p:sp>
        <p:nvSpPr>
          <p:cNvPr id="5" name="object 5"/>
          <p:cNvSpPr/>
          <p:nvPr/>
        </p:nvSpPr>
        <p:spPr>
          <a:xfrm>
            <a:off x="5937972" y="2265246"/>
            <a:ext cx="1327618" cy="1148973"/>
          </a:xfrm>
          <a:custGeom>
            <a:avLst/>
            <a:gdLst/>
            <a:ahLst/>
            <a:cxnLst/>
            <a:rect l="l" t="t" r="r" b="b"/>
            <a:pathLst>
              <a:path w="1552575" h="1343660">
                <a:moveTo>
                  <a:pt x="39668" y="968520"/>
                </a:moveTo>
                <a:lnTo>
                  <a:pt x="39668" y="433950"/>
                </a:lnTo>
                <a:lnTo>
                  <a:pt x="38725" y="453784"/>
                </a:lnTo>
                <a:lnTo>
                  <a:pt x="36832" y="473268"/>
                </a:lnTo>
                <a:lnTo>
                  <a:pt x="34615" y="493041"/>
                </a:lnTo>
                <a:lnTo>
                  <a:pt x="29435" y="533203"/>
                </a:lnTo>
                <a:lnTo>
                  <a:pt x="11865" y="654000"/>
                </a:lnTo>
                <a:lnTo>
                  <a:pt x="6795" y="692662"/>
                </a:lnTo>
                <a:lnTo>
                  <a:pt x="1435" y="747393"/>
                </a:lnTo>
                <a:lnTo>
                  <a:pt x="0" y="780957"/>
                </a:lnTo>
                <a:lnTo>
                  <a:pt x="88" y="796671"/>
                </a:lnTo>
                <a:lnTo>
                  <a:pt x="786" y="811586"/>
                </a:lnTo>
                <a:lnTo>
                  <a:pt x="3817" y="841331"/>
                </a:lnTo>
                <a:lnTo>
                  <a:pt x="7668" y="883955"/>
                </a:lnTo>
                <a:lnTo>
                  <a:pt x="16365" y="931024"/>
                </a:lnTo>
                <a:lnTo>
                  <a:pt x="38951" y="967907"/>
                </a:lnTo>
                <a:lnTo>
                  <a:pt x="39668" y="968520"/>
                </a:lnTo>
                <a:close/>
              </a:path>
              <a:path w="1552575" h="1343660">
                <a:moveTo>
                  <a:pt x="1552068" y="1010460"/>
                </a:moveTo>
                <a:lnTo>
                  <a:pt x="1550649" y="937138"/>
                </a:lnTo>
                <a:lnTo>
                  <a:pt x="1545961" y="864048"/>
                </a:lnTo>
                <a:lnTo>
                  <a:pt x="1530440" y="700664"/>
                </a:lnTo>
                <a:lnTo>
                  <a:pt x="1528284" y="674097"/>
                </a:lnTo>
                <a:lnTo>
                  <a:pt x="1526911" y="650380"/>
                </a:lnTo>
                <a:lnTo>
                  <a:pt x="1526195" y="628929"/>
                </a:lnTo>
                <a:lnTo>
                  <a:pt x="1525794" y="608657"/>
                </a:lnTo>
                <a:lnTo>
                  <a:pt x="1525316" y="554380"/>
                </a:lnTo>
                <a:lnTo>
                  <a:pt x="1525005" y="538286"/>
                </a:lnTo>
                <a:lnTo>
                  <a:pt x="1521969" y="495240"/>
                </a:lnTo>
                <a:lnTo>
                  <a:pt x="1508618" y="448032"/>
                </a:lnTo>
                <a:lnTo>
                  <a:pt x="1477728" y="409282"/>
                </a:lnTo>
                <a:lnTo>
                  <a:pt x="1438519" y="383680"/>
                </a:lnTo>
                <a:lnTo>
                  <a:pt x="1401335" y="370162"/>
                </a:lnTo>
                <a:lnTo>
                  <a:pt x="1354370" y="361668"/>
                </a:lnTo>
                <a:lnTo>
                  <a:pt x="1299871" y="356914"/>
                </a:lnTo>
                <a:lnTo>
                  <a:pt x="1240082" y="354615"/>
                </a:lnTo>
                <a:lnTo>
                  <a:pt x="1145392" y="352959"/>
                </a:lnTo>
                <a:lnTo>
                  <a:pt x="1113615" y="352243"/>
                </a:lnTo>
                <a:lnTo>
                  <a:pt x="1051426" y="349601"/>
                </a:lnTo>
                <a:lnTo>
                  <a:pt x="992926" y="344276"/>
                </a:lnTo>
                <a:lnTo>
                  <a:pt x="940361" y="334982"/>
                </a:lnTo>
                <a:lnTo>
                  <a:pt x="895975" y="320434"/>
                </a:lnTo>
                <a:lnTo>
                  <a:pt x="860497" y="299325"/>
                </a:lnTo>
                <a:lnTo>
                  <a:pt x="831967" y="272264"/>
                </a:lnTo>
                <a:lnTo>
                  <a:pt x="808605" y="240840"/>
                </a:lnTo>
                <a:lnTo>
                  <a:pt x="788625" y="206646"/>
                </a:lnTo>
                <a:lnTo>
                  <a:pt x="761099" y="153641"/>
                </a:lnTo>
                <a:lnTo>
                  <a:pt x="751683" y="136311"/>
                </a:lnTo>
                <a:lnTo>
                  <a:pt x="731155" y="103351"/>
                </a:lnTo>
                <a:lnTo>
                  <a:pt x="706878" y="73985"/>
                </a:lnTo>
                <a:lnTo>
                  <a:pt x="677068" y="49804"/>
                </a:lnTo>
                <a:lnTo>
                  <a:pt x="639943" y="32398"/>
                </a:lnTo>
                <a:lnTo>
                  <a:pt x="592936" y="20363"/>
                </a:lnTo>
                <a:lnTo>
                  <a:pt x="536830" y="10916"/>
                </a:lnTo>
                <a:lnTo>
                  <a:pt x="474186" y="4267"/>
                </a:lnTo>
                <a:lnTo>
                  <a:pt x="407564" y="626"/>
                </a:lnTo>
                <a:lnTo>
                  <a:pt x="373562" y="0"/>
                </a:lnTo>
                <a:lnTo>
                  <a:pt x="339525" y="204"/>
                </a:lnTo>
                <a:lnTo>
                  <a:pt x="272629" y="3211"/>
                </a:lnTo>
                <a:lnTo>
                  <a:pt x="209436" y="9857"/>
                </a:lnTo>
                <a:lnTo>
                  <a:pt x="152507" y="20353"/>
                </a:lnTo>
                <a:lnTo>
                  <a:pt x="104402" y="34908"/>
                </a:lnTo>
                <a:lnTo>
                  <a:pt x="67681" y="53734"/>
                </a:lnTo>
                <a:lnTo>
                  <a:pt x="34080" y="93441"/>
                </a:lnTo>
                <a:lnTo>
                  <a:pt x="19422" y="146722"/>
                </a:lnTo>
                <a:lnTo>
                  <a:pt x="17438" y="187749"/>
                </a:lnTo>
                <a:lnTo>
                  <a:pt x="18168" y="209456"/>
                </a:lnTo>
                <a:lnTo>
                  <a:pt x="19771" y="231757"/>
                </a:lnTo>
                <a:lnTo>
                  <a:pt x="22043" y="254497"/>
                </a:lnTo>
                <a:lnTo>
                  <a:pt x="24778" y="277525"/>
                </a:lnTo>
                <a:lnTo>
                  <a:pt x="33713" y="346807"/>
                </a:lnTo>
                <a:lnTo>
                  <a:pt x="36251" y="369458"/>
                </a:lnTo>
                <a:lnTo>
                  <a:pt x="38226" y="391635"/>
                </a:lnTo>
                <a:lnTo>
                  <a:pt x="39433" y="413183"/>
                </a:lnTo>
                <a:lnTo>
                  <a:pt x="39668" y="433950"/>
                </a:lnTo>
                <a:lnTo>
                  <a:pt x="39668" y="968520"/>
                </a:lnTo>
                <a:lnTo>
                  <a:pt x="48023" y="975660"/>
                </a:lnTo>
                <a:lnTo>
                  <a:pt x="86137" y="995662"/>
                </a:lnTo>
                <a:lnTo>
                  <a:pt x="140404" y="1007639"/>
                </a:lnTo>
                <a:lnTo>
                  <a:pt x="187530" y="1009066"/>
                </a:lnTo>
                <a:lnTo>
                  <a:pt x="213993" y="1008367"/>
                </a:lnTo>
                <a:lnTo>
                  <a:pt x="241985" y="1006956"/>
                </a:lnTo>
                <a:lnTo>
                  <a:pt x="271203" y="1005003"/>
                </a:lnTo>
                <a:lnTo>
                  <a:pt x="301345" y="1002681"/>
                </a:lnTo>
                <a:lnTo>
                  <a:pt x="363184" y="997617"/>
                </a:lnTo>
                <a:lnTo>
                  <a:pt x="394276" y="995217"/>
                </a:lnTo>
                <a:lnTo>
                  <a:pt x="425079" y="993135"/>
                </a:lnTo>
                <a:lnTo>
                  <a:pt x="455288" y="991543"/>
                </a:lnTo>
                <a:lnTo>
                  <a:pt x="484603" y="990611"/>
                </a:lnTo>
                <a:lnTo>
                  <a:pt x="512718" y="990512"/>
                </a:lnTo>
                <a:lnTo>
                  <a:pt x="539331" y="991418"/>
                </a:lnTo>
                <a:lnTo>
                  <a:pt x="586840" y="996930"/>
                </a:lnTo>
                <a:lnTo>
                  <a:pt x="624703" y="1008520"/>
                </a:lnTo>
                <a:lnTo>
                  <a:pt x="659095" y="1040294"/>
                </a:lnTo>
                <a:lnTo>
                  <a:pt x="672291" y="1086187"/>
                </a:lnTo>
                <a:lnTo>
                  <a:pt x="674329" y="1158539"/>
                </a:lnTo>
                <a:lnTo>
                  <a:pt x="674548" y="1177077"/>
                </a:lnTo>
                <a:lnTo>
                  <a:pt x="680481" y="1230068"/>
                </a:lnTo>
                <a:lnTo>
                  <a:pt x="702164" y="1274264"/>
                </a:lnTo>
                <a:lnTo>
                  <a:pt x="749671" y="1303414"/>
                </a:lnTo>
                <a:lnTo>
                  <a:pt x="800927" y="1315929"/>
                </a:lnTo>
                <a:lnTo>
                  <a:pt x="867105" y="1326908"/>
                </a:lnTo>
                <a:lnTo>
                  <a:pt x="944384" y="1335592"/>
                </a:lnTo>
                <a:lnTo>
                  <a:pt x="985992" y="1338836"/>
                </a:lnTo>
                <a:lnTo>
                  <a:pt x="1028941" y="1341222"/>
                </a:lnTo>
                <a:lnTo>
                  <a:pt x="1072755" y="1342654"/>
                </a:lnTo>
                <a:lnTo>
                  <a:pt x="1116955" y="1343038"/>
                </a:lnTo>
                <a:lnTo>
                  <a:pt x="1161064" y="1342280"/>
                </a:lnTo>
                <a:lnTo>
                  <a:pt x="1204604" y="1340283"/>
                </a:lnTo>
                <a:lnTo>
                  <a:pt x="1247096" y="1336954"/>
                </a:lnTo>
                <a:lnTo>
                  <a:pt x="1288064" y="1332197"/>
                </a:lnTo>
                <a:lnTo>
                  <a:pt x="1327029" y="1325917"/>
                </a:lnTo>
                <a:lnTo>
                  <a:pt x="1397041" y="1308411"/>
                </a:lnTo>
                <a:lnTo>
                  <a:pt x="1453352" y="1283647"/>
                </a:lnTo>
                <a:lnTo>
                  <a:pt x="1493051" y="1250184"/>
                </a:lnTo>
                <a:lnTo>
                  <a:pt x="1520710" y="1203874"/>
                </a:lnTo>
                <a:lnTo>
                  <a:pt x="1538699" y="1146621"/>
                </a:lnTo>
                <a:lnTo>
                  <a:pt x="1548618" y="1081218"/>
                </a:lnTo>
                <a:lnTo>
                  <a:pt x="1551052" y="1046334"/>
                </a:lnTo>
                <a:lnTo>
                  <a:pt x="1552068" y="1010460"/>
                </a:lnTo>
                <a:close/>
              </a:path>
            </a:pathLst>
          </a:custGeom>
          <a:solidFill>
            <a:srgbClr val="33CCCC"/>
          </a:solidFill>
        </p:spPr>
        <p:txBody>
          <a:bodyPr wrap="square" lIns="0" tIns="0" rIns="0" bIns="0" rtlCol="0"/>
          <a:lstStyle/>
          <a:p>
            <a:endParaRPr sz="1539"/>
          </a:p>
        </p:txBody>
      </p:sp>
      <p:sp>
        <p:nvSpPr>
          <p:cNvPr id="6" name="object 6"/>
          <p:cNvSpPr/>
          <p:nvPr/>
        </p:nvSpPr>
        <p:spPr>
          <a:xfrm>
            <a:off x="6224396" y="3397915"/>
            <a:ext cx="2159483" cy="1564905"/>
          </a:xfrm>
          <a:custGeom>
            <a:avLst/>
            <a:gdLst/>
            <a:ahLst/>
            <a:cxnLst/>
            <a:rect l="l" t="t" r="r" b="b"/>
            <a:pathLst>
              <a:path w="2525395" h="1830070">
                <a:moveTo>
                  <a:pt x="2524910" y="779703"/>
                </a:moveTo>
                <a:lnTo>
                  <a:pt x="2523783" y="731969"/>
                </a:lnTo>
                <a:lnTo>
                  <a:pt x="2520478" y="685085"/>
                </a:lnTo>
                <a:lnTo>
                  <a:pt x="2514840" y="639365"/>
                </a:lnTo>
                <a:lnTo>
                  <a:pt x="2506713" y="595124"/>
                </a:lnTo>
                <a:lnTo>
                  <a:pt x="2495943" y="552673"/>
                </a:lnTo>
                <a:lnTo>
                  <a:pt x="2482375" y="512329"/>
                </a:lnTo>
                <a:lnTo>
                  <a:pt x="2465854" y="474403"/>
                </a:lnTo>
                <a:lnTo>
                  <a:pt x="2446225" y="439210"/>
                </a:lnTo>
                <a:lnTo>
                  <a:pt x="2423334" y="407064"/>
                </a:lnTo>
                <a:lnTo>
                  <a:pt x="2396088" y="377110"/>
                </a:lnTo>
                <a:lnTo>
                  <a:pt x="2363812" y="348502"/>
                </a:lnTo>
                <a:lnTo>
                  <a:pt x="2326973" y="321226"/>
                </a:lnTo>
                <a:lnTo>
                  <a:pt x="2286039" y="295270"/>
                </a:lnTo>
                <a:lnTo>
                  <a:pt x="2241477" y="270619"/>
                </a:lnTo>
                <a:lnTo>
                  <a:pt x="2193755" y="247259"/>
                </a:lnTo>
                <a:lnTo>
                  <a:pt x="2143340" y="225178"/>
                </a:lnTo>
                <a:lnTo>
                  <a:pt x="2090699" y="204360"/>
                </a:lnTo>
                <a:lnTo>
                  <a:pt x="2036301" y="184793"/>
                </a:lnTo>
                <a:lnTo>
                  <a:pt x="1980612" y="166463"/>
                </a:lnTo>
                <a:lnTo>
                  <a:pt x="1924100" y="149356"/>
                </a:lnTo>
                <a:lnTo>
                  <a:pt x="1867232" y="133458"/>
                </a:lnTo>
                <a:lnTo>
                  <a:pt x="1810477" y="118755"/>
                </a:lnTo>
                <a:lnTo>
                  <a:pt x="1754301" y="105235"/>
                </a:lnTo>
                <a:lnTo>
                  <a:pt x="1699172" y="92882"/>
                </a:lnTo>
                <a:lnTo>
                  <a:pt x="1645557" y="81684"/>
                </a:lnTo>
                <a:lnTo>
                  <a:pt x="1593925" y="71627"/>
                </a:lnTo>
                <a:lnTo>
                  <a:pt x="1544741" y="62697"/>
                </a:lnTo>
                <a:lnTo>
                  <a:pt x="1498475" y="54880"/>
                </a:lnTo>
                <a:lnTo>
                  <a:pt x="1455594" y="48162"/>
                </a:lnTo>
                <a:lnTo>
                  <a:pt x="1415164" y="43545"/>
                </a:lnTo>
                <a:lnTo>
                  <a:pt x="1376099" y="41630"/>
                </a:lnTo>
                <a:lnTo>
                  <a:pt x="1338288" y="42145"/>
                </a:lnTo>
                <a:lnTo>
                  <a:pt x="1265986" y="49389"/>
                </a:lnTo>
                <a:lnTo>
                  <a:pt x="1197377" y="63113"/>
                </a:lnTo>
                <a:lnTo>
                  <a:pt x="1131576" y="81155"/>
                </a:lnTo>
                <a:lnTo>
                  <a:pt x="1067703" y="101354"/>
                </a:lnTo>
                <a:lnTo>
                  <a:pt x="1036213" y="111585"/>
                </a:lnTo>
                <a:lnTo>
                  <a:pt x="1004874" y="121545"/>
                </a:lnTo>
                <a:lnTo>
                  <a:pt x="942208" y="139567"/>
                </a:lnTo>
                <a:lnTo>
                  <a:pt x="878822" y="153257"/>
                </a:lnTo>
                <a:lnTo>
                  <a:pt x="813833" y="160452"/>
                </a:lnTo>
                <a:lnTo>
                  <a:pt x="780462" y="160938"/>
                </a:lnTo>
                <a:lnTo>
                  <a:pt x="746059" y="158668"/>
                </a:lnTo>
                <a:lnTo>
                  <a:pt x="673797" y="145819"/>
                </a:lnTo>
                <a:lnTo>
                  <a:pt x="636370" y="136042"/>
                </a:lnTo>
                <a:lnTo>
                  <a:pt x="598367" y="124565"/>
                </a:lnTo>
                <a:lnTo>
                  <a:pt x="560004" y="111787"/>
                </a:lnTo>
                <a:lnTo>
                  <a:pt x="521497" y="98110"/>
                </a:lnTo>
                <a:lnTo>
                  <a:pt x="483062" y="83934"/>
                </a:lnTo>
                <a:lnTo>
                  <a:pt x="444915" y="69659"/>
                </a:lnTo>
                <a:lnTo>
                  <a:pt x="407272" y="55687"/>
                </a:lnTo>
                <a:lnTo>
                  <a:pt x="370349" y="42418"/>
                </a:lnTo>
                <a:lnTo>
                  <a:pt x="299528" y="19591"/>
                </a:lnTo>
                <a:lnTo>
                  <a:pt x="234179" y="4383"/>
                </a:lnTo>
                <a:lnTo>
                  <a:pt x="176031" y="0"/>
                </a:lnTo>
                <a:lnTo>
                  <a:pt x="150198" y="2868"/>
                </a:lnTo>
                <a:lnTo>
                  <a:pt x="106092" y="20730"/>
                </a:lnTo>
                <a:lnTo>
                  <a:pt x="71885" y="55866"/>
                </a:lnTo>
                <a:lnTo>
                  <a:pt x="45491" y="106227"/>
                </a:lnTo>
                <a:lnTo>
                  <a:pt x="26038" y="168795"/>
                </a:lnTo>
                <a:lnTo>
                  <a:pt x="12652" y="240552"/>
                </a:lnTo>
                <a:lnTo>
                  <a:pt x="7961" y="278934"/>
                </a:lnTo>
                <a:lnTo>
                  <a:pt x="4460" y="318482"/>
                </a:lnTo>
                <a:lnTo>
                  <a:pt x="2038" y="358818"/>
                </a:lnTo>
                <a:lnTo>
                  <a:pt x="588" y="399566"/>
                </a:lnTo>
                <a:lnTo>
                  <a:pt x="0" y="440349"/>
                </a:lnTo>
                <a:lnTo>
                  <a:pt x="164" y="480788"/>
                </a:lnTo>
                <a:lnTo>
                  <a:pt x="971" y="520507"/>
                </a:lnTo>
                <a:lnTo>
                  <a:pt x="2313" y="559129"/>
                </a:lnTo>
                <a:lnTo>
                  <a:pt x="6164" y="631572"/>
                </a:lnTo>
                <a:lnTo>
                  <a:pt x="10842" y="695100"/>
                </a:lnTo>
                <a:lnTo>
                  <a:pt x="11229" y="724164"/>
                </a:lnTo>
                <a:lnTo>
                  <a:pt x="16162" y="781057"/>
                </a:lnTo>
                <a:lnTo>
                  <a:pt x="26141" y="836189"/>
                </a:lnTo>
                <a:lnTo>
                  <a:pt x="40566" y="889425"/>
                </a:lnTo>
                <a:lnTo>
                  <a:pt x="58838" y="940625"/>
                </a:lnTo>
                <a:lnTo>
                  <a:pt x="80359" y="989654"/>
                </a:lnTo>
                <a:lnTo>
                  <a:pt x="104529" y="1036374"/>
                </a:lnTo>
                <a:lnTo>
                  <a:pt x="130749" y="1080649"/>
                </a:lnTo>
                <a:lnTo>
                  <a:pt x="158422" y="1122339"/>
                </a:lnTo>
                <a:lnTo>
                  <a:pt x="186946" y="1161310"/>
                </a:lnTo>
                <a:lnTo>
                  <a:pt x="216348" y="1197136"/>
                </a:lnTo>
                <a:lnTo>
                  <a:pt x="249069" y="1228338"/>
                </a:lnTo>
                <a:lnTo>
                  <a:pt x="284888" y="1255468"/>
                </a:lnTo>
                <a:lnTo>
                  <a:pt x="323187" y="1279410"/>
                </a:lnTo>
                <a:lnTo>
                  <a:pt x="363349" y="1301044"/>
                </a:lnTo>
                <a:lnTo>
                  <a:pt x="404757" y="1321255"/>
                </a:lnTo>
                <a:lnTo>
                  <a:pt x="446794" y="1340924"/>
                </a:lnTo>
                <a:lnTo>
                  <a:pt x="467855" y="1350831"/>
                </a:lnTo>
                <a:lnTo>
                  <a:pt x="509677" y="1371342"/>
                </a:lnTo>
                <a:lnTo>
                  <a:pt x="550585" y="1393517"/>
                </a:lnTo>
                <a:lnTo>
                  <a:pt x="589962" y="1418238"/>
                </a:lnTo>
                <a:lnTo>
                  <a:pt x="625998" y="1446054"/>
                </a:lnTo>
                <a:lnTo>
                  <a:pt x="657975" y="1475992"/>
                </a:lnTo>
                <a:lnTo>
                  <a:pt x="687592" y="1507338"/>
                </a:lnTo>
                <a:lnTo>
                  <a:pt x="716551" y="1539378"/>
                </a:lnTo>
                <a:lnTo>
                  <a:pt x="731315" y="1555436"/>
                </a:lnTo>
                <a:lnTo>
                  <a:pt x="762476" y="1587182"/>
                </a:lnTo>
                <a:lnTo>
                  <a:pt x="797230" y="1617839"/>
                </a:lnTo>
                <a:lnTo>
                  <a:pt x="837278" y="1646696"/>
                </a:lnTo>
                <a:lnTo>
                  <a:pt x="884322" y="1673037"/>
                </a:lnTo>
                <a:lnTo>
                  <a:pt x="940061" y="1696151"/>
                </a:lnTo>
                <a:lnTo>
                  <a:pt x="1006490" y="1716277"/>
                </a:lnTo>
                <a:lnTo>
                  <a:pt x="1044712" y="1726742"/>
                </a:lnTo>
                <a:lnTo>
                  <a:pt x="1086025" y="1737504"/>
                </a:lnTo>
                <a:lnTo>
                  <a:pt x="1130067" y="1748398"/>
                </a:lnTo>
                <a:lnTo>
                  <a:pt x="1176475" y="1759257"/>
                </a:lnTo>
                <a:lnTo>
                  <a:pt x="1224887" y="1769917"/>
                </a:lnTo>
                <a:lnTo>
                  <a:pt x="1274938" y="1780210"/>
                </a:lnTo>
                <a:lnTo>
                  <a:pt x="1326267" y="1789972"/>
                </a:lnTo>
                <a:lnTo>
                  <a:pt x="1378510" y="1799037"/>
                </a:lnTo>
                <a:lnTo>
                  <a:pt x="1431305" y="1807239"/>
                </a:lnTo>
                <a:lnTo>
                  <a:pt x="1484288" y="1814413"/>
                </a:lnTo>
                <a:lnTo>
                  <a:pt x="1537097" y="1820391"/>
                </a:lnTo>
                <a:lnTo>
                  <a:pt x="1589369" y="1825010"/>
                </a:lnTo>
                <a:lnTo>
                  <a:pt x="1640740" y="1828103"/>
                </a:lnTo>
                <a:lnTo>
                  <a:pt x="1690849" y="1829504"/>
                </a:lnTo>
                <a:lnTo>
                  <a:pt x="1739332" y="1829048"/>
                </a:lnTo>
                <a:lnTo>
                  <a:pt x="1785826" y="1826568"/>
                </a:lnTo>
                <a:lnTo>
                  <a:pt x="1829968" y="1821900"/>
                </a:lnTo>
                <a:lnTo>
                  <a:pt x="1871395" y="1814877"/>
                </a:lnTo>
                <a:lnTo>
                  <a:pt x="1909746" y="1805334"/>
                </a:lnTo>
                <a:lnTo>
                  <a:pt x="1946079" y="1793220"/>
                </a:lnTo>
                <a:lnTo>
                  <a:pt x="1981665" y="1778898"/>
                </a:lnTo>
                <a:lnTo>
                  <a:pt x="2016455" y="1762479"/>
                </a:lnTo>
                <a:lnTo>
                  <a:pt x="2050399" y="1744076"/>
                </a:lnTo>
                <a:lnTo>
                  <a:pt x="2083446" y="1723800"/>
                </a:lnTo>
                <a:lnTo>
                  <a:pt x="2115547" y="1701765"/>
                </a:lnTo>
                <a:lnTo>
                  <a:pt x="2146653" y="1678081"/>
                </a:lnTo>
                <a:lnTo>
                  <a:pt x="2176714" y="1652861"/>
                </a:lnTo>
                <a:lnTo>
                  <a:pt x="2205679" y="1626217"/>
                </a:lnTo>
                <a:lnTo>
                  <a:pt x="2233500" y="1598261"/>
                </a:lnTo>
                <a:lnTo>
                  <a:pt x="2260127" y="1569104"/>
                </a:lnTo>
                <a:lnTo>
                  <a:pt x="2285509" y="1538860"/>
                </a:lnTo>
                <a:lnTo>
                  <a:pt x="2309597" y="1507639"/>
                </a:lnTo>
                <a:lnTo>
                  <a:pt x="2332342" y="1475554"/>
                </a:lnTo>
                <a:lnTo>
                  <a:pt x="2353694" y="1442718"/>
                </a:lnTo>
                <a:lnTo>
                  <a:pt x="2373602" y="1409241"/>
                </a:lnTo>
                <a:lnTo>
                  <a:pt x="2392018" y="1375236"/>
                </a:lnTo>
                <a:lnTo>
                  <a:pt x="2408891" y="1340815"/>
                </a:lnTo>
                <a:lnTo>
                  <a:pt x="2437812" y="1271172"/>
                </a:lnTo>
                <a:lnTo>
                  <a:pt x="2450427" y="1234792"/>
                </a:lnTo>
                <a:lnTo>
                  <a:pt x="2462568" y="1195810"/>
                </a:lnTo>
                <a:lnTo>
                  <a:pt x="2474079" y="1154541"/>
                </a:lnTo>
                <a:lnTo>
                  <a:pt x="2484806" y="1111299"/>
                </a:lnTo>
                <a:lnTo>
                  <a:pt x="2494592" y="1066397"/>
                </a:lnTo>
                <a:lnTo>
                  <a:pt x="2503285" y="1020149"/>
                </a:lnTo>
                <a:lnTo>
                  <a:pt x="2510728" y="972869"/>
                </a:lnTo>
                <a:lnTo>
                  <a:pt x="2516767" y="924871"/>
                </a:lnTo>
                <a:lnTo>
                  <a:pt x="2521247" y="876468"/>
                </a:lnTo>
                <a:lnTo>
                  <a:pt x="2524013" y="827974"/>
                </a:lnTo>
                <a:lnTo>
                  <a:pt x="2524910" y="779703"/>
                </a:lnTo>
                <a:close/>
              </a:path>
            </a:pathLst>
          </a:custGeom>
          <a:solidFill>
            <a:srgbClr val="33CCCC"/>
          </a:solidFill>
        </p:spPr>
        <p:txBody>
          <a:bodyPr wrap="square" lIns="0" tIns="0" rIns="0" bIns="0" rtlCol="0"/>
          <a:lstStyle/>
          <a:p>
            <a:endParaRPr sz="1539"/>
          </a:p>
        </p:txBody>
      </p:sp>
      <p:sp>
        <p:nvSpPr>
          <p:cNvPr id="7" name="object 7"/>
          <p:cNvSpPr/>
          <p:nvPr/>
        </p:nvSpPr>
        <p:spPr>
          <a:xfrm>
            <a:off x="5999756" y="2354096"/>
            <a:ext cx="2550980" cy="2540659"/>
          </a:xfrm>
          <a:prstGeom prst="rect">
            <a:avLst/>
          </a:prstGeom>
          <a:blipFill>
            <a:blip r:embed="rId2" cstate="print"/>
            <a:stretch>
              <a:fillRect/>
            </a:stretch>
          </a:blipFill>
        </p:spPr>
        <p:txBody>
          <a:bodyPr wrap="square" lIns="0" tIns="0" rIns="0" bIns="0" rtlCol="0"/>
          <a:lstStyle/>
          <a:p>
            <a:endParaRPr sz="1539"/>
          </a:p>
        </p:txBody>
      </p:sp>
      <p:sp>
        <p:nvSpPr>
          <p:cNvPr id="8" name="object 8"/>
          <p:cNvSpPr/>
          <p:nvPr/>
        </p:nvSpPr>
        <p:spPr>
          <a:xfrm>
            <a:off x="6242799" y="2469531"/>
            <a:ext cx="1896131" cy="1896131"/>
          </a:xfrm>
          <a:custGeom>
            <a:avLst/>
            <a:gdLst/>
            <a:ahLst/>
            <a:cxnLst/>
            <a:rect l="l" t="t" r="r" b="b"/>
            <a:pathLst>
              <a:path w="2217420" h="2217420">
                <a:moveTo>
                  <a:pt x="2157984" y="2134362"/>
                </a:moveTo>
                <a:lnTo>
                  <a:pt x="23622" y="0"/>
                </a:lnTo>
                <a:lnTo>
                  <a:pt x="0" y="23622"/>
                </a:lnTo>
                <a:lnTo>
                  <a:pt x="2134362" y="2157984"/>
                </a:lnTo>
                <a:lnTo>
                  <a:pt x="2157984" y="2134362"/>
                </a:lnTo>
                <a:close/>
              </a:path>
              <a:path w="2217420" h="2217420">
                <a:moveTo>
                  <a:pt x="2170176" y="2201559"/>
                </a:moveTo>
                <a:lnTo>
                  <a:pt x="2170176" y="2146554"/>
                </a:lnTo>
                <a:lnTo>
                  <a:pt x="2146554" y="2170176"/>
                </a:lnTo>
                <a:lnTo>
                  <a:pt x="2134362" y="2157984"/>
                </a:lnTo>
                <a:lnTo>
                  <a:pt x="2110740" y="2181606"/>
                </a:lnTo>
                <a:lnTo>
                  <a:pt x="2170176" y="2201559"/>
                </a:lnTo>
                <a:close/>
              </a:path>
              <a:path w="2217420" h="2217420">
                <a:moveTo>
                  <a:pt x="2170176" y="2146554"/>
                </a:moveTo>
                <a:lnTo>
                  <a:pt x="2157984" y="2134362"/>
                </a:lnTo>
                <a:lnTo>
                  <a:pt x="2134362" y="2157984"/>
                </a:lnTo>
                <a:lnTo>
                  <a:pt x="2146554" y="2170176"/>
                </a:lnTo>
                <a:lnTo>
                  <a:pt x="2170176" y="2146554"/>
                </a:lnTo>
                <a:close/>
              </a:path>
              <a:path w="2217420" h="2217420">
                <a:moveTo>
                  <a:pt x="2217420" y="2217420"/>
                </a:moveTo>
                <a:lnTo>
                  <a:pt x="2181606" y="2110740"/>
                </a:lnTo>
                <a:lnTo>
                  <a:pt x="2157984" y="2134362"/>
                </a:lnTo>
                <a:lnTo>
                  <a:pt x="2170176" y="2146554"/>
                </a:lnTo>
                <a:lnTo>
                  <a:pt x="2170176" y="2201559"/>
                </a:lnTo>
                <a:lnTo>
                  <a:pt x="2217420" y="2217420"/>
                </a:lnTo>
                <a:close/>
              </a:path>
            </a:pathLst>
          </a:custGeom>
          <a:solidFill>
            <a:srgbClr val="FF0000"/>
          </a:solidFill>
        </p:spPr>
        <p:txBody>
          <a:bodyPr wrap="square" lIns="0" tIns="0" rIns="0" bIns="0" rtlCol="0"/>
          <a:lstStyle/>
          <a:p>
            <a:endParaRPr sz="1539"/>
          </a:p>
        </p:txBody>
      </p:sp>
      <p:sp>
        <p:nvSpPr>
          <p:cNvPr id="9" name="object 9"/>
          <p:cNvSpPr/>
          <p:nvPr/>
        </p:nvSpPr>
        <p:spPr>
          <a:xfrm>
            <a:off x="6253225" y="2365277"/>
            <a:ext cx="1895588" cy="1896131"/>
          </a:xfrm>
          <a:custGeom>
            <a:avLst/>
            <a:gdLst/>
            <a:ahLst/>
            <a:cxnLst/>
            <a:rect l="l" t="t" r="r" b="b"/>
            <a:pathLst>
              <a:path w="2216784" h="2217420">
                <a:moveTo>
                  <a:pt x="105918" y="35814"/>
                </a:moveTo>
                <a:lnTo>
                  <a:pt x="0" y="0"/>
                </a:lnTo>
                <a:lnTo>
                  <a:pt x="35052" y="106680"/>
                </a:lnTo>
                <a:lnTo>
                  <a:pt x="47244" y="94488"/>
                </a:lnTo>
                <a:lnTo>
                  <a:pt x="47244" y="70866"/>
                </a:lnTo>
                <a:lnTo>
                  <a:pt x="70866" y="47244"/>
                </a:lnTo>
                <a:lnTo>
                  <a:pt x="82674" y="59057"/>
                </a:lnTo>
                <a:lnTo>
                  <a:pt x="105918" y="35814"/>
                </a:lnTo>
                <a:close/>
              </a:path>
              <a:path w="2216784" h="2217420">
                <a:moveTo>
                  <a:pt x="82674" y="59057"/>
                </a:moveTo>
                <a:lnTo>
                  <a:pt x="70866" y="47244"/>
                </a:lnTo>
                <a:lnTo>
                  <a:pt x="47244" y="70866"/>
                </a:lnTo>
                <a:lnTo>
                  <a:pt x="59052" y="82679"/>
                </a:lnTo>
                <a:lnTo>
                  <a:pt x="82674" y="59057"/>
                </a:lnTo>
                <a:close/>
              </a:path>
              <a:path w="2216784" h="2217420">
                <a:moveTo>
                  <a:pt x="59052" y="82679"/>
                </a:moveTo>
                <a:lnTo>
                  <a:pt x="47244" y="70866"/>
                </a:lnTo>
                <a:lnTo>
                  <a:pt x="47244" y="94488"/>
                </a:lnTo>
                <a:lnTo>
                  <a:pt x="59052" y="82679"/>
                </a:lnTo>
                <a:close/>
              </a:path>
              <a:path w="2216784" h="2217420">
                <a:moveTo>
                  <a:pt x="2216658" y="2193798"/>
                </a:moveTo>
                <a:lnTo>
                  <a:pt x="82674" y="59057"/>
                </a:lnTo>
                <a:lnTo>
                  <a:pt x="59052" y="82679"/>
                </a:lnTo>
                <a:lnTo>
                  <a:pt x="2193036" y="2217420"/>
                </a:lnTo>
                <a:lnTo>
                  <a:pt x="2216658" y="2193798"/>
                </a:lnTo>
                <a:close/>
              </a:path>
            </a:pathLst>
          </a:custGeom>
          <a:solidFill>
            <a:srgbClr val="FF0000"/>
          </a:solidFill>
        </p:spPr>
        <p:txBody>
          <a:bodyPr wrap="square" lIns="0" tIns="0" rIns="0" bIns="0" rtlCol="0"/>
          <a:lstStyle/>
          <a:p>
            <a:endParaRPr sz="1539"/>
          </a:p>
        </p:txBody>
      </p:sp>
      <p:sp>
        <p:nvSpPr>
          <p:cNvPr id="10" name="object 10"/>
          <p:cNvSpPr/>
          <p:nvPr/>
        </p:nvSpPr>
        <p:spPr>
          <a:xfrm>
            <a:off x="7276875" y="4408667"/>
            <a:ext cx="862273" cy="313850"/>
          </a:xfrm>
          <a:custGeom>
            <a:avLst/>
            <a:gdLst/>
            <a:ahLst/>
            <a:cxnLst/>
            <a:rect l="l" t="t" r="r" b="b"/>
            <a:pathLst>
              <a:path w="1008379" h="367029">
                <a:moveTo>
                  <a:pt x="918363" y="63956"/>
                </a:moveTo>
                <a:lnTo>
                  <a:pt x="907618" y="31978"/>
                </a:lnTo>
                <a:lnTo>
                  <a:pt x="0" y="334518"/>
                </a:lnTo>
                <a:lnTo>
                  <a:pt x="10668" y="366522"/>
                </a:lnTo>
                <a:lnTo>
                  <a:pt x="918363" y="63956"/>
                </a:lnTo>
                <a:close/>
              </a:path>
              <a:path w="1008379" h="367029">
                <a:moveTo>
                  <a:pt x="1008126" y="16002"/>
                </a:moveTo>
                <a:lnTo>
                  <a:pt x="896874" y="0"/>
                </a:lnTo>
                <a:lnTo>
                  <a:pt x="907618" y="31978"/>
                </a:lnTo>
                <a:lnTo>
                  <a:pt x="923544" y="26670"/>
                </a:lnTo>
                <a:lnTo>
                  <a:pt x="934212" y="58674"/>
                </a:lnTo>
                <a:lnTo>
                  <a:pt x="934212" y="89916"/>
                </a:lnTo>
                <a:lnTo>
                  <a:pt x="1008126" y="16002"/>
                </a:lnTo>
                <a:close/>
              </a:path>
              <a:path w="1008379" h="367029">
                <a:moveTo>
                  <a:pt x="934212" y="58674"/>
                </a:moveTo>
                <a:lnTo>
                  <a:pt x="923544" y="26670"/>
                </a:lnTo>
                <a:lnTo>
                  <a:pt x="907618" y="31978"/>
                </a:lnTo>
                <a:lnTo>
                  <a:pt x="918363" y="63956"/>
                </a:lnTo>
                <a:lnTo>
                  <a:pt x="934212" y="58674"/>
                </a:lnTo>
                <a:close/>
              </a:path>
              <a:path w="1008379" h="367029">
                <a:moveTo>
                  <a:pt x="934212" y="89916"/>
                </a:moveTo>
                <a:lnTo>
                  <a:pt x="934212" y="58674"/>
                </a:lnTo>
                <a:lnTo>
                  <a:pt x="918363" y="63956"/>
                </a:lnTo>
                <a:lnTo>
                  <a:pt x="928878" y="95250"/>
                </a:lnTo>
                <a:lnTo>
                  <a:pt x="934212" y="89916"/>
                </a:lnTo>
                <a:close/>
              </a:path>
            </a:pathLst>
          </a:custGeom>
          <a:solidFill>
            <a:srgbClr val="FF0000"/>
          </a:solidFill>
        </p:spPr>
        <p:txBody>
          <a:bodyPr wrap="square" lIns="0" tIns="0" rIns="0" bIns="0" rtlCol="0"/>
          <a:lstStyle/>
          <a:p>
            <a:endParaRPr sz="1539"/>
          </a:p>
        </p:txBody>
      </p:sp>
      <p:sp>
        <p:nvSpPr>
          <p:cNvPr id="11" name="object 11"/>
          <p:cNvSpPr/>
          <p:nvPr/>
        </p:nvSpPr>
        <p:spPr>
          <a:xfrm>
            <a:off x="7338776" y="4466007"/>
            <a:ext cx="861729" cy="312764"/>
          </a:xfrm>
          <a:custGeom>
            <a:avLst/>
            <a:gdLst/>
            <a:ahLst/>
            <a:cxnLst/>
            <a:rect l="l" t="t" r="r" b="b"/>
            <a:pathLst>
              <a:path w="1007745" h="365760">
                <a:moveTo>
                  <a:pt x="89992" y="302488"/>
                </a:moveTo>
                <a:lnTo>
                  <a:pt x="79247" y="270509"/>
                </a:lnTo>
                <a:lnTo>
                  <a:pt x="0" y="349757"/>
                </a:lnTo>
                <a:lnTo>
                  <a:pt x="73913" y="360389"/>
                </a:lnTo>
                <a:lnTo>
                  <a:pt x="73913" y="307847"/>
                </a:lnTo>
                <a:lnTo>
                  <a:pt x="89992" y="302488"/>
                </a:lnTo>
                <a:close/>
              </a:path>
              <a:path w="1007745" h="365760">
                <a:moveTo>
                  <a:pt x="100736" y="334462"/>
                </a:moveTo>
                <a:lnTo>
                  <a:pt x="89992" y="302488"/>
                </a:lnTo>
                <a:lnTo>
                  <a:pt x="73913" y="307847"/>
                </a:lnTo>
                <a:lnTo>
                  <a:pt x="84581" y="339851"/>
                </a:lnTo>
                <a:lnTo>
                  <a:pt x="100736" y="334462"/>
                </a:lnTo>
                <a:close/>
              </a:path>
              <a:path w="1007745" h="365760">
                <a:moveTo>
                  <a:pt x="111251" y="365759"/>
                </a:moveTo>
                <a:lnTo>
                  <a:pt x="100736" y="334462"/>
                </a:lnTo>
                <a:lnTo>
                  <a:pt x="84581" y="339851"/>
                </a:lnTo>
                <a:lnTo>
                  <a:pt x="73913" y="307847"/>
                </a:lnTo>
                <a:lnTo>
                  <a:pt x="73913" y="360389"/>
                </a:lnTo>
                <a:lnTo>
                  <a:pt x="111251" y="365759"/>
                </a:lnTo>
                <a:close/>
              </a:path>
              <a:path w="1007745" h="365760">
                <a:moveTo>
                  <a:pt x="1007363" y="32003"/>
                </a:moveTo>
                <a:lnTo>
                  <a:pt x="997457" y="0"/>
                </a:lnTo>
                <a:lnTo>
                  <a:pt x="89992" y="302488"/>
                </a:lnTo>
                <a:lnTo>
                  <a:pt x="100736" y="334462"/>
                </a:lnTo>
                <a:lnTo>
                  <a:pt x="1007363" y="32003"/>
                </a:lnTo>
                <a:close/>
              </a:path>
            </a:pathLst>
          </a:custGeom>
          <a:solidFill>
            <a:srgbClr val="FF0000"/>
          </a:solidFill>
        </p:spPr>
        <p:txBody>
          <a:bodyPr wrap="square" lIns="0" tIns="0" rIns="0" bIns="0" rtlCol="0"/>
          <a:lstStyle/>
          <a:p>
            <a:endParaRPr sz="1539"/>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21720"/>
            <a:fld id="{81D60167-4931-47E6-BA6A-407CBD079E47}" type="slidenum">
              <a:rPr spc="13" dirty="0"/>
              <a:pPr marL="21720"/>
              <a:t>5</a:t>
            </a:fld>
            <a:endParaRPr spc="13" dirty="0"/>
          </a:p>
        </p:txBody>
      </p:sp>
      <p:sp>
        <p:nvSpPr>
          <p:cNvPr id="15" name="页脚占位符 14">
            <a:extLst>
              <a:ext uri="{FF2B5EF4-FFF2-40B4-BE49-F238E27FC236}">
                <a16:creationId xmlns:a16="http://schemas.microsoft.com/office/drawing/2014/main" xmlns="" id="{F9C5D86B-7403-40D7-970A-D897B393E82B}"/>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0954" y="376429"/>
            <a:ext cx="6257189" cy="553998"/>
          </a:xfrm>
          <a:prstGeom prst="rect">
            <a:avLst/>
          </a:prstGeom>
        </p:spPr>
        <p:txBody>
          <a:bodyPr vert="horz" wrap="square" lIns="0" tIns="0" rIns="0" bIns="0" rtlCol="0">
            <a:spAutoFit/>
          </a:bodyPr>
          <a:lstStyle/>
          <a:p>
            <a:pPr marL="408327"/>
            <a:r>
              <a:rPr spc="-4" dirty="0"/>
              <a:t>客户机</a:t>
            </a:r>
            <a:r>
              <a:rPr dirty="0">
                <a:latin typeface="Verdana"/>
                <a:cs typeface="Verdana"/>
              </a:rPr>
              <a:t>/</a:t>
            </a:r>
            <a:r>
              <a:rPr spc="-4" dirty="0"/>
              <a:t>服务器结构</a:t>
            </a:r>
          </a:p>
        </p:txBody>
      </p:sp>
      <p:sp>
        <p:nvSpPr>
          <p:cNvPr id="3" name="object 3"/>
          <p:cNvSpPr txBox="1"/>
          <p:nvPr/>
        </p:nvSpPr>
        <p:spPr>
          <a:xfrm>
            <a:off x="473171" y="1800442"/>
            <a:ext cx="4461772" cy="3464025"/>
          </a:xfrm>
          <a:prstGeom prst="rect">
            <a:avLst/>
          </a:prstGeom>
        </p:spPr>
        <p:txBody>
          <a:bodyPr vert="horz" wrap="square" lIns="0" tIns="0" rIns="0" bIns="0" rtlCol="0">
            <a:spAutoFit/>
          </a:bodyPr>
          <a:lstStyle/>
          <a:p>
            <a:pPr marL="10860"/>
            <a:r>
              <a:rPr sz="2394" spc="-4" dirty="0">
                <a:solidFill>
                  <a:srgbClr val="659AFF"/>
                </a:solidFill>
                <a:latin typeface="Wingdings"/>
                <a:cs typeface="Wingdings"/>
              </a:rPr>
              <a:t></a:t>
            </a:r>
            <a:r>
              <a:rPr sz="2394" spc="4" dirty="0">
                <a:solidFill>
                  <a:srgbClr val="163794"/>
                </a:solidFill>
                <a:latin typeface="宋体"/>
                <a:cs typeface="宋体"/>
              </a:rPr>
              <a:t>服务器</a:t>
            </a:r>
            <a:endParaRPr sz="2394">
              <a:latin typeface="宋体"/>
              <a:cs typeface="宋体"/>
            </a:endParaRPr>
          </a:p>
          <a:p>
            <a:pPr marL="353485">
              <a:spcBef>
                <a:spcPts val="530"/>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spc="-4" dirty="0">
                <a:solidFill>
                  <a:srgbClr val="FF0000"/>
                </a:solidFill>
                <a:latin typeface="楷体"/>
                <a:cs typeface="楷体"/>
              </a:rPr>
              <a:t>7*24小时提供服务</a:t>
            </a:r>
            <a:endParaRPr sz="1796">
              <a:latin typeface="楷体"/>
              <a:cs typeface="楷体"/>
            </a:endParaRPr>
          </a:p>
          <a:p>
            <a:pPr marL="353485">
              <a:spcBef>
                <a:spcPts val="435"/>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dirty="0">
                <a:solidFill>
                  <a:srgbClr val="FF0000"/>
                </a:solidFill>
                <a:latin typeface="楷体"/>
                <a:cs typeface="楷体"/>
              </a:rPr>
              <a:t>永久性访问地址/域名</a:t>
            </a:r>
            <a:endParaRPr sz="1796">
              <a:latin typeface="楷体"/>
              <a:cs typeface="楷体"/>
            </a:endParaRPr>
          </a:p>
          <a:p>
            <a:pPr marL="353485">
              <a:spcBef>
                <a:spcPts val="435"/>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dirty="0">
                <a:solidFill>
                  <a:srgbClr val="FF0000"/>
                </a:solidFill>
                <a:latin typeface="楷体"/>
                <a:cs typeface="楷体"/>
              </a:rPr>
              <a:t>利用大量服务器实现可扩展性</a:t>
            </a:r>
            <a:endParaRPr sz="1796">
              <a:latin typeface="楷体"/>
              <a:cs typeface="楷体"/>
            </a:endParaRPr>
          </a:p>
          <a:p>
            <a:pPr>
              <a:spcBef>
                <a:spcPts val="27"/>
              </a:spcBef>
            </a:pPr>
            <a:endParaRPr sz="2651">
              <a:latin typeface="Times New Roman"/>
              <a:cs typeface="Times New Roman"/>
            </a:endParaRPr>
          </a:p>
          <a:p>
            <a:pPr marL="10860"/>
            <a:r>
              <a:rPr sz="2394" spc="-4" dirty="0">
                <a:solidFill>
                  <a:srgbClr val="659AFF"/>
                </a:solidFill>
                <a:latin typeface="Wingdings"/>
                <a:cs typeface="Wingdings"/>
              </a:rPr>
              <a:t></a:t>
            </a:r>
            <a:r>
              <a:rPr sz="2394" spc="4" dirty="0">
                <a:solidFill>
                  <a:srgbClr val="163794"/>
                </a:solidFill>
                <a:latin typeface="宋体"/>
                <a:cs typeface="宋体"/>
              </a:rPr>
              <a:t>客户机</a:t>
            </a:r>
            <a:endParaRPr sz="2394">
              <a:latin typeface="宋体"/>
              <a:cs typeface="宋体"/>
            </a:endParaRPr>
          </a:p>
          <a:p>
            <a:pPr marL="353485">
              <a:spcBef>
                <a:spcPts val="530"/>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dirty="0">
                <a:solidFill>
                  <a:srgbClr val="FF0000"/>
                </a:solidFill>
                <a:latin typeface="楷体"/>
                <a:cs typeface="楷体"/>
              </a:rPr>
              <a:t>与服务器通信，使用服务器提供的服务</a:t>
            </a:r>
            <a:endParaRPr sz="1796">
              <a:latin typeface="楷体"/>
              <a:cs typeface="楷体"/>
            </a:endParaRPr>
          </a:p>
          <a:p>
            <a:pPr marL="353485">
              <a:spcBef>
                <a:spcPts val="435"/>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dirty="0">
                <a:solidFill>
                  <a:srgbClr val="FF0000"/>
                </a:solidFill>
                <a:latin typeface="楷体"/>
                <a:cs typeface="楷体"/>
              </a:rPr>
              <a:t>间歇性接入网络</a:t>
            </a:r>
            <a:endParaRPr sz="1796">
              <a:latin typeface="楷体"/>
              <a:cs typeface="楷体"/>
            </a:endParaRPr>
          </a:p>
          <a:p>
            <a:pPr marL="353485">
              <a:spcBef>
                <a:spcPts val="435"/>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dirty="0">
                <a:solidFill>
                  <a:srgbClr val="FF0000"/>
                </a:solidFill>
                <a:latin typeface="楷体"/>
                <a:cs typeface="楷体"/>
              </a:rPr>
              <a:t>可能使用动态IP地址</a:t>
            </a:r>
            <a:endParaRPr sz="1796">
              <a:latin typeface="楷体"/>
              <a:cs typeface="楷体"/>
            </a:endParaRPr>
          </a:p>
          <a:p>
            <a:pPr marL="353485">
              <a:spcBef>
                <a:spcPts val="435"/>
              </a:spcBef>
              <a:tabLst>
                <a:tab pos="567423" algn="l"/>
              </a:tabLst>
            </a:pPr>
            <a:r>
              <a:rPr sz="1796" dirty="0">
                <a:solidFill>
                  <a:srgbClr val="009A9A"/>
                </a:solidFill>
                <a:latin typeface="Wingdings"/>
                <a:cs typeface="Wingdings"/>
              </a:rPr>
              <a:t></a:t>
            </a:r>
            <a:r>
              <a:rPr sz="1796" dirty="0">
                <a:solidFill>
                  <a:srgbClr val="009A9A"/>
                </a:solidFill>
                <a:latin typeface="Times New Roman"/>
                <a:cs typeface="Times New Roman"/>
              </a:rPr>
              <a:t>	</a:t>
            </a:r>
            <a:r>
              <a:rPr sz="1796" dirty="0">
                <a:solidFill>
                  <a:srgbClr val="FF0000"/>
                </a:solidFill>
                <a:latin typeface="楷体"/>
                <a:cs typeface="楷体"/>
              </a:rPr>
              <a:t>不会与其他客户机直接通信</a:t>
            </a:r>
            <a:endParaRPr sz="1796">
              <a:latin typeface="楷体"/>
              <a:cs typeface="楷体"/>
            </a:endParaRPr>
          </a:p>
        </p:txBody>
      </p:sp>
      <p:sp>
        <p:nvSpPr>
          <p:cNvPr id="4" name="object 4"/>
          <p:cNvSpPr/>
          <p:nvPr/>
        </p:nvSpPr>
        <p:spPr>
          <a:xfrm>
            <a:off x="7337551" y="2364840"/>
            <a:ext cx="1311871" cy="1234766"/>
          </a:xfrm>
          <a:custGeom>
            <a:avLst/>
            <a:gdLst/>
            <a:ahLst/>
            <a:cxnLst/>
            <a:rect l="l" t="t" r="r" b="b"/>
            <a:pathLst>
              <a:path w="1534159" h="1443989">
                <a:moveTo>
                  <a:pt x="1534156" y="381206"/>
                </a:moveTo>
                <a:lnTo>
                  <a:pt x="1530944" y="341029"/>
                </a:lnTo>
                <a:lnTo>
                  <a:pt x="1514763" y="296877"/>
                </a:lnTo>
                <a:lnTo>
                  <a:pt x="1489661" y="267646"/>
                </a:lnTo>
                <a:lnTo>
                  <a:pt x="1449982" y="239016"/>
                </a:lnTo>
                <a:lnTo>
                  <a:pt x="1413915" y="221437"/>
                </a:lnTo>
                <a:lnTo>
                  <a:pt x="1370112" y="206738"/>
                </a:lnTo>
                <a:lnTo>
                  <a:pt x="1319844" y="194371"/>
                </a:lnTo>
                <a:lnTo>
                  <a:pt x="1264383" y="183787"/>
                </a:lnTo>
                <a:lnTo>
                  <a:pt x="1204999" y="174437"/>
                </a:lnTo>
                <a:lnTo>
                  <a:pt x="1142963" y="165773"/>
                </a:lnTo>
                <a:lnTo>
                  <a:pt x="1079546" y="157246"/>
                </a:lnTo>
                <a:lnTo>
                  <a:pt x="1047717" y="152863"/>
                </a:lnTo>
                <a:lnTo>
                  <a:pt x="984613" y="143513"/>
                </a:lnTo>
                <a:lnTo>
                  <a:pt x="923305" y="132929"/>
                </a:lnTo>
                <a:lnTo>
                  <a:pt x="863935" y="120455"/>
                </a:lnTo>
                <a:lnTo>
                  <a:pt x="801033" y="105459"/>
                </a:lnTo>
                <a:lnTo>
                  <a:pt x="734833" y="88700"/>
                </a:lnTo>
                <a:lnTo>
                  <a:pt x="666701" y="71107"/>
                </a:lnTo>
                <a:lnTo>
                  <a:pt x="632338" y="62287"/>
                </a:lnTo>
                <a:lnTo>
                  <a:pt x="563871" y="45183"/>
                </a:lnTo>
                <a:lnTo>
                  <a:pt x="496891" y="29564"/>
                </a:lnTo>
                <a:lnTo>
                  <a:pt x="432763" y="16359"/>
                </a:lnTo>
                <a:lnTo>
                  <a:pt x="372855" y="6497"/>
                </a:lnTo>
                <a:lnTo>
                  <a:pt x="318535" y="904"/>
                </a:lnTo>
                <a:lnTo>
                  <a:pt x="293897" y="0"/>
                </a:lnTo>
                <a:lnTo>
                  <a:pt x="271168" y="510"/>
                </a:lnTo>
                <a:lnTo>
                  <a:pt x="229976" y="4739"/>
                </a:lnTo>
                <a:lnTo>
                  <a:pt x="176835" y="17286"/>
                </a:lnTo>
                <a:lnTo>
                  <a:pt x="132874" y="36855"/>
                </a:lnTo>
                <a:lnTo>
                  <a:pt x="96752" y="62966"/>
                </a:lnTo>
                <a:lnTo>
                  <a:pt x="67126" y="95141"/>
                </a:lnTo>
                <a:lnTo>
                  <a:pt x="42654" y="132902"/>
                </a:lnTo>
                <a:lnTo>
                  <a:pt x="21994" y="175770"/>
                </a:lnTo>
                <a:lnTo>
                  <a:pt x="7482" y="227015"/>
                </a:lnTo>
                <a:lnTo>
                  <a:pt x="2372" y="266806"/>
                </a:lnTo>
                <a:lnTo>
                  <a:pt x="188" y="309956"/>
                </a:lnTo>
                <a:lnTo>
                  <a:pt x="0" y="332486"/>
                </a:lnTo>
                <a:lnTo>
                  <a:pt x="309" y="355489"/>
                </a:lnTo>
                <a:lnTo>
                  <a:pt x="1039" y="378843"/>
                </a:lnTo>
                <a:lnTo>
                  <a:pt x="2112" y="402426"/>
                </a:lnTo>
                <a:lnTo>
                  <a:pt x="12694" y="563631"/>
                </a:lnTo>
                <a:lnTo>
                  <a:pt x="13712" y="584640"/>
                </a:lnTo>
                <a:lnTo>
                  <a:pt x="14374" y="604776"/>
                </a:lnTo>
                <a:lnTo>
                  <a:pt x="14790" y="624627"/>
                </a:lnTo>
                <a:lnTo>
                  <a:pt x="14939" y="831306"/>
                </a:lnTo>
                <a:lnTo>
                  <a:pt x="15636" y="844806"/>
                </a:lnTo>
                <a:lnTo>
                  <a:pt x="21339" y="896134"/>
                </a:lnTo>
                <a:lnTo>
                  <a:pt x="32623" y="939207"/>
                </a:lnTo>
                <a:lnTo>
                  <a:pt x="57946" y="978622"/>
                </a:lnTo>
                <a:lnTo>
                  <a:pt x="100512" y="992517"/>
                </a:lnTo>
                <a:lnTo>
                  <a:pt x="110526" y="992317"/>
                </a:lnTo>
                <a:lnTo>
                  <a:pt x="121082" y="991619"/>
                </a:lnTo>
                <a:lnTo>
                  <a:pt x="143891" y="989575"/>
                </a:lnTo>
                <a:lnTo>
                  <a:pt x="156179" y="988654"/>
                </a:lnTo>
                <a:lnTo>
                  <a:pt x="169080" y="988082"/>
                </a:lnTo>
                <a:lnTo>
                  <a:pt x="182611" y="988072"/>
                </a:lnTo>
                <a:lnTo>
                  <a:pt x="196790" y="988836"/>
                </a:lnTo>
                <a:lnTo>
                  <a:pt x="243392" y="997891"/>
                </a:lnTo>
                <a:lnTo>
                  <a:pt x="296900" y="1021310"/>
                </a:lnTo>
                <a:lnTo>
                  <a:pt x="338485" y="1045026"/>
                </a:lnTo>
                <a:lnTo>
                  <a:pt x="384384" y="1073621"/>
                </a:lnTo>
                <a:lnTo>
                  <a:pt x="433633" y="1105804"/>
                </a:lnTo>
                <a:lnTo>
                  <a:pt x="538317" y="1175781"/>
                </a:lnTo>
                <a:lnTo>
                  <a:pt x="565074" y="1193504"/>
                </a:lnTo>
                <a:lnTo>
                  <a:pt x="618447" y="1228095"/>
                </a:lnTo>
                <a:lnTo>
                  <a:pt x="670828" y="1260474"/>
                </a:lnTo>
                <a:lnTo>
                  <a:pt x="721252" y="1289351"/>
                </a:lnTo>
                <a:lnTo>
                  <a:pt x="768754" y="1313436"/>
                </a:lnTo>
                <a:lnTo>
                  <a:pt x="814853" y="1334960"/>
                </a:lnTo>
                <a:lnTo>
                  <a:pt x="861035" y="1356145"/>
                </a:lnTo>
                <a:lnTo>
                  <a:pt x="906970" y="1376379"/>
                </a:lnTo>
                <a:lnTo>
                  <a:pt x="952329" y="1395050"/>
                </a:lnTo>
                <a:lnTo>
                  <a:pt x="996782" y="1411544"/>
                </a:lnTo>
                <a:lnTo>
                  <a:pt x="1040001" y="1425249"/>
                </a:lnTo>
                <a:lnTo>
                  <a:pt x="1081657" y="1435553"/>
                </a:lnTo>
                <a:lnTo>
                  <a:pt x="1121420" y="1441842"/>
                </a:lnTo>
                <a:lnTo>
                  <a:pt x="1158960" y="1443505"/>
                </a:lnTo>
                <a:lnTo>
                  <a:pt x="1176795" y="1442410"/>
                </a:lnTo>
                <a:lnTo>
                  <a:pt x="1226624" y="1431837"/>
                </a:lnTo>
                <a:lnTo>
                  <a:pt x="1272210" y="1413151"/>
                </a:lnTo>
                <a:lnTo>
                  <a:pt x="1313809" y="1386210"/>
                </a:lnTo>
                <a:lnTo>
                  <a:pt x="1351562" y="1350567"/>
                </a:lnTo>
                <a:lnTo>
                  <a:pt x="1385606" y="1305773"/>
                </a:lnTo>
                <a:lnTo>
                  <a:pt x="1406310" y="1270606"/>
                </a:lnTo>
                <a:lnTo>
                  <a:pt x="1425469" y="1231041"/>
                </a:lnTo>
                <a:lnTo>
                  <a:pt x="1443124" y="1186944"/>
                </a:lnTo>
                <a:lnTo>
                  <a:pt x="1459259" y="1134939"/>
                </a:lnTo>
                <a:lnTo>
                  <a:pt x="1473817" y="1072925"/>
                </a:lnTo>
                <a:lnTo>
                  <a:pt x="1486775" y="1003376"/>
                </a:lnTo>
                <a:lnTo>
                  <a:pt x="1498110" y="928767"/>
                </a:lnTo>
                <a:lnTo>
                  <a:pt x="1503161" y="890337"/>
                </a:lnTo>
                <a:lnTo>
                  <a:pt x="1507799" y="851569"/>
                </a:lnTo>
                <a:lnTo>
                  <a:pt x="1512019" y="812773"/>
                </a:lnTo>
                <a:lnTo>
                  <a:pt x="1519196" y="736332"/>
                </a:lnTo>
                <a:lnTo>
                  <a:pt x="1524670" y="663486"/>
                </a:lnTo>
                <a:lnTo>
                  <a:pt x="1528418" y="596710"/>
                </a:lnTo>
                <a:lnTo>
                  <a:pt x="1530417" y="538477"/>
                </a:lnTo>
                <a:lnTo>
                  <a:pt x="1531135" y="490353"/>
                </a:lnTo>
                <a:lnTo>
                  <a:pt x="1533778" y="412717"/>
                </a:lnTo>
                <a:lnTo>
                  <a:pt x="1534142" y="396428"/>
                </a:lnTo>
                <a:lnTo>
                  <a:pt x="1534156" y="381206"/>
                </a:lnTo>
                <a:close/>
              </a:path>
              <a:path w="1534159" h="1443989">
                <a:moveTo>
                  <a:pt x="14939" y="831306"/>
                </a:moveTo>
                <a:lnTo>
                  <a:pt x="14939" y="644800"/>
                </a:lnTo>
                <a:lnTo>
                  <a:pt x="13752" y="767661"/>
                </a:lnTo>
                <a:lnTo>
                  <a:pt x="13800" y="787615"/>
                </a:lnTo>
                <a:lnTo>
                  <a:pt x="14088" y="807183"/>
                </a:lnTo>
                <a:lnTo>
                  <a:pt x="14685" y="826392"/>
                </a:lnTo>
                <a:lnTo>
                  <a:pt x="14939" y="831306"/>
                </a:lnTo>
                <a:close/>
              </a:path>
            </a:pathLst>
          </a:custGeom>
          <a:solidFill>
            <a:srgbClr val="33CCCC"/>
          </a:solidFill>
        </p:spPr>
        <p:txBody>
          <a:bodyPr wrap="square" lIns="0" tIns="0" rIns="0" bIns="0" rtlCol="0"/>
          <a:lstStyle/>
          <a:p>
            <a:endParaRPr sz="1539"/>
          </a:p>
        </p:txBody>
      </p:sp>
      <p:sp>
        <p:nvSpPr>
          <p:cNvPr id="5" name="object 5"/>
          <p:cNvSpPr/>
          <p:nvPr/>
        </p:nvSpPr>
        <p:spPr>
          <a:xfrm>
            <a:off x="5937972" y="2265246"/>
            <a:ext cx="1327618" cy="1148973"/>
          </a:xfrm>
          <a:custGeom>
            <a:avLst/>
            <a:gdLst/>
            <a:ahLst/>
            <a:cxnLst/>
            <a:rect l="l" t="t" r="r" b="b"/>
            <a:pathLst>
              <a:path w="1552575" h="1343660">
                <a:moveTo>
                  <a:pt x="39668" y="968520"/>
                </a:moveTo>
                <a:lnTo>
                  <a:pt x="39668" y="433950"/>
                </a:lnTo>
                <a:lnTo>
                  <a:pt x="38725" y="453784"/>
                </a:lnTo>
                <a:lnTo>
                  <a:pt x="36832" y="473268"/>
                </a:lnTo>
                <a:lnTo>
                  <a:pt x="34615" y="493041"/>
                </a:lnTo>
                <a:lnTo>
                  <a:pt x="29435" y="533203"/>
                </a:lnTo>
                <a:lnTo>
                  <a:pt x="11865" y="654000"/>
                </a:lnTo>
                <a:lnTo>
                  <a:pt x="6795" y="692662"/>
                </a:lnTo>
                <a:lnTo>
                  <a:pt x="1435" y="747393"/>
                </a:lnTo>
                <a:lnTo>
                  <a:pt x="0" y="780957"/>
                </a:lnTo>
                <a:lnTo>
                  <a:pt x="88" y="796671"/>
                </a:lnTo>
                <a:lnTo>
                  <a:pt x="786" y="811586"/>
                </a:lnTo>
                <a:lnTo>
                  <a:pt x="3817" y="841331"/>
                </a:lnTo>
                <a:lnTo>
                  <a:pt x="7668" y="883955"/>
                </a:lnTo>
                <a:lnTo>
                  <a:pt x="16365" y="931024"/>
                </a:lnTo>
                <a:lnTo>
                  <a:pt x="38951" y="967907"/>
                </a:lnTo>
                <a:lnTo>
                  <a:pt x="39668" y="968520"/>
                </a:lnTo>
                <a:close/>
              </a:path>
              <a:path w="1552575" h="1343660">
                <a:moveTo>
                  <a:pt x="1552068" y="1010460"/>
                </a:moveTo>
                <a:lnTo>
                  <a:pt x="1550649" y="937138"/>
                </a:lnTo>
                <a:lnTo>
                  <a:pt x="1545961" y="864048"/>
                </a:lnTo>
                <a:lnTo>
                  <a:pt x="1530440" y="700664"/>
                </a:lnTo>
                <a:lnTo>
                  <a:pt x="1528284" y="674097"/>
                </a:lnTo>
                <a:lnTo>
                  <a:pt x="1526911" y="650380"/>
                </a:lnTo>
                <a:lnTo>
                  <a:pt x="1526195" y="628929"/>
                </a:lnTo>
                <a:lnTo>
                  <a:pt x="1525794" y="608657"/>
                </a:lnTo>
                <a:lnTo>
                  <a:pt x="1525316" y="554380"/>
                </a:lnTo>
                <a:lnTo>
                  <a:pt x="1525005" y="538286"/>
                </a:lnTo>
                <a:lnTo>
                  <a:pt x="1521969" y="495240"/>
                </a:lnTo>
                <a:lnTo>
                  <a:pt x="1508618" y="448032"/>
                </a:lnTo>
                <a:lnTo>
                  <a:pt x="1477728" y="409282"/>
                </a:lnTo>
                <a:lnTo>
                  <a:pt x="1438519" y="383680"/>
                </a:lnTo>
                <a:lnTo>
                  <a:pt x="1401335" y="370162"/>
                </a:lnTo>
                <a:lnTo>
                  <a:pt x="1354370" y="361668"/>
                </a:lnTo>
                <a:lnTo>
                  <a:pt x="1299871" y="356914"/>
                </a:lnTo>
                <a:lnTo>
                  <a:pt x="1240082" y="354615"/>
                </a:lnTo>
                <a:lnTo>
                  <a:pt x="1145392" y="352959"/>
                </a:lnTo>
                <a:lnTo>
                  <a:pt x="1113615" y="352243"/>
                </a:lnTo>
                <a:lnTo>
                  <a:pt x="1051426" y="349601"/>
                </a:lnTo>
                <a:lnTo>
                  <a:pt x="992926" y="344276"/>
                </a:lnTo>
                <a:lnTo>
                  <a:pt x="940361" y="334982"/>
                </a:lnTo>
                <a:lnTo>
                  <a:pt x="895975" y="320434"/>
                </a:lnTo>
                <a:lnTo>
                  <a:pt x="860497" y="299325"/>
                </a:lnTo>
                <a:lnTo>
                  <a:pt x="831967" y="272264"/>
                </a:lnTo>
                <a:lnTo>
                  <a:pt x="808605" y="240840"/>
                </a:lnTo>
                <a:lnTo>
                  <a:pt x="788625" y="206646"/>
                </a:lnTo>
                <a:lnTo>
                  <a:pt x="761099" y="153641"/>
                </a:lnTo>
                <a:lnTo>
                  <a:pt x="751683" y="136311"/>
                </a:lnTo>
                <a:lnTo>
                  <a:pt x="731155" y="103351"/>
                </a:lnTo>
                <a:lnTo>
                  <a:pt x="706878" y="73985"/>
                </a:lnTo>
                <a:lnTo>
                  <a:pt x="677068" y="49804"/>
                </a:lnTo>
                <a:lnTo>
                  <a:pt x="639943" y="32398"/>
                </a:lnTo>
                <a:lnTo>
                  <a:pt x="592936" y="20363"/>
                </a:lnTo>
                <a:lnTo>
                  <a:pt x="536830" y="10916"/>
                </a:lnTo>
                <a:lnTo>
                  <a:pt x="474186" y="4267"/>
                </a:lnTo>
                <a:lnTo>
                  <a:pt x="407564" y="626"/>
                </a:lnTo>
                <a:lnTo>
                  <a:pt x="373562" y="0"/>
                </a:lnTo>
                <a:lnTo>
                  <a:pt x="339525" y="204"/>
                </a:lnTo>
                <a:lnTo>
                  <a:pt x="272629" y="3211"/>
                </a:lnTo>
                <a:lnTo>
                  <a:pt x="209436" y="9857"/>
                </a:lnTo>
                <a:lnTo>
                  <a:pt x="152507" y="20353"/>
                </a:lnTo>
                <a:lnTo>
                  <a:pt x="104402" y="34908"/>
                </a:lnTo>
                <a:lnTo>
                  <a:pt x="67681" y="53734"/>
                </a:lnTo>
                <a:lnTo>
                  <a:pt x="34080" y="93441"/>
                </a:lnTo>
                <a:lnTo>
                  <a:pt x="19422" y="146722"/>
                </a:lnTo>
                <a:lnTo>
                  <a:pt x="17438" y="187749"/>
                </a:lnTo>
                <a:lnTo>
                  <a:pt x="18168" y="209456"/>
                </a:lnTo>
                <a:lnTo>
                  <a:pt x="19771" y="231757"/>
                </a:lnTo>
                <a:lnTo>
                  <a:pt x="22043" y="254497"/>
                </a:lnTo>
                <a:lnTo>
                  <a:pt x="24778" y="277525"/>
                </a:lnTo>
                <a:lnTo>
                  <a:pt x="33713" y="346807"/>
                </a:lnTo>
                <a:lnTo>
                  <a:pt x="36251" y="369458"/>
                </a:lnTo>
                <a:lnTo>
                  <a:pt x="38226" y="391635"/>
                </a:lnTo>
                <a:lnTo>
                  <a:pt x="39433" y="413183"/>
                </a:lnTo>
                <a:lnTo>
                  <a:pt x="39668" y="433950"/>
                </a:lnTo>
                <a:lnTo>
                  <a:pt x="39668" y="968520"/>
                </a:lnTo>
                <a:lnTo>
                  <a:pt x="48023" y="975660"/>
                </a:lnTo>
                <a:lnTo>
                  <a:pt x="86137" y="995662"/>
                </a:lnTo>
                <a:lnTo>
                  <a:pt x="140404" y="1007639"/>
                </a:lnTo>
                <a:lnTo>
                  <a:pt x="187530" y="1009066"/>
                </a:lnTo>
                <a:lnTo>
                  <a:pt x="213993" y="1008367"/>
                </a:lnTo>
                <a:lnTo>
                  <a:pt x="241985" y="1006956"/>
                </a:lnTo>
                <a:lnTo>
                  <a:pt x="271203" y="1005003"/>
                </a:lnTo>
                <a:lnTo>
                  <a:pt x="301345" y="1002681"/>
                </a:lnTo>
                <a:lnTo>
                  <a:pt x="363184" y="997617"/>
                </a:lnTo>
                <a:lnTo>
                  <a:pt x="394276" y="995217"/>
                </a:lnTo>
                <a:lnTo>
                  <a:pt x="425079" y="993135"/>
                </a:lnTo>
                <a:lnTo>
                  <a:pt x="455288" y="991543"/>
                </a:lnTo>
                <a:lnTo>
                  <a:pt x="484603" y="990611"/>
                </a:lnTo>
                <a:lnTo>
                  <a:pt x="512718" y="990512"/>
                </a:lnTo>
                <a:lnTo>
                  <a:pt x="539331" y="991418"/>
                </a:lnTo>
                <a:lnTo>
                  <a:pt x="586840" y="996930"/>
                </a:lnTo>
                <a:lnTo>
                  <a:pt x="624703" y="1008520"/>
                </a:lnTo>
                <a:lnTo>
                  <a:pt x="659095" y="1040294"/>
                </a:lnTo>
                <a:lnTo>
                  <a:pt x="672291" y="1086187"/>
                </a:lnTo>
                <a:lnTo>
                  <a:pt x="674329" y="1158539"/>
                </a:lnTo>
                <a:lnTo>
                  <a:pt x="674548" y="1177077"/>
                </a:lnTo>
                <a:lnTo>
                  <a:pt x="680481" y="1230068"/>
                </a:lnTo>
                <a:lnTo>
                  <a:pt x="702164" y="1274264"/>
                </a:lnTo>
                <a:lnTo>
                  <a:pt x="749671" y="1303414"/>
                </a:lnTo>
                <a:lnTo>
                  <a:pt x="800927" y="1315929"/>
                </a:lnTo>
                <a:lnTo>
                  <a:pt x="867105" y="1326908"/>
                </a:lnTo>
                <a:lnTo>
                  <a:pt x="944384" y="1335592"/>
                </a:lnTo>
                <a:lnTo>
                  <a:pt x="985992" y="1338836"/>
                </a:lnTo>
                <a:lnTo>
                  <a:pt x="1028941" y="1341222"/>
                </a:lnTo>
                <a:lnTo>
                  <a:pt x="1072755" y="1342654"/>
                </a:lnTo>
                <a:lnTo>
                  <a:pt x="1116955" y="1343038"/>
                </a:lnTo>
                <a:lnTo>
                  <a:pt x="1161064" y="1342280"/>
                </a:lnTo>
                <a:lnTo>
                  <a:pt x="1204604" y="1340283"/>
                </a:lnTo>
                <a:lnTo>
                  <a:pt x="1247096" y="1336954"/>
                </a:lnTo>
                <a:lnTo>
                  <a:pt x="1288064" y="1332197"/>
                </a:lnTo>
                <a:lnTo>
                  <a:pt x="1327029" y="1325917"/>
                </a:lnTo>
                <a:lnTo>
                  <a:pt x="1397041" y="1308411"/>
                </a:lnTo>
                <a:lnTo>
                  <a:pt x="1453352" y="1283647"/>
                </a:lnTo>
                <a:lnTo>
                  <a:pt x="1493051" y="1250184"/>
                </a:lnTo>
                <a:lnTo>
                  <a:pt x="1520710" y="1203874"/>
                </a:lnTo>
                <a:lnTo>
                  <a:pt x="1538699" y="1146621"/>
                </a:lnTo>
                <a:lnTo>
                  <a:pt x="1548618" y="1081218"/>
                </a:lnTo>
                <a:lnTo>
                  <a:pt x="1551052" y="1046334"/>
                </a:lnTo>
                <a:lnTo>
                  <a:pt x="1552068" y="1010460"/>
                </a:lnTo>
                <a:close/>
              </a:path>
            </a:pathLst>
          </a:custGeom>
          <a:solidFill>
            <a:srgbClr val="33CCCC"/>
          </a:solidFill>
        </p:spPr>
        <p:txBody>
          <a:bodyPr wrap="square" lIns="0" tIns="0" rIns="0" bIns="0" rtlCol="0"/>
          <a:lstStyle/>
          <a:p>
            <a:endParaRPr sz="1539"/>
          </a:p>
        </p:txBody>
      </p:sp>
      <p:sp>
        <p:nvSpPr>
          <p:cNvPr id="6" name="object 6"/>
          <p:cNvSpPr/>
          <p:nvPr/>
        </p:nvSpPr>
        <p:spPr>
          <a:xfrm>
            <a:off x="6224396" y="3397915"/>
            <a:ext cx="2159483" cy="1564905"/>
          </a:xfrm>
          <a:custGeom>
            <a:avLst/>
            <a:gdLst/>
            <a:ahLst/>
            <a:cxnLst/>
            <a:rect l="l" t="t" r="r" b="b"/>
            <a:pathLst>
              <a:path w="2525395" h="1830070">
                <a:moveTo>
                  <a:pt x="2524910" y="779703"/>
                </a:moveTo>
                <a:lnTo>
                  <a:pt x="2523783" y="731969"/>
                </a:lnTo>
                <a:lnTo>
                  <a:pt x="2520478" y="685085"/>
                </a:lnTo>
                <a:lnTo>
                  <a:pt x="2514840" y="639365"/>
                </a:lnTo>
                <a:lnTo>
                  <a:pt x="2506713" y="595124"/>
                </a:lnTo>
                <a:lnTo>
                  <a:pt x="2495943" y="552673"/>
                </a:lnTo>
                <a:lnTo>
                  <a:pt x="2482375" y="512329"/>
                </a:lnTo>
                <a:lnTo>
                  <a:pt x="2465854" y="474403"/>
                </a:lnTo>
                <a:lnTo>
                  <a:pt x="2446225" y="439210"/>
                </a:lnTo>
                <a:lnTo>
                  <a:pt x="2423334" y="407064"/>
                </a:lnTo>
                <a:lnTo>
                  <a:pt x="2396088" y="377110"/>
                </a:lnTo>
                <a:lnTo>
                  <a:pt x="2363812" y="348502"/>
                </a:lnTo>
                <a:lnTo>
                  <a:pt x="2326973" y="321226"/>
                </a:lnTo>
                <a:lnTo>
                  <a:pt x="2286039" y="295270"/>
                </a:lnTo>
                <a:lnTo>
                  <a:pt x="2241477" y="270619"/>
                </a:lnTo>
                <a:lnTo>
                  <a:pt x="2193755" y="247259"/>
                </a:lnTo>
                <a:lnTo>
                  <a:pt x="2143340" y="225178"/>
                </a:lnTo>
                <a:lnTo>
                  <a:pt x="2090699" y="204360"/>
                </a:lnTo>
                <a:lnTo>
                  <a:pt x="2036301" y="184793"/>
                </a:lnTo>
                <a:lnTo>
                  <a:pt x="1980612" y="166463"/>
                </a:lnTo>
                <a:lnTo>
                  <a:pt x="1924100" y="149356"/>
                </a:lnTo>
                <a:lnTo>
                  <a:pt x="1867232" y="133458"/>
                </a:lnTo>
                <a:lnTo>
                  <a:pt x="1810477" y="118755"/>
                </a:lnTo>
                <a:lnTo>
                  <a:pt x="1754301" y="105235"/>
                </a:lnTo>
                <a:lnTo>
                  <a:pt x="1699172" y="92882"/>
                </a:lnTo>
                <a:lnTo>
                  <a:pt x="1645557" y="81684"/>
                </a:lnTo>
                <a:lnTo>
                  <a:pt x="1593925" y="71627"/>
                </a:lnTo>
                <a:lnTo>
                  <a:pt x="1544741" y="62697"/>
                </a:lnTo>
                <a:lnTo>
                  <a:pt x="1498475" y="54880"/>
                </a:lnTo>
                <a:lnTo>
                  <a:pt x="1455594" y="48162"/>
                </a:lnTo>
                <a:lnTo>
                  <a:pt x="1415164" y="43545"/>
                </a:lnTo>
                <a:lnTo>
                  <a:pt x="1376099" y="41630"/>
                </a:lnTo>
                <a:lnTo>
                  <a:pt x="1338288" y="42145"/>
                </a:lnTo>
                <a:lnTo>
                  <a:pt x="1265986" y="49389"/>
                </a:lnTo>
                <a:lnTo>
                  <a:pt x="1197377" y="63113"/>
                </a:lnTo>
                <a:lnTo>
                  <a:pt x="1131576" y="81155"/>
                </a:lnTo>
                <a:lnTo>
                  <a:pt x="1067703" y="101354"/>
                </a:lnTo>
                <a:lnTo>
                  <a:pt x="1036213" y="111585"/>
                </a:lnTo>
                <a:lnTo>
                  <a:pt x="1004874" y="121545"/>
                </a:lnTo>
                <a:lnTo>
                  <a:pt x="942208" y="139567"/>
                </a:lnTo>
                <a:lnTo>
                  <a:pt x="878822" y="153257"/>
                </a:lnTo>
                <a:lnTo>
                  <a:pt x="813833" y="160452"/>
                </a:lnTo>
                <a:lnTo>
                  <a:pt x="780462" y="160938"/>
                </a:lnTo>
                <a:lnTo>
                  <a:pt x="746059" y="158668"/>
                </a:lnTo>
                <a:lnTo>
                  <a:pt x="673797" y="145819"/>
                </a:lnTo>
                <a:lnTo>
                  <a:pt x="636370" y="136042"/>
                </a:lnTo>
                <a:lnTo>
                  <a:pt x="598367" y="124565"/>
                </a:lnTo>
                <a:lnTo>
                  <a:pt x="560004" y="111787"/>
                </a:lnTo>
                <a:lnTo>
                  <a:pt x="521497" y="98110"/>
                </a:lnTo>
                <a:lnTo>
                  <a:pt x="483062" y="83934"/>
                </a:lnTo>
                <a:lnTo>
                  <a:pt x="444915" y="69659"/>
                </a:lnTo>
                <a:lnTo>
                  <a:pt x="407272" y="55687"/>
                </a:lnTo>
                <a:lnTo>
                  <a:pt x="370349" y="42418"/>
                </a:lnTo>
                <a:lnTo>
                  <a:pt x="299528" y="19591"/>
                </a:lnTo>
                <a:lnTo>
                  <a:pt x="234179" y="4383"/>
                </a:lnTo>
                <a:lnTo>
                  <a:pt x="176031" y="0"/>
                </a:lnTo>
                <a:lnTo>
                  <a:pt x="150198" y="2868"/>
                </a:lnTo>
                <a:lnTo>
                  <a:pt x="106092" y="20730"/>
                </a:lnTo>
                <a:lnTo>
                  <a:pt x="71885" y="55866"/>
                </a:lnTo>
                <a:lnTo>
                  <a:pt x="45491" y="106227"/>
                </a:lnTo>
                <a:lnTo>
                  <a:pt x="26038" y="168795"/>
                </a:lnTo>
                <a:lnTo>
                  <a:pt x="12652" y="240552"/>
                </a:lnTo>
                <a:lnTo>
                  <a:pt x="7961" y="278934"/>
                </a:lnTo>
                <a:lnTo>
                  <a:pt x="4460" y="318482"/>
                </a:lnTo>
                <a:lnTo>
                  <a:pt x="2038" y="358818"/>
                </a:lnTo>
                <a:lnTo>
                  <a:pt x="588" y="399566"/>
                </a:lnTo>
                <a:lnTo>
                  <a:pt x="0" y="440349"/>
                </a:lnTo>
                <a:lnTo>
                  <a:pt x="164" y="480788"/>
                </a:lnTo>
                <a:lnTo>
                  <a:pt x="971" y="520507"/>
                </a:lnTo>
                <a:lnTo>
                  <a:pt x="2313" y="559129"/>
                </a:lnTo>
                <a:lnTo>
                  <a:pt x="6164" y="631572"/>
                </a:lnTo>
                <a:lnTo>
                  <a:pt x="10842" y="695100"/>
                </a:lnTo>
                <a:lnTo>
                  <a:pt x="11229" y="724164"/>
                </a:lnTo>
                <a:lnTo>
                  <a:pt x="16162" y="781057"/>
                </a:lnTo>
                <a:lnTo>
                  <a:pt x="26141" y="836189"/>
                </a:lnTo>
                <a:lnTo>
                  <a:pt x="40566" y="889425"/>
                </a:lnTo>
                <a:lnTo>
                  <a:pt x="58838" y="940625"/>
                </a:lnTo>
                <a:lnTo>
                  <a:pt x="80359" y="989654"/>
                </a:lnTo>
                <a:lnTo>
                  <a:pt x="104529" y="1036374"/>
                </a:lnTo>
                <a:lnTo>
                  <a:pt x="130749" y="1080649"/>
                </a:lnTo>
                <a:lnTo>
                  <a:pt x="158422" y="1122339"/>
                </a:lnTo>
                <a:lnTo>
                  <a:pt x="186946" y="1161310"/>
                </a:lnTo>
                <a:lnTo>
                  <a:pt x="216348" y="1197136"/>
                </a:lnTo>
                <a:lnTo>
                  <a:pt x="249069" y="1228338"/>
                </a:lnTo>
                <a:lnTo>
                  <a:pt x="284888" y="1255468"/>
                </a:lnTo>
                <a:lnTo>
                  <a:pt x="323187" y="1279410"/>
                </a:lnTo>
                <a:lnTo>
                  <a:pt x="363349" y="1301044"/>
                </a:lnTo>
                <a:lnTo>
                  <a:pt x="404757" y="1321255"/>
                </a:lnTo>
                <a:lnTo>
                  <a:pt x="446794" y="1340924"/>
                </a:lnTo>
                <a:lnTo>
                  <a:pt x="467855" y="1350831"/>
                </a:lnTo>
                <a:lnTo>
                  <a:pt x="509677" y="1371342"/>
                </a:lnTo>
                <a:lnTo>
                  <a:pt x="550585" y="1393517"/>
                </a:lnTo>
                <a:lnTo>
                  <a:pt x="589962" y="1418238"/>
                </a:lnTo>
                <a:lnTo>
                  <a:pt x="625998" y="1446054"/>
                </a:lnTo>
                <a:lnTo>
                  <a:pt x="657975" y="1475992"/>
                </a:lnTo>
                <a:lnTo>
                  <a:pt x="687592" y="1507338"/>
                </a:lnTo>
                <a:lnTo>
                  <a:pt x="716551" y="1539378"/>
                </a:lnTo>
                <a:lnTo>
                  <a:pt x="731315" y="1555436"/>
                </a:lnTo>
                <a:lnTo>
                  <a:pt x="762476" y="1587182"/>
                </a:lnTo>
                <a:lnTo>
                  <a:pt x="797230" y="1617839"/>
                </a:lnTo>
                <a:lnTo>
                  <a:pt x="837278" y="1646696"/>
                </a:lnTo>
                <a:lnTo>
                  <a:pt x="884322" y="1673037"/>
                </a:lnTo>
                <a:lnTo>
                  <a:pt x="940061" y="1696151"/>
                </a:lnTo>
                <a:lnTo>
                  <a:pt x="1006490" y="1716277"/>
                </a:lnTo>
                <a:lnTo>
                  <a:pt x="1044712" y="1726742"/>
                </a:lnTo>
                <a:lnTo>
                  <a:pt x="1086025" y="1737504"/>
                </a:lnTo>
                <a:lnTo>
                  <a:pt x="1130067" y="1748398"/>
                </a:lnTo>
                <a:lnTo>
                  <a:pt x="1176475" y="1759257"/>
                </a:lnTo>
                <a:lnTo>
                  <a:pt x="1224887" y="1769917"/>
                </a:lnTo>
                <a:lnTo>
                  <a:pt x="1274938" y="1780210"/>
                </a:lnTo>
                <a:lnTo>
                  <a:pt x="1326267" y="1789972"/>
                </a:lnTo>
                <a:lnTo>
                  <a:pt x="1378510" y="1799037"/>
                </a:lnTo>
                <a:lnTo>
                  <a:pt x="1431305" y="1807239"/>
                </a:lnTo>
                <a:lnTo>
                  <a:pt x="1484288" y="1814413"/>
                </a:lnTo>
                <a:lnTo>
                  <a:pt x="1537097" y="1820391"/>
                </a:lnTo>
                <a:lnTo>
                  <a:pt x="1589369" y="1825010"/>
                </a:lnTo>
                <a:lnTo>
                  <a:pt x="1640740" y="1828103"/>
                </a:lnTo>
                <a:lnTo>
                  <a:pt x="1690849" y="1829504"/>
                </a:lnTo>
                <a:lnTo>
                  <a:pt x="1739332" y="1829048"/>
                </a:lnTo>
                <a:lnTo>
                  <a:pt x="1785826" y="1826568"/>
                </a:lnTo>
                <a:lnTo>
                  <a:pt x="1829968" y="1821900"/>
                </a:lnTo>
                <a:lnTo>
                  <a:pt x="1871395" y="1814877"/>
                </a:lnTo>
                <a:lnTo>
                  <a:pt x="1909746" y="1805334"/>
                </a:lnTo>
                <a:lnTo>
                  <a:pt x="1946079" y="1793220"/>
                </a:lnTo>
                <a:lnTo>
                  <a:pt x="1981665" y="1778898"/>
                </a:lnTo>
                <a:lnTo>
                  <a:pt x="2016455" y="1762479"/>
                </a:lnTo>
                <a:lnTo>
                  <a:pt x="2050399" y="1744076"/>
                </a:lnTo>
                <a:lnTo>
                  <a:pt x="2083446" y="1723800"/>
                </a:lnTo>
                <a:lnTo>
                  <a:pt x="2115547" y="1701765"/>
                </a:lnTo>
                <a:lnTo>
                  <a:pt x="2146653" y="1678081"/>
                </a:lnTo>
                <a:lnTo>
                  <a:pt x="2176714" y="1652861"/>
                </a:lnTo>
                <a:lnTo>
                  <a:pt x="2205679" y="1626217"/>
                </a:lnTo>
                <a:lnTo>
                  <a:pt x="2233500" y="1598261"/>
                </a:lnTo>
                <a:lnTo>
                  <a:pt x="2260127" y="1569104"/>
                </a:lnTo>
                <a:lnTo>
                  <a:pt x="2285509" y="1538860"/>
                </a:lnTo>
                <a:lnTo>
                  <a:pt x="2309597" y="1507639"/>
                </a:lnTo>
                <a:lnTo>
                  <a:pt x="2332342" y="1475554"/>
                </a:lnTo>
                <a:lnTo>
                  <a:pt x="2353694" y="1442718"/>
                </a:lnTo>
                <a:lnTo>
                  <a:pt x="2373602" y="1409241"/>
                </a:lnTo>
                <a:lnTo>
                  <a:pt x="2392018" y="1375236"/>
                </a:lnTo>
                <a:lnTo>
                  <a:pt x="2408891" y="1340815"/>
                </a:lnTo>
                <a:lnTo>
                  <a:pt x="2437812" y="1271172"/>
                </a:lnTo>
                <a:lnTo>
                  <a:pt x="2450427" y="1234792"/>
                </a:lnTo>
                <a:lnTo>
                  <a:pt x="2462568" y="1195810"/>
                </a:lnTo>
                <a:lnTo>
                  <a:pt x="2474079" y="1154541"/>
                </a:lnTo>
                <a:lnTo>
                  <a:pt x="2484806" y="1111299"/>
                </a:lnTo>
                <a:lnTo>
                  <a:pt x="2494592" y="1066397"/>
                </a:lnTo>
                <a:lnTo>
                  <a:pt x="2503285" y="1020149"/>
                </a:lnTo>
                <a:lnTo>
                  <a:pt x="2510728" y="972869"/>
                </a:lnTo>
                <a:lnTo>
                  <a:pt x="2516767" y="924871"/>
                </a:lnTo>
                <a:lnTo>
                  <a:pt x="2521247" y="876468"/>
                </a:lnTo>
                <a:lnTo>
                  <a:pt x="2524013" y="827974"/>
                </a:lnTo>
                <a:lnTo>
                  <a:pt x="2524910" y="779703"/>
                </a:lnTo>
                <a:close/>
              </a:path>
            </a:pathLst>
          </a:custGeom>
          <a:solidFill>
            <a:srgbClr val="33CCCC"/>
          </a:solidFill>
        </p:spPr>
        <p:txBody>
          <a:bodyPr wrap="square" lIns="0" tIns="0" rIns="0" bIns="0" rtlCol="0"/>
          <a:lstStyle/>
          <a:p>
            <a:endParaRPr sz="1539"/>
          </a:p>
        </p:txBody>
      </p:sp>
      <p:sp>
        <p:nvSpPr>
          <p:cNvPr id="7" name="object 7"/>
          <p:cNvSpPr/>
          <p:nvPr/>
        </p:nvSpPr>
        <p:spPr>
          <a:xfrm>
            <a:off x="5999756" y="2354096"/>
            <a:ext cx="2550980" cy="2540659"/>
          </a:xfrm>
          <a:prstGeom prst="rect">
            <a:avLst/>
          </a:prstGeom>
          <a:blipFill>
            <a:blip r:embed="rId2" cstate="print"/>
            <a:stretch>
              <a:fillRect/>
            </a:stretch>
          </a:blipFill>
        </p:spPr>
        <p:txBody>
          <a:bodyPr wrap="square" lIns="0" tIns="0" rIns="0" bIns="0" rtlCol="0"/>
          <a:lstStyle/>
          <a:p>
            <a:endParaRPr sz="1539"/>
          </a:p>
        </p:txBody>
      </p:sp>
      <p:sp>
        <p:nvSpPr>
          <p:cNvPr id="8" name="object 8"/>
          <p:cNvSpPr/>
          <p:nvPr/>
        </p:nvSpPr>
        <p:spPr>
          <a:xfrm>
            <a:off x="6242799" y="2469531"/>
            <a:ext cx="1896131" cy="1896131"/>
          </a:xfrm>
          <a:custGeom>
            <a:avLst/>
            <a:gdLst/>
            <a:ahLst/>
            <a:cxnLst/>
            <a:rect l="l" t="t" r="r" b="b"/>
            <a:pathLst>
              <a:path w="2217420" h="2217420">
                <a:moveTo>
                  <a:pt x="2157984" y="2134362"/>
                </a:moveTo>
                <a:lnTo>
                  <a:pt x="23622" y="0"/>
                </a:lnTo>
                <a:lnTo>
                  <a:pt x="0" y="23622"/>
                </a:lnTo>
                <a:lnTo>
                  <a:pt x="2134362" y="2157984"/>
                </a:lnTo>
                <a:lnTo>
                  <a:pt x="2157984" y="2134362"/>
                </a:lnTo>
                <a:close/>
              </a:path>
              <a:path w="2217420" h="2217420">
                <a:moveTo>
                  <a:pt x="2170176" y="2201559"/>
                </a:moveTo>
                <a:lnTo>
                  <a:pt x="2170176" y="2146554"/>
                </a:lnTo>
                <a:lnTo>
                  <a:pt x="2146554" y="2170176"/>
                </a:lnTo>
                <a:lnTo>
                  <a:pt x="2134362" y="2157984"/>
                </a:lnTo>
                <a:lnTo>
                  <a:pt x="2110740" y="2181606"/>
                </a:lnTo>
                <a:lnTo>
                  <a:pt x="2170176" y="2201559"/>
                </a:lnTo>
                <a:close/>
              </a:path>
              <a:path w="2217420" h="2217420">
                <a:moveTo>
                  <a:pt x="2170176" y="2146554"/>
                </a:moveTo>
                <a:lnTo>
                  <a:pt x="2157984" y="2134362"/>
                </a:lnTo>
                <a:lnTo>
                  <a:pt x="2134362" y="2157984"/>
                </a:lnTo>
                <a:lnTo>
                  <a:pt x="2146554" y="2170176"/>
                </a:lnTo>
                <a:lnTo>
                  <a:pt x="2170176" y="2146554"/>
                </a:lnTo>
                <a:close/>
              </a:path>
              <a:path w="2217420" h="2217420">
                <a:moveTo>
                  <a:pt x="2217420" y="2217420"/>
                </a:moveTo>
                <a:lnTo>
                  <a:pt x="2181606" y="2110740"/>
                </a:lnTo>
                <a:lnTo>
                  <a:pt x="2157984" y="2134362"/>
                </a:lnTo>
                <a:lnTo>
                  <a:pt x="2170176" y="2146554"/>
                </a:lnTo>
                <a:lnTo>
                  <a:pt x="2170176" y="2201559"/>
                </a:lnTo>
                <a:lnTo>
                  <a:pt x="2217420" y="2217420"/>
                </a:lnTo>
                <a:close/>
              </a:path>
            </a:pathLst>
          </a:custGeom>
          <a:solidFill>
            <a:srgbClr val="FF0000"/>
          </a:solidFill>
        </p:spPr>
        <p:txBody>
          <a:bodyPr wrap="square" lIns="0" tIns="0" rIns="0" bIns="0" rtlCol="0"/>
          <a:lstStyle/>
          <a:p>
            <a:endParaRPr sz="1539"/>
          </a:p>
        </p:txBody>
      </p:sp>
      <p:sp>
        <p:nvSpPr>
          <p:cNvPr id="9" name="object 9"/>
          <p:cNvSpPr/>
          <p:nvPr/>
        </p:nvSpPr>
        <p:spPr>
          <a:xfrm>
            <a:off x="6253225" y="2365277"/>
            <a:ext cx="1895588" cy="1896131"/>
          </a:xfrm>
          <a:custGeom>
            <a:avLst/>
            <a:gdLst/>
            <a:ahLst/>
            <a:cxnLst/>
            <a:rect l="l" t="t" r="r" b="b"/>
            <a:pathLst>
              <a:path w="2216784" h="2217420">
                <a:moveTo>
                  <a:pt x="105918" y="35814"/>
                </a:moveTo>
                <a:lnTo>
                  <a:pt x="0" y="0"/>
                </a:lnTo>
                <a:lnTo>
                  <a:pt x="35052" y="106680"/>
                </a:lnTo>
                <a:lnTo>
                  <a:pt x="47244" y="94488"/>
                </a:lnTo>
                <a:lnTo>
                  <a:pt x="47244" y="70866"/>
                </a:lnTo>
                <a:lnTo>
                  <a:pt x="70866" y="47244"/>
                </a:lnTo>
                <a:lnTo>
                  <a:pt x="82674" y="59057"/>
                </a:lnTo>
                <a:lnTo>
                  <a:pt x="105918" y="35814"/>
                </a:lnTo>
                <a:close/>
              </a:path>
              <a:path w="2216784" h="2217420">
                <a:moveTo>
                  <a:pt x="82674" y="59057"/>
                </a:moveTo>
                <a:lnTo>
                  <a:pt x="70866" y="47244"/>
                </a:lnTo>
                <a:lnTo>
                  <a:pt x="47244" y="70866"/>
                </a:lnTo>
                <a:lnTo>
                  <a:pt x="59052" y="82679"/>
                </a:lnTo>
                <a:lnTo>
                  <a:pt x="82674" y="59057"/>
                </a:lnTo>
                <a:close/>
              </a:path>
              <a:path w="2216784" h="2217420">
                <a:moveTo>
                  <a:pt x="59052" y="82679"/>
                </a:moveTo>
                <a:lnTo>
                  <a:pt x="47244" y="70866"/>
                </a:lnTo>
                <a:lnTo>
                  <a:pt x="47244" y="94488"/>
                </a:lnTo>
                <a:lnTo>
                  <a:pt x="59052" y="82679"/>
                </a:lnTo>
                <a:close/>
              </a:path>
              <a:path w="2216784" h="2217420">
                <a:moveTo>
                  <a:pt x="2216658" y="2193798"/>
                </a:moveTo>
                <a:lnTo>
                  <a:pt x="82674" y="59057"/>
                </a:lnTo>
                <a:lnTo>
                  <a:pt x="59052" y="82679"/>
                </a:lnTo>
                <a:lnTo>
                  <a:pt x="2193036" y="2217420"/>
                </a:lnTo>
                <a:lnTo>
                  <a:pt x="2216658" y="2193798"/>
                </a:lnTo>
                <a:close/>
              </a:path>
            </a:pathLst>
          </a:custGeom>
          <a:solidFill>
            <a:srgbClr val="FF0000"/>
          </a:solidFill>
        </p:spPr>
        <p:txBody>
          <a:bodyPr wrap="square" lIns="0" tIns="0" rIns="0" bIns="0" rtlCol="0"/>
          <a:lstStyle/>
          <a:p>
            <a:endParaRPr sz="1539"/>
          </a:p>
        </p:txBody>
      </p:sp>
      <p:sp>
        <p:nvSpPr>
          <p:cNvPr id="10" name="object 10"/>
          <p:cNvSpPr/>
          <p:nvPr/>
        </p:nvSpPr>
        <p:spPr>
          <a:xfrm>
            <a:off x="7276875" y="4408667"/>
            <a:ext cx="862273" cy="313850"/>
          </a:xfrm>
          <a:custGeom>
            <a:avLst/>
            <a:gdLst/>
            <a:ahLst/>
            <a:cxnLst/>
            <a:rect l="l" t="t" r="r" b="b"/>
            <a:pathLst>
              <a:path w="1008379" h="367029">
                <a:moveTo>
                  <a:pt x="918363" y="63956"/>
                </a:moveTo>
                <a:lnTo>
                  <a:pt x="907618" y="31978"/>
                </a:lnTo>
                <a:lnTo>
                  <a:pt x="0" y="334518"/>
                </a:lnTo>
                <a:lnTo>
                  <a:pt x="10668" y="366522"/>
                </a:lnTo>
                <a:lnTo>
                  <a:pt x="918363" y="63956"/>
                </a:lnTo>
                <a:close/>
              </a:path>
              <a:path w="1008379" h="367029">
                <a:moveTo>
                  <a:pt x="1008126" y="16002"/>
                </a:moveTo>
                <a:lnTo>
                  <a:pt x="896874" y="0"/>
                </a:lnTo>
                <a:lnTo>
                  <a:pt x="907618" y="31978"/>
                </a:lnTo>
                <a:lnTo>
                  <a:pt x="923544" y="26670"/>
                </a:lnTo>
                <a:lnTo>
                  <a:pt x="934212" y="58674"/>
                </a:lnTo>
                <a:lnTo>
                  <a:pt x="934212" y="89916"/>
                </a:lnTo>
                <a:lnTo>
                  <a:pt x="1008126" y="16002"/>
                </a:lnTo>
                <a:close/>
              </a:path>
              <a:path w="1008379" h="367029">
                <a:moveTo>
                  <a:pt x="934212" y="58674"/>
                </a:moveTo>
                <a:lnTo>
                  <a:pt x="923544" y="26670"/>
                </a:lnTo>
                <a:lnTo>
                  <a:pt x="907618" y="31978"/>
                </a:lnTo>
                <a:lnTo>
                  <a:pt x="918363" y="63956"/>
                </a:lnTo>
                <a:lnTo>
                  <a:pt x="934212" y="58674"/>
                </a:lnTo>
                <a:close/>
              </a:path>
              <a:path w="1008379" h="367029">
                <a:moveTo>
                  <a:pt x="934212" y="89916"/>
                </a:moveTo>
                <a:lnTo>
                  <a:pt x="934212" y="58674"/>
                </a:lnTo>
                <a:lnTo>
                  <a:pt x="918363" y="63956"/>
                </a:lnTo>
                <a:lnTo>
                  <a:pt x="928878" y="95250"/>
                </a:lnTo>
                <a:lnTo>
                  <a:pt x="934212" y="89916"/>
                </a:lnTo>
                <a:close/>
              </a:path>
            </a:pathLst>
          </a:custGeom>
          <a:solidFill>
            <a:srgbClr val="FF0000"/>
          </a:solidFill>
        </p:spPr>
        <p:txBody>
          <a:bodyPr wrap="square" lIns="0" tIns="0" rIns="0" bIns="0" rtlCol="0"/>
          <a:lstStyle/>
          <a:p>
            <a:endParaRPr sz="1539"/>
          </a:p>
        </p:txBody>
      </p:sp>
      <p:sp>
        <p:nvSpPr>
          <p:cNvPr id="11" name="object 11"/>
          <p:cNvSpPr/>
          <p:nvPr/>
        </p:nvSpPr>
        <p:spPr>
          <a:xfrm>
            <a:off x="7338776" y="4466007"/>
            <a:ext cx="861729" cy="312764"/>
          </a:xfrm>
          <a:custGeom>
            <a:avLst/>
            <a:gdLst/>
            <a:ahLst/>
            <a:cxnLst/>
            <a:rect l="l" t="t" r="r" b="b"/>
            <a:pathLst>
              <a:path w="1007745" h="365760">
                <a:moveTo>
                  <a:pt x="89992" y="302488"/>
                </a:moveTo>
                <a:lnTo>
                  <a:pt x="79247" y="270509"/>
                </a:lnTo>
                <a:lnTo>
                  <a:pt x="0" y="349757"/>
                </a:lnTo>
                <a:lnTo>
                  <a:pt x="73913" y="360389"/>
                </a:lnTo>
                <a:lnTo>
                  <a:pt x="73913" y="307847"/>
                </a:lnTo>
                <a:lnTo>
                  <a:pt x="89992" y="302488"/>
                </a:lnTo>
                <a:close/>
              </a:path>
              <a:path w="1007745" h="365760">
                <a:moveTo>
                  <a:pt x="100736" y="334462"/>
                </a:moveTo>
                <a:lnTo>
                  <a:pt x="89992" y="302488"/>
                </a:lnTo>
                <a:lnTo>
                  <a:pt x="73913" y="307847"/>
                </a:lnTo>
                <a:lnTo>
                  <a:pt x="84581" y="339851"/>
                </a:lnTo>
                <a:lnTo>
                  <a:pt x="100736" y="334462"/>
                </a:lnTo>
                <a:close/>
              </a:path>
              <a:path w="1007745" h="365760">
                <a:moveTo>
                  <a:pt x="111251" y="365759"/>
                </a:moveTo>
                <a:lnTo>
                  <a:pt x="100736" y="334462"/>
                </a:lnTo>
                <a:lnTo>
                  <a:pt x="84581" y="339851"/>
                </a:lnTo>
                <a:lnTo>
                  <a:pt x="73913" y="307847"/>
                </a:lnTo>
                <a:lnTo>
                  <a:pt x="73913" y="360389"/>
                </a:lnTo>
                <a:lnTo>
                  <a:pt x="111251" y="365759"/>
                </a:lnTo>
                <a:close/>
              </a:path>
              <a:path w="1007745" h="365760">
                <a:moveTo>
                  <a:pt x="1007363" y="32003"/>
                </a:moveTo>
                <a:lnTo>
                  <a:pt x="997457" y="0"/>
                </a:lnTo>
                <a:lnTo>
                  <a:pt x="89992" y="302488"/>
                </a:lnTo>
                <a:lnTo>
                  <a:pt x="100736" y="334462"/>
                </a:lnTo>
                <a:lnTo>
                  <a:pt x="1007363" y="32003"/>
                </a:lnTo>
                <a:close/>
              </a:path>
            </a:pathLst>
          </a:custGeom>
          <a:solidFill>
            <a:srgbClr val="FF0000"/>
          </a:solidFill>
        </p:spPr>
        <p:txBody>
          <a:bodyPr wrap="square" lIns="0" tIns="0" rIns="0" bIns="0" rtlCol="0"/>
          <a:lstStyle/>
          <a:p>
            <a:endParaRPr sz="1539"/>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21720"/>
            <a:fld id="{81D60167-4931-47E6-BA6A-407CBD079E47}" type="slidenum">
              <a:rPr spc="13" dirty="0"/>
              <a:pPr marL="21720"/>
              <a:t>6</a:t>
            </a:fld>
            <a:endParaRPr spc="1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a:t>第一节 计算机网络应用体系结构</a:t>
            </a:r>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2585323"/>
          </a:xfrm>
        </p:spPr>
        <p:txBody>
          <a:bodyPr/>
          <a:lstStyle/>
          <a:p>
            <a:r>
              <a:rPr lang="zh-CN" altLang="en-US" dirty="0">
                <a:solidFill>
                  <a:srgbClr val="163793"/>
                </a:solidFill>
              </a:rPr>
              <a:t>一、客户</a:t>
            </a:r>
            <a:r>
              <a:rPr lang="en-US" altLang="zh-CN" dirty="0">
                <a:solidFill>
                  <a:srgbClr val="163793"/>
                </a:solidFill>
              </a:rPr>
              <a:t>/</a:t>
            </a:r>
            <a:r>
              <a:rPr lang="zh-CN" altLang="en-US" dirty="0">
                <a:solidFill>
                  <a:srgbClr val="163793"/>
                </a:solidFill>
              </a:rPr>
              <a:t>服务器</a:t>
            </a:r>
            <a:r>
              <a:rPr lang="en-US" altLang="zh-CN" dirty="0">
                <a:solidFill>
                  <a:srgbClr val="163793"/>
                </a:solidFill>
              </a:rPr>
              <a:t>C/S</a:t>
            </a:r>
            <a:r>
              <a:rPr lang="zh-CN" altLang="en-US" dirty="0">
                <a:solidFill>
                  <a:srgbClr val="163793"/>
                </a:solidFill>
              </a:rPr>
              <a:t>）结构网络应用</a:t>
            </a:r>
          </a:p>
          <a:p>
            <a:endParaRPr lang="en-US" altLang="zh-CN" dirty="0">
              <a:solidFill>
                <a:srgbClr val="163793"/>
              </a:solidFill>
            </a:endParaRPr>
          </a:p>
          <a:p>
            <a:r>
              <a:rPr lang="zh-CN" altLang="en-US" dirty="0">
                <a:solidFill>
                  <a:srgbClr val="FF0000"/>
                </a:solidFill>
              </a:rPr>
              <a:t>服务器</a:t>
            </a:r>
            <a:r>
              <a:rPr lang="zh-CN" altLang="en-US" dirty="0">
                <a:solidFill>
                  <a:srgbClr val="163793"/>
                </a:solidFill>
              </a:rPr>
              <a:t>计算机一般具有固定的网络地址（比如</a:t>
            </a:r>
            <a:r>
              <a:rPr lang="en-US" altLang="zh-CN" dirty="0">
                <a:solidFill>
                  <a:srgbClr val="163793"/>
                </a:solidFill>
              </a:rPr>
              <a:t>IP</a:t>
            </a:r>
            <a:r>
              <a:rPr lang="zh-CN" altLang="en-US" dirty="0">
                <a:solidFill>
                  <a:srgbClr val="163793"/>
                </a:solidFill>
              </a:rPr>
              <a:t>地址</a:t>
            </a:r>
            <a:r>
              <a:rPr lang="en-US" altLang="zh-CN" dirty="0">
                <a:solidFill>
                  <a:srgbClr val="163793"/>
                </a:solidFill>
              </a:rPr>
              <a:t>〉</a:t>
            </a:r>
            <a:r>
              <a:rPr lang="zh-CN" altLang="en-US" dirty="0">
                <a:solidFill>
                  <a:srgbClr val="163793"/>
                </a:solidFill>
              </a:rPr>
              <a:t>， 长期运行， 以便服务器软件能够随时被请求服务。</a:t>
            </a:r>
            <a:endParaRPr lang="en-US" altLang="zh-CN" dirty="0">
              <a:solidFill>
                <a:srgbClr val="163793"/>
              </a:solidFill>
            </a:endParaRPr>
          </a:p>
          <a:p>
            <a:endParaRPr lang="en-US" altLang="zh-CN" dirty="0">
              <a:solidFill>
                <a:srgbClr val="FF0000"/>
              </a:solidFill>
            </a:endParaRPr>
          </a:p>
          <a:p>
            <a:r>
              <a:rPr lang="zh-CN" altLang="en-US" dirty="0">
                <a:solidFill>
                  <a:srgbClr val="FF0000"/>
                </a:solidFill>
              </a:rPr>
              <a:t>客户软件</a:t>
            </a:r>
            <a:r>
              <a:rPr lang="zh-CN" altLang="en-US" dirty="0">
                <a:solidFill>
                  <a:srgbClr val="163793"/>
                </a:solidFill>
              </a:rPr>
              <a:t>通常运行在普通用户的计算机或其他计算设备上，可能使用动态的网络地址， 是通信的主动发起方。</a:t>
            </a:r>
            <a:endParaRPr lang="en-US" altLang="zh-CN" dirty="0">
              <a:solidFill>
                <a:srgbClr val="163793"/>
              </a:solidFill>
            </a:endParaRP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7</a:t>
            </a:fld>
            <a:endParaRPr lang="en-US" altLang="zh-CN" dirty="0"/>
          </a:p>
        </p:txBody>
      </p:sp>
    </p:spTree>
    <p:extLst>
      <p:ext uri="{BB962C8B-B14F-4D97-AF65-F5344CB8AC3E}">
        <p14:creationId xmlns:p14="http://schemas.microsoft.com/office/powerpoint/2010/main" val="91749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a:t>第一节 计算机网络应用体系结构</a:t>
            </a:r>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4801314"/>
          </a:xfrm>
        </p:spPr>
        <p:txBody>
          <a:bodyPr/>
          <a:lstStyle/>
          <a:p>
            <a:r>
              <a:rPr lang="zh-CN" altLang="en-US" dirty="0">
                <a:solidFill>
                  <a:srgbClr val="163793"/>
                </a:solidFill>
              </a:rPr>
              <a:t>一、客户</a:t>
            </a:r>
            <a:r>
              <a:rPr lang="en-US" altLang="zh-CN" dirty="0">
                <a:solidFill>
                  <a:srgbClr val="163793"/>
                </a:solidFill>
              </a:rPr>
              <a:t>/</a:t>
            </a:r>
            <a:r>
              <a:rPr lang="zh-CN" altLang="en-US" dirty="0">
                <a:solidFill>
                  <a:srgbClr val="163793"/>
                </a:solidFill>
              </a:rPr>
              <a:t>服务器</a:t>
            </a:r>
            <a:r>
              <a:rPr lang="en-US" altLang="zh-CN" dirty="0">
                <a:solidFill>
                  <a:srgbClr val="163793"/>
                </a:solidFill>
              </a:rPr>
              <a:t>C/S</a:t>
            </a:r>
            <a:r>
              <a:rPr lang="zh-CN" altLang="en-US" dirty="0">
                <a:solidFill>
                  <a:srgbClr val="163793"/>
                </a:solidFill>
              </a:rPr>
              <a:t>）结构网络应用</a:t>
            </a:r>
          </a:p>
          <a:p>
            <a:endParaRPr lang="en-US" altLang="zh-CN" dirty="0">
              <a:solidFill>
                <a:srgbClr val="163793"/>
              </a:solidFill>
            </a:endParaRPr>
          </a:p>
          <a:p>
            <a:r>
              <a:rPr lang="en-US" altLang="zh-CN" dirty="0">
                <a:solidFill>
                  <a:srgbClr val="163793"/>
                </a:solidFill>
              </a:rPr>
              <a:t>C/S</a:t>
            </a:r>
            <a:r>
              <a:rPr lang="zh-CN" altLang="en-US" dirty="0">
                <a:solidFill>
                  <a:srgbClr val="163793"/>
                </a:solidFill>
              </a:rPr>
              <a:t>网络应用最主要的特征是通信</a:t>
            </a:r>
            <a:r>
              <a:rPr lang="zh-CN" altLang="en-US" dirty="0">
                <a:solidFill>
                  <a:srgbClr val="FF0000"/>
                </a:solidFill>
              </a:rPr>
              <a:t>只在客户与服务器之间进行， 客户与客户之间不进行直接通信</a:t>
            </a:r>
            <a:r>
              <a:rPr lang="zh-CN" altLang="en-US" dirty="0">
                <a:solidFill>
                  <a:srgbClr val="163793"/>
                </a:solidFill>
              </a:rPr>
              <a:t>。</a:t>
            </a:r>
            <a:endParaRPr lang="en-US" altLang="zh-CN" dirty="0">
              <a:solidFill>
                <a:srgbClr val="163793"/>
              </a:solidFill>
            </a:endParaRPr>
          </a:p>
          <a:p>
            <a:endParaRPr lang="en-US" altLang="zh-CN" dirty="0">
              <a:solidFill>
                <a:srgbClr val="163793"/>
              </a:solidFill>
            </a:endParaRPr>
          </a:p>
          <a:p>
            <a:r>
              <a:rPr lang="zh-CN" altLang="en-US" dirty="0">
                <a:solidFill>
                  <a:srgbClr val="163793"/>
                </a:solidFill>
              </a:rPr>
              <a:t>事实上，在现代计算机网络中， 网络应用程序之间通信的</a:t>
            </a:r>
            <a:r>
              <a:rPr lang="zh-CN" altLang="en-US" dirty="0">
                <a:solidFill>
                  <a:srgbClr val="FF0000"/>
                </a:solidFill>
              </a:rPr>
              <a:t>基本模式</a:t>
            </a:r>
            <a:r>
              <a:rPr lang="zh-CN" altLang="en-US" dirty="0">
                <a:solidFill>
                  <a:srgbClr val="163793"/>
                </a:solidFill>
              </a:rPr>
              <a:t>就是</a:t>
            </a:r>
            <a:r>
              <a:rPr lang="en-US" altLang="zh-CN" dirty="0">
                <a:solidFill>
                  <a:srgbClr val="163793"/>
                </a:solidFill>
              </a:rPr>
              <a:t>C/S</a:t>
            </a:r>
            <a:r>
              <a:rPr lang="zh-CN" altLang="en-US" dirty="0">
                <a:solidFill>
                  <a:srgbClr val="163793"/>
                </a:solidFill>
              </a:rPr>
              <a:t>方式通信。</a:t>
            </a:r>
            <a:endParaRPr lang="en-US" altLang="zh-CN" dirty="0">
              <a:solidFill>
                <a:srgbClr val="163793"/>
              </a:solidFill>
            </a:endParaRPr>
          </a:p>
          <a:p>
            <a:endParaRPr lang="en-US" altLang="zh-CN" dirty="0">
              <a:solidFill>
                <a:srgbClr val="163793"/>
              </a:solidFill>
            </a:endParaRPr>
          </a:p>
          <a:p>
            <a:r>
              <a:rPr lang="zh-CN" altLang="en-US" dirty="0">
                <a:solidFill>
                  <a:srgbClr val="163793"/>
                </a:solidFill>
              </a:rPr>
              <a:t>在</a:t>
            </a:r>
            <a:r>
              <a:rPr lang="en-US" altLang="zh-CN" dirty="0">
                <a:solidFill>
                  <a:srgbClr val="163793"/>
                </a:solidFill>
              </a:rPr>
              <a:t>C/S</a:t>
            </a:r>
            <a:r>
              <a:rPr lang="zh-CN" altLang="en-US" dirty="0">
                <a:solidFill>
                  <a:srgbClr val="163793"/>
                </a:solidFill>
              </a:rPr>
              <a:t>通信过程中， 主动发起通信的一方就是</a:t>
            </a:r>
            <a:r>
              <a:rPr lang="zh-CN" altLang="en-US" dirty="0">
                <a:solidFill>
                  <a:srgbClr val="FF0000"/>
                </a:solidFill>
              </a:rPr>
              <a:t>客户</a:t>
            </a:r>
            <a:r>
              <a:rPr lang="zh-CN" altLang="en-US" dirty="0">
                <a:solidFill>
                  <a:srgbClr val="163793"/>
                </a:solidFill>
              </a:rPr>
              <a:t>， 被动接受通信的一方就是</a:t>
            </a:r>
            <a:r>
              <a:rPr lang="zh-CN" altLang="en-US" dirty="0">
                <a:solidFill>
                  <a:srgbClr val="FF0000"/>
                </a:solidFill>
              </a:rPr>
              <a:t>服务器</a:t>
            </a:r>
            <a:r>
              <a:rPr lang="zh-CN" altLang="en-US" dirty="0">
                <a:solidFill>
                  <a:srgbClr val="163793"/>
                </a:solidFill>
              </a:rPr>
              <a:t>。</a:t>
            </a:r>
            <a:endParaRPr lang="en-US" altLang="zh-CN" dirty="0">
              <a:solidFill>
                <a:srgbClr val="163793"/>
              </a:solidFill>
            </a:endParaRPr>
          </a:p>
          <a:p>
            <a:endParaRPr lang="en-US" altLang="zh-CN" dirty="0">
              <a:solidFill>
                <a:srgbClr val="163793"/>
              </a:solidFill>
            </a:endParaRPr>
          </a:p>
          <a:p>
            <a:r>
              <a:rPr lang="zh-CN" altLang="en-US" dirty="0">
                <a:solidFill>
                  <a:srgbClr val="163793"/>
                </a:solidFill>
              </a:rPr>
              <a:t>显然， 服务器为了能被动接受通信， </a:t>
            </a:r>
            <a:r>
              <a:rPr lang="zh-CN" altLang="en-US" dirty="0">
                <a:solidFill>
                  <a:srgbClr val="FF0000"/>
                </a:solidFill>
              </a:rPr>
              <a:t>必须先运行</a:t>
            </a:r>
            <a:r>
              <a:rPr lang="zh-CN" altLang="en-US" dirty="0">
                <a:solidFill>
                  <a:srgbClr val="163793"/>
                </a:solidFill>
              </a:rPr>
              <a:t>， 做好通信准备。</a:t>
            </a: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8</a:t>
            </a:fld>
            <a:endParaRPr lang="en-US" altLang="zh-CN" dirty="0"/>
          </a:p>
        </p:txBody>
      </p:sp>
    </p:spTree>
    <p:extLst>
      <p:ext uri="{BB962C8B-B14F-4D97-AF65-F5344CB8AC3E}">
        <p14:creationId xmlns:p14="http://schemas.microsoft.com/office/powerpoint/2010/main" val="848414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B16EC7-5487-4C61-BF0D-64CA9C5E7D0D}"/>
              </a:ext>
            </a:extLst>
          </p:cNvPr>
          <p:cNvSpPr>
            <a:spLocks noGrp="1"/>
          </p:cNvSpPr>
          <p:nvPr>
            <p:ph type="title"/>
          </p:nvPr>
        </p:nvSpPr>
        <p:spPr>
          <a:xfrm>
            <a:off x="913282" y="211613"/>
            <a:ext cx="7317435" cy="553998"/>
          </a:xfrm>
        </p:spPr>
        <p:txBody>
          <a:bodyPr/>
          <a:lstStyle/>
          <a:p>
            <a:r>
              <a:rPr lang="zh-CN" altLang="en-US" dirty="0"/>
              <a:t>第一节 计算机网络应用体系结构</a:t>
            </a:r>
          </a:p>
        </p:txBody>
      </p:sp>
      <p:sp>
        <p:nvSpPr>
          <p:cNvPr id="4" name="文本占位符 3">
            <a:extLst>
              <a:ext uri="{FF2B5EF4-FFF2-40B4-BE49-F238E27FC236}">
                <a16:creationId xmlns:a16="http://schemas.microsoft.com/office/drawing/2014/main" xmlns="" id="{70F49D52-9291-48D0-B738-B6B7D544766D}"/>
              </a:ext>
            </a:extLst>
          </p:cNvPr>
          <p:cNvSpPr>
            <a:spLocks noGrp="1"/>
          </p:cNvSpPr>
          <p:nvPr>
            <p:ph type="body" idx="1"/>
          </p:nvPr>
        </p:nvSpPr>
        <p:spPr>
          <a:xfrm>
            <a:off x="535940" y="1247925"/>
            <a:ext cx="8072119" cy="4062651"/>
          </a:xfrm>
        </p:spPr>
        <p:txBody>
          <a:bodyPr/>
          <a:lstStyle/>
          <a:p>
            <a:r>
              <a:rPr lang="zh-CN" altLang="en-US" dirty="0">
                <a:solidFill>
                  <a:srgbClr val="163793"/>
                </a:solidFill>
              </a:rPr>
              <a:t>二、纯</a:t>
            </a:r>
            <a:r>
              <a:rPr lang="en-US" altLang="zh-CN" dirty="0">
                <a:solidFill>
                  <a:srgbClr val="163793"/>
                </a:solidFill>
              </a:rPr>
              <a:t>P2P</a:t>
            </a:r>
            <a:r>
              <a:rPr lang="zh-CN" altLang="en-US" dirty="0">
                <a:solidFill>
                  <a:srgbClr val="163793"/>
                </a:solidFill>
              </a:rPr>
              <a:t>结构网络应用</a:t>
            </a:r>
            <a:endParaRPr lang="en-US" altLang="zh-CN" dirty="0">
              <a:solidFill>
                <a:srgbClr val="163793"/>
              </a:solidFill>
            </a:endParaRPr>
          </a:p>
          <a:p>
            <a:endParaRPr lang="zh-CN" altLang="en-US" dirty="0">
              <a:solidFill>
                <a:srgbClr val="163793"/>
              </a:solidFill>
            </a:endParaRPr>
          </a:p>
          <a:p>
            <a:r>
              <a:rPr lang="en-US" altLang="zh-CN" dirty="0">
                <a:solidFill>
                  <a:srgbClr val="163793"/>
                </a:solidFill>
              </a:rPr>
              <a:t>P2P</a:t>
            </a:r>
            <a:r>
              <a:rPr lang="zh-CN" altLang="en-US" dirty="0">
                <a:solidFill>
                  <a:srgbClr val="163793"/>
                </a:solidFill>
              </a:rPr>
              <a:t>网络应用是近年来网络上发展比较快， 并且表现出许多优良性能，深受用户青睐的一类网络应用， 在文件分发、文件共享、视频流服务等应用中，</a:t>
            </a:r>
            <a:r>
              <a:rPr lang="en-US" altLang="zh-CN" dirty="0">
                <a:solidFill>
                  <a:srgbClr val="163793"/>
                </a:solidFill>
              </a:rPr>
              <a:t>P2P</a:t>
            </a:r>
            <a:r>
              <a:rPr lang="zh-CN" altLang="en-US" dirty="0">
                <a:solidFill>
                  <a:srgbClr val="163793"/>
                </a:solidFill>
              </a:rPr>
              <a:t>应用表现出优越的性能，例如</a:t>
            </a:r>
            <a:r>
              <a:rPr lang="en-US" altLang="zh-CN" dirty="0">
                <a:solidFill>
                  <a:srgbClr val="163793"/>
                </a:solidFill>
              </a:rPr>
              <a:t>Gnutella</a:t>
            </a:r>
            <a:r>
              <a:rPr lang="zh-CN" altLang="en-US" dirty="0">
                <a:solidFill>
                  <a:srgbClr val="163793"/>
                </a:solidFill>
              </a:rPr>
              <a:t>、</a:t>
            </a:r>
            <a:r>
              <a:rPr lang="en-US" altLang="zh-CN" dirty="0" err="1">
                <a:solidFill>
                  <a:srgbClr val="163793"/>
                </a:solidFill>
              </a:rPr>
              <a:t>BitTorent</a:t>
            </a:r>
            <a:r>
              <a:rPr lang="zh-CN" altLang="en-US" dirty="0">
                <a:solidFill>
                  <a:srgbClr val="163793"/>
                </a:solidFill>
              </a:rPr>
              <a:t>等。</a:t>
            </a:r>
            <a:r>
              <a:rPr lang="zh-CN" altLang="en-US" dirty="0">
                <a:solidFill>
                  <a:srgbClr val="FF0000"/>
                </a:solidFill>
              </a:rPr>
              <a:t>在纯</a:t>
            </a:r>
            <a:r>
              <a:rPr lang="en-US" altLang="zh-CN" dirty="0">
                <a:solidFill>
                  <a:srgbClr val="FF0000"/>
                </a:solidFill>
              </a:rPr>
              <a:t>P2P</a:t>
            </a:r>
            <a:r>
              <a:rPr lang="zh-CN" altLang="en-US" dirty="0">
                <a:solidFill>
                  <a:srgbClr val="FF0000"/>
                </a:solidFill>
              </a:rPr>
              <a:t>网络应用中， 没有一直在运行的传统服务器， 所有通</a:t>
            </a:r>
            <a:endParaRPr lang="en-US" altLang="zh-CN" dirty="0">
              <a:solidFill>
                <a:srgbClr val="FF0000"/>
              </a:solidFill>
            </a:endParaRPr>
          </a:p>
          <a:p>
            <a:r>
              <a:rPr lang="zh-CN" altLang="en-US" dirty="0">
                <a:solidFill>
                  <a:srgbClr val="FF0000"/>
                </a:solidFill>
              </a:rPr>
              <a:t>信都是在对等的通信方之间直</a:t>
            </a:r>
            <a:endParaRPr lang="en-US" altLang="zh-CN" dirty="0">
              <a:solidFill>
                <a:srgbClr val="FF0000"/>
              </a:solidFill>
            </a:endParaRPr>
          </a:p>
          <a:p>
            <a:r>
              <a:rPr lang="zh-CN" altLang="en-US" dirty="0">
                <a:solidFill>
                  <a:srgbClr val="FF0000"/>
                </a:solidFill>
              </a:rPr>
              <a:t>接进行</a:t>
            </a:r>
            <a:r>
              <a:rPr lang="zh-CN" altLang="en-US" dirty="0">
                <a:solidFill>
                  <a:srgbClr val="163793"/>
                </a:solidFill>
              </a:rPr>
              <a:t>， 通信双方没有传统意</a:t>
            </a:r>
            <a:endParaRPr lang="en-US" altLang="zh-CN" dirty="0">
              <a:solidFill>
                <a:srgbClr val="163793"/>
              </a:solidFill>
            </a:endParaRPr>
          </a:p>
          <a:p>
            <a:r>
              <a:rPr lang="zh-CN" altLang="en-US" dirty="0">
                <a:solidFill>
                  <a:srgbClr val="163793"/>
                </a:solidFill>
              </a:rPr>
              <a:t>义上的客户与服务器之分，</a:t>
            </a:r>
            <a:endParaRPr lang="en-US" altLang="zh-CN" dirty="0">
              <a:solidFill>
                <a:srgbClr val="163793"/>
              </a:solidFill>
            </a:endParaRPr>
          </a:p>
          <a:p>
            <a:r>
              <a:rPr lang="zh-CN" altLang="en-US" dirty="0">
                <a:solidFill>
                  <a:srgbClr val="163793"/>
                </a:solidFill>
              </a:rPr>
              <a:t>“地位” 对等</a:t>
            </a:r>
          </a:p>
        </p:txBody>
      </p:sp>
      <p:sp>
        <p:nvSpPr>
          <p:cNvPr id="3" name="页脚占位符 2">
            <a:extLst>
              <a:ext uri="{FF2B5EF4-FFF2-40B4-BE49-F238E27FC236}">
                <a16:creationId xmlns:a16="http://schemas.microsoft.com/office/drawing/2014/main" xmlns="" id="{ABE3288A-1873-4DA5-BB65-AA035DB6EDF1}"/>
              </a:ext>
            </a:extLst>
          </p:cNvPr>
          <p:cNvSpPr>
            <a:spLocks noGrp="1"/>
          </p:cNvSpPr>
          <p:nvPr>
            <p:ph type="ftr" sz="quarter" idx="5"/>
          </p:nvPr>
        </p:nvSpPr>
        <p:spPr/>
        <p:txBody>
          <a:bodyPr/>
          <a:lstStyle/>
          <a:p>
            <a:pPr marL="12700">
              <a:lnSpc>
                <a:spcPts val="2155"/>
              </a:lnSpc>
            </a:pPr>
            <a:r>
              <a:rPr lang="zh-CN" altLang="en-US"/>
              <a:t>第二章 网络应用  主讲人：吴志辉</a:t>
            </a:r>
            <a:endParaRPr lang="zh-CN" altLang="en-US" dirty="0"/>
          </a:p>
        </p:txBody>
      </p:sp>
      <p:sp>
        <p:nvSpPr>
          <p:cNvPr id="5" name="灯片编号占位符 4">
            <a:extLst>
              <a:ext uri="{FF2B5EF4-FFF2-40B4-BE49-F238E27FC236}">
                <a16:creationId xmlns:a16="http://schemas.microsoft.com/office/drawing/2014/main" xmlns="" id="{EBCF3B20-9462-41DA-9B2E-FFDB7D20E096}"/>
              </a:ext>
            </a:extLst>
          </p:cNvPr>
          <p:cNvSpPr>
            <a:spLocks noGrp="1"/>
          </p:cNvSpPr>
          <p:nvPr>
            <p:ph type="sldNum" sz="quarter" idx="7"/>
          </p:nvPr>
        </p:nvSpPr>
        <p:spPr/>
        <p:txBody>
          <a:bodyPr/>
          <a:lstStyle/>
          <a:p>
            <a:pPr marL="25400">
              <a:lnSpc>
                <a:spcPct val="100000"/>
              </a:lnSpc>
            </a:pPr>
            <a:fld id="{81D60167-4931-47E6-BA6A-407CBD079E47}" type="slidenum">
              <a:rPr lang="en-US" altLang="zh-CN" smtClean="0"/>
              <a:t>9</a:t>
            </a:fld>
            <a:endParaRPr lang="en-US" altLang="zh-CN" dirty="0"/>
          </a:p>
        </p:txBody>
      </p:sp>
      <p:pic>
        <p:nvPicPr>
          <p:cNvPr id="6" name="图片 5">
            <a:extLst>
              <a:ext uri="{FF2B5EF4-FFF2-40B4-BE49-F238E27FC236}">
                <a16:creationId xmlns:a16="http://schemas.microsoft.com/office/drawing/2014/main" xmlns="" id="{75AB2F77-D2DA-43D7-BDCA-B51323958674}"/>
              </a:ext>
            </a:extLst>
          </p:cNvPr>
          <p:cNvPicPr>
            <a:picLocks noChangeAspect="1"/>
          </p:cNvPicPr>
          <p:nvPr/>
        </p:nvPicPr>
        <p:blipFill>
          <a:blip r:embed="rId2"/>
          <a:stretch>
            <a:fillRect/>
          </a:stretch>
        </p:blipFill>
        <p:spPr>
          <a:xfrm>
            <a:off x="4752894" y="3429000"/>
            <a:ext cx="3866667" cy="2961905"/>
          </a:xfrm>
          <a:prstGeom prst="rect">
            <a:avLst/>
          </a:prstGeom>
        </p:spPr>
      </p:pic>
    </p:spTree>
    <p:extLst>
      <p:ext uri="{BB962C8B-B14F-4D97-AF65-F5344CB8AC3E}">
        <p14:creationId xmlns:p14="http://schemas.microsoft.com/office/powerpoint/2010/main" val="913154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TotalTime>
  <Words>4030</Words>
  <Application>Microsoft Office PowerPoint</Application>
  <PresentationFormat>全屏显示(4:3)</PresentationFormat>
  <Paragraphs>308</Paragraphs>
  <Slides>43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等线</vt:lpstr>
      <vt:lpstr>华文楷体</vt:lpstr>
      <vt:lpstr>楷体</vt:lpstr>
      <vt:lpstr>宋体</vt:lpstr>
      <vt:lpstr>Arial</vt:lpstr>
      <vt:lpstr>Calibri</vt:lpstr>
      <vt:lpstr>Times New Roman</vt:lpstr>
      <vt:lpstr>Verdana</vt:lpstr>
      <vt:lpstr>Wingdings</vt:lpstr>
      <vt:lpstr>Office Theme</vt:lpstr>
      <vt:lpstr>PowerPoint 演示文稿</vt:lpstr>
      <vt:lpstr>目录</vt:lpstr>
      <vt:lpstr>第一节 计算机网络应用体系结构</vt:lpstr>
      <vt:lpstr>第一节 计算机网络应用体系结构</vt:lpstr>
      <vt:lpstr>客户机/服务器结构</vt:lpstr>
      <vt:lpstr>客户机/服务器结构</vt:lpstr>
      <vt:lpstr>第一节 计算机网络应用体系结构</vt:lpstr>
      <vt:lpstr>第一节 计算机网络应用体系结构</vt:lpstr>
      <vt:lpstr>第一节 计算机网络应用体系结构</vt:lpstr>
      <vt:lpstr>客户机/服务器结构</vt:lpstr>
      <vt:lpstr>第一节 计算机网络应用体系结构</vt:lpstr>
      <vt:lpstr>第一节 计算机网络应用体系结构</vt:lpstr>
      <vt:lpstr>混合结构</vt:lpstr>
      <vt:lpstr>第一节 计算机网络应用体系结构</vt:lpstr>
      <vt:lpstr>第二节 网络应用通信基本原理</vt:lpstr>
      <vt:lpstr>第二节 网络应用通信基本原理</vt:lpstr>
      <vt:lpstr>第二节 网络应用通信基本原理</vt:lpstr>
      <vt:lpstr>第二节 网络应用通信基本原理</vt:lpstr>
      <vt:lpstr>第二节 网络应用通信基本原理</vt:lpstr>
      <vt:lpstr>第二节 网络应用通信基本原理</vt:lpstr>
      <vt:lpstr>第二节 网络应用通信基本原理</vt:lpstr>
      <vt:lpstr>第二节 网络应用通信基本原理</vt:lpstr>
      <vt:lpstr>第二节 网络应用通信基本原理</vt:lpstr>
      <vt:lpstr>第二节 网络应用通信基本原理</vt:lpstr>
      <vt:lpstr>第三节 域名系统(DNS)</vt:lpstr>
      <vt:lpstr>第三节 域名系统(DNS)</vt:lpstr>
      <vt:lpstr>第三节 域名系统(DNS)</vt:lpstr>
      <vt:lpstr>第三节 域名系统(DNS)</vt:lpstr>
      <vt:lpstr>第三节 域名系统(DNS)</vt:lpstr>
      <vt:lpstr>第三节 域名系统(DNS)</vt:lpstr>
      <vt:lpstr>第三节 域名系统(DNS)</vt:lpstr>
      <vt:lpstr>第三节 域名系统(DNS)</vt:lpstr>
      <vt:lpstr>第三节 域名系统(DNS)</vt:lpstr>
      <vt:lpstr>第三节 域名系统(DNS)</vt:lpstr>
      <vt:lpstr>第三节 域名系统(DNS)</vt:lpstr>
      <vt:lpstr>第三节 域名系统(DNS)</vt:lpstr>
      <vt:lpstr>第三节 域名系统(DNS)</vt:lpstr>
      <vt:lpstr>第三节 域名系统(DNS)</vt:lpstr>
      <vt:lpstr>第三节 域名系统(DNS)</vt:lpstr>
      <vt:lpstr>第三节 域名系统(DNS)</vt:lpstr>
      <vt:lpstr>第三节 域名系统(DNS)</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wzh</dc:creator>
  <cp:lastModifiedBy>dev</cp:lastModifiedBy>
  <cp:revision>103</cp:revision>
  <cp:lastPrinted>2019-10-07T11:44:08Z</cp:lastPrinted>
  <dcterms:created xsi:type="dcterms:W3CDTF">2019-10-03T16:13:38Z</dcterms:created>
  <dcterms:modified xsi:type="dcterms:W3CDTF">2019-11-16T12:39:22Z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2015-09-10T00:00:00Z</vt:filetime>
  </property>
  <property fmtid="{D5CDD505-2E9C-101B-9397-08002B2CF9AE}" pid="3" name="Creator">
    <vt:lpwstr>Microsoft® PowerPoint® 2010</vt:lpwstr>
  </property>
  <property fmtid="{D5CDD505-2E9C-101B-9397-08002B2CF9AE}" pid="4" name="LastSaved">
    <vt:filetime>2019-10-03T00:00:00Z</vt:filetime>
  </property>
</Properties>
</file>