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.jpg" ContentType="image/jpg"/>
  <Override PartName="/ppt/theme/theme2.xml" ContentType="application/vnd.openxmlformats-officedocument.theme+xml"/>
  <Override PartName="/ppt/theme/theme3.xml" ContentType="application/vnd.openxmlformats-officedocument.theme+xml"/>
  <Override PartName="/ppt/media/image9.jpg" ContentType="image/jpg"/>
  <Override PartName="/ppt/media/image10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7" r:id="rId3"/>
    <p:sldId id="275" r:id="rId4"/>
    <p:sldId id="425" r:id="rId5"/>
    <p:sldId id="261" r:id="rId6"/>
    <p:sldId id="432" r:id="rId7"/>
    <p:sldId id="426" r:id="rId8"/>
    <p:sldId id="427" r:id="rId9"/>
    <p:sldId id="428" r:id="rId10"/>
    <p:sldId id="433" r:id="rId11"/>
    <p:sldId id="429" r:id="rId12"/>
    <p:sldId id="430" r:id="rId13"/>
    <p:sldId id="264" r:id="rId14"/>
    <p:sldId id="431" r:id="rId15"/>
    <p:sldId id="434" r:id="rId16"/>
    <p:sldId id="435" r:id="rId17"/>
    <p:sldId id="436" r:id="rId18"/>
    <p:sldId id="437" r:id="rId19"/>
    <p:sldId id="438" r:id="rId20"/>
    <p:sldId id="439" r:id="rId21"/>
    <p:sldId id="440" r:id="rId22"/>
    <p:sldId id="441" r:id="rId23"/>
    <p:sldId id="442" r:id="rId24"/>
    <p:sldId id="443" r:id="rId25"/>
    <p:sldId id="265" r:id="rId26"/>
    <p:sldId id="424" r:id="rId27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1" d="100"/>
          <a:sy n="111" d="100"/>
        </p:scale>
        <p:origin x="151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297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6116A15-D6F0-42E0-AC64-B16B9027C1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C9FBE8-B2A5-4D99-9C9F-E28AB97F7D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BB435CD-4406-49F3-B4F8-21F7D1889CDE}" type="datetimeFigureOut">
              <a:rPr lang="zh-CN" altLang="en-US" smtClean="0"/>
              <a:t>2019-10-31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EA543F-A7E9-468B-B933-D81B2A3304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85B244-743D-4CDB-A786-4ED6415EA3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057CE9F-F1CE-44E4-961E-C80238647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524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4100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403" y="1"/>
            <a:ext cx="3078427" cy="514100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156500CF-A8C7-4E70-8952-4DB9D48A3C25}" type="datetimeFigureOut">
              <a:rPr lang="zh-CN" altLang="en-US" smtClean="0"/>
              <a:t>2019-10-31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10"/>
            <a:ext cx="5683250" cy="4029878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515"/>
            <a:ext cx="3078427" cy="514099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403" y="9720515"/>
            <a:ext cx="3078427" cy="514099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3A661A2-9C22-46D4-B15B-89B885239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08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63793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B3DD5ABE-6AB1-4708-82CA-A11F37AE521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752600" y="6540075"/>
            <a:ext cx="5175249" cy="254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88A2EC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2155"/>
              </a:lnSpc>
            </a:pPr>
            <a:r>
              <a:rPr lang="zh-CN" altLang="en-US" dirty="0"/>
              <a:t>第二章 网络应用  主讲人：吴志辉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247925"/>
            <a:ext cx="8072119" cy="369332"/>
          </a:xfrm>
        </p:spPr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77201" y="6565541"/>
            <a:ext cx="461898" cy="216534"/>
          </a:xfrm>
        </p:spPr>
        <p:txBody>
          <a:bodyPr lIns="0" tIns="0" rIns="0" bIns="0"/>
          <a:lstStyle>
            <a:lvl1pPr>
              <a:defRPr sz="1400" b="0" i="0">
                <a:solidFill>
                  <a:srgbClr val="163793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4A05C619-E9F4-43F9-8DF5-36FC2733EE8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752600" y="6540075"/>
            <a:ext cx="5175249" cy="254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88A2EC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2155"/>
              </a:lnSpc>
            </a:pPr>
            <a:r>
              <a:rPr lang="zh-CN" altLang="en-US" dirty="0"/>
              <a:t>第二章 网络应用  主讲人：吴志辉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63793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8" name="Holder 4">
            <a:extLst>
              <a:ext uri="{FF2B5EF4-FFF2-40B4-BE49-F238E27FC236}">
                <a16:creationId xmlns:a16="http://schemas.microsoft.com/office/drawing/2014/main" id="{B378BD2E-7024-42CE-9519-5A08DE1AE8F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828800" y="6540075"/>
            <a:ext cx="5099049" cy="254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88A2EC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2155"/>
              </a:lnSpc>
            </a:pPr>
            <a:r>
              <a:rPr lang="zh-CN" altLang="en-US" dirty="0"/>
              <a:t>第二章 网络应用  主讲人：吴志辉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63793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6" name="Holder 4">
            <a:extLst>
              <a:ext uri="{FF2B5EF4-FFF2-40B4-BE49-F238E27FC236}">
                <a16:creationId xmlns:a16="http://schemas.microsoft.com/office/drawing/2014/main" id="{2251A621-D195-457F-9A5D-6414BF1FDB8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752600" y="6540075"/>
            <a:ext cx="5175249" cy="254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88A2EC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2155"/>
              </a:lnSpc>
            </a:pPr>
            <a:r>
              <a:rPr lang="zh-CN" altLang="en-US" dirty="0"/>
              <a:t>第二章 网络应用  主讲人：吴志辉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0" y="0"/>
            <a:ext cx="9144000" cy="443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611937"/>
            <a:ext cx="9144000" cy="246379"/>
          </a:xfrm>
          <a:custGeom>
            <a:avLst/>
            <a:gdLst/>
            <a:ahLst/>
            <a:cxnLst/>
            <a:rect l="l" t="t" r="r" b="b"/>
            <a:pathLst>
              <a:path w="9144000" h="246379">
                <a:moveTo>
                  <a:pt x="9144000" y="246060"/>
                </a:moveTo>
                <a:lnTo>
                  <a:pt x="9144000" y="0"/>
                </a:lnTo>
                <a:lnTo>
                  <a:pt x="0" y="0"/>
                </a:lnTo>
                <a:lnTo>
                  <a:pt x="0" y="246060"/>
                </a:lnTo>
                <a:lnTo>
                  <a:pt x="9144000" y="24606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A1D837-D4EF-48EC-8080-9F2D921DB2D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98" b="31389"/>
          <a:stretch/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3282" y="211613"/>
            <a:ext cx="7317435" cy="49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247925"/>
            <a:ext cx="807211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30717" y="6565541"/>
            <a:ext cx="308381" cy="2165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63793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752600" y="6540075"/>
            <a:ext cx="5175249" cy="2505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88A2EC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2155"/>
              </a:lnSpc>
            </a:pPr>
            <a:r>
              <a:rPr lang="zh-CN" altLang="en-US" dirty="0"/>
              <a:t>第二章 网络应用  主讲人：吴志辉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 sz="2400">
          <a:solidFill>
            <a:srgbClr val="163793"/>
          </a:solidFill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89833" y="5039637"/>
            <a:ext cx="3239135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sz="3600" b="1" spc="-5" dirty="0" err="1">
                <a:latin typeface="宋体"/>
                <a:cs typeface="宋体"/>
              </a:rPr>
              <a:t>主讲人</a:t>
            </a:r>
            <a:r>
              <a:rPr sz="3600" b="1" spc="-5" dirty="0">
                <a:latin typeface="宋体"/>
                <a:cs typeface="宋体"/>
              </a:rPr>
              <a:t>：</a:t>
            </a:r>
            <a:r>
              <a:rPr lang="zh-CN" altLang="en-US" sz="3600" b="1" spc="-5" dirty="0">
                <a:latin typeface="宋体"/>
                <a:cs typeface="宋体"/>
              </a:rPr>
              <a:t>吴志辉</a:t>
            </a:r>
            <a:endParaRPr lang="en-US" altLang="zh-CN" sz="3600" b="1" spc="-5" dirty="0">
              <a:latin typeface="宋体"/>
              <a:cs typeface="宋体"/>
            </a:endParaRPr>
          </a:p>
          <a:p>
            <a:pPr marL="12700">
              <a:lnSpc>
                <a:spcPts val="4205"/>
              </a:lnSpc>
            </a:pPr>
            <a:endParaRPr sz="3600" dirty="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708910"/>
            <a:ext cx="9144000" cy="1728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3302928"/>
            <a:ext cx="9144000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120"/>
              </a:lnSpc>
            </a:pPr>
            <a:r>
              <a:rPr lang="zh-CN" altLang="en-US" sz="4400" b="1" spc="-5" dirty="0">
                <a:solidFill>
                  <a:srgbClr val="FF0000"/>
                </a:solidFill>
                <a:latin typeface="宋体"/>
                <a:cs typeface="宋体"/>
              </a:rPr>
              <a:t>第二章 网络应用</a:t>
            </a:r>
            <a:endParaRPr sz="44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0954" y="376429"/>
            <a:ext cx="625718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8327"/>
            <a:r>
              <a:rPr spc="-4" dirty="0"/>
              <a:t>客户机</a:t>
            </a:r>
            <a:r>
              <a:rPr dirty="0">
                <a:latin typeface="Verdana"/>
                <a:cs typeface="Verdana"/>
              </a:rPr>
              <a:t>/</a:t>
            </a:r>
            <a:r>
              <a:rPr spc="-4" dirty="0"/>
              <a:t>服务器结构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171" y="1800442"/>
            <a:ext cx="4461772" cy="346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394" spc="-4" dirty="0">
                <a:solidFill>
                  <a:srgbClr val="659AFF"/>
                </a:solidFill>
                <a:latin typeface="Wingdings"/>
                <a:cs typeface="Wingdings"/>
              </a:rPr>
              <a:t></a:t>
            </a:r>
            <a:r>
              <a:rPr sz="2394" spc="4" dirty="0">
                <a:solidFill>
                  <a:srgbClr val="163794"/>
                </a:solidFill>
                <a:latin typeface="宋体"/>
                <a:cs typeface="宋体"/>
              </a:rPr>
              <a:t>服务器</a:t>
            </a:r>
            <a:endParaRPr sz="2394">
              <a:latin typeface="宋体"/>
              <a:cs typeface="宋体"/>
            </a:endParaRPr>
          </a:p>
          <a:p>
            <a:pPr marL="353485">
              <a:spcBef>
                <a:spcPts val="530"/>
              </a:spcBef>
              <a:tabLst>
                <a:tab pos="567423" algn="l"/>
              </a:tabLst>
            </a:pPr>
            <a:r>
              <a:rPr sz="1796" dirty="0">
                <a:solidFill>
                  <a:srgbClr val="009A9A"/>
                </a:solidFill>
                <a:latin typeface="Wingdings"/>
                <a:cs typeface="Wingdings"/>
              </a:rPr>
              <a:t></a:t>
            </a:r>
            <a:r>
              <a:rPr sz="1796" dirty="0">
                <a:solidFill>
                  <a:srgbClr val="009A9A"/>
                </a:solidFill>
                <a:latin typeface="Times New Roman"/>
                <a:cs typeface="Times New Roman"/>
              </a:rPr>
              <a:t>	</a:t>
            </a:r>
            <a:r>
              <a:rPr sz="1796" spc="-4" dirty="0">
                <a:solidFill>
                  <a:srgbClr val="FF0000"/>
                </a:solidFill>
                <a:latin typeface="楷体"/>
                <a:cs typeface="楷体"/>
              </a:rPr>
              <a:t>7*24小时提供服务</a:t>
            </a:r>
            <a:endParaRPr sz="1796">
              <a:latin typeface="楷体"/>
              <a:cs typeface="楷体"/>
            </a:endParaRPr>
          </a:p>
          <a:p>
            <a:pPr marL="353485">
              <a:spcBef>
                <a:spcPts val="435"/>
              </a:spcBef>
              <a:tabLst>
                <a:tab pos="567423" algn="l"/>
              </a:tabLst>
            </a:pPr>
            <a:r>
              <a:rPr sz="1796" dirty="0">
                <a:solidFill>
                  <a:srgbClr val="009A9A"/>
                </a:solidFill>
                <a:latin typeface="Wingdings"/>
                <a:cs typeface="Wingdings"/>
              </a:rPr>
              <a:t></a:t>
            </a:r>
            <a:r>
              <a:rPr sz="1796" dirty="0">
                <a:solidFill>
                  <a:srgbClr val="009A9A"/>
                </a:solidFill>
                <a:latin typeface="Times New Roman"/>
                <a:cs typeface="Times New Roman"/>
              </a:rPr>
              <a:t>	</a:t>
            </a:r>
            <a:r>
              <a:rPr sz="1796" dirty="0">
                <a:solidFill>
                  <a:srgbClr val="FF0000"/>
                </a:solidFill>
                <a:latin typeface="楷体"/>
                <a:cs typeface="楷体"/>
              </a:rPr>
              <a:t>永久性访问地址/域名</a:t>
            </a:r>
            <a:endParaRPr sz="1796">
              <a:latin typeface="楷体"/>
              <a:cs typeface="楷体"/>
            </a:endParaRPr>
          </a:p>
          <a:p>
            <a:pPr marL="353485">
              <a:spcBef>
                <a:spcPts val="435"/>
              </a:spcBef>
              <a:tabLst>
                <a:tab pos="567423" algn="l"/>
              </a:tabLst>
            </a:pPr>
            <a:r>
              <a:rPr sz="1796" dirty="0">
                <a:solidFill>
                  <a:srgbClr val="009A9A"/>
                </a:solidFill>
                <a:latin typeface="Wingdings"/>
                <a:cs typeface="Wingdings"/>
              </a:rPr>
              <a:t></a:t>
            </a:r>
            <a:r>
              <a:rPr sz="1796" dirty="0">
                <a:solidFill>
                  <a:srgbClr val="009A9A"/>
                </a:solidFill>
                <a:latin typeface="Times New Roman"/>
                <a:cs typeface="Times New Roman"/>
              </a:rPr>
              <a:t>	</a:t>
            </a:r>
            <a:r>
              <a:rPr sz="1796" dirty="0">
                <a:solidFill>
                  <a:srgbClr val="FF0000"/>
                </a:solidFill>
                <a:latin typeface="楷体"/>
                <a:cs typeface="楷体"/>
              </a:rPr>
              <a:t>利用大量服务器实现可扩展性</a:t>
            </a:r>
            <a:endParaRPr sz="1796">
              <a:latin typeface="楷体"/>
              <a:cs typeface="楷体"/>
            </a:endParaRPr>
          </a:p>
          <a:p>
            <a:pPr>
              <a:spcBef>
                <a:spcPts val="27"/>
              </a:spcBef>
            </a:pPr>
            <a:endParaRPr sz="2651">
              <a:latin typeface="Times New Roman"/>
              <a:cs typeface="Times New Roman"/>
            </a:endParaRPr>
          </a:p>
          <a:p>
            <a:pPr marL="10860"/>
            <a:r>
              <a:rPr sz="2394" spc="-4" dirty="0">
                <a:solidFill>
                  <a:srgbClr val="659AFF"/>
                </a:solidFill>
                <a:latin typeface="Wingdings"/>
                <a:cs typeface="Wingdings"/>
              </a:rPr>
              <a:t></a:t>
            </a:r>
            <a:r>
              <a:rPr sz="2394" spc="4" dirty="0">
                <a:solidFill>
                  <a:srgbClr val="163794"/>
                </a:solidFill>
                <a:latin typeface="宋体"/>
                <a:cs typeface="宋体"/>
              </a:rPr>
              <a:t>客户机</a:t>
            </a:r>
            <a:endParaRPr sz="2394">
              <a:latin typeface="宋体"/>
              <a:cs typeface="宋体"/>
            </a:endParaRPr>
          </a:p>
          <a:p>
            <a:pPr marL="353485">
              <a:spcBef>
                <a:spcPts val="530"/>
              </a:spcBef>
              <a:tabLst>
                <a:tab pos="567423" algn="l"/>
              </a:tabLst>
            </a:pPr>
            <a:r>
              <a:rPr sz="1796" dirty="0">
                <a:solidFill>
                  <a:srgbClr val="009A9A"/>
                </a:solidFill>
                <a:latin typeface="Wingdings"/>
                <a:cs typeface="Wingdings"/>
              </a:rPr>
              <a:t></a:t>
            </a:r>
            <a:r>
              <a:rPr sz="1796" dirty="0">
                <a:solidFill>
                  <a:srgbClr val="009A9A"/>
                </a:solidFill>
                <a:latin typeface="Times New Roman"/>
                <a:cs typeface="Times New Roman"/>
              </a:rPr>
              <a:t>	</a:t>
            </a:r>
            <a:r>
              <a:rPr sz="1796" dirty="0">
                <a:solidFill>
                  <a:srgbClr val="FF0000"/>
                </a:solidFill>
                <a:latin typeface="楷体"/>
                <a:cs typeface="楷体"/>
              </a:rPr>
              <a:t>与服务器通信，使用服务器提供的服务</a:t>
            </a:r>
            <a:endParaRPr sz="1796">
              <a:latin typeface="楷体"/>
              <a:cs typeface="楷体"/>
            </a:endParaRPr>
          </a:p>
          <a:p>
            <a:pPr marL="353485">
              <a:spcBef>
                <a:spcPts val="435"/>
              </a:spcBef>
              <a:tabLst>
                <a:tab pos="567423" algn="l"/>
              </a:tabLst>
            </a:pPr>
            <a:r>
              <a:rPr sz="1796" dirty="0">
                <a:solidFill>
                  <a:srgbClr val="009A9A"/>
                </a:solidFill>
                <a:latin typeface="Wingdings"/>
                <a:cs typeface="Wingdings"/>
              </a:rPr>
              <a:t></a:t>
            </a:r>
            <a:r>
              <a:rPr sz="1796" dirty="0">
                <a:solidFill>
                  <a:srgbClr val="009A9A"/>
                </a:solidFill>
                <a:latin typeface="Times New Roman"/>
                <a:cs typeface="Times New Roman"/>
              </a:rPr>
              <a:t>	</a:t>
            </a:r>
            <a:r>
              <a:rPr sz="1796" dirty="0">
                <a:solidFill>
                  <a:srgbClr val="FF0000"/>
                </a:solidFill>
                <a:latin typeface="楷体"/>
                <a:cs typeface="楷体"/>
              </a:rPr>
              <a:t>间歇性接入网络</a:t>
            </a:r>
            <a:endParaRPr sz="1796">
              <a:latin typeface="楷体"/>
              <a:cs typeface="楷体"/>
            </a:endParaRPr>
          </a:p>
          <a:p>
            <a:pPr marL="353485">
              <a:spcBef>
                <a:spcPts val="435"/>
              </a:spcBef>
              <a:tabLst>
                <a:tab pos="567423" algn="l"/>
              </a:tabLst>
            </a:pPr>
            <a:r>
              <a:rPr sz="1796" dirty="0">
                <a:solidFill>
                  <a:srgbClr val="009A9A"/>
                </a:solidFill>
                <a:latin typeface="Wingdings"/>
                <a:cs typeface="Wingdings"/>
              </a:rPr>
              <a:t></a:t>
            </a:r>
            <a:r>
              <a:rPr sz="1796" dirty="0">
                <a:solidFill>
                  <a:srgbClr val="009A9A"/>
                </a:solidFill>
                <a:latin typeface="Times New Roman"/>
                <a:cs typeface="Times New Roman"/>
              </a:rPr>
              <a:t>	</a:t>
            </a:r>
            <a:r>
              <a:rPr sz="1796" dirty="0">
                <a:solidFill>
                  <a:srgbClr val="FF0000"/>
                </a:solidFill>
                <a:latin typeface="楷体"/>
                <a:cs typeface="楷体"/>
              </a:rPr>
              <a:t>可能使用动态IP地址</a:t>
            </a:r>
            <a:endParaRPr sz="1796">
              <a:latin typeface="楷体"/>
              <a:cs typeface="楷体"/>
            </a:endParaRPr>
          </a:p>
          <a:p>
            <a:pPr marL="353485">
              <a:spcBef>
                <a:spcPts val="435"/>
              </a:spcBef>
              <a:tabLst>
                <a:tab pos="567423" algn="l"/>
              </a:tabLst>
            </a:pPr>
            <a:r>
              <a:rPr sz="1796" dirty="0">
                <a:solidFill>
                  <a:srgbClr val="009A9A"/>
                </a:solidFill>
                <a:latin typeface="Wingdings"/>
                <a:cs typeface="Wingdings"/>
              </a:rPr>
              <a:t></a:t>
            </a:r>
            <a:r>
              <a:rPr sz="1796" dirty="0">
                <a:solidFill>
                  <a:srgbClr val="009A9A"/>
                </a:solidFill>
                <a:latin typeface="Times New Roman"/>
                <a:cs typeface="Times New Roman"/>
              </a:rPr>
              <a:t>	</a:t>
            </a:r>
            <a:r>
              <a:rPr sz="1796" dirty="0">
                <a:solidFill>
                  <a:srgbClr val="FF0000"/>
                </a:solidFill>
                <a:latin typeface="楷体"/>
                <a:cs typeface="楷体"/>
              </a:rPr>
              <a:t>不会与其他客户机直接通信</a:t>
            </a:r>
            <a:endParaRPr sz="1796">
              <a:latin typeface="楷体"/>
              <a:cs typeface="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37551" y="2364840"/>
            <a:ext cx="1311871" cy="1234766"/>
          </a:xfrm>
          <a:custGeom>
            <a:avLst/>
            <a:gdLst/>
            <a:ahLst/>
            <a:cxnLst/>
            <a:rect l="l" t="t" r="r" b="b"/>
            <a:pathLst>
              <a:path w="1534159" h="1443989">
                <a:moveTo>
                  <a:pt x="1534156" y="381206"/>
                </a:moveTo>
                <a:lnTo>
                  <a:pt x="1530944" y="341029"/>
                </a:lnTo>
                <a:lnTo>
                  <a:pt x="1514763" y="296877"/>
                </a:lnTo>
                <a:lnTo>
                  <a:pt x="1489661" y="267646"/>
                </a:lnTo>
                <a:lnTo>
                  <a:pt x="1449982" y="239016"/>
                </a:lnTo>
                <a:lnTo>
                  <a:pt x="1413915" y="221437"/>
                </a:lnTo>
                <a:lnTo>
                  <a:pt x="1370112" y="206738"/>
                </a:lnTo>
                <a:lnTo>
                  <a:pt x="1319844" y="194371"/>
                </a:lnTo>
                <a:lnTo>
                  <a:pt x="1264383" y="183787"/>
                </a:lnTo>
                <a:lnTo>
                  <a:pt x="1204999" y="174437"/>
                </a:lnTo>
                <a:lnTo>
                  <a:pt x="1142963" y="165773"/>
                </a:lnTo>
                <a:lnTo>
                  <a:pt x="1079546" y="157246"/>
                </a:lnTo>
                <a:lnTo>
                  <a:pt x="1047717" y="152863"/>
                </a:lnTo>
                <a:lnTo>
                  <a:pt x="984613" y="143513"/>
                </a:lnTo>
                <a:lnTo>
                  <a:pt x="923305" y="132929"/>
                </a:lnTo>
                <a:lnTo>
                  <a:pt x="863935" y="120455"/>
                </a:lnTo>
                <a:lnTo>
                  <a:pt x="801033" y="105459"/>
                </a:lnTo>
                <a:lnTo>
                  <a:pt x="734833" y="88700"/>
                </a:lnTo>
                <a:lnTo>
                  <a:pt x="666701" y="71107"/>
                </a:lnTo>
                <a:lnTo>
                  <a:pt x="632338" y="62287"/>
                </a:lnTo>
                <a:lnTo>
                  <a:pt x="563871" y="45183"/>
                </a:lnTo>
                <a:lnTo>
                  <a:pt x="496891" y="29564"/>
                </a:lnTo>
                <a:lnTo>
                  <a:pt x="432763" y="16359"/>
                </a:lnTo>
                <a:lnTo>
                  <a:pt x="372855" y="6497"/>
                </a:lnTo>
                <a:lnTo>
                  <a:pt x="318535" y="904"/>
                </a:lnTo>
                <a:lnTo>
                  <a:pt x="293897" y="0"/>
                </a:lnTo>
                <a:lnTo>
                  <a:pt x="271168" y="510"/>
                </a:lnTo>
                <a:lnTo>
                  <a:pt x="229976" y="4739"/>
                </a:lnTo>
                <a:lnTo>
                  <a:pt x="176835" y="17286"/>
                </a:lnTo>
                <a:lnTo>
                  <a:pt x="132874" y="36855"/>
                </a:lnTo>
                <a:lnTo>
                  <a:pt x="96752" y="62966"/>
                </a:lnTo>
                <a:lnTo>
                  <a:pt x="67126" y="95141"/>
                </a:lnTo>
                <a:lnTo>
                  <a:pt x="42654" y="132902"/>
                </a:lnTo>
                <a:lnTo>
                  <a:pt x="21994" y="175770"/>
                </a:lnTo>
                <a:lnTo>
                  <a:pt x="7482" y="227015"/>
                </a:lnTo>
                <a:lnTo>
                  <a:pt x="2372" y="266806"/>
                </a:lnTo>
                <a:lnTo>
                  <a:pt x="188" y="309956"/>
                </a:lnTo>
                <a:lnTo>
                  <a:pt x="0" y="332486"/>
                </a:lnTo>
                <a:lnTo>
                  <a:pt x="309" y="355489"/>
                </a:lnTo>
                <a:lnTo>
                  <a:pt x="1039" y="378843"/>
                </a:lnTo>
                <a:lnTo>
                  <a:pt x="2112" y="402426"/>
                </a:lnTo>
                <a:lnTo>
                  <a:pt x="12694" y="563631"/>
                </a:lnTo>
                <a:lnTo>
                  <a:pt x="13712" y="584640"/>
                </a:lnTo>
                <a:lnTo>
                  <a:pt x="14374" y="604776"/>
                </a:lnTo>
                <a:lnTo>
                  <a:pt x="14790" y="624627"/>
                </a:lnTo>
                <a:lnTo>
                  <a:pt x="14939" y="831306"/>
                </a:lnTo>
                <a:lnTo>
                  <a:pt x="15636" y="844806"/>
                </a:lnTo>
                <a:lnTo>
                  <a:pt x="21339" y="896134"/>
                </a:lnTo>
                <a:lnTo>
                  <a:pt x="32623" y="939207"/>
                </a:lnTo>
                <a:lnTo>
                  <a:pt x="57946" y="978622"/>
                </a:lnTo>
                <a:lnTo>
                  <a:pt x="100512" y="992517"/>
                </a:lnTo>
                <a:lnTo>
                  <a:pt x="110526" y="992317"/>
                </a:lnTo>
                <a:lnTo>
                  <a:pt x="121082" y="991619"/>
                </a:lnTo>
                <a:lnTo>
                  <a:pt x="143891" y="989575"/>
                </a:lnTo>
                <a:lnTo>
                  <a:pt x="156179" y="988654"/>
                </a:lnTo>
                <a:lnTo>
                  <a:pt x="169080" y="988082"/>
                </a:lnTo>
                <a:lnTo>
                  <a:pt x="182611" y="988072"/>
                </a:lnTo>
                <a:lnTo>
                  <a:pt x="196790" y="988836"/>
                </a:lnTo>
                <a:lnTo>
                  <a:pt x="243392" y="997891"/>
                </a:lnTo>
                <a:lnTo>
                  <a:pt x="296900" y="1021310"/>
                </a:lnTo>
                <a:lnTo>
                  <a:pt x="338485" y="1045026"/>
                </a:lnTo>
                <a:lnTo>
                  <a:pt x="384384" y="1073621"/>
                </a:lnTo>
                <a:lnTo>
                  <a:pt x="433633" y="1105804"/>
                </a:lnTo>
                <a:lnTo>
                  <a:pt x="538317" y="1175781"/>
                </a:lnTo>
                <a:lnTo>
                  <a:pt x="565074" y="1193504"/>
                </a:lnTo>
                <a:lnTo>
                  <a:pt x="618447" y="1228095"/>
                </a:lnTo>
                <a:lnTo>
                  <a:pt x="670828" y="1260474"/>
                </a:lnTo>
                <a:lnTo>
                  <a:pt x="721252" y="1289351"/>
                </a:lnTo>
                <a:lnTo>
                  <a:pt x="768754" y="1313436"/>
                </a:lnTo>
                <a:lnTo>
                  <a:pt x="814853" y="1334960"/>
                </a:lnTo>
                <a:lnTo>
                  <a:pt x="861035" y="1356145"/>
                </a:lnTo>
                <a:lnTo>
                  <a:pt x="906970" y="1376379"/>
                </a:lnTo>
                <a:lnTo>
                  <a:pt x="952329" y="1395050"/>
                </a:lnTo>
                <a:lnTo>
                  <a:pt x="996782" y="1411544"/>
                </a:lnTo>
                <a:lnTo>
                  <a:pt x="1040001" y="1425249"/>
                </a:lnTo>
                <a:lnTo>
                  <a:pt x="1081657" y="1435553"/>
                </a:lnTo>
                <a:lnTo>
                  <a:pt x="1121420" y="1441842"/>
                </a:lnTo>
                <a:lnTo>
                  <a:pt x="1158960" y="1443505"/>
                </a:lnTo>
                <a:lnTo>
                  <a:pt x="1176795" y="1442410"/>
                </a:lnTo>
                <a:lnTo>
                  <a:pt x="1226624" y="1431837"/>
                </a:lnTo>
                <a:lnTo>
                  <a:pt x="1272210" y="1413151"/>
                </a:lnTo>
                <a:lnTo>
                  <a:pt x="1313809" y="1386210"/>
                </a:lnTo>
                <a:lnTo>
                  <a:pt x="1351562" y="1350567"/>
                </a:lnTo>
                <a:lnTo>
                  <a:pt x="1385606" y="1305773"/>
                </a:lnTo>
                <a:lnTo>
                  <a:pt x="1406310" y="1270606"/>
                </a:lnTo>
                <a:lnTo>
                  <a:pt x="1425469" y="1231041"/>
                </a:lnTo>
                <a:lnTo>
                  <a:pt x="1443124" y="1186944"/>
                </a:lnTo>
                <a:lnTo>
                  <a:pt x="1459259" y="1134939"/>
                </a:lnTo>
                <a:lnTo>
                  <a:pt x="1473817" y="1072925"/>
                </a:lnTo>
                <a:lnTo>
                  <a:pt x="1486775" y="1003376"/>
                </a:lnTo>
                <a:lnTo>
                  <a:pt x="1498110" y="928767"/>
                </a:lnTo>
                <a:lnTo>
                  <a:pt x="1503161" y="890337"/>
                </a:lnTo>
                <a:lnTo>
                  <a:pt x="1507799" y="851569"/>
                </a:lnTo>
                <a:lnTo>
                  <a:pt x="1512019" y="812773"/>
                </a:lnTo>
                <a:lnTo>
                  <a:pt x="1519196" y="736332"/>
                </a:lnTo>
                <a:lnTo>
                  <a:pt x="1524670" y="663486"/>
                </a:lnTo>
                <a:lnTo>
                  <a:pt x="1528418" y="596710"/>
                </a:lnTo>
                <a:lnTo>
                  <a:pt x="1530417" y="538477"/>
                </a:lnTo>
                <a:lnTo>
                  <a:pt x="1531135" y="490353"/>
                </a:lnTo>
                <a:lnTo>
                  <a:pt x="1533778" y="412717"/>
                </a:lnTo>
                <a:lnTo>
                  <a:pt x="1534142" y="396428"/>
                </a:lnTo>
                <a:lnTo>
                  <a:pt x="1534156" y="381206"/>
                </a:lnTo>
                <a:close/>
              </a:path>
              <a:path w="1534159" h="1443989">
                <a:moveTo>
                  <a:pt x="14939" y="831306"/>
                </a:moveTo>
                <a:lnTo>
                  <a:pt x="14939" y="644800"/>
                </a:lnTo>
                <a:lnTo>
                  <a:pt x="13752" y="767661"/>
                </a:lnTo>
                <a:lnTo>
                  <a:pt x="13800" y="787615"/>
                </a:lnTo>
                <a:lnTo>
                  <a:pt x="14088" y="807183"/>
                </a:lnTo>
                <a:lnTo>
                  <a:pt x="14685" y="826392"/>
                </a:lnTo>
                <a:lnTo>
                  <a:pt x="14939" y="831306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5937972" y="2265246"/>
            <a:ext cx="1327618" cy="1148973"/>
          </a:xfrm>
          <a:custGeom>
            <a:avLst/>
            <a:gdLst/>
            <a:ahLst/>
            <a:cxnLst/>
            <a:rect l="l" t="t" r="r" b="b"/>
            <a:pathLst>
              <a:path w="1552575" h="1343660">
                <a:moveTo>
                  <a:pt x="39668" y="968520"/>
                </a:moveTo>
                <a:lnTo>
                  <a:pt x="39668" y="433950"/>
                </a:lnTo>
                <a:lnTo>
                  <a:pt x="38725" y="453784"/>
                </a:lnTo>
                <a:lnTo>
                  <a:pt x="36832" y="473268"/>
                </a:lnTo>
                <a:lnTo>
                  <a:pt x="34615" y="493041"/>
                </a:lnTo>
                <a:lnTo>
                  <a:pt x="29435" y="533203"/>
                </a:lnTo>
                <a:lnTo>
                  <a:pt x="11865" y="654000"/>
                </a:lnTo>
                <a:lnTo>
                  <a:pt x="6795" y="692662"/>
                </a:lnTo>
                <a:lnTo>
                  <a:pt x="1435" y="747393"/>
                </a:lnTo>
                <a:lnTo>
                  <a:pt x="0" y="780957"/>
                </a:lnTo>
                <a:lnTo>
                  <a:pt x="88" y="796671"/>
                </a:lnTo>
                <a:lnTo>
                  <a:pt x="786" y="811586"/>
                </a:lnTo>
                <a:lnTo>
                  <a:pt x="3817" y="841331"/>
                </a:lnTo>
                <a:lnTo>
                  <a:pt x="7668" y="883955"/>
                </a:lnTo>
                <a:lnTo>
                  <a:pt x="16365" y="931024"/>
                </a:lnTo>
                <a:lnTo>
                  <a:pt x="38951" y="967907"/>
                </a:lnTo>
                <a:lnTo>
                  <a:pt x="39668" y="968520"/>
                </a:lnTo>
                <a:close/>
              </a:path>
              <a:path w="1552575" h="1343660">
                <a:moveTo>
                  <a:pt x="1552068" y="1010460"/>
                </a:moveTo>
                <a:lnTo>
                  <a:pt x="1550649" y="937138"/>
                </a:lnTo>
                <a:lnTo>
                  <a:pt x="1545961" y="864048"/>
                </a:lnTo>
                <a:lnTo>
                  <a:pt x="1530440" y="700664"/>
                </a:lnTo>
                <a:lnTo>
                  <a:pt x="1528284" y="674097"/>
                </a:lnTo>
                <a:lnTo>
                  <a:pt x="1526911" y="650380"/>
                </a:lnTo>
                <a:lnTo>
                  <a:pt x="1526195" y="628929"/>
                </a:lnTo>
                <a:lnTo>
                  <a:pt x="1525794" y="608657"/>
                </a:lnTo>
                <a:lnTo>
                  <a:pt x="1525316" y="554380"/>
                </a:lnTo>
                <a:lnTo>
                  <a:pt x="1525005" y="538286"/>
                </a:lnTo>
                <a:lnTo>
                  <a:pt x="1521969" y="495240"/>
                </a:lnTo>
                <a:lnTo>
                  <a:pt x="1508618" y="448032"/>
                </a:lnTo>
                <a:lnTo>
                  <a:pt x="1477728" y="409282"/>
                </a:lnTo>
                <a:lnTo>
                  <a:pt x="1438519" y="383680"/>
                </a:lnTo>
                <a:lnTo>
                  <a:pt x="1401335" y="370162"/>
                </a:lnTo>
                <a:lnTo>
                  <a:pt x="1354370" y="361668"/>
                </a:lnTo>
                <a:lnTo>
                  <a:pt x="1299871" y="356914"/>
                </a:lnTo>
                <a:lnTo>
                  <a:pt x="1240082" y="354615"/>
                </a:lnTo>
                <a:lnTo>
                  <a:pt x="1145392" y="352959"/>
                </a:lnTo>
                <a:lnTo>
                  <a:pt x="1113615" y="352243"/>
                </a:lnTo>
                <a:lnTo>
                  <a:pt x="1051426" y="349601"/>
                </a:lnTo>
                <a:lnTo>
                  <a:pt x="992926" y="344276"/>
                </a:lnTo>
                <a:lnTo>
                  <a:pt x="940361" y="334982"/>
                </a:lnTo>
                <a:lnTo>
                  <a:pt x="895975" y="320434"/>
                </a:lnTo>
                <a:lnTo>
                  <a:pt x="860497" y="299325"/>
                </a:lnTo>
                <a:lnTo>
                  <a:pt x="831967" y="272264"/>
                </a:lnTo>
                <a:lnTo>
                  <a:pt x="808605" y="240840"/>
                </a:lnTo>
                <a:lnTo>
                  <a:pt x="788625" y="206646"/>
                </a:lnTo>
                <a:lnTo>
                  <a:pt x="761099" y="153641"/>
                </a:lnTo>
                <a:lnTo>
                  <a:pt x="751683" y="136311"/>
                </a:lnTo>
                <a:lnTo>
                  <a:pt x="731155" y="103351"/>
                </a:lnTo>
                <a:lnTo>
                  <a:pt x="706878" y="73985"/>
                </a:lnTo>
                <a:lnTo>
                  <a:pt x="677068" y="49804"/>
                </a:lnTo>
                <a:lnTo>
                  <a:pt x="639943" y="32398"/>
                </a:lnTo>
                <a:lnTo>
                  <a:pt x="592936" y="20363"/>
                </a:lnTo>
                <a:lnTo>
                  <a:pt x="536830" y="10916"/>
                </a:lnTo>
                <a:lnTo>
                  <a:pt x="474186" y="4267"/>
                </a:lnTo>
                <a:lnTo>
                  <a:pt x="407564" y="626"/>
                </a:lnTo>
                <a:lnTo>
                  <a:pt x="373562" y="0"/>
                </a:lnTo>
                <a:lnTo>
                  <a:pt x="339525" y="204"/>
                </a:lnTo>
                <a:lnTo>
                  <a:pt x="272629" y="3211"/>
                </a:lnTo>
                <a:lnTo>
                  <a:pt x="209436" y="9857"/>
                </a:lnTo>
                <a:lnTo>
                  <a:pt x="152507" y="20353"/>
                </a:lnTo>
                <a:lnTo>
                  <a:pt x="104402" y="34908"/>
                </a:lnTo>
                <a:lnTo>
                  <a:pt x="67681" y="53734"/>
                </a:lnTo>
                <a:lnTo>
                  <a:pt x="34080" y="93441"/>
                </a:lnTo>
                <a:lnTo>
                  <a:pt x="19422" y="146722"/>
                </a:lnTo>
                <a:lnTo>
                  <a:pt x="17438" y="187749"/>
                </a:lnTo>
                <a:lnTo>
                  <a:pt x="18168" y="209456"/>
                </a:lnTo>
                <a:lnTo>
                  <a:pt x="19771" y="231757"/>
                </a:lnTo>
                <a:lnTo>
                  <a:pt x="22043" y="254497"/>
                </a:lnTo>
                <a:lnTo>
                  <a:pt x="24778" y="277525"/>
                </a:lnTo>
                <a:lnTo>
                  <a:pt x="33713" y="346807"/>
                </a:lnTo>
                <a:lnTo>
                  <a:pt x="36251" y="369458"/>
                </a:lnTo>
                <a:lnTo>
                  <a:pt x="38226" y="391635"/>
                </a:lnTo>
                <a:lnTo>
                  <a:pt x="39433" y="413183"/>
                </a:lnTo>
                <a:lnTo>
                  <a:pt x="39668" y="433950"/>
                </a:lnTo>
                <a:lnTo>
                  <a:pt x="39668" y="968520"/>
                </a:lnTo>
                <a:lnTo>
                  <a:pt x="48023" y="975660"/>
                </a:lnTo>
                <a:lnTo>
                  <a:pt x="86137" y="995662"/>
                </a:lnTo>
                <a:lnTo>
                  <a:pt x="140404" y="1007639"/>
                </a:lnTo>
                <a:lnTo>
                  <a:pt x="187530" y="1009066"/>
                </a:lnTo>
                <a:lnTo>
                  <a:pt x="213993" y="1008367"/>
                </a:lnTo>
                <a:lnTo>
                  <a:pt x="241985" y="1006956"/>
                </a:lnTo>
                <a:lnTo>
                  <a:pt x="271203" y="1005003"/>
                </a:lnTo>
                <a:lnTo>
                  <a:pt x="301345" y="1002681"/>
                </a:lnTo>
                <a:lnTo>
                  <a:pt x="363184" y="997617"/>
                </a:lnTo>
                <a:lnTo>
                  <a:pt x="394276" y="995217"/>
                </a:lnTo>
                <a:lnTo>
                  <a:pt x="425079" y="993135"/>
                </a:lnTo>
                <a:lnTo>
                  <a:pt x="455288" y="991543"/>
                </a:lnTo>
                <a:lnTo>
                  <a:pt x="484603" y="990611"/>
                </a:lnTo>
                <a:lnTo>
                  <a:pt x="512718" y="990512"/>
                </a:lnTo>
                <a:lnTo>
                  <a:pt x="539331" y="991418"/>
                </a:lnTo>
                <a:lnTo>
                  <a:pt x="586840" y="996930"/>
                </a:lnTo>
                <a:lnTo>
                  <a:pt x="624703" y="1008520"/>
                </a:lnTo>
                <a:lnTo>
                  <a:pt x="659095" y="1040294"/>
                </a:lnTo>
                <a:lnTo>
                  <a:pt x="672291" y="1086187"/>
                </a:lnTo>
                <a:lnTo>
                  <a:pt x="674329" y="1158539"/>
                </a:lnTo>
                <a:lnTo>
                  <a:pt x="674548" y="1177077"/>
                </a:lnTo>
                <a:lnTo>
                  <a:pt x="680481" y="1230068"/>
                </a:lnTo>
                <a:lnTo>
                  <a:pt x="702164" y="1274264"/>
                </a:lnTo>
                <a:lnTo>
                  <a:pt x="749671" y="1303414"/>
                </a:lnTo>
                <a:lnTo>
                  <a:pt x="800927" y="1315929"/>
                </a:lnTo>
                <a:lnTo>
                  <a:pt x="867105" y="1326908"/>
                </a:lnTo>
                <a:lnTo>
                  <a:pt x="944384" y="1335592"/>
                </a:lnTo>
                <a:lnTo>
                  <a:pt x="985992" y="1338836"/>
                </a:lnTo>
                <a:lnTo>
                  <a:pt x="1028941" y="1341222"/>
                </a:lnTo>
                <a:lnTo>
                  <a:pt x="1072755" y="1342654"/>
                </a:lnTo>
                <a:lnTo>
                  <a:pt x="1116955" y="1343038"/>
                </a:lnTo>
                <a:lnTo>
                  <a:pt x="1161064" y="1342280"/>
                </a:lnTo>
                <a:lnTo>
                  <a:pt x="1204604" y="1340283"/>
                </a:lnTo>
                <a:lnTo>
                  <a:pt x="1247096" y="1336954"/>
                </a:lnTo>
                <a:lnTo>
                  <a:pt x="1288064" y="1332197"/>
                </a:lnTo>
                <a:lnTo>
                  <a:pt x="1327029" y="1325917"/>
                </a:lnTo>
                <a:lnTo>
                  <a:pt x="1397041" y="1308411"/>
                </a:lnTo>
                <a:lnTo>
                  <a:pt x="1453352" y="1283647"/>
                </a:lnTo>
                <a:lnTo>
                  <a:pt x="1493051" y="1250184"/>
                </a:lnTo>
                <a:lnTo>
                  <a:pt x="1520710" y="1203874"/>
                </a:lnTo>
                <a:lnTo>
                  <a:pt x="1538699" y="1146621"/>
                </a:lnTo>
                <a:lnTo>
                  <a:pt x="1548618" y="1081218"/>
                </a:lnTo>
                <a:lnTo>
                  <a:pt x="1551052" y="1046334"/>
                </a:lnTo>
                <a:lnTo>
                  <a:pt x="1552068" y="101046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/>
          <p:nvPr/>
        </p:nvSpPr>
        <p:spPr>
          <a:xfrm>
            <a:off x="6224396" y="3397915"/>
            <a:ext cx="2159483" cy="1564905"/>
          </a:xfrm>
          <a:custGeom>
            <a:avLst/>
            <a:gdLst/>
            <a:ahLst/>
            <a:cxnLst/>
            <a:rect l="l" t="t" r="r" b="b"/>
            <a:pathLst>
              <a:path w="2525395" h="1830070">
                <a:moveTo>
                  <a:pt x="2524910" y="779703"/>
                </a:moveTo>
                <a:lnTo>
                  <a:pt x="2523783" y="731969"/>
                </a:lnTo>
                <a:lnTo>
                  <a:pt x="2520478" y="685085"/>
                </a:lnTo>
                <a:lnTo>
                  <a:pt x="2514840" y="639365"/>
                </a:lnTo>
                <a:lnTo>
                  <a:pt x="2506713" y="595124"/>
                </a:lnTo>
                <a:lnTo>
                  <a:pt x="2495943" y="552673"/>
                </a:lnTo>
                <a:lnTo>
                  <a:pt x="2482375" y="512329"/>
                </a:lnTo>
                <a:lnTo>
                  <a:pt x="2465854" y="474403"/>
                </a:lnTo>
                <a:lnTo>
                  <a:pt x="2446225" y="439210"/>
                </a:lnTo>
                <a:lnTo>
                  <a:pt x="2423334" y="407064"/>
                </a:lnTo>
                <a:lnTo>
                  <a:pt x="2396088" y="377110"/>
                </a:lnTo>
                <a:lnTo>
                  <a:pt x="2363812" y="348502"/>
                </a:lnTo>
                <a:lnTo>
                  <a:pt x="2326973" y="321226"/>
                </a:lnTo>
                <a:lnTo>
                  <a:pt x="2286039" y="295270"/>
                </a:lnTo>
                <a:lnTo>
                  <a:pt x="2241477" y="270619"/>
                </a:lnTo>
                <a:lnTo>
                  <a:pt x="2193755" y="247259"/>
                </a:lnTo>
                <a:lnTo>
                  <a:pt x="2143340" y="225178"/>
                </a:lnTo>
                <a:lnTo>
                  <a:pt x="2090699" y="204360"/>
                </a:lnTo>
                <a:lnTo>
                  <a:pt x="2036301" y="184793"/>
                </a:lnTo>
                <a:lnTo>
                  <a:pt x="1980612" y="166463"/>
                </a:lnTo>
                <a:lnTo>
                  <a:pt x="1924100" y="149356"/>
                </a:lnTo>
                <a:lnTo>
                  <a:pt x="1867232" y="133458"/>
                </a:lnTo>
                <a:lnTo>
                  <a:pt x="1810477" y="118755"/>
                </a:lnTo>
                <a:lnTo>
                  <a:pt x="1754301" y="105235"/>
                </a:lnTo>
                <a:lnTo>
                  <a:pt x="1699172" y="92882"/>
                </a:lnTo>
                <a:lnTo>
                  <a:pt x="1645557" y="81684"/>
                </a:lnTo>
                <a:lnTo>
                  <a:pt x="1593925" y="71627"/>
                </a:lnTo>
                <a:lnTo>
                  <a:pt x="1544741" y="62697"/>
                </a:lnTo>
                <a:lnTo>
                  <a:pt x="1498475" y="54880"/>
                </a:lnTo>
                <a:lnTo>
                  <a:pt x="1455594" y="48162"/>
                </a:lnTo>
                <a:lnTo>
                  <a:pt x="1415164" y="43545"/>
                </a:lnTo>
                <a:lnTo>
                  <a:pt x="1376099" y="41630"/>
                </a:lnTo>
                <a:lnTo>
                  <a:pt x="1338288" y="42145"/>
                </a:lnTo>
                <a:lnTo>
                  <a:pt x="1265986" y="49389"/>
                </a:lnTo>
                <a:lnTo>
                  <a:pt x="1197377" y="63113"/>
                </a:lnTo>
                <a:lnTo>
                  <a:pt x="1131576" y="81155"/>
                </a:lnTo>
                <a:lnTo>
                  <a:pt x="1067703" y="101354"/>
                </a:lnTo>
                <a:lnTo>
                  <a:pt x="1036213" y="111585"/>
                </a:lnTo>
                <a:lnTo>
                  <a:pt x="1004874" y="121545"/>
                </a:lnTo>
                <a:lnTo>
                  <a:pt x="942208" y="139567"/>
                </a:lnTo>
                <a:lnTo>
                  <a:pt x="878822" y="153257"/>
                </a:lnTo>
                <a:lnTo>
                  <a:pt x="813833" y="160452"/>
                </a:lnTo>
                <a:lnTo>
                  <a:pt x="780462" y="160938"/>
                </a:lnTo>
                <a:lnTo>
                  <a:pt x="746059" y="158668"/>
                </a:lnTo>
                <a:lnTo>
                  <a:pt x="673797" y="145819"/>
                </a:lnTo>
                <a:lnTo>
                  <a:pt x="636370" y="136042"/>
                </a:lnTo>
                <a:lnTo>
                  <a:pt x="598367" y="124565"/>
                </a:lnTo>
                <a:lnTo>
                  <a:pt x="560004" y="111787"/>
                </a:lnTo>
                <a:lnTo>
                  <a:pt x="521497" y="98110"/>
                </a:lnTo>
                <a:lnTo>
                  <a:pt x="483062" y="83934"/>
                </a:lnTo>
                <a:lnTo>
                  <a:pt x="444915" y="69659"/>
                </a:lnTo>
                <a:lnTo>
                  <a:pt x="407272" y="55687"/>
                </a:lnTo>
                <a:lnTo>
                  <a:pt x="370349" y="42418"/>
                </a:lnTo>
                <a:lnTo>
                  <a:pt x="299528" y="19591"/>
                </a:lnTo>
                <a:lnTo>
                  <a:pt x="234179" y="4383"/>
                </a:lnTo>
                <a:lnTo>
                  <a:pt x="176031" y="0"/>
                </a:lnTo>
                <a:lnTo>
                  <a:pt x="150198" y="2868"/>
                </a:lnTo>
                <a:lnTo>
                  <a:pt x="106092" y="20730"/>
                </a:lnTo>
                <a:lnTo>
                  <a:pt x="71885" y="55866"/>
                </a:lnTo>
                <a:lnTo>
                  <a:pt x="45491" y="106227"/>
                </a:lnTo>
                <a:lnTo>
                  <a:pt x="26038" y="168795"/>
                </a:lnTo>
                <a:lnTo>
                  <a:pt x="12652" y="240552"/>
                </a:lnTo>
                <a:lnTo>
                  <a:pt x="7961" y="278934"/>
                </a:lnTo>
                <a:lnTo>
                  <a:pt x="4460" y="318482"/>
                </a:lnTo>
                <a:lnTo>
                  <a:pt x="2038" y="358818"/>
                </a:lnTo>
                <a:lnTo>
                  <a:pt x="588" y="399566"/>
                </a:lnTo>
                <a:lnTo>
                  <a:pt x="0" y="440349"/>
                </a:lnTo>
                <a:lnTo>
                  <a:pt x="164" y="480788"/>
                </a:lnTo>
                <a:lnTo>
                  <a:pt x="971" y="520507"/>
                </a:lnTo>
                <a:lnTo>
                  <a:pt x="2313" y="559129"/>
                </a:lnTo>
                <a:lnTo>
                  <a:pt x="6164" y="631572"/>
                </a:lnTo>
                <a:lnTo>
                  <a:pt x="10842" y="695100"/>
                </a:lnTo>
                <a:lnTo>
                  <a:pt x="11229" y="724164"/>
                </a:lnTo>
                <a:lnTo>
                  <a:pt x="16162" y="781057"/>
                </a:lnTo>
                <a:lnTo>
                  <a:pt x="26141" y="836189"/>
                </a:lnTo>
                <a:lnTo>
                  <a:pt x="40566" y="889425"/>
                </a:lnTo>
                <a:lnTo>
                  <a:pt x="58838" y="940625"/>
                </a:lnTo>
                <a:lnTo>
                  <a:pt x="80359" y="989654"/>
                </a:lnTo>
                <a:lnTo>
                  <a:pt x="104529" y="1036374"/>
                </a:lnTo>
                <a:lnTo>
                  <a:pt x="130749" y="1080649"/>
                </a:lnTo>
                <a:lnTo>
                  <a:pt x="158422" y="1122339"/>
                </a:lnTo>
                <a:lnTo>
                  <a:pt x="186946" y="1161310"/>
                </a:lnTo>
                <a:lnTo>
                  <a:pt x="216348" y="1197136"/>
                </a:lnTo>
                <a:lnTo>
                  <a:pt x="249069" y="1228338"/>
                </a:lnTo>
                <a:lnTo>
                  <a:pt x="284888" y="1255468"/>
                </a:lnTo>
                <a:lnTo>
                  <a:pt x="323187" y="1279410"/>
                </a:lnTo>
                <a:lnTo>
                  <a:pt x="363349" y="1301044"/>
                </a:lnTo>
                <a:lnTo>
                  <a:pt x="404757" y="1321255"/>
                </a:lnTo>
                <a:lnTo>
                  <a:pt x="446794" y="1340924"/>
                </a:lnTo>
                <a:lnTo>
                  <a:pt x="467855" y="1350831"/>
                </a:lnTo>
                <a:lnTo>
                  <a:pt x="509677" y="1371342"/>
                </a:lnTo>
                <a:lnTo>
                  <a:pt x="550585" y="1393517"/>
                </a:lnTo>
                <a:lnTo>
                  <a:pt x="589962" y="1418238"/>
                </a:lnTo>
                <a:lnTo>
                  <a:pt x="625998" y="1446054"/>
                </a:lnTo>
                <a:lnTo>
                  <a:pt x="657975" y="1475992"/>
                </a:lnTo>
                <a:lnTo>
                  <a:pt x="687592" y="1507338"/>
                </a:lnTo>
                <a:lnTo>
                  <a:pt x="716551" y="1539378"/>
                </a:lnTo>
                <a:lnTo>
                  <a:pt x="731315" y="1555436"/>
                </a:lnTo>
                <a:lnTo>
                  <a:pt x="762476" y="1587182"/>
                </a:lnTo>
                <a:lnTo>
                  <a:pt x="797230" y="1617839"/>
                </a:lnTo>
                <a:lnTo>
                  <a:pt x="837278" y="1646696"/>
                </a:lnTo>
                <a:lnTo>
                  <a:pt x="884322" y="1673037"/>
                </a:lnTo>
                <a:lnTo>
                  <a:pt x="940061" y="1696151"/>
                </a:lnTo>
                <a:lnTo>
                  <a:pt x="1006490" y="1716277"/>
                </a:lnTo>
                <a:lnTo>
                  <a:pt x="1044712" y="1726742"/>
                </a:lnTo>
                <a:lnTo>
                  <a:pt x="1086025" y="1737504"/>
                </a:lnTo>
                <a:lnTo>
                  <a:pt x="1130067" y="1748398"/>
                </a:lnTo>
                <a:lnTo>
                  <a:pt x="1176475" y="1759257"/>
                </a:lnTo>
                <a:lnTo>
                  <a:pt x="1224887" y="1769917"/>
                </a:lnTo>
                <a:lnTo>
                  <a:pt x="1274938" y="1780210"/>
                </a:lnTo>
                <a:lnTo>
                  <a:pt x="1326267" y="1789972"/>
                </a:lnTo>
                <a:lnTo>
                  <a:pt x="1378510" y="1799037"/>
                </a:lnTo>
                <a:lnTo>
                  <a:pt x="1431305" y="1807239"/>
                </a:lnTo>
                <a:lnTo>
                  <a:pt x="1484288" y="1814413"/>
                </a:lnTo>
                <a:lnTo>
                  <a:pt x="1537097" y="1820391"/>
                </a:lnTo>
                <a:lnTo>
                  <a:pt x="1589369" y="1825010"/>
                </a:lnTo>
                <a:lnTo>
                  <a:pt x="1640740" y="1828103"/>
                </a:lnTo>
                <a:lnTo>
                  <a:pt x="1690849" y="1829504"/>
                </a:lnTo>
                <a:lnTo>
                  <a:pt x="1739332" y="1829048"/>
                </a:lnTo>
                <a:lnTo>
                  <a:pt x="1785826" y="1826568"/>
                </a:lnTo>
                <a:lnTo>
                  <a:pt x="1829968" y="1821900"/>
                </a:lnTo>
                <a:lnTo>
                  <a:pt x="1871395" y="1814877"/>
                </a:lnTo>
                <a:lnTo>
                  <a:pt x="1909746" y="1805334"/>
                </a:lnTo>
                <a:lnTo>
                  <a:pt x="1946079" y="1793220"/>
                </a:lnTo>
                <a:lnTo>
                  <a:pt x="1981665" y="1778898"/>
                </a:lnTo>
                <a:lnTo>
                  <a:pt x="2016455" y="1762479"/>
                </a:lnTo>
                <a:lnTo>
                  <a:pt x="2050399" y="1744076"/>
                </a:lnTo>
                <a:lnTo>
                  <a:pt x="2083446" y="1723800"/>
                </a:lnTo>
                <a:lnTo>
                  <a:pt x="2115547" y="1701765"/>
                </a:lnTo>
                <a:lnTo>
                  <a:pt x="2146653" y="1678081"/>
                </a:lnTo>
                <a:lnTo>
                  <a:pt x="2176714" y="1652861"/>
                </a:lnTo>
                <a:lnTo>
                  <a:pt x="2205679" y="1626217"/>
                </a:lnTo>
                <a:lnTo>
                  <a:pt x="2233500" y="1598261"/>
                </a:lnTo>
                <a:lnTo>
                  <a:pt x="2260127" y="1569104"/>
                </a:lnTo>
                <a:lnTo>
                  <a:pt x="2285509" y="1538860"/>
                </a:lnTo>
                <a:lnTo>
                  <a:pt x="2309597" y="1507639"/>
                </a:lnTo>
                <a:lnTo>
                  <a:pt x="2332342" y="1475554"/>
                </a:lnTo>
                <a:lnTo>
                  <a:pt x="2353694" y="1442718"/>
                </a:lnTo>
                <a:lnTo>
                  <a:pt x="2373602" y="1409241"/>
                </a:lnTo>
                <a:lnTo>
                  <a:pt x="2392018" y="1375236"/>
                </a:lnTo>
                <a:lnTo>
                  <a:pt x="2408891" y="1340815"/>
                </a:lnTo>
                <a:lnTo>
                  <a:pt x="2437812" y="1271172"/>
                </a:lnTo>
                <a:lnTo>
                  <a:pt x="2450427" y="1234792"/>
                </a:lnTo>
                <a:lnTo>
                  <a:pt x="2462568" y="1195810"/>
                </a:lnTo>
                <a:lnTo>
                  <a:pt x="2474079" y="1154541"/>
                </a:lnTo>
                <a:lnTo>
                  <a:pt x="2484806" y="1111299"/>
                </a:lnTo>
                <a:lnTo>
                  <a:pt x="2494592" y="1066397"/>
                </a:lnTo>
                <a:lnTo>
                  <a:pt x="2503285" y="1020149"/>
                </a:lnTo>
                <a:lnTo>
                  <a:pt x="2510728" y="972869"/>
                </a:lnTo>
                <a:lnTo>
                  <a:pt x="2516767" y="924871"/>
                </a:lnTo>
                <a:lnTo>
                  <a:pt x="2521247" y="876468"/>
                </a:lnTo>
                <a:lnTo>
                  <a:pt x="2524013" y="827974"/>
                </a:lnTo>
                <a:lnTo>
                  <a:pt x="2524910" y="779703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/>
          <p:nvPr/>
        </p:nvSpPr>
        <p:spPr>
          <a:xfrm>
            <a:off x="5999756" y="2354096"/>
            <a:ext cx="2550980" cy="25406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/>
          <p:nvPr/>
        </p:nvSpPr>
        <p:spPr>
          <a:xfrm>
            <a:off x="6242799" y="2469531"/>
            <a:ext cx="1896131" cy="1896131"/>
          </a:xfrm>
          <a:custGeom>
            <a:avLst/>
            <a:gdLst/>
            <a:ahLst/>
            <a:cxnLst/>
            <a:rect l="l" t="t" r="r" b="b"/>
            <a:pathLst>
              <a:path w="2217420" h="2217420">
                <a:moveTo>
                  <a:pt x="2157984" y="2134362"/>
                </a:moveTo>
                <a:lnTo>
                  <a:pt x="23622" y="0"/>
                </a:lnTo>
                <a:lnTo>
                  <a:pt x="0" y="23622"/>
                </a:lnTo>
                <a:lnTo>
                  <a:pt x="2134362" y="2157984"/>
                </a:lnTo>
                <a:lnTo>
                  <a:pt x="2157984" y="2134362"/>
                </a:lnTo>
                <a:close/>
              </a:path>
              <a:path w="2217420" h="2217420">
                <a:moveTo>
                  <a:pt x="2170176" y="2201559"/>
                </a:moveTo>
                <a:lnTo>
                  <a:pt x="2170176" y="2146554"/>
                </a:lnTo>
                <a:lnTo>
                  <a:pt x="2146554" y="2170176"/>
                </a:lnTo>
                <a:lnTo>
                  <a:pt x="2134362" y="2157984"/>
                </a:lnTo>
                <a:lnTo>
                  <a:pt x="2110740" y="2181606"/>
                </a:lnTo>
                <a:lnTo>
                  <a:pt x="2170176" y="2201559"/>
                </a:lnTo>
                <a:close/>
              </a:path>
              <a:path w="2217420" h="2217420">
                <a:moveTo>
                  <a:pt x="2170176" y="2146554"/>
                </a:moveTo>
                <a:lnTo>
                  <a:pt x="2157984" y="2134362"/>
                </a:lnTo>
                <a:lnTo>
                  <a:pt x="2134362" y="2157984"/>
                </a:lnTo>
                <a:lnTo>
                  <a:pt x="2146554" y="2170176"/>
                </a:lnTo>
                <a:lnTo>
                  <a:pt x="2170176" y="2146554"/>
                </a:lnTo>
                <a:close/>
              </a:path>
              <a:path w="2217420" h="2217420">
                <a:moveTo>
                  <a:pt x="2217420" y="2217420"/>
                </a:moveTo>
                <a:lnTo>
                  <a:pt x="2181606" y="2110740"/>
                </a:lnTo>
                <a:lnTo>
                  <a:pt x="2157984" y="2134362"/>
                </a:lnTo>
                <a:lnTo>
                  <a:pt x="2170176" y="2146554"/>
                </a:lnTo>
                <a:lnTo>
                  <a:pt x="2170176" y="2201559"/>
                </a:lnTo>
                <a:lnTo>
                  <a:pt x="2217420" y="22174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/>
          <p:nvPr/>
        </p:nvSpPr>
        <p:spPr>
          <a:xfrm>
            <a:off x="6253225" y="2365277"/>
            <a:ext cx="1895588" cy="1896131"/>
          </a:xfrm>
          <a:custGeom>
            <a:avLst/>
            <a:gdLst/>
            <a:ahLst/>
            <a:cxnLst/>
            <a:rect l="l" t="t" r="r" b="b"/>
            <a:pathLst>
              <a:path w="2216784" h="2217420">
                <a:moveTo>
                  <a:pt x="105918" y="35814"/>
                </a:moveTo>
                <a:lnTo>
                  <a:pt x="0" y="0"/>
                </a:lnTo>
                <a:lnTo>
                  <a:pt x="35052" y="106680"/>
                </a:lnTo>
                <a:lnTo>
                  <a:pt x="47244" y="94488"/>
                </a:lnTo>
                <a:lnTo>
                  <a:pt x="47244" y="70866"/>
                </a:lnTo>
                <a:lnTo>
                  <a:pt x="70866" y="47244"/>
                </a:lnTo>
                <a:lnTo>
                  <a:pt x="82674" y="59057"/>
                </a:lnTo>
                <a:lnTo>
                  <a:pt x="105918" y="35814"/>
                </a:lnTo>
                <a:close/>
              </a:path>
              <a:path w="2216784" h="2217420">
                <a:moveTo>
                  <a:pt x="82674" y="59057"/>
                </a:moveTo>
                <a:lnTo>
                  <a:pt x="70866" y="47244"/>
                </a:lnTo>
                <a:lnTo>
                  <a:pt x="47244" y="70866"/>
                </a:lnTo>
                <a:lnTo>
                  <a:pt x="59052" y="82679"/>
                </a:lnTo>
                <a:lnTo>
                  <a:pt x="82674" y="59057"/>
                </a:lnTo>
                <a:close/>
              </a:path>
              <a:path w="2216784" h="2217420">
                <a:moveTo>
                  <a:pt x="59052" y="82679"/>
                </a:moveTo>
                <a:lnTo>
                  <a:pt x="47244" y="70866"/>
                </a:lnTo>
                <a:lnTo>
                  <a:pt x="47244" y="94488"/>
                </a:lnTo>
                <a:lnTo>
                  <a:pt x="59052" y="82679"/>
                </a:lnTo>
                <a:close/>
              </a:path>
              <a:path w="2216784" h="2217420">
                <a:moveTo>
                  <a:pt x="2216658" y="2193798"/>
                </a:moveTo>
                <a:lnTo>
                  <a:pt x="82674" y="59057"/>
                </a:lnTo>
                <a:lnTo>
                  <a:pt x="59052" y="82679"/>
                </a:lnTo>
                <a:lnTo>
                  <a:pt x="2193036" y="2217420"/>
                </a:lnTo>
                <a:lnTo>
                  <a:pt x="2216658" y="219379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7276875" y="4408667"/>
            <a:ext cx="862273" cy="313850"/>
          </a:xfrm>
          <a:custGeom>
            <a:avLst/>
            <a:gdLst/>
            <a:ahLst/>
            <a:cxnLst/>
            <a:rect l="l" t="t" r="r" b="b"/>
            <a:pathLst>
              <a:path w="1008379" h="367029">
                <a:moveTo>
                  <a:pt x="918363" y="63956"/>
                </a:moveTo>
                <a:lnTo>
                  <a:pt x="907618" y="31978"/>
                </a:lnTo>
                <a:lnTo>
                  <a:pt x="0" y="334518"/>
                </a:lnTo>
                <a:lnTo>
                  <a:pt x="10668" y="366522"/>
                </a:lnTo>
                <a:lnTo>
                  <a:pt x="918363" y="63956"/>
                </a:lnTo>
                <a:close/>
              </a:path>
              <a:path w="1008379" h="367029">
                <a:moveTo>
                  <a:pt x="1008126" y="16002"/>
                </a:moveTo>
                <a:lnTo>
                  <a:pt x="896874" y="0"/>
                </a:lnTo>
                <a:lnTo>
                  <a:pt x="907618" y="31978"/>
                </a:lnTo>
                <a:lnTo>
                  <a:pt x="923544" y="26670"/>
                </a:lnTo>
                <a:lnTo>
                  <a:pt x="934212" y="58674"/>
                </a:lnTo>
                <a:lnTo>
                  <a:pt x="934212" y="89916"/>
                </a:lnTo>
                <a:lnTo>
                  <a:pt x="1008126" y="16002"/>
                </a:lnTo>
                <a:close/>
              </a:path>
              <a:path w="1008379" h="367029">
                <a:moveTo>
                  <a:pt x="934212" y="58674"/>
                </a:moveTo>
                <a:lnTo>
                  <a:pt x="923544" y="26670"/>
                </a:lnTo>
                <a:lnTo>
                  <a:pt x="907618" y="31978"/>
                </a:lnTo>
                <a:lnTo>
                  <a:pt x="918363" y="63956"/>
                </a:lnTo>
                <a:lnTo>
                  <a:pt x="934212" y="58674"/>
                </a:lnTo>
                <a:close/>
              </a:path>
              <a:path w="1008379" h="367029">
                <a:moveTo>
                  <a:pt x="934212" y="89916"/>
                </a:moveTo>
                <a:lnTo>
                  <a:pt x="934212" y="58674"/>
                </a:lnTo>
                <a:lnTo>
                  <a:pt x="918363" y="63956"/>
                </a:lnTo>
                <a:lnTo>
                  <a:pt x="928878" y="95250"/>
                </a:lnTo>
                <a:lnTo>
                  <a:pt x="934212" y="89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/>
          <p:nvPr/>
        </p:nvSpPr>
        <p:spPr>
          <a:xfrm>
            <a:off x="7338776" y="4466007"/>
            <a:ext cx="861729" cy="312764"/>
          </a:xfrm>
          <a:custGeom>
            <a:avLst/>
            <a:gdLst/>
            <a:ahLst/>
            <a:cxnLst/>
            <a:rect l="l" t="t" r="r" b="b"/>
            <a:pathLst>
              <a:path w="1007745" h="365760">
                <a:moveTo>
                  <a:pt x="89992" y="302488"/>
                </a:moveTo>
                <a:lnTo>
                  <a:pt x="79247" y="270509"/>
                </a:lnTo>
                <a:lnTo>
                  <a:pt x="0" y="349757"/>
                </a:lnTo>
                <a:lnTo>
                  <a:pt x="73913" y="360389"/>
                </a:lnTo>
                <a:lnTo>
                  <a:pt x="73913" y="307847"/>
                </a:lnTo>
                <a:lnTo>
                  <a:pt x="89992" y="302488"/>
                </a:lnTo>
                <a:close/>
              </a:path>
              <a:path w="1007745" h="365760">
                <a:moveTo>
                  <a:pt x="100736" y="334462"/>
                </a:moveTo>
                <a:lnTo>
                  <a:pt x="89992" y="302488"/>
                </a:lnTo>
                <a:lnTo>
                  <a:pt x="73913" y="307847"/>
                </a:lnTo>
                <a:lnTo>
                  <a:pt x="84581" y="339851"/>
                </a:lnTo>
                <a:lnTo>
                  <a:pt x="100736" y="334462"/>
                </a:lnTo>
                <a:close/>
              </a:path>
              <a:path w="1007745" h="365760">
                <a:moveTo>
                  <a:pt x="111251" y="365759"/>
                </a:moveTo>
                <a:lnTo>
                  <a:pt x="100736" y="334462"/>
                </a:lnTo>
                <a:lnTo>
                  <a:pt x="84581" y="339851"/>
                </a:lnTo>
                <a:lnTo>
                  <a:pt x="73913" y="307847"/>
                </a:lnTo>
                <a:lnTo>
                  <a:pt x="73913" y="360389"/>
                </a:lnTo>
                <a:lnTo>
                  <a:pt x="111251" y="365759"/>
                </a:lnTo>
                <a:close/>
              </a:path>
              <a:path w="1007745" h="365760">
                <a:moveTo>
                  <a:pt x="1007363" y="32003"/>
                </a:moveTo>
                <a:lnTo>
                  <a:pt x="997457" y="0"/>
                </a:lnTo>
                <a:lnTo>
                  <a:pt x="89992" y="302488"/>
                </a:lnTo>
                <a:lnTo>
                  <a:pt x="100736" y="334462"/>
                </a:lnTo>
                <a:lnTo>
                  <a:pt x="1007363" y="320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20"/>
            <a:fld id="{81D60167-4931-47E6-BA6A-407CBD079E47}" type="slidenum">
              <a:rPr spc="13" dirty="0"/>
              <a:pPr marL="21720"/>
              <a:t>10</a:t>
            </a:fld>
            <a:endParaRPr spc="13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16EC7-5487-4C61-BF0D-64CA9C5E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282" y="211613"/>
            <a:ext cx="7317435" cy="553998"/>
          </a:xfrm>
        </p:spPr>
        <p:txBody>
          <a:bodyPr/>
          <a:lstStyle/>
          <a:p>
            <a:r>
              <a:rPr lang="zh-CN" altLang="en-US" dirty="0"/>
              <a:t>第一节 计算机网络应用体系结构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F49D52-9291-48D0-B738-B6B7D5447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247925"/>
            <a:ext cx="8072119" cy="4062651"/>
          </a:xfrm>
        </p:spPr>
        <p:txBody>
          <a:bodyPr/>
          <a:lstStyle/>
          <a:p>
            <a:r>
              <a:rPr lang="zh-CN" altLang="en-US" dirty="0">
                <a:solidFill>
                  <a:srgbClr val="163793"/>
                </a:solidFill>
              </a:rPr>
              <a:t>二、纯</a:t>
            </a:r>
            <a:r>
              <a:rPr lang="en-US" altLang="zh-CN" dirty="0">
                <a:solidFill>
                  <a:srgbClr val="163793"/>
                </a:solidFill>
              </a:rPr>
              <a:t>P2P</a:t>
            </a:r>
            <a:r>
              <a:rPr lang="zh-CN" altLang="en-US" dirty="0">
                <a:solidFill>
                  <a:srgbClr val="163793"/>
                </a:solidFill>
              </a:rPr>
              <a:t>结构网络应用</a:t>
            </a:r>
            <a:endParaRPr lang="en-US" altLang="zh-CN" dirty="0">
              <a:solidFill>
                <a:srgbClr val="163793"/>
              </a:solidFill>
            </a:endParaRPr>
          </a:p>
          <a:p>
            <a:endParaRPr lang="zh-CN" altLang="en-US" dirty="0">
              <a:solidFill>
                <a:srgbClr val="163793"/>
              </a:solidFill>
            </a:endParaRPr>
          </a:p>
          <a:p>
            <a:r>
              <a:rPr lang="en-US" altLang="zh-CN" dirty="0">
                <a:solidFill>
                  <a:srgbClr val="163793"/>
                </a:solidFill>
              </a:rPr>
              <a:t>P2P</a:t>
            </a:r>
            <a:r>
              <a:rPr lang="zh-CN" altLang="en-US" dirty="0">
                <a:solidFill>
                  <a:srgbClr val="163793"/>
                </a:solidFill>
              </a:rPr>
              <a:t>应用中的每个对等端都</a:t>
            </a:r>
            <a:r>
              <a:rPr lang="zh-CN" altLang="en-US" dirty="0">
                <a:solidFill>
                  <a:srgbClr val="FF0000"/>
                </a:solidFill>
              </a:rPr>
              <a:t>同时具备</a:t>
            </a:r>
            <a:r>
              <a:rPr lang="en-US" altLang="zh-CN" dirty="0">
                <a:solidFill>
                  <a:srgbClr val="FF0000"/>
                </a:solidFill>
              </a:rPr>
              <a:t>C/S</a:t>
            </a:r>
            <a:r>
              <a:rPr lang="zh-CN" altLang="en-US" dirty="0">
                <a:solidFill>
                  <a:srgbClr val="FF0000"/>
                </a:solidFill>
              </a:rPr>
              <a:t>应用的客户与服务器的特征</a:t>
            </a:r>
            <a:r>
              <a:rPr lang="zh-CN" altLang="en-US" dirty="0">
                <a:solidFill>
                  <a:srgbClr val="163793"/>
                </a:solidFill>
              </a:rPr>
              <a:t>，是一个服务器与客户的结合体。事实上，</a:t>
            </a:r>
            <a:r>
              <a:rPr lang="en-US" altLang="zh-CN" dirty="0">
                <a:solidFill>
                  <a:srgbClr val="163793"/>
                </a:solidFill>
              </a:rPr>
              <a:t>P2P</a:t>
            </a:r>
            <a:r>
              <a:rPr lang="zh-CN" altLang="en-US" dirty="0">
                <a:solidFill>
                  <a:srgbClr val="163793"/>
                </a:solidFill>
              </a:rPr>
              <a:t>应用中的对等端软件包括服务器软件与客户端软件。</a:t>
            </a:r>
            <a:endParaRPr lang="en-US" altLang="zh-CN" dirty="0">
              <a:solidFill>
                <a:srgbClr val="163793"/>
              </a:solidFill>
            </a:endParaRPr>
          </a:p>
          <a:p>
            <a:endParaRPr lang="en-US" altLang="zh-CN" dirty="0">
              <a:solidFill>
                <a:srgbClr val="163793"/>
              </a:solidFill>
            </a:endParaRPr>
          </a:p>
          <a:p>
            <a:r>
              <a:rPr lang="zh-CN" altLang="en-US" dirty="0">
                <a:solidFill>
                  <a:srgbClr val="163793"/>
                </a:solidFill>
              </a:rPr>
              <a:t>在</a:t>
            </a:r>
            <a:r>
              <a:rPr lang="en-US" altLang="zh-CN" dirty="0">
                <a:solidFill>
                  <a:srgbClr val="163793"/>
                </a:solidFill>
              </a:rPr>
              <a:t>P2P</a:t>
            </a:r>
            <a:r>
              <a:rPr lang="zh-CN" altLang="en-US" dirty="0">
                <a:solidFill>
                  <a:srgbClr val="163793"/>
                </a:solidFill>
              </a:rPr>
              <a:t>应用中， 对等端都是动态加入或离开应用。新加入的对等端需要</a:t>
            </a:r>
            <a:r>
              <a:rPr lang="zh-CN" altLang="en-US" dirty="0">
                <a:solidFill>
                  <a:srgbClr val="FF0000"/>
                </a:solidFill>
              </a:rPr>
              <a:t>知道</a:t>
            </a:r>
            <a:r>
              <a:rPr lang="zh-CN" altLang="en-US" dirty="0">
                <a:solidFill>
                  <a:srgbClr val="163793"/>
                </a:solidFill>
              </a:rPr>
              <a:t>有哪些对等端在线、在线对等端的地址以及在线对等端提供的服务等， 这是</a:t>
            </a:r>
            <a:r>
              <a:rPr lang="en-US" altLang="zh-CN" dirty="0">
                <a:solidFill>
                  <a:srgbClr val="163793"/>
                </a:solidFill>
              </a:rPr>
              <a:t>P2P</a:t>
            </a:r>
            <a:r>
              <a:rPr lang="zh-CN" altLang="en-US" dirty="0">
                <a:solidFill>
                  <a:srgbClr val="163793"/>
                </a:solidFill>
              </a:rPr>
              <a:t>应用需要解决的关键问</a:t>
            </a:r>
          </a:p>
          <a:p>
            <a:r>
              <a:rPr lang="zh-CN" altLang="en-US" dirty="0">
                <a:solidFill>
                  <a:srgbClr val="163793"/>
                </a:solidFill>
              </a:rPr>
              <a:t>题之一。</a:t>
            </a:r>
            <a:r>
              <a:rPr lang="zh-CN" altLang="en-US" dirty="0">
                <a:solidFill>
                  <a:srgbClr val="FF0000"/>
                </a:solidFill>
              </a:rPr>
              <a:t>对于纯</a:t>
            </a:r>
            <a:r>
              <a:rPr lang="en-US" altLang="zh-CN" dirty="0">
                <a:solidFill>
                  <a:srgbClr val="FF0000"/>
                </a:solidFill>
              </a:rPr>
              <a:t>P2P</a:t>
            </a:r>
            <a:r>
              <a:rPr lang="zh-CN" altLang="en-US" dirty="0">
                <a:solidFill>
                  <a:srgbClr val="FF0000"/>
                </a:solidFill>
              </a:rPr>
              <a:t>应用， 由于没有中心服务器， 所以解决这些问题就更为困难与复杂</a:t>
            </a:r>
            <a:r>
              <a:rPr lang="zh-CN" altLang="en-US" dirty="0">
                <a:solidFill>
                  <a:srgbClr val="163793"/>
                </a:solidFill>
              </a:rPr>
              <a:t>。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E3288A-1873-4DA5-BB65-AA035DB6EDF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155"/>
              </a:lnSpc>
            </a:pPr>
            <a:r>
              <a:rPr lang="zh-CN" altLang="en-US"/>
              <a:t>第二章 网络应用  主讲人：吴志辉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CF3B20-9462-41DA-9B2E-FFDB7D20E0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zh-CN" smtClean="0"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7267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16EC7-5487-4C61-BF0D-64CA9C5E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282" y="211613"/>
            <a:ext cx="7317435" cy="553998"/>
          </a:xfrm>
        </p:spPr>
        <p:txBody>
          <a:bodyPr/>
          <a:lstStyle/>
          <a:p>
            <a:r>
              <a:rPr lang="zh-CN" altLang="en-US" dirty="0"/>
              <a:t>第一节 计算机网络应用体系结构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F49D52-9291-48D0-B738-B6B7D5447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247925"/>
            <a:ext cx="8072119" cy="1846659"/>
          </a:xfrm>
        </p:spPr>
        <p:txBody>
          <a:bodyPr/>
          <a:lstStyle/>
          <a:p>
            <a:r>
              <a:rPr lang="zh-CN" altLang="en-US" dirty="0">
                <a:solidFill>
                  <a:srgbClr val="163793"/>
                </a:solidFill>
              </a:rPr>
              <a:t>三、混合结构网络应用</a:t>
            </a:r>
            <a:endParaRPr lang="en-US" altLang="zh-CN" dirty="0">
              <a:solidFill>
                <a:srgbClr val="163793"/>
              </a:solidFill>
            </a:endParaRPr>
          </a:p>
          <a:p>
            <a:endParaRPr lang="zh-CN" altLang="en-US" dirty="0">
              <a:solidFill>
                <a:srgbClr val="163793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混合结构网络应用将</a:t>
            </a:r>
            <a:r>
              <a:rPr lang="en-US" altLang="zh-CN" dirty="0">
                <a:solidFill>
                  <a:srgbClr val="FF0000"/>
                </a:solidFill>
              </a:rPr>
              <a:t>C/S</a:t>
            </a:r>
            <a:r>
              <a:rPr lang="zh-CN" altLang="en-US" dirty="0">
                <a:solidFill>
                  <a:srgbClr val="FF0000"/>
                </a:solidFill>
              </a:rPr>
              <a:t>应用与</a:t>
            </a:r>
            <a:r>
              <a:rPr lang="en-US" altLang="zh-CN" dirty="0">
                <a:solidFill>
                  <a:srgbClr val="FF0000"/>
                </a:solidFill>
              </a:rPr>
              <a:t>P2P</a:t>
            </a:r>
            <a:r>
              <a:rPr lang="zh-CN" altLang="en-US" dirty="0">
                <a:solidFill>
                  <a:srgbClr val="FF0000"/>
                </a:solidFill>
              </a:rPr>
              <a:t>应用相结合， 既有中心服务器的存在， 又有对等端（客户）间的直接通信</a:t>
            </a:r>
            <a:r>
              <a:rPr lang="zh-CN" altLang="en-US" dirty="0">
                <a:solidFill>
                  <a:srgbClr val="163793"/>
                </a:solidFill>
              </a:rPr>
              <a:t>， 如图</a:t>
            </a:r>
            <a:r>
              <a:rPr lang="en-US" altLang="zh-CN" dirty="0">
                <a:solidFill>
                  <a:srgbClr val="163793"/>
                </a:solidFill>
              </a:rPr>
              <a:t>2.3</a:t>
            </a:r>
            <a:r>
              <a:rPr lang="zh-CN" altLang="en-US" dirty="0">
                <a:solidFill>
                  <a:srgbClr val="163793"/>
                </a:solidFill>
              </a:rPr>
              <a:t>所示。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E3288A-1873-4DA5-BB65-AA035DB6EDF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155"/>
              </a:lnSpc>
            </a:pPr>
            <a:r>
              <a:rPr lang="zh-CN" altLang="en-US"/>
              <a:t>第二章 网络应用  主讲人：吴志辉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CF3B20-9462-41DA-9B2E-FFDB7D20E0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zh-CN" smtClean="0"/>
              <a:t>12</a:t>
            </a:fld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AD8853-9CE4-427E-A2CD-4F553D733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630" y="2971800"/>
            <a:ext cx="4571429" cy="3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76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0954" y="376430"/>
            <a:ext cx="6257189" cy="416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1227">
              <a:lnSpc>
                <a:spcPts val="3160"/>
              </a:lnSpc>
            </a:pPr>
            <a:r>
              <a:rPr spc="-4" dirty="0"/>
              <a:t>混合结构</a:t>
            </a:r>
          </a:p>
        </p:txBody>
      </p:sp>
      <p:sp>
        <p:nvSpPr>
          <p:cNvPr id="3" name="object 3"/>
          <p:cNvSpPr/>
          <p:nvPr/>
        </p:nvSpPr>
        <p:spPr>
          <a:xfrm>
            <a:off x="777902" y="1736491"/>
            <a:ext cx="1351607" cy="13500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 txBox="1"/>
          <p:nvPr/>
        </p:nvSpPr>
        <p:spPr>
          <a:xfrm>
            <a:off x="527252" y="2110955"/>
            <a:ext cx="7288593" cy="318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4081" marR="4344">
              <a:lnSpc>
                <a:spcPct val="130200"/>
              </a:lnSpc>
            </a:pPr>
            <a:r>
              <a:rPr sz="1796" b="1" dirty="0">
                <a:solidFill>
                  <a:srgbClr val="FF0000"/>
                </a:solidFill>
                <a:latin typeface="楷体"/>
                <a:cs typeface="楷体"/>
              </a:rPr>
              <a:t>能否将两种结构混合在一起使用？ 混合能够利用两者的优点同时规避两者的缺点吗？</a:t>
            </a:r>
            <a:endParaRPr sz="1796">
              <a:latin typeface="楷体"/>
              <a:cs typeface="楷体"/>
            </a:endParaRPr>
          </a:p>
          <a:p>
            <a:pPr>
              <a:lnSpc>
                <a:spcPct val="100000"/>
              </a:lnSpc>
            </a:pPr>
            <a:endParaRPr sz="1796">
              <a:latin typeface="Times New Roman"/>
              <a:cs typeface="Times New Roman"/>
            </a:endParaRPr>
          </a:p>
          <a:p>
            <a:pPr marL="10860">
              <a:spcBef>
                <a:spcPts val="1390"/>
              </a:spcBef>
            </a:pPr>
            <a:r>
              <a:rPr sz="2095" spc="154" dirty="0">
                <a:solidFill>
                  <a:srgbClr val="659AFF"/>
                </a:solidFill>
                <a:latin typeface="Wingdings"/>
                <a:cs typeface="Wingdings"/>
              </a:rPr>
              <a:t></a:t>
            </a:r>
            <a:r>
              <a:rPr sz="2095" dirty="0">
                <a:solidFill>
                  <a:srgbClr val="163794"/>
                </a:solidFill>
                <a:latin typeface="Times New Roman"/>
                <a:cs typeface="Times New Roman"/>
              </a:rPr>
              <a:t>Napster</a:t>
            </a:r>
            <a:endParaRPr sz="2095">
              <a:latin typeface="Times New Roman"/>
              <a:cs typeface="Times New Roman"/>
            </a:endParaRPr>
          </a:p>
          <a:p>
            <a:pPr marL="353485">
              <a:spcBef>
                <a:spcPts val="915"/>
              </a:spcBef>
              <a:tabLst>
                <a:tab pos="567423" algn="l"/>
              </a:tabLst>
            </a:pPr>
            <a:r>
              <a:rPr sz="1796" dirty="0">
                <a:solidFill>
                  <a:srgbClr val="009A9A"/>
                </a:solidFill>
                <a:latin typeface="Wingdings"/>
                <a:cs typeface="Wingdings"/>
              </a:rPr>
              <a:t></a:t>
            </a:r>
            <a:r>
              <a:rPr sz="1796" dirty="0">
                <a:solidFill>
                  <a:srgbClr val="009A9A"/>
                </a:solidFill>
                <a:latin typeface="Times New Roman"/>
                <a:cs typeface="Times New Roman"/>
              </a:rPr>
              <a:t>	</a:t>
            </a:r>
            <a:r>
              <a:rPr sz="1796" spc="4" dirty="0">
                <a:solidFill>
                  <a:srgbClr val="163794"/>
                </a:solidFill>
                <a:latin typeface="宋体"/>
                <a:cs typeface="宋体"/>
              </a:rPr>
              <a:t>文件传输使用</a:t>
            </a:r>
            <a:r>
              <a:rPr sz="1796" dirty="0">
                <a:solidFill>
                  <a:srgbClr val="163794"/>
                </a:solidFill>
                <a:latin typeface="Times New Roman"/>
                <a:cs typeface="Times New Roman"/>
              </a:rPr>
              <a:t>P2</a:t>
            </a:r>
            <a:r>
              <a:rPr sz="1796" spc="-4" dirty="0">
                <a:solidFill>
                  <a:srgbClr val="163794"/>
                </a:solidFill>
                <a:latin typeface="Times New Roman"/>
                <a:cs typeface="Times New Roman"/>
              </a:rPr>
              <a:t>P</a:t>
            </a:r>
            <a:r>
              <a:rPr sz="1796" spc="4" dirty="0">
                <a:solidFill>
                  <a:srgbClr val="163794"/>
                </a:solidFill>
                <a:latin typeface="宋体"/>
                <a:cs typeface="宋体"/>
              </a:rPr>
              <a:t>结构</a:t>
            </a:r>
            <a:endParaRPr sz="1796">
              <a:latin typeface="宋体"/>
              <a:cs typeface="宋体"/>
            </a:endParaRPr>
          </a:p>
          <a:p>
            <a:pPr marL="353485">
              <a:spcBef>
                <a:spcPts val="868"/>
              </a:spcBef>
              <a:tabLst>
                <a:tab pos="567423" algn="l"/>
              </a:tabLst>
            </a:pPr>
            <a:r>
              <a:rPr sz="1796" dirty="0">
                <a:solidFill>
                  <a:srgbClr val="009A9A"/>
                </a:solidFill>
                <a:latin typeface="Wingdings"/>
                <a:cs typeface="Wingdings"/>
              </a:rPr>
              <a:t></a:t>
            </a:r>
            <a:r>
              <a:rPr sz="1796" dirty="0">
                <a:solidFill>
                  <a:srgbClr val="009A9A"/>
                </a:solidFill>
                <a:latin typeface="Times New Roman"/>
                <a:cs typeface="Times New Roman"/>
              </a:rPr>
              <a:t>	</a:t>
            </a:r>
            <a:r>
              <a:rPr sz="1796" spc="4" dirty="0">
                <a:solidFill>
                  <a:srgbClr val="163794"/>
                </a:solidFill>
                <a:latin typeface="宋体"/>
                <a:cs typeface="宋体"/>
              </a:rPr>
              <a:t>文件的搜索采用</a:t>
            </a:r>
            <a:r>
              <a:rPr sz="1796" spc="-4" dirty="0">
                <a:solidFill>
                  <a:srgbClr val="163794"/>
                </a:solidFill>
                <a:latin typeface="Times New Roman"/>
                <a:cs typeface="Times New Roman"/>
              </a:rPr>
              <a:t>C/S</a:t>
            </a:r>
            <a:r>
              <a:rPr sz="1796" spc="4" dirty="0">
                <a:solidFill>
                  <a:srgbClr val="163794"/>
                </a:solidFill>
                <a:latin typeface="宋体"/>
                <a:cs typeface="宋体"/>
              </a:rPr>
              <a:t>结构</a:t>
            </a:r>
            <a:r>
              <a:rPr sz="1796" spc="4" dirty="0">
                <a:solidFill>
                  <a:srgbClr val="163794"/>
                </a:solidFill>
                <a:latin typeface="Times New Roman"/>
                <a:cs typeface="Times New Roman"/>
              </a:rPr>
              <a:t>—</a:t>
            </a:r>
            <a:r>
              <a:rPr sz="1796" spc="-4" dirty="0">
                <a:solidFill>
                  <a:srgbClr val="163794"/>
                </a:solidFill>
                <a:latin typeface="Times New Roman"/>
                <a:cs typeface="Times New Roman"/>
              </a:rPr>
              <a:t>—</a:t>
            </a:r>
            <a:r>
              <a:rPr sz="1796" spc="4" dirty="0">
                <a:solidFill>
                  <a:srgbClr val="163794"/>
                </a:solidFill>
                <a:latin typeface="宋体"/>
                <a:cs typeface="宋体"/>
              </a:rPr>
              <a:t>集中式</a:t>
            </a:r>
            <a:endParaRPr sz="1796">
              <a:latin typeface="宋体"/>
              <a:cs typeface="宋体"/>
            </a:endParaRPr>
          </a:p>
          <a:p>
            <a:pPr marL="696110">
              <a:spcBef>
                <a:spcPts val="770"/>
              </a:spcBef>
            </a:pPr>
            <a:r>
              <a:rPr sz="1496" dirty="0">
                <a:solidFill>
                  <a:srgbClr val="163794"/>
                </a:solidFill>
                <a:latin typeface="Wingdings"/>
                <a:cs typeface="Wingdings"/>
              </a:rPr>
              <a:t></a:t>
            </a:r>
            <a:r>
              <a:rPr sz="1496" dirty="0">
                <a:solidFill>
                  <a:srgbClr val="163794"/>
                </a:solidFill>
                <a:latin typeface="Times New Roman"/>
                <a:cs typeface="Times New Roman"/>
              </a:rPr>
              <a:t> </a:t>
            </a:r>
            <a:r>
              <a:rPr sz="1496" spc="-86" dirty="0">
                <a:solidFill>
                  <a:srgbClr val="163794"/>
                </a:solidFill>
                <a:latin typeface="Times New Roman"/>
                <a:cs typeface="Times New Roman"/>
              </a:rPr>
              <a:t> </a:t>
            </a:r>
            <a:r>
              <a:rPr sz="1496" dirty="0">
                <a:solidFill>
                  <a:srgbClr val="163794"/>
                </a:solidFill>
                <a:latin typeface="楷体"/>
                <a:cs typeface="楷体"/>
              </a:rPr>
              <a:t>每个节点向中央服务器登记自己的内容</a:t>
            </a:r>
            <a:endParaRPr sz="1496">
              <a:latin typeface="楷体"/>
              <a:cs typeface="楷体"/>
            </a:endParaRPr>
          </a:p>
          <a:p>
            <a:pPr marL="867696" marR="3175940" indent="-171584">
              <a:lnSpc>
                <a:spcPct val="120300"/>
              </a:lnSpc>
              <a:spcBef>
                <a:spcPts val="359"/>
              </a:spcBef>
            </a:pPr>
            <a:r>
              <a:rPr sz="1496" dirty="0">
                <a:solidFill>
                  <a:srgbClr val="163794"/>
                </a:solidFill>
                <a:latin typeface="Wingdings"/>
                <a:cs typeface="Wingdings"/>
              </a:rPr>
              <a:t></a:t>
            </a:r>
            <a:r>
              <a:rPr sz="1496" dirty="0">
                <a:solidFill>
                  <a:srgbClr val="163794"/>
                </a:solidFill>
                <a:latin typeface="Times New Roman"/>
                <a:cs typeface="Times New Roman"/>
              </a:rPr>
              <a:t> </a:t>
            </a:r>
            <a:r>
              <a:rPr sz="1496" spc="-86" dirty="0">
                <a:solidFill>
                  <a:srgbClr val="163794"/>
                </a:solidFill>
                <a:latin typeface="Times New Roman"/>
                <a:cs typeface="Times New Roman"/>
              </a:rPr>
              <a:t> </a:t>
            </a:r>
            <a:r>
              <a:rPr sz="1496" dirty="0">
                <a:solidFill>
                  <a:srgbClr val="163794"/>
                </a:solidFill>
                <a:latin typeface="楷体"/>
                <a:cs typeface="楷体"/>
              </a:rPr>
              <a:t>每个节点向中央服务器提交查询请求， 查找感兴趣的内容</a:t>
            </a:r>
            <a:endParaRPr sz="1496">
              <a:latin typeface="楷体"/>
              <a:cs typeface="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38534" y="2921735"/>
            <a:ext cx="1730670" cy="617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/>
          <p:nvPr/>
        </p:nvSpPr>
        <p:spPr>
          <a:xfrm>
            <a:off x="5417885" y="3654777"/>
            <a:ext cx="3169992" cy="19893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20"/>
            <a:fld id="{81D60167-4931-47E6-BA6A-407CBD079E47}" type="slidenum">
              <a:rPr spc="13" dirty="0"/>
              <a:pPr marL="21720"/>
              <a:t>13</a:t>
            </a:fld>
            <a:endParaRPr spc="13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16EC7-5487-4C61-BF0D-64CA9C5E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282" y="211613"/>
            <a:ext cx="7317435" cy="553998"/>
          </a:xfrm>
        </p:spPr>
        <p:txBody>
          <a:bodyPr/>
          <a:lstStyle/>
          <a:p>
            <a:r>
              <a:rPr lang="zh-CN" altLang="en-US" dirty="0"/>
              <a:t>第一节 计算机网络应用体系结构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F49D52-9291-48D0-B738-B6B7D5447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247925"/>
            <a:ext cx="8072119" cy="3693319"/>
          </a:xfrm>
        </p:spPr>
        <p:txBody>
          <a:bodyPr/>
          <a:lstStyle/>
          <a:p>
            <a:r>
              <a:rPr lang="zh-CN" altLang="en-US" dirty="0">
                <a:solidFill>
                  <a:srgbClr val="163793"/>
                </a:solidFill>
              </a:rPr>
              <a:t>三、混合结构网络应用</a:t>
            </a:r>
            <a:endParaRPr lang="en-US" altLang="zh-CN" dirty="0">
              <a:solidFill>
                <a:srgbClr val="163793"/>
              </a:solidFill>
            </a:endParaRPr>
          </a:p>
          <a:p>
            <a:endParaRPr lang="zh-CN" altLang="en-US" dirty="0">
              <a:solidFill>
                <a:srgbClr val="163793"/>
              </a:solidFill>
            </a:endParaRPr>
          </a:p>
          <a:p>
            <a:r>
              <a:rPr lang="zh-CN" altLang="en-US" dirty="0">
                <a:solidFill>
                  <a:srgbClr val="163793"/>
                </a:solidFill>
              </a:rPr>
              <a:t>在混合结构网络应用中， </a:t>
            </a:r>
            <a:r>
              <a:rPr lang="zh-CN" altLang="en-US" dirty="0">
                <a:solidFill>
                  <a:srgbClr val="FF0000"/>
                </a:solidFill>
              </a:rPr>
              <a:t>存在客户（即对等端）与服务器之间的传统</a:t>
            </a:r>
            <a:r>
              <a:rPr lang="en-US" altLang="zh-CN" dirty="0">
                <a:solidFill>
                  <a:srgbClr val="FF0000"/>
                </a:solidFill>
              </a:rPr>
              <a:t>C/S</a:t>
            </a:r>
            <a:r>
              <a:rPr lang="zh-CN" altLang="en-US" dirty="0">
                <a:solidFill>
                  <a:srgbClr val="FF0000"/>
                </a:solidFill>
              </a:rPr>
              <a:t>结构的通信，也存在客户之间直接通信</a:t>
            </a:r>
            <a:r>
              <a:rPr lang="zh-CN" altLang="en-US" dirty="0">
                <a:solidFill>
                  <a:srgbClr val="163793"/>
                </a:solidFill>
              </a:rPr>
              <a:t>。</a:t>
            </a:r>
            <a:endParaRPr lang="en-US" altLang="zh-CN" dirty="0">
              <a:solidFill>
                <a:srgbClr val="163793"/>
              </a:solidFill>
            </a:endParaRPr>
          </a:p>
          <a:p>
            <a:endParaRPr lang="en-US" altLang="zh-CN" dirty="0">
              <a:solidFill>
                <a:srgbClr val="163793"/>
              </a:solidFill>
            </a:endParaRPr>
          </a:p>
          <a:p>
            <a:r>
              <a:rPr lang="zh-CN" altLang="en-US" dirty="0">
                <a:solidFill>
                  <a:srgbClr val="163793"/>
                </a:solidFill>
              </a:rPr>
              <a:t>通常每个</a:t>
            </a:r>
            <a:r>
              <a:rPr lang="zh-CN" altLang="en-US" dirty="0">
                <a:solidFill>
                  <a:srgbClr val="FF0000"/>
                </a:solidFill>
              </a:rPr>
              <a:t>客户</a:t>
            </a:r>
            <a:r>
              <a:rPr lang="zh-CN" altLang="en-US" dirty="0">
                <a:solidFill>
                  <a:srgbClr val="163793"/>
                </a:solidFill>
              </a:rPr>
              <a:t>通过</a:t>
            </a:r>
            <a:r>
              <a:rPr lang="en-US" altLang="zh-CN" dirty="0">
                <a:solidFill>
                  <a:srgbClr val="163793"/>
                </a:solidFill>
              </a:rPr>
              <a:t>C/S</a:t>
            </a:r>
            <a:r>
              <a:rPr lang="zh-CN" altLang="en-US" dirty="0">
                <a:solidFill>
                  <a:srgbClr val="163793"/>
                </a:solidFill>
              </a:rPr>
              <a:t>方式向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  <a:r>
              <a:rPr lang="zh-CN" altLang="en-US" dirty="0">
                <a:solidFill>
                  <a:srgbClr val="163793"/>
                </a:solidFill>
              </a:rPr>
              <a:t>注册自己的网络地址， 声明可共享的资源或可提供的服务， 并通过中心服务器发现其他在线的客户， 检索其他客户可以共享的资源等信息。当某客户希望获取另一个客户拥有的资源或服务时， 便</a:t>
            </a:r>
            <a:r>
              <a:rPr lang="zh-CN" altLang="en-US" dirty="0">
                <a:solidFill>
                  <a:srgbClr val="FF0000"/>
                </a:solidFill>
              </a:rPr>
              <a:t>直接</a:t>
            </a:r>
            <a:r>
              <a:rPr lang="zh-CN" altLang="en-US" dirty="0">
                <a:solidFill>
                  <a:srgbClr val="163793"/>
                </a:solidFill>
              </a:rPr>
              <a:t>与该客户发起通信， 请求其提供服务。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E3288A-1873-4DA5-BB65-AA035DB6EDF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155"/>
              </a:lnSpc>
            </a:pPr>
            <a:r>
              <a:rPr lang="zh-CN" altLang="en-US"/>
              <a:t>第二章 网络应用  主讲人：吴志辉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CF3B20-9462-41DA-9B2E-FFDB7D20E0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zh-CN" smtClean="0"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8255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16EC7-5487-4C61-BF0D-64CA9C5E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282" y="211613"/>
            <a:ext cx="7317435" cy="553998"/>
          </a:xfrm>
        </p:spPr>
        <p:txBody>
          <a:bodyPr/>
          <a:lstStyle/>
          <a:p>
            <a:r>
              <a:rPr lang="zh-CN" altLang="en-US" dirty="0"/>
              <a:t>第二节 网络应用通信基本原理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F49D52-9291-48D0-B738-B6B7D5447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247925"/>
            <a:ext cx="8072119" cy="2215991"/>
          </a:xfrm>
        </p:spPr>
        <p:txBody>
          <a:bodyPr/>
          <a:lstStyle/>
          <a:p>
            <a:r>
              <a:rPr lang="zh-CN" altLang="en-US" dirty="0">
                <a:solidFill>
                  <a:srgbClr val="163793"/>
                </a:solidFill>
              </a:rPr>
              <a:t>网络应用的本质</a:t>
            </a:r>
            <a:r>
              <a:rPr lang="zh-CN" altLang="en-US" dirty="0">
                <a:solidFill>
                  <a:srgbClr val="FF0000"/>
                </a:solidFill>
              </a:rPr>
              <a:t>是运行在不同主机上（当然也可以运行在同一主机上）的应用进程之间的通信</a:t>
            </a:r>
            <a:r>
              <a:rPr lang="zh-CN" altLang="en-US" dirty="0">
                <a:solidFill>
                  <a:srgbClr val="163793"/>
                </a:solidFill>
              </a:rPr>
              <a:t>。</a:t>
            </a:r>
            <a:endParaRPr lang="en-US" altLang="zh-CN" dirty="0">
              <a:solidFill>
                <a:srgbClr val="163793"/>
              </a:solidFill>
            </a:endParaRPr>
          </a:p>
          <a:p>
            <a:endParaRPr lang="en-US" altLang="zh-CN" dirty="0">
              <a:solidFill>
                <a:srgbClr val="163793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无论上述哪种类型的网络应用， 基本通信方式都是</a:t>
            </a:r>
            <a:r>
              <a:rPr lang="en-US" altLang="zh-CN" dirty="0">
                <a:solidFill>
                  <a:srgbClr val="FF0000"/>
                </a:solidFill>
              </a:rPr>
              <a:t>C/S</a:t>
            </a:r>
            <a:r>
              <a:rPr lang="zh-CN" altLang="en-US" dirty="0">
                <a:solidFill>
                  <a:srgbClr val="FF0000"/>
                </a:solidFill>
              </a:rPr>
              <a:t>通信</a:t>
            </a:r>
            <a:r>
              <a:rPr lang="zh-CN" altLang="en-US" dirty="0">
                <a:solidFill>
                  <a:srgbClr val="163793"/>
                </a:solidFill>
              </a:rPr>
              <a:t>， 因此， 网络应用的基本通信过程就是运行在不同主机上的应用进程间以</a:t>
            </a:r>
            <a:r>
              <a:rPr lang="en-US" altLang="zh-CN" dirty="0">
                <a:solidFill>
                  <a:srgbClr val="163793"/>
                </a:solidFill>
              </a:rPr>
              <a:t>C/S</a:t>
            </a:r>
            <a:r>
              <a:rPr lang="zh-CN" altLang="en-US" dirty="0">
                <a:solidFill>
                  <a:srgbClr val="163793"/>
                </a:solidFill>
              </a:rPr>
              <a:t>方式进行的通信。</a:t>
            </a:r>
            <a:endParaRPr lang="en-US" altLang="zh-CN" dirty="0">
              <a:solidFill>
                <a:srgbClr val="163793"/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E3288A-1873-4DA5-BB65-AA035DB6EDF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155"/>
              </a:lnSpc>
            </a:pPr>
            <a:r>
              <a:rPr lang="zh-CN" altLang="en-US"/>
              <a:t>第二章 网络应用  主讲人：吴志辉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CF3B20-9462-41DA-9B2E-FFDB7D20E0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zh-CN" smtClean="0"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6460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16EC7-5487-4C61-BF0D-64CA9C5E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282" y="211613"/>
            <a:ext cx="7317435" cy="553998"/>
          </a:xfrm>
        </p:spPr>
        <p:txBody>
          <a:bodyPr/>
          <a:lstStyle/>
          <a:p>
            <a:r>
              <a:rPr lang="zh-CN" altLang="en-US" dirty="0"/>
              <a:t>第二节 网络应用通信基本原理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F49D52-9291-48D0-B738-B6B7D5447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247925"/>
            <a:ext cx="8072119" cy="1477328"/>
          </a:xfrm>
        </p:spPr>
        <p:txBody>
          <a:bodyPr/>
          <a:lstStyle/>
          <a:p>
            <a:r>
              <a:rPr lang="zh-CN" altLang="en-US" dirty="0">
                <a:solidFill>
                  <a:srgbClr val="163793"/>
                </a:solidFill>
              </a:rPr>
              <a:t>在</a:t>
            </a:r>
            <a:r>
              <a:rPr lang="en-US" altLang="zh-CN" dirty="0">
                <a:solidFill>
                  <a:srgbClr val="163793"/>
                </a:solidFill>
              </a:rPr>
              <a:t>C/S</a:t>
            </a:r>
            <a:r>
              <a:rPr lang="zh-CN" altLang="en-US" dirty="0">
                <a:solidFill>
                  <a:srgbClr val="163793"/>
                </a:solidFill>
              </a:rPr>
              <a:t>结构的网络应用中，服务器端运行的是服务器进程，被动地等待客户请求服务。客户端运行的是客户进程， 主动发起通信，请求服务器进程提供服务。</a:t>
            </a:r>
            <a:r>
              <a:rPr lang="zh-CN" altLang="en-US" dirty="0">
                <a:solidFill>
                  <a:srgbClr val="FF0000"/>
                </a:solidFill>
              </a:rPr>
              <a:t>应用进程间遵循应用层协议交换应用层报文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zh-CN" altLang="en-US" dirty="0">
                <a:solidFill>
                  <a:srgbClr val="163793"/>
                </a:solidFill>
              </a:rPr>
              <a:t>， 如图</a:t>
            </a:r>
            <a:r>
              <a:rPr lang="en-US" altLang="zh-CN" dirty="0">
                <a:solidFill>
                  <a:srgbClr val="163793"/>
                </a:solidFill>
              </a:rPr>
              <a:t>2.4 </a:t>
            </a:r>
            <a:r>
              <a:rPr lang="zh-CN" altLang="en-US" dirty="0">
                <a:solidFill>
                  <a:srgbClr val="163793"/>
                </a:solidFill>
              </a:rPr>
              <a:t>所示。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E3288A-1873-4DA5-BB65-AA035DB6EDF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155"/>
              </a:lnSpc>
            </a:pPr>
            <a:r>
              <a:rPr lang="zh-CN" altLang="en-US"/>
              <a:t>第二章 网络应用  主讲人：吴志辉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CF3B20-9462-41DA-9B2E-FFDB7D20E0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zh-CN" smtClean="0"/>
              <a:t>16</a:t>
            </a:fld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DD03B4-5CEF-4153-A334-31EE58080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37" y="3429000"/>
            <a:ext cx="7209524" cy="2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52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16EC7-5487-4C61-BF0D-64CA9C5E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282" y="211613"/>
            <a:ext cx="7317435" cy="553998"/>
          </a:xfrm>
        </p:spPr>
        <p:txBody>
          <a:bodyPr/>
          <a:lstStyle/>
          <a:p>
            <a:r>
              <a:rPr lang="zh-CN" altLang="en-US" dirty="0"/>
              <a:t>第二节 网络应用通信基本原理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F49D52-9291-48D0-B738-B6B7D5447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247925"/>
            <a:ext cx="8072119" cy="3323987"/>
          </a:xfrm>
        </p:spPr>
        <p:txBody>
          <a:bodyPr/>
          <a:lstStyle/>
          <a:p>
            <a:r>
              <a:rPr lang="zh-CN" altLang="en-US" dirty="0">
                <a:solidFill>
                  <a:srgbClr val="163793"/>
                </a:solidFill>
              </a:rPr>
              <a:t>应用层协议定义了应用进程间交换的报文类型、报文构成部分具体含义以及交换时序等内容， 即</a:t>
            </a:r>
            <a:r>
              <a:rPr lang="zh-CN" altLang="en-US" dirty="0">
                <a:solidFill>
                  <a:srgbClr val="FF0000"/>
                </a:solidFill>
              </a:rPr>
              <a:t>语法、语义和时序</a:t>
            </a:r>
            <a:r>
              <a:rPr lang="zh-CN" altLang="en-US" dirty="0">
                <a:solidFill>
                  <a:srgbClr val="163793"/>
                </a:solidFill>
              </a:rPr>
              <a:t>等协议三要素内容。</a:t>
            </a:r>
            <a:endParaRPr lang="en-US" altLang="zh-CN" dirty="0">
              <a:solidFill>
                <a:srgbClr val="163793"/>
              </a:solidFill>
            </a:endParaRPr>
          </a:p>
          <a:p>
            <a:endParaRPr lang="en-US" altLang="zh-CN" dirty="0">
              <a:solidFill>
                <a:srgbClr val="163793"/>
              </a:solidFill>
            </a:endParaRPr>
          </a:p>
          <a:p>
            <a:r>
              <a:rPr lang="zh-CN" altLang="en-US" dirty="0">
                <a:solidFill>
                  <a:srgbClr val="163793"/>
                </a:solidFill>
              </a:rPr>
              <a:t>无论是服务器进程还是客户进程， 当其遵循应用层协议组织好应用层报文后，需要通过层间接口（如应用编程接口</a:t>
            </a:r>
            <a:r>
              <a:rPr lang="en-US" altLang="zh-CN" dirty="0">
                <a:solidFill>
                  <a:srgbClr val="163793"/>
                </a:solidFill>
              </a:rPr>
              <a:t>API</a:t>
            </a:r>
            <a:r>
              <a:rPr lang="zh-CN" altLang="en-US" dirty="0">
                <a:solidFill>
                  <a:srgbClr val="163793"/>
                </a:solidFill>
              </a:rPr>
              <a:t>）将报文传递给相邻的传输层， 请求传输层协议提供的端到端传输服务， 如图</a:t>
            </a:r>
            <a:r>
              <a:rPr lang="en-US" altLang="zh-CN" dirty="0">
                <a:solidFill>
                  <a:srgbClr val="163793"/>
                </a:solidFill>
              </a:rPr>
              <a:t>2.4</a:t>
            </a:r>
            <a:r>
              <a:rPr lang="zh-CN" altLang="en-US" dirty="0">
                <a:solidFill>
                  <a:srgbClr val="163793"/>
                </a:solidFill>
              </a:rPr>
              <a:t>所示的实线表示的报文</a:t>
            </a:r>
            <a:r>
              <a:rPr lang="en-US" altLang="zh-CN" dirty="0">
                <a:solidFill>
                  <a:srgbClr val="163793"/>
                </a:solidFill>
              </a:rPr>
              <a:t>M</a:t>
            </a:r>
            <a:r>
              <a:rPr lang="zh-CN" altLang="en-US" dirty="0">
                <a:solidFill>
                  <a:srgbClr val="163793"/>
                </a:solidFill>
              </a:rPr>
              <a:t>通过接口传递给传输层（或从传输层接收</a:t>
            </a:r>
            <a:r>
              <a:rPr lang="en-US" altLang="zh-CN" dirty="0">
                <a:solidFill>
                  <a:srgbClr val="163793"/>
                </a:solidFill>
              </a:rPr>
              <a:t>M</a:t>
            </a:r>
            <a:r>
              <a:rPr lang="zh-CN" altLang="en-US" dirty="0">
                <a:solidFill>
                  <a:srgbClr val="163793"/>
                </a:solidFill>
              </a:rPr>
              <a:t>）。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E3288A-1873-4DA5-BB65-AA035DB6EDF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155"/>
              </a:lnSpc>
            </a:pPr>
            <a:r>
              <a:rPr lang="zh-CN" altLang="en-US"/>
              <a:t>第二章 网络应用  主讲人：吴志辉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CF3B20-9462-41DA-9B2E-FFDB7D20E0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zh-CN" smtClean="0"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8722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16EC7-5487-4C61-BF0D-64CA9C5E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282" y="211613"/>
            <a:ext cx="7317435" cy="553998"/>
          </a:xfrm>
        </p:spPr>
        <p:txBody>
          <a:bodyPr/>
          <a:lstStyle/>
          <a:p>
            <a:r>
              <a:rPr lang="zh-CN" altLang="en-US" dirty="0"/>
              <a:t>第二节 网络应用通信基本原理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F49D52-9291-48D0-B738-B6B7D5447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247925"/>
            <a:ext cx="8072119" cy="3323987"/>
          </a:xfrm>
        </p:spPr>
        <p:txBody>
          <a:bodyPr/>
          <a:lstStyle/>
          <a:p>
            <a:r>
              <a:rPr lang="zh-CN" altLang="en-US" dirty="0">
                <a:solidFill>
                  <a:srgbClr val="163793"/>
                </a:solidFill>
              </a:rPr>
              <a:t>典型的网络应用编程接口是</a:t>
            </a:r>
            <a:r>
              <a:rPr lang="zh-CN" altLang="en-US" dirty="0">
                <a:solidFill>
                  <a:srgbClr val="FF0000"/>
                </a:solidFill>
              </a:rPr>
              <a:t>套接宇（</a:t>
            </a:r>
            <a:r>
              <a:rPr lang="en-US" altLang="zh-CN" dirty="0">
                <a:solidFill>
                  <a:srgbClr val="FF0000"/>
                </a:solidFill>
              </a:rPr>
              <a:t> Socket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>
                <a:solidFill>
                  <a:srgbClr val="163793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163793"/>
                </a:solidFill>
              </a:rPr>
              <a:t>这种网络应用编程接口在网络应用开发过程中， 尤其是在</a:t>
            </a:r>
            <a:r>
              <a:rPr lang="en-US" altLang="zh-CN" dirty="0">
                <a:solidFill>
                  <a:srgbClr val="163793"/>
                </a:solidFill>
              </a:rPr>
              <a:t>Internet</a:t>
            </a:r>
            <a:r>
              <a:rPr lang="zh-CN" altLang="en-US" dirty="0">
                <a:solidFill>
                  <a:srgbClr val="163793"/>
                </a:solidFill>
              </a:rPr>
              <a:t>环境下被广泛采纳。</a:t>
            </a:r>
            <a:endParaRPr lang="en-US" altLang="zh-CN" dirty="0">
              <a:solidFill>
                <a:srgbClr val="163793"/>
              </a:solidFill>
            </a:endParaRPr>
          </a:p>
          <a:p>
            <a:endParaRPr lang="en-US" altLang="zh-CN" dirty="0">
              <a:solidFill>
                <a:srgbClr val="163793"/>
              </a:solidFill>
            </a:endParaRPr>
          </a:p>
          <a:p>
            <a:r>
              <a:rPr lang="zh-CN" altLang="en-US" dirty="0">
                <a:solidFill>
                  <a:srgbClr val="163793"/>
                </a:solidFill>
              </a:rPr>
              <a:t>应用进程可以通过创建套接字实现与底层协议接口， 并可以进一步通过套接宇实现应用进程与底层协议之间的报文交换。</a:t>
            </a:r>
            <a:endParaRPr lang="en-US" altLang="zh-CN" dirty="0">
              <a:solidFill>
                <a:srgbClr val="163793"/>
              </a:solidFill>
            </a:endParaRPr>
          </a:p>
          <a:p>
            <a:endParaRPr lang="en-US" altLang="zh-CN" dirty="0">
              <a:solidFill>
                <a:srgbClr val="163793"/>
              </a:solidFill>
            </a:endParaRPr>
          </a:p>
          <a:p>
            <a:r>
              <a:rPr lang="zh-CN" altLang="en-US" dirty="0">
                <a:solidFill>
                  <a:srgbClr val="163793"/>
                </a:solidFill>
              </a:rPr>
              <a:t>因此， </a:t>
            </a:r>
            <a:r>
              <a:rPr lang="zh-CN" altLang="en-US" dirty="0">
                <a:solidFill>
                  <a:srgbClr val="FF0000"/>
                </a:solidFill>
              </a:rPr>
              <a:t>套接字是每个应用进程与其他应用进程进行网络通信时， 真正收发报文的通道</a:t>
            </a:r>
            <a:r>
              <a:rPr lang="zh-CN" altLang="en-US" dirty="0">
                <a:solidFill>
                  <a:srgbClr val="163793"/>
                </a:solidFill>
              </a:rPr>
              <a:t>。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E3288A-1873-4DA5-BB65-AA035DB6EDF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155"/>
              </a:lnSpc>
            </a:pPr>
            <a:r>
              <a:rPr lang="zh-CN" altLang="en-US"/>
              <a:t>第二章 网络应用  主讲人：吴志辉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CF3B20-9462-41DA-9B2E-FFDB7D20E0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zh-CN" smtClean="0"/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1945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16EC7-5487-4C61-BF0D-64CA9C5E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282" y="211613"/>
            <a:ext cx="7317435" cy="553998"/>
          </a:xfrm>
        </p:spPr>
        <p:txBody>
          <a:bodyPr/>
          <a:lstStyle/>
          <a:p>
            <a:r>
              <a:rPr lang="zh-CN" altLang="en-US" dirty="0"/>
              <a:t>第二节 网络应用通信基本原理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F49D52-9291-48D0-B738-B6B7D5447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247925"/>
            <a:ext cx="8072119" cy="5170646"/>
          </a:xfrm>
        </p:spPr>
        <p:txBody>
          <a:bodyPr/>
          <a:lstStyle/>
          <a:p>
            <a:r>
              <a:rPr lang="zh-CN" altLang="en-US" dirty="0">
                <a:solidFill>
                  <a:srgbClr val="163793"/>
                </a:solidFill>
              </a:rPr>
              <a:t>一个应用进程可以</a:t>
            </a:r>
            <a:r>
              <a:rPr lang="zh-CN" altLang="en-US" dirty="0">
                <a:solidFill>
                  <a:srgbClr val="FF0000"/>
                </a:solidFill>
              </a:rPr>
              <a:t>创建多个套接字与同一个或不同的传输层协议进行接口</a:t>
            </a:r>
            <a:r>
              <a:rPr lang="zh-CN" altLang="en-US" dirty="0">
                <a:solidFill>
                  <a:srgbClr val="163793"/>
                </a:solidFill>
              </a:rPr>
              <a:t>。</a:t>
            </a:r>
            <a:endParaRPr lang="en-US" altLang="zh-CN" dirty="0">
              <a:solidFill>
                <a:srgbClr val="163793"/>
              </a:solidFill>
            </a:endParaRPr>
          </a:p>
          <a:p>
            <a:endParaRPr lang="en-US" altLang="zh-CN" dirty="0">
              <a:solidFill>
                <a:srgbClr val="163793"/>
              </a:solidFill>
            </a:endParaRPr>
          </a:p>
          <a:p>
            <a:r>
              <a:rPr lang="zh-CN" altLang="en-US" dirty="0">
                <a:solidFill>
                  <a:srgbClr val="163793"/>
                </a:solidFill>
              </a:rPr>
              <a:t>对于一个传输层协议， 需要为与其接口的每个套接字分配一个编号， 标识该套接字， 该编号称为</a:t>
            </a:r>
            <a:r>
              <a:rPr lang="zh-CN" altLang="en-US" dirty="0">
                <a:solidFill>
                  <a:srgbClr val="FF0000"/>
                </a:solidFill>
              </a:rPr>
              <a:t>端口号</a:t>
            </a:r>
            <a:r>
              <a:rPr lang="zh-CN" altLang="en-US" dirty="0">
                <a:solidFill>
                  <a:srgbClr val="163793"/>
                </a:solidFill>
              </a:rPr>
              <a:t>（</a:t>
            </a:r>
            <a:r>
              <a:rPr lang="en-US" altLang="zh-CN" dirty="0">
                <a:solidFill>
                  <a:srgbClr val="163793"/>
                </a:solidFill>
              </a:rPr>
              <a:t>port number</a:t>
            </a:r>
            <a:r>
              <a:rPr lang="zh-CN" altLang="en-US" dirty="0">
                <a:solidFill>
                  <a:srgbClr val="163793"/>
                </a:solidFill>
              </a:rPr>
              <a:t>）。通常服务器进程套接字会分配特定的端口号， 而客户进程的套接字会绑定一个随机的</a:t>
            </a:r>
            <a:r>
              <a:rPr lang="zh-CN" altLang="en-US" dirty="0">
                <a:solidFill>
                  <a:srgbClr val="FF0000"/>
                </a:solidFill>
              </a:rPr>
              <a:t>唯一</a:t>
            </a:r>
            <a:r>
              <a:rPr lang="zh-CN" altLang="en-US" dirty="0">
                <a:solidFill>
                  <a:srgbClr val="163793"/>
                </a:solidFill>
              </a:rPr>
              <a:t>端口号。</a:t>
            </a:r>
            <a:endParaRPr lang="en-US" altLang="zh-CN" dirty="0">
              <a:solidFill>
                <a:srgbClr val="163793"/>
              </a:solidFill>
            </a:endParaRPr>
          </a:p>
          <a:p>
            <a:endParaRPr lang="en-US" altLang="zh-CN" dirty="0">
              <a:solidFill>
                <a:srgbClr val="163793"/>
              </a:solidFill>
            </a:endParaRPr>
          </a:p>
          <a:p>
            <a:r>
              <a:rPr lang="zh-CN" altLang="en-US" dirty="0">
                <a:solidFill>
                  <a:srgbClr val="163793"/>
                </a:solidFill>
              </a:rPr>
              <a:t>一个主机上</a:t>
            </a:r>
            <a:r>
              <a:rPr lang="zh-CN" altLang="en-US" dirty="0">
                <a:solidFill>
                  <a:srgbClr val="FF0000"/>
                </a:solidFill>
              </a:rPr>
              <a:t>可能同时运行多个网络应用进程</a:t>
            </a:r>
            <a:r>
              <a:rPr lang="zh-CN" altLang="en-US" dirty="0">
                <a:solidFill>
                  <a:srgbClr val="163793"/>
                </a:solidFill>
              </a:rPr>
              <a:t>， 每个应用进程通过一个或多个套接字与传输层协议进行接口，</a:t>
            </a:r>
            <a:endParaRPr lang="en-US" altLang="zh-CN" dirty="0">
              <a:solidFill>
                <a:srgbClr val="163793"/>
              </a:solidFill>
            </a:endParaRPr>
          </a:p>
          <a:p>
            <a:endParaRPr lang="en-US" altLang="zh-CN" dirty="0">
              <a:solidFill>
                <a:srgbClr val="163793"/>
              </a:solidFill>
            </a:endParaRPr>
          </a:p>
          <a:p>
            <a:r>
              <a:rPr lang="zh-CN" altLang="en-US" dirty="0">
                <a:solidFill>
                  <a:srgbClr val="163793"/>
                </a:solidFill>
              </a:rPr>
              <a:t> 因此， </a:t>
            </a:r>
            <a:r>
              <a:rPr lang="zh-CN" altLang="en-US" dirty="0">
                <a:solidFill>
                  <a:srgbClr val="FF0000"/>
                </a:solidFill>
              </a:rPr>
              <a:t>通过进程运行的主机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en-US" dirty="0">
                <a:solidFill>
                  <a:srgbClr val="FF0000"/>
                </a:solidFill>
              </a:rPr>
              <a:t>地址以及其套接字所绑定的端口号可以标识应用进程</a:t>
            </a:r>
            <a:r>
              <a:rPr lang="zh-CN" altLang="en-US" dirty="0">
                <a:solidFill>
                  <a:srgbClr val="163793"/>
                </a:solidFill>
              </a:rPr>
              <a:t>。</a:t>
            </a:r>
            <a:r>
              <a:rPr lang="en-US" altLang="zh-CN" dirty="0">
                <a:solidFill>
                  <a:srgbClr val="163793"/>
                </a:solidFill>
              </a:rPr>
              <a:t>IP</a:t>
            </a:r>
            <a:r>
              <a:rPr lang="zh-CN" altLang="en-US" dirty="0">
                <a:solidFill>
                  <a:srgbClr val="163793"/>
                </a:solidFill>
              </a:rPr>
              <a:t>地址是</a:t>
            </a:r>
            <a:r>
              <a:rPr lang="en-US" altLang="zh-CN" dirty="0">
                <a:solidFill>
                  <a:srgbClr val="163793"/>
                </a:solidFill>
              </a:rPr>
              <a:t>Internet</a:t>
            </a:r>
            <a:r>
              <a:rPr lang="zh-CN" altLang="en-US" dirty="0">
                <a:solidFill>
                  <a:srgbClr val="163793"/>
                </a:solidFill>
              </a:rPr>
              <a:t>的网络层地址， 用于唯一标识一个主机或路由器接口， 后续章节会详细介绍。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E3288A-1873-4DA5-BB65-AA035DB6EDF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155"/>
              </a:lnSpc>
            </a:pPr>
            <a:r>
              <a:rPr lang="zh-CN" altLang="en-US"/>
              <a:t>第二章 网络应用  主讲人：吴志辉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CF3B20-9462-41DA-9B2E-FFDB7D20E0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zh-CN" smtClean="0"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816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B00B1-F469-45E3-A660-973EB9D9E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282" y="211613"/>
            <a:ext cx="7317435" cy="553998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C0967DEC-41F1-4A03-AB20-B87D388BA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73009"/>
            <a:ext cx="4629794" cy="5026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FF0000"/>
                </a:solidFill>
                <a:hlinkClick r:id="rId2" action="ppaction://hlinksldjump"/>
              </a:rPr>
              <a:t>第一节 计算机网络应用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FF0000"/>
                </a:solidFill>
                <a:hlinkClick r:id="rId3" action="ppaction://hlinksldjump"/>
              </a:rPr>
              <a:t>第二节 网络应用通信基本原理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FF0000"/>
                </a:solidFill>
              </a:rPr>
              <a:t>第三节 域名系统（</a:t>
            </a:r>
            <a:r>
              <a:rPr lang="en-US" altLang="zh-CN" b="1" dirty="0">
                <a:solidFill>
                  <a:srgbClr val="FF0000"/>
                </a:solidFill>
              </a:rPr>
              <a:t>DNS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FF0000"/>
                </a:solidFill>
              </a:rPr>
              <a:t>第四节 万维网应用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FF0000"/>
                </a:solidFill>
              </a:rPr>
              <a:t>第五节 </a:t>
            </a:r>
            <a:r>
              <a:rPr lang="en-US" altLang="zh-CN" b="1" dirty="0">
                <a:solidFill>
                  <a:srgbClr val="FF0000"/>
                </a:solidFill>
              </a:rPr>
              <a:t>Internet</a:t>
            </a:r>
            <a:r>
              <a:rPr lang="zh-CN" altLang="en-US" b="1" dirty="0">
                <a:solidFill>
                  <a:srgbClr val="FF0000"/>
                </a:solidFill>
              </a:rPr>
              <a:t>电子邮件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FF0000"/>
                </a:solidFill>
              </a:rPr>
              <a:t>第六节 </a:t>
            </a:r>
            <a:r>
              <a:rPr lang="en-US" altLang="zh-CN" b="1" dirty="0">
                <a:solidFill>
                  <a:srgbClr val="FF0000"/>
                </a:solidFill>
              </a:rPr>
              <a:t>FTP</a:t>
            </a: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FF0000"/>
                </a:solidFill>
              </a:rPr>
              <a:t>第七节 </a:t>
            </a:r>
            <a:r>
              <a:rPr lang="en-US" altLang="zh-CN" b="1" dirty="0">
                <a:solidFill>
                  <a:srgbClr val="FF0000"/>
                </a:solidFill>
              </a:rPr>
              <a:t>P2P</a:t>
            </a:r>
            <a:r>
              <a:rPr lang="zh-CN" altLang="en-US" b="1" dirty="0">
                <a:solidFill>
                  <a:srgbClr val="FF0000"/>
                </a:solidFill>
              </a:rPr>
              <a:t>应用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FF0000"/>
                </a:solidFill>
              </a:rPr>
              <a:t>第八节 </a:t>
            </a:r>
            <a:r>
              <a:rPr lang="en-US" altLang="zh-CN" b="1" dirty="0">
                <a:solidFill>
                  <a:srgbClr val="FF0000"/>
                </a:solidFill>
              </a:rPr>
              <a:t>Socket</a:t>
            </a:r>
            <a:r>
              <a:rPr lang="zh-CN" altLang="en-US" b="1" dirty="0">
                <a:solidFill>
                  <a:srgbClr val="FF0000"/>
                </a:solidFill>
              </a:rPr>
              <a:t>编程基础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F42788-E860-4DF1-AD68-624FF90A06B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155"/>
              </a:lnSpc>
            </a:pPr>
            <a:r>
              <a:rPr lang="zh-CN" altLang="en-US"/>
              <a:t>第二章 网络应用  主讲人：吴志辉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0C0984-55B5-43CC-AF03-2004B275A32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zh-CN" smtClean="0"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2197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16EC7-5487-4C61-BF0D-64CA9C5E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282" y="211613"/>
            <a:ext cx="7317435" cy="553998"/>
          </a:xfrm>
        </p:spPr>
        <p:txBody>
          <a:bodyPr/>
          <a:lstStyle/>
          <a:p>
            <a:r>
              <a:rPr lang="zh-CN" altLang="en-US" dirty="0"/>
              <a:t>第二节 网络应用通信基本原理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F49D52-9291-48D0-B738-B6B7D5447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247925"/>
            <a:ext cx="8072119" cy="5170646"/>
          </a:xfrm>
        </p:spPr>
        <p:txBody>
          <a:bodyPr/>
          <a:lstStyle/>
          <a:p>
            <a:r>
              <a:rPr lang="zh-CN" altLang="en-US" dirty="0">
                <a:solidFill>
                  <a:srgbClr val="163793"/>
                </a:solidFill>
              </a:rPr>
              <a:t>网络应用需要使用传输层提供</a:t>
            </a:r>
            <a:r>
              <a:rPr lang="zh-CN" altLang="en-US" dirty="0">
                <a:solidFill>
                  <a:srgbClr val="FF0000"/>
                </a:solidFill>
              </a:rPr>
              <a:t>端到端的传输服务</a:t>
            </a:r>
            <a:r>
              <a:rPr lang="zh-CN" altLang="en-US" dirty="0">
                <a:solidFill>
                  <a:srgbClr val="163793"/>
                </a:solidFill>
              </a:rPr>
              <a:t>， 不同应用对传输层服务有不同的服务性能需求， 有的应用期望传输层提供</a:t>
            </a:r>
            <a:r>
              <a:rPr lang="zh-CN" altLang="en-US" dirty="0">
                <a:solidFill>
                  <a:srgbClr val="FF0000"/>
                </a:solidFill>
              </a:rPr>
              <a:t>可靠</a:t>
            </a:r>
            <a:r>
              <a:rPr lang="zh-CN" altLang="en-US" dirty="0">
                <a:solidFill>
                  <a:srgbClr val="163793"/>
                </a:solidFill>
              </a:rPr>
              <a:t>的数据传输服务， 有的应用期望传输层提供</a:t>
            </a:r>
            <a:r>
              <a:rPr lang="zh-CN" altLang="en-US" dirty="0">
                <a:solidFill>
                  <a:srgbClr val="FF0000"/>
                </a:solidFill>
              </a:rPr>
              <a:t>延时保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障服务</a:t>
            </a:r>
            <a:r>
              <a:rPr lang="zh-CN" altLang="en-US" dirty="0">
                <a:solidFill>
                  <a:srgbClr val="163793"/>
                </a:solidFill>
              </a:rPr>
              <a:t>等。</a:t>
            </a:r>
            <a:endParaRPr lang="en-US" altLang="zh-CN" dirty="0">
              <a:solidFill>
                <a:srgbClr val="163793"/>
              </a:solidFill>
            </a:endParaRPr>
          </a:p>
          <a:p>
            <a:endParaRPr lang="en-US" altLang="zh-CN" dirty="0">
              <a:solidFill>
                <a:srgbClr val="163793"/>
              </a:solidFill>
            </a:endParaRPr>
          </a:p>
          <a:p>
            <a:r>
              <a:rPr lang="zh-CN" altLang="en-US" dirty="0">
                <a:solidFill>
                  <a:srgbClr val="163793"/>
                </a:solidFill>
              </a:rPr>
              <a:t>但是， 传输层通常并不总能满足所有网络应用的服务需求， 尤其是对性能保障的需求。事实上， 在实际网络中， 传输层通常能够提供的服务类型以及服务性能都是有限的。</a:t>
            </a:r>
            <a:endParaRPr lang="en-US" altLang="zh-CN" dirty="0">
              <a:solidFill>
                <a:srgbClr val="163793"/>
              </a:solidFill>
            </a:endParaRPr>
          </a:p>
          <a:p>
            <a:endParaRPr lang="en-US" altLang="zh-CN" dirty="0">
              <a:solidFill>
                <a:srgbClr val="163793"/>
              </a:solidFill>
            </a:endParaRPr>
          </a:p>
          <a:p>
            <a:r>
              <a:rPr lang="zh-CN" altLang="en-US" dirty="0">
                <a:solidFill>
                  <a:srgbClr val="163793"/>
                </a:solidFill>
              </a:rPr>
              <a:t>例如，</a:t>
            </a:r>
            <a:r>
              <a:rPr lang="en-US" altLang="zh-CN" dirty="0">
                <a:solidFill>
                  <a:srgbClr val="163793"/>
                </a:solidFill>
              </a:rPr>
              <a:t>Internet</a:t>
            </a:r>
            <a:r>
              <a:rPr lang="zh-CN" altLang="en-US" dirty="0">
                <a:solidFill>
                  <a:srgbClr val="163793"/>
                </a:solidFill>
              </a:rPr>
              <a:t>传输层能提供的服务只有两类： </a:t>
            </a:r>
            <a:r>
              <a:rPr lang="zh-CN" altLang="en-US" dirty="0">
                <a:solidFill>
                  <a:srgbClr val="FF0000"/>
                </a:solidFill>
              </a:rPr>
              <a:t>面向连接的可靠字节流传输服务和无连接的不可靠数据报传输服务</a:t>
            </a:r>
            <a:r>
              <a:rPr lang="zh-CN" altLang="en-US" dirty="0">
                <a:solidFill>
                  <a:srgbClr val="163793"/>
                </a:solidFill>
              </a:rPr>
              <a:t>， 分别对应传输层的</a:t>
            </a:r>
            <a:r>
              <a:rPr lang="en-US" altLang="zh-CN" dirty="0">
                <a:solidFill>
                  <a:srgbClr val="FF0000"/>
                </a:solidFill>
              </a:rPr>
              <a:t>TCP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UDP </a:t>
            </a:r>
            <a:r>
              <a:rPr lang="zh-CN" altLang="en-US" dirty="0">
                <a:solidFill>
                  <a:srgbClr val="163793"/>
                </a:solidFill>
              </a:rPr>
              <a:t>。这两类服务都</a:t>
            </a:r>
            <a:r>
              <a:rPr lang="zh-CN" altLang="en-US" dirty="0">
                <a:solidFill>
                  <a:srgbClr val="FF0000"/>
                </a:solidFill>
              </a:rPr>
              <a:t>不能提供时延保障或带宽保障服务</a:t>
            </a:r>
            <a:r>
              <a:rPr lang="zh-CN" altLang="en-US" dirty="0">
                <a:solidFill>
                  <a:srgbClr val="163793"/>
                </a:solidFill>
              </a:rPr>
              <a:t>。</a:t>
            </a:r>
            <a:endParaRPr lang="en-US" altLang="zh-CN" dirty="0">
              <a:solidFill>
                <a:srgbClr val="163793"/>
              </a:solidFill>
            </a:endParaRPr>
          </a:p>
          <a:p>
            <a:endParaRPr lang="zh-CN" altLang="en-US" dirty="0">
              <a:solidFill>
                <a:srgbClr val="163793"/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E3288A-1873-4DA5-BB65-AA035DB6EDF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155"/>
              </a:lnSpc>
            </a:pPr>
            <a:r>
              <a:rPr lang="zh-CN" altLang="en-US"/>
              <a:t>第二章 网络应用  主讲人：吴志辉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CF3B20-9462-41DA-9B2E-FFDB7D20E0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zh-CN" smtClean="0"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4465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16EC7-5487-4C61-BF0D-64CA9C5E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282" y="211613"/>
            <a:ext cx="7317435" cy="553998"/>
          </a:xfrm>
        </p:spPr>
        <p:txBody>
          <a:bodyPr/>
          <a:lstStyle/>
          <a:p>
            <a:r>
              <a:rPr lang="zh-CN" altLang="en-US" dirty="0"/>
              <a:t>第二节 网络应用通信基本原理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F49D52-9291-48D0-B738-B6B7D5447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247925"/>
            <a:ext cx="8072119" cy="5170646"/>
          </a:xfrm>
        </p:spPr>
        <p:txBody>
          <a:bodyPr/>
          <a:lstStyle/>
          <a:p>
            <a:r>
              <a:rPr lang="en-US" altLang="zh-CN" dirty="0">
                <a:solidFill>
                  <a:srgbClr val="163793"/>
                </a:solidFill>
              </a:rPr>
              <a:t>TCP</a:t>
            </a:r>
            <a:r>
              <a:rPr lang="zh-CN" altLang="en-US" dirty="0">
                <a:solidFill>
                  <a:srgbClr val="163793"/>
                </a:solidFill>
              </a:rPr>
              <a:t>服务模型包括面向连接服务和可靠数据传输服务。当某个应用程序调用</a:t>
            </a:r>
            <a:r>
              <a:rPr lang="en-US" altLang="zh-CN" dirty="0">
                <a:solidFill>
                  <a:srgbClr val="163793"/>
                </a:solidFill>
              </a:rPr>
              <a:t>TCP</a:t>
            </a:r>
            <a:r>
              <a:rPr lang="zh-CN" altLang="en-US" dirty="0">
                <a:solidFill>
                  <a:srgbClr val="163793"/>
                </a:solidFill>
              </a:rPr>
              <a:t>作为其传输协议时， 该应用程序就能获得来自</a:t>
            </a:r>
            <a:r>
              <a:rPr lang="en-US" altLang="zh-CN" dirty="0">
                <a:solidFill>
                  <a:srgbClr val="163793"/>
                </a:solidFill>
              </a:rPr>
              <a:t>TCP</a:t>
            </a:r>
            <a:r>
              <a:rPr lang="zh-CN" altLang="en-US" dirty="0">
                <a:solidFill>
                  <a:srgbClr val="163793"/>
                </a:solidFill>
              </a:rPr>
              <a:t>的这两种服务。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面向连接的服务</a:t>
            </a:r>
            <a:r>
              <a:rPr lang="zh-CN" altLang="en-US" dirty="0">
                <a:solidFill>
                  <a:srgbClr val="163793"/>
                </a:solidFill>
              </a:rPr>
              <a:t>： 在应用层报文开始传送之前，</a:t>
            </a:r>
            <a:r>
              <a:rPr lang="en-US" altLang="zh-CN" dirty="0">
                <a:solidFill>
                  <a:srgbClr val="163793"/>
                </a:solidFill>
              </a:rPr>
              <a:t>TCP</a:t>
            </a:r>
            <a:r>
              <a:rPr lang="zh-CN" altLang="en-US" dirty="0">
                <a:solidFill>
                  <a:srgbClr val="163793"/>
                </a:solidFill>
              </a:rPr>
              <a:t>客户和服务器互相交换传输层控制信息， 完成握手， 在客户进程与服务器进程的套接宇之间建立一条逻辑的</a:t>
            </a:r>
            <a:r>
              <a:rPr lang="en-US" altLang="zh-CN" dirty="0">
                <a:solidFill>
                  <a:srgbClr val="163793"/>
                </a:solidFill>
              </a:rPr>
              <a:t>TCP</a:t>
            </a:r>
            <a:r>
              <a:rPr lang="zh-CN" altLang="en-US" dirty="0">
                <a:solidFill>
                  <a:srgbClr val="163793"/>
                </a:solidFill>
              </a:rPr>
              <a:t>连接。这条连接是全双工的， 即连接双方的进程可以在此连接上同时进行报文收发。当应用程序结束报文发送时， 必须拆除该连接。</a:t>
            </a:r>
            <a:endParaRPr lang="en-US" altLang="zh-CN" dirty="0">
              <a:solidFill>
                <a:srgbClr val="16379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可靠的数据传送服务</a:t>
            </a:r>
            <a:r>
              <a:rPr lang="zh-CN" altLang="en-US" dirty="0">
                <a:solidFill>
                  <a:srgbClr val="163793"/>
                </a:solidFill>
              </a:rPr>
              <a:t>：应用进程能够依靠</a:t>
            </a:r>
            <a:r>
              <a:rPr lang="en-US" altLang="zh-CN" dirty="0">
                <a:solidFill>
                  <a:srgbClr val="163793"/>
                </a:solidFill>
              </a:rPr>
              <a:t>TCP</a:t>
            </a:r>
            <a:r>
              <a:rPr lang="zh-CN" altLang="en-US" dirty="0">
                <a:solidFill>
                  <a:srgbClr val="163793"/>
                </a:solidFill>
              </a:rPr>
              <a:t>， 实现端到端的无差错、按顺序交付所有发送数据的服务。当应用程序的一端将字节流通过本地套接字传送时， 它能够依靠</a:t>
            </a:r>
            <a:r>
              <a:rPr lang="en-US" altLang="zh-CN" dirty="0">
                <a:solidFill>
                  <a:srgbClr val="163793"/>
                </a:solidFill>
              </a:rPr>
              <a:t>TCP</a:t>
            </a:r>
            <a:r>
              <a:rPr lang="zh-CN" altLang="en-US" dirty="0">
                <a:solidFill>
                  <a:srgbClr val="163793"/>
                </a:solidFill>
              </a:rPr>
              <a:t>将相同的字节流交付给接收方的套接字， 而没有字节的丢失和冗余。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E3288A-1873-4DA5-BB65-AA035DB6EDF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155"/>
              </a:lnSpc>
            </a:pPr>
            <a:r>
              <a:rPr lang="zh-CN" altLang="en-US"/>
              <a:t>第二章 网络应用  主讲人：吴志辉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CF3B20-9462-41DA-9B2E-FFDB7D20E0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zh-CN" smtClean="0"/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1261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16EC7-5487-4C61-BF0D-64CA9C5E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282" y="211613"/>
            <a:ext cx="7317435" cy="553998"/>
          </a:xfrm>
        </p:spPr>
        <p:txBody>
          <a:bodyPr/>
          <a:lstStyle/>
          <a:p>
            <a:r>
              <a:rPr lang="zh-CN" altLang="en-US" dirty="0"/>
              <a:t>第二节 网络应用通信基本原理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F49D52-9291-48D0-B738-B6B7D5447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247925"/>
            <a:ext cx="8072119" cy="2954655"/>
          </a:xfrm>
        </p:spPr>
        <p:txBody>
          <a:bodyPr/>
          <a:lstStyle/>
          <a:p>
            <a:r>
              <a:rPr lang="en-US" altLang="zh-CN" dirty="0">
                <a:solidFill>
                  <a:srgbClr val="163793"/>
                </a:solidFill>
              </a:rPr>
              <a:t>UDP</a:t>
            </a:r>
            <a:r>
              <a:rPr lang="zh-CN" altLang="en-US" dirty="0">
                <a:solidFill>
                  <a:srgbClr val="163793"/>
                </a:solidFill>
              </a:rPr>
              <a:t>是一种不提供传输服务保障的轻量级传输层协议， 仅提供最小的“ 尽力” 服务。</a:t>
            </a:r>
            <a:r>
              <a:rPr lang="en-US" altLang="zh-CN" dirty="0">
                <a:solidFill>
                  <a:srgbClr val="FF0000"/>
                </a:solidFill>
              </a:rPr>
              <a:t>UDP</a:t>
            </a:r>
            <a:r>
              <a:rPr lang="zh-CN" altLang="en-US" dirty="0">
                <a:solidFill>
                  <a:srgbClr val="FF0000"/>
                </a:solidFill>
              </a:rPr>
              <a:t>是无连接的</a:t>
            </a:r>
            <a:r>
              <a:rPr lang="zh-CN" altLang="en-US" dirty="0">
                <a:solidFill>
                  <a:srgbClr val="163793"/>
                </a:solidFill>
              </a:rPr>
              <a:t>，因此在两个进程通信前没有握手过程。</a:t>
            </a:r>
            <a:endParaRPr lang="en-US" altLang="zh-CN" dirty="0">
              <a:solidFill>
                <a:srgbClr val="163793"/>
              </a:solidFill>
            </a:endParaRPr>
          </a:p>
          <a:p>
            <a:endParaRPr lang="en-US" altLang="zh-CN" dirty="0">
              <a:solidFill>
                <a:srgbClr val="163793"/>
              </a:solidFill>
            </a:endParaRPr>
          </a:p>
          <a:p>
            <a:r>
              <a:rPr lang="en-US" altLang="zh-CN" dirty="0">
                <a:solidFill>
                  <a:srgbClr val="163793"/>
                </a:solidFill>
              </a:rPr>
              <a:t>UDP</a:t>
            </a:r>
            <a:r>
              <a:rPr lang="zh-CN" altLang="en-US" dirty="0">
                <a:solidFill>
                  <a:srgbClr val="163793"/>
                </a:solidFill>
              </a:rPr>
              <a:t>提供一种</a:t>
            </a:r>
            <a:r>
              <a:rPr lang="zh-CN" altLang="en-US" dirty="0">
                <a:solidFill>
                  <a:srgbClr val="FF0000"/>
                </a:solidFill>
              </a:rPr>
              <a:t>不可靠数据传送服务</a:t>
            </a:r>
            <a:r>
              <a:rPr lang="zh-CN" altLang="en-US" dirty="0">
                <a:solidFill>
                  <a:srgbClr val="163793"/>
                </a:solidFill>
              </a:rPr>
              <a:t>， 也就是说， 当进程将一个报文通过</a:t>
            </a:r>
            <a:r>
              <a:rPr lang="en-US" altLang="zh-CN" dirty="0">
                <a:solidFill>
                  <a:srgbClr val="163793"/>
                </a:solidFill>
              </a:rPr>
              <a:t>UDP</a:t>
            </a:r>
            <a:r>
              <a:rPr lang="zh-CN" altLang="en-US" dirty="0">
                <a:solidFill>
                  <a:srgbClr val="163793"/>
                </a:solidFill>
              </a:rPr>
              <a:t>套接字传送时，</a:t>
            </a:r>
            <a:r>
              <a:rPr lang="en-US" altLang="zh-CN" dirty="0">
                <a:solidFill>
                  <a:srgbClr val="163793"/>
                </a:solidFill>
              </a:rPr>
              <a:t>UDP</a:t>
            </a:r>
            <a:r>
              <a:rPr lang="zh-CN" altLang="en-US" dirty="0">
                <a:solidFill>
                  <a:srgbClr val="163793"/>
                </a:solidFill>
              </a:rPr>
              <a:t>并不保证该报文将到达接收进程。不仅如此， 到达接收进程的报文也可能是乱序到达的。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E3288A-1873-4DA5-BB65-AA035DB6EDF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155"/>
              </a:lnSpc>
            </a:pPr>
            <a:r>
              <a:rPr lang="zh-CN" altLang="en-US"/>
              <a:t>第二章 网络应用  主讲人：吴志辉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CF3B20-9462-41DA-9B2E-FFDB7D20E0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zh-CN" smtClean="0"/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6752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16EC7-5487-4C61-BF0D-64CA9C5E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282" y="211613"/>
            <a:ext cx="7317435" cy="553998"/>
          </a:xfrm>
        </p:spPr>
        <p:txBody>
          <a:bodyPr/>
          <a:lstStyle/>
          <a:p>
            <a:r>
              <a:rPr lang="zh-CN" altLang="en-US" dirty="0"/>
              <a:t>第二节 网络应用通信基本原理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F49D52-9291-48D0-B738-B6B7D5447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247925"/>
            <a:ext cx="8072119" cy="2215991"/>
          </a:xfrm>
        </p:spPr>
        <p:txBody>
          <a:bodyPr/>
          <a:lstStyle/>
          <a:p>
            <a:r>
              <a:rPr lang="zh-CN" altLang="en-US" dirty="0">
                <a:solidFill>
                  <a:srgbClr val="163793"/>
                </a:solidFill>
              </a:rPr>
              <a:t>需要特别注意的是，</a:t>
            </a:r>
            <a:r>
              <a:rPr lang="en-US" altLang="zh-CN" dirty="0">
                <a:solidFill>
                  <a:srgbClr val="FF0000"/>
                </a:solidFill>
              </a:rPr>
              <a:t>Internet</a:t>
            </a:r>
            <a:r>
              <a:rPr lang="zh-CN" altLang="en-US" dirty="0">
                <a:solidFill>
                  <a:srgbClr val="FF0000"/>
                </a:solidFill>
              </a:rPr>
              <a:t>传输层的</a:t>
            </a:r>
            <a:r>
              <a:rPr lang="en-US" altLang="zh-CN" dirty="0">
                <a:solidFill>
                  <a:srgbClr val="FF0000"/>
                </a:solidFill>
              </a:rPr>
              <a:t>TCP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UDP</a:t>
            </a:r>
            <a:r>
              <a:rPr lang="zh-CN" altLang="en-US" dirty="0">
                <a:solidFill>
                  <a:srgbClr val="FF0000"/>
                </a:solidFill>
              </a:rPr>
              <a:t>均不能提供端到端吞吐量以及时延保障服务</a:t>
            </a:r>
            <a:r>
              <a:rPr lang="zh-CN" altLang="en-US" dirty="0">
                <a:solidFill>
                  <a:srgbClr val="163793"/>
                </a:solidFill>
              </a:rPr>
              <a:t>。</a:t>
            </a:r>
            <a:endParaRPr lang="en-US" altLang="zh-CN" dirty="0">
              <a:solidFill>
                <a:srgbClr val="163793"/>
              </a:solidFill>
            </a:endParaRPr>
          </a:p>
          <a:p>
            <a:endParaRPr lang="en-US" altLang="zh-CN" dirty="0">
              <a:solidFill>
                <a:srgbClr val="163793"/>
              </a:solidFill>
            </a:endParaRPr>
          </a:p>
          <a:p>
            <a:r>
              <a:rPr lang="zh-CN" altLang="en-US" dirty="0">
                <a:solidFill>
                  <a:srgbClr val="163793"/>
                </a:solidFill>
              </a:rPr>
              <a:t>因此， 在</a:t>
            </a:r>
            <a:r>
              <a:rPr lang="en-US" altLang="zh-CN" dirty="0">
                <a:solidFill>
                  <a:srgbClr val="163793"/>
                </a:solidFill>
              </a:rPr>
              <a:t>Internet</a:t>
            </a:r>
            <a:r>
              <a:rPr lang="zh-CN" altLang="en-US" dirty="0">
                <a:solidFill>
                  <a:srgbClr val="163793"/>
                </a:solidFill>
              </a:rPr>
              <a:t>上实现时间或带宽敏感的网络应用， 需要一些设计技巧或解决方案。这一问题本书不再展开讨论， 有兴趣的读者可以参阅网络多媒体等相关内容。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E3288A-1873-4DA5-BB65-AA035DB6EDF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155"/>
              </a:lnSpc>
            </a:pPr>
            <a:r>
              <a:rPr lang="zh-CN" altLang="en-US"/>
              <a:t>第二章 网络应用  主讲人：吴志辉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CF3B20-9462-41DA-9B2E-FFDB7D20E0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zh-CN" smtClean="0"/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7295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16EC7-5487-4C61-BF0D-64CA9C5E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282" y="211613"/>
            <a:ext cx="7317435" cy="553998"/>
          </a:xfrm>
        </p:spPr>
        <p:txBody>
          <a:bodyPr/>
          <a:lstStyle/>
          <a:p>
            <a:r>
              <a:rPr lang="zh-CN" altLang="en-US" dirty="0"/>
              <a:t>第二节 网络应用通信基本原理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F49D52-9291-48D0-B738-B6B7D5447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247925"/>
            <a:ext cx="8072119" cy="2215991"/>
          </a:xfrm>
        </p:spPr>
        <p:txBody>
          <a:bodyPr/>
          <a:lstStyle/>
          <a:p>
            <a:r>
              <a:rPr lang="zh-CN" altLang="en-US" dirty="0">
                <a:solidFill>
                  <a:srgbClr val="163793"/>
                </a:solidFill>
              </a:rPr>
              <a:t>需要特别注意的是，</a:t>
            </a:r>
            <a:r>
              <a:rPr lang="en-US" altLang="zh-CN" dirty="0">
                <a:solidFill>
                  <a:srgbClr val="FF0000"/>
                </a:solidFill>
              </a:rPr>
              <a:t>Internet</a:t>
            </a:r>
            <a:r>
              <a:rPr lang="zh-CN" altLang="en-US" dirty="0">
                <a:solidFill>
                  <a:srgbClr val="FF0000"/>
                </a:solidFill>
              </a:rPr>
              <a:t>传输层的</a:t>
            </a:r>
            <a:r>
              <a:rPr lang="en-US" altLang="zh-CN" dirty="0">
                <a:solidFill>
                  <a:srgbClr val="FF0000"/>
                </a:solidFill>
              </a:rPr>
              <a:t>TCP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UDP</a:t>
            </a:r>
            <a:r>
              <a:rPr lang="zh-CN" altLang="en-US" dirty="0">
                <a:solidFill>
                  <a:srgbClr val="FF0000"/>
                </a:solidFill>
              </a:rPr>
              <a:t>均不能提供端到端吞吐量以及时延保障服务</a:t>
            </a:r>
            <a:r>
              <a:rPr lang="zh-CN" altLang="en-US" dirty="0">
                <a:solidFill>
                  <a:srgbClr val="163793"/>
                </a:solidFill>
              </a:rPr>
              <a:t>。</a:t>
            </a:r>
            <a:endParaRPr lang="en-US" altLang="zh-CN" dirty="0">
              <a:solidFill>
                <a:srgbClr val="163793"/>
              </a:solidFill>
            </a:endParaRPr>
          </a:p>
          <a:p>
            <a:endParaRPr lang="en-US" altLang="zh-CN" dirty="0">
              <a:solidFill>
                <a:srgbClr val="163793"/>
              </a:solidFill>
            </a:endParaRPr>
          </a:p>
          <a:p>
            <a:r>
              <a:rPr lang="zh-CN" altLang="en-US" dirty="0">
                <a:solidFill>
                  <a:srgbClr val="163793"/>
                </a:solidFill>
              </a:rPr>
              <a:t>因此， 在</a:t>
            </a:r>
            <a:r>
              <a:rPr lang="en-US" altLang="zh-CN" dirty="0">
                <a:solidFill>
                  <a:srgbClr val="163793"/>
                </a:solidFill>
              </a:rPr>
              <a:t>Internet</a:t>
            </a:r>
            <a:r>
              <a:rPr lang="zh-CN" altLang="en-US" dirty="0">
                <a:solidFill>
                  <a:srgbClr val="163793"/>
                </a:solidFill>
              </a:rPr>
              <a:t>上实现时间或带宽敏感的网络应用， 需要一些设计技巧或解决方案。这一问题本书不再展开讨论， 有兴趣的读者可以参阅网络多媒体等相关内容。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E3288A-1873-4DA5-BB65-AA035DB6EDF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155"/>
              </a:lnSpc>
            </a:pPr>
            <a:r>
              <a:rPr lang="zh-CN" altLang="en-US"/>
              <a:t>第二章 网络应用  主讲人：吴志辉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CF3B20-9462-41DA-9B2E-FFDB7D20E0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zh-CN" smtClean="0"/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659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24936"/>
            <a:ext cx="914400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58134" y="3376352"/>
            <a:ext cx="2430145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41400" algn="l"/>
              </a:tabLst>
            </a:pPr>
            <a:r>
              <a:rPr sz="5400" b="1" spc="-10" dirty="0">
                <a:solidFill>
                  <a:srgbClr val="FFFFFF"/>
                </a:solidFill>
                <a:latin typeface="华文楷体"/>
                <a:cs typeface="华文楷体"/>
              </a:rPr>
              <a:t>谢	</a:t>
            </a:r>
            <a:r>
              <a:rPr sz="5400" b="1" dirty="0">
                <a:solidFill>
                  <a:srgbClr val="FFFFFF"/>
                </a:solidFill>
                <a:latin typeface="华文楷体"/>
                <a:cs typeface="华文楷体"/>
              </a:rPr>
              <a:t>谢！</a:t>
            </a:r>
            <a:endParaRPr sz="5400" dirty="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A73A5-4DE2-4261-9AC3-FD1DD233A7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360464-3177-4AD7-A8D0-90F45903691A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2C36CC-F94F-4C08-A444-E2660F43FAD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155"/>
              </a:lnSpc>
            </a:pPr>
            <a:r>
              <a:rPr lang="zh-CN" altLang="en-US"/>
              <a:t>第二章 网络应用  主讲人：吴志辉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F43D3F-2521-48C1-9F96-82E150604D4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zh-CN" smtClean="0"/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648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16EC7-5487-4C61-BF0D-64CA9C5E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282" y="211613"/>
            <a:ext cx="7317435" cy="553998"/>
          </a:xfrm>
        </p:spPr>
        <p:txBody>
          <a:bodyPr/>
          <a:lstStyle/>
          <a:p>
            <a:r>
              <a:rPr lang="zh-CN" altLang="en-US" dirty="0"/>
              <a:t>第一节 计算机网络应用体系结构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F49D52-9291-48D0-B738-B6B7D5447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247925"/>
            <a:ext cx="8072119" cy="2215991"/>
          </a:xfrm>
        </p:spPr>
        <p:txBody>
          <a:bodyPr/>
          <a:lstStyle/>
          <a:p>
            <a:r>
              <a:rPr lang="zh-CN" altLang="en-US" dirty="0">
                <a:solidFill>
                  <a:srgbClr val="163793"/>
                </a:solidFill>
              </a:rPr>
              <a:t>计算机网络应用是运行在计算机网络环境下的分布式软件系统， 计算机网络应用很多，从体系结构角度可以分为：</a:t>
            </a:r>
            <a:endParaRPr lang="en-US" altLang="zh-CN" dirty="0">
              <a:solidFill>
                <a:srgbClr val="163793"/>
              </a:solidFill>
            </a:endParaRPr>
          </a:p>
          <a:p>
            <a:endParaRPr lang="en-US" altLang="zh-CN" dirty="0">
              <a:solidFill>
                <a:srgbClr val="163793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163793"/>
                </a:solidFill>
              </a:rPr>
              <a:t>客户／服务器（</a:t>
            </a:r>
            <a:r>
              <a:rPr lang="en-US" altLang="zh-CN" dirty="0">
                <a:solidFill>
                  <a:srgbClr val="163793"/>
                </a:solidFill>
              </a:rPr>
              <a:t>C/S</a:t>
            </a:r>
            <a:r>
              <a:rPr lang="zh-CN" altLang="en-US" dirty="0">
                <a:solidFill>
                  <a:srgbClr val="163793"/>
                </a:solidFill>
              </a:rPr>
              <a:t>）结构</a:t>
            </a:r>
            <a:endParaRPr lang="en-US" altLang="zh-CN" dirty="0">
              <a:solidFill>
                <a:srgbClr val="163793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163793"/>
                </a:solidFill>
              </a:rPr>
              <a:t>纯</a:t>
            </a:r>
            <a:r>
              <a:rPr lang="en-US" altLang="zh-CN" dirty="0">
                <a:solidFill>
                  <a:srgbClr val="163793"/>
                </a:solidFill>
              </a:rPr>
              <a:t>P2P( Peer to Peer</a:t>
            </a:r>
            <a:r>
              <a:rPr lang="zh-CN" altLang="en-US" dirty="0">
                <a:solidFill>
                  <a:srgbClr val="163793"/>
                </a:solidFill>
              </a:rPr>
              <a:t>）结构</a:t>
            </a:r>
            <a:endParaRPr lang="en-US" altLang="zh-CN" dirty="0">
              <a:solidFill>
                <a:srgbClr val="163793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163793"/>
                </a:solidFill>
              </a:rPr>
              <a:t>混合结构（</a:t>
            </a:r>
            <a:r>
              <a:rPr lang="en-US" altLang="zh-CN" dirty="0">
                <a:solidFill>
                  <a:srgbClr val="163793"/>
                </a:solidFill>
              </a:rPr>
              <a:t>Hybrid</a:t>
            </a:r>
            <a:r>
              <a:rPr lang="zh-CN" altLang="en-US" dirty="0">
                <a:solidFill>
                  <a:srgbClr val="163793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E3288A-1873-4DA5-BB65-AA035DB6EDF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155"/>
              </a:lnSpc>
            </a:pPr>
            <a:r>
              <a:rPr lang="zh-CN" altLang="en-US"/>
              <a:t>第二章 网络应用  主讲人：吴志辉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CF3B20-9462-41DA-9B2E-FFDB7D20E0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zh-CN" smtClean="0"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807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16EC7-5487-4C61-BF0D-64CA9C5E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282" y="211613"/>
            <a:ext cx="7317435" cy="553998"/>
          </a:xfrm>
        </p:spPr>
        <p:txBody>
          <a:bodyPr/>
          <a:lstStyle/>
          <a:p>
            <a:r>
              <a:rPr lang="zh-CN" altLang="en-US" dirty="0"/>
              <a:t>第一节 计算机网络应用体系结构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F49D52-9291-48D0-B738-B6B7D5447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247925"/>
            <a:ext cx="8072119" cy="2215991"/>
          </a:xfrm>
        </p:spPr>
        <p:txBody>
          <a:bodyPr/>
          <a:lstStyle/>
          <a:p>
            <a:r>
              <a:rPr lang="zh-CN" altLang="en-US" dirty="0">
                <a:solidFill>
                  <a:srgbClr val="163793"/>
                </a:solidFill>
              </a:rPr>
              <a:t>一、客户</a:t>
            </a:r>
            <a:r>
              <a:rPr lang="en-US" altLang="zh-CN" dirty="0">
                <a:solidFill>
                  <a:srgbClr val="163793"/>
                </a:solidFill>
              </a:rPr>
              <a:t>/</a:t>
            </a:r>
            <a:r>
              <a:rPr lang="zh-CN" altLang="en-US" dirty="0">
                <a:solidFill>
                  <a:srgbClr val="163793"/>
                </a:solidFill>
              </a:rPr>
              <a:t>服务器</a:t>
            </a:r>
            <a:r>
              <a:rPr lang="en-US" altLang="zh-CN" dirty="0">
                <a:solidFill>
                  <a:srgbClr val="163793"/>
                </a:solidFill>
              </a:rPr>
              <a:t>C/S</a:t>
            </a:r>
            <a:r>
              <a:rPr lang="zh-CN" altLang="en-US" dirty="0">
                <a:solidFill>
                  <a:srgbClr val="163793"/>
                </a:solidFill>
              </a:rPr>
              <a:t>）结构网络应用</a:t>
            </a:r>
          </a:p>
          <a:p>
            <a:endParaRPr lang="en-US" altLang="zh-CN" dirty="0">
              <a:solidFill>
                <a:srgbClr val="163793"/>
              </a:solidFill>
            </a:endParaRPr>
          </a:p>
          <a:p>
            <a:r>
              <a:rPr lang="zh-CN" altLang="en-US" dirty="0">
                <a:solidFill>
                  <a:srgbClr val="163793"/>
                </a:solidFill>
              </a:rPr>
              <a:t>客户／服务器（</a:t>
            </a:r>
            <a:r>
              <a:rPr lang="en-US" altLang="zh-CN" dirty="0">
                <a:solidFill>
                  <a:srgbClr val="163793"/>
                </a:solidFill>
              </a:rPr>
              <a:t>C/S</a:t>
            </a:r>
            <a:r>
              <a:rPr lang="zh-CN" altLang="en-US" dirty="0">
                <a:solidFill>
                  <a:srgbClr val="163793"/>
                </a:solidFill>
              </a:rPr>
              <a:t>）结构的网络应用是</a:t>
            </a:r>
            <a:r>
              <a:rPr lang="zh-CN" altLang="en-US" dirty="0">
                <a:solidFill>
                  <a:srgbClr val="FF0000"/>
                </a:solidFill>
              </a:rPr>
              <a:t>最典型、最基本的网络应用</a:t>
            </a:r>
            <a:r>
              <a:rPr lang="zh-CN" altLang="en-US" dirty="0">
                <a:solidFill>
                  <a:srgbClr val="163793"/>
                </a:solidFill>
              </a:rPr>
              <a:t>。网络应用的通信双方分为服务器程序和客户程序， 服务器程序需要先运行，做好接受通信的准备， 客户程序后</a:t>
            </a:r>
          </a:p>
          <a:p>
            <a:r>
              <a:rPr lang="zh-CN" altLang="en-US" dirty="0">
                <a:solidFill>
                  <a:srgbClr val="163793"/>
                </a:solidFill>
              </a:rPr>
              <a:t>运行， 主动请求与服务器进行通信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E3288A-1873-4DA5-BB65-AA035DB6EDF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155"/>
              </a:lnSpc>
            </a:pPr>
            <a:r>
              <a:rPr lang="zh-CN" altLang="en-US"/>
              <a:t>第二章 网络应用  主讲人：吴志辉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CF3B20-9462-41DA-9B2E-FFDB7D20E0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zh-CN" smtClean="0"/>
              <a:t>4</a:t>
            </a:fld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BC4F8F-5F33-4E44-A954-0997B7024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3276600"/>
            <a:ext cx="3638095" cy="3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77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0954" y="376429"/>
            <a:ext cx="625718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8327"/>
            <a:r>
              <a:rPr spc="-4" dirty="0"/>
              <a:t>客户机</a:t>
            </a:r>
            <a:r>
              <a:rPr dirty="0">
                <a:latin typeface="Verdana"/>
                <a:cs typeface="Verdana"/>
              </a:rPr>
              <a:t>/</a:t>
            </a:r>
            <a:r>
              <a:rPr spc="-4" dirty="0"/>
              <a:t>服务器结构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171" y="1800442"/>
            <a:ext cx="4461772" cy="346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394" spc="-4" dirty="0">
                <a:solidFill>
                  <a:srgbClr val="659AFF"/>
                </a:solidFill>
                <a:latin typeface="Wingdings"/>
                <a:cs typeface="Wingdings"/>
              </a:rPr>
              <a:t></a:t>
            </a:r>
            <a:r>
              <a:rPr sz="2394" spc="4" dirty="0">
                <a:solidFill>
                  <a:srgbClr val="163794"/>
                </a:solidFill>
                <a:latin typeface="宋体"/>
                <a:cs typeface="宋体"/>
              </a:rPr>
              <a:t>服务器</a:t>
            </a:r>
            <a:endParaRPr sz="2394">
              <a:latin typeface="宋体"/>
              <a:cs typeface="宋体"/>
            </a:endParaRPr>
          </a:p>
          <a:p>
            <a:pPr marL="353485">
              <a:spcBef>
                <a:spcPts val="530"/>
              </a:spcBef>
              <a:tabLst>
                <a:tab pos="567423" algn="l"/>
              </a:tabLst>
            </a:pPr>
            <a:r>
              <a:rPr sz="1796" dirty="0">
                <a:solidFill>
                  <a:srgbClr val="009A9A"/>
                </a:solidFill>
                <a:latin typeface="Wingdings"/>
                <a:cs typeface="Wingdings"/>
              </a:rPr>
              <a:t></a:t>
            </a:r>
            <a:r>
              <a:rPr sz="1796" dirty="0">
                <a:solidFill>
                  <a:srgbClr val="009A9A"/>
                </a:solidFill>
                <a:latin typeface="Times New Roman"/>
                <a:cs typeface="Times New Roman"/>
              </a:rPr>
              <a:t>	</a:t>
            </a:r>
            <a:r>
              <a:rPr sz="1796" spc="-4" dirty="0">
                <a:solidFill>
                  <a:srgbClr val="FF0000"/>
                </a:solidFill>
                <a:latin typeface="楷体"/>
                <a:cs typeface="楷体"/>
              </a:rPr>
              <a:t>7*24小时提供服务</a:t>
            </a:r>
            <a:endParaRPr sz="1796">
              <a:latin typeface="楷体"/>
              <a:cs typeface="楷体"/>
            </a:endParaRPr>
          </a:p>
          <a:p>
            <a:pPr marL="353485">
              <a:spcBef>
                <a:spcPts val="435"/>
              </a:spcBef>
              <a:tabLst>
                <a:tab pos="567423" algn="l"/>
              </a:tabLst>
            </a:pPr>
            <a:r>
              <a:rPr sz="1796" dirty="0">
                <a:solidFill>
                  <a:srgbClr val="009A9A"/>
                </a:solidFill>
                <a:latin typeface="Wingdings"/>
                <a:cs typeface="Wingdings"/>
              </a:rPr>
              <a:t></a:t>
            </a:r>
            <a:r>
              <a:rPr sz="1796" dirty="0">
                <a:solidFill>
                  <a:srgbClr val="009A9A"/>
                </a:solidFill>
                <a:latin typeface="Times New Roman"/>
                <a:cs typeface="Times New Roman"/>
              </a:rPr>
              <a:t>	</a:t>
            </a:r>
            <a:r>
              <a:rPr sz="1796" dirty="0">
                <a:solidFill>
                  <a:srgbClr val="FF0000"/>
                </a:solidFill>
                <a:latin typeface="楷体"/>
                <a:cs typeface="楷体"/>
              </a:rPr>
              <a:t>永久性访问地址/域名</a:t>
            </a:r>
            <a:endParaRPr sz="1796">
              <a:latin typeface="楷体"/>
              <a:cs typeface="楷体"/>
            </a:endParaRPr>
          </a:p>
          <a:p>
            <a:pPr marL="353485">
              <a:spcBef>
                <a:spcPts val="435"/>
              </a:spcBef>
              <a:tabLst>
                <a:tab pos="567423" algn="l"/>
              </a:tabLst>
            </a:pPr>
            <a:r>
              <a:rPr sz="1796" dirty="0">
                <a:solidFill>
                  <a:srgbClr val="009A9A"/>
                </a:solidFill>
                <a:latin typeface="Wingdings"/>
                <a:cs typeface="Wingdings"/>
              </a:rPr>
              <a:t></a:t>
            </a:r>
            <a:r>
              <a:rPr sz="1796" dirty="0">
                <a:solidFill>
                  <a:srgbClr val="009A9A"/>
                </a:solidFill>
                <a:latin typeface="Times New Roman"/>
                <a:cs typeface="Times New Roman"/>
              </a:rPr>
              <a:t>	</a:t>
            </a:r>
            <a:r>
              <a:rPr sz="1796" dirty="0">
                <a:solidFill>
                  <a:srgbClr val="FF0000"/>
                </a:solidFill>
                <a:latin typeface="楷体"/>
                <a:cs typeface="楷体"/>
              </a:rPr>
              <a:t>利用大量服务器实现可扩展性</a:t>
            </a:r>
            <a:endParaRPr sz="1796">
              <a:latin typeface="楷体"/>
              <a:cs typeface="楷体"/>
            </a:endParaRPr>
          </a:p>
          <a:p>
            <a:pPr>
              <a:spcBef>
                <a:spcPts val="27"/>
              </a:spcBef>
            </a:pPr>
            <a:endParaRPr sz="2651">
              <a:latin typeface="Times New Roman"/>
              <a:cs typeface="Times New Roman"/>
            </a:endParaRPr>
          </a:p>
          <a:p>
            <a:pPr marL="10860"/>
            <a:r>
              <a:rPr sz="2394" spc="-4" dirty="0">
                <a:solidFill>
                  <a:srgbClr val="659AFF"/>
                </a:solidFill>
                <a:latin typeface="Wingdings"/>
                <a:cs typeface="Wingdings"/>
              </a:rPr>
              <a:t></a:t>
            </a:r>
            <a:r>
              <a:rPr sz="2394" spc="4" dirty="0">
                <a:solidFill>
                  <a:srgbClr val="163794"/>
                </a:solidFill>
                <a:latin typeface="宋体"/>
                <a:cs typeface="宋体"/>
              </a:rPr>
              <a:t>客户机</a:t>
            </a:r>
            <a:endParaRPr sz="2394">
              <a:latin typeface="宋体"/>
              <a:cs typeface="宋体"/>
            </a:endParaRPr>
          </a:p>
          <a:p>
            <a:pPr marL="353485">
              <a:spcBef>
                <a:spcPts val="530"/>
              </a:spcBef>
              <a:tabLst>
                <a:tab pos="567423" algn="l"/>
              </a:tabLst>
            </a:pPr>
            <a:r>
              <a:rPr sz="1796" dirty="0">
                <a:solidFill>
                  <a:srgbClr val="009A9A"/>
                </a:solidFill>
                <a:latin typeface="Wingdings"/>
                <a:cs typeface="Wingdings"/>
              </a:rPr>
              <a:t></a:t>
            </a:r>
            <a:r>
              <a:rPr sz="1796" dirty="0">
                <a:solidFill>
                  <a:srgbClr val="009A9A"/>
                </a:solidFill>
                <a:latin typeface="Times New Roman"/>
                <a:cs typeface="Times New Roman"/>
              </a:rPr>
              <a:t>	</a:t>
            </a:r>
            <a:r>
              <a:rPr sz="1796" dirty="0">
                <a:solidFill>
                  <a:srgbClr val="FF0000"/>
                </a:solidFill>
                <a:latin typeface="楷体"/>
                <a:cs typeface="楷体"/>
              </a:rPr>
              <a:t>与服务器通信，使用服务器提供的服务</a:t>
            </a:r>
            <a:endParaRPr sz="1796">
              <a:latin typeface="楷体"/>
              <a:cs typeface="楷体"/>
            </a:endParaRPr>
          </a:p>
          <a:p>
            <a:pPr marL="353485">
              <a:spcBef>
                <a:spcPts val="435"/>
              </a:spcBef>
              <a:tabLst>
                <a:tab pos="567423" algn="l"/>
              </a:tabLst>
            </a:pPr>
            <a:r>
              <a:rPr sz="1796" dirty="0">
                <a:solidFill>
                  <a:srgbClr val="009A9A"/>
                </a:solidFill>
                <a:latin typeface="Wingdings"/>
                <a:cs typeface="Wingdings"/>
              </a:rPr>
              <a:t></a:t>
            </a:r>
            <a:r>
              <a:rPr sz="1796" dirty="0">
                <a:solidFill>
                  <a:srgbClr val="009A9A"/>
                </a:solidFill>
                <a:latin typeface="Times New Roman"/>
                <a:cs typeface="Times New Roman"/>
              </a:rPr>
              <a:t>	</a:t>
            </a:r>
            <a:r>
              <a:rPr sz="1796" dirty="0">
                <a:solidFill>
                  <a:srgbClr val="FF0000"/>
                </a:solidFill>
                <a:latin typeface="楷体"/>
                <a:cs typeface="楷体"/>
              </a:rPr>
              <a:t>间歇性接入网络</a:t>
            </a:r>
            <a:endParaRPr sz="1796">
              <a:latin typeface="楷体"/>
              <a:cs typeface="楷体"/>
            </a:endParaRPr>
          </a:p>
          <a:p>
            <a:pPr marL="353485">
              <a:spcBef>
                <a:spcPts val="435"/>
              </a:spcBef>
              <a:tabLst>
                <a:tab pos="567423" algn="l"/>
              </a:tabLst>
            </a:pPr>
            <a:r>
              <a:rPr sz="1796" dirty="0">
                <a:solidFill>
                  <a:srgbClr val="009A9A"/>
                </a:solidFill>
                <a:latin typeface="Wingdings"/>
                <a:cs typeface="Wingdings"/>
              </a:rPr>
              <a:t></a:t>
            </a:r>
            <a:r>
              <a:rPr sz="1796" dirty="0">
                <a:solidFill>
                  <a:srgbClr val="009A9A"/>
                </a:solidFill>
                <a:latin typeface="Times New Roman"/>
                <a:cs typeface="Times New Roman"/>
              </a:rPr>
              <a:t>	</a:t>
            </a:r>
            <a:r>
              <a:rPr sz="1796" dirty="0">
                <a:solidFill>
                  <a:srgbClr val="FF0000"/>
                </a:solidFill>
                <a:latin typeface="楷体"/>
                <a:cs typeface="楷体"/>
              </a:rPr>
              <a:t>可能使用动态IP地址</a:t>
            </a:r>
            <a:endParaRPr sz="1796">
              <a:latin typeface="楷体"/>
              <a:cs typeface="楷体"/>
            </a:endParaRPr>
          </a:p>
          <a:p>
            <a:pPr marL="353485">
              <a:spcBef>
                <a:spcPts val="435"/>
              </a:spcBef>
              <a:tabLst>
                <a:tab pos="567423" algn="l"/>
              </a:tabLst>
            </a:pPr>
            <a:r>
              <a:rPr sz="1796" dirty="0">
                <a:solidFill>
                  <a:srgbClr val="009A9A"/>
                </a:solidFill>
                <a:latin typeface="Wingdings"/>
                <a:cs typeface="Wingdings"/>
              </a:rPr>
              <a:t></a:t>
            </a:r>
            <a:r>
              <a:rPr sz="1796" dirty="0">
                <a:solidFill>
                  <a:srgbClr val="009A9A"/>
                </a:solidFill>
                <a:latin typeface="Times New Roman"/>
                <a:cs typeface="Times New Roman"/>
              </a:rPr>
              <a:t>	</a:t>
            </a:r>
            <a:r>
              <a:rPr sz="1796" dirty="0">
                <a:solidFill>
                  <a:srgbClr val="FF0000"/>
                </a:solidFill>
                <a:latin typeface="楷体"/>
                <a:cs typeface="楷体"/>
              </a:rPr>
              <a:t>不会与其他客户机直接通信</a:t>
            </a:r>
            <a:endParaRPr sz="1796">
              <a:latin typeface="楷体"/>
              <a:cs typeface="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37551" y="2364840"/>
            <a:ext cx="1311871" cy="1234766"/>
          </a:xfrm>
          <a:custGeom>
            <a:avLst/>
            <a:gdLst/>
            <a:ahLst/>
            <a:cxnLst/>
            <a:rect l="l" t="t" r="r" b="b"/>
            <a:pathLst>
              <a:path w="1534159" h="1443989">
                <a:moveTo>
                  <a:pt x="1534156" y="381206"/>
                </a:moveTo>
                <a:lnTo>
                  <a:pt x="1530944" y="341029"/>
                </a:lnTo>
                <a:lnTo>
                  <a:pt x="1514763" y="296877"/>
                </a:lnTo>
                <a:lnTo>
                  <a:pt x="1489661" y="267646"/>
                </a:lnTo>
                <a:lnTo>
                  <a:pt x="1449982" y="239016"/>
                </a:lnTo>
                <a:lnTo>
                  <a:pt x="1413915" y="221437"/>
                </a:lnTo>
                <a:lnTo>
                  <a:pt x="1370112" y="206738"/>
                </a:lnTo>
                <a:lnTo>
                  <a:pt x="1319844" y="194371"/>
                </a:lnTo>
                <a:lnTo>
                  <a:pt x="1264383" y="183787"/>
                </a:lnTo>
                <a:lnTo>
                  <a:pt x="1204999" y="174437"/>
                </a:lnTo>
                <a:lnTo>
                  <a:pt x="1142963" y="165773"/>
                </a:lnTo>
                <a:lnTo>
                  <a:pt x="1079546" y="157246"/>
                </a:lnTo>
                <a:lnTo>
                  <a:pt x="1047717" y="152863"/>
                </a:lnTo>
                <a:lnTo>
                  <a:pt x="984613" y="143513"/>
                </a:lnTo>
                <a:lnTo>
                  <a:pt x="923305" y="132929"/>
                </a:lnTo>
                <a:lnTo>
                  <a:pt x="863935" y="120455"/>
                </a:lnTo>
                <a:lnTo>
                  <a:pt x="801033" y="105459"/>
                </a:lnTo>
                <a:lnTo>
                  <a:pt x="734833" y="88700"/>
                </a:lnTo>
                <a:lnTo>
                  <a:pt x="666701" y="71107"/>
                </a:lnTo>
                <a:lnTo>
                  <a:pt x="632338" y="62287"/>
                </a:lnTo>
                <a:lnTo>
                  <a:pt x="563871" y="45183"/>
                </a:lnTo>
                <a:lnTo>
                  <a:pt x="496891" y="29564"/>
                </a:lnTo>
                <a:lnTo>
                  <a:pt x="432763" y="16359"/>
                </a:lnTo>
                <a:lnTo>
                  <a:pt x="372855" y="6497"/>
                </a:lnTo>
                <a:lnTo>
                  <a:pt x="318535" y="904"/>
                </a:lnTo>
                <a:lnTo>
                  <a:pt x="293897" y="0"/>
                </a:lnTo>
                <a:lnTo>
                  <a:pt x="271168" y="510"/>
                </a:lnTo>
                <a:lnTo>
                  <a:pt x="229976" y="4739"/>
                </a:lnTo>
                <a:lnTo>
                  <a:pt x="176835" y="17286"/>
                </a:lnTo>
                <a:lnTo>
                  <a:pt x="132874" y="36855"/>
                </a:lnTo>
                <a:lnTo>
                  <a:pt x="96752" y="62966"/>
                </a:lnTo>
                <a:lnTo>
                  <a:pt x="67126" y="95141"/>
                </a:lnTo>
                <a:lnTo>
                  <a:pt x="42654" y="132902"/>
                </a:lnTo>
                <a:lnTo>
                  <a:pt x="21994" y="175770"/>
                </a:lnTo>
                <a:lnTo>
                  <a:pt x="7482" y="227015"/>
                </a:lnTo>
                <a:lnTo>
                  <a:pt x="2372" y="266806"/>
                </a:lnTo>
                <a:lnTo>
                  <a:pt x="188" y="309956"/>
                </a:lnTo>
                <a:lnTo>
                  <a:pt x="0" y="332486"/>
                </a:lnTo>
                <a:lnTo>
                  <a:pt x="309" y="355489"/>
                </a:lnTo>
                <a:lnTo>
                  <a:pt x="1039" y="378843"/>
                </a:lnTo>
                <a:lnTo>
                  <a:pt x="2112" y="402426"/>
                </a:lnTo>
                <a:lnTo>
                  <a:pt x="12694" y="563631"/>
                </a:lnTo>
                <a:lnTo>
                  <a:pt x="13712" y="584640"/>
                </a:lnTo>
                <a:lnTo>
                  <a:pt x="14374" y="604776"/>
                </a:lnTo>
                <a:lnTo>
                  <a:pt x="14790" y="624627"/>
                </a:lnTo>
                <a:lnTo>
                  <a:pt x="14939" y="831306"/>
                </a:lnTo>
                <a:lnTo>
                  <a:pt x="15636" y="844806"/>
                </a:lnTo>
                <a:lnTo>
                  <a:pt x="21339" y="896134"/>
                </a:lnTo>
                <a:lnTo>
                  <a:pt x="32623" y="939207"/>
                </a:lnTo>
                <a:lnTo>
                  <a:pt x="57946" y="978622"/>
                </a:lnTo>
                <a:lnTo>
                  <a:pt x="100512" y="992517"/>
                </a:lnTo>
                <a:lnTo>
                  <a:pt x="110526" y="992317"/>
                </a:lnTo>
                <a:lnTo>
                  <a:pt x="121082" y="991619"/>
                </a:lnTo>
                <a:lnTo>
                  <a:pt x="143891" y="989575"/>
                </a:lnTo>
                <a:lnTo>
                  <a:pt x="156179" y="988654"/>
                </a:lnTo>
                <a:lnTo>
                  <a:pt x="169080" y="988082"/>
                </a:lnTo>
                <a:lnTo>
                  <a:pt x="182611" y="988072"/>
                </a:lnTo>
                <a:lnTo>
                  <a:pt x="196790" y="988836"/>
                </a:lnTo>
                <a:lnTo>
                  <a:pt x="243392" y="997891"/>
                </a:lnTo>
                <a:lnTo>
                  <a:pt x="296900" y="1021310"/>
                </a:lnTo>
                <a:lnTo>
                  <a:pt x="338485" y="1045026"/>
                </a:lnTo>
                <a:lnTo>
                  <a:pt x="384384" y="1073621"/>
                </a:lnTo>
                <a:lnTo>
                  <a:pt x="433633" y="1105804"/>
                </a:lnTo>
                <a:lnTo>
                  <a:pt x="538317" y="1175781"/>
                </a:lnTo>
                <a:lnTo>
                  <a:pt x="565074" y="1193504"/>
                </a:lnTo>
                <a:lnTo>
                  <a:pt x="618447" y="1228095"/>
                </a:lnTo>
                <a:lnTo>
                  <a:pt x="670828" y="1260474"/>
                </a:lnTo>
                <a:lnTo>
                  <a:pt x="721252" y="1289351"/>
                </a:lnTo>
                <a:lnTo>
                  <a:pt x="768754" y="1313436"/>
                </a:lnTo>
                <a:lnTo>
                  <a:pt x="814853" y="1334960"/>
                </a:lnTo>
                <a:lnTo>
                  <a:pt x="861035" y="1356145"/>
                </a:lnTo>
                <a:lnTo>
                  <a:pt x="906970" y="1376379"/>
                </a:lnTo>
                <a:lnTo>
                  <a:pt x="952329" y="1395050"/>
                </a:lnTo>
                <a:lnTo>
                  <a:pt x="996782" y="1411544"/>
                </a:lnTo>
                <a:lnTo>
                  <a:pt x="1040001" y="1425249"/>
                </a:lnTo>
                <a:lnTo>
                  <a:pt x="1081657" y="1435553"/>
                </a:lnTo>
                <a:lnTo>
                  <a:pt x="1121420" y="1441842"/>
                </a:lnTo>
                <a:lnTo>
                  <a:pt x="1158960" y="1443505"/>
                </a:lnTo>
                <a:lnTo>
                  <a:pt x="1176795" y="1442410"/>
                </a:lnTo>
                <a:lnTo>
                  <a:pt x="1226624" y="1431837"/>
                </a:lnTo>
                <a:lnTo>
                  <a:pt x="1272210" y="1413151"/>
                </a:lnTo>
                <a:lnTo>
                  <a:pt x="1313809" y="1386210"/>
                </a:lnTo>
                <a:lnTo>
                  <a:pt x="1351562" y="1350567"/>
                </a:lnTo>
                <a:lnTo>
                  <a:pt x="1385606" y="1305773"/>
                </a:lnTo>
                <a:lnTo>
                  <a:pt x="1406310" y="1270606"/>
                </a:lnTo>
                <a:lnTo>
                  <a:pt x="1425469" y="1231041"/>
                </a:lnTo>
                <a:lnTo>
                  <a:pt x="1443124" y="1186944"/>
                </a:lnTo>
                <a:lnTo>
                  <a:pt x="1459259" y="1134939"/>
                </a:lnTo>
                <a:lnTo>
                  <a:pt x="1473817" y="1072925"/>
                </a:lnTo>
                <a:lnTo>
                  <a:pt x="1486775" y="1003376"/>
                </a:lnTo>
                <a:lnTo>
                  <a:pt x="1498110" y="928767"/>
                </a:lnTo>
                <a:lnTo>
                  <a:pt x="1503161" y="890337"/>
                </a:lnTo>
                <a:lnTo>
                  <a:pt x="1507799" y="851569"/>
                </a:lnTo>
                <a:lnTo>
                  <a:pt x="1512019" y="812773"/>
                </a:lnTo>
                <a:lnTo>
                  <a:pt x="1519196" y="736332"/>
                </a:lnTo>
                <a:lnTo>
                  <a:pt x="1524670" y="663486"/>
                </a:lnTo>
                <a:lnTo>
                  <a:pt x="1528418" y="596710"/>
                </a:lnTo>
                <a:lnTo>
                  <a:pt x="1530417" y="538477"/>
                </a:lnTo>
                <a:lnTo>
                  <a:pt x="1531135" y="490353"/>
                </a:lnTo>
                <a:lnTo>
                  <a:pt x="1533778" y="412717"/>
                </a:lnTo>
                <a:lnTo>
                  <a:pt x="1534142" y="396428"/>
                </a:lnTo>
                <a:lnTo>
                  <a:pt x="1534156" y="381206"/>
                </a:lnTo>
                <a:close/>
              </a:path>
              <a:path w="1534159" h="1443989">
                <a:moveTo>
                  <a:pt x="14939" y="831306"/>
                </a:moveTo>
                <a:lnTo>
                  <a:pt x="14939" y="644800"/>
                </a:lnTo>
                <a:lnTo>
                  <a:pt x="13752" y="767661"/>
                </a:lnTo>
                <a:lnTo>
                  <a:pt x="13800" y="787615"/>
                </a:lnTo>
                <a:lnTo>
                  <a:pt x="14088" y="807183"/>
                </a:lnTo>
                <a:lnTo>
                  <a:pt x="14685" y="826392"/>
                </a:lnTo>
                <a:lnTo>
                  <a:pt x="14939" y="831306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5937972" y="2265246"/>
            <a:ext cx="1327618" cy="1148973"/>
          </a:xfrm>
          <a:custGeom>
            <a:avLst/>
            <a:gdLst/>
            <a:ahLst/>
            <a:cxnLst/>
            <a:rect l="l" t="t" r="r" b="b"/>
            <a:pathLst>
              <a:path w="1552575" h="1343660">
                <a:moveTo>
                  <a:pt x="39668" y="968520"/>
                </a:moveTo>
                <a:lnTo>
                  <a:pt x="39668" y="433950"/>
                </a:lnTo>
                <a:lnTo>
                  <a:pt x="38725" y="453784"/>
                </a:lnTo>
                <a:lnTo>
                  <a:pt x="36832" y="473268"/>
                </a:lnTo>
                <a:lnTo>
                  <a:pt x="34615" y="493041"/>
                </a:lnTo>
                <a:lnTo>
                  <a:pt x="29435" y="533203"/>
                </a:lnTo>
                <a:lnTo>
                  <a:pt x="11865" y="654000"/>
                </a:lnTo>
                <a:lnTo>
                  <a:pt x="6795" y="692662"/>
                </a:lnTo>
                <a:lnTo>
                  <a:pt x="1435" y="747393"/>
                </a:lnTo>
                <a:lnTo>
                  <a:pt x="0" y="780957"/>
                </a:lnTo>
                <a:lnTo>
                  <a:pt x="88" y="796671"/>
                </a:lnTo>
                <a:lnTo>
                  <a:pt x="786" y="811586"/>
                </a:lnTo>
                <a:lnTo>
                  <a:pt x="3817" y="841331"/>
                </a:lnTo>
                <a:lnTo>
                  <a:pt x="7668" y="883955"/>
                </a:lnTo>
                <a:lnTo>
                  <a:pt x="16365" y="931024"/>
                </a:lnTo>
                <a:lnTo>
                  <a:pt x="38951" y="967907"/>
                </a:lnTo>
                <a:lnTo>
                  <a:pt x="39668" y="968520"/>
                </a:lnTo>
                <a:close/>
              </a:path>
              <a:path w="1552575" h="1343660">
                <a:moveTo>
                  <a:pt x="1552068" y="1010460"/>
                </a:moveTo>
                <a:lnTo>
                  <a:pt x="1550649" y="937138"/>
                </a:lnTo>
                <a:lnTo>
                  <a:pt x="1545961" y="864048"/>
                </a:lnTo>
                <a:lnTo>
                  <a:pt x="1530440" y="700664"/>
                </a:lnTo>
                <a:lnTo>
                  <a:pt x="1528284" y="674097"/>
                </a:lnTo>
                <a:lnTo>
                  <a:pt x="1526911" y="650380"/>
                </a:lnTo>
                <a:lnTo>
                  <a:pt x="1526195" y="628929"/>
                </a:lnTo>
                <a:lnTo>
                  <a:pt x="1525794" y="608657"/>
                </a:lnTo>
                <a:lnTo>
                  <a:pt x="1525316" y="554380"/>
                </a:lnTo>
                <a:lnTo>
                  <a:pt x="1525005" y="538286"/>
                </a:lnTo>
                <a:lnTo>
                  <a:pt x="1521969" y="495240"/>
                </a:lnTo>
                <a:lnTo>
                  <a:pt x="1508618" y="448032"/>
                </a:lnTo>
                <a:lnTo>
                  <a:pt x="1477728" y="409282"/>
                </a:lnTo>
                <a:lnTo>
                  <a:pt x="1438519" y="383680"/>
                </a:lnTo>
                <a:lnTo>
                  <a:pt x="1401335" y="370162"/>
                </a:lnTo>
                <a:lnTo>
                  <a:pt x="1354370" y="361668"/>
                </a:lnTo>
                <a:lnTo>
                  <a:pt x="1299871" y="356914"/>
                </a:lnTo>
                <a:lnTo>
                  <a:pt x="1240082" y="354615"/>
                </a:lnTo>
                <a:lnTo>
                  <a:pt x="1145392" y="352959"/>
                </a:lnTo>
                <a:lnTo>
                  <a:pt x="1113615" y="352243"/>
                </a:lnTo>
                <a:lnTo>
                  <a:pt x="1051426" y="349601"/>
                </a:lnTo>
                <a:lnTo>
                  <a:pt x="992926" y="344276"/>
                </a:lnTo>
                <a:lnTo>
                  <a:pt x="940361" y="334982"/>
                </a:lnTo>
                <a:lnTo>
                  <a:pt x="895975" y="320434"/>
                </a:lnTo>
                <a:lnTo>
                  <a:pt x="860497" y="299325"/>
                </a:lnTo>
                <a:lnTo>
                  <a:pt x="831967" y="272264"/>
                </a:lnTo>
                <a:lnTo>
                  <a:pt x="808605" y="240840"/>
                </a:lnTo>
                <a:lnTo>
                  <a:pt x="788625" y="206646"/>
                </a:lnTo>
                <a:lnTo>
                  <a:pt x="761099" y="153641"/>
                </a:lnTo>
                <a:lnTo>
                  <a:pt x="751683" y="136311"/>
                </a:lnTo>
                <a:lnTo>
                  <a:pt x="731155" y="103351"/>
                </a:lnTo>
                <a:lnTo>
                  <a:pt x="706878" y="73985"/>
                </a:lnTo>
                <a:lnTo>
                  <a:pt x="677068" y="49804"/>
                </a:lnTo>
                <a:lnTo>
                  <a:pt x="639943" y="32398"/>
                </a:lnTo>
                <a:lnTo>
                  <a:pt x="592936" y="20363"/>
                </a:lnTo>
                <a:lnTo>
                  <a:pt x="536830" y="10916"/>
                </a:lnTo>
                <a:lnTo>
                  <a:pt x="474186" y="4267"/>
                </a:lnTo>
                <a:lnTo>
                  <a:pt x="407564" y="626"/>
                </a:lnTo>
                <a:lnTo>
                  <a:pt x="373562" y="0"/>
                </a:lnTo>
                <a:lnTo>
                  <a:pt x="339525" y="204"/>
                </a:lnTo>
                <a:lnTo>
                  <a:pt x="272629" y="3211"/>
                </a:lnTo>
                <a:lnTo>
                  <a:pt x="209436" y="9857"/>
                </a:lnTo>
                <a:lnTo>
                  <a:pt x="152507" y="20353"/>
                </a:lnTo>
                <a:lnTo>
                  <a:pt x="104402" y="34908"/>
                </a:lnTo>
                <a:lnTo>
                  <a:pt x="67681" y="53734"/>
                </a:lnTo>
                <a:lnTo>
                  <a:pt x="34080" y="93441"/>
                </a:lnTo>
                <a:lnTo>
                  <a:pt x="19422" y="146722"/>
                </a:lnTo>
                <a:lnTo>
                  <a:pt x="17438" y="187749"/>
                </a:lnTo>
                <a:lnTo>
                  <a:pt x="18168" y="209456"/>
                </a:lnTo>
                <a:lnTo>
                  <a:pt x="19771" y="231757"/>
                </a:lnTo>
                <a:lnTo>
                  <a:pt x="22043" y="254497"/>
                </a:lnTo>
                <a:lnTo>
                  <a:pt x="24778" y="277525"/>
                </a:lnTo>
                <a:lnTo>
                  <a:pt x="33713" y="346807"/>
                </a:lnTo>
                <a:lnTo>
                  <a:pt x="36251" y="369458"/>
                </a:lnTo>
                <a:lnTo>
                  <a:pt x="38226" y="391635"/>
                </a:lnTo>
                <a:lnTo>
                  <a:pt x="39433" y="413183"/>
                </a:lnTo>
                <a:lnTo>
                  <a:pt x="39668" y="433950"/>
                </a:lnTo>
                <a:lnTo>
                  <a:pt x="39668" y="968520"/>
                </a:lnTo>
                <a:lnTo>
                  <a:pt x="48023" y="975660"/>
                </a:lnTo>
                <a:lnTo>
                  <a:pt x="86137" y="995662"/>
                </a:lnTo>
                <a:lnTo>
                  <a:pt x="140404" y="1007639"/>
                </a:lnTo>
                <a:lnTo>
                  <a:pt x="187530" y="1009066"/>
                </a:lnTo>
                <a:lnTo>
                  <a:pt x="213993" y="1008367"/>
                </a:lnTo>
                <a:lnTo>
                  <a:pt x="241985" y="1006956"/>
                </a:lnTo>
                <a:lnTo>
                  <a:pt x="271203" y="1005003"/>
                </a:lnTo>
                <a:lnTo>
                  <a:pt x="301345" y="1002681"/>
                </a:lnTo>
                <a:lnTo>
                  <a:pt x="363184" y="997617"/>
                </a:lnTo>
                <a:lnTo>
                  <a:pt x="394276" y="995217"/>
                </a:lnTo>
                <a:lnTo>
                  <a:pt x="425079" y="993135"/>
                </a:lnTo>
                <a:lnTo>
                  <a:pt x="455288" y="991543"/>
                </a:lnTo>
                <a:lnTo>
                  <a:pt x="484603" y="990611"/>
                </a:lnTo>
                <a:lnTo>
                  <a:pt x="512718" y="990512"/>
                </a:lnTo>
                <a:lnTo>
                  <a:pt x="539331" y="991418"/>
                </a:lnTo>
                <a:lnTo>
                  <a:pt x="586840" y="996930"/>
                </a:lnTo>
                <a:lnTo>
                  <a:pt x="624703" y="1008520"/>
                </a:lnTo>
                <a:lnTo>
                  <a:pt x="659095" y="1040294"/>
                </a:lnTo>
                <a:lnTo>
                  <a:pt x="672291" y="1086187"/>
                </a:lnTo>
                <a:lnTo>
                  <a:pt x="674329" y="1158539"/>
                </a:lnTo>
                <a:lnTo>
                  <a:pt x="674548" y="1177077"/>
                </a:lnTo>
                <a:lnTo>
                  <a:pt x="680481" y="1230068"/>
                </a:lnTo>
                <a:lnTo>
                  <a:pt x="702164" y="1274264"/>
                </a:lnTo>
                <a:lnTo>
                  <a:pt x="749671" y="1303414"/>
                </a:lnTo>
                <a:lnTo>
                  <a:pt x="800927" y="1315929"/>
                </a:lnTo>
                <a:lnTo>
                  <a:pt x="867105" y="1326908"/>
                </a:lnTo>
                <a:lnTo>
                  <a:pt x="944384" y="1335592"/>
                </a:lnTo>
                <a:lnTo>
                  <a:pt x="985992" y="1338836"/>
                </a:lnTo>
                <a:lnTo>
                  <a:pt x="1028941" y="1341222"/>
                </a:lnTo>
                <a:lnTo>
                  <a:pt x="1072755" y="1342654"/>
                </a:lnTo>
                <a:lnTo>
                  <a:pt x="1116955" y="1343038"/>
                </a:lnTo>
                <a:lnTo>
                  <a:pt x="1161064" y="1342280"/>
                </a:lnTo>
                <a:lnTo>
                  <a:pt x="1204604" y="1340283"/>
                </a:lnTo>
                <a:lnTo>
                  <a:pt x="1247096" y="1336954"/>
                </a:lnTo>
                <a:lnTo>
                  <a:pt x="1288064" y="1332197"/>
                </a:lnTo>
                <a:lnTo>
                  <a:pt x="1327029" y="1325917"/>
                </a:lnTo>
                <a:lnTo>
                  <a:pt x="1397041" y="1308411"/>
                </a:lnTo>
                <a:lnTo>
                  <a:pt x="1453352" y="1283647"/>
                </a:lnTo>
                <a:lnTo>
                  <a:pt x="1493051" y="1250184"/>
                </a:lnTo>
                <a:lnTo>
                  <a:pt x="1520710" y="1203874"/>
                </a:lnTo>
                <a:lnTo>
                  <a:pt x="1538699" y="1146621"/>
                </a:lnTo>
                <a:lnTo>
                  <a:pt x="1548618" y="1081218"/>
                </a:lnTo>
                <a:lnTo>
                  <a:pt x="1551052" y="1046334"/>
                </a:lnTo>
                <a:lnTo>
                  <a:pt x="1552068" y="101046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/>
          <p:nvPr/>
        </p:nvSpPr>
        <p:spPr>
          <a:xfrm>
            <a:off x="6224396" y="3397915"/>
            <a:ext cx="2159483" cy="1564905"/>
          </a:xfrm>
          <a:custGeom>
            <a:avLst/>
            <a:gdLst/>
            <a:ahLst/>
            <a:cxnLst/>
            <a:rect l="l" t="t" r="r" b="b"/>
            <a:pathLst>
              <a:path w="2525395" h="1830070">
                <a:moveTo>
                  <a:pt x="2524910" y="779703"/>
                </a:moveTo>
                <a:lnTo>
                  <a:pt x="2523783" y="731969"/>
                </a:lnTo>
                <a:lnTo>
                  <a:pt x="2520478" y="685085"/>
                </a:lnTo>
                <a:lnTo>
                  <a:pt x="2514840" y="639365"/>
                </a:lnTo>
                <a:lnTo>
                  <a:pt x="2506713" y="595124"/>
                </a:lnTo>
                <a:lnTo>
                  <a:pt x="2495943" y="552673"/>
                </a:lnTo>
                <a:lnTo>
                  <a:pt x="2482375" y="512329"/>
                </a:lnTo>
                <a:lnTo>
                  <a:pt x="2465854" y="474403"/>
                </a:lnTo>
                <a:lnTo>
                  <a:pt x="2446225" y="439210"/>
                </a:lnTo>
                <a:lnTo>
                  <a:pt x="2423334" y="407064"/>
                </a:lnTo>
                <a:lnTo>
                  <a:pt x="2396088" y="377110"/>
                </a:lnTo>
                <a:lnTo>
                  <a:pt x="2363812" y="348502"/>
                </a:lnTo>
                <a:lnTo>
                  <a:pt x="2326973" y="321226"/>
                </a:lnTo>
                <a:lnTo>
                  <a:pt x="2286039" y="295270"/>
                </a:lnTo>
                <a:lnTo>
                  <a:pt x="2241477" y="270619"/>
                </a:lnTo>
                <a:lnTo>
                  <a:pt x="2193755" y="247259"/>
                </a:lnTo>
                <a:lnTo>
                  <a:pt x="2143340" y="225178"/>
                </a:lnTo>
                <a:lnTo>
                  <a:pt x="2090699" y="204360"/>
                </a:lnTo>
                <a:lnTo>
                  <a:pt x="2036301" y="184793"/>
                </a:lnTo>
                <a:lnTo>
                  <a:pt x="1980612" y="166463"/>
                </a:lnTo>
                <a:lnTo>
                  <a:pt x="1924100" y="149356"/>
                </a:lnTo>
                <a:lnTo>
                  <a:pt x="1867232" y="133458"/>
                </a:lnTo>
                <a:lnTo>
                  <a:pt x="1810477" y="118755"/>
                </a:lnTo>
                <a:lnTo>
                  <a:pt x="1754301" y="105235"/>
                </a:lnTo>
                <a:lnTo>
                  <a:pt x="1699172" y="92882"/>
                </a:lnTo>
                <a:lnTo>
                  <a:pt x="1645557" y="81684"/>
                </a:lnTo>
                <a:lnTo>
                  <a:pt x="1593925" y="71627"/>
                </a:lnTo>
                <a:lnTo>
                  <a:pt x="1544741" y="62697"/>
                </a:lnTo>
                <a:lnTo>
                  <a:pt x="1498475" y="54880"/>
                </a:lnTo>
                <a:lnTo>
                  <a:pt x="1455594" y="48162"/>
                </a:lnTo>
                <a:lnTo>
                  <a:pt x="1415164" y="43545"/>
                </a:lnTo>
                <a:lnTo>
                  <a:pt x="1376099" y="41630"/>
                </a:lnTo>
                <a:lnTo>
                  <a:pt x="1338288" y="42145"/>
                </a:lnTo>
                <a:lnTo>
                  <a:pt x="1265986" y="49389"/>
                </a:lnTo>
                <a:lnTo>
                  <a:pt x="1197377" y="63113"/>
                </a:lnTo>
                <a:lnTo>
                  <a:pt x="1131576" y="81155"/>
                </a:lnTo>
                <a:lnTo>
                  <a:pt x="1067703" y="101354"/>
                </a:lnTo>
                <a:lnTo>
                  <a:pt x="1036213" y="111585"/>
                </a:lnTo>
                <a:lnTo>
                  <a:pt x="1004874" y="121545"/>
                </a:lnTo>
                <a:lnTo>
                  <a:pt x="942208" y="139567"/>
                </a:lnTo>
                <a:lnTo>
                  <a:pt x="878822" y="153257"/>
                </a:lnTo>
                <a:lnTo>
                  <a:pt x="813833" y="160452"/>
                </a:lnTo>
                <a:lnTo>
                  <a:pt x="780462" y="160938"/>
                </a:lnTo>
                <a:lnTo>
                  <a:pt x="746059" y="158668"/>
                </a:lnTo>
                <a:lnTo>
                  <a:pt x="673797" y="145819"/>
                </a:lnTo>
                <a:lnTo>
                  <a:pt x="636370" y="136042"/>
                </a:lnTo>
                <a:lnTo>
                  <a:pt x="598367" y="124565"/>
                </a:lnTo>
                <a:lnTo>
                  <a:pt x="560004" y="111787"/>
                </a:lnTo>
                <a:lnTo>
                  <a:pt x="521497" y="98110"/>
                </a:lnTo>
                <a:lnTo>
                  <a:pt x="483062" y="83934"/>
                </a:lnTo>
                <a:lnTo>
                  <a:pt x="444915" y="69659"/>
                </a:lnTo>
                <a:lnTo>
                  <a:pt x="407272" y="55687"/>
                </a:lnTo>
                <a:lnTo>
                  <a:pt x="370349" y="42418"/>
                </a:lnTo>
                <a:lnTo>
                  <a:pt x="299528" y="19591"/>
                </a:lnTo>
                <a:lnTo>
                  <a:pt x="234179" y="4383"/>
                </a:lnTo>
                <a:lnTo>
                  <a:pt x="176031" y="0"/>
                </a:lnTo>
                <a:lnTo>
                  <a:pt x="150198" y="2868"/>
                </a:lnTo>
                <a:lnTo>
                  <a:pt x="106092" y="20730"/>
                </a:lnTo>
                <a:lnTo>
                  <a:pt x="71885" y="55866"/>
                </a:lnTo>
                <a:lnTo>
                  <a:pt x="45491" y="106227"/>
                </a:lnTo>
                <a:lnTo>
                  <a:pt x="26038" y="168795"/>
                </a:lnTo>
                <a:lnTo>
                  <a:pt x="12652" y="240552"/>
                </a:lnTo>
                <a:lnTo>
                  <a:pt x="7961" y="278934"/>
                </a:lnTo>
                <a:lnTo>
                  <a:pt x="4460" y="318482"/>
                </a:lnTo>
                <a:lnTo>
                  <a:pt x="2038" y="358818"/>
                </a:lnTo>
                <a:lnTo>
                  <a:pt x="588" y="399566"/>
                </a:lnTo>
                <a:lnTo>
                  <a:pt x="0" y="440349"/>
                </a:lnTo>
                <a:lnTo>
                  <a:pt x="164" y="480788"/>
                </a:lnTo>
                <a:lnTo>
                  <a:pt x="971" y="520507"/>
                </a:lnTo>
                <a:lnTo>
                  <a:pt x="2313" y="559129"/>
                </a:lnTo>
                <a:lnTo>
                  <a:pt x="6164" y="631572"/>
                </a:lnTo>
                <a:lnTo>
                  <a:pt x="10842" y="695100"/>
                </a:lnTo>
                <a:lnTo>
                  <a:pt x="11229" y="724164"/>
                </a:lnTo>
                <a:lnTo>
                  <a:pt x="16162" y="781057"/>
                </a:lnTo>
                <a:lnTo>
                  <a:pt x="26141" y="836189"/>
                </a:lnTo>
                <a:lnTo>
                  <a:pt x="40566" y="889425"/>
                </a:lnTo>
                <a:lnTo>
                  <a:pt x="58838" y="940625"/>
                </a:lnTo>
                <a:lnTo>
                  <a:pt x="80359" y="989654"/>
                </a:lnTo>
                <a:lnTo>
                  <a:pt x="104529" y="1036374"/>
                </a:lnTo>
                <a:lnTo>
                  <a:pt x="130749" y="1080649"/>
                </a:lnTo>
                <a:lnTo>
                  <a:pt x="158422" y="1122339"/>
                </a:lnTo>
                <a:lnTo>
                  <a:pt x="186946" y="1161310"/>
                </a:lnTo>
                <a:lnTo>
                  <a:pt x="216348" y="1197136"/>
                </a:lnTo>
                <a:lnTo>
                  <a:pt x="249069" y="1228338"/>
                </a:lnTo>
                <a:lnTo>
                  <a:pt x="284888" y="1255468"/>
                </a:lnTo>
                <a:lnTo>
                  <a:pt x="323187" y="1279410"/>
                </a:lnTo>
                <a:lnTo>
                  <a:pt x="363349" y="1301044"/>
                </a:lnTo>
                <a:lnTo>
                  <a:pt x="404757" y="1321255"/>
                </a:lnTo>
                <a:lnTo>
                  <a:pt x="446794" y="1340924"/>
                </a:lnTo>
                <a:lnTo>
                  <a:pt x="467855" y="1350831"/>
                </a:lnTo>
                <a:lnTo>
                  <a:pt x="509677" y="1371342"/>
                </a:lnTo>
                <a:lnTo>
                  <a:pt x="550585" y="1393517"/>
                </a:lnTo>
                <a:lnTo>
                  <a:pt x="589962" y="1418238"/>
                </a:lnTo>
                <a:lnTo>
                  <a:pt x="625998" y="1446054"/>
                </a:lnTo>
                <a:lnTo>
                  <a:pt x="657975" y="1475992"/>
                </a:lnTo>
                <a:lnTo>
                  <a:pt x="687592" y="1507338"/>
                </a:lnTo>
                <a:lnTo>
                  <a:pt x="716551" y="1539378"/>
                </a:lnTo>
                <a:lnTo>
                  <a:pt x="731315" y="1555436"/>
                </a:lnTo>
                <a:lnTo>
                  <a:pt x="762476" y="1587182"/>
                </a:lnTo>
                <a:lnTo>
                  <a:pt x="797230" y="1617839"/>
                </a:lnTo>
                <a:lnTo>
                  <a:pt x="837278" y="1646696"/>
                </a:lnTo>
                <a:lnTo>
                  <a:pt x="884322" y="1673037"/>
                </a:lnTo>
                <a:lnTo>
                  <a:pt x="940061" y="1696151"/>
                </a:lnTo>
                <a:lnTo>
                  <a:pt x="1006490" y="1716277"/>
                </a:lnTo>
                <a:lnTo>
                  <a:pt x="1044712" y="1726742"/>
                </a:lnTo>
                <a:lnTo>
                  <a:pt x="1086025" y="1737504"/>
                </a:lnTo>
                <a:lnTo>
                  <a:pt x="1130067" y="1748398"/>
                </a:lnTo>
                <a:lnTo>
                  <a:pt x="1176475" y="1759257"/>
                </a:lnTo>
                <a:lnTo>
                  <a:pt x="1224887" y="1769917"/>
                </a:lnTo>
                <a:lnTo>
                  <a:pt x="1274938" y="1780210"/>
                </a:lnTo>
                <a:lnTo>
                  <a:pt x="1326267" y="1789972"/>
                </a:lnTo>
                <a:lnTo>
                  <a:pt x="1378510" y="1799037"/>
                </a:lnTo>
                <a:lnTo>
                  <a:pt x="1431305" y="1807239"/>
                </a:lnTo>
                <a:lnTo>
                  <a:pt x="1484288" y="1814413"/>
                </a:lnTo>
                <a:lnTo>
                  <a:pt x="1537097" y="1820391"/>
                </a:lnTo>
                <a:lnTo>
                  <a:pt x="1589369" y="1825010"/>
                </a:lnTo>
                <a:lnTo>
                  <a:pt x="1640740" y="1828103"/>
                </a:lnTo>
                <a:lnTo>
                  <a:pt x="1690849" y="1829504"/>
                </a:lnTo>
                <a:lnTo>
                  <a:pt x="1739332" y="1829048"/>
                </a:lnTo>
                <a:lnTo>
                  <a:pt x="1785826" y="1826568"/>
                </a:lnTo>
                <a:lnTo>
                  <a:pt x="1829968" y="1821900"/>
                </a:lnTo>
                <a:lnTo>
                  <a:pt x="1871395" y="1814877"/>
                </a:lnTo>
                <a:lnTo>
                  <a:pt x="1909746" y="1805334"/>
                </a:lnTo>
                <a:lnTo>
                  <a:pt x="1946079" y="1793220"/>
                </a:lnTo>
                <a:lnTo>
                  <a:pt x="1981665" y="1778898"/>
                </a:lnTo>
                <a:lnTo>
                  <a:pt x="2016455" y="1762479"/>
                </a:lnTo>
                <a:lnTo>
                  <a:pt x="2050399" y="1744076"/>
                </a:lnTo>
                <a:lnTo>
                  <a:pt x="2083446" y="1723800"/>
                </a:lnTo>
                <a:lnTo>
                  <a:pt x="2115547" y="1701765"/>
                </a:lnTo>
                <a:lnTo>
                  <a:pt x="2146653" y="1678081"/>
                </a:lnTo>
                <a:lnTo>
                  <a:pt x="2176714" y="1652861"/>
                </a:lnTo>
                <a:lnTo>
                  <a:pt x="2205679" y="1626217"/>
                </a:lnTo>
                <a:lnTo>
                  <a:pt x="2233500" y="1598261"/>
                </a:lnTo>
                <a:lnTo>
                  <a:pt x="2260127" y="1569104"/>
                </a:lnTo>
                <a:lnTo>
                  <a:pt x="2285509" y="1538860"/>
                </a:lnTo>
                <a:lnTo>
                  <a:pt x="2309597" y="1507639"/>
                </a:lnTo>
                <a:lnTo>
                  <a:pt x="2332342" y="1475554"/>
                </a:lnTo>
                <a:lnTo>
                  <a:pt x="2353694" y="1442718"/>
                </a:lnTo>
                <a:lnTo>
                  <a:pt x="2373602" y="1409241"/>
                </a:lnTo>
                <a:lnTo>
                  <a:pt x="2392018" y="1375236"/>
                </a:lnTo>
                <a:lnTo>
                  <a:pt x="2408891" y="1340815"/>
                </a:lnTo>
                <a:lnTo>
                  <a:pt x="2437812" y="1271172"/>
                </a:lnTo>
                <a:lnTo>
                  <a:pt x="2450427" y="1234792"/>
                </a:lnTo>
                <a:lnTo>
                  <a:pt x="2462568" y="1195810"/>
                </a:lnTo>
                <a:lnTo>
                  <a:pt x="2474079" y="1154541"/>
                </a:lnTo>
                <a:lnTo>
                  <a:pt x="2484806" y="1111299"/>
                </a:lnTo>
                <a:lnTo>
                  <a:pt x="2494592" y="1066397"/>
                </a:lnTo>
                <a:lnTo>
                  <a:pt x="2503285" y="1020149"/>
                </a:lnTo>
                <a:lnTo>
                  <a:pt x="2510728" y="972869"/>
                </a:lnTo>
                <a:lnTo>
                  <a:pt x="2516767" y="924871"/>
                </a:lnTo>
                <a:lnTo>
                  <a:pt x="2521247" y="876468"/>
                </a:lnTo>
                <a:lnTo>
                  <a:pt x="2524013" y="827974"/>
                </a:lnTo>
                <a:lnTo>
                  <a:pt x="2524910" y="779703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/>
          <p:nvPr/>
        </p:nvSpPr>
        <p:spPr>
          <a:xfrm>
            <a:off x="5999756" y="2354096"/>
            <a:ext cx="2550980" cy="25406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/>
          <p:nvPr/>
        </p:nvSpPr>
        <p:spPr>
          <a:xfrm>
            <a:off x="6242799" y="2469531"/>
            <a:ext cx="1896131" cy="1896131"/>
          </a:xfrm>
          <a:custGeom>
            <a:avLst/>
            <a:gdLst/>
            <a:ahLst/>
            <a:cxnLst/>
            <a:rect l="l" t="t" r="r" b="b"/>
            <a:pathLst>
              <a:path w="2217420" h="2217420">
                <a:moveTo>
                  <a:pt x="2157984" y="2134362"/>
                </a:moveTo>
                <a:lnTo>
                  <a:pt x="23622" y="0"/>
                </a:lnTo>
                <a:lnTo>
                  <a:pt x="0" y="23622"/>
                </a:lnTo>
                <a:lnTo>
                  <a:pt x="2134362" y="2157984"/>
                </a:lnTo>
                <a:lnTo>
                  <a:pt x="2157984" y="2134362"/>
                </a:lnTo>
                <a:close/>
              </a:path>
              <a:path w="2217420" h="2217420">
                <a:moveTo>
                  <a:pt x="2170176" y="2201559"/>
                </a:moveTo>
                <a:lnTo>
                  <a:pt x="2170176" y="2146554"/>
                </a:lnTo>
                <a:lnTo>
                  <a:pt x="2146554" y="2170176"/>
                </a:lnTo>
                <a:lnTo>
                  <a:pt x="2134362" y="2157984"/>
                </a:lnTo>
                <a:lnTo>
                  <a:pt x="2110740" y="2181606"/>
                </a:lnTo>
                <a:lnTo>
                  <a:pt x="2170176" y="2201559"/>
                </a:lnTo>
                <a:close/>
              </a:path>
              <a:path w="2217420" h="2217420">
                <a:moveTo>
                  <a:pt x="2170176" y="2146554"/>
                </a:moveTo>
                <a:lnTo>
                  <a:pt x="2157984" y="2134362"/>
                </a:lnTo>
                <a:lnTo>
                  <a:pt x="2134362" y="2157984"/>
                </a:lnTo>
                <a:lnTo>
                  <a:pt x="2146554" y="2170176"/>
                </a:lnTo>
                <a:lnTo>
                  <a:pt x="2170176" y="2146554"/>
                </a:lnTo>
                <a:close/>
              </a:path>
              <a:path w="2217420" h="2217420">
                <a:moveTo>
                  <a:pt x="2217420" y="2217420"/>
                </a:moveTo>
                <a:lnTo>
                  <a:pt x="2181606" y="2110740"/>
                </a:lnTo>
                <a:lnTo>
                  <a:pt x="2157984" y="2134362"/>
                </a:lnTo>
                <a:lnTo>
                  <a:pt x="2170176" y="2146554"/>
                </a:lnTo>
                <a:lnTo>
                  <a:pt x="2170176" y="2201559"/>
                </a:lnTo>
                <a:lnTo>
                  <a:pt x="2217420" y="22174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/>
          <p:nvPr/>
        </p:nvSpPr>
        <p:spPr>
          <a:xfrm>
            <a:off x="6253225" y="2365277"/>
            <a:ext cx="1895588" cy="1896131"/>
          </a:xfrm>
          <a:custGeom>
            <a:avLst/>
            <a:gdLst/>
            <a:ahLst/>
            <a:cxnLst/>
            <a:rect l="l" t="t" r="r" b="b"/>
            <a:pathLst>
              <a:path w="2216784" h="2217420">
                <a:moveTo>
                  <a:pt x="105918" y="35814"/>
                </a:moveTo>
                <a:lnTo>
                  <a:pt x="0" y="0"/>
                </a:lnTo>
                <a:lnTo>
                  <a:pt x="35052" y="106680"/>
                </a:lnTo>
                <a:lnTo>
                  <a:pt x="47244" y="94488"/>
                </a:lnTo>
                <a:lnTo>
                  <a:pt x="47244" y="70866"/>
                </a:lnTo>
                <a:lnTo>
                  <a:pt x="70866" y="47244"/>
                </a:lnTo>
                <a:lnTo>
                  <a:pt x="82674" y="59057"/>
                </a:lnTo>
                <a:lnTo>
                  <a:pt x="105918" y="35814"/>
                </a:lnTo>
                <a:close/>
              </a:path>
              <a:path w="2216784" h="2217420">
                <a:moveTo>
                  <a:pt x="82674" y="59057"/>
                </a:moveTo>
                <a:lnTo>
                  <a:pt x="70866" y="47244"/>
                </a:lnTo>
                <a:lnTo>
                  <a:pt x="47244" y="70866"/>
                </a:lnTo>
                <a:lnTo>
                  <a:pt x="59052" y="82679"/>
                </a:lnTo>
                <a:lnTo>
                  <a:pt x="82674" y="59057"/>
                </a:lnTo>
                <a:close/>
              </a:path>
              <a:path w="2216784" h="2217420">
                <a:moveTo>
                  <a:pt x="59052" y="82679"/>
                </a:moveTo>
                <a:lnTo>
                  <a:pt x="47244" y="70866"/>
                </a:lnTo>
                <a:lnTo>
                  <a:pt x="47244" y="94488"/>
                </a:lnTo>
                <a:lnTo>
                  <a:pt x="59052" y="82679"/>
                </a:lnTo>
                <a:close/>
              </a:path>
              <a:path w="2216784" h="2217420">
                <a:moveTo>
                  <a:pt x="2216658" y="2193798"/>
                </a:moveTo>
                <a:lnTo>
                  <a:pt x="82674" y="59057"/>
                </a:lnTo>
                <a:lnTo>
                  <a:pt x="59052" y="82679"/>
                </a:lnTo>
                <a:lnTo>
                  <a:pt x="2193036" y="2217420"/>
                </a:lnTo>
                <a:lnTo>
                  <a:pt x="2216658" y="219379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7276875" y="4408667"/>
            <a:ext cx="862273" cy="313850"/>
          </a:xfrm>
          <a:custGeom>
            <a:avLst/>
            <a:gdLst/>
            <a:ahLst/>
            <a:cxnLst/>
            <a:rect l="l" t="t" r="r" b="b"/>
            <a:pathLst>
              <a:path w="1008379" h="367029">
                <a:moveTo>
                  <a:pt x="918363" y="63956"/>
                </a:moveTo>
                <a:lnTo>
                  <a:pt x="907618" y="31978"/>
                </a:lnTo>
                <a:lnTo>
                  <a:pt x="0" y="334518"/>
                </a:lnTo>
                <a:lnTo>
                  <a:pt x="10668" y="366522"/>
                </a:lnTo>
                <a:lnTo>
                  <a:pt x="918363" y="63956"/>
                </a:lnTo>
                <a:close/>
              </a:path>
              <a:path w="1008379" h="367029">
                <a:moveTo>
                  <a:pt x="1008126" y="16002"/>
                </a:moveTo>
                <a:lnTo>
                  <a:pt x="896874" y="0"/>
                </a:lnTo>
                <a:lnTo>
                  <a:pt x="907618" y="31978"/>
                </a:lnTo>
                <a:lnTo>
                  <a:pt x="923544" y="26670"/>
                </a:lnTo>
                <a:lnTo>
                  <a:pt x="934212" y="58674"/>
                </a:lnTo>
                <a:lnTo>
                  <a:pt x="934212" y="89916"/>
                </a:lnTo>
                <a:lnTo>
                  <a:pt x="1008126" y="16002"/>
                </a:lnTo>
                <a:close/>
              </a:path>
              <a:path w="1008379" h="367029">
                <a:moveTo>
                  <a:pt x="934212" y="58674"/>
                </a:moveTo>
                <a:lnTo>
                  <a:pt x="923544" y="26670"/>
                </a:lnTo>
                <a:lnTo>
                  <a:pt x="907618" y="31978"/>
                </a:lnTo>
                <a:lnTo>
                  <a:pt x="918363" y="63956"/>
                </a:lnTo>
                <a:lnTo>
                  <a:pt x="934212" y="58674"/>
                </a:lnTo>
                <a:close/>
              </a:path>
              <a:path w="1008379" h="367029">
                <a:moveTo>
                  <a:pt x="934212" y="89916"/>
                </a:moveTo>
                <a:lnTo>
                  <a:pt x="934212" y="58674"/>
                </a:lnTo>
                <a:lnTo>
                  <a:pt x="918363" y="63956"/>
                </a:lnTo>
                <a:lnTo>
                  <a:pt x="928878" y="95250"/>
                </a:lnTo>
                <a:lnTo>
                  <a:pt x="934212" y="89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/>
          <p:nvPr/>
        </p:nvSpPr>
        <p:spPr>
          <a:xfrm>
            <a:off x="7338776" y="4466007"/>
            <a:ext cx="861729" cy="312764"/>
          </a:xfrm>
          <a:custGeom>
            <a:avLst/>
            <a:gdLst/>
            <a:ahLst/>
            <a:cxnLst/>
            <a:rect l="l" t="t" r="r" b="b"/>
            <a:pathLst>
              <a:path w="1007745" h="365760">
                <a:moveTo>
                  <a:pt x="89992" y="302488"/>
                </a:moveTo>
                <a:lnTo>
                  <a:pt x="79247" y="270509"/>
                </a:lnTo>
                <a:lnTo>
                  <a:pt x="0" y="349757"/>
                </a:lnTo>
                <a:lnTo>
                  <a:pt x="73913" y="360389"/>
                </a:lnTo>
                <a:lnTo>
                  <a:pt x="73913" y="307847"/>
                </a:lnTo>
                <a:lnTo>
                  <a:pt x="89992" y="302488"/>
                </a:lnTo>
                <a:close/>
              </a:path>
              <a:path w="1007745" h="365760">
                <a:moveTo>
                  <a:pt x="100736" y="334462"/>
                </a:moveTo>
                <a:lnTo>
                  <a:pt x="89992" y="302488"/>
                </a:lnTo>
                <a:lnTo>
                  <a:pt x="73913" y="307847"/>
                </a:lnTo>
                <a:lnTo>
                  <a:pt x="84581" y="339851"/>
                </a:lnTo>
                <a:lnTo>
                  <a:pt x="100736" y="334462"/>
                </a:lnTo>
                <a:close/>
              </a:path>
              <a:path w="1007745" h="365760">
                <a:moveTo>
                  <a:pt x="111251" y="365759"/>
                </a:moveTo>
                <a:lnTo>
                  <a:pt x="100736" y="334462"/>
                </a:lnTo>
                <a:lnTo>
                  <a:pt x="84581" y="339851"/>
                </a:lnTo>
                <a:lnTo>
                  <a:pt x="73913" y="307847"/>
                </a:lnTo>
                <a:lnTo>
                  <a:pt x="73913" y="360389"/>
                </a:lnTo>
                <a:lnTo>
                  <a:pt x="111251" y="365759"/>
                </a:lnTo>
                <a:close/>
              </a:path>
              <a:path w="1007745" h="365760">
                <a:moveTo>
                  <a:pt x="1007363" y="32003"/>
                </a:moveTo>
                <a:lnTo>
                  <a:pt x="997457" y="0"/>
                </a:lnTo>
                <a:lnTo>
                  <a:pt x="89992" y="302488"/>
                </a:lnTo>
                <a:lnTo>
                  <a:pt x="100736" y="334462"/>
                </a:lnTo>
                <a:lnTo>
                  <a:pt x="1007363" y="320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20"/>
            <a:fld id="{81D60167-4931-47E6-BA6A-407CBD079E47}" type="slidenum">
              <a:rPr spc="13" dirty="0"/>
              <a:pPr marL="21720"/>
              <a:t>5</a:t>
            </a:fld>
            <a:endParaRPr spc="13" dirty="0"/>
          </a:p>
        </p:txBody>
      </p:sp>
      <p:sp>
        <p:nvSpPr>
          <p:cNvPr id="15" name="页脚占位符 14">
            <a:extLst>
              <a:ext uri="{FF2B5EF4-FFF2-40B4-BE49-F238E27FC236}">
                <a16:creationId xmlns:a16="http://schemas.microsoft.com/office/drawing/2014/main" id="{F9C5D86B-7403-40D7-970A-D897B393E82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155"/>
              </a:lnSpc>
            </a:pPr>
            <a:r>
              <a:rPr lang="zh-CN" altLang="en-US"/>
              <a:t>第二章 网络应用  主讲人：吴志辉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0954" y="376429"/>
            <a:ext cx="625718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8327"/>
            <a:r>
              <a:rPr spc="-4" dirty="0"/>
              <a:t>客户机</a:t>
            </a:r>
            <a:r>
              <a:rPr dirty="0">
                <a:latin typeface="Verdana"/>
                <a:cs typeface="Verdana"/>
              </a:rPr>
              <a:t>/</a:t>
            </a:r>
            <a:r>
              <a:rPr spc="-4" dirty="0"/>
              <a:t>服务器结构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171" y="1800442"/>
            <a:ext cx="4461772" cy="346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394" spc="-4" dirty="0">
                <a:solidFill>
                  <a:srgbClr val="659AFF"/>
                </a:solidFill>
                <a:latin typeface="Wingdings"/>
                <a:cs typeface="Wingdings"/>
              </a:rPr>
              <a:t></a:t>
            </a:r>
            <a:r>
              <a:rPr sz="2394" spc="4" dirty="0">
                <a:solidFill>
                  <a:srgbClr val="163794"/>
                </a:solidFill>
                <a:latin typeface="宋体"/>
                <a:cs typeface="宋体"/>
              </a:rPr>
              <a:t>服务器</a:t>
            </a:r>
            <a:endParaRPr sz="2394">
              <a:latin typeface="宋体"/>
              <a:cs typeface="宋体"/>
            </a:endParaRPr>
          </a:p>
          <a:p>
            <a:pPr marL="353485">
              <a:spcBef>
                <a:spcPts val="530"/>
              </a:spcBef>
              <a:tabLst>
                <a:tab pos="567423" algn="l"/>
              </a:tabLst>
            </a:pPr>
            <a:r>
              <a:rPr sz="1796" dirty="0">
                <a:solidFill>
                  <a:srgbClr val="009A9A"/>
                </a:solidFill>
                <a:latin typeface="Wingdings"/>
                <a:cs typeface="Wingdings"/>
              </a:rPr>
              <a:t></a:t>
            </a:r>
            <a:r>
              <a:rPr sz="1796" dirty="0">
                <a:solidFill>
                  <a:srgbClr val="009A9A"/>
                </a:solidFill>
                <a:latin typeface="Times New Roman"/>
                <a:cs typeface="Times New Roman"/>
              </a:rPr>
              <a:t>	</a:t>
            </a:r>
            <a:r>
              <a:rPr sz="1796" spc="-4" dirty="0">
                <a:solidFill>
                  <a:srgbClr val="FF0000"/>
                </a:solidFill>
                <a:latin typeface="楷体"/>
                <a:cs typeface="楷体"/>
              </a:rPr>
              <a:t>7*24小时提供服务</a:t>
            </a:r>
            <a:endParaRPr sz="1796">
              <a:latin typeface="楷体"/>
              <a:cs typeface="楷体"/>
            </a:endParaRPr>
          </a:p>
          <a:p>
            <a:pPr marL="353485">
              <a:spcBef>
                <a:spcPts val="435"/>
              </a:spcBef>
              <a:tabLst>
                <a:tab pos="567423" algn="l"/>
              </a:tabLst>
            </a:pPr>
            <a:r>
              <a:rPr sz="1796" dirty="0">
                <a:solidFill>
                  <a:srgbClr val="009A9A"/>
                </a:solidFill>
                <a:latin typeface="Wingdings"/>
                <a:cs typeface="Wingdings"/>
              </a:rPr>
              <a:t></a:t>
            </a:r>
            <a:r>
              <a:rPr sz="1796" dirty="0">
                <a:solidFill>
                  <a:srgbClr val="009A9A"/>
                </a:solidFill>
                <a:latin typeface="Times New Roman"/>
                <a:cs typeface="Times New Roman"/>
              </a:rPr>
              <a:t>	</a:t>
            </a:r>
            <a:r>
              <a:rPr sz="1796" dirty="0">
                <a:solidFill>
                  <a:srgbClr val="FF0000"/>
                </a:solidFill>
                <a:latin typeface="楷体"/>
                <a:cs typeface="楷体"/>
              </a:rPr>
              <a:t>永久性访问地址/域名</a:t>
            </a:r>
            <a:endParaRPr sz="1796">
              <a:latin typeface="楷体"/>
              <a:cs typeface="楷体"/>
            </a:endParaRPr>
          </a:p>
          <a:p>
            <a:pPr marL="353485">
              <a:spcBef>
                <a:spcPts val="435"/>
              </a:spcBef>
              <a:tabLst>
                <a:tab pos="567423" algn="l"/>
              </a:tabLst>
            </a:pPr>
            <a:r>
              <a:rPr sz="1796" dirty="0">
                <a:solidFill>
                  <a:srgbClr val="009A9A"/>
                </a:solidFill>
                <a:latin typeface="Wingdings"/>
                <a:cs typeface="Wingdings"/>
              </a:rPr>
              <a:t></a:t>
            </a:r>
            <a:r>
              <a:rPr sz="1796" dirty="0">
                <a:solidFill>
                  <a:srgbClr val="009A9A"/>
                </a:solidFill>
                <a:latin typeface="Times New Roman"/>
                <a:cs typeface="Times New Roman"/>
              </a:rPr>
              <a:t>	</a:t>
            </a:r>
            <a:r>
              <a:rPr sz="1796" dirty="0">
                <a:solidFill>
                  <a:srgbClr val="FF0000"/>
                </a:solidFill>
                <a:latin typeface="楷体"/>
                <a:cs typeface="楷体"/>
              </a:rPr>
              <a:t>利用大量服务器实现可扩展性</a:t>
            </a:r>
            <a:endParaRPr sz="1796">
              <a:latin typeface="楷体"/>
              <a:cs typeface="楷体"/>
            </a:endParaRPr>
          </a:p>
          <a:p>
            <a:pPr>
              <a:spcBef>
                <a:spcPts val="27"/>
              </a:spcBef>
            </a:pPr>
            <a:endParaRPr sz="2651">
              <a:latin typeface="Times New Roman"/>
              <a:cs typeface="Times New Roman"/>
            </a:endParaRPr>
          </a:p>
          <a:p>
            <a:pPr marL="10860"/>
            <a:r>
              <a:rPr sz="2394" spc="-4" dirty="0">
                <a:solidFill>
                  <a:srgbClr val="659AFF"/>
                </a:solidFill>
                <a:latin typeface="Wingdings"/>
                <a:cs typeface="Wingdings"/>
              </a:rPr>
              <a:t></a:t>
            </a:r>
            <a:r>
              <a:rPr sz="2394" spc="4" dirty="0">
                <a:solidFill>
                  <a:srgbClr val="163794"/>
                </a:solidFill>
                <a:latin typeface="宋体"/>
                <a:cs typeface="宋体"/>
              </a:rPr>
              <a:t>客户机</a:t>
            </a:r>
            <a:endParaRPr sz="2394">
              <a:latin typeface="宋体"/>
              <a:cs typeface="宋体"/>
            </a:endParaRPr>
          </a:p>
          <a:p>
            <a:pPr marL="353485">
              <a:spcBef>
                <a:spcPts val="530"/>
              </a:spcBef>
              <a:tabLst>
                <a:tab pos="567423" algn="l"/>
              </a:tabLst>
            </a:pPr>
            <a:r>
              <a:rPr sz="1796" dirty="0">
                <a:solidFill>
                  <a:srgbClr val="009A9A"/>
                </a:solidFill>
                <a:latin typeface="Wingdings"/>
                <a:cs typeface="Wingdings"/>
              </a:rPr>
              <a:t></a:t>
            </a:r>
            <a:r>
              <a:rPr sz="1796" dirty="0">
                <a:solidFill>
                  <a:srgbClr val="009A9A"/>
                </a:solidFill>
                <a:latin typeface="Times New Roman"/>
                <a:cs typeface="Times New Roman"/>
              </a:rPr>
              <a:t>	</a:t>
            </a:r>
            <a:r>
              <a:rPr sz="1796" dirty="0">
                <a:solidFill>
                  <a:srgbClr val="FF0000"/>
                </a:solidFill>
                <a:latin typeface="楷体"/>
                <a:cs typeface="楷体"/>
              </a:rPr>
              <a:t>与服务器通信，使用服务器提供的服务</a:t>
            </a:r>
            <a:endParaRPr sz="1796">
              <a:latin typeface="楷体"/>
              <a:cs typeface="楷体"/>
            </a:endParaRPr>
          </a:p>
          <a:p>
            <a:pPr marL="353485">
              <a:spcBef>
                <a:spcPts val="435"/>
              </a:spcBef>
              <a:tabLst>
                <a:tab pos="567423" algn="l"/>
              </a:tabLst>
            </a:pPr>
            <a:r>
              <a:rPr sz="1796" dirty="0">
                <a:solidFill>
                  <a:srgbClr val="009A9A"/>
                </a:solidFill>
                <a:latin typeface="Wingdings"/>
                <a:cs typeface="Wingdings"/>
              </a:rPr>
              <a:t></a:t>
            </a:r>
            <a:r>
              <a:rPr sz="1796" dirty="0">
                <a:solidFill>
                  <a:srgbClr val="009A9A"/>
                </a:solidFill>
                <a:latin typeface="Times New Roman"/>
                <a:cs typeface="Times New Roman"/>
              </a:rPr>
              <a:t>	</a:t>
            </a:r>
            <a:r>
              <a:rPr sz="1796" dirty="0">
                <a:solidFill>
                  <a:srgbClr val="FF0000"/>
                </a:solidFill>
                <a:latin typeface="楷体"/>
                <a:cs typeface="楷体"/>
              </a:rPr>
              <a:t>间歇性接入网络</a:t>
            </a:r>
            <a:endParaRPr sz="1796">
              <a:latin typeface="楷体"/>
              <a:cs typeface="楷体"/>
            </a:endParaRPr>
          </a:p>
          <a:p>
            <a:pPr marL="353485">
              <a:spcBef>
                <a:spcPts val="435"/>
              </a:spcBef>
              <a:tabLst>
                <a:tab pos="567423" algn="l"/>
              </a:tabLst>
            </a:pPr>
            <a:r>
              <a:rPr sz="1796" dirty="0">
                <a:solidFill>
                  <a:srgbClr val="009A9A"/>
                </a:solidFill>
                <a:latin typeface="Wingdings"/>
                <a:cs typeface="Wingdings"/>
              </a:rPr>
              <a:t></a:t>
            </a:r>
            <a:r>
              <a:rPr sz="1796" dirty="0">
                <a:solidFill>
                  <a:srgbClr val="009A9A"/>
                </a:solidFill>
                <a:latin typeface="Times New Roman"/>
                <a:cs typeface="Times New Roman"/>
              </a:rPr>
              <a:t>	</a:t>
            </a:r>
            <a:r>
              <a:rPr sz="1796" dirty="0">
                <a:solidFill>
                  <a:srgbClr val="FF0000"/>
                </a:solidFill>
                <a:latin typeface="楷体"/>
                <a:cs typeface="楷体"/>
              </a:rPr>
              <a:t>可能使用动态IP地址</a:t>
            </a:r>
            <a:endParaRPr sz="1796">
              <a:latin typeface="楷体"/>
              <a:cs typeface="楷体"/>
            </a:endParaRPr>
          </a:p>
          <a:p>
            <a:pPr marL="353485">
              <a:spcBef>
                <a:spcPts val="435"/>
              </a:spcBef>
              <a:tabLst>
                <a:tab pos="567423" algn="l"/>
              </a:tabLst>
            </a:pPr>
            <a:r>
              <a:rPr sz="1796" dirty="0">
                <a:solidFill>
                  <a:srgbClr val="009A9A"/>
                </a:solidFill>
                <a:latin typeface="Wingdings"/>
                <a:cs typeface="Wingdings"/>
              </a:rPr>
              <a:t></a:t>
            </a:r>
            <a:r>
              <a:rPr sz="1796" dirty="0">
                <a:solidFill>
                  <a:srgbClr val="009A9A"/>
                </a:solidFill>
                <a:latin typeface="Times New Roman"/>
                <a:cs typeface="Times New Roman"/>
              </a:rPr>
              <a:t>	</a:t>
            </a:r>
            <a:r>
              <a:rPr sz="1796" dirty="0">
                <a:solidFill>
                  <a:srgbClr val="FF0000"/>
                </a:solidFill>
                <a:latin typeface="楷体"/>
                <a:cs typeface="楷体"/>
              </a:rPr>
              <a:t>不会与其他客户机直接通信</a:t>
            </a:r>
            <a:endParaRPr sz="1796">
              <a:latin typeface="楷体"/>
              <a:cs typeface="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37551" y="2364840"/>
            <a:ext cx="1311871" cy="1234766"/>
          </a:xfrm>
          <a:custGeom>
            <a:avLst/>
            <a:gdLst/>
            <a:ahLst/>
            <a:cxnLst/>
            <a:rect l="l" t="t" r="r" b="b"/>
            <a:pathLst>
              <a:path w="1534159" h="1443989">
                <a:moveTo>
                  <a:pt x="1534156" y="381206"/>
                </a:moveTo>
                <a:lnTo>
                  <a:pt x="1530944" y="341029"/>
                </a:lnTo>
                <a:lnTo>
                  <a:pt x="1514763" y="296877"/>
                </a:lnTo>
                <a:lnTo>
                  <a:pt x="1489661" y="267646"/>
                </a:lnTo>
                <a:lnTo>
                  <a:pt x="1449982" y="239016"/>
                </a:lnTo>
                <a:lnTo>
                  <a:pt x="1413915" y="221437"/>
                </a:lnTo>
                <a:lnTo>
                  <a:pt x="1370112" y="206738"/>
                </a:lnTo>
                <a:lnTo>
                  <a:pt x="1319844" y="194371"/>
                </a:lnTo>
                <a:lnTo>
                  <a:pt x="1264383" y="183787"/>
                </a:lnTo>
                <a:lnTo>
                  <a:pt x="1204999" y="174437"/>
                </a:lnTo>
                <a:lnTo>
                  <a:pt x="1142963" y="165773"/>
                </a:lnTo>
                <a:lnTo>
                  <a:pt x="1079546" y="157246"/>
                </a:lnTo>
                <a:lnTo>
                  <a:pt x="1047717" y="152863"/>
                </a:lnTo>
                <a:lnTo>
                  <a:pt x="984613" y="143513"/>
                </a:lnTo>
                <a:lnTo>
                  <a:pt x="923305" y="132929"/>
                </a:lnTo>
                <a:lnTo>
                  <a:pt x="863935" y="120455"/>
                </a:lnTo>
                <a:lnTo>
                  <a:pt x="801033" y="105459"/>
                </a:lnTo>
                <a:lnTo>
                  <a:pt x="734833" y="88700"/>
                </a:lnTo>
                <a:lnTo>
                  <a:pt x="666701" y="71107"/>
                </a:lnTo>
                <a:lnTo>
                  <a:pt x="632338" y="62287"/>
                </a:lnTo>
                <a:lnTo>
                  <a:pt x="563871" y="45183"/>
                </a:lnTo>
                <a:lnTo>
                  <a:pt x="496891" y="29564"/>
                </a:lnTo>
                <a:lnTo>
                  <a:pt x="432763" y="16359"/>
                </a:lnTo>
                <a:lnTo>
                  <a:pt x="372855" y="6497"/>
                </a:lnTo>
                <a:lnTo>
                  <a:pt x="318535" y="904"/>
                </a:lnTo>
                <a:lnTo>
                  <a:pt x="293897" y="0"/>
                </a:lnTo>
                <a:lnTo>
                  <a:pt x="271168" y="510"/>
                </a:lnTo>
                <a:lnTo>
                  <a:pt x="229976" y="4739"/>
                </a:lnTo>
                <a:lnTo>
                  <a:pt x="176835" y="17286"/>
                </a:lnTo>
                <a:lnTo>
                  <a:pt x="132874" y="36855"/>
                </a:lnTo>
                <a:lnTo>
                  <a:pt x="96752" y="62966"/>
                </a:lnTo>
                <a:lnTo>
                  <a:pt x="67126" y="95141"/>
                </a:lnTo>
                <a:lnTo>
                  <a:pt x="42654" y="132902"/>
                </a:lnTo>
                <a:lnTo>
                  <a:pt x="21994" y="175770"/>
                </a:lnTo>
                <a:lnTo>
                  <a:pt x="7482" y="227015"/>
                </a:lnTo>
                <a:lnTo>
                  <a:pt x="2372" y="266806"/>
                </a:lnTo>
                <a:lnTo>
                  <a:pt x="188" y="309956"/>
                </a:lnTo>
                <a:lnTo>
                  <a:pt x="0" y="332486"/>
                </a:lnTo>
                <a:lnTo>
                  <a:pt x="309" y="355489"/>
                </a:lnTo>
                <a:lnTo>
                  <a:pt x="1039" y="378843"/>
                </a:lnTo>
                <a:lnTo>
                  <a:pt x="2112" y="402426"/>
                </a:lnTo>
                <a:lnTo>
                  <a:pt x="12694" y="563631"/>
                </a:lnTo>
                <a:lnTo>
                  <a:pt x="13712" y="584640"/>
                </a:lnTo>
                <a:lnTo>
                  <a:pt x="14374" y="604776"/>
                </a:lnTo>
                <a:lnTo>
                  <a:pt x="14790" y="624627"/>
                </a:lnTo>
                <a:lnTo>
                  <a:pt x="14939" y="831306"/>
                </a:lnTo>
                <a:lnTo>
                  <a:pt x="15636" y="844806"/>
                </a:lnTo>
                <a:lnTo>
                  <a:pt x="21339" y="896134"/>
                </a:lnTo>
                <a:lnTo>
                  <a:pt x="32623" y="939207"/>
                </a:lnTo>
                <a:lnTo>
                  <a:pt x="57946" y="978622"/>
                </a:lnTo>
                <a:lnTo>
                  <a:pt x="100512" y="992517"/>
                </a:lnTo>
                <a:lnTo>
                  <a:pt x="110526" y="992317"/>
                </a:lnTo>
                <a:lnTo>
                  <a:pt x="121082" y="991619"/>
                </a:lnTo>
                <a:lnTo>
                  <a:pt x="143891" y="989575"/>
                </a:lnTo>
                <a:lnTo>
                  <a:pt x="156179" y="988654"/>
                </a:lnTo>
                <a:lnTo>
                  <a:pt x="169080" y="988082"/>
                </a:lnTo>
                <a:lnTo>
                  <a:pt x="182611" y="988072"/>
                </a:lnTo>
                <a:lnTo>
                  <a:pt x="196790" y="988836"/>
                </a:lnTo>
                <a:lnTo>
                  <a:pt x="243392" y="997891"/>
                </a:lnTo>
                <a:lnTo>
                  <a:pt x="296900" y="1021310"/>
                </a:lnTo>
                <a:lnTo>
                  <a:pt x="338485" y="1045026"/>
                </a:lnTo>
                <a:lnTo>
                  <a:pt x="384384" y="1073621"/>
                </a:lnTo>
                <a:lnTo>
                  <a:pt x="433633" y="1105804"/>
                </a:lnTo>
                <a:lnTo>
                  <a:pt x="538317" y="1175781"/>
                </a:lnTo>
                <a:lnTo>
                  <a:pt x="565074" y="1193504"/>
                </a:lnTo>
                <a:lnTo>
                  <a:pt x="618447" y="1228095"/>
                </a:lnTo>
                <a:lnTo>
                  <a:pt x="670828" y="1260474"/>
                </a:lnTo>
                <a:lnTo>
                  <a:pt x="721252" y="1289351"/>
                </a:lnTo>
                <a:lnTo>
                  <a:pt x="768754" y="1313436"/>
                </a:lnTo>
                <a:lnTo>
                  <a:pt x="814853" y="1334960"/>
                </a:lnTo>
                <a:lnTo>
                  <a:pt x="861035" y="1356145"/>
                </a:lnTo>
                <a:lnTo>
                  <a:pt x="906970" y="1376379"/>
                </a:lnTo>
                <a:lnTo>
                  <a:pt x="952329" y="1395050"/>
                </a:lnTo>
                <a:lnTo>
                  <a:pt x="996782" y="1411544"/>
                </a:lnTo>
                <a:lnTo>
                  <a:pt x="1040001" y="1425249"/>
                </a:lnTo>
                <a:lnTo>
                  <a:pt x="1081657" y="1435553"/>
                </a:lnTo>
                <a:lnTo>
                  <a:pt x="1121420" y="1441842"/>
                </a:lnTo>
                <a:lnTo>
                  <a:pt x="1158960" y="1443505"/>
                </a:lnTo>
                <a:lnTo>
                  <a:pt x="1176795" y="1442410"/>
                </a:lnTo>
                <a:lnTo>
                  <a:pt x="1226624" y="1431837"/>
                </a:lnTo>
                <a:lnTo>
                  <a:pt x="1272210" y="1413151"/>
                </a:lnTo>
                <a:lnTo>
                  <a:pt x="1313809" y="1386210"/>
                </a:lnTo>
                <a:lnTo>
                  <a:pt x="1351562" y="1350567"/>
                </a:lnTo>
                <a:lnTo>
                  <a:pt x="1385606" y="1305773"/>
                </a:lnTo>
                <a:lnTo>
                  <a:pt x="1406310" y="1270606"/>
                </a:lnTo>
                <a:lnTo>
                  <a:pt x="1425469" y="1231041"/>
                </a:lnTo>
                <a:lnTo>
                  <a:pt x="1443124" y="1186944"/>
                </a:lnTo>
                <a:lnTo>
                  <a:pt x="1459259" y="1134939"/>
                </a:lnTo>
                <a:lnTo>
                  <a:pt x="1473817" y="1072925"/>
                </a:lnTo>
                <a:lnTo>
                  <a:pt x="1486775" y="1003376"/>
                </a:lnTo>
                <a:lnTo>
                  <a:pt x="1498110" y="928767"/>
                </a:lnTo>
                <a:lnTo>
                  <a:pt x="1503161" y="890337"/>
                </a:lnTo>
                <a:lnTo>
                  <a:pt x="1507799" y="851569"/>
                </a:lnTo>
                <a:lnTo>
                  <a:pt x="1512019" y="812773"/>
                </a:lnTo>
                <a:lnTo>
                  <a:pt x="1519196" y="736332"/>
                </a:lnTo>
                <a:lnTo>
                  <a:pt x="1524670" y="663486"/>
                </a:lnTo>
                <a:lnTo>
                  <a:pt x="1528418" y="596710"/>
                </a:lnTo>
                <a:lnTo>
                  <a:pt x="1530417" y="538477"/>
                </a:lnTo>
                <a:lnTo>
                  <a:pt x="1531135" y="490353"/>
                </a:lnTo>
                <a:lnTo>
                  <a:pt x="1533778" y="412717"/>
                </a:lnTo>
                <a:lnTo>
                  <a:pt x="1534142" y="396428"/>
                </a:lnTo>
                <a:lnTo>
                  <a:pt x="1534156" y="381206"/>
                </a:lnTo>
                <a:close/>
              </a:path>
              <a:path w="1534159" h="1443989">
                <a:moveTo>
                  <a:pt x="14939" y="831306"/>
                </a:moveTo>
                <a:lnTo>
                  <a:pt x="14939" y="644800"/>
                </a:lnTo>
                <a:lnTo>
                  <a:pt x="13752" y="767661"/>
                </a:lnTo>
                <a:lnTo>
                  <a:pt x="13800" y="787615"/>
                </a:lnTo>
                <a:lnTo>
                  <a:pt x="14088" y="807183"/>
                </a:lnTo>
                <a:lnTo>
                  <a:pt x="14685" y="826392"/>
                </a:lnTo>
                <a:lnTo>
                  <a:pt x="14939" y="831306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5937972" y="2265246"/>
            <a:ext cx="1327618" cy="1148973"/>
          </a:xfrm>
          <a:custGeom>
            <a:avLst/>
            <a:gdLst/>
            <a:ahLst/>
            <a:cxnLst/>
            <a:rect l="l" t="t" r="r" b="b"/>
            <a:pathLst>
              <a:path w="1552575" h="1343660">
                <a:moveTo>
                  <a:pt x="39668" y="968520"/>
                </a:moveTo>
                <a:lnTo>
                  <a:pt x="39668" y="433950"/>
                </a:lnTo>
                <a:lnTo>
                  <a:pt x="38725" y="453784"/>
                </a:lnTo>
                <a:lnTo>
                  <a:pt x="36832" y="473268"/>
                </a:lnTo>
                <a:lnTo>
                  <a:pt x="34615" y="493041"/>
                </a:lnTo>
                <a:lnTo>
                  <a:pt x="29435" y="533203"/>
                </a:lnTo>
                <a:lnTo>
                  <a:pt x="11865" y="654000"/>
                </a:lnTo>
                <a:lnTo>
                  <a:pt x="6795" y="692662"/>
                </a:lnTo>
                <a:lnTo>
                  <a:pt x="1435" y="747393"/>
                </a:lnTo>
                <a:lnTo>
                  <a:pt x="0" y="780957"/>
                </a:lnTo>
                <a:lnTo>
                  <a:pt x="88" y="796671"/>
                </a:lnTo>
                <a:lnTo>
                  <a:pt x="786" y="811586"/>
                </a:lnTo>
                <a:lnTo>
                  <a:pt x="3817" y="841331"/>
                </a:lnTo>
                <a:lnTo>
                  <a:pt x="7668" y="883955"/>
                </a:lnTo>
                <a:lnTo>
                  <a:pt x="16365" y="931024"/>
                </a:lnTo>
                <a:lnTo>
                  <a:pt x="38951" y="967907"/>
                </a:lnTo>
                <a:lnTo>
                  <a:pt x="39668" y="968520"/>
                </a:lnTo>
                <a:close/>
              </a:path>
              <a:path w="1552575" h="1343660">
                <a:moveTo>
                  <a:pt x="1552068" y="1010460"/>
                </a:moveTo>
                <a:lnTo>
                  <a:pt x="1550649" y="937138"/>
                </a:lnTo>
                <a:lnTo>
                  <a:pt x="1545961" y="864048"/>
                </a:lnTo>
                <a:lnTo>
                  <a:pt x="1530440" y="700664"/>
                </a:lnTo>
                <a:lnTo>
                  <a:pt x="1528284" y="674097"/>
                </a:lnTo>
                <a:lnTo>
                  <a:pt x="1526911" y="650380"/>
                </a:lnTo>
                <a:lnTo>
                  <a:pt x="1526195" y="628929"/>
                </a:lnTo>
                <a:lnTo>
                  <a:pt x="1525794" y="608657"/>
                </a:lnTo>
                <a:lnTo>
                  <a:pt x="1525316" y="554380"/>
                </a:lnTo>
                <a:lnTo>
                  <a:pt x="1525005" y="538286"/>
                </a:lnTo>
                <a:lnTo>
                  <a:pt x="1521969" y="495240"/>
                </a:lnTo>
                <a:lnTo>
                  <a:pt x="1508618" y="448032"/>
                </a:lnTo>
                <a:lnTo>
                  <a:pt x="1477728" y="409282"/>
                </a:lnTo>
                <a:lnTo>
                  <a:pt x="1438519" y="383680"/>
                </a:lnTo>
                <a:lnTo>
                  <a:pt x="1401335" y="370162"/>
                </a:lnTo>
                <a:lnTo>
                  <a:pt x="1354370" y="361668"/>
                </a:lnTo>
                <a:lnTo>
                  <a:pt x="1299871" y="356914"/>
                </a:lnTo>
                <a:lnTo>
                  <a:pt x="1240082" y="354615"/>
                </a:lnTo>
                <a:lnTo>
                  <a:pt x="1145392" y="352959"/>
                </a:lnTo>
                <a:lnTo>
                  <a:pt x="1113615" y="352243"/>
                </a:lnTo>
                <a:lnTo>
                  <a:pt x="1051426" y="349601"/>
                </a:lnTo>
                <a:lnTo>
                  <a:pt x="992926" y="344276"/>
                </a:lnTo>
                <a:lnTo>
                  <a:pt x="940361" y="334982"/>
                </a:lnTo>
                <a:lnTo>
                  <a:pt x="895975" y="320434"/>
                </a:lnTo>
                <a:lnTo>
                  <a:pt x="860497" y="299325"/>
                </a:lnTo>
                <a:lnTo>
                  <a:pt x="831967" y="272264"/>
                </a:lnTo>
                <a:lnTo>
                  <a:pt x="808605" y="240840"/>
                </a:lnTo>
                <a:lnTo>
                  <a:pt x="788625" y="206646"/>
                </a:lnTo>
                <a:lnTo>
                  <a:pt x="761099" y="153641"/>
                </a:lnTo>
                <a:lnTo>
                  <a:pt x="751683" y="136311"/>
                </a:lnTo>
                <a:lnTo>
                  <a:pt x="731155" y="103351"/>
                </a:lnTo>
                <a:lnTo>
                  <a:pt x="706878" y="73985"/>
                </a:lnTo>
                <a:lnTo>
                  <a:pt x="677068" y="49804"/>
                </a:lnTo>
                <a:lnTo>
                  <a:pt x="639943" y="32398"/>
                </a:lnTo>
                <a:lnTo>
                  <a:pt x="592936" y="20363"/>
                </a:lnTo>
                <a:lnTo>
                  <a:pt x="536830" y="10916"/>
                </a:lnTo>
                <a:lnTo>
                  <a:pt x="474186" y="4267"/>
                </a:lnTo>
                <a:lnTo>
                  <a:pt x="407564" y="626"/>
                </a:lnTo>
                <a:lnTo>
                  <a:pt x="373562" y="0"/>
                </a:lnTo>
                <a:lnTo>
                  <a:pt x="339525" y="204"/>
                </a:lnTo>
                <a:lnTo>
                  <a:pt x="272629" y="3211"/>
                </a:lnTo>
                <a:lnTo>
                  <a:pt x="209436" y="9857"/>
                </a:lnTo>
                <a:lnTo>
                  <a:pt x="152507" y="20353"/>
                </a:lnTo>
                <a:lnTo>
                  <a:pt x="104402" y="34908"/>
                </a:lnTo>
                <a:lnTo>
                  <a:pt x="67681" y="53734"/>
                </a:lnTo>
                <a:lnTo>
                  <a:pt x="34080" y="93441"/>
                </a:lnTo>
                <a:lnTo>
                  <a:pt x="19422" y="146722"/>
                </a:lnTo>
                <a:lnTo>
                  <a:pt x="17438" y="187749"/>
                </a:lnTo>
                <a:lnTo>
                  <a:pt x="18168" y="209456"/>
                </a:lnTo>
                <a:lnTo>
                  <a:pt x="19771" y="231757"/>
                </a:lnTo>
                <a:lnTo>
                  <a:pt x="22043" y="254497"/>
                </a:lnTo>
                <a:lnTo>
                  <a:pt x="24778" y="277525"/>
                </a:lnTo>
                <a:lnTo>
                  <a:pt x="33713" y="346807"/>
                </a:lnTo>
                <a:lnTo>
                  <a:pt x="36251" y="369458"/>
                </a:lnTo>
                <a:lnTo>
                  <a:pt x="38226" y="391635"/>
                </a:lnTo>
                <a:lnTo>
                  <a:pt x="39433" y="413183"/>
                </a:lnTo>
                <a:lnTo>
                  <a:pt x="39668" y="433950"/>
                </a:lnTo>
                <a:lnTo>
                  <a:pt x="39668" y="968520"/>
                </a:lnTo>
                <a:lnTo>
                  <a:pt x="48023" y="975660"/>
                </a:lnTo>
                <a:lnTo>
                  <a:pt x="86137" y="995662"/>
                </a:lnTo>
                <a:lnTo>
                  <a:pt x="140404" y="1007639"/>
                </a:lnTo>
                <a:lnTo>
                  <a:pt x="187530" y="1009066"/>
                </a:lnTo>
                <a:lnTo>
                  <a:pt x="213993" y="1008367"/>
                </a:lnTo>
                <a:lnTo>
                  <a:pt x="241985" y="1006956"/>
                </a:lnTo>
                <a:lnTo>
                  <a:pt x="271203" y="1005003"/>
                </a:lnTo>
                <a:lnTo>
                  <a:pt x="301345" y="1002681"/>
                </a:lnTo>
                <a:lnTo>
                  <a:pt x="363184" y="997617"/>
                </a:lnTo>
                <a:lnTo>
                  <a:pt x="394276" y="995217"/>
                </a:lnTo>
                <a:lnTo>
                  <a:pt x="425079" y="993135"/>
                </a:lnTo>
                <a:lnTo>
                  <a:pt x="455288" y="991543"/>
                </a:lnTo>
                <a:lnTo>
                  <a:pt x="484603" y="990611"/>
                </a:lnTo>
                <a:lnTo>
                  <a:pt x="512718" y="990512"/>
                </a:lnTo>
                <a:lnTo>
                  <a:pt x="539331" y="991418"/>
                </a:lnTo>
                <a:lnTo>
                  <a:pt x="586840" y="996930"/>
                </a:lnTo>
                <a:lnTo>
                  <a:pt x="624703" y="1008520"/>
                </a:lnTo>
                <a:lnTo>
                  <a:pt x="659095" y="1040294"/>
                </a:lnTo>
                <a:lnTo>
                  <a:pt x="672291" y="1086187"/>
                </a:lnTo>
                <a:lnTo>
                  <a:pt x="674329" y="1158539"/>
                </a:lnTo>
                <a:lnTo>
                  <a:pt x="674548" y="1177077"/>
                </a:lnTo>
                <a:lnTo>
                  <a:pt x="680481" y="1230068"/>
                </a:lnTo>
                <a:lnTo>
                  <a:pt x="702164" y="1274264"/>
                </a:lnTo>
                <a:lnTo>
                  <a:pt x="749671" y="1303414"/>
                </a:lnTo>
                <a:lnTo>
                  <a:pt x="800927" y="1315929"/>
                </a:lnTo>
                <a:lnTo>
                  <a:pt x="867105" y="1326908"/>
                </a:lnTo>
                <a:lnTo>
                  <a:pt x="944384" y="1335592"/>
                </a:lnTo>
                <a:lnTo>
                  <a:pt x="985992" y="1338836"/>
                </a:lnTo>
                <a:lnTo>
                  <a:pt x="1028941" y="1341222"/>
                </a:lnTo>
                <a:lnTo>
                  <a:pt x="1072755" y="1342654"/>
                </a:lnTo>
                <a:lnTo>
                  <a:pt x="1116955" y="1343038"/>
                </a:lnTo>
                <a:lnTo>
                  <a:pt x="1161064" y="1342280"/>
                </a:lnTo>
                <a:lnTo>
                  <a:pt x="1204604" y="1340283"/>
                </a:lnTo>
                <a:lnTo>
                  <a:pt x="1247096" y="1336954"/>
                </a:lnTo>
                <a:lnTo>
                  <a:pt x="1288064" y="1332197"/>
                </a:lnTo>
                <a:lnTo>
                  <a:pt x="1327029" y="1325917"/>
                </a:lnTo>
                <a:lnTo>
                  <a:pt x="1397041" y="1308411"/>
                </a:lnTo>
                <a:lnTo>
                  <a:pt x="1453352" y="1283647"/>
                </a:lnTo>
                <a:lnTo>
                  <a:pt x="1493051" y="1250184"/>
                </a:lnTo>
                <a:lnTo>
                  <a:pt x="1520710" y="1203874"/>
                </a:lnTo>
                <a:lnTo>
                  <a:pt x="1538699" y="1146621"/>
                </a:lnTo>
                <a:lnTo>
                  <a:pt x="1548618" y="1081218"/>
                </a:lnTo>
                <a:lnTo>
                  <a:pt x="1551052" y="1046334"/>
                </a:lnTo>
                <a:lnTo>
                  <a:pt x="1552068" y="101046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/>
          <p:nvPr/>
        </p:nvSpPr>
        <p:spPr>
          <a:xfrm>
            <a:off x="6224396" y="3397915"/>
            <a:ext cx="2159483" cy="1564905"/>
          </a:xfrm>
          <a:custGeom>
            <a:avLst/>
            <a:gdLst/>
            <a:ahLst/>
            <a:cxnLst/>
            <a:rect l="l" t="t" r="r" b="b"/>
            <a:pathLst>
              <a:path w="2525395" h="1830070">
                <a:moveTo>
                  <a:pt x="2524910" y="779703"/>
                </a:moveTo>
                <a:lnTo>
                  <a:pt x="2523783" y="731969"/>
                </a:lnTo>
                <a:lnTo>
                  <a:pt x="2520478" y="685085"/>
                </a:lnTo>
                <a:lnTo>
                  <a:pt x="2514840" y="639365"/>
                </a:lnTo>
                <a:lnTo>
                  <a:pt x="2506713" y="595124"/>
                </a:lnTo>
                <a:lnTo>
                  <a:pt x="2495943" y="552673"/>
                </a:lnTo>
                <a:lnTo>
                  <a:pt x="2482375" y="512329"/>
                </a:lnTo>
                <a:lnTo>
                  <a:pt x="2465854" y="474403"/>
                </a:lnTo>
                <a:lnTo>
                  <a:pt x="2446225" y="439210"/>
                </a:lnTo>
                <a:lnTo>
                  <a:pt x="2423334" y="407064"/>
                </a:lnTo>
                <a:lnTo>
                  <a:pt x="2396088" y="377110"/>
                </a:lnTo>
                <a:lnTo>
                  <a:pt x="2363812" y="348502"/>
                </a:lnTo>
                <a:lnTo>
                  <a:pt x="2326973" y="321226"/>
                </a:lnTo>
                <a:lnTo>
                  <a:pt x="2286039" y="295270"/>
                </a:lnTo>
                <a:lnTo>
                  <a:pt x="2241477" y="270619"/>
                </a:lnTo>
                <a:lnTo>
                  <a:pt x="2193755" y="247259"/>
                </a:lnTo>
                <a:lnTo>
                  <a:pt x="2143340" y="225178"/>
                </a:lnTo>
                <a:lnTo>
                  <a:pt x="2090699" y="204360"/>
                </a:lnTo>
                <a:lnTo>
                  <a:pt x="2036301" y="184793"/>
                </a:lnTo>
                <a:lnTo>
                  <a:pt x="1980612" y="166463"/>
                </a:lnTo>
                <a:lnTo>
                  <a:pt x="1924100" y="149356"/>
                </a:lnTo>
                <a:lnTo>
                  <a:pt x="1867232" y="133458"/>
                </a:lnTo>
                <a:lnTo>
                  <a:pt x="1810477" y="118755"/>
                </a:lnTo>
                <a:lnTo>
                  <a:pt x="1754301" y="105235"/>
                </a:lnTo>
                <a:lnTo>
                  <a:pt x="1699172" y="92882"/>
                </a:lnTo>
                <a:lnTo>
                  <a:pt x="1645557" y="81684"/>
                </a:lnTo>
                <a:lnTo>
                  <a:pt x="1593925" y="71627"/>
                </a:lnTo>
                <a:lnTo>
                  <a:pt x="1544741" y="62697"/>
                </a:lnTo>
                <a:lnTo>
                  <a:pt x="1498475" y="54880"/>
                </a:lnTo>
                <a:lnTo>
                  <a:pt x="1455594" y="48162"/>
                </a:lnTo>
                <a:lnTo>
                  <a:pt x="1415164" y="43545"/>
                </a:lnTo>
                <a:lnTo>
                  <a:pt x="1376099" y="41630"/>
                </a:lnTo>
                <a:lnTo>
                  <a:pt x="1338288" y="42145"/>
                </a:lnTo>
                <a:lnTo>
                  <a:pt x="1265986" y="49389"/>
                </a:lnTo>
                <a:lnTo>
                  <a:pt x="1197377" y="63113"/>
                </a:lnTo>
                <a:lnTo>
                  <a:pt x="1131576" y="81155"/>
                </a:lnTo>
                <a:lnTo>
                  <a:pt x="1067703" y="101354"/>
                </a:lnTo>
                <a:lnTo>
                  <a:pt x="1036213" y="111585"/>
                </a:lnTo>
                <a:lnTo>
                  <a:pt x="1004874" y="121545"/>
                </a:lnTo>
                <a:lnTo>
                  <a:pt x="942208" y="139567"/>
                </a:lnTo>
                <a:lnTo>
                  <a:pt x="878822" y="153257"/>
                </a:lnTo>
                <a:lnTo>
                  <a:pt x="813833" y="160452"/>
                </a:lnTo>
                <a:lnTo>
                  <a:pt x="780462" y="160938"/>
                </a:lnTo>
                <a:lnTo>
                  <a:pt x="746059" y="158668"/>
                </a:lnTo>
                <a:lnTo>
                  <a:pt x="673797" y="145819"/>
                </a:lnTo>
                <a:lnTo>
                  <a:pt x="636370" y="136042"/>
                </a:lnTo>
                <a:lnTo>
                  <a:pt x="598367" y="124565"/>
                </a:lnTo>
                <a:lnTo>
                  <a:pt x="560004" y="111787"/>
                </a:lnTo>
                <a:lnTo>
                  <a:pt x="521497" y="98110"/>
                </a:lnTo>
                <a:lnTo>
                  <a:pt x="483062" y="83934"/>
                </a:lnTo>
                <a:lnTo>
                  <a:pt x="444915" y="69659"/>
                </a:lnTo>
                <a:lnTo>
                  <a:pt x="407272" y="55687"/>
                </a:lnTo>
                <a:lnTo>
                  <a:pt x="370349" y="42418"/>
                </a:lnTo>
                <a:lnTo>
                  <a:pt x="299528" y="19591"/>
                </a:lnTo>
                <a:lnTo>
                  <a:pt x="234179" y="4383"/>
                </a:lnTo>
                <a:lnTo>
                  <a:pt x="176031" y="0"/>
                </a:lnTo>
                <a:lnTo>
                  <a:pt x="150198" y="2868"/>
                </a:lnTo>
                <a:lnTo>
                  <a:pt x="106092" y="20730"/>
                </a:lnTo>
                <a:lnTo>
                  <a:pt x="71885" y="55866"/>
                </a:lnTo>
                <a:lnTo>
                  <a:pt x="45491" y="106227"/>
                </a:lnTo>
                <a:lnTo>
                  <a:pt x="26038" y="168795"/>
                </a:lnTo>
                <a:lnTo>
                  <a:pt x="12652" y="240552"/>
                </a:lnTo>
                <a:lnTo>
                  <a:pt x="7961" y="278934"/>
                </a:lnTo>
                <a:lnTo>
                  <a:pt x="4460" y="318482"/>
                </a:lnTo>
                <a:lnTo>
                  <a:pt x="2038" y="358818"/>
                </a:lnTo>
                <a:lnTo>
                  <a:pt x="588" y="399566"/>
                </a:lnTo>
                <a:lnTo>
                  <a:pt x="0" y="440349"/>
                </a:lnTo>
                <a:lnTo>
                  <a:pt x="164" y="480788"/>
                </a:lnTo>
                <a:lnTo>
                  <a:pt x="971" y="520507"/>
                </a:lnTo>
                <a:lnTo>
                  <a:pt x="2313" y="559129"/>
                </a:lnTo>
                <a:lnTo>
                  <a:pt x="6164" y="631572"/>
                </a:lnTo>
                <a:lnTo>
                  <a:pt x="10842" y="695100"/>
                </a:lnTo>
                <a:lnTo>
                  <a:pt x="11229" y="724164"/>
                </a:lnTo>
                <a:lnTo>
                  <a:pt x="16162" y="781057"/>
                </a:lnTo>
                <a:lnTo>
                  <a:pt x="26141" y="836189"/>
                </a:lnTo>
                <a:lnTo>
                  <a:pt x="40566" y="889425"/>
                </a:lnTo>
                <a:lnTo>
                  <a:pt x="58838" y="940625"/>
                </a:lnTo>
                <a:lnTo>
                  <a:pt x="80359" y="989654"/>
                </a:lnTo>
                <a:lnTo>
                  <a:pt x="104529" y="1036374"/>
                </a:lnTo>
                <a:lnTo>
                  <a:pt x="130749" y="1080649"/>
                </a:lnTo>
                <a:lnTo>
                  <a:pt x="158422" y="1122339"/>
                </a:lnTo>
                <a:lnTo>
                  <a:pt x="186946" y="1161310"/>
                </a:lnTo>
                <a:lnTo>
                  <a:pt x="216348" y="1197136"/>
                </a:lnTo>
                <a:lnTo>
                  <a:pt x="249069" y="1228338"/>
                </a:lnTo>
                <a:lnTo>
                  <a:pt x="284888" y="1255468"/>
                </a:lnTo>
                <a:lnTo>
                  <a:pt x="323187" y="1279410"/>
                </a:lnTo>
                <a:lnTo>
                  <a:pt x="363349" y="1301044"/>
                </a:lnTo>
                <a:lnTo>
                  <a:pt x="404757" y="1321255"/>
                </a:lnTo>
                <a:lnTo>
                  <a:pt x="446794" y="1340924"/>
                </a:lnTo>
                <a:lnTo>
                  <a:pt x="467855" y="1350831"/>
                </a:lnTo>
                <a:lnTo>
                  <a:pt x="509677" y="1371342"/>
                </a:lnTo>
                <a:lnTo>
                  <a:pt x="550585" y="1393517"/>
                </a:lnTo>
                <a:lnTo>
                  <a:pt x="589962" y="1418238"/>
                </a:lnTo>
                <a:lnTo>
                  <a:pt x="625998" y="1446054"/>
                </a:lnTo>
                <a:lnTo>
                  <a:pt x="657975" y="1475992"/>
                </a:lnTo>
                <a:lnTo>
                  <a:pt x="687592" y="1507338"/>
                </a:lnTo>
                <a:lnTo>
                  <a:pt x="716551" y="1539378"/>
                </a:lnTo>
                <a:lnTo>
                  <a:pt x="731315" y="1555436"/>
                </a:lnTo>
                <a:lnTo>
                  <a:pt x="762476" y="1587182"/>
                </a:lnTo>
                <a:lnTo>
                  <a:pt x="797230" y="1617839"/>
                </a:lnTo>
                <a:lnTo>
                  <a:pt x="837278" y="1646696"/>
                </a:lnTo>
                <a:lnTo>
                  <a:pt x="884322" y="1673037"/>
                </a:lnTo>
                <a:lnTo>
                  <a:pt x="940061" y="1696151"/>
                </a:lnTo>
                <a:lnTo>
                  <a:pt x="1006490" y="1716277"/>
                </a:lnTo>
                <a:lnTo>
                  <a:pt x="1044712" y="1726742"/>
                </a:lnTo>
                <a:lnTo>
                  <a:pt x="1086025" y="1737504"/>
                </a:lnTo>
                <a:lnTo>
                  <a:pt x="1130067" y="1748398"/>
                </a:lnTo>
                <a:lnTo>
                  <a:pt x="1176475" y="1759257"/>
                </a:lnTo>
                <a:lnTo>
                  <a:pt x="1224887" y="1769917"/>
                </a:lnTo>
                <a:lnTo>
                  <a:pt x="1274938" y="1780210"/>
                </a:lnTo>
                <a:lnTo>
                  <a:pt x="1326267" y="1789972"/>
                </a:lnTo>
                <a:lnTo>
                  <a:pt x="1378510" y="1799037"/>
                </a:lnTo>
                <a:lnTo>
                  <a:pt x="1431305" y="1807239"/>
                </a:lnTo>
                <a:lnTo>
                  <a:pt x="1484288" y="1814413"/>
                </a:lnTo>
                <a:lnTo>
                  <a:pt x="1537097" y="1820391"/>
                </a:lnTo>
                <a:lnTo>
                  <a:pt x="1589369" y="1825010"/>
                </a:lnTo>
                <a:lnTo>
                  <a:pt x="1640740" y="1828103"/>
                </a:lnTo>
                <a:lnTo>
                  <a:pt x="1690849" y="1829504"/>
                </a:lnTo>
                <a:lnTo>
                  <a:pt x="1739332" y="1829048"/>
                </a:lnTo>
                <a:lnTo>
                  <a:pt x="1785826" y="1826568"/>
                </a:lnTo>
                <a:lnTo>
                  <a:pt x="1829968" y="1821900"/>
                </a:lnTo>
                <a:lnTo>
                  <a:pt x="1871395" y="1814877"/>
                </a:lnTo>
                <a:lnTo>
                  <a:pt x="1909746" y="1805334"/>
                </a:lnTo>
                <a:lnTo>
                  <a:pt x="1946079" y="1793220"/>
                </a:lnTo>
                <a:lnTo>
                  <a:pt x="1981665" y="1778898"/>
                </a:lnTo>
                <a:lnTo>
                  <a:pt x="2016455" y="1762479"/>
                </a:lnTo>
                <a:lnTo>
                  <a:pt x="2050399" y="1744076"/>
                </a:lnTo>
                <a:lnTo>
                  <a:pt x="2083446" y="1723800"/>
                </a:lnTo>
                <a:lnTo>
                  <a:pt x="2115547" y="1701765"/>
                </a:lnTo>
                <a:lnTo>
                  <a:pt x="2146653" y="1678081"/>
                </a:lnTo>
                <a:lnTo>
                  <a:pt x="2176714" y="1652861"/>
                </a:lnTo>
                <a:lnTo>
                  <a:pt x="2205679" y="1626217"/>
                </a:lnTo>
                <a:lnTo>
                  <a:pt x="2233500" y="1598261"/>
                </a:lnTo>
                <a:lnTo>
                  <a:pt x="2260127" y="1569104"/>
                </a:lnTo>
                <a:lnTo>
                  <a:pt x="2285509" y="1538860"/>
                </a:lnTo>
                <a:lnTo>
                  <a:pt x="2309597" y="1507639"/>
                </a:lnTo>
                <a:lnTo>
                  <a:pt x="2332342" y="1475554"/>
                </a:lnTo>
                <a:lnTo>
                  <a:pt x="2353694" y="1442718"/>
                </a:lnTo>
                <a:lnTo>
                  <a:pt x="2373602" y="1409241"/>
                </a:lnTo>
                <a:lnTo>
                  <a:pt x="2392018" y="1375236"/>
                </a:lnTo>
                <a:lnTo>
                  <a:pt x="2408891" y="1340815"/>
                </a:lnTo>
                <a:lnTo>
                  <a:pt x="2437812" y="1271172"/>
                </a:lnTo>
                <a:lnTo>
                  <a:pt x="2450427" y="1234792"/>
                </a:lnTo>
                <a:lnTo>
                  <a:pt x="2462568" y="1195810"/>
                </a:lnTo>
                <a:lnTo>
                  <a:pt x="2474079" y="1154541"/>
                </a:lnTo>
                <a:lnTo>
                  <a:pt x="2484806" y="1111299"/>
                </a:lnTo>
                <a:lnTo>
                  <a:pt x="2494592" y="1066397"/>
                </a:lnTo>
                <a:lnTo>
                  <a:pt x="2503285" y="1020149"/>
                </a:lnTo>
                <a:lnTo>
                  <a:pt x="2510728" y="972869"/>
                </a:lnTo>
                <a:lnTo>
                  <a:pt x="2516767" y="924871"/>
                </a:lnTo>
                <a:lnTo>
                  <a:pt x="2521247" y="876468"/>
                </a:lnTo>
                <a:lnTo>
                  <a:pt x="2524013" y="827974"/>
                </a:lnTo>
                <a:lnTo>
                  <a:pt x="2524910" y="779703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/>
          <p:nvPr/>
        </p:nvSpPr>
        <p:spPr>
          <a:xfrm>
            <a:off x="5999756" y="2354096"/>
            <a:ext cx="2550980" cy="25406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/>
          <p:nvPr/>
        </p:nvSpPr>
        <p:spPr>
          <a:xfrm>
            <a:off x="6242799" y="2469531"/>
            <a:ext cx="1896131" cy="1896131"/>
          </a:xfrm>
          <a:custGeom>
            <a:avLst/>
            <a:gdLst/>
            <a:ahLst/>
            <a:cxnLst/>
            <a:rect l="l" t="t" r="r" b="b"/>
            <a:pathLst>
              <a:path w="2217420" h="2217420">
                <a:moveTo>
                  <a:pt x="2157984" y="2134362"/>
                </a:moveTo>
                <a:lnTo>
                  <a:pt x="23622" y="0"/>
                </a:lnTo>
                <a:lnTo>
                  <a:pt x="0" y="23622"/>
                </a:lnTo>
                <a:lnTo>
                  <a:pt x="2134362" y="2157984"/>
                </a:lnTo>
                <a:lnTo>
                  <a:pt x="2157984" y="2134362"/>
                </a:lnTo>
                <a:close/>
              </a:path>
              <a:path w="2217420" h="2217420">
                <a:moveTo>
                  <a:pt x="2170176" y="2201559"/>
                </a:moveTo>
                <a:lnTo>
                  <a:pt x="2170176" y="2146554"/>
                </a:lnTo>
                <a:lnTo>
                  <a:pt x="2146554" y="2170176"/>
                </a:lnTo>
                <a:lnTo>
                  <a:pt x="2134362" y="2157984"/>
                </a:lnTo>
                <a:lnTo>
                  <a:pt x="2110740" y="2181606"/>
                </a:lnTo>
                <a:lnTo>
                  <a:pt x="2170176" y="2201559"/>
                </a:lnTo>
                <a:close/>
              </a:path>
              <a:path w="2217420" h="2217420">
                <a:moveTo>
                  <a:pt x="2170176" y="2146554"/>
                </a:moveTo>
                <a:lnTo>
                  <a:pt x="2157984" y="2134362"/>
                </a:lnTo>
                <a:lnTo>
                  <a:pt x="2134362" y="2157984"/>
                </a:lnTo>
                <a:lnTo>
                  <a:pt x="2146554" y="2170176"/>
                </a:lnTo>
                <a:lnTo>
                  <a:pt x="2170176" y="2146554"/>
                </a:lnTo>
                <a:close/>
              </a:path>
              <a:path w="2217420" h="2217420">
                <a:moveTo>
                  <a:pt x="2217420" y="2217420"/>
                </a:moveTo>
                <a:lnTo>
                  <a:pt x="2181606" y="2110740"/>
                </a:lnTo>
                <a:lnTo>
                  <a:pt x="2157984" y="2134362"/>
                </a:lnTo>
                <a:lnTo>
                  <a:pt x="2170176" y="2146554"/>
                </a:lnTo>
                <a:lnTo>
                  <a:pt x="2170176" y="2201559"/>
                </a:lnTo>
                <a:lnTo>
                  <a:pt x="2217420" y="22174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/>
          <p:nvPr/>
        </p:nvSpPr>
        <p:spPr>
          <a:xfrm>
            <a:off x="6253225" y="2365277"/>
            <a:ext cx="1895588" cy="1896131"/>
          </a:xfrm>
          <a:custGeom>
            <a:avLst/>
            <a:gdLst/>
            <a:ahLst/>
            <a:cxnLst/>
            <a:rect l="l" t="t" r="r" b="b"/>
            <a:pathLst>
              <a:path w="2216784" h="2217420">
                <a:moveTo>
                  <a:pt x="105918" y="35814"/>
                </a:moveTo>
                <a:lnTo>
                  <a:pt x="0" y="0"/>
                </a:lnTo>
                <a:lnTo>
                  <a:pt x="35052" y="106680"/>
                </a:lnTo>
                <a:lnTo>
                  <a:pt x="47244" y="94488"/>
                </a:lnTo>
                <a:lnTo>
                  <a:pt x="47244" y="70866"/>
                </a:lnTo>
                <a:lnTo>
                  <a:pt x="70866" y="47244"/>
                </a:lnTo>
                <a:lnTo>
                  <a:pt x="82674" y="59057"/>
                </a:lnTo>
                <a:lnTo>
                  <a:pt x="105918" y="35814"/>
                </a:lnTo>
                <a:close/>
              </a:path>
              <a:path w="2216784" h="2217420">
                <a:moveTo>
                  <a:pt x="82674" y="59057"/>
                </a:moveTo>
                <a:lnTo>
                  <a:pt x="70866" y="47244"/>
                </a:lnTo>
                <a:lnTo>
                  <a:pt x="47244" y="70866"/>
                </a:lnTo>
                <a:lnTo>
                  <a:pt x="59052" y="82679"/>
                </a:lnTo>
                <a:lnTo>
                  <a:pt x="82674" y="59057"/>
                </a:lnTo>
                <a:close/>
              </a:path>
              <a:path w="2216784" h="2217420">
                <a:moveTo>
                  <a:pt x="59052" y="82679"/>
                </a:moveTo>
                <a:lnTo>
                  <a:pt x="47244" y="70866"/>
                </a:lnTo>
                <a:lnTo>
                  <a:pt x="47244" y="94488"/>
                </a:lnTo>
                <a:lnTo>
                  <a:pt x="59052" y="82679"/>
                </a:lnTo>
                <a:close/>
              </a:path>
              <a:path w="2216784" h="2217420">
                <a:moveTo>
                  <a:pt x="2216658" y="2193798"/>
                </a:moveTo>
                <a:lnTo>
                  <a:pt x="82674" y="59057"/>
                </a:lnTo>
                <a:lnTo>
                  <a:pt x="59052" y="82679"/>
                </a:lnTo>
                <a:lnTo>
                  <a:pt x="2193036" y="2217420"/>
                </a:lnTo>
                <a:lnTo>
                  <a:pt x="2216658" y="219379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7276875" y="4408667"/>
            <a:ext cx="862273" cy="313850"/>
          </a:xfrm>
          <a:custGeom>
            <a:avLst/>
            <a:gdLst/>
            <a:ahLst/>
            <a:cxnLst/>
            <a:rect l="l" t="t" r="r" b="b"/>
            <a:pathLst>
              <a:path w="1008379" h="367029">
                <a:moveTo>
                  <a:pt x="918363" y="63956"/>
                </a:moveTo>
                <a:lnTo>
                  <a:pt x="907618" y="31978"/>
                </a:lnTo>
                <a:lnTo>
                  <a:pt x="0" y="334518"/>
                </a:lnTo>
                <a:lnTo>
                  <a:pt x="10668" y="366522"/>
                </a:lnTo>
                <a:lnTo>
                  <a:pt x="918363" y="63956"/>
                </a:lnTo>
                <a:close/>
              </a:path>
              <a:path w="1008379" h="367029">
                <a:moveTo>
                  <a:pt x="1008126" y="16002"/>
                </a:moveTo>
                <a:lnTo>
                  <a:pt x="896874" y="0"/>
                </a:lnTo>
                <a:lnTo>
                  <a:pt x="907618" y="31978"/>
                </a:lnTo>
                <a:lnTo>
                  <a:pt x="923544" y="26670"/>
                </a:lnTo>
                <a:lnTo>
                  <a:pt x="934212" y="58674"/>
                </a:lnTo>
                <a:lnTo>
                  <a:pt x="934212" y="89916"/>
                </a:lnTo>
                <a:lnTo>
                  <a:pt x="1008126" y="16002"/>
                </a:lnTo>
                <a:close/>
              </a:path>
              <a:path w="1008379" h="367029">
                <a:moveTo>
                  <a:pt x="934212" y="58674"/>
                </a:moveTo>
                <a:lnTo>
                  <a:pt x="923544" y="26670"/>
                </a:lnTo>
                <a:lnTo>
                  <a:pt x="907618" y="31978"/>
                </a:lnTo>
                <a:lnTo>
                  <a:pt x="918363" y="63956"/>
                </a:lnTo>
                <a:lnTo>
                  <a:pt x="934212" y="58674"/>
                </a:lnTo>
                <a:close/>
              </a:path>
              <a:path w="1008379" h="367029">
                <a:moveTo>
                  <a:pt x="934212" y="89916"/>
                </a:moveTo>
                <a:lnTo>
                  <a:pt x="934212" y="58674"/>
                </a:lnTo>
                <a:lnTo>
                  <a:pt x="918363" y="63956"/>
                </a:lnTo>
                <a:lnTo>
                  <a:pt x="928878" y="95250"/>
                </a:lnTo>
                <a:lnTo>
                  <a:pt x="934212" y="89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/>
          <p:nvPr/>
        </p:nvSpPr>
        <p:spPr>
          <a:xfrm>
            <a:off x="7338776" y="4466007"/>
            <a:ext cx="861729" cy="312764"/>
          </a:xfrm>
          <a:custGeom>
            <a:avLst/>
            <a:gdLst/>
            <a:ahLst/>
            <a:cxnLst/>
            <a:rect l="l" t="t" r="r" b="b"/>
            <a:pathLst>
              <a:path w="1007745" h="365760">
                <a:moveTo>
                  <a:pt x="89992" y="302488"/>
                </a:moveTo>
                <a:lnTo>
                  <a:pt x="79247" y="270509"/>
                </a:lnTo>
                <a:lnTo>
                  <a:pt x="0" y="349757"/>
                </a:lnTo>
                <a:lnTo>
                  <a:pt x="73913" y="360389"/>
                </a:lnTo>
                <a:lnTo>
                  <a:pt x="73913" y="307847"/>
                </a:lnTo>
                <a:lnTo>
                  <a:pt x="89992" y="302488"/>
                </a:lnTo>
                <a:close/>
              </a:path>
              <a:path w="1007745" h="365760">
                <a:moveTo>
                  <a:pt x="100736" y="334462"/>
                </a:moveTo>
                <a:lnTo>
                  <a:pt x="89992" y="302488"/>
                </a:lnTo>
                <a:lnTo>
                  <a:pt x="73913" y="307847"/>
                </a:lnTo>
                <a:lnTo>
                  <a:pt x="84581" y="339851"/>
                </a:lnTo>
                <a:lnTo>
                  <a:pt x="100736" y="334462"/>
                </a:lnTo>
                <a:close/>
              </a:path>
              <a:path w="1007745" h="365760">
                <a:moveTo>
                  <a:pt x="111251" y="365759"/>
                </a:moveTo>
                <a:lnTo>
                  <a:pt x="100736" y="334462"/>
                </a:lnTo>
                <a:lnTo>
                  <a:pt x="84581" y="339851"/>
                </a:lnTo>
                <a:lnTo>
                  <a:pt x="73913" y="307847"/>
                </a:lnTo>
                <a:lnTo>
                  <a:pt x="73913" y="360389"/>
                </a:lnTo>
                <a:lnTo>
                  <a:pt x="111251" y="365759"/>
                </a:lnTo>
                <a:close/>
              </a:path>
              <a:path w="1007745" h="365760">
                <a:moveTo>
                  <a:pt x="1007363" y="32003"/>
                </a:moveTo>
                <a:lnTo>
                  <a:pt x="997457" y="0"/>
                </a:lnTo>
                <a:lnTo>
                  <a:pt x="89992" y="302488"/>
                </a:lnTo>
                <a:lnTo>
                  <a:pt x="100736" y="334462"/>
                </a:lnTo>
                <a:lnTo>
                  <a:pt x="1007363" y="320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20"/>
            <a:fld id="{81D60167-4931-47E6-BA6A-407CBD079E47}" type="slidenum">
              <a:rPr spc="13" dirty="0"/>
              <a:pPr marL="21720"/>
              <a:t>6</a:t>
            </a:fld>
            <a:endParaRPr spc="13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16EC7-5487-4C61-BF0D-64CA9C5E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282" y="211613"/>
            <a:ext cx="7317435" cy="553998"/>
          </a:xfrm>
        </p:spPr>
        <p:txBody>
          <a:bodyPr/>
          <a:lstStyle/>
          <a:p>
            <a:r>
              <a:rPr lang="zh-CN" altLang="en-US" dirty="0"/>
              <a:t>第一节 计算机网络应用体系结构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F49D52-9291-48D0-B738-B6B7D5447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247925"/>
            <a:ext cx="8072119" cy="2585323"/>
          </a:xfrm>
        </p:spPr>
        <p:txBody>
          <a:bodyPr/>
          <a:lstStyle/>
          <a:p>
            <a:r>
              <a:rPr lang="zh-CN" altLang="en-US" dirty="0">
                <a:solidFill>
                  <a:srgbClr val="163793"/>
                </a:solidFill>
              </a:rPr>
              <a:t>一、客户</a:t>
            </a:r>
            <a:r>
              <a:rPr lang="en-US" altLang="zh-CN" dirty="0">
                <a:solidFill>
                  <a:srgbClr val="163793"/>
                </a:solidFill>
              </a:rPr>
              <a:t>/</a:t>
            </a:r>
            <a:r>
              <a:rPr lang="zh-CN" altLang="en-US" dirty="0">
                <a:solidFill>
                  <a:srgbClr val="163793"/>
                </a:solidFill>
              </a:rPr>
              <a:t>服务器</a:t>
            </a:r>
            <a:r>
              <a:rPr lang="en-US" altLang="zh-CN" dirty="0">
                <a:solidFill>
                  <a:srgbClr val="163793"/>
                </a:solidFill>
              </a:rPr>
              <a:t>C/S</a:t>
            </a:r>
            <a:r>
              <a:rPr lang="zh-CN" altLang="en-US" dirty="0">
                <a:solidFill>
                  <a:srgbClr val="163793"/>
                </a:solidFill>
              </a:rPr>
              <a:t>）结构网络应用</a:t>
            </a:r>
          </a:p>
          <a:p>
            <a:endParaRPr lang="en-US" altLang="zh-CN" dirty="0">
              <a:solidFill>
                <a:srgbClr val="163793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服务器</a:t>
            </a:r>
            <a:r>
              <a:rPr lang="zh-CN" altLang="en-US" dirty="0">
                <a:solidFill>
                  <a:srgbClr val="163793"/>
                </a:solidFill>
              </a:rPr>
              <a:t>计算机一般具有固定的网络地址（比如</a:t>
            </a:r>
            <a:r>
              <a:rPr lang="en-US" altLang="zh-CN" dirty="0">
                <a:solidFill>
                  <a:srgbClr val="163793"/>
                </a:solidFill>
              </a:rPr>
              <a:t>IP</a:t>
            </a:r>
            <a:r>
              <a:rPr lang="zh-CN" altLang="en-US" dirty="0">
                <a:solidFill>
                  <a:srgbClr val="163793"/>
                </a:solidFill>
              </a:rPr>
              <a:t>地址</a:t>
            </a:r>
            <a:r>
              <a:rPr lang="en-US" altLang="zh-CN" dirty="0">
                <a:solidFill>
                  <a:srgbClr val="163793"/>
                </a:solidFill>
              </a:rPr>
              <a:t>〉</a:t>
            </a:r>
            <a:r>
              <a:rPr lang="zh-CN" altLang="en-US" dirty="0">
                <a:solidFill>
                  <a:srgbClr val="163793"/>
                </a:solidFill>
              </a:rPr>
              <a:t>， 长期运行， 以便服务器软件能够随时被请求服务。</a:t>
            </a:r>
            <a:endParaRPr lang="en-US" altLang="zh-CN" dirty="0">
              <a:solidFill>
                <a:srgbClr val="163793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客户软件</a:t>
            </a:r>
            <a:r>
              <a:rPr lang="zh-CN" altLang="en-US" dirty="0">
                <a:solidFill>
                  <a:srgbClr val="163793"/>
                </a:solidFill>
              </a:rPr>
              <a:t>通常运行在普通用户的计算机或其他计算设备上，可能使用动态的网络地址， 是通信的主动发起方。</a:t>
            </a:r>
            <a:endParaRPr lang="en-US" altLang="zh-CN" dirty="0">
              <a:solidFill>
                <a:srgbClr val="163793"/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E3288A-1873-4DA5-BB65-AA035DB6EDF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155"/>
              </a:lnSpc>
            </a:pPr>
            <a:r>
              <a:rPr lang="zh-CN" altLang="en-US"/>
              <a:t>第二章 网络应用  主讲人：吴志辉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CF3B20-9462-41DA-9B2E-FFDB7D20E0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zh-CN" smtClean="0"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749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16EC7-5487-4C61-BF0D-64CA9C5E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282" y="211613"/>
            <a:ext cx="7317435" cy="553998"/>
          </a:xfrm>
        </p:spPr>
        <p:txBody>
          <a:bodyPr/>
          <a:lstStyle/>
          <a:p>
            <a:r>
              <a:rPr lang="zh-CN" altLang="en-US" dirty="0"/>
              <a:t>第一节 计算机网络应用体系结构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F49D52-9291-48D0-B738-B6B7D5447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247925"/>
            <a:ext cx="8072119" cy="4801314"/>
          </a:xfrm>
        </p:spPr>
        <p:txBody>
          <a:bodyPr/>
          <a:lstStyle/>
          <a:p>
            <a:r>
              <a:rPr lang="zh-CN" altLang="en-US" dirty="0">
                <a:solidFill>
                  <a:srgbClr val="163793"/>
                </a:solidFill>
              </a:rPr>
              <a:t>一、客户</a:t>
            </a:r>
            <a:r>
              <a:rPr lang="en-US" altLang="zh-CN" dirty="0">
                <a:solidFill>
                  <a:srgbClr val="163793"/>
                </a:solidFill>
              </a:rPr>
              <a:t>/</a:t>
            </a:r>
            <a:r>
              <a:rPr lang="zh-CN" altLang="en-US" dirty="0">
                <a:solidFill>
                  <a:srgbClr val="163793"/>
                </a:solidFill>
              </a:rPr>
              <a:t>服务器</a:t>
            </a:r>
            <a:r>
              <a:rPr lang="en-US" altLang="zh-CN" dirty="0">
                <a:solidFill>
                  <a:srgbClr val="163793"/>
                </a:solidFill>
              </a:rPr>
              <a:t>C/S</a:t>
            </a:r>
            <a:r>
              <a:rPr lang="zh-CN" altLang="en-US" dirty="0">
                <a:solidFill>
                  <a:srgbClr val="163793"/>
                </a:solidFill>
              </a:rPr>
              <a:t>）结构网络应用</a:t>
            </a:r>
          </a:p>
          <a:p>
            <a:endParaRPr lang="en-US" altLang="zh-CN" dirty="0">
              <a:solidFill>
                <a:srgbClr val="163793"/>
              </a:solidFill>
            </a:endParaRPr>
          </a:p>
          <a:p>
            <a:r>
              <a:rPr lang="en-US" altLang="zh-CN" dirty="0">
                <a:solidFill>
                  <a:srgbClr val="163793"/>
                </a:solidFill>
              </a:rPr>
              <a:t>C/S</a:t>
            </a:r>
            <a:r>
              <a:rPr lang="zh-CN" altLang="en-US" dirty="0">
                <a:solidFill>
                  <a:srgbClr val="163793"/>
                </a:solidFill>
              </a:rPr>
              <a:t>网络应用最主要的特征是通信</a:t>
            </a:r>
            <a:r>
              <a:rPr lang="zh-CN" altLang="en-US" dirty="0">
                <a:solidFill>
                  <a:srgbClr val="FF0000"/>
                </a:solidFill>
              </a:rPr>
              <a:t>只在客户与服务器之间进行， 客户与客户之间不进行直接通信</a:t>
            </a:r>
            <a:r>
              <a:rPr lang="zh-CN" altLang="en-US" dirty="0">
                <a:solidFill>
                  <a:srgbClr val="163793"/>
                </a:solidFill>
              </a:rPr>
              <a:t>。</a:t>
            </a:r>
            <a:endParaRPr lang="en-US" altLang="zh-CN" dirty="0">
              <a:solidFill>
                <a:srgbClr val="163793"/>
              </a:solidFill>
            </a:endParaRPr>
          </a:p>
          <a:p>
            <a:endParaRPr lang="en-US" altLang="zh-CN" dirty="0">
              <a:solidFill>
                <a:srgbClr val="163793"/>
              </a:solidFill>
            </a:endParaRPr>
          </a:p>
          <a:p>
            <a:r>
              <a:rPr lang="zh-CN" altLang="en-US" dirty="0">
                <a:solidFill>
                  <a:srgbClr val="163793"/>
                </a:solidFill>
              </a:rPr>
              <a:t>事实上，在现代计算机网络中， 网络应用程序之间通信的</a:t>
            </a:r>
            <a:r>
              <a:rPr lang="zh-CN" altLang="en-US" dirty="0">
                <a:solidFill>
                  <a:srgbClr val="FF0000"/>
                </a:solidFill>
              </a:rPr>
              <a:t>基本模式</a:t>
            </a:r>
            <a:r>
              <a:rPr lang="zh-CN" altLang="en-US" dirty="0">
                <a:solidFill>
                  <a:srgbClr val="163793"/>
                </a:solidFill>
              </a:rPr>
              <a:t>就是</a:t>
            </a:r>
            <a:r>
              <a:rPr lang="en-US" altLang="zh-CN" dirty="0">
                <a:solidFill>
                  <a:srgbClr val="163793"/>
                </a:solidFill>
              </a:rPr>
              <a:t>C/S</a:t>
            </a:r>
            <a:r>
              <a:rPr lang="zh-CN" altLang="en-US" dirty="0">
                <a:solidFill>
                  <a:srgbClr val="163793"/>
                </a:solidFill>
              </a:rPr>
              <a:t>方式通信。</a:t>
            </a:r>
            <a:endParaRPr lang="en-US" altLang="zh-CN" dirty="0">
              <a:solidFill>
                <a:srgbClr val="163793"/>
              </a:solidFill>
            </a:endParaRPr>
          </a:p>
          <a:p>
            <a:endParaRPr lang="en-US" altLang="zh-CN" dirty="0">
              <a:solidFill>
                <a:srgbClr val="163793"/>
              </a:solidFill>
            </a:endParaRPr>
          </a:p>
          <a:p>
            <a:r>
              <a:rPr lang="zh-CN" altLang="en-US" dirty="0">
                <a:solidFill>
                  <a:srgbClr val="163793"/>
                </a:solidFill>
              </a:rPr>
              <a:t>在</a:t>
            </a:r>
            <a:r>
              <a:rPr lang="en-US" altLang="zh-CN" dirty="0">
                <a:solidFill>
                  <a:srgbClr val="163793"/>
                </a:solidFill>
              </a:rPr>
              <a:t>C/S</a:t>
            </a:r>
            <a:r>
              <a:rPr lang="zh-CN" altLang="en-US" dirty="0">
                <a:solidFill>
                  <a:srgbClr val="163793"/>
                </a:solidFill>
              </a:rPr>
              <a:t>通信过程中， 主动发起通信的一方就是</a:t>
            </a:r>
            <a:r>
              <a:rPr lang="zh-CN" altLang="en-US" dirty="0">
                <a:solidFill>
                  <a:srgbClr val="FF0000"/>
                </a:solidFill>
              </a:rPr>
              <a:t>客户</a:t>
            </a:r>
            <a:r>
              <a:rPr lang="zh-CN" altLang="en-US" dirty="0">
                <a:solidFill>
                  <a:srgbClr val="163793"/>
                </a:solidFill>
              </a:rPr>
              <a:t>， 被动接受通信的一方就是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  <a:r>
              <a:rPr lang="zh-CN" altLang="en-US" dirty="0">
                <a:solidFill>
                  <a:srgbClr val="163793"/>
                </a:solidFill>
              </a:rPr>
              <a:t>。</a:t>
            </a:r>
            <a:endParaRPr lang="en-US" altLang="zh-CN" dirty="0">
              <a:solidFill>
                <a:srgbClr val="163793"/>
              </a:solidFill>
            </a:endParaRPr>
          </a:p>
          <a:p>
            <a:endParaRPr lang="en-US" altLang="zh-CN" dirty="0">
              <a:solidFill>
                <a:srgbClr val="163793"/>
              </a:solidFill>
            </a:endParaRPr>
          </a:p>
          <a:p>
            <a:r>
              <a:rPr lang="zh-CN" altLang="en-US" dirty="0">
                <a:solidFill>
                  <a:srgbClr val="163793"/>
                </a:solidFill>
              </a:rPr>
              <a:t>显然， 服务器为了能被动接受通信， </a:t>
            </a:r>
            <a:r>
              <a:rPr lang="zh-CN" altLang="en-US" dirty="0">
                <a:solidFill>
                  <a:srgbClr val="FF0000"/>
                </a:solidFill>
              </a:rPr>
              <a:t>必须先运行</a:t>
            </a:r>
            <a:r>
              <a:rPr lang="zh-CN" altLang="en-US" dirty="0">
                <a:solidFill>
                  <a:srgbClr val="163793"/>
                </a:solidFill>
              </a:rPr>
              <a:t>， 做好通信准备。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E3288A-1873-4DA5-BB65-AA035DB6EDF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155"/>
              </a:lnSpc>
            </a:pPr>
            <a:r>
              <a:rPr lang="zh-CN" altLang="en-US"/>
              <a:t>第二章 网络应用  主讲人：吴志辉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CF3B20-9462-41DA-9B2E-FFDB7D20E0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zh-CN" smtClean="0"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841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16EC7-5487-4C61-BF0D-64CA9C5E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282" y="211613"/>
            <a:ext cx="7317435" cy="553998"/>
          </a:xfrm>
        </p:spPr>
        <p:txBody>
          <a:bodyPr/>
          <a:lstStyle/>
          <a:p>
            <a:r>
              <a:rPr lang="zh-CN" altLang="en-US" dirty="0"/>
              <a:t>第一节 计算机网络应用体系结构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F49D52-9291-48D0-B738-B6B7D5447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247925"/>
            <a:ext cx="8072119" cy="4062651"/>
          </a:xfrm>
        </p:spPr>
        <p:txBody>
          <a:bodyPr/>
          <a:lstStyle/>
          <a:p>
            <a:r>
              <a:rPr lang="zh-CN" altLang="en-US" dirty="0">
                <a:solidFill>
                  <a:srgbClr val="163793"/>
                </a:solidFill>
              </a:rPr>
              <a:t>二、纯</a:t>
            </a:r>
            <a:r>
              <a:rPr lang="en-US" altLang="zh-CN" dirty="0">
                <a:solidFill>
                  <a:srgbClr val="163793"/>
                </a:solidFill>
              </a:rPr>
              <a:t>P2P</a:t>
            </a:r>
            <a:r>
              <a:rPr lang="zh-CN" altLang="en-US" dirty="0">
                <a:solidFill>
                  <a:srgbClr val="163793"/>
                </a:solidFill>
              </a:rPr>
              <a:t>结构网络应用</a:t>
            </a:r>
            <a:endParaRPr lang="en-US" altLang="zh-CN" dirty="0">
              <a:solidFill>
                <a:srgbClr val="163793"/>
              </a:solidFill>
            </a:endParaRPr>
          </a:p>
          <a:p>
            <a:endParaRPr lang="zh-CN" altLang="en-US" dirty="0">
              <a:solidFill>
                <a:srgbClr val="163793"/>
              </a:solidFill>
            </a:endParaRPr>
          </a:p>
          <a:p>
            <a:r>
              <a:rPr lang="en-US" altLang="zh-CN" dirty="0">
                <a:solidFill>
                  <a:srgbClr val="163793"/>
                </a:solidFill>
              </a:rPr>
              <a:t>P2P</a:t>
            </a:r>
            <a:r>
              <a:rPr lang="zh-CN" altLang="en-US" dirty="0">
                <a:solidFill>
                  <a:srgbClr val="163793"/>
                </a:solidFill>
              </a:rPr>
              <a:t>网络应用是近年来网络上发展比较快， 并且表现出许多优良性能，深受用户青睐的一类网络应用， 在文件分发、文件共享、视频流服务等应用中，</a:t>
            </a:r>
            <a:r>
              <a:rPr lang="en-US" altLang="zh-CN" dirty="0">
                <a:solidFill>
                  <a:srgbClr val="163793"/>
                </a:solidFill>
              </a:rPr>
              <a:t>P2P</a:t>
            </a:r>
            <a:r>
              <a:rPr lang="zh-CN" altLang="en-US" dirty="0">
                <a:solidFill>
                  <a:srgbClr val="163793"/>
                </a:solidFill>
              </a:rPr>
              <a:t>应用表现出优越的性能，例如</a:t>
            </a:r>
            <a:r>
              <a:rPr lang="en-US" altLang="zh-CN" dirty="0">
                <a:solidFill>
                  <a:srgbClr val="163793"/>
                </a:solidFill>
              </a:rPr>
              <a:t>Gnutella</a:t>
            </a:r>
            <a:r>
              <a:rPr lang="zh-CN" altLang="en-US" dirty="0">
                <a:solidFill>
                  <a:srgbClr val="163793"/>
                </a:solidFill>
              </a:rPr>
              <a:t>、</a:t>
            </a:r>
            <a:r>
              <a:rPr lang="en-US" altLang="zh-CN" dirty="0" err="1">
                <a:solidFill>
                  <a:srgbClr val="163793"/>
                </a:solidFill>
              </a:rPr>
              <a:t>BitTorent</a:t>
            </a:r>
            <a:r>
              <a:rPr lang="zh-CN" altLang="en-US" dirty="0">
                <a:solidFill>
                  <a:srgbClr val="163793"/>
                </a:solidFill>
              </a:rPr>
              <a:t>等。</a:t>
            </a:r>
            <a:r>
              <a:rPr lang="zh-CN" altLang="en-US" dirty="0">
                <a:solidFill>
                  <a:srgbClr val="FF0000"/>
                </a:solidFill>
              </a:rPr>
              <a:t>在纯</a:t>
            </a:r>
            <a:r>
              <a:rPr lang="en-US" altLang="zh-CN" dirty="0">
                <a:solidFill>
                  <a:srgbClr val="FF0000"/>
                </a:solidFill>
              </a:rPr>
              <a:t>P2P</a:t>
            </a:r>
            <a:r>
              <a:rPr lang="zh-CN" altLang="en-US" dirty="0">
                <a:solidFill>
                  <a:srgbClr val="FF0000"/>
                </a:solidFill>
              </a:rPr>
              <a:t>网络应用中， 没有一直在运行的传统服务器， 所有通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信都是在对等的通信方之间直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接进行</a:t>
            </a:r>
            <a:r>
              <a:rPr lang="zh-CN" altLang="en-US" dirty="0">
                <a:solidFill>
                  <a:srgbClr val="163793"/>
                </a:solidFill>
              </a:rPr>
              <a:t>， 通信双方没有传统意</a:t>
            </a:r>
            <a:endParaRPr lang="en-US" altLang="zh-CN" dirty="0">
              <a:solidFill>
                <a:srgbClr val="163793"/>
              </a:solidFill>
            </a:endParaRPr>
          </a:p>
          <a:p>
            <a:r>
              <a:rPr lang="zh-CN" altLang="en-US" dirty="0">
                <a:solidFill>
                  <a:srgbClr val="163793"/>
                </a:solidFill>
              </a:rPr>
              <a:t>义上的客户与服务器之分，</a:t>
            </a:r>
            <a:endParaRPr lang="en-US" altLang="zh-CN" dirty="0">
              <a:solidFill>
                <a:srgbClr val="163793"/>
              </a:solidFill>
            </a:endParaRPr>
          </a:p>
          <a:p>
            <a:r>
              <a:rPr lang="zh-CN" altLang="en-US" dirty="0">
                <a:solidFill>
                  <a:srgbClr val="163793"/>
                </a:solidFill>
              </a:rPr>
              <a:t>“地位” 对等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E3288A-1873-4DA5-BB65-AA035DB6EDF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155"/>
              </a:lnSpc>
            </a:pPr>
            <a:r>
              <a:rPr lang="zh-CN" altLang="en-US"/>
              <a:t>第二章 网络应用  主讲人：吴志辉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CF3B20-9462-41DA-9B2E-FFDB7D20E0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zh-CN" smtClean="0"/>
              <a:t>9</a:t>
            </a:fld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AB2F77-D2DA-43D7-BDCA-B51323958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894" y="3429000"/>
            <a:ext cx="3866667" cy="2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54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Words>2227</Words>
  <Application>Microsoft Office PowerPoint</Application>
  <PresentationFormat>全屏显示(4:3)</PresentationFormat>
  <Paragraphs>197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等线</vt:lpstr>
      <vt:lpstr>华文楷体</vt:lpstr>
      <vt:lpstr>楷体</vt:lpstr>
      <vt:lpstr>宋体</vt:lpstr>
      <vt:lpstr>Arial</vt:lpstr>
      <vt:lpstr>Calibri</vt:lpstr>
      <vt:lpstr>Times New Roman</vt:lpstr>
      <vt:lpstr>Verdana</vt:lpstr>
      <vt:lpstr>Wingdings</vt:lpstr>
      <vt:lpstr>Office Theme</vt:lpstr>
      <vt:lpstr>PowerPoint 演示文稿</vt:lpstr>
      <vt:lpstr>目录</vt:lpstr>
      <vt:lpstr>第一节 计算机网络应用体系结构</vt:lpstr>
      <vt:lpstr>第一节 计算机网络应用体系结构</vt:lpstr>
      <vt:lpstr>客户机/服务器结构</vt:lpstr>
      <vt:lpstr>客户机/服务器结构</vt:lpstr>
      <vt:lpstr>第一节 计算机网络应用体系结构</vt:lpstr>
      <vt:lpstr>第一节 计算机网络应用体系结构</vt:lpstr>
      <vt:lpstr>第一节 计算机网络应用体系结构</vt:lpstr>
      <vt:lpstr>客户机/服务器结构</vt:lpstr>
      <vt:lpstr>第一节 计算机网络应用体系结构</vt:lpstr>
      <vt:lpstr>第一节 计算机网络应用体系结构</vt:lpstr>
      <vt:lpstr>混合结构</vt:lpstr>
      <vt:lpstr>第一节 计算机网络应用体系结构</vt:lpstr>
      <vt:lpstr>第二节 网络应用通信基本原理</vt:lpstr>
      <vt:lpstr>第二节 网络应用通信基本原理</vt:lpstr>
      <vt:lpstr>第二节 网络应用通信基本原理</vt:lpstr>
      <vt:lpstr>第二节 网络应用通信基本原理</vt:lpstr>
      <vt:lpstr>第二节 网络应用通信基本原理</vt:lpstr>
      <vt:lpstr>第二节 网络应用通信基本原理</vt:lpstr>
      <vt:lpstr>第二节 网络应用通信基本原理</vt:lpstr>
      <vt:lpstr>第二节 网络应用通信基本原理</vt:lpstr>
      <vt:lpstr>第二节 网络应用通信基本原理</vt:lpstr>
      <vt:lpstr>第二节 网络应用通信基本原理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计算机网络概述</dc:title>
  <dc:creator>wzh</dc:creator>
  <cp:lastModifiedBy>吴志辉</cp:lastModifiedBy>
  <cp:revision>84</cp:revision>
  <cp:lastPrinted>2019-10-07T11:44:08Z</cp:lastPrinted>
  <dcterms:created xsi:type="dcterms:W3CDTF">2019-10-03T16:13:38Z</dcterms:created>
  <dcterms:modified xsi:type="dcterms:W3CDTF">2019-10-31T13:32:22Z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2015-09-10T00:00:00Z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2019-10-03T00:00:00Z</vt:filetime>
  </property>
</Properties>
</file>