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435" y="8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607757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13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800" i="1">
                <a:solidFill>
                  <a:srgbClr val="5C86B9"/>
                </a:solidFill>
              </a:defRPr>
            </a:lvl1pPr>
          </a:lstStyle>
          <a:p>
            <a:r>
              <a:t>Date</a:t>
            </a: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body" sz="quarter" idx="13"/>
          </p:nvPr>
        </p:nvSpPr>
        <p:spPr>
          <a:xfrm>
            <a:off x="1270000" y="43053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ClrTx/>
              <a:buSzTx/>
              <a:buFontTx/>
              <a:buNone/>
              <a:defRPr sz="3000"/>
            </a:lvl1pPr>
          </a:lstStyle>
          <a:p>
            <a:r>
              <a:t>“Type a quote here.” 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>
                <a:solidFill>
                  <a:srgbClr val="5C86B9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15537" dir="5392174" rotWithShape="0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800" i="1">
                <a:solidFill>
                  <a:srgbClr val="5C86B9"/>
                </a:solidFill>
              </a:defRPr>
            </a:lvl1pPr>
          </a:lstStyle>
          <a:p>
            <a:r>
              <a:t>Date</a:t>
            </a:r>
          </a:p>
        </p:txBody>
      </p:sp>
      <p:sp>
        <p:nvSpPr>
          <p:cNvPr id="28" name="Shape 28"/>
          <p:cNvSpPr>
            <a:spLocks noGrp="1"/>
          </p:cNvSpPr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6400" y="486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406400" y="49149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06400" y="52705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406400" y="53213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355600" y="5410200"/>
            <a:ext cx="5816600" cy="3365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15537" dir="5392174" rotWithShape="0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406400" y="25654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06400" y="26162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>
            <a:lvl1pPr marL="381000" indent="-381000">
              <a:defRPr sz="3000"/>
            </a:lvl1pPr>
            <a:lvl2pPr marL="762000" indent="-381000">
              <a:defRPr sz="3000"/>
            </a:lvl2pPr>
            <a:lvl3pPr marL="1143000" indent="-381000">
              <a:defRPr sz="3000"/>
            </a:lvl3pPr>
            <a:lvl4pPr marL="1524000" indent="-381000">
              <a:defRPr sz="3000"/>
            </a:lvl4pPr>
            <a:lvl5pPr marL="1905000" indent="-381000"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15537" dir="5392174" rotWithShape="0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pic" sz="half" idx="13"/>
          </p:nvPr>
        </p:nvSpPr>
        <p:spPr>
          <a:xfrm>
            <a:off x="6502400" y="4813300"/>
            <a:ext cx="6121400" cy="4356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sz="half" idx="14"/>
          </p:nvPr>
        </p:nvSpPr>
        <p:spPr>
          <a:xfrm>
            <a:off x="6502400" y="444500"/>
            <a:ext cx="6121400" cy="436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pic" idx="15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06400" y="25654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06400" y="26162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2331700" y="9220200"/>
            <a:ext cx="317500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9pPr>
    </p:titleStyle>
    <p:bodyStyle>
      <a:lvl1pPr marL="50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1pPr>
      <a:lvl2pPr marL="101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2pPr>
      <a:lvl3pPr marL="152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3pPr>
      <a:lvl4pPr marL="203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4pPr>
      <a:lvl5pPr marL="2540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5pPr>
      <a:lvl6pPr marL="304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6pPr>
      <a:lvl7pPr marL="355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7pPr>
      <a:lvl8pPr marL="406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8pPr>
      <a:lvl9pPr marL="457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 Jun 2016</a:t>
            </a:r>
          </a:p>
        </p:txBody>
      </p:sp>
      <p:sp>
        <p:nvSpPr>
          <p:cNvPr id="134" name="Shape 134"/>
          <p:cNvSpPr>
            <a:spLocks noGrp="1"/>
          </p:cNvSpPr>
          <p:nvPr>
            <p:ph type="ctrTitle"/>
          </p:nvPr>
        </p:nvSpPr>
        <p:spPr>
          <a:xfrm>
            <a:off x="355600" y="5956300"/>
            <a:ext cx="12293600" cy="21082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PlaqueQuant</a:t>
            </a:r>
            <a:r>
              <a:rPr lang="en-US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– Blood Vessel stenosis quantification software</a:t>
            </a:r>
            <a:endParaRPr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571" y="2271176"/>
            <a:ext cx="4797202" cy="368512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355600" y="-360218"/>
            <a:ext cx="7823200" cy="20447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Analysis - </a:t>
            </a:r>
            <a:r>
              <a:rPr dirty="0" smtClean="0"/>
              <a:t>2D</a:t>
            </a:r>
            <a:r>
              <a:rPr lang="en-US" dirty="0" smtClean="0"/>
              <a:t> results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1" y="2556933"/>
            <a:ext cx="8469248" cy="71966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21386" y="3812857"/>
            <a:ext cx="2280709" cy="3979333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92696" y="4033734"/>
            <a:ext cx="22352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32486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Palatino"/>
              </a:rPr>
              <a:t>Measurement and Analysis</a:t>
            </a:r>
            <a:endParaRPr kumimoji="0" lang="en-US" sz="2400" b="0" i="0" u="none" strike="noStrike" cap="none" spc="0" normalizeH="0" dirty="0" smtClean="0">
              <a:ln>
                <a:noFill/>
              </a:ln>
              <a:solidFill>
                <a:srgbClr val="32486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Palatino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61900" y="5054805"/>
            <a:ext cx="382628" cy="306882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Box 3"/>
          <p:cNvSpPr txBox="1"/>
          <p:nvPr/>
        </p:nvSpPr>
        <p:spPr>
          <a:xfrm>
            <a:off x="9253214" y="5515575"/>
            <a:ext cx="3323205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0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Lumen, Vessel Wall, Plaque Area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0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Maximum Wall Thickness</a:t>
            </a:r>
            <a:endParaRPr lang="en-US" altLang="zh-CN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32486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Palatino"/>
              </a:rPr>
              <a:t>Normalized Wall Index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9148">
              <a:defRPr sz="6016" spc="-120"/>
            </a:lvl1pPr>
          </a:lstStyle>
          <a:p>
            <a:r>
              <a:t>3D measurement of vessel stenosis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sz="half" idx="1"/>
          </p:nvPr>
        </p:nvSpPr>
        <p:spPr>
          <a:xfrm>
            <a:off x="355599" y="2113580"/>
            <a:ext cx="5816601" cy="6324601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After manual segmentation in 2D viewer, 3D model is automatically generated.</a:t>
            </a:r>
          </a:p>
          <a:p>
            <a:pPr lvl="1"/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Use can use </a:t>
            </a:r>
            <a:r>
              <a:rPr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3D </a:t>
            </a:r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ruler </a:t>
            </a:r>
            <a:r>
              <a:rPr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tool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to </a:t>
            </a:r>
            <a:r>
              <a:rPr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interactively </a:t>
            </a:r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measure stenosis length (A) and reference length (B)</a:t>
            </a:r>
          </a:p>
          <a:p>
            <a:pPr lvl="1"/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% stenosis</a:t>
            </a:r>
          </a:p>
        </p:txBody>
      </p:sp>
      <p:pic>
        <p:nvPicPr>
          <p:cNvPr id="17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2123" y="7599980"/>
            <a:ext cx="26162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Placeholder 2"/>
          <p:cNvPicPr>
            <a:picLocks noGrp="1" noChangeAspect="1"/>
          </p:cNvPicPr>
          <p:nvPr>
            <p:ph type="pic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 r="951"/>
          <a:stretch/>
        </p:blipFill>
        <p:spPr>
          <a:xfrm>
            <a:off x="6172200" y="1392072"/>
            <a:ext cx="6777054" cy="8164008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sz="half" idx="4294967295"/>
          </p:nvPr>
        </p:nvSpPr>
        <p:spPr>
          <a:xfrm>
            <a:off x="53830" y="1714499"/>
            <a:ext cx="5816601" cy="6324601"/>
          </a:xfrm>
          <a:prstGeom prst="rect">
            <a:avLst/>
          </a:prstGeom>
        </p:spPr>
        <p:txBody>
          <a:bodyPr/>
          <a:lstStyle>
            <a:lvl1pPr marL="401052" indent="-401052">
              <a:defRPr sz="3000"/>
            </a:lvl1pPr>
          </a:lstStyle>
          <a:p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 pdf report is </a:t>
            </a:r>
            <a:r>
              <a:rPr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generated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on request</a:t>
            </a:r>
            <a:r>
              <a:rPr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  </a:t>
            </a:r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2D, 3D segmentation measurement, images, different statistics such as the maximum wall thickness and % stenosis </a:t>
            </a:r>
            <a:r>
              <a:rPr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are included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in this report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5867399" y="157859"/>
            <a:ext cx="6969350" cy="940947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431" y="157859"/>
            <a:ext cx="6966318" cy="940947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Project Scope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  <a:cs typeface="Microsoft New Tai Lue" panose="020B0502040204020203" pitchFamily="34" charset="0"/>
              </a:rPr>
              <a:t>PlaqueQuant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Microsoft New Tai Lue" panose="020B0502040204020203" pitchFamily="34" charset="0"/>
              </a:rPr>
              <a:t> is a software with various algorithms, which facilitates user to perform accurate segmentation of blood vessels.  Quantitative analysis are performed to help user to quantify blood vessel stenosis</a:t>
            </a:r>
          </a:p>
          <a:p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Microsoft New Tai Lue" panose="020B0502040204020203" pitchFamily="34" charset="0"/>
              </a:rPr>
              <a:t>The following steps are used to demonstrate the robustness of the software</a:t>
            </a:r>
          </a:p>
          <a:p>
            <a:r>
              <a:rPr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Microsoft New Tai Lue" panose="020B0502040204020203" pitchFamily="34" charset="0"/>
              </a:rPr>
              <a:t>Step </a:t>
            </a:r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  <a:cs typeface="Microsoft New Tai Lue" panose="020B0502040204020203" pitchFamily="34" charset="0"/>
              </a:rPr>
              <a:t>1: Loading anatomical images</a:t>
            </a:r>
          </a:p>
          <a:p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  <a:cs typeface="Microsoft New Tai Lue" panose="020B0502040204020203" pitchFamily="34" charset="0"/>
              </a:rPr>
              <a:t>Step 2: Introduction of the main user interface</a:t>
            </a:r>
          </a:p>
          <a:p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  <a:cs typeface="Microsoft New Tai Lue" panose="020B0502040204020203" pitchFamily="34" charset="0"/>
              </a:rPr>
              <a:t>Step 3: Segmentation </a:t>
            </a:r>
          </a:p>
          <a:p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  <a:cs typeface="Microsoft New Tai Lue" panose="020B0502040204020203" pitchFamily="34" charset="0"/>
              </a:rPr>
              <a:t>Step 4: Analysis - 2D and 3D View</a:t>
            </a:r>
          </a:p>
          <a:p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  <a:cs typeface="Microsoft New Tai Lue" panose="020B0502040204020203" pitchFamily="34" charset="0"/>
              </a:rPr>
              <a:t>Step 5: Report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355600" y="444500"/>
            <a:ext cx="6738254" cy="2044700"/>
          </a:xfrm>
          <a:prstGeom prst="rect">
            <a:avLst/>
          </a:prstGeom>
        </p:spPr>
        <p:txBody>
          <a:bodyPr/>
          <a:lstStyle>
            <a:lvl1pPr defTabSz="560831">
              <a:defRPr sz="6144" spc="-122"/>
            </a:lvl1pPr>
          </a:lstStyle>
          <a:p>
            <a:r>
              <a:t>Loading Anatomical Images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355600" y="2984500"/>
            <a:ext cx="6421895" cy="6324600"/>
          </a:xfrm>
          <a:prstGeom prst="rect">
            <a:avLst/>
          </a:prstGeom>
        </p:spPr>
        <p:txBody>
          <a:bodyPr/>
          <a:lstStyle/>
          <a:p>
            <a:pPr marL="316229" indent="-316229" defTabSz="484886">
              <a:spcBef>
                <a:spcPts val="3100"/>
              </a:spcBef>
              <a:defRPr sz="2490"/>
            </a:pPr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User can add </a:t>
            </a:r>
            <a:r>
              <a:rPr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anatomica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l</a:t>
            </a:r>
            <a:r>
              <a:rPr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images such as </a:t>
            </a:r>
          </a:p>
          <a:p>
            <a:pPr marL="632459" lvl="1" indent="-316229" defTabSz="484886">
              <a:spcBef>
                <a:spcPts val="3100"/>
              </a:spcBef>
              <a:defRPr sz="2490"/>
            </a:pPr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CUBE T1 image</a:t>
            </a:r>
          </a:p>
          <a:p>
            <a:pPr marL="632459" lvl="1" indent="-316229" defTabSz="484886">
              <a:spcBef>
                <a:spcPts val="3100"/>
              </a:spcBef>
              <a:defRPr sz="2490"/>
            </a:pPr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CUBE T2 image</a:t>
            </a:r>
          </a:p>
          <a:p>
            <a:pPr marL="632459" lvl="1" indent="-316229" defTabSz="484886">
              <a:spcBef>
                <a:spcPts val="3100"/>
              </a:spcBef>
              <a:defRPr sz="2490"/>
            </a:pPr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CUBE </a:t>
            </a:r>
            <a:r>
              <a:rPr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T1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ontrast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32459" lvl="1" indent="-316229" defTabSz="484886">
              <a:spcBef>
                <a:spcPts val="3100"/>
              </a:spcBef>
              <a:defRPr sz="2490"/>
            </a:pPr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2D Double Inversion Recovery (DIR)/Quadruple inversion recovery (QIR) </a:t>
            </a:r>
          </a:p>
          <a:p>
            <a:pPr marL="632459" lvl="1" indent="-316229" defTabSz="484886">
              <a:spcBef>
                <a:spcPts val="3100"/>
              </a:spcBef>
              <a:defRPr sz="2490"/>
            </a:pPr>
            <a:r>
              <a:rPr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MPRAG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E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78130" indent="-342900" defTabSz="484886">
              <a:spcBef>
                <a:spcPts val="3100"/>
              </a:spcBef>
              <a:defRPr sz="2490"/>
            </a:pP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Rigid Alignment for the image will be performed in the background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495" y="2074984"/>
            <a:ext cx="6227305" cy="723411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178" y="2517767"/>
            <a:ext cx="8291499" cy="7147844"/>
          </a:xfrm>
          <a:prstGeom prst="rect">
            <a:avLst/>
          </a:prstGeom>
        </p:spPr>
      </p:pic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6144" spc="-122"/>
            </a:lvl1pPr>
          </a:lstStyle>
          <a:p>
            <a:r>
              <a:t>Introduction of the main UI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Basic Navigation</a:t>
            </a:r>
          </a:p>
          <a:p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Cursor Tools </a:t>
            </a:r>
          </a:p>
          <a:p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Contrast Tools</a:t>
            </a:r>
          </a:p>
          <a:p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Ruler </a:t>
            </a:r>
            <a:r>
              <a:rPr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Tools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73955" y="4441110"/>
            <a:ext cx="2108200" cy="564257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Sagittal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5914" y="4441109"/>
            <a:ext cx="2108200" cy="564257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Coronal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3895" y="7668068"/>
            <a:ext cx="2108200" cy="564257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Axial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85914" y="7668069"/>
            <a:ext cx="2108200" cy="564257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3D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3271" y="2966914"/>
            <a:ext cx="3101111" cy="272561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4543" y="2394820"/>
            <a:ext cx="22352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324863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Tool bar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324863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594600" y="2748538"/>
            <a:ext cx="382628" cy="306882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Rectangle 10"/>
          <p:cNvSpPr/>
          <p:nvPr/>
        </p:nvSpPr>
        <p:spPr>
          <a:xfrm>
            <a:off x="10270041" y="3260966"/>
            <a:ext cx="2438400" cy="5814457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68001" y="1652238"/>
            <a:ext cx="22352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324863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Segmentation Window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324863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785601" y="2654299"/>
            <a:ext cx="0" cy="40112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ectangle 21"/>
          <p:cNvSpPr/>
          <p:nvPr/>
        </p:nvSpPr>
        <p:spPr>
          <a:xfrm>
            <a:off x="4422178" y="9214794"/>
            <a:ext cx="1890699" cy="272561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12877" y="9200831"/>
            <a:ext cx="22352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Slice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324863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537057" y="9403470"/>
            <a:ext cx="382628" cy="50452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ectangle 25"/>
          <p:cNvSpPr/>
          <p:nvPr/>
        </p:nvSpPr>
        <p:spPr>
          <a:xfrm>
            <a:off x="8772256" y="9214795"/>
            <a:ext cx="1607199" cy="29322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68001" y="9264126"/>
            <a:ext cx="22352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3D View Option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0476687" y="9385580"/>
            <a:ext cx="382628" cy="50452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/>
          <p:cNvSpPr/>
          <p:nvPr/>
        </p:nvSpPr>
        <p:spPr>
          <a:xfrm>
            <a:off x="4454826" y="2748538"/>
            <a:ext cx="2464859" cy="235962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70458" y="1968227"/>
            <a:ext cx="22352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324863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Menu bar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324863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7130515" y="2456935"/>
            <a:ext cx="382628" cy="306882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32" y="1245333"/>
            <a:ext cx="6664868" cy="8063767"/>
          </a:xfrm>
          <a:prstGeom prst="rect">
            <a:avLst/>
          </a:prstGeom>
        </p:spPr>
      </p:pic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6144" spc="-122"/>
            </a:lvl1pPr>
          </a:lstStyle>
          <a:p>
            <a:r>
              <a:t>Introduction of the main UI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User can anytime switch from traditional multiple angle view to all axial view, which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can </a:t>
            </a:r>
            <a:r>
              <a:rPr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display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maximum </a:t>
            </a:r>
            <a:r>
              <a:rPr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three </a:t>
            </a:r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image data at the same </a:t>
            </a:r>
            <a:r>
              <a:rPr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time</a:t>
            </a:r>
            <a:endParaRPr lang="en-US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User will find it easier to perform segmentation in all axial view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116704" y="1664677"/>
            <a:ext cx="370196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/>
          <p:cNvSpPr/>
          <p:nvPr/>
        </p:nvSpPr>
        <p:spPr>
          <a:xfrm>
            <a:off x="6756400" y="7103814"/>
            <a:ext cx="2108200" cy="564257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Axial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56400" y="3477071"/>
            <a:ext cx="2108200" cy="564257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Axial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10800" y="3477071"/>
            <a:ext cx="2108200" cy="564257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Axial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86900" y="5439222"/>
            <a:ext cx="1661746" cy="564257"/>
          </a:xfrm>
          <a:prstGeom prst="rect">
            <a:avLst/>
          </a:prstGeom>
          <a:noFill/>
          <a:ln w="19050" cap="flat">
            <a:solidFill>
              <a:srgbClr val="FFFF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00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17773" y="6667395"/>
            <a:ext cx="22352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Select the display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image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0317773" y="6146800"/>
            <a:ext cx="495601" cy="377274"/>
          </a:xfrm>
          <a:prstGeom prst="straightConnector1">
            <a:avLst/>
          </a:prstGeom>
          <a:noFill/>
          <a:ln w="12700" cap="flat">
            <a:solidFill>
              <a:srgbClr val="FFFF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/>
          <p:cNvSpPr txBox="1"/>
          <p:nvPr/>
        </p:nvSpPr>
        <p:spPr>
          <a:xfrm>
            <a:off x="9486900" y="1353837"/>
            <a:ext cx="256350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0000"/>
                </a:solidFill>
              </a:rPr>
              <a:t>Switch the View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Segmentation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Region of Interest </a:t>
            </a:r>
            <a:r>
              <a:rPr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selection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tool</a:t>
            </a:r>
            <a:r>
              <a:rPr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User can define the blood vessel which is of your interest.  Subsequent operations are applied to this ROI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1815152"/>
            <a:ext cx="6459132" cy="76463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355600" y="444500"/>
            <a:ext cx="11784318" cy="2044700"/>
          </a:xfrm>
          <a:prstGeom prst="rect">
            <a:avLst/>
          </a:prstGeom>
        </p:spPr>
        <p:txBody>
          <a:bodyPr/>
          <a:lstStyle/>
          <a:p>
            <a:r>
              <a:t>Segmentation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355600" y="2984500"/>
            <a:ext cx="11784318" cy="6324600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 the segmentation stage, we use different tools to segment different parts of the blood vessel</a:t>
            </a:r>
          </a:p>
          <a:p>
            <a:pPr lvl="1"/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Contour Widget (for Vessel Wall and Lumen)</a:t>
            </a:r>
          </a:p>
          <a:p>
            <a:pPr lvl="1"/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Brush Widget(for Plaque)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534" y="3575050"/>
            <a:ext cx="6629400" cy="5734050"/>
          </a:xfrm>
          <a:prstGeom prst="rect">
            <a:avLst/>
          </a:prstGeom>
        </p:spPr>
      </p:pic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Segmentation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Contour Widget</a:t>
            </a:r>
          </a:p>
          <a:p>
            <a:pPr lvl="1"/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use contour widget to select the vessel wall and lumen, layer by layer, highlight the corresponding region</a:t>
            </a:r>
          </a:p>
          <a:p>
            <a:pPr lvl="1"/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can also calculated the wall thickness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15745" y="6708504"/>
            <a:ext cx="172429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Maximum wall thickness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Segmentation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sz="half" idx="1"/>
          </p:nvPr>
        </p:nvSpPr>
        <p:spPr>
          <a:xfrm>
            <a:off x="355600" y="2984500"/>
            <a:ext cx="5001911" cy="6324600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Brush Tool</a:t>
            </a:r>
          </a:p>
          <a:p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can use the brush tool to highlight </a:t>
            </a:r>
            <a:r>
              <a:rPr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plaque, </a:t>
            </a:r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such as calcification,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hemorrhage</a:t>
            </a:r>
            <a:r>
              <a:rPr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lipid-rich necrotic core, and loose matrix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844" y="2816675"/>
            <a:ext cx="7826810" cy="666024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422</Words>
  <Application>Microsoft Office PowerPoint</Application>
  <PresentationFormat>Custom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 Unicode MS</vt:lpstr>
      <vt:lpstr>Didot</vt:lpstr>
      <vt:lpstr>Helvetica Neue</vt:lpstr>
      <vt:lpstr>Malgun Gothic</vt:lpstr>
      <vt:lpstr>Palatino</vt:lpstr>
      <vt:lpstr>Zapf Dingbats</vt:lpstr>
      <vt:lpstr>Arial</vt:lpstr>
      <vt:lpstr>Helvetica</vt:lpstr>
      <vt:lpstr>Microsoft New Tai Lue</vt:lpstr>
      <vt:lpstr>Times New Roman</vt:lpstr>
      <vt:lpstr>Editorial</vt:lpstr>
      <vt:lpstr>PlaqueQuant – Blood Vessel stenosis quantification software</vt:lpstr>
      <vt:lpstr>Project Scope</vt:lpstr>
      <vt:lpstr>Loading Anatomical Images</vt:lpstr>
      <vt:lpstr>Introduction of the main UI</vt:lpstr>
      <vt:lpstr>Introduction of the main UI</vt:lpstr>
      <vt:lpstr>Segmentation</vt:lpstr>
      <vt:lpstr>Segmentation</vt:lpstr>
      <vt:lpstr>Segmentation</vt:lpstr>
      <vt:lpstr>Segmentation</vt:lpstr>
      <vt:lpstr>Analysis - 2D results</vt:lpstr>
      <vt:lpstr>3D measurement of vessel stenosis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Neck vessel segmentation software</dc:title>
  <dc:creator>user</dc:creator>
  <cp:lastModifiedBy>user</cp:lastModifiedBy>
  <cp:revision>22</cp:revision>
  <dcterms:modified xsi:type="dcterms:W3CDTF">2016-06-15T05:43:44Z</dcterms:modified>
</cp:coreProperties>
</file>