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685" r:id="rId2"/>
    <p:sldId id="704" r:id="rId3"/>
    <p:sldId id="705" r:id="rId4"/>
    <p:sldId id="706" r:id="rId5"/>
    <p:sldId id="707" r:id="rId6"/>
    <p:sldId id="708" r:id="rId7"/>
    <p:sldId id="711" r:id="rId8"/>
    <p:sldId id="712" r:id="rId9"/>
    <p:sldId id="715" r:id="rId10"/>
    <p:sldId id="724" r:id="rId11"/>
    <p:sldId id="718" r:id="rId12"/>
    <p:sldId id="720" r:id="rId13"/>
  </p:sldIdLst>
  <p:sldSz cx="9144000" cy="6858000" type="screen4x3"/>
  <p:notesSz cx="7315200" cy="9601200"/>
  <p:embeddedFontLst>
    <p:embeddedFont>
      <p:font typeface="Cambria Math" panose="02040503050406030204" pitchFamily="18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0066"/>
    <a:srgbClr val="FFFFFF"/>
    <a:srgbClr val="0033CC"/>
    <a:srgbClr val="009999"/>
    <a:srgbClr val="F7F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89308" autoAdjust="0"/>
  </p:normalViewPr>
  <p:slideViewPr>
    <p:cSldViewPr>
      <p:cViewPr varScale="1">
        <p:scale>
          <a:sx n="66" d="100"/>
          <a:sy n="66" d="100"/>
        </p:scale>
        <p:origin x="17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1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26694-183D-42D3-9D05-F9FCAF81DD12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7CA44B-F73E-46D6-9E6C-3BF13BF77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8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9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7776" y="6613525"/>
            <a:ext cx="4848447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□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ersonal.ie.cuhk.edu.hk/~dl01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cking.org/article/ATA-American-Trucking-Trends-201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en.wikipedia.org/wiki/List_of_countries_by_GDP_(nominal)" TargetMode="External"/><Relationship Id="rId4" Type="http://schemas.openxmlformats.org/officeDocument/2006/relationships/hyperlink" Target="http://www.bls.gov/ooh/transportation-and-material-moving/heavy-and-tractor-trailer-truck-drivers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reightlinersupertruc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s.fhwa.dot.gov/freight/freight_analysis/perform_meas/fpmtraveltime/index.htm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100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20034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Greening </a:t>
            </a:r>
            <a:r>
              <a:rPr lang="en-US" dirty="0">
                <a:solidFill>
                  <a:srgbClr val="00B050"/>
                </a:solidFill>
              </a:rPr>
              <a:t>A Top-20 Economy: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Energy Efficient Timely Transportation of Long-Haul Heavy-Duty Trucks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Lei Deng</a:t>
            </a:r>
          </a:p>
          <a:p>
            <a:r>
              <a:rPr lang="en-US" dirty="0" smtClean="0"/>
              <a:t>2017.09.26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13525"/>
            <a:ext cx="2133600" cy="2444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Solution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7788342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05272" y="3346704"/>
            <a:ext cx="1219200" cy="44936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2" y="2295144"/>
            <a:ext cx="8493919" cy="1557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of Our Heuristic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992" y="4514671"/>
            <a:ext cx="883160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Save ~17% fuel as compared to shortest/fastest path algorithms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Enough to </a:t>
            </a:r>
            <a:r>
              <a:rPr lang="en-US" sz="2400" dirty="0">
                <a:solidFill>
                  <a:srgbClr val="0000FF"/>
                </a:solidFill>
              </a:rPr>
              <a:t>power </a:t>
            </a:r>
            <a:r>
              <a:rPr lang="en-US" sz="2400" dirty="0" smtClean="0">
                <a:solidFill>
                  <a:srgbClr val="0000FF"/>
                </a:solidFill>
              </a:rPr>
              <a:t>90% </a:t>
            </a:r>
            <a:r>
              <a:rPr lang="en-US" sz="2400" dirty="0">
                <a:solidFill>
                  <a:srgbClr val="0000FF"/>
                </a:solidFill>
              </a:rPr>
              <a:t>of the </a:t>
            </a:r>
            <a:r>
              <a:rPr lang="en-US" sz="2400" dirty="0" smtClean="0">
                <a:solidFill>
                  <a:srgbClr val="0000FF"/>
                </a:solidFill>
              </a:rPr>
              <a:t>transportation sector </a:t>
            </a:r>
            <a:r>
              <a:rPr lang="en-US" sz="2400" dirty="0">
                <a:solidFill>
                  <a:srgbClr val="0000FF"/>
                </a:solidFill>
              </a:rPr>
              <a:t>in New York </a:t>
            </a:r>
            <a:r>
              <a:rPr lang="en-US" sz="2400" dirty="0" smtClean="0">
                <a:solidFill>
                  <a:srgbClr val="0000FF"/>
                </a:solidFill>
              </a:rPr>
              <a:t>State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93" y="632555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See: Energy </a:t>
            </a:r>
            <a:r>
              <a:rPr lang="en-US" sz="1400" dirty="0">
                <a:solidFill>
                  <a:schemeClr val="bg1"/>
                </a:solidFill>
              </a:rPr>
              <a:t>consumption estimates by end-use sector, ranked by state, 2013.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http</a:t>
            </a:r>
            <a:r>
              <a:rPr lang="en-US" sz="1400" dirty="0">
                <a:solidFill>
                  <a:schemeClr val="bg1"/>
                </a:solidFill>
              </a:rPr>
              <a:t>://www.eia.gov/state/seds/data.cfm?incfile= /state/</a:t>
            </a:r>
            <a:r>
              <a:rPr lang="en-US" sz="1400" dirty="0" err="1">
                <a:solidFill>
                  <a:schemeClr val="bg1"/>
                </a:solidFill>
              </a:rPr>
              <a:t>seds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sep</a:t>
            </a:r>
            <a:r>
              <a:rPr lang="en-US" sz="1400" dirty="0">
                <a:solidFill>
                  <a:schemeClr val="bg1"/>
                </a:solidFill>
              </a:rPr>
              <a:t> sum/html/rank </a:t>
            </a:r>
            <a:r>
              <a:rPr lang="en-US" sz="1400" dirty="0" err="1">
                <a:solidFill>
                  <a:schemeClr val="bg1"/>
                </a:solidFill>
              </a:rPr>
              <a:t>use.html&amp;sid</a:t>
            </a:r>
            <a:r>
              <a:rPr lang="en-US" sz="1400" dirty="0">
                <a:solidFill>
                  <a:schemeClr val="bg1"/>
                </a:solidFill>
              </a:rPr>
              <a:t>=US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41493" y="1706515"/>
                <a:ext cx="6477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solidFill>
                      <a:schemeClr val="bg1"/>
                    </a:solidFill>
                  </a:rPr>
                  <a:t>Average performance of </a:t>
                </a:r>
                <a:r>
                  <a:rPr lang="en-US" sz="2500" b="1" dirty="0" smtClean="0">
                    <a:solidFill>
                      <a:schemeClr val="bg1"/>
                    </a:solidFill>
                  </a:rPr>
                  <a:t>2704</a:t>
                </a:r>
                <a:r>
                  <a:rPr lang="en-US" sz="2500" dirty="0" smtClean="0">
                    <a:solidFill>
                      <a:schemeClr val="bg1"/>
                    </a:solidFill>
                  </a:rPr>
                  <a:t> instances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93" y="1706515"/>
                <a:ext cx="6477000" cy="477054"/>
              </a:xfrm>
              <a:prstGeom prst="rect">
                <a:avLst/>
              </a:prstGeom>
              <a:blipFill rotWithShape="0">
                <a:blip r:embed="rId4"/>
                <a:stretch>
                  <a:fillRect l="-1505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4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48420"/>
            <a:ext cx="7772400" cy="14700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Lei Deng</a:t>
            </a:r>
            <a:endParaRPr lang="en-US" sz="2800" dirty="0"/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://personal.ie.cuhk.edu.hk/~dl013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13525"/>
            <a:ext cx="2133600" cy="2444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5334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</a:rPr>
              <a:t>Lei Deng</a:t>
            </a:r>
            <a:r>
              <a:rPr lang="en-US" sz="2000" dirty="0">
                <a:solidFill>
                  <a:schemeClr val="bg1"/>
                </a:solidFill>
              </a:rPr>
              <a:t>, Mohammad H. </a:t>
            </a:r>
            <a:r>
              <a:rPr lang="en-US" sz="2000" dirty="0" err="1">
                <a:solidFill>
                  <a:schemeClr val="bg1"/>
                </a:solidFill>
              </a:rPr>
              <a:t>Hajiesmaili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Minghua</a:t>
            </a:r>
            <a:r>
              <a:rPr lang="en-US" sz="2000" dirty="0">
                <a:solidFill>
                  <a:schemeClr val="bg1"/>
                </a:solidFill>
              </a:rPr>
              <a:t> Chen, and </a:t>
            </a:r>
            <a:r>
              <a:rPr lang="en-US" sz="2000" dirty="0" err="1">
                <a:solidFill>
                  <a:schemeClr val="bg1"/>
                </a:solidFill>
              </a:rPr>
              <a:t>Haibo</a:t>
            </a:r>
            <a:r>
              <a:rPr lang="en-US" sz="2000" dirty="0">
                <a:solidFill>
                  <a:schemeClr val="bg1"/>
                </a:solidFill>
              </a:rPr>
              <a:t> Zeng, "</a:t>
            </a:r>
            <a:r>
              <a:rPr lang="en-US" sz="2000" dirty="0" smtClean="0">
                <a:solidFill>
                  <a:schemeClr val="bg1"/>
                </a:solidFill>
              </a:rPr>
              <a:t>Energy Efficient </a:t>
            </a:r>
            <a:r>
              <a:rPr lang="en-US" sz="2000" dirty="0">
                <a:solidFill>
                  <a:schemeClr val="bg1"/>
                </a:solidFill>
              </a:rPr>
              <a:t>Timely Transportation of Long-Haul Heavy-Duty Trucks</a:t>
            </a:r>
            <a:r>
              <a:rPr lang="en-US" sz="2000" dirty="0" smtClean="0">
                <a:solidFill>
                  <a:schemeClr val="bg1"/>
                </a:solidFill>
              </a:rPr>
              <a:t>,”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in </a:t>
            </a:r>
            <a:r>
              <a:rPr lang="en-US" sz="2000" i="1" dirty="0">
                <a:solidFill>
                  <a:schemeClr val="bg1"/>
                </a:solidFill>
              </a:rPr>
              <a:t>Proc. </a:t>
            </a:r>
            <a:r>
              <a:rPr lang="en-US" sz="2000" i="1" dirty="0">
                <a:solidFill>
                  <a:srgbClr val="0000FF"/>
                </a:solidFill>
              </a:rPr>
              <a:t>ACM e-Energy</a:t>
            </a:r>
            <a:r>
              <a:rPr lang="en-US" sz="2000" dirty="0">
                <a:solidFill>
                  <a:schemeClr val="bg1"/>
                </a:solidFill>
              </a:rPr>
              <a:t>, June 2016</a:t>
            </a:r>
            <a:r>
              <a:rPr lang="en-US" sz="2000" dirty="0" smtClean="0">
                <a:solidFill>
                  <a:schemeClr val="bg1"/>
                </a:solidFill>
              </a:rPr>
              <a:t>. (</a:t>
            </a:r>
            <a:r>
              <a:rPr lang="en-US" sz="2000" dirty="0" smtClean="0">
                <a:solidFill>
                  <a:srgbClr val="FF0000"/>
                </a:solidFill>
              </a:rPr>
              <a:t>Best Paper Award Candidate</a:t>
            </a:r>
            <a:r>
              <a:rPr lang="en-US" sz="2000" dirty="0" smtClean="0">
                <a:solidFill>
                  <a:schemeClr val="bg1"/>
                </a:solidFill>
              </a:rPr>
              <a:t>)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To appear in</a:t>
            </a:r>
            <a:r>
              <a:rPr lang="en-US" sz="2000" i="1" dirty="0" smtClean="0">
                <a:solidFill>
                  <a:schemeClr val="bg1"/>
                </a:solidFill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</a:rPr>
              <a:t>IEEE </a:t>
            </a:r>
            <a:r>
              <a:rPr lang="en-US" sz="2000" i="1" dirty="0">
                <a:solidFill>
                  <a:srgbClr val="0000FF"/>
                </a:solidFill>
              </a:rPr>
              <a:t>Transactions on Intelligent Transportation </a:t>
            </a:r>
            <a:r>
              <a:rPr lang="en-US" sz="2000" i="1" dirty="0" smtClean="0">
                <a:solidFill>
                  <a:srgbClr val="0000FF"/>
                </a:solidFill>
              </a:rPr>
              <a:t>Systems</a:t>
            </a:r>
            <a:r>
              <a:rPr lang="en-US" sz="2000" i="1" dirty="0" smtClean="0">
                <a:solidFill>
                  <a:schemeClr val="bg1"/>
                </a:solidFill>
              </a:rPr>
              <a:t>.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 Trucking Industry: A Top-20 Economy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Freight revenue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: $726B in 2015 (</a:t>
            </a:r>
            <a:r>
              <a:rPr lang="en-US" sz="2800" dirty="0" smtClean="0">
                <a:solidFill>
                  <a:srgbClr val="0000FF"/>
                </a:solidFill>
              </a:rPr>
              <a:t>2.3x HK GDP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reight tonnage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: 10B (70% of all freight), 2015</a:t>
            </a:r>
          </a:p>
          <a:p>
            <a:r>
              <a:rPr lang="en-US" sz="2800" dirty="0" smtClean="0"/>
              <a:t>Number of heavy-duty truck drivers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: 1.8M,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67" y="593467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Source 1: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ATA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American Trucking Trends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2016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Source 2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Bureau of Labor Statistics</a:t>
            </a:r>
            <a:r>
              <a:rPr lang="en-US" dirty="0">
                <a:solidFill>
                  <a:schemeClr val="bg1"/>
                </a:solidFill>
              </a:rPr>
              <a:t>,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U.S</a:t>
            </a:r>
            <a:r>
              <a:rPr lang="en-US" dirty="0">
                <a:solidFill>
                  <a:schemeClr val="bg1"/>
                </a:solidFill>
              </a:rPr>
              <a:t>. Department of </a:t>
            </a:r>
            <a:r>
              <a:rPr lang="en-US" dirty="0" smtClean="0">
                <a:solidFill>
                  <a:schemeClr val="bg1"/>
                </a:solidFill>
              </a:rPr>
              <a:t>Labor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1045" y="6324600"/>
            <a:ext cx="343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GDP Rank 2015, Source: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Wikipedia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112991" y="1202168"/>
            <a:ext cx="2590800" cy="5194166"/>
            <a:chOff x="6112991" y="1202168"/>
            <a:chExt cx="2590800" cy="51941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2991" y="1202168"/>
              <a:ext cx="2523116" cy="504623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112991" y="5257799"/>
              <a:ext cx="2590800" cy="113853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2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Greening Heavy-Duty Trucks is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1973336"/>
            <a:ext cx="4298899" cy="3276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981200"/>
            <a:ext cx="3733800" cy="32687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" y="5457198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Transportation energy use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(US 2013, source: US DOE)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5449669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Operational costs of trucking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(US 2014, source: American Transportation Research Institute) </a:t>
            </a:r>
          </a:p>
        </p:txBody>
      </p:sp>
    </p:spTree>
    <p:extLst>
      <p:ext uri="{BB962C8B-B14F-4D97-AF65-F5344CB8AC3E}">
        <p14:creationId xmlns:p14="http://schemas.microsoft.com/office/powerpoint/2010/main" val="2488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Reduce </a:t>
            </a:r>
            <a:r>
              <a:rPr lang="en-US" dirty="0" smtClean="0"/>
              <a:t>Fuel Consumption?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Fuel-economic truck design</a:t>
            </a:r>
          </a:p>
          <a:p>
            <a:pPr lvl="1"/>
            <a:r>
              <a:rPr lang="en-US" dirty="0" smtClean="0"/>
              <a:t>Designs better engines, drivetrains, aerodynamics and tires, etc. Example: </a:t>
            </a:r>
            <a:r>
              <a:rPr lang="en-US" dirty="0" err="1" smtClean="0">
                <a:hlinkClick r:id="rId2"/>
              </a:rPr>
              <a:t>SuperTruck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Energy-efficient truck operation</a:t>
            </a:r>
          </a:p>
          <a:p>
            <a:pPr lvl="1"/>
            <a:r>
              <a:rPr lang="en-US" dirty="0" smtClean="0"/>
              <a:t>Route planning</a:t>
            </a:r>
          </a:p>
          <a:p>
            <a:pPr lvl="1"/>
            <a:r>
              <a:rPr lang="en-US" dirty="0" smtClean="0"/>
              <a:t>Speed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Image result for supertru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804112"/>
            <a:ext cx="3581400" cy="201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4894274"/>
            <a:ext cx="7924800" cy="123188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Truck Operation </a:t>
            </a:r>
            <a:r>
              <a:rPr lang="en-US" dirty="0" smtClean="0"/>
              <a:t>Centers around </a:t>
            </a:r>
            <a:br>
              <a:rPr lang="en-US" dirty="0" smtClean="0"/>
            </a:br>
            <a:r>
              <a:rPr lang="en-US" dirty="0" smtClean="0"/>
              <a:t>Timely Transportation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2" y="1556313"/>
            <a:ext cx="2329532" cy="1747149"/>
          </a:xfrm>
        </p:spPr>
      </p:pic>
      <p:sp>
        <p:nvSpPr>
          <p:cNvPr id="9" name="TextBox 8"/>
          <p:cNvSpPr txBox="1"/>
          <p:nvPr/>
        </p:nvSpPr>
        <p:spPr>
          <a:xfrm>
            <a:off x="280329" y="340049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Perishable Food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556311"/>
            <a:ext cx="2471544" cy="1847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47867"/>
            <a:ext cx="2438400" cy="1464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8500" y="340049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Amazon SLA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2200" y="3400491"/>
            <a:ext cx="29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Logistic </a:t>
            </a:r>
            <a:r>
              <a:rPr lang="en-US" dirty="0">
                <a:solidFill>
                  <a:schemeClr val="bg1"/>
                </a:solidFill>
              </a:rPr>
              <a:t>role in a supply </a:t>
            </a:r>
            <a:r>
              <a:rPr lang="en-US" dirty="0" smtClean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1944" y="43434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□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estimated by </a:t>
            </a:r>
            <a:r>
              <a:rPr lang="en-US" dirty="0" smtClean="0">
                <a:hlinkClick r:id="rId5"/>
              </a:rPr>
              <a:t>US FHWA</a:t>
            </a:r>
            <a:r>
              <a:rPr lang="en-US" dirty="0" smtClean="0"/>
              <a:t>, unexpected delay can increase freight cost by </a:t>
            </a:r>
            <a:r>
              <a:rPr lang="en-US" dirty="0" smtClean="0">
                <a:solidFill>
                  <a:srgbClr val="FF0000"/>
                </a:solidFill>
              </a:rPr>
              <a:t>50% to 250%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1523" y="3745468"/>
            <a:ext cx="1840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(Source: Internet)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Energy-Efficient Timely Transportation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02068"/>
                <a:ext cx="8229600" cy="244633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Objective</a:t>
                </a:r>
                <a:r>
                  <a:rPr lang="en-US" dirty="0"/>
                  <a:t>: minimize the </a:t>
                </a:r>
                <a:r>
                  <a:rPr lang="en-US" dirty="0" smtClean="0"/>
                  <a:t>fuel consumption of travelling from 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to 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Constraint</a:t>
                </a:r>
                <a:r>
                  <a:rPr lang="en-US" dirty="0"/>
                  <a:t>: a hard </a:t>
                </a:r>
                <a:r>
                  <a:rPr lang="en-US" dirty="0" smtClean="0"/>
                  <a:t>deadline constraint 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Design Space</a:t>
                </a:r>
                <a:r>
                  <a:rPr lang="en-US" dirty="0"/>
                  <a:t>: </a:t>
                </a:r>
                <a:r>
                  <a:rPr lang="en-US" dirty="0" smtClean="0"/>
                  <a:t>route </a:t>
                </a:r>
                <a:r>
                  <a:rPr lang="en-US" dirty="0"/>
                  <a:t>planning and speed </a:t>
                </a:r>
                <a:r>
                  <a:rPr lang="en-US" dirty="0" smtClean="0"/>
                  <a:t>planning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02068"/>
                <a:ext cx="8229600" cy="2446332"/>
              </a:xfrm>
              <a:blipFill rotWithShape="0">
                <a:blip r:embed="rId2"/>
                <a:stretch>
                  <a:fillRect l="-1778" t="-349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295400"/>
            <a:ext cx="3810000" cy="23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228681"/>
              </p:ext>
            </p:extLst>
          </p:nvPr>
        </p:nvGraphicFramePr>
        <p:xfrm>
          <a:off x="457200" y="1371600"/>
          <a:ext cx="8229600" cy="3142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67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 Planning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Planning</a:t>
                      </a:r>
                    </a:p>
                  </a:txBody>
                  <a:tcPr anchor="ctr"/>
                </a:tc>
              </a:tr>
              <a:tr h="480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[1][2][3]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sz="3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3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sz="3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0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sz="3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sz="3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3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0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3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3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08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Current Practice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human intelligence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3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08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This W</a:t>
                      </a:r>
                      <a:r>
                        <a:rPr lang="en-US" b="1" baseline="0" dirty="0" smtClean="0">
                          <a:solidFill>
                            <a:srgbClr val="0000FF"/>
                          </a:solidFill>
                        </a:rPr>
                        <a:t>ork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3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3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Work on Energy-Efficient Trucking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4826675"/>
            <a:ext cx="891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[</a:t>
            </a:r>
            <a:r>
              <a:rPr lang="en-US" sz="1400" dirty="0">
                <a:solidFill>
                  <a:schemeClr val="bg1"/>
                </a:solidFill>
              </a:rPr>
              <a:t>1] </a:t>
            </a:r>
            <a:r>
              <a:rPr lang="en-US" sz="1400" dirty="0" smtClean="0">
                <a:solidFill>
                  <a:schemeClr val="bg1"/>
                </a:solidFill>
              </a:rPr>
              <a:t>Eva Ericsson, et al, Optimizing </a:t>
            </a:r>
            <a:r>
              <a:rPr lang="en-US" sz="1400" dirty="0">
                <a:solidFill>
                  <a:schemeClr val="bg1"/>
                </a:solidFill>
              </a:rPr>
              <a:t>route choice for lowest </a:t>
            </a:r>
            <a:r>
              <a:rPr lang="en-US" sz="1400" dirty="0" smtClean="0">
                <a:solidFill>
                  <a:schemeClr val="bg1"/>
                </a:solidFill>
              </a:rPr>
              <a:t>fuel consumption </a:t>
            </a:r>
            <a:r>
              <a:rPr lang="en-US" sz="1400" dirty="0">
                <a:solidFill>
                  <a:schemeClr val="bg1"/>
                </a:solidFill>
              </a:rPr>
              <a:t>– Potential effects of </a:t>
            </a:r>
            <a:r>
              <a:rPr lang="en-US" sz="1400" dirty="0" smtClean="0">
                <a:solidFill>
                  <a:schemeClr val="bg1"/>
                </a:solidFill>
              </a:rPr>
              <a:t>a new driver </a:t>
            </a:r>
            <a:r>
              <a:rPr lang="en-US" sz="1400" dirty="0">
                <a:solidFill>
                  <a:schemeClr val="bg1"/>
                </a:solidFill>
              </a:rPr>
              <a:t>support </a:t>
            </a:r>
            <a:r>
              <a:rPr lang="en-US" sz="1400" dirty="0" smtClean="0">
                <a:solidFill>
                  <a:schemeClr val="bg1"/>
                </a:solidFill>
              </a:rPr>
              <a:t>tool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i="1" dirty="0">
                <a:solidFill>
                  <a:schemeClr val="bg1"/>
                </a:solidFill>
              </a:rPr>
              <a:t>Transportation Research Part C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smtClean="0">
                <a:solidFill>
                  <a:schemeClr val="bg1"/>
                </a:solidFill>
              </a:rPr>
              <a:t>2006.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[2] </a:t>
            </a:r>
            <a:r>
              <a:rPr lang="en-US" sz="1400" dirty="0">
                <a:solidFill>
                  <a:schemeClr val="bg1"/>
                </a:solidFill>
              </a:rPr>
              <a:t>K. </a:t>
            </a:r>
            <a:r>
              <a:rPr lang="en-US" sz="1400" dirty="0" err="1">
                <a:solidFill>
                  <a:schemeClr val="bg1"/>
                </a:solidFill>
              </a:rPr>
              <a:t>Boriboonsomsin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smtClean="0">
                <a:solidFill>
                  <a:schemeClr val="bg1"/>
                </a:solidFill>
              </a:rPr>
              <a:t> et al, Eco-routing navigation system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r>
              <a:rPr lang="en-US" sz="1400" dirty="0" smtClean="0">
                <a:solidFill>
                  <a:schemeClr val="bg1"/>
                </a:solidFill>
              </a:rPr>
              <a:t>ased on multisource historical and  real-time traffic </a:t>
            </a:r>
            <a:r>
              <a:rPr lang="en-US" sz="1400" dirty="0">
                <a:solidFill>
                  <a:schemeClr val="bg1"/>
                </a:solidFill>
              </a:rPr>
              <a:t>i</a:t>
            </a:r>
            <a:r>
              <a:rPr lang="en-US" sz="1400" dirty="0" smtClean="0">
                <a:solidFill>
                  <a:schemeClr val="bg1"/>
                </a:solidFill>
              </a:rPr>
              <a:t>nformation, </a:t>
            </a:r>
            <a:r>
              <a:rPr lang="en-US" sz="1400" i="1" dirty="0">
                <a:solidFill>
                  <a:schemeClr val="bg1"/>
                </a:solidFill>
              </a:rPr>
              <a:t>IEEE Transactions on Intelligent Transportation Systems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smtClean="0">
                <a:solidFill>
                  <a:schemeClr val="bg1"/>
                </a:solidFill>
              </a:rPr>
              <a:t>2012.</a:t>
            </a:r>
          </a:p>
          <a:p>
            <a:r>
              <a:rPr lang="en-US" sz="1400" dirty="0">
                <a:solidFill>
                  <a:schemeClr val="bg1"/>
                </a:solidFill>
              </a:rPr>
              <a:t>[3] </a:t>
            </a:r>
            <a:r>
              <a:rPr lang="en-US" sz="1400" dirty="0" smtClean="0">
                <a:solidFill>
                  <a:schemeClr val="bg1"/>
                </a:solidFill>
              </a:rPr>
              <a:t>G. </a:t>
            </a:r>
            <a:r>
              <a:rPr lang="en-US" sz="1400" dirty="0" err="1" smtClean="0">
                <a:solidFill>
                  <a:schemeClr val="bg1"/>
                </a:solidFill>
              </a:rPr>
              <a:t>Scora</a:t>
            </a:r>
            <a:r>
              <a:rPr lang="en-US" sz="1400" dirty="0" smtClean="0">
                <a:solidFill>
                  <a:schemeClr val="bg1"/>
                </a:solidFill>
              </a:rPr>
              <a:t>, et al, Value </a:t>
            </a:r>
            <a:r>
              <a:rPr lang="en-US" sz="1400" dirty="0">
                <a:solidFill>
                  <a:schemeClr val="bg1"/>
                </a:solidFill>
              </a:rPr>
              <a:t>of eco-friendly route choice for heavy-duty trucks, </a:t>
            </a:r>
            <a:r>
              <a:rPr lang="en-US" sz="1400" i="1" dirty="0">
                <a:solidFill>
                  <a:schemeClr val="bg1"/>
                </a:solidFill>
              </a:rPr>
              <a:t>Research in Transportation </a:t>
            </a:r>
            <a:r>
              <a:rPr lang="en-US" sz="1400" i="1" dirty="0" smtClean="0">
                <a:solidFill>
                  <a:schemeClr val="bg1"/>
                </a:solidFill>
              </a:rPr>
              <a:t>Economics</a:t>
            </a:r>
            <a:r>
              <a:rPr lang="en-US" sz="1400" dirty="0" smtClean="0">
                <a:solidFill>
                  <a:schemeClr val="bg1"/>
                </a:solidFill>
              </a:rPr>
              <a:t>, 2015.</a:t>
            </a:r>
          </a:p>
          <a:p>
            <a:r>
              <a:rPr lang="en-US" sz="1400" dirty="0">
                <a:solidFill>
                  <a:schemeClr val="bg1"/>
                </a:solidFill>
              </a:rPr>
              <a:t>[4] </a:t>
            </a:r>
            <a:r>
              <a:rPr lang="en-US" sz="1400" dirty="0" smtClean="0">
                <a:solidFill>
                  <a:schemeClr val="bg1"/>
                </a:solidFill>
              </a:rPr>
              <a:t>E. </a:t>
            </a:r>
            <a:r>
              <a:rPr lang="en-US" sz="1400" dirty="0" err="1" smtClean="0">
                <a:solidFill>
                  <a:schemeClr val="bg1"/>
                </a:solidFill>
              </a:rPr>
              <a:t>Hellstrom</a:t>
            </a:r>
            <a:r>
              <a:rPr lang="en-US" sz="1400" dirty="0" smtClean="0">
                <a:solidFill>
                  <a:schemeClr val="bg1"/>
                </a:solidFill>
              </a:rPr>
              <a:t>, et al, Look-ahead </a:t>
            </a:r>
            <a:r>
              <a:rPr lang="en-US" sz="1400" dirty="0">
                <a:solidFill>
                  <a:schemeClr val="bg1"/>
                </a:solidFill>
              </a:rPr>
              <a:t>control for heavy trucks to minimize trip time and fuel consumption, </a:t>
            </a:r>
            <a:r>
              <a:rPr lang="en-US" sz="1400" i="1" dirty="0">
                <a:solidFill>
                  <a:schemeClr val="bg1"/>
                </a:solidFill>
              </a:rPr>
              <a:t>Control Engineering </a:t>
            </a:r>
            <a:r>
              <a:rPr lang="en-US" sz="1400" i="1" dirty="0" smtClean="0">
                <a:solidFill>
                  <a:schemeClr val="bg1"/>
                </a:solidFill>
              </a:rPr>
              <a:t>Practice</a:t>
            </a:r>
            <a:r>
              <a:rPr lang="en-US" sz="1400" dirty="0" smtClean="0">
                <a:solidFill>
                  <a:schemeClr val="bg1"/>
                </a:solidFill>
              </a:rPr>
              <a:t>, 2009.</a:t>
            </a:r>
          </a:p>
          <a:p>
            <a:r>
              <a:rPr lang="en-US" sz="1400" dirty="0">
                <a:solidFill>
                  <a:schemeClr val="bg1"/>
                </a:solidFill>
              </a:rPr>
              <a:t>[5] E. </a:t>
            </a:r>
            <a:r>
              <a:rPr lang="en-US" sz="1400" dirty="0" err="1">
                <a:solidFill>
                  <a:schemeClr val="bg1"/>
                </a:solidFill>
              </a:rPr>
              <a:t>Hellstrom</a:t>
            </a:r>
            <a:r>
              <a:rPr lang="en-US" sz="1400" dirty="0">
                <a:solidFill>
                  <a:schemeClr val="bg1"/>
                </a:solidFill>
              </a:rPr>
              <a:t>, et al, </a:t>
            </a:r>
            <a:r>
              <a:rPr lang="en-US" sz="1400" dirty="0" smtClean="0">
                <a:solidFill>
                  <a:schemeClr val="bg1"/>
                </a:solidFill>
              </a:rPr>
              <a:t>Design </a:t>
            </a:r>
            <a:r>
              <a:rPr lang="en-US" sz="1400" dirty="0">
                <a:solidFill>
                  <a:schemeClr val="bg1"/>
                </a:solidFill>
              </a:rPr>
              <a:t>of an efficient algorithm for fuel-optimal look-ahead control, </a:t>
            </a:r>
            <a:r>
              <a:rPr lang="en-US" sz="1400" i="1" dirty="0">
                <a:solidFill>
                  <a:schemeClr val="bg1"/>
                </a:solidFill>
              </a:rPr>
              <a:t>Control Engineering </a:t>
            </a:r>
            <a:r>
              <a:rPr lang="en-US" sz="1400" i="1" dirty="0" smtClean="0">
                <a:solidFill>
                  <a:schemeClr val="bg1"/>
                </a:solidFill>
              </a:rPr>
              <a:t>Practice</a:t>
            </a:r>
            <a:r>
              <a:rPr lang="en-US" sz="1400" dirty="0" smtClean="0">
                <a:solidFill>
                  <a:schemeClr val="bg1"/>
                </a:solidFill>
              </a:rPr>
              <a:t>, 2010.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2821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Formulate the problem and prove that it is </a:t>
                </a:r>
                <a:r>
                  <a:rPr lang="en-US" dirty="0">
                    <a:solidFill>
                      <a:srgbClr val="FF0000"/>
                    </a:solidFill>
                  </a:rPr>
                  <a:t>NP-Complete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Propose an </a:t>
                </a:r>
                <a:r>
                  <a:rPr lang="en-US" b="1" dirty="0"/>
                  <a:t>FPTAS</a:t>
                </a:r>
                <a:r>
                  <a:rPr lang="en-US" dirty="0"/>
                  <a:t> </a:t>
                </a:r>
                <a:r>
                  <a:rPr lang="en-US" dirty="0" smtClean="0"/>
                  <a:t>to achieve a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(1+</m:t>
                    </m:r>
                    <m:r>
                      <a:rPr lang="en-US" sz="3000" b="0" i="1" smtClean="0">
                        <a:latin typeface="Cambria Math"/>
                      </a:rPr>
                      <m:t>𝜖</m:t>
                    </m:r>
                    <m:r>
                      <a:rPr lang="en-US" sz="3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-approx. solution with complexity</a:t>
                </a:r>
              </a:p>
              <a:p>
                <a:r>
                  <a:rPr lang="en-US" dirty="0"/>
                  <a:t>Propose </a:t>
                </a: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near-optimal</a:t>
                </a:r>
                <a:r>
                  <a:rPr lang="en-US" dirty="0" smtClean="0"/>
                  <a:t> </a:t>
                </a:r>
                <a:r>
                  <a:rPr lang="en-US" b="1" dirty="0"/>
                  <a:t>heuristic</a:t>
                </a:r>
                <a:r>
                  <a:rPr lang="en-US" dirty="0"/>
                  <a:t> </a:t>
                </a:r>
                <a:r>
                  <a:rPr lang="en-US" dirty="0" smtClean="0"/>
                  <a:t>algorithm with </a:t>
                </a:r>
                <a:r>
                  <a:rPr lang="en-US" dirty="0"/>
                  <a:t>complexity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 smtClean="0"/>
                  <a:t>simulations based on </a:t>
                </a:r>
                <a:r>
                  <a:rPr lang="en-US" b="1" dirty="0" smtClean="0"/>
                  <a:t>real-world </a:t>
                </a:r>
                <a:r>
                  <a:rPr lang="en-US" b="1" dirty="0"/>
                  <a:t>US highway networks</a:t>
                </a:r>
                <a:r>
                  <a:rPr lang="en-US" dirty="0"/>
                  <a:t> </a:t>
                </a:r>
                <a:r>
                  <a:rPr lang="en-US" dirty="0" smtClean="0"/>
                  <a:t>to show that our heuristic solution reduce fuel consumptions by up </a:t>
                </a:r>
                <a:r>
                  <a:rPr lang="en-US" dirty="0"/>
                  <a:t>to </a:t>
                </a:r>
                <a:r>
                  <a:rPr lang="en-US" dirty="0">
                    <a:solidFill>
                      <a:srgbClr val="0000FF"/>
                    </a:solidFill>
                  </a:rPr>
                  <a:t>17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%</a:t>
                </a:r>
                <a:r>
                  <a:rPr lang="en-US" dirty="0" smtClean="0"/>
                  <a:t>, as compared to fastest/shortest </a:t>
                </a:r>
                <a:r>
                  <a:rPr lang="en-US" dirty="0"/>
                  <a:t>path algorithm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2821"/>
                <a:ext cx="8229600" cy="4525963"/>
              </a:xfrm>
              <a:blipFill rotWithShape="0">
                <a:blip r:embed="rId5"/>
                <a:stretch>
                  <a:fillRect l="-1778" t="-2830" r="-1259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37" y="3048000"/>
            <a:ext cx="1490663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44" y="3962400"/>
            <a:ext cx="2012156" cy="319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6271735"/>
            <a:ext cx="510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are the number of </a:t>
            </a:r>
            <a:r>
              <a:rPr lang="en-US" dirty="0" smtClean="0">
                <a:solidFill>
                  <a:srgbClr val="0000FF"/>
                </a:solidFill>
              </a:rPr>
              <a:t>nodes, edges</a:t>
            </a:r>
            <a:r>
              <a:rPr lang="en-US" dirty="0" smtClean="0">
                <a:solidFill>
                  <a:schemeClr val="bg1"/>
                </a:solidFill>
              </a:rPr>
              <a:t> of the network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428232"/>
            <a:ext cx="426911" cy="1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Simulation: Network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5638800" cy="3392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5110715"/>
            <a:ext cx="73247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44542&quot;&gt;&lt;property id=&quot;20148&quot; value=&quot;5&quot;/&gt;&lt;property id=&quot;20300&quot; value=&quot;Slide 4 - &amp;quot; Existing Approaches: Explore only a Limited Design Space&amp;quot;&quot;/&gt;&lt;property id=&quot;20307&quot; value=&quot;444&quot;/&gt;&lt;/object&gt;&lt;object type=&quot;3&quot; unique_id=&quot;44574&quot;&gt;&lt;property id=&quot;20148&quot; value=&quot;5&quot;/&gt;&lt;property id=&quot;20300&quot; value=&quot;Slide 20 - &amp;quot;Internet Experiment&amp;quot;&quot;/&gt;&lt;property id=&quot;20307&quot; value=&quot;486&quot;/&gt;&lt;/object&gt;&lt;object type=&quot;3&quot; unique_id=&quot;44576&quot;&gt;&lt;property id=&quot;20148&quot; value=&quot;5&quot;/&gt;&lt;property id=&quot;20300&quot; value=&quot;Slide 21 - &amp;quot;Celerity Outperform Existing Solutions&amp;quot;&quot;/&gt;&lt;property id=&quot;20307&quot; value=&quot;513&quot;/&gt;&lt;/object&gt;&lt;object type=&quot;3&quot; unique_id=&quot;44578&quot;&gt;&lt;property id=&quot;20148&quot; value=&quot;5&quot;/&gt;&lt;property id=&quot;20300&quot; value=&quot;Slide 23 - &amp;quot;Queuing Delay and Loss Rate from Node A to Other Nodes&amp;quot;&quot;/&gt;&lt;property id=&quot;20307&quot; value=&quot;515&quot;/&gt;&lt;/object&gt;&lt;object type=&quot;3&quot; unique_id=&quot;44581&quot;&gt;&lt;property id=&quot;20148&quot; value=&quot;5&quot;/&gt;&lt;property id=&quot;20300&quot; value=&quot;Slide 27 - &amp;quot;Conclusions&amp;quot;&quot;/&gt;&lt;property id=&quot;20307&quot; value=&quot;489&quot;/&gt;&lt;/object&gt;&lt;object type=&quot;3&quot; unique_id=&quot;44694&quot;&gt;&lt;property id=&quot;20148&quot; value=&quot;5&quot;/&gt;&lt;property id=&quot;20300&quot; value=&quot;Slide 6 - &amp;quot;Our Contributions&amp;quot;&quot;/&gt;&lt;property id=&quot;20307&quot; value=&quot;542&quot;/&gt;&lt;/object&gt;&lt;object type=&quot;3&quot; unique_id=&quot;44695&quot;&gt;&lt;property id=&quot;20148&quot; value=&quot;5&quot;/&gt;&lt;property id=&quot;20300&quot; value=&quot;Slide 8 - &amp;quot;New Overlay-Link Rate Based Formulation&amp;quot;&quot;/&gt;&lt;property id=&quot;20307&quot; value=&quot;545&quot;/&gt;&lt;/object&gt;&lt;object type=&quot;3&quot; unique_id=&quot;44697&quot;&gt;&lt;property id=&quot;20148&quot; value=&quot;5&quot;/&gt;&lt;property id=&quot;20300&quot; value=&quot;Slide 14 - &amp;quot;Distributed Algorithm to Optimize c1, …, cM &amp;quot;&quot;/&gt;&lt;property id=&quot;20307&quot; value=&quot;551&quot;/&gt;&lt;/object&gt;&lt;object type=&quot;3&quot; unique_id=&quot;44982&quot;&gt;&lt;property id=&quot;20148&quot; value=&quot;5&quot;/&gt;&lt;property id=&quot;20300&quot; value=&quot;Slide 28 - &amp;quot;Thank you&amp;quot;&quot;/&gt;&lt;property id=&quot;20307&quot; value=&quot;573&quot;/&gt;&lt;/object&gt;&lt;object type=&quot;3&quot; unique_id=&quot;46249&quot;&gt;&lt;property id=&quot;20148&quot; value=&quot;5&quot;/&gt;&lt;property id=&quot;20300&quot; value=&quot;Slide 10 - &amp;quot;Architectural Insights&amp;quot;&quot;/&gt;&lt;property id=&quot;20307&quot; value=&quot;576&quot;/&gt;&lt;/object&gt;&lt;object type=&quot;3&quot; unique_id=&quot;46626&quot;&gt;&lt;property id=&quot;20148&quot; value=&quot;5&quot;/&gt;&lt;property id=&quot;20300&quot; value=&quot;Slide 24 - &amp;quot;Compare Celerity with Skype&amp;quot;&quot;/&gt;&lt;property id=&quot;20307&quot; value=&quot;585&quot;/&gt;&lt;/object&gt;&lt;object type=&quot;3&quot; unique_id=&quot;46627&quot;&gt;&lt;property id=&quot;20148&quot; value=&quot;5&quot;/&gt;&lt;property id=&quot;20300&quot; value=&quot;Slide 25 - &amp;quot;Skype’s Results&amp;quot;&quot;/&gt;&lt;property id=&quot;20307&quot; value=&quot;586&quot;/&gt;&lt;/object&gt;&lt;object type=&quot;3&quot; unique_id=&quot;46628&quot;&gt;&lt;property id=&quot;20148&quot; value=&quot;5&quot;/&gt;&lt;property id=&quot;20300&quot; value=&quot;Slide 26 - &amp;quot;Celerity’s Result&amp;quot;&quot;/&gt;&lt;property id=&quot;20307&quot; value=&quot;587&quot;/&gt;&lt;/object&gt;&lt;object type=&quot;3&quot; unique_id=&quot;46793&quot;&gt;&lt;property id=&quot;20148&quot; value=&quot;5&quot;/&gt;&lt;property id=&quot;20300&quot; value=&quot;Slide 3 - &amp;quot;Network Transmission Is the Key Challenge&amp;quot;&quot;/&gt;&lt;property id=&quot;20307&quot; value=&quot;592&quot;/&gt;&lt;/object&gt;&lt;object type=&quot;3&quot; unique_id=&quot;47600&quot;&gt;&lt;property id=&quot;20148&quot; value=&quot;5&quot;/&gt;&lt;property id=&quot;20300&quot; value=&quot;Slide 40 - &amp;quot;Previous Research on Peer-Assisted Multicast: UMP2P(CPSLC08), MutualCast(LCZ07)&amp;quot;&quot;/&gt;&lt;property id=&quot;20307&quot; value=&quot;595&quot;/&gt;&lt;/object&gt;&lt;object type=&quot;3&quot; unique_id=&quot;47601&quot;&gt;&lt;property id=&quot;20148&quot; value=&quot;5&quot;/&gt;&lt;property id=&quot;20300&quot; value=&quot;Slide 41 - &amp;quot;Overview of The Celerity Solution&amp;quot;&quot;/&gt;&lt;property id=&quot;20307&quot; value=&quot;596&quot;/&gt;&lt;/object&gt;&lt;object type=&quot;3&quot; unique_id=&quot;47602&quot;&gt;&lt;property id=&quot;20148&quot; value=&quot;5&quot;/&gt;&lt;property id=&quot;20300&quot; value=&quot;Slide 42 - &amp;quot;Delay-Limited Throughput&amp;quot;&quot;/&gt;&lt;property id=&quot;20307&quot; value=&quot;597&quot;/&gt;&lt;/object&gt;&lt;object type=&quot;3&quot; unique_id=&quot;47603&quot;&gt;&lt;property id=&quot;20148&quot; value=&quot;5&quot;/&gt;&lt;property id=&quot;20300&quot; value=&quot;Slide 43 - &amp;quot;Loss Rate Measurement&amp;quot;&quot;/&gt;&lt;property id=&quot;20307&quot; value=&quot;598&quot;/&gt;&lt;/object&gt;&lt;object type=&quot;3&quot; unique_id=&quot;47604&quot;&gt;&lt;property id=&quot;20148&quot; value=&quot;5&quot;/&gt;&lt;property id=&quot;20300&quot; value=&quot;Slide 44 - &amp;quot;Queuing Delay Measurement&amp;quot;&quot;/&gt;&lt;property id=&quot;20307&quot; value=&quot;599&quot;/&gt;&lt;/object&gt;&lt;object type=&quot;3&quot; unique_id=&quot;47605&quot;&gt;&lt;property id=&quot;20148&quot; value=&quot;5&quot;/&gt;&lt;property id=&quot;20300&quot; value=&quot;Slide 45 - &amp;quot;Each Peer Runs Link Rate Control Algorithm Locally&amp;quot;&quot;/&gt;&lt;property id=&quot;20307&quot; value=&quot;600&quot;/&gt;&lt;/object&gt;&lt;object type=&quot;3&quot; unique_id=&quot;47606&quot;&gt;&lt;property id=&quot;20148&quot; value=&quot;5&quot;/&gt;&lt;property id=&quot;20300&quot; value=&quot;Slide 46 - &amp;quot;Calculating RTT of Each Connection&amp;quot;&quot;/&gt;&lt;property id=&quot;20307&quot; value=&quot;601&quot;/&gt;&lt;/object&gt;&lt;object type=&quot;3&quot; unique_id=&quot;47609&quot;&gt;&lt;property id=&quot;20148&quot; value=&quot;5&quot;/&gt;&lt;property id=&quot;20300&quot; value=&quot;Slide 47 - &amp;quot;Greedy Tree Packing Algorithm: Pack 2-hop Delay Constraint Trees Which Can Achieve The Delay-Limited Throughput&amp;quot;&quot;/&gt;&lt;property id=&quot;20307&quot; value=&quot;604&quot;/&gt;&lt;/object&gt;&lt;object type=&quot;3&quot; unique_id=&quot;47611&quot;&gt;&lt;property id=&quot;20148&quot; value=&quot;5&quot;/&gt;&lt;property id=&quot;20300&quot; value=&quot;Slide 48 - &amp;quot;Each Peer Implements Network Coding Locally&amp;quot;&quot;/&gt;&lt;property id=&quot;20307&quot; value=&quot;606&quot;/&gt;&lt;/object&gt;&lt;object type=&quot;3&quot; unique_id=&quot;47612&quot;&gt;&lt;property id=&quot;20148&quot; value=&quot;5&quot;/&gt;&lt;property id=&quot;20300&quot; value=&quot;Slide 49 - &amp;quot;Quick Start&amp;quot;&quot;/&gt;&lt;property id=&quot;20307&quot; value=&quot;607&quot;/&gt;&lt;/object&gt;&lt;object type=&quot;3&quot; unique_id=&quot;47613&quot;&gt;&lt;property id=&quot;20148&quot; value=&quot;5&quot;/&gt;&lt;property id=&quot;20300&quot; value=&quot;Slide 50 - &amp;quot;Outlines&amp;quot;&quot;/&gt;&lt;property id=&quot;20307&quot; value=&quot;608&quot;/&gt;&lt;/object&gt;&lt;object type=&quot;3&quot; unique_id=&quot;47615&quot;&gt;&lt;property id=&quot;20148&quot; value=&quot;5&quot;/&gt;&lt;property id=&quot;20300&quot; value=&quot;Slide 51 - &amp;quot;Outlines&amp;quot;&quot;/&gt;&lt;property id=&quot;20307&quot; value=&quot;610&quot;/&gt;&lt;/object&gt;&lt;object type=&quot;3&quot; unique_id=&quot;47616&quot;&gt;&lt;property id=&quot;20148&quot; value=&quot;5&quot;/&gt;&lt;property id=&quot;20300&quot; value=&quot;Slide 52 - &amp;quot;Overview of The Celerity Solution&amp;quot;&quot;/&gt;&lt;property id=&quot;20307&quot; value=&quot;611&quot;/&gt;&lt;/object&gt;&lt;object type=&quot;3&quot; unique_id=&quot;47617&quot;&gt;&lt;property id=&quot;20148&quot; value=&quot;5&quot;/&gt;&lt;property id=&quot;20300&quot; value=&quot;Slide 53 - &amp;quot;Advantages of Combining Loss and Delay &amp;quot;&quot;/&gt;&lt;property id=&quot;20307&quot; value=&quot;612&quot;/&gt;&lt;/object&gt;&lt;object type=&quot;3&quot; unique_id=&quot;47625&quot;&gt;&lt;property id=&quot;20148&quot; value=&quot;5&quot;/&gt;&lt;property id=&quot;20300&quot; value=&quot;Slide 54 - &amp;quot;Internet Experiment Results(Sending Rate of Node A)&amp;quot;&quot;/&gt;&lt;property id=&quot;20307&quot; value=&quot;620&quot;/&gt;&lt;/object&gt;&lt;object type=&quot;3&quot; unique_id=&quot;47626&quot;&gt;&lt;property id=&quot;20148&quot; value=&quot;5&quot;/&gt;&lt;property id=&quot;20300&quot; value=&quot;Slide 55 - &amp;quot;Internet Experiment Results(Total Utility of All Sessions)&amp;quot;&quot;/&gt;&lt;property id=&quot;20307&quot; value=&quot;621&quot;/&gt;&lt;/object&gt;&lt;object type=&quot;3&quot; unique_id=&quot;47627&quot;&gt;&lt;property id=&quot;20148&quot; value=&quot;5&quot;/&gt;&lt;property id=&quot;20300&quot; value=&quot;Slide 56 - &amp;quot;Each Peer Reports Link State to Sources&amp;quot;&quot;/&gt;&lt;property id=&quot;20307&quot; value=&quot;622&quot;/&gt;&lt;/object&gt;&lt;object type=&quot;3&quot; unique_id=&quot;47628&quot;&gt;&lt;property id=&quot;20148&quot; value=&quot;5&quot;/&gt;&lt;property id=&quot;20300&quot; value=&quot;Slide 57 - &amp;quot;Discussion and Future work&amp;quot;&quot;/&gt;&lt;property id=&quot;20307&quot; value=&quot;623&quot;/&gt;&lt;/object&gt;&lt;object type=&quot;3&quot; unique_id=&quot;48769&quot;&gt;&lt;property id=&quot;20148&quot; value=&quot;5&quot;/&gt;&lt;property id=&quot;20300&quot; value=&quot;Slide 1 - &amp;quot;Celerity: A Low-Delay Multi-Party Conferencing Solution&amp;quot;&quot;/&gt;&lt;property id=&quot;20307&quot; value=&quot;627&quot;/&gt;&lt;/object&gt;&lt;object type=&quot;3&quot; unique_id=&quot;49494&quot;&gt;&lt;property id=&quot;20148&quot; value=&quot;5&quot;/&gt;&lt;property id=&quot;20300&quot; value=&quot;Slide 22 - &amp;quot;Rates of Session A&amp;quot;&quot;/&gt;&lt;property id=&quot;20307&quot; value=&quot;637&quot;/&gt;&lt;/object&gt;&lt;object type=&quot;3&quot; unique_id=&quot;49495&quot;&gt;&lt;property id=&quot;20148&quot; value=&quot;5&quot;/&gt;&lt;property id=&quot;20300&quot; value=&quot;Slide 58 - &amp;quot;Multi-party Conferencing – Objectives and Challenges&amp;quot;&quot;/&gt;&lt;property id=&quot;20307&quot; value=&quot;629&quot;/&gt;&lt;/object&gt;&lt;object type=&quot;3&quot; unique_id=&quot;50538&quot;&gt;&lt;property id=&quot;20148&quot; value=&quot;5&quot;/&gt;&lt;property id=&quot;20300&quot; value=&quot;Slide 59 - &amp;quot;Local Experiment Results (Rate Performance of Node B)&amp;quot;&quot;/&gt;&lt;property id=&quot;20307&quot; value=&quot;639&quot;/&gt;&lt;/object&gt;&lt;object type=&quot;3&quot; unique_id=&quot;50539&quot;&gt;&lt;property id=&quot;20148&quot; value=&quot;5&quot;/&gt;&lt;property id=&quot;20300&quot; value=&quot;Slide 60 - &amp;quot;Local Experiment Results (Rate Performance of Node C)&amp;quot;&quot;/&gt;&lt;property id=&quot;20307&quot; value=&quot;640&quot;/&gt;&lt;/object&gt;&lt;object type=&quot;3&quot; unique_id=&quot;50540&quot;&gt;&lt;property id=&quot;20148&quot; value=&quot;5&quot;/&gt;&lt;property id=&quot;20300&quot; value=&quot;Slide 61 - &amp;quot;Local Experiment Results (Rate Performance of Node D)&amp;quot;&quot;/&gt;&lt;property id=&quot;20307&quot; value=&quot;641&quot;/&gt;&lt;/object&gt;&lt;object type=&quot;3&quot; unique_id=&quot;51775&quot;&gt;&lt;property id=&quot;20148&quot; value=&quot;5&quot;/&gt;&lt;property id=&quot;20300&quot; value=&quot;Slide 62 - &amp;quot;Network Coding&amp;quot;&quot;/&gt;&lt;property id=&quot;20307&quot; value=&quot;644&quot;/&gt;&lt;/object&gt;&lt;object type=&quot;3&quot; unique_id=&quot;51776&quot;&gt;&lt;property id=&quot;20148&quot; value=&quot;5&quot;/&gt;&lt;property id=&quot;20300&quot; value=&quot;Slide 63 - &amp;quot;Local Experiment&amp;quot;&quot;/&gt;&lt;property id=&quot;20307&quot; value=&quot;645&quot;/&gt;&lt;/object&gt;&lt;object type=&quot;3&quot; unique_id=&quot;51777&quot;&gt;&lt;property id=&quot;20148&quot; value=&quot;5&quot;/&gt;&lt;property id=&quot;20300&quot; value=&quot;Slide 64 - &amp;quot;Local Experiment Results: Rate Performance of Node A&amp;quot;&quot;/&gt;&lt;property id=&quot;20307&quot; value=&quot;646&quot;/&gt;&lt;/object&gt;&lt;object type=&quot;3&quot; unique_id=&quot;51778&quot;&gt;&lt;property id=&quot;20148&quot; value=&quot;5&quot;/&gt;&lt;property id=&quot;20300&quot; value=&quot;Slide 65 - &amp;quot;Local Experiment Results (Total Utility of All Sessions)&amp;quot;&quot;/&gt;&lt;property id=&quot;20307&quot; value=&quot;647&quot;/&gt;&lt;/object&gt;&lt;object type=&quot;3&quot; unique_id=&quot;53376&quot;&gt;&lt;property id=&quot;20148&quot; value=&quot;5&quot;/&gt;&lt;property id=&quot;20300&quot; value=&quot;Slide 66 - &amp;quot;Big Picture&amp;quot;&quot;/&gt;&lt;property id=&quot;20307&quot; value=&quot;649&quot;/&gt;&lt;/object&gt;&lt;object type=&quot;3&quot; unique_id=&quot;53927&quot;&gt;&lt;property id=&quot;20148&quot; value=&quot;5&quot;/&gt;&lt;property id=&quot;20300&quot; value=&quot;Slide 67 - &amp;quot;Network Transmission Is the Key Challenge&amp;quot;&quot;/&gt;&lt;property id=&quot;20307&quot; value=&quot;650&quot;/&gt;&lt;/object&gt;&lt;object type=&quot;3&quot; unique_id=&quot;53928&quot;&gt;&lt;property id=&quot;20148&quot; value=&quot;5&quot;/&gt;&lt;property id=&quot;20300&quot; value=&quot;Slide 68 - &amp;quot;The Holly Grail Questions&amp;quot;&quot;/&gt;&lt;property id=&quot;20307&quot; value=&quot;651&quot;/&gt;&lt;/object&gt;&lt;object type=&quot;3&quot; unique_id=&quot;54488&quot;&gt;&lt;property id=&quot;20148&quot; value=&quot;5&quot;/&gt;&lt;property id=&quot;20300&quot; value=&quot;Slide 69 - &amp;quot;Estimating Queuing Delay Based on&amp;#x0D;&amp;#x0A;Relative One Way Delay (OWD)&amp;quot;&quot;/&gt;&lt;property id=&quot;20307&quot; value=&quot;652&quot;/&gt;&lt;/object&gt;&lt;object type=&quot;3&quot; unique_id=&quot;54800&quot;&gt;&lt;property id=&quot;20148&quot; value=&quot;5&quot;/&gt;&lt;property id=&quot;20300&quot; value=&quot;Slide 12 - &amp;quot;Achieving Delay-Bounded Capacity Is Hard&amp;quot;&quot;/&gt;&lt;property id=&quot;20307&quot; value=&quot;653&quot;/&gt;&lt;/object&gt;&lt;object type=&quot;3&quot; unique_id=&quot;55134&quot;&gt;&lt;property id=&quot;20148&quot; value=&quot;5&quot;/&gt;&lt;property id=&quot;20300&quot; value=&quot;Slide 5 - &amp;quot; Existing Approaches: Suboptimal Performance &amp;quot;&quot;/&gt;&lt;property id=&quot;20307&quot; value=&quot;655&quot;/&gt;&lt;/object&gt;&lt;object type=&quot;3&quot; unique_id=&quot;55135&quot;&gt;&lt;property id=&quot;20148&quot; value=&quot;5&quot;/&gt;&lt;property id=&quot;20300&quot; value=&quot;Slide 70 - &amp;quot;Packing 2-hop Delay-Bounded Trees to Achieve High Delay-bounded Throughput&amp;quot;&quot;/&gt;&lt;property id=&quot;20307&quot; value=&quot;654&quot;/&gt;&lt;/object&gt;&lt;object type=&quot;3&quot; unique_id=&quot;55136&quot;&gt;&lt;property id=&quot;20148&quot; value=&quot;5&quot;/&gt;&lt;property id=&quot;20300&quot; value=&quot;Slide 71 - &amp;quot;Architectural Insights&amp;quot;&quot;/&gt;&lt;property id=&quot;20307&quot; value=&quot;656&quot;/&gt;&lt;/object&gt;&lt;object type=&quot;3&quot; unique_id=&quot;55780&quot;&gt;&lt;property id=&quot;20148&quot; value=&quot;5&quot;/&gt;&lt;property id=&quot;20300&quot; value=&quot;Slide 9 - &amp;quot;What’s New?&amp;quot;&quot;/&gt;&lt;property id=&quot;20307&quot; value=&quot;660&quot;/&gt;&lt;/object&gt;&lt;object type=&quot;3&quot; unique_id=&quot;55979&quot;&gt;&lt;property id=&quot;20148&quot; value=&quot;5&quot;/&gt;&lt;property id=&quot;20300&quot; value=&quot;Slide 72 - &amp;quot;Example&amp;quot;&quot;/&gt;&lt;property id=&quot;20307&quot; value=&quot;661&quot;/&gt;&lt;/object&gt;&lt;object type=&quot;3&quot; unique_id=&quot;56575&quot;&gt;&lt;property id=&quot;20148&quot; value=&quot;5&quot;/&gt;&lt;property id=&quot;20300&quot; value=&quot;Slide 2 - &amp;quot;Multi-party Video Conferencing Are Becoming Popular&amp;quot;&quot;/&gt;&lt;property id=&quot;20307&quot; value=&quot;662&quot;/&gt;&lt;/object&gt;&lt;object type=&quot;3&quot; unique_id=&quot;58463&quot;&gt;&lt;property id=&quot;20148&quot; value=&quot;5&quot;/&gt;&lt;property id=&quot;20300&quot; value=&quot;Slide 7 - &amp;quot;Multi-Party Conferencing as Packing Multiple One-to-Many Sessions&amp;quot;&quot;/&gt;&lt;property id=&quot;20307&quot; value=&quot;664&quot;/&gt;&lt;/object&gt;&lt;object type=&quot;3&quot; unique_id=&quot;59008&quot;&gt;&lt;property id=&quot;20148&quot; value=&quot;5&quot;/&gt;&lt;property id=&quot;20300&quot; value=&quot;Slide 13 - &amp;quot;Achieving High Delay-Bounded Throughput&amp;quot;&quot;/&gt;&lt;property id=&quot;20307&quot; value=&quot;665&quot;/&gt;&lt;/object&gt;&lt;object type=&quot;3&quot; unique_id=&quot;59009&quot;&gt;&lt;property id=&quot;20148&quot; value=&quot;5&quot;/&gt;&lt;property id=&quot;20300&quot; value=&quot;Slide 15 - &amp;quot;A Loss-Delay Based Primal-Dual Algorithm&amp;quot;&quot;/&gt;&lt;property id=&quot;20307&quot; value=&quot;666&quot;/&gt;&lt;/object&gt;&lt;object type=&quot;3&quot; unique_id=&quot;59220&quot;&gt;&lt;property id=&quot;20148&quot; value=&quot;5&quot;/&gt;&lt;property id=&quot;20300&quot; value=&quot;Slide 16 - &amp;quot;Convergence Property of the Algorithm&amp;quot;&quot;/&gt;&lt;property id=&quot;20307&quot; value=&quot;667&quot;/&gt;&lt;/object&gt;&lt;object type=&quot;3&quot; unique_id=&quot;59581&quot;&gt;&lt;property id=&quot;20148&quot; value=&quot;5&quot;/&gt;&lt;property id=&quot;20300&quot; value=&quot;Slide 11 - &amp;quot;Modeling PSRN by a Log Utility Function&amp;quot;&quot;/&gt;&lt;property id=&quot;20307&quot; value=&quot;669&quot;/&gt;&lt;/object&gt;&lt;object type=&quot;3&quot; unique_id=&quot;61340&quot;&gt;&lt;property id=&quot;20148&quot; value=&quot;5&quot;/&gt;&lt;property id=&quot;20300&quot; value=&quot;Slide 29 - &amp;quot;Overlay Two Layer Graph&amp;quot;&quot;/&gt;&lt;property id=&quot;20307&quot; value=&quot;670&quot;/&gt;&lt;/object&gt;&lt;object type=&quot;3&quot; unique_id=&quot;61341&quot;&gt;&lt;property id=&quot;20148&quot; value=&quot;5&quot;/&gt;&lt;property id=&quot;20300&quot; value=&quot;Slide 30 - &amp;quot;Greedy Tree-Packing Algorithm&amp;quot;&quot;/&gt;&lt;property id=&quot;20307&quot; value=&quot;671&quot;/&gt;&lt;/object&gt;&lt;object type=&quot;3&quot; unique_id=&quot;61972&quot;&gt;&lt;property id=&quot;20148&quot; value=&quot;5&quot;/&gt;&lt;property id=&quot;20300&quot; value=&quot;Slide 18 - &amp;quot;Local Experiment&amp;quot;&quot;/&gt;&lt;property id=&quot;20307&quot; value=&quot;672&quot;/&gt;&lt;/object&gt;&lt;object type=&quot;3&quot; unique_id=&quot;61973&quot;&gt;&lt;property id=&quot;20148&quot; value=&quot;5&quot;/&gt;&lt;property id=&quot;20300&quot; value=&quot;Slide 19 - &amp;quot;Local Experiment Results: Rate Performance of Node A&amp;quot;&quot;/&gt;&lt;property id=&quot;20307&quot; value=&quot;673&quot;/&gt;&lt;/object&gt;&lt;object type=&quot;3&quot; unique_id=&quot;62262&quot;&gt;&lt;property id=&quot;20148&quot; value=&quot;5&quot;/&gt;&lt;property id=&quot;20300&quot; value=&quot;Slide 31 - &amp;quot;Estimating Queuing Delay Based on&amp;#x0D;&amp;#x0A;Relative One Way Delay (OWD)&amp;quot;&quot;/&gt;&lt;property id=&quot;20307&quot; value=&quot;674&quot;/&gt;&lt;/object&gt;&lt;object type=&quot;3&quot; unique_id=&quot;62263&quot;&gt;&lt;property id=&quot;20148&quot; value=&quot;5&quot;/&gt;&lt;property id=&quot;20300&quot; value=&quot;Slide 32 - &amp;quot;The Source Calculates Critical Cuts(Subgradient of           ) And Informs Each Peer&amp;quot;&quot;/&gt;&lt;property id=&quot;20307&quot; value=&quot;675&quot;/&gt;&lt;/object&gt;&lt;object type=&quot;3&quot; unique_id=&quot;62995&quot;&gt;&lt;property id=&quot;20148&quot; value=&quot;5&quot;/&gt;&lt;property id=&quot;20300&quot; value=&quot;Slide 17 - &amp;quot;Big Picture&amp;quot;&quot;/&gt;&lt;property id=&quot;20307&quot; value=&quot;683&quot;/&gt;&lt;/object&gt;&lt;object type=&quot;3&quot; unique_id=&quot;62996&quot;&gt;&lt;property id=&quot;20148&quot; value=&quot;5&quot;/&gt;&lt;property id=&quot;20300&quot; value=&quot;Slide 33 - &amp;quot;Local Experiment&amp;quot;&quot;/&gt;&lt;property id=&quot;20307&quot; value=&quot;676&quot;/&gt;&lt;/object&gt;&lt;object type=&quot;3&quot; unique_id=&quot;62997&quot;&gt;&lt;property id=&quot;20148&quot; value=&quot;5&quot;/&gt;&lt;property id=&quot;20300&quot; value=&quot;Slide 34 - &amp;quot;Local Experiment Results: Rate Performance of Node A&amp;quot;&quot;/&gt;&lt;property id=&quot;20307&quot; value=&quot;677&quot;/&gt;&lt;/object&gt;&lt;object type=&quot;3&quot; unique_id=&quot;62998&quot;&gt;&lt;property id=&quot;20148&quot; value=&quot;5&quot;/&gt;&lt;property id=&quot;20300&quot; value=&quot;Slide 35 - &amp;quot;Local Experiment Results (Rate Performance of Node B)&amp;quot;&quot;/&gt;&lt;property id=&quot;20307&quot; value=&quot;678&quot;/&gt;&lt;/object&gt;&lt;object type=&quot;3&quot; unique_id=&quot;62999&quot;&gt;&lt;property id=&quot;20148&quot; value=&quot;5&quot;/&gt;&lt;property id=&quot;20300&quot; value=&quot;Slide 36 - &amp;quot;Local Experiment Results (Rate Performance of Node C)&amp;quot;&quot;/&gt;&lt;property id=&quot;20307&quot; value=&quot;679&quot;/&gt;&lt;/object&gt;&lt;object type=&quot;3&quot; unique_id=&quot;63000&quot;&gt;&lt;property id=&quot;20148&quot; value=&quot;5&quot;/&gt;&lt;property id=&quot;20300&quot; value=&quot;Slide 37 - &amp;quot;Local Experiment Results (Rate Performance of Node D)&amp;quot;&quot;/&gt;&lt;property id=&quot;20307&quot; value=&quot;680&quot;/&gt;&lt;/object&gt;&lt;object type=&quot;3&quot; unique_id=&quot;63001&quot;&gt;&lt;property id=&quot;20148&quot; value=&quot;5&quot;/&gt;&lt;property id=&quot;20300&quot; value=&quot;Slide 38 - &amp;quot;Local Experiment Results (Total Utility of All Sessions)&amp;quot;&quot;/&gt;&lt;property id=&quot;20307&quot; value=&quot;681&quot;/&gt;&lt;/object&gt;&lt;object type=&quot;3&quot; unique_id=&quot;63002&quot;&gt;&lt;property id=&quot;20148&quot; value=&quot;5&quot;/&gt;&lt;property id=&quot;20300&quot; value=&quot;Slide 39 - &amp;quot;Local Experiment Results: Delay and Loss Rate from Node A to Other Nodes&amp;quot;&quot;/&gt;&lt;property id=&quot;20307&quot; value=&quot;682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\color{red}{O(mn^2/\epsilon^2)}$&#10;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\color{blue}{O(m + n \log n)}$&#10;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multirow}&#10;\pagestyle{empty}&#10;&#10;\newcommand{\specialcell}[2][c]{%&#10;  \begin{tabular}[#1]{@{}c@{}}#2\end{tabular}}&#10;&#10;\begin{document}&#10;$n,m$&#10;\end{document}"/>
  <p:tag name="IGUANATEXSIZE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newcommand{\specialcell}[2][c]{%&#10;  \begin{tabular}[#1]{@{}c@{}}#2\end{tabular}}&#10;&#10;\newcommand{\red}[1]{{\color{red}#1}}&#10;\newcommand{\blue}[1]{{\color{blue}#1}}&#10;\newcommand{\green}[1]{{\color{green}#1}}&#10;\newcommand{\yellow}[1]{{\color{yellow}#1}}&#10;\newcommand{\darkgreen}[1]{{\color[rgb]{0,0.5,0}#1}}&#10;&#10;\pagestyle{empty}&#10;\begin{document}&#10;\begin{table}&#10;   \centering&#10;   \scriptsize&#10;\begin{tabular}{|c|c|c|c|c|}&#10;  \hline&#10;  {\bf Sol.} &amp; \specialcell{{\bf Avg Time} \\ {\bf Incre.(\%)}}  &amp; \specialcell{ {\bf Avg Dist.} \\ {\bf Decre.(\%)}}&#10;  &amp; \specialcell{{\bf Avg Fuel} \\ {\bf Decre.(\%)}} &amp;  \specialcell{{\bf Avg Fuel} \\ {\bf Econ.(mpg)}} \\&#10;  \hline&#10;  \red{\textsf{Fastest path}} &amp; \red{-} &amp; \red{-} &amp; \red{-}  &amp; \red{5.05}\\&#10;%  \textsf{F-SO} &amp; 32.80 &amp; 0 &amp; $14.75$ &amp; 5.94\\&#10;  \blue{\textsf{Shortest path}} &amp; \blue{2.82} &amp; \blue{$1.63$} &amp; \blue{$3.08$}  &amp; \blue{5.13}\\&#10;%  \textsf{S-SO} &amp; 32.80 &amp; - &amp; $16.12$ &amp; 5.94\\&#10;   \darkgreen{\textsf{Heuristic}} &amp; \darkgreen{32.89} &amp; \darkgreen{$1.46$} &amp; \darkgreen{$16.37$}  &amp; \darkgreen{5.96} \\&#10;  \textsf{OPT-LB} &amp; 32.95 &amp; $1.47$ &amp; $16.39$ &amp; 5.96\\&#10;  \hline&#10;\end{tabular}&#10;\end{table}&#10;&#10;\end{document}"/>
  <p:tag name="IGUANATEXSIZE" val="25"/>
</p:tagLst>
</file>

<file path=ppt/theme/theme1.xml><?xml version="1.0" encoding="utf-8"?>
<a:theme xmlns:a="http://schemas.openxmlformats.org/drawingml/2006/main" name="m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34484</TotalTime>
  <Words>587</Words>
  <Application>Microsoft Office PowerPoint</Application>
  <PresentationFormat>On-screen Show (4:3)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Calibri</vt:lpstr>
      <vt:lpstr>Wingdings</vt:lpstr>
      <vt:lpstr>minghua</vt:lpstr>
      <vt:lpstr>Greening A Top-20 Economy:  Energy Efficient Timely Transportation of Long-Haul Heavy-Duty Trucks</vt:lpstr>
      <vt:lpstr>US Trucking Industry: A Top-20 Economy </vt:lpstr>
      <vt:lpstr>Greening Heavy-Duty Trucks is Relevant</vt:lpstr>
      <vt:lpstr>How to Reduce Fuel Consumption? </vt:lpstr>
      <vt:lpstr>Truck Operation Centers around  Timely Transportation</vt:lpstr>
      <vt:lpstr>Energy-Efficient Timely Transportation</vt:lpstr>
      <vt:lpstr>Existing Work on Energy-Efficient Trucking</vt:lpstr>
      <vt:lpstr>Our Contributions</vt:lpstr>
      <vt:lpstr>Simulation: Network Statistics</vt:lpstr>
      <vt:lpstr>A Solution Example</vt:lpstr>
      <vt:lpstr>Performance of Our Heuristic Algorithm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Approximation for Combinatorial Network Optimization</dc:title>
  <dc:creator>Minghua Chen</dc:creator>
  <cp:lastModifiedBy>Lei Deng</cp:lastModifiedBy>
  <cp:revision>3315</cp:revision>
  <dcterms:created xsi:type="dcterms:W3CDTF">2006-08-16T00:00:00Z</dcterms:created>
  <dcterms:modified xsi:type="dcterms:W3CDTF">2017-09-25T05:40:35Z</dcterms:modified>
</cp:coreProperties>
</file>