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4"/>
  </p:notesMasterIdLst>
  <p:sldIdLst>
    <p:sldId id="256" r:id="rId3"/>
    <p:sldId id="258" r:id="rId4"/>
    <p:sldId id="261" r:id="rId5"/>
    <p:sldId id="262" r:id="rId6"/>
    <p:sldId id="263" r:id="rId7"/>
    <p:sldId id="264" r:id="rId8"/>
    <p:sldId id="278" r:id="rId9"/>
    <p:sldId id="265" r:id="rId10"/>
    <p:sldId id="266" r:id="rId11"/>
    <p:sldId id="275" r:id="rId12"/>
    <p:sldId id="267" r:id="rId13"/>
    <p:sldId id="268" r:id="rId14"/>
    <p:sldId id="269" r:id="rId15"/>
    <p:sldId id="270" r:id="rId16"/>
    <p:sldId id="271" r:id="rId17"/>
    <p:sldId id="277" r:id="rId18"/>
    <p:sldId id="276" r:id="rId19"/>
    <p:sldId id="272" r:id="rId20"/>
    <p:sldId id="273" r:id="rId21"/>
    <p:sldId id="274" r:id="rId22"/>
    <p:sldId id="260" r:id="rId2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Xie Hai Bran" initials="GXHB" lastIdx="1" clrIdx="0">
    <p:extLst>
      <p:ext uri="{19B8F6BF-5375-455C-9EA6-DF929625EA0E}">
        <p15:presenceInfo xmlns:p15="http://schemas.microsoft.com/office/powerpoint/2012/main" userId="S-1-5-21-606747145-796845957-725345543-7394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22" d="100"/>
          <a:sy n="122"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22/08/2018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4025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17832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37113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18733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494324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154464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50997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3167832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3495065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210070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1981961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21</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12615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96518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6323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6747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102074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183432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2386025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Demo3/1pxDemo.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emo1/UseFromCD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emo2/index.html"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stackoverflow.com/questions/8785643/what-exactly-is-device-pixel-ratio" TargetMode="External"/><Relationship Id="rId3" Type="http://schemas.openxmlformats.org/officeDocument/2006/relationships/hyperlink" Target="https://www.w3schools.com/cssref/css3_pr_mediaquery.asp" TargetMode="External"/><Relationship Id="rId7" Type="http://schemas.openxmlformats.org/officeDocument/2006/relationships/hyperlink" Target="https://stackoverflow.com/questions/2939693/what-is-viewport-in-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Viewport" TargetMode="External"/><Relationship Id="rId11" Type="http://schemas.openxmlformats.org/officeDocument/2006/relationships/hyperlink" Target="https://www.cnblogs.com/2050/p/3877280.html" TargetMode="External"/><Relationship Id="rId5" Type="http://schemas.openxmlformats.org/officeDocument/2006/relationships/hyperlink" Target="https://snook.ca/archives/html_and_css/font-size-with-rem" TargetMode="External"/><Relationship Id="rId10" Type="http://schemas.openxmlformats.org/officeDocument/2006/relationships/hyperlink" Target="https://quirksmode.org/mobile/viewports.html" TargetMode="External"/><Relationship Id="rId4" Type="http://schemas.openxmlformats.org/officeDocument/2006/relationships/hyperlink" Target="https://developer.mozilla.org/en-US/docs/Web/CSS/Media_Queries/Using_media_queries" TargetMode="External"/><Relationship Id="rId9" Type="http://schemas.openxmlformats.org/officeDocument/2006/relationships/hyperlink" Target="https://css-tricks.com/theres-more-to-the-css-rem-unit-than-font-sizin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Demo1/see%20her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Demo1/ViewPort/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a:t>Responsive Layout</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5" name="Subtitle 4">
            <a:extLst>
              <a:ext uri="{FF2B5EF4-FFF2-40B4-BE49-F238E27FC236}">
                <a16:creationId xmlns:a16="http://schemas.microsoft.com/office/drawing/2014/main" id="{773B03AF-BD7A-48E4-914A-4E3E5D06FBA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59-C84E-43E7-B48C-B0853DBDE0BC}"/>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E80A9AF1-F687-4AE6-8573-632C817AD738}"/>
              </a:ext>
            </a:extLst>
          </p:cNvPr>
          <p:cNvSpPr>
            <a:spLocks noGrp="1"/>
          </p:cNvSpPr>
          <p:nvPr>
            <p:ph idx="1"/>
          </p:nvPr>
        </p:nvSpPr>
        <p:spPr/>
        <p:txBody>
          <a:bodyPr/>
          <a:lstStyle/>
          <a:p>
            <a:r>
              <a:rPr lang="en-US" dirty="0" err="1"/>
              <a:t>Width:Width</a:t>
            </a:r>
            <a:r>
              <a:rPr lang="en-US" dirty="0"/>
              <a:t> of the viewport in pixels (or device-width). If width isn't set, it defaults to a desktop size </a:t>
            </a:r>
          </a:p>
          <a:p>
            <a:r>
              <a:rPr lang="en-US" dirty="0"/>
              <a:t>Height</a:t>
            </a:r>
            <a:r>
              <a:rPr lang="zh-CN" altLang="en-US" dirty="0"/>
              <a:t>：</a:t>
            </a:r>
            <a:r>
              <a:rPr lang="en-US" altLang="zh-CN" dirty="0"/>
              <a:t>Height of the viewport in pixels</a:t>
            </a:r>
            <a:endParaRPr lang="en-US" dirty="0"/>
          </a:p>
          <a:p>
            <a:r>
              <a:rPr lang="en-US" dirty="0"/>
              <a:t>initial-scale:(0 to 10.0) Sets the scale of the page after its initial display.</a:t>
            </a:r>
          </a:p>
          <a:p>
            <a:r>
              <a:rPr lang="en-US" dirty="0"/>
              <a:t>minimum-scale:(0 to 10.0) The minimum multiplier the user can "zoom out" to. </a:t>
            </a:r>
          </a:p>
          <a:p>
            <a:r>
              <a:rPr lang="en-US" dirty="0"/>
              <a:t>maximum-scale:(0 to 10.0) The maximum multiplier the user can "zoom in" to. </a:t>
            </a:r>
          </a:p>
          <a:p>
            <a:r>
              <a:rPr lang="en-US" dirty="0"/>
              <a:t>user-scalable:(yes/no) Whether to allow a user from scaling in/out (zooming in/out)</a:t>
            </a:r>
            <a:endParaRPr lang="en-GB" dirty="0"/>
          </a:p>
        </p:txBody>
      </p:sp>
      <p:sp>
        <p:nvSpPr>
          <p:cNvPr id="4" name="Slide Number Placeholder 3">
            <a:extLst>
              <a:ext uri="{FF2B5EF4-FFF2-40B4-BE49-F238E27FC236}">
                <a16:creationId xmlns:a16="http://schemas.microsoft.com/office/drawing/2014/main" id="{20D21318-5F8A-432A-A712-6BE6F47BA923}"/>
              </a:ext>
            </a:extLst>
          </p:cNvPr>
          <p:cNvSpPr>
            <a:spLocks noGrp="1"/>
          </p:cNvSpPr>
          <p:nvPr>
            <p:ph type="sldNum" sz="quarter" idx="12"/>
          </p:nvPr>
        </p:nvSpPr>
        <p:spPr/>
        <p:txBody>
          <a:bodyPr/>
          <a:lstStyle/>
          <a:p>
            <a:fld id="{5BA07366-CB75-4AA8-9E5B-928B849F427C}" type="slidenum">
              <a:rPr lang="en-GB" smtClean="0"/>
              <a:t>10</a:t>
            </a:fld>
            <a:endParaRPr lang="en-GB" dirty="0"/>
          </a:p>
        </p:txBody>
      </p:sp>
    </p:spTree>
    <p:extLst>
      <p:ext uri="{BB962C8B-B14F-4D97-AF65-F5344CB8AC3E}">
        <p14:creationId xmlns:p14="http://schemas.microsoft.com/office/powerpoint/2010/main" val="330205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98A-1881-41D2-9162-48C5ADF89F6F}"/>
              </a:ext>
            </a:extLst>
          </p:cNvPr>
          <p:cNvSpPr>
            <a:spLocks noGrp="1"/>
          </p:cNvSpPr>
          <p:nvPr>
            <p:ph type="title"/>
          </p:nvPr>
        </p:nvSpPr>
        <p:spPr/>
        <p:txBody>
          <a:bodyPr/>
          <a:lstStyle/>
          <a:p>
            <a:r>
              <a:rPr lang="en-GB" dirty="0"/>
              <a:t>Layout viewport &amp; visual viewport &amp;</a:t>
            </a:r>
            <a:r>
              <a:rPr lang="en-US" dirty="0"/>
              <a:t>Ideal viewport</a:t>
            </a:r>
            <a:endParaRPr lang="en-GB" dirty="0"/>
          </a:p>
        </p:txBody>
      </p:sp>
      <p:pic>
        <p:nvPicPr>
          <p:cNvPr id="7" name="Content Placeholder 6">
            <a:extLst>
              <a:ext uri="{FF2B5EF4-FFF2-40B4-BE49-F238E27FC236}">
                <a16:creationId xmlns:a16="http://schemas.microsoft.com/office/drawing/2014/main" id="{C5BA8251-553B-4806-971B-B69AD25018D1}"/>
              </a:ext>
            </a:extLst>
          </p:cNvPr>
          <p:cNvPicPr>
            <a:picLocks noGrp="1" noChangeAspect="1"/>
          </p:cNvPicPr>
          <p:nvPr>
            <p:ph idx="1"/>
          </p:nvPr>
        </p:nvPicPr>
        <p:blipFill>
          <a:blip r:embed="rId3"/>
          <a:stretch>
            <a:fillRect/>
          </a:stretch>
        </p:blipFill>
        <p:spPr>
          <a:xfrm>
            <a:off x="2507664" y="1268413"/>
            <a:ext cx="7176673" cy="4645025"/>
          </a:xfrm>
          <a:prstGeom prst="rect">
            <a:avLst/>
          </a:prstGeom>
        </p:spPr>
      </p:pic>
      <p:sp>
        <p:nvSpPr>
          <p:cNvPr id="4" name="Slide Number Placeholder 3">
            <a:extLst>
              <a:ext uri="{FF2B5EF4-FFF2-40B4-BE49-F238E27FC236}">
                <a16:creationId xmlns:a16="http://schemas.microsoft.com/office/drawing/2014/main" id="{ECF367AB-CE42-4145-A86D-A9E10C89A0D4}"/>
              </a:ext>
            </a:extLst>
          </p:cNvPr>
          <p:cNvSpPr>
            <a:spLocks noGrp="1"/>
          </p:cNvSpPr>
          <p:nvPr>
            <p:ph type="sldNum" sz="quarter" idx="12"/>
          </p:nvPr>
        </p:nvSpPr>
        <p:spPr/>
        <p:txBody>
          <a:bodyPr/>
          <a:lstStyle/>
          <a:p>
            <a:fld id="{5BA07366-CB75-4AA8-9E5B-928B849F427C}" type="slidenum">
              <a:rPr lang="en-GB" smtClean="0"/>
              <a:t>11</a:t>
            </a:fld>
            <a:endParaRPr lang="en-GB" dirty="0"/>
          </a:p>
        </p:txBody>
      </p:sp>
    </p:spTree>
    <p:extLst>
      <p:ext uri="{BB962C8B-B14F-4D97-AF65-F5344CB8AC3E}">
        <p14:creationId xmlns:p14="http://schemas.microsoft.com/office/powerpoint/2010/main" val="328586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DAB8-7064-4A88-8A7C-530972F48432}"/>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C2511D2-9128-48E1-94B8-DEC16EC7A7B5}"/>
              </a:ext>
            </a:extLst>
          </p:cNvPr>
          <p:cNvSpPr>
            <a:spLocks noGrp="1"/>
          </p:cNvSpPr>
          <p:nvPr>
            <p:ph type="sldNum" sz="quarter" idx="12"/>
          </p:nvPr>
        </p:nvSpPr>
        <p:spPr/>
        <p:txBody>
          <a:bodyPr/>
          <a:lstStyle/>
          <a:p>
            <a:fld id="{5BA07366-CB75-4AA8-9E5B-928B849F427C}" type="slidenum">
              <a:rPr lang="en-GB" smtClean="0"/>
              <a:t>12</a:t>
            </a:fld>
            <a:endParaRPr lang="en-GB" dirty="0"/>
          </a:p>
        </p:txBody>
      </p:sp>
      <p:pic>
        <p:nvPicPr>
          <p:cNvPr id="5" name="Content Placeholder 5">
            <a:extLst>
              <a:ext uri="{FF2B5EF4-FFF2-40B4-BE49-F238E27FC236}">
                <a16:creationId xmlns:a16="http://schemas.microsoft.com/office/drawing/2014/main" id="{D4478119-05AB-4238-AAAE-50C17FF9B378}"/>
              </a:ext>
            </a:extLst>
          </p:cNvPr>
          <p:cNvPicPr>
            <a:picLocks noGrp="1" noChangeAspect="1"/>
          </p:cNvPicPr>
          <p:nvPr>
            <p:ph idx="1"/>
          </p:nvPr>
        </p:nvPicPr>
        <p:blipFill>
          <a:blip r:embed="rId3"/>
          <a:stretch>
            <a:fillRect/>
          </a:stretch>
        </p:blipFill>
        <p:spPr>
          <a:xfrm>
            <a:off x="1219200" y="1681163"/>
            <a:ext cx="2219325" cy="3819525"/>
          </a:xfrm>
          <a:prstGeom prst="rect">
            <a:avLst/>
          </a:prstGeom>
        </p:spPr>
      </p:pic>
      <p:pic>
        <p:nvPicPr>
          <p:cNvPr id="6" name="Picture 5">
            <a:extLst>
              <a:ext uri="{FF2B5EF4-FFF2-40B4-BE49-F238E27FC236}">
                <a16:creationId xmlns:a16="http://schemas.microsoft.com/office/drawing/2014/main" id="{101E90CB-97B3-4778-B93F-8810908FFCC9}"/>
              </a:ext>
            </a:extLst>
          </p:cNvPr>
          <p:cNvPicPr>
            <a:picLocks noChangeAspect="1"/>
          </p:cNvPicPr>
          <p:nvPr/>
        </p:nvPicPr>
        <p:blipFill>
          <a:blip r:embed="rId4"/>
          <a:stretch>
            <a:fillRect/>
          </a:stretch>
        </p:blipFill>
        <p:spPr>
          <a:xfrm>
            <a:off x="6858000" y="947737"/>
            <a:ext cx="3619500" cy="4962525"/>
          </a:xfrm>
          <a:prstGeom prst="rect">
            <a:avLst/>
          </a:prstGeom>
        </p:spPr>
      </p:pic>
    </p:spTree>
    <p:extLst>
      <p:ext uri="{BB962C8B-B14F-4D97-AF65-F5344CB8AC3E}">
        <p14:creationId xmlns:p14="http://schemas.microsoft.com/office/powerpoint/2010/main" val="35554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F19-A287-40AE-BA16-9C1870285990}"/>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19A310F-7EA3-4FC2-B932-4E860542FF82}"/>
              </a:ext>
            </a:extLst>
          </p:cNvPr>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Content Placeholder 5">
            <a:extLst>
              <a:ext uri="{FF2B5EF4-FFF2-40B4-BE49-F238E27FC236}">
                <a16:creationId xmlns:a16="http://schemas.microsoft.com/office/drawing/2014/main" id="{2B7B5E7F-35D6-4E29-B51C-FA62B832CBB6}"/>
              </a:ext>
            </a:extLst>
          </p:cNvPr>
          <p:cNvPicPr>
            <a:picLocks noGrp="1" noChangeAspect="1"/>
          </p:cNvPicPr>
          <p:nvPr>
            <p:ph idx="1"/>
          </p:nvPr>
        </p:nvPicPr>
        <p:blipFill>
          <a:blip r:embed="rId3"/>
          <a:stretch>
            <a:fillRect/>
          </a:stretch>
        </p:blipFill>
        <p:spPr>
          <a:xfrm>
            <a:off x="2733096" y="1268413"/>
            <a:ext cx="6672679" cy="4645025"/>
          </a:xfrm>
          <a:prstGeom prst="rect">
            <a:avLst/>
          </a:prstGeom>
        </p:spPr>
      </p:pic>
    </p:spTree>
    <p:extLst>
      <p:ext uri="{BB962C8B-B14F-4D97-AF65-F5344CB8AC3E}">
        <p14:creationId xmlns:p14="http://schemas.microsoft.com/office/powerpoint/2010/main" val="244432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9-D15E-498E-BB17-C9B81E9AB5EC}"/>
              </a:ext>
            </a:extLst>
          </p:cNvPr>
          <p:cNvSpPr>
            <a:spLocks noGrp="1"/>
          </p:cNvSpPr>
          <p:nvPr>
            <p:ph type="title"/>
          </p:nvPr>
        </p:nvSpPr>
        <p:spPr/>
        <p:txBody>
          <a:bodyPr/>
          <a:lstStyle/>
          <a:p>
            <a:r>
              <a:rPr lang="en-GB" dirty="0"/>
              <a:t>D</a:t>
            </a:r>
            <a:r>
              <a:rPr lang="en-US" altLang="zh-CN" dirty="0" err="1"/>
              <a:t>pr</a:t>
            </a:r>
            <a:endParaRPr lang="en-GB" dirty="0"/>
          </a:p>
        </p:txBody>
      </p:sp>
      <p:sp>
        <p:nvSpPr>
          <p:cNvPr id="3" name="Content Placeholder 2">
            <a:extLst>
              <a:ext uri="{FF2B5EF4-FFF2-40B4-BE49-F238E27FC236}">
                <a16:creationId xmlns:a16="http://schemas.microsoft.com/office/drawing/2014/main" id="{86CF4BAB-A263-49F9-88D1-A70B5D6B4515}"/>
              </a:ext>
            </a:extLst>
          </p:cNvPr>
          <p:cNvSpPr>
            <a:spLocks noGrp="1"/>
          </p:cNvSpPr>
          <p:nvPr>
            <p:ph idx="1"/>
          </p:nvPr>
        </p:nvSpPr>
        <p:spPr/>
        <p:txBody>
          <a:bodyPr/>
          <a:lstStyle/>
          <a:p>
            <a:r>
              <a:rPr lang="en-GB" dirty="0"/>
              <a:t>Device pixel ratio</a:t>
            </a:r>
          </a:p>
          <a:p>
            <a:pPr marL="0" indent="0">
              <a:buNone/>
            </a:pPr>
            <a:r>
              <a:rPr lang="en-GB" dirty="0"/>
              <a:t>     The device pixel ratio is the ratio between physical pixels and logical pixels. For instance, the iPhone 4 and iPhone 4S report a device pixel ratio of 2, because the physical linear resolution is double the logical linear resolution. U</a:t>
            </a:r>
            <a:r>
              <a:rPr lang="en-GB" altLang="zh-CN" dirty="0"/>
              <a:t>se </a:t>
            </a:r>
            <a:r>
              <a:rPr lang="en-GB" dirty="0" err="1"/>
              <a:t>window.devicePixelRatio</a:t>
            </a:r>
            <a:r>
              <a:rPr lang="en-GB" dirty="0"/>
              <a:t> to</a:t>
            </a:r>
            <a:r>
              <a:rPr lang="en-GB" altLang="zh-CN" dirty="0"/>
              <a:t> get the </a:t>
            </a:r>
            <a:r>
              <a:rPr lang="en-GB" altLang="zh-CN" dirty="0" err="1"/>
              <a:t>dpr</a:t>
            </a:r>
            <a:endParaRPr lang="en-GB" dirty="0"/>
          </a:p>
          <a:p>
            <a:endParaRPr lang="en-GB" dirty="0"/>
          </a:p>
        </p:txBody>
      </p:sp>
      <p:sp>
        <p:nvSpPr>
          <p:cNvPr id="4" name="Slide Number Placeholder 3">
            <a:extLst>
              <a:ext uri="{FF2B5EF4-FFF2-40B4-BE49-F238E27FC236}">
                <a16:creationId xmlns:a16="http://schemas.microsoft.com/office/drawing/2014/main" id="{B6048EA9-C0A5-49B1-B512-359C7FF08966}"/>
              </a:ext>
            </a:extLst>
          </p:cNvPr>
          <p:cNvSpPr>
            <a:spLocks noGrp="1"/>
          </p:cNvSpPr>
          <p:nvPr>
            <p:ph type="sldNum" sz="quarter" idx="12"/>
          </p:nvPr>
        </p:nvSpPr>
        <p:spPr/>
        <p:txBody>
          <a:bodyPr/>
          <a:lstStyle/>
          <a:p>
            <a:fld id="{5BA07366-CB75-4AA8-9E5B-928B849F427C}" type="slidenum">
              <a:rPr lang="en-GB" smtClean="0"/>
              <a:t>14</a:t>
            </a:fld>
            <a:endParaRPr lang="en-GB" dirty="0"/>
          </a:p>
        </p:txBody>
      </p:sp>
      <p:pic>
        <p:nvPicPr>
          <p:cNvPr id="5" name="Picture 4">
            <a:extLst>
              <a:ext uri="{FF2B5EF4-FFF2-40B4-BE49-F238E27FC236}">
                <a16:creationId xmlns:a16="http://schemas.microsoft.com/office/drawing/2014/main" id="{5C9CDE19-7E12-41B0-B260-8FF8A83A1E84}"/>
              </a:ext>
            </a:extLst>
          </p:cNvPr>
          <p:cNvPicPr>
            <a:picLocks noChangeAspect="1"/>
          </p:cNvPicPr>
          <p:nvPr/>
        </p:nvPicPr>
        <p:blipFill>
          <a:blip r:embed="rId3"/>
          <a:stretch>
            <a:fillRect/>
          </a:stretch>
        </p:blipFill>
        <p:spPr>
          <a:xfrm>
            <a:off x="1580606" y="2895600"/>
            <a:ext cx="6725194" cy="3296230"/>
          </a:xfrm>
          <a:prstGeom prst="rect">
            <a:avLst/>
          </a:prstGeom>
        </p:spPr>
      </p:pic>
    </p:spTree>
    <p:extLst>
      <p:ext uri="{BB962C8B-B14F-4D97-AF65-F5344CB8AC3E}">
        <p14:creationId xmlns:p14="http://schemas.microsoft.com/office/powerpoint/2010/main" val="144062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719F-93CD-415B-B458-97C288622D0C}"/>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0555F039-29FC-4502-90BD-E98C1FE7A2E1}"/>
              </a:ext>
            </a:extLst>
          </p:cNvPr>
          <p:cNvSpPr>
            <a:spLocks noGrp="1"/>
          </p:cNvSpPr>
          <p:nvPr>
            <p:ph type="sldNum" sz="quarter" idx="12"/>
          </p:nvPr>
        </p:nvSpPr>
        <p:spPr/>
        <p:txBody>
          <a:bodyPr/>
          <a:lstStyle/>
          <a:p>
            <a:fld id="{5BA07366-CB75-4AA8-9E5B-928B849F427C}" type="slidenum">
              <a:rPr lang="en-GB" smtClean="0"/>
              <a:t>15</a:t>
            </a:fld>
            <a:endParaRPr lang="en-GB" dirty="0"/>
          </a:p>
        </p:txBody>
      </p:sp>
      <p:pic>
        <p:nvPicPr>
          <p:cNvPr id="5" name="Content Placeholder 9">
            <a:extLst>
              <a:ext uri="{FF2B5EF4-FFF2-40B4-BE49-F238E27FC236}">
                <a16:creationId xmlns:a16="http://schemas.microsoft.com/office/drawing/2014/main" id="{8B340D88-CCFA-4E16-9BCC-569DF70DE693}"/>
              </a:ext>
            </a:extLst>
          </p:cNvPr>
          <p:cNvPicPr>
            <a:picLocks noGrp="1" noChangeAspect="1"/>
          </p:cNvPicPr>
          <p:nvPr>
            <p:ph idx="1"/>
          </p:nvPr>
        </p:nvPicPr>
        <p:blipFill>
          <a:blip r:embed="rId3"/>
          <a:stretch>
            <a:fillRect/>
          </a:stretch>
        </p:blipFill>
        <p:spPr>
          <a:xfrm>
            <a:off x="2819400" y="486727"/>
            <a:ext cx="5553075" cy="3076575"/>
          </a:xfrm>
          <a:prstGeom prst="rect">
            <a:avLst/>
          </a:prstGeom>
        </p:spPr>
      </p:pic>
      <p:pic>
        <p:nvPicPr>
          <p:cNvPr id="6" name="Picture 5">
            <a:extLst>
              <a:ext uri="{FF2B5EF4-FFF2-40B4-BE49-F238E27FC236}">
                <a16:creationId xmlns:a16="http://schemas.microsoft.com/office/drawing/2014/main" id="{C82435D4-73CD-42D4-BD6F-A3A0E46E47A9}"/>
              </a:ext>
            </a:extLst>
          </p:cNvPr>
          <p:cNvPicPr>
            <a:picLocks noChangeAspect="1"/>
          </p:cNvPicPr>
          <p:nvPr/>
        </p:nvPicPr>
        <p:blipFill>
          <a:blip r:embed="rId4"/>
          <a:stretch>
            <a:fillRect/>
          </a:stretch>
        </p:blipFill>
        <p:spPr>
          <a:xfrm>
            <a:off x="1828800" y="3570559"/>
            <a:ext cx="8201025" cy="2657475"/>
          </a:xfrm>
          <a:prstGeom prst="rect">
            <a:avLst/>
          </a:prstGeom>
        </p:spPr>
      </p:pic>
    </p:spTree>
    <p:extLst>
      <p:ext uri="{BB962C8B-B14F-4D97-AF65-F5344CB8AC3E}">
        <p14:creationId xmlns:p14="http://schemas.microsoft.com/office/powerpoint/2010/main" val="351666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B9C-38F7-46AE-B0E5-AF182FFF3A7E}"/>
              </a:ext>
            </a:extLst>
          </p:cNvPr>
          <p:cNvSpPr>
            <a:spLocks noGrp="1"/>
          </p:cNvSpPr>
          <p:nvPr>
            <p:ph type="title"/>
          </p:nvPr>
        </p:nvSpPr>
        <p:spPr/>
        <p:txBody>
          <a:bodyPr/>
          <a:lstStyle/>
          <a:p>
            <a:r>
              <a:rPr lang="en-US" dirty="0"/>
              <a:t>PPI(Pixels Per Inch)</a:t>
            </a:r>
            <a:endParaRPr lang="en-GB" dirty="0"/>
          </a:p>
        </p:txBody>
      </p:sp>
      <p:sp>
        <p:nvSpPr>
          <p:cNvPr id="4" name="Slide Number Placeholder 3">
            <a:extLst>
              <a:ext uri="{FF2B5EF4-FFF2-40B4-BE49-F238E27FC236}">
                <a16:creationId xmlns:a16="http://schemas.microsoft.com/office/drawing/2014/main" id="{689D4BD3-4AFD-4A9D-90DD-1C5AA4C6EDA1}"/>
              </a:ext>
            </a:extLst>
          </p:cNvPr>
          <p:cNvSpPr>
            <a:spLocks noGrp="1"/>
          </p:cNvSpPr>
          <p:nvPr>
            <p:ph type="sldNum" sz="quarter" idx="12"/>
          </p:nvPr>
        </p:nvSpPr>
        <p:spPr/>
        <p:txBody>
          <a:bodyPr/>
          <a:lstStyle/>
          <a:p>
            <a:fld id="{5BA07366-CB75-4AA8-9E5B-928B849F427C}" type="slidenum">
              <a:rPr lang="en-GB" smtClean="0"/>
              <a:t>16</a:t>
            </a:fld>
            <a:endParaRPr lang="en-GB" dirty="0"/>
          </a:p>
        </p:txBody>
      </p:sp>
      <p:pic>
        <p:nvPicPr>
          <p:cNvPr id="9" name="Picture 8">
            <a:extLst>
              <a:ext uri="{FF2B5EF4-FFF2-40B4-BE49-F238E27FC236}">
                <a16:creationId xmlns:a16="http://schemas.microsoft.com/office/drawing/2014/main" id="{2AFF7CB8-7154-41BC-8C65-1DB69E9E9C2B}"/>
              </a:ext>
            </a:extLst>
          </p:cNvPr>
          <p:cNvPicPr>
            <a:picLocks noChangeAspect="1"/>
          </p:cNvPicPr>
          <p:nvPr/>
        </p:nvPicPr>
        <p:blipFill>
          <a:blip r:embed="rId3"/>
          <a:stretch>
            <a:fillRect/>
          </a:stretch>
        </p:blipFill>
        <p:spPr>
          <a:xfrm>
            <a:off x="474062" y="1447800"/>
            <a:ext cx="4286250" cy="1238250"/>
          </a:xfrm>
          <a:prstGeom prst="rect">
            <a:avLst/>
          </a:prstGeom>
        </p:spPr>
      </p:pic>
      <p:pic>
        <p:nvPicPr>
          <p:cNvPr id="12" name="Content Placeholder 11">
            <a:extLst>
              <a:ext uri="{FF2B5EF4-FFF2-40B4-BE49-F238E27FC236}">
                <a16:creationId xmlns:a16="http://schemas.microsoft.com/office/drawing/2014/main" id="{92E7CD5B-CD13-44BC-825A-BC5784EB0B15}"/>
              </a:ext>
            </a:extLst>
          </p:cNvPr>
          <p:cNvPicPr>
            <a:picLocks noGrp="1" noChangeAspect="1"/>
          </p:cNvPicPr>
          <p:nvPr>
            <p:ph idx="1"/>
          </p:nvPr>
        </p:nvPicPr>
        <p:blipFill>
          <a:blip r:embed="rId4"/>
          <a:stretch>
            <a:fillRect/>
          </a:stretch>
        </p:blipFill>
        <p:spPr>
          <a:xfrm>
            <a:off x="4906151" y="1219200"/>
            <a:ext cx="6963773" cy="4645025"/>
          </a:xfrm>
          <a:prstGeom prst="rect">
            <a:avLst/>
          </a:prstGeom>
        </p:spPr>
      </p:pic>
      <p:sp>
        <p:nvSpPr>
          <p:cNvPr id="14" name="TextBox 13">
            <a:extLst>
              <a:ext uri="{FF2B5EF4-FFF2-40B4-BE49-F238E27FC236}">
                <a16:creationId xmlns:a16="http://schemas.microsoft.com/office/drawing/2014/main" id="{8F00774B-4D94-4F9F-8386-7AB0C9B273E0}"/>
              </a:ext>
            </a:extLst>
          </p:cNvPr>
          <p:cNvSpPr txBox="1"/>
          <p:nvPr/>
        </p:nvSpPr>
        <p:spPr>
          <a:xfrm>
            <a:off x="1325749" y="3172648"/>
            <a:ext cx="2971800" cy="256352"/>
          </a:xfrm>
          <a:prstGeom prst="rect">
            <a:avLst/>
          </a:prstGeom>
          <a:noFill/>
        </p:spPr>
        <p:txBody>
          <a:bodyPr wrap="square" lIns="0" tIns="0" rIns="0" bIns="0" rtlCol="0">
            <a:spAutoFit/>
          </a:bodyPr>
          <a:lstStyle/>
          <a:p>
            <a:pPr>
              <a:lnSpc>
                <a:spcPct val="113000"/>
              </a:lnSpc>
              <a:spcBef>
                <a:spcPts val="600"/>
              </a:spcBef>
            </a:pPr>
            <a:r>
              <a:rPr lang="en-US" sz="1600" dirty="0">
                <a:solidFill>
                  <a:srgbClr val="333333"/>
                </a:solidFill>
              </a:rPr>
              <a:t>2560^2+1440^2/27</a:t>
            </a:r>
            <a:endParaRPr lang="en-GB" sz="1600" dirty="0" err="1">
              <a:solidFill>
                <a:srgbClr val="333333"/>
              </a:solidFill>
            </a:endParaRPr>
          </a:p>
        </p:txBody>
      </p:sp>
      <p:pic>
        <p:nvPicPr>
          <p:cNvPr id="16" name="Picture 15">
            <a:extLst>
              <a:ext uri="{FF2B5EF4-FFF2-40B4-BE49-F238E27FC236}">
                <a16:creationId xmlns:a16="http://schemas.microsoft.com/office/drawing/2014/main" id="{891B8368-9419-4192-94B8-0382C73F5675}"/>
              </a:ext>
            </a:extLst>
          </p:cNvPr>
          <p:cNvPicPr>
            <a:picLocks noChangeAspect="1"/>
          </p:cNvPicPr>
          <p:nvPr/>
        </p:nvPicPr>
        <p:blipFill>
          <a:blip r:embed="rId5"/>
          <a:stretch>
            <a:fillRect/>
          </a:stretch>
        </p:blipFill>
        <p:spPr>
          <a:xfrm>
            <a:off x="762000" y="3054535"/>
            <a:ext cx="574934" cy="444129"/>
          </a:xfrm>
          <a:prstGeom prst="rect">
            <a:avLst/>
          </a:prstGeom>
        </p:spPr>
      </p:pic>
    </p:spTree>
    <p:extLst>
      <p:ext uri="{BB962C8B-B14F-4D97-AF65-F5344CB8AC3E}">
        <p14:creationId xmlns:p14="http://schemas.microsoft.com/office/powerpoint/2010/main" val="33503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530-1782-40A6-8FD5-ACE7FC1F2471}"/>
              </a:ext>
            </a:extLst>
          </p:cNvPr>
          <p:cNvSpPr>
            <a:spLocks noGrp="1"/>
          </p:cNvSpPr>
          <p:nvPr>
            <p:ph type="title"/>
          </p:nvPr>
        </p:nvSpPr>
        <p:spPr/>
        <p:txBody>
          <a:bodyPr/>
          <a:lstStyle/>
          <a:p>
            <a:r>
              <a:rPr lang="en-GB" dirty="0"/>
              <a:t>D</a:t>
            </a:r>
            <a:r>
              <a:rPr lang="en-US" altLang="zh-CN" dirty="0"/>
              <a:t>emo</a:t>
            </a:r>
            <a:endParaRPr lang="en-GB" dirty="0"/>
          </a:p>
        </p:txBody>
      </p:sp>
      <p:sp>
        <p:nvSpPr>
          <p:cNvPr id="3" name="Content Placeholder 2">
            <a:extLst>
              <a:ext uri="{FF2B5EF4-FFF2-40B4-BE49-F238E27FC236}">
                <a16:creationId xmlns:a16="http://schemas.microsoft.com/office/drawing/2014/main" id="{6773738D-0892-4041-A142-6635F5F50EC9}"/>
              </a:ext>
            </a:extLst>
          </p:cNvPr>
          <p:cNvSpPr>
            <a:spLocks noGrp="1"/>
          </p:cNvSpPr>
          <p:nvPr>
            <p:ph idx="1"/>
          </p:nvPr>
        </p:nvSpPr>
        <p:spPr>
          <a:xfrm>
            <a:off x="334433" y="1255129"/>
            <a:ext cx="11522208" cy="4644347"/>
          </a:xfrm>
        </p:spPr>
        <p:txBody>
          <a:bodyPr/>
          <a:lstStyle/>
          <a:p>
            <a:r>
              <a:rPr lang="en-GB" dirty="0"/>
              <a:t>“1px” problem</a:t>
            </a:r>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C153B35A-67C4-467A-B7EB-B8F99AF6E0BE}"/>
              </a:ext>
            </a:extLst>
          </p:cNvPr>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58199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2DA-73C6-401D-9191-ACE8EB9707D2}"/>
              </a:ext>
            </a:extLst>
          </p:cNvPr>
          <p:cNvSpPr>
            <a:spLocks noGrp="1"/>
          </p:cNvSpPr>
          <p:nvPr>
            <p:ph type="title"/>
          </p:nvPr>
        </p:nvSpPr>
        <p:spPr/>
        <p:txBody>
          <a:bodyPr/>
          <a:lstStyle/>
          <a:p>
            <a:r>
              <a:rPr lang="en-GB" dirty="0"/>
              <a:t>Rem</a:t>
            </a:r>
          </a:p>
        </p:txBody>
      </p:sp>
      <p:sp>
        <p:nvSpPr>
          <p:cNvPr id="3" name="Content Placeholder 2">
            <a:extLst>
              <a:ext uri="{FF2B5EF4-FFF2-40B4-BE49-F238E27FC236}">
                <a16:creationId xmlns:a16="http://schemas.microsoft.com/office/drawing/2014/main" id="{7DE7386E-0F6D-4455-8DEE-8568945DA4E0}"/>
              </a:ext>
            </a:extLst>
          </p:cNvPr>
          <p:cNvSpPr>
            <a:spLocks noGrp="1"/>
          </p:cNvSpPr>
          <p:nvPr>
            <p:ph idx="1"/>
          </p:nvPr>
        </p:nvSpPr>
        <p:spPr/>
        <p:txBody>
          <a:bodyPr/>
          <a:lstStyle/>
          <a:p>
            <a:r>
              <a:rPr lang="en-GB" dirty="0"/>
              <a:t>CSS3 introduces a few new units, including the rem unit, which stands for "root </a:t>
            </a:r>
            <a:r>
              <a:rPr lang="en-GB" dirty="0" err="1"/>
              <a:t>em</a:t>
            </a:r>
            <a:r>
              <a:rPr lang="en-GB" dirty="0"/>
              <a:t>“, this almost always means the font size of the &lt;html&gt; element</a:t>
            </a:r>
          </a:p>
          <a:p>
            <a:endParaRPr lang="en-GB" dirty="0"/>
          </a:p>
        </p:txBody>
      </p:sp>
      <p:sp>
        <p:nvSpPr>
          <p:cNvPr id="4" name="Slide Number Placeholder 3">
            <a:extLst>
              <a:ext uri="{FF2B5EF4-FFF2-40B4-BE49-F238E27FC236}">
                <a16:creationId xmlns:a16="http://schemas.microsoft.com/office/drawing/2014/main" id="{CEEFA23F-3CBC-4190-BEBF-0201E596DDC7}"/>
              </a:ext>
            </a:extLst>
          </p:cNvPr>
          <p:cNvSpPr>
            <a:spLocks noGrp="1"/>
          </p:cNvSpPr>
          <p:nvPr>
            <p:ph type="sldNum" sz="quarter" idx="12"/>
          </p:nvPr>
        </p:nvSpPr>
        <p:spPr/>
        <p:txBody>
          <a:bodyPr/>
          <a:lstStyle/>
          <a:p>
            <a:fld id="{5BA07366-CB75-4AA8-9E5B-928B849F427C}" type="slidenum">
              <a:rPr lang="en-GB" smtClean="0"/>
              <a:t>18</a:t>
            </a:fld>
            <a:endParaRPr lang="en-GB" dirty="0"/>
          </a:p>
        </p:txBody>
      </p:sp>
    </p:spTree>
    <p:extLst>
      <p:ext uri="{BB962C8B-B14F-4D97-AF65-F5344CB8AC3E}">
        <p14:creationId xmlns:p14="http://schemas.microsoft.com/office/powerpoint/2010/main" val="320205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3C53-5A3D-4ABD-ACB0-D383AB131E0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6E56344-DDE3-48D9-AC7F-93A16B7079B7}"/>
              </a:ext>
            </a:extLst>
          </p:cNvPr>
          <p:cNvSpPr>
            <a:spLocks noGrp="1"/>
          </p:cNvSpPr>
          <p:nvPr>
            <p:ph type="sldNum" sz="quarter" idx="12"/>
          </p:nvPr>
        </p:nvSpPr>
        <p:spPr/>
        <p:txBody>
          <a:bodyPr/>
          <a:lstStyle/>
          <a:p>
            <a:fld id="{5BA07366-CB75-4AA8-9E5B-928B849F427C}" type="slidenum">
              <a:rPr lang="en-GB" smtClean="0"/>
              <a:t>19</a:t>
            </a:fld>
            <a:endParaRPr lang="en-GB" dirty="0"/>
          </a:p>
        </p:txBody>
      </p:sp>
      <p:pic>
        <p:nvPicPr>
          <p:cNvPr id="5" name="Content Placeholder 5">
            <a:extLst>
              <a:ext uri="{FF2B5EF4-FFF2-40B4-BE49-F238E27FC236}">
                <a16:creationId xmlns:a16="http://schemas.microsoft.com/office/drawing/2014/main" id="{A9015A22-21B6-4977-AEF3-E0396E83DACC}"/>
              </a:ext>
            </a:extLst>
          </p:cNvPr>
          <p:cNvPicPr>
            <a:picLocks noGrp="1" noChangeAspect="1"/>
          </p:cNvPicPr>
          <p:nvPr>
            <p:ph idx="1"/>
          </p:nvPr>
        </p:nvPicPr>
        <p:blipFill>
          <a:blip r:embed="rId3"/>
          <a:stretch>
            <a:fillRect/>
          </a:stretch>
        </p:blipFill>
        <p:spPr>
          <a:xfrm>
            <a:off x="2133600" y="911168"/>
            <a:ext cx="7901735" cy="5032432"/>
          </a:xfrm>
          <a:prstGeom prst="rect">
            <a:avLst/>
          </a:prstGeom>
        </p:spPr>
      </p:pic>
    </p:spTree>
    <p:extLst>
      <p:ext uri="{BB962C8B-B14F-4D97-AF65-F5344CB8AC3E}">
        <p14:creationId xmlns:p14="http://schemas.microsoft.com/office/powerpoint/2010/main" val="75447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a:t>
            </a:r>
            <a:r>
              <a:rPr lang="en-US" altLang="zh-CN" dirty="0"/>
              <a:t>hat is Responsive Layout</a:t>
            </a:r>
            <a:endParaRPr lang="en-GB" dirty="0"/>
          </a:p>
        </p:txBody>
      </p:sp>
      <p:sp>
        <p:nvSpPr>
          <p:cNvPr id="4" name="Content Placeholder 3"/>
          <p:cNvSpPr>
            <a:spLocks noGrp="1"/>
          </p:cNvSpPr>
          <p:nvPr>
            <p:ph idx="1"/>
          </p:nvPr>
        </p:nvSpPr>
        <p:spPr/>
        <p:txBody>
          <a:bodyPr/>
          <a:lstStyle/>
          <a:p>
            <a:r>
              <a:rPr lang="en-GB" dirty="0"/>
              <a:t>Pages change/”not change” according to the screen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3" action="ppaction://hlinkfile"/>
              </a:rPr>
              <a:t>Demo</a:t>
            </a:r>
            <a:endParaRPr lang="en-GB" dirty="0"/>
          </a:p>
          <a:p>
            <a:r>
              <a:rPr lang="en-GB" dirty="0">
                <a:hlinkClick r:id="rId4" action="ppaction://hlinkfile"/>
              </a:rPr>
              <a:t>D</a:t>
            </a:r>
            <a:r>
              <a:rPr lang="en-US" altLang="zh-CN" dirty="0" err="1">
                <a:hlinkClick r:id="rId4" action="ppaction://hlinkfile"/>
              </a:rPr>
              <a:t>emoRem</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1ED-3539-4128-8FCB-14123883C8E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803F120-E660-45FA-A608-B7F9BC101FF7}"/>
              </a:ext>
            </a:extLst>
          </p:cNvPr>
          <p:cNvSpPr>
            <a:spLocks noGrp="1"/>
          </p:cNvSpPr>
          <p:nvPr>
            <p:ph idx="1"/>
          </p:nvPr>
        </p:nvSpPr>
        <p:spPr/>
        <p:txBody>
          <a:bodyPr/>
          <a:lstStyle/>
          <a:p>
            <a:r>
              <a:rPr lang="en-GB" dirty="0"/>
              <a:t>1. </a:t>
            </a:r>
            <a:r>
              <a:rPr lang="en-GB" dirty="0">
                <a:hlinkClick r:id="rId3"/>
              </a:rPr>
              <a:t>https://www.w3schools.com/cssref/css3_pr_mediaquery.asp</a:t>
            </a:r>
            <a:endParaRPr lang="en-GB" dirty="0"/>
          </a:p>
          <a:p>
            <a:r>
              <a:rPr lang="en-GB" dirty="0"/>
              <a:t>2. </a:t>
            </a:r>
            <a:r>
              <a:rPr lang="en-GB" dirty="0">
                <a:hlinkClick r:id="rId4"/>
              </a:rPr>
              <a:t>https://developer.mozilla.org/en-US/docs/Web/CSS/Media_Queries/Using_media_queries</a:t>
            </a:r>
            <a:endParaRPr lang="en-GB" dirty="0"/>
          </a:p>
          <a:p>
            <a:r>
              <a:rPr lang="en-GB" dirty="0"/>
              <a:t>3. </a:t>
            </a:r>
            <a:r>
              <a:rPr lang="en-GB" dirty="0">
                <a:hlinkClick r:id="rId5"/>
              </a:rPr>
              <a:t>https://snook.ca/archives/html_and_css/font-size-with-rem</a:t>
            </a:r>
            <a:endParaRPr lang="en-GB" dirty="0"/>
          </a:p>
          <a:p>
            <a:r>
              <a:rPr lang="en-GB" dirty="0"/>
              <a:t>4. </a:t>
            </a:r>
            <a:r>
              <a:rPr lang="en-GB" dirty="0">
                <a:hlinkClick r:id="rId6"/>
              </a:rPr>
              <a:t>https://en.wikipedia.org/wiki/Viewport</a:t>
            </a:r>
            <a:r>
              <a:rPr lang="en-GB" dirty="0"/>
              <a:t> </a:t>
            </a:r>
          </a:p>
          <a:p>
            <a:r>
              <a:rPr lang="en-GB" dirty="0"/>
              <a:t>5. </a:t>
            </a:r>
            <a:r>
              <a:rPr lang="en-GB" dirty="0">
                <a:hlinkClick r:id="rId7"/>
              </a:rPr>
              <a:t>https://stackoverflow.com/questions/2939693/what-is-viewport-in-html</a:t>
            </a:r>
            <a:endParaRPr lang="en-GB" dirty="0"/>
          </a:p>
          <a:p>
            <a:r>
              <a:rPr lang="en-GB" dirty="0"/>
              <a:t>6. </a:t>
            </a:r>
            <a:r>
              <a:rPr lang="en-GB" dirty="0">
                <a:hlinkClick r:id="rId8"/>
              </a:rPr>
              <a:t>https://stackoverflow.com/questions/8785643/what-exactly-is-device-pixel-ratio</a:t>
            </a:r>
            <a:endParaRPr lang="en-GB" dirty="0"/>
          </a:p>
          <a:p>
            <a:r>
              <a:rPr lang="en-GB" dirty="0"/>
              <a:t>7. </a:t>
            </a:r>
            <a:r>
              <a:rPr lang="en-GB" dirty="0">
                <a:hlinkClick r:id="rId9"/>
              </a:rPr>
              <a:t>https://css-tricks.com/theres-more-to-the-css-rem-unit-than-font-sizing/</a:t>
            </a:r>
            <a:endParaRPr lang="en-GB" dirty="0"/>
          </a:p>
          <a:p>
            <a:r>
              <a:rPr lang="en-GB" dirty="0"/>
              <a:t>8. </a:t>
            </a:r>
            <a:r>
              <a:rPr lang="en-GB" dirty="0">
                <a:hlinkClick r:id="rId10"/>
              </a:rPr>
              <a:t>https://quirksmode.org/mobile/viewports.html</a:t>
            </a:r>
            <a:endParaRPr lang="en-GB" dirty="0"/>
          </a:p>
          <a:p>
            <a:r>
              <a:rPr lang="en-GB" dirty="0"/>
              <a:t>9. </a:t>
            </a:r>
            <a:r>
              <a:rPr lang="en-GB" dirty="0">
                <a:hlinkClick r:id="rId11"/>
              </a:rPr>
              <a:t>https://www.cnblogs.com/2050/p/3877280.html</a:t>
            </a:r>
            <a:endParaRPr lang="en-GB" dirty="0"/>
          </a:p>
          <a:p>
            <a:endParaRPr lang="en-GB" dirty="0"/>
          </a:p>
        </p:txBody>
      </p:sp>
      <p:sp>
        <p:nvSpPr>
          <p:cNvPr id="4" name="Slide Number Placeholder 3">
            <a:extLst>
              <a:ext uri="{FF2B5EF4-FFF2-40B4-BE49-F238E27FC236}">
                <a16:creationId xmlns:a16="http://schemas.microsoft.com/office/drawing/2014/main" id="{558132EE-9255-4424-A61C-E945B2C04786}"/>
              </a:ext>
            </a:extLst>
          </p:cNvPr>
          <p:cNvSpPr>
            <a:spLocks noGrp="1"/>
          </p:cNvSpPr>
          <p:nvPr>
            <p:ph type="sldNum" sz="quarter" idx="12"/>
          </p:nvPr>
        </p:nvSpPr>
        <p:spPr/>
        <p:txBody>
          <a:bodyPr/>
          <a:lstStyle/>
          <a:p>
            <a:fld id="{5BA07366-CB75-4AA8-9E5B-928B849F427C}" type="slidenum">
              <a:rPr lang="en-GB" smtClean="0"/>
              <a:t>20</a:t>
            </a:fld>
            <a:endParaRPr lang="en-GB" dirty="0"/>
          </a:p>
        </p:txBody>
      </p:sp>
    </p:spTree>
    <p:extLst>
      <p:ext uri="{BB962C8B-B14F-4D97-AF65-F5344CB8AC3E}">
        <p14:creationId xmlns:p14="http://schemas.microsoft.com/office/powerpoint/2010/main" val="2347732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Thanks</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21</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r>
              <a:rPr lang="en-US" altLang="zh-CN" dirty="0"/>
              <a:t>Xie.hai.bran.gu@dnvgl.com</a:t>
            </a:r>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AAD-0FCC-4FB2-BB23-E48265FA2384}"/>
              </a:ext>
            </a:extLst>
          </p:cNvPr>
          <p:cNvSpPr>
            <a:spLocks noGrp="1"/>
          </p:cNvSpPr>
          <p:nvPr>
            <p:ph type="title"/>
          </p:nvPr>
        </p:nvSpPr>
        <p:spPr/>
        <p:txBody>
          <a:bodyPr/>
          <a:lstStyle/>
          <a:p>
            <a:r>
              <a:rPr lang="en-GB" dirty="0"/>
              <a:t>How to change according to the screen</a:t>
            </a:r>
          </a:p>
        </p:txBody>
      </p:sp>
      <p:sp>
        <p:nvSpPr>
          <p:cNvPr id="3" name="Content Placeholder 2">
            <a:extLst>
              <a:ext uri="{FF2B5EF4-FFF2-40B4-BE49-F238E27FC236}">
                <a16:creationId xmlns:a16="http://schemas.microsoft.com/office/drawing/2014/main" id="{AEB12AA1-88EE-4974-B918-9066632F11C8}"/>
              </a:ext>
            </a:extLst>
          </p:cNvPr>
          <p:cNvSpPr>
            <a:spLocks noGrp="1"/>
          </p:cNvSpPr>
          <p:nvPr>
            <p:ph idx="1"/>
          </p:nvPr>
        </p:nvSpPr>
        <p:spPr/>
        <p:txBody>
          <a:bodyPr/>
          <a:lstStyle/>
          <a:p>
            <a:r>
              <a:rPr lang="en-GB" dirty="0"/>
              <a:t>1. Media query</a:t>
            </a:r>
          </a:p>
          <a:p>
            <a:r>
              <a:rPr lang="en-GB" dirty="0"/>
              <a:t>2. Using percentage</a:t>
            </a:r>
          </a:p>
          <a:p>
            <a:r>
              <a:rPr lang="en-GB" dirty="0"/>
              <a:t>3. Write different styles and load according to the screen</a:t>
            </a:r>
          </a:p>
          <a:p>
            <a:r>
              <a:rPr lang="en-GB" dirty="0"/>
              <a:t>4. VW/VH , </a:t>
            </a:r>
            <a:r>
              <a:rPr lang="en-GB" dirty="0" err="1"/>
              <a:t>em,rem</a:t>
            </a:r>
            <a:r>
              <a:rPr lang="en-GB" dirty="0"/>
              <a:t> …</a:t>
            </a:r>
          </a:p>
          <a:p>
            <a:r>
              <a:rPr lang="en-GB" dirty="0"/>
              <a:t>5</a:t>
            </a:r>
            <a:r>
              <a:rPr lang="en-US" dirty="0"/>
              <a:t>.</a:t>
            </a:r>
            <a:r>
              <a:rPr lang="zh-CN" altLang="en-US" dirty="0"/>
              <a:t> </a:t>
            </a:r>
            <a:r>
              <a:rPr lang="en-US" altLang="zh-CN" dirty="0"/>
              <a:t>etc.</a:t>
            </a:r>
          </a:p>
          <a:p>
            <a:endParaRPr lang="en-GB" dirty="0"/>
          </a:p>
        </p:txBody>
      </p:sp>
      <p:sp>
        <p:nvSpPr>
          <p:cNvPr id="4" name="Slide Number Placeholder 3">
            <a:extLst>
              <a:ext uri="{FF2B5EF4-FFF2-40B4-BE49-F238E27FC236}">
                <a16:creationId xmlns:a16="http://schemas.microsoft.com/office/drawing/2014/main" id="{EF38D75A-24C1-45A0-BA61-344016BB52A6}"/>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34641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EFE-80B8-4886-9A51-60FB2E5D7072}"/>
              </a:ext>
            </a:extLst>
          </p:cNvPr>
          <p:cNvSpPr>
            <a:spLocks noGrp="1"/>
          </p:cNvSpPr>
          <p:nvPr>
            <p:ph type="title"/>
          </p:nvPr>
        </p:nvSpPr>
        <p:spPr/>
        <p:txBody>
          <a:bodyPr/>
          <a:lstStyle/>
          <a:p>
            <a:r>
              <a:rPr lang="en-GB" dirty="0"/>
              <a:t>Media query</a:t>
            </a:r>
          </a:p>
        </p:txBody>
      </p:sp>
      <p:sp>
        <p:nvSpPr>
          <p:cNvPr id="4" name="Slide Number Placeholder 3">
            <a:extLst>
              <a:ext uri="{FF2B5EF4-FFF2-40B4-BE49-F238E27FC236}">
                <a16:creationId xmlns:a16="http://schemas.microsoft.com/office/drawing/2014/main" id="{5DF2CED8-5A05-44B7-BD5E-3A61BF46EEC7}"/>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5" name="Content Placeholder 4">
            <a:extLst>
              <a:ext uri="{FF2B5EF4-FFF2-40B4-BE49-F238E27FC236}">
                <a16:creationId xmlns:a16="http://schemas.microsoft.com/office/drawing/2014/main" id="{CBE5E1E4-E517-4AF0-9C67-51261AD07D33}"/>
              </a:ext>
            </a:extLst>
          </p:cNvPr>
          <p:cNvPicPr>
            <a:picLocks noGrp="1" noChangeAspect="1"/>
          </p:cNvPicPr>
          <p:nvPr>
            <p:ph idx="1"/>
          </p:nvPr>
        </p:nvPicPr>
        <p:blipFill>
          <a:blip r:embed="rId3"/>
          <a:stretch>
            <a:fillRect/>
          </a:stretch>
        </p:blipFill>
        <p:spPr>
          <a:xfrm>
            <a:off x="152400" y="1753573"/>
            <a:ext cx="11522075" cy="1657284"/>
          </a:xfrm>
          <a:prstGeom prst="rect">
            <a:avLst/>
          </a:prstGeom>
        </p:spPr>
      </p:pic>
      <p:sp>
        <p:nvSpPr>
          <p:cNvPr id="3" name="Rectangle 2">
            <a:extLst>
              <a:ext uri="{FF2B5EF4-FFF2-40B4-BE49-F238E27FC236}">
                <a16:creationId xmlns:a16="http://schemas.microsoft.com/office/drawing/2014/main" id="{6134467B-F27F-4327-A0C3-C0516CFA18B6}"/>
              </a:ext>
            </a:extLst>
          </p:cNvPr>
          <p:cNvSpPr/>
          <p:nvPr/>
        </p:nvSpPr>
        <p:spPr>
          <a:xfrm>
            <a:off x="307868" y="5410200"/>
            <a:ext cx="864339" cy="369332"/>
          </a:xfrm>
          <a:prstGeom prst="rect">
            <a:avLst/>
          </a:prstGeom>
        </p:spPr>
        <p:txBody>
          <a:bodyPr wrap="squar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53098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EB-6271-468A-9D01-65CB90F82502}"/>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64A1433E-70D5-405F-B188-9E0A2B13DAE6}"/>
              </a:ext>
            </a:extLst>
          </p:cNvPr>
          <p:cNvSpPr>
            <a:spLocks noGrp="1"/>
          </p:cNvSpPr>
          <p:nvPr>
            <p:ph idx="1"/>
          </p:nvPr>
        </p:nvSpPr>
        <p:spPr/>
        <p:txBody>
          <a:bodyPr/>
          <a:lstStyle/>
          <a:p>
            <a:pPr marL="0" indent="0">
              <a:buNone/>
            </a:pPr>
            <a:r>
              <a:rPr lang="en-GB" sz="2000" b="1" dirty="0"/>
              <a:t>1.</a:t>
            </a:r>
            <a:r>
              <a:rPr lang="en-US" sz="2000" b="1" dirty="0"/>
              <a:t> Media types</a:t>
            </a:r>
          </a:p>
          <a:p>
            <a:pPr marL="0" indent="0">
              <a:buNone/>
            </a:pPr>
            <a:r>
              <a:rPr lang="en-US" b="1" dirty="0"/>
              <a:t>    all: </a:t>
            </a:r>
            <a:r>
              <a:rPr lang="en-US" dirty="0"/>
              <a:t>Suitable for all devices.</a:t>
            </a:r>
          </a:p>
          <a:p>
            <a:pPr marL="0" indent="0">
              <a:buNone/>
            </a:pPr>
            <a:r>
              <a:rPr lang="en-US" b="1" dirty="0"/>
              <a:t>    print: </a:t>
            </a:r>
            <a:r>
              <a:rPr lang="en-US" dirty="0"/>
              <a:t>Intended for paged material and documents viewed on a screen in print preview mode. </a:t>
            </a:r>
          </a:p>
          <a:p>
            <a:pPr marL="0" indent="0">
              <a:buNone/>
            </a:pPr>
            <a:r>
              <a:rPr lang="en-US" b="1" dirty="0"/>
              <a:t>    screen: </a:t>
            </a:r>
            <a:r>
              <a:rPr lang="en-US" dirty="0"/>
              <a:t>Intended primarily for screens.</a:t>
            </a:r>
          </a:p>
          <a:p>
            <a:pPr marL="0" indent="0">
              <a:buNone/>
            </a:pPr>
            <a:r>
              <a:rPr lang="en-US" b="1" dirty="0"/>
              <a:t>    speech: </a:t>
            </a:r>
            <a:r>
              <a:rPr lang="en-US" dirty="0"/>
              <a:t>Intended for speech synthesizers.</a:t>
            </a:r>
          </a:p>
          <a:p>
            <a:pPr marL="0" indent="0">
              <a:buNone/>
            </a:pPr>
            <a:r>
              <a:rPr lang="en-US" sz="2000" b="1" dirty="0"/>
              <a:t> 2. Media features</a:t>
            </a:r>
          </a:p>
          <a:p>
            <a:pPr marL="0" indent="0">
              <a:buNone/>
            </a:pPr>
            <a:r>
              <a:rPr lang="en-US" dirty="0"/>
              <a:t>      </a:t>
            </a:r>
            <a:r>
              <a:rPr lang="en-US" i="1" dirty="0"/>
              <a:t>Media features</a:t>
            </a:r>
            <a:r>
              <a:rPr lang="en-US" dirty="0"/>
              <a:t> describe specific characteristics of the user agent, output device, or environment. Media feature expressions test for their presence or value, and are entirely optional. Each media feature expression must be surrounded by parentheses.(</a:t>
            </a:r>
            <a:r>
              <a:rPr lang="en-US" dirty="0" err="1"/>
              <a:t>e.g</a:t>
            </a:r>
            <a:r>
              <a:rPr lang="en-US" dirty="0"/>
              <a:t> </a:t>
            </a:r>
            <a:r>
              <a:rPr lang="en-US" dirty="0" err="1"/>
              <a:t>width,height,color,scan</a:t>
            </a:r>
            <a:r>
              <a:rPr lang="en-US" dirty="0"/>
              <a:t> etc.)</a:t>
            </a:r>
          </a:p>
          <a:p>
            <a:pPr marL="0" indent="0">
              <a:buNone/>
            </a:pPr>
            <a:r>
              <a:rPr lang="en-US" sz="2000" b="1" dirty="0"/>
              <a:t>3. Logical operators</a:t>
            </a:r>
          </a:p>
          <a:p>
            <a:pPr marL="0" indent="0">
              <a:buNone/>
            </a:pPr>
            <a:r>
              <a:rPr lang="en-US" dirty="0"/>
              <a:t>     The logical operators not, and, and only can be used to compose a complex media query. You can also combine multiple media queries into a single rule by separating them with commas.</a:t>
            </a:r>
          </a:p>
          <a:p>
            <a:endParaRPr lang="en-GB" dirty="0"/>
          </a:p>
        </p:txBody>
      </p:sp>
      <p:sp>
        <p:nvSpPr>
          <p:cNvPr id="4" name="Slide Number Placeholder 3">
            <a:extLst>
              <a:ext uri="{FF2B5EF4-FFF2-40B4-BE49-F238E27FC236}">
                <a16:creationId xmlns:a16="http://schemas.microsoft.com/office/drawing/2014/main" id="{0F265139-4806-4780-9B9B-48EB47C1C607}"/>
              </a:ext>
            </a:extLst>
          </p:cNvPr>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33229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C22-BC4E-4AC9-BCCC-138E851A6510}"/>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E5C37303-3F36-4E4C-82C7-593F14A73482}"/>
              </a:ext>
            </a:extLst>
          </p:cNvPr>
          <p:cNvSpPr>
            <a:spLocks noGrp="1"/>
          </p:cNvSpPr>
          <p:nvPr>
            <p:ph idx="1"/>
          </p:nvPr>
        </p:nvSpPr>
        <p:spPr/>
        <p:txBody>
          <a:bodyPr/>
          <a:lstStyle/>
          <a:p>
            <a:pPr marL="0" indent="0">
              <a:buNone/>
            </a:pPr>
            <a:r>
              <a:rPr lang="en-GB" b="1" dirty="0"/>
              <a:t>1.Use inline media query </a:t>
            </a:r>
          </a:p>
          <a:p>
            <a:pPr marL="0" indent="0">
              <a:buNone/>
            </a:pPr>
            <a:r>
              <a:rPr lang="en-GB" dirty="0"/>
              <a:t>     </a:t>
            </a:r>
            <a:r>
              <a:rPr lang="en-GB" sz="2000" dirty="0"/>
              <a:t>@media screen and (max-width:600px){</a:t>
            </a:r>
            <a:r>
              <a:rPr lang="en-GB" sz="2000" dirty="0" err="1"/>
              <a:t>background-color:purple</a:t>
            </a:r>
            <a:r>
              <a:rPr lang="en-GB" sz="2000" dirty="0"/>
              <a:t>;}</a:t>
            </a:r>
          </a:p>
          <a:p>
            <a:pPr marL="0" indent="0">
              <a:buNone/>
            </a:pPr>
            <a:r>
              <a:rPr lang="en-GB" sz="2000" dirty="0"/>
              <a:t>    @media screen and (max-width:800px){</a:t>
            </a:r>
            <a:r>
              <a:rPr lang="en-GB" sz="2000" dirty="0" err="1"/>
              <a:t>background-color:blue</a:t>
            </a:r>
            <a:r>
              <a:rPr lang="en-GB" sz="2000" dirty="0"/>
              <a:t>;}</a:t>
            </a:r>
          </a:p>
          <a:p>
            <a:pPr marL="0" indent="0">
              <a:buNone/>
            </a:pPr>
            <a:r>
              <a:rPr lang="en-GB" b="1" dirty="0"/>
              <a:t>2.Use media query to dynamically load style</a:t>
            </a:r>
          </a:p>
          <a:p>
            <a:pPr marL="0" indent="0">
              <a:buNone/>
            </a:pPr>
            <a:r>
              <a:rPr lang="en-GB" dirty="0"/>
              <a:t>     &lt;link </a:t>
            </a:r>
            <a:r>
              <a:rPr lang="en-GB" dirty="0" err="1"/>
              <a:t>rel</a:t>
            </a:r>
            <a:r>
              <a:rPr lang="en-GB" dirty="0"/>
              <a:t>=“stylesheet” media=“screen and (max-width:600px)” </a:t>
            </a:r>
            <a:r>
              <a:rPr lang="en-GB" dirty="0" err="1"/>
              <a:t>href</a:t>
            </a:r>
            <a:r>
              <a:rPr lang="en-GB" dirty="0"/>
              <a:t>=“demo.css”&gt;</a:t>
            </a:r>
          </a:p>
          <a:p>
            <a:pPr marL="0" indent="0">
              <a:buNone/>
            </a:pPr>
            <a:r>
              <a:rPr lang="en-GB" dirty="0"/>
              <a:t>     &lt;link </a:t>
            </a:r>
            <a:r>
              <a:rPr lang="en-GB" dirty="0" err="1"/>
              <a:t>rel</a:t>
            </a:r>
            <a:r>
              <a:rPr lang="en-GB" dirty="0"/>
              <a:t>=“stylesheet” media=“screen and (max-width:800px)” </a:t>
            </a:r>
            <a:r>
              <a:rPr lang="en-GB" dirty="0" err="1"/>
              <a:t>href</a:t>
            </a:r>
            <a:r>
              <a:rPr lang="en-GB" dirty="0"/>
              <a:t>=“demo2.css”&gt;</a:t>
            </a:r>
          </a:p>
          <a:p>
            <a:endParaRPr lang="en-GB" dirty="0"/>
          </a:p>
        </p:txBody>
      </p:sp>
      <p:sp>
        <p:nvSpPr>
          <p:cNvPr id="4" name="Slide Number Placeholder 3">
            <a:extLst>
              <a:ext uri="{FF2B5EF4-FFF2-40B4-BE49-F238E27FC236}">
                <a16:creationId xmlns:a16="http://schemas.microsoft.com/office/drawing/2014/main" id="{E2AA81A7-0F88-4F3C-B858-C960BE41295B}"/>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36819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0D99-DA15-46E7-83C3-207EFF128F3E}"/>
              </a:ext>
            </a:extLst>
          </p:cNvPr>
          <p:cNvSpPr>
            <a:spLocks noGrp="1"/>
          </p:cNvSpPr>
          <p:nvPr>
            <p:ph type="title"/>
          </p:nvPr>
        </p:nvSpPr>
        <p:spPr/>
        <p:txBody>
          <a:bodyPr/>
          <a:lstStyle/>
          <a:p>
            <a:r>
              <a:rPr lang="en-GB" dirty="0"/>
              <a:t>VW VH</a:t>
            </a:r>
          </a:p>
        </p:txBody>
      </p:sp>
      <p:sp>
        <p:nvSpPr>
          <p:cNvPr id="3" name="Content Placeholder 2">
            <a:extLst>
              <a:ext uri="{FF2B5EF4-FFF2-40B4-BE49-F238E27FC236}">
                <a16:creationId xmlns:a16="http://schemas.microsoft.com/office/drawing/2014/main" id="{3B25B9C8-D492-4015-9756-EE2089B9853A}"/>
              </a:ext>
            </a:extLst>
          </p:cNvPr>
          <p:cNvSpPr>
            <a:spLocks noGrp="1"/>
          </p:cNvSpPr>
          <p:nvPr>
            <p:ph idx="1"/>
          </p:nvPr>
        </p:nvSpPr>
        <p:spPr/>
        <p:txBody>
          <a:bodyPr/>
          <a:lstStyle/>
          <a:p>
            <a:r>
              <a:rPr lang="en-GB" dirty="0" err="1"/>
              <a:t>Vw</a:t>
            </a:r>
            <a:r>
              <a:rPr lang="en-GB" dirty="0"/>
              <a:t>: Percentage of the width (1vw stands for 1% of the screen width)</a:t>
            </a:r>
          </a:p>
          <a:p>
            <a:r>
              <a:rPr lang="en-GB" dirty="0" err="1"/>
              <a:t>Vh</a:t>
            </a:r>
            <a:r>
              <a:rPr lang="en-GB" dirty="0"/>
              <a:t>: Percentage of the height </a:t>
            </a:r>
          </a:p>
          <a:p>
            <a:endParaRPr lang="en-GB" dirty="0"/>
          </a:p>
        </p:txBody>
      </p:sp>
      <p:sp>
        <p:nvSpPr>
          <p:cNvPr id="4" name="Slide Number Placeholder 3">
            <a:extLst>
              <a:ext uri="{FF2B5EF4-FFF2-40B4-BE49-F238E27FC236}">
                <a16:creationId xmlns:a16="http://schemas.microsoft.com/office/drawing/2014/main" id="{9819A28E-FA34-4349-8269-89ACCE80747B}"/>
              </a:ext>
            </a:extLst>
          </p:cNvPr>
          <p:cNvSpPr>
            <a:spLocks noGrp="1"/>
          </p:cNvSpPr>
          <p:nvPr>
            <p:ph type="sldNum" sz="quarter" idx="12"/>
          </p:nvPr>
        </p:nvSpPr>
        <p:spPr/>
        <p:txBody>
          <a:bodyPr/>
          <a:lstStyle/>
          <a:p>
            <a:fld id="{5BA07366-CB75-4AA8-9E5B-928B849F427C}" type="slidenum">
              <a:rPr lang="en-GB" smtClean="0"/>
              <a:t>7</a:t>
            </a:fld>
            <a:endParaRPr lang="en-GB" dirty="0"/>
          </a:p>
        </p:txBody>
      </p:sp>
      <p:pic>
        <p:nvPicPr>
          <p:cNvPr id="5" name="Picture 4">
            <a:extLst>
              <a:ext uri="{FF2B5EF4-FFF2-40B4-BE49-F238E27FC236}">
                <a16:creationId xmlns:a16="http://schemas.microsoft.com/office/drawing/2014/main" id="{881C2CC4-AA76-4BFD-B445-790AF91B68CF}"/>
              </a:ext>
            </a:extLst>
          </p:cNvPr>
          <p:cNvPicPr>
            <a:picLocks noChangeAspect="1"/>
          </p:cNvPicPr>
          <p:nvPr/>
        </p:nvPicPr>
        <p:blipFill>
          <a:blip r:embed="rId3"/>
          <a:stretch>
            <a:fillRect/>
          </a:stretch>
        </p:blipFill>
        <p:spPr>
          <a:xfrm>
            <a:off x="1447800" y="1981200"/>
            <a:ext cx="8191500" cy="3468175"/>
          </a:xfrm>
          <a:prstGeom prst="rect">
            <a:avLst/>
          </a:prstGeom>
        </p:spPr>
      </p:pic>
    </p:spTree>
    <p:extLst>
      <p:ext uri="{BB962C8B-B14F-4D97-AF65-F5344CB8AC3E}">
        <p14:creationId xmlns:p14="http://schemas.microsoft.com/office/powerpoint/2010/main" val="143201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495-8A66-4F16-B642-F60402B5E2A0}"/>
              </a:ext>
            </a:extLst>
          </p:cNvPr>
          <p:cNvSpPr>
            <a:spLocks noGrp="1"/>
          </p:cNvSpPr>
          <p:nvPr>
            <p:ph type="title"/>
          </p:nvPr>
        </p:nvSpPr>
        <p:spPr/>
        <p:txBody>
          <a:bodyPr/>
          <a:lstStyle/>
          <a:p>
            <a:r>
              <a:rPr lang="en-GB" dirty="0"/>
              <a:t>Some basic knowledge about responsive layout</a:t>
            </a:r>
          </a:p>
        </p:txBody>
      </p:sp>
      <p:sp>
        <p:nvSpPr>
          <p:cNvPr id="3" name="Content Placeholder 2">
            <a:extLst>
              <a:ext uri="{FF2B5EF4-FFF2-40B4-BE49-F238E27FC236}">
                <a16:creationId xmlns:a16="http://schemas.microsoft.com/office/drawing/2014/main" id="{C2AE48F9-5957-4DFC-B42F-DD236A9F92A7}"/>
              </a:ext>
            </a:extLst>
          </p:cNvPr>
          <p:cNvSpPr>
            <a:spLocks noGrp="1"/>
          </p:cNvSpPr>
          <p:nvPr>
            <p:ph idx="1"/>
          </p:nvPr>
        </p:nvSpPr>
        <p:spPr/>
        <p:txBody>
          <a:bodyPr/>
          <a:lstStyle/>
          <a:p>
            <a:r>
              <a:rPr lang="en-GB" dirty="0"/>
              <a:t>1. Viewport</a:t>
            </a:r>
          </a:p>
          <a:p>
            <a:r>
              <a:rPr lang="en-GB" dirty="0"/>
              <a:t>2. </a:t>
            </a:r>
            <a:r>
              <a:rPr lang="en-GB" dirty="0" err="1"/>
              <a:t>Dpr</a:t>
            </a:r>
            <a:r>
              <a:rPr lang="en-GB" dirty="0"/>
              <a:t> (Device pixel ratio)</a:t>
            </a:r>
          </a:p>
          <a:p>
            <a:r>
              <a:rPr lang="en-US" dirty="0"/>
              <a:t>3. PPI(Pixels Per Inch)</a:t>
            </a:r>
          </a:p>
          <a:p>
            <a:endParaRPr lang="en-GB" dirty="0"/>
          </a:p>
        </p:txBody>
      </p:sp>
      <p:sp>
        <p:nvSpPr>
          <p:cNvPr id="4" name="Slide Number Placeholder 3">
            <a:extLst>
              <a:ext uri="{FF2B5EF4-FFF2-40B4-BE49-F238E27FC236}">
                <a16:creationId xmlns:a16="http://schemas.microsoft.com/office/drawing/2014/main" id="{6B2EA8EF-885B-49C9-A667-B7A7B663CE1E}"/>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236317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C98-55A9-4AD6-A7A6-D9260C61AAC8}"/>
              </a:ext>
            </a:extLst>
          </p:cNvPr>
          <p:cNvSpPr>
            <a:spLocks noGrp="1"/>
          </p:cNvSpPr>
          <p:nvPr>
            <p:ph type="title"/>
          </p:nvPr>
        </p:nvSpPr>
        <p:spPr/>
        <p:txBody>
          <a:bodyPr/>
          <a:lstStyle/>
          <a:p>
            <a:r>
              <a:rPr lang="en-GB" dirty="0"/>
              <a:t>Viewport</a:t>
            </a:r>
          </a:p>
        </p:txBody>
      </p:sp>
      <p:sp>
        <p:nvSpPr>
          <p:cNvPr id="3" name="Content Placeholder 2">
            <a:extLst>
              <a:ext uri="{FF2B5EF4-FFF2-40B4-BE49-F238E27FC236}">
                <a16:creationId xmlns:a16="http://schemas.microsoft.com/office/drawing/2014/main" id="{77533564-A50E-4CF2-B4AA-BA31C62936EB}"/>
              </a:ext>
            </a:extLst>
          </p:cNvPr>
          <p:cNvSpPr>
            <a:spLocks noGrp="1"/>
          </p:cNvSpPr>
          <p:nvPr>
            <p:ph idx="1"/>
          </p:nvPr>
        </p:nvSpPr>
        <p:spPr/>
        <p:txBody>
          <a:bodyPr/>
          <a:lstStyle/>
          <a:p>
            <a:r>
              <a:rPr lang="en-GB" dirty="0"/>
              <a:t>The viewport is the part of the webpage that the user can currently see. The scrollbars move the viewport to show other parts of the page.</a:t>
            </a:r>
          </a:p>
          <a:p>
            <a:r>
              <a:rPr lang="en-GB" dirty="0" err="1"/>
              <a:t>E.g</a:t>
            </a:r>
            <a:r>
              <a:rPr lang="en-GB" dirty="0"/>
              <a:t>:</a:t>
            </a:r>
          </a:p>
          <a:p>
            <a:pPr marL="0" indent="0">
              <a:buNone/>
            </a:pPr>
            <a:r>
              <a:rPr lang="en-GB" dirty="0"/>
              <a:t>   &lt;meta name="viewport" content="width=device-width, initial-scale=1.0, maximum-scale=1.0, user-scalable=no" /&gt;</a:t>
            </a:r>
          </a:p>
          <a:p>
            <a:endParaRPr lang="en-GB" dirty="0"/>
          </a:p>
          <a:p>
            <a:endParaRPr lang="en-GB" dirty="0"/>
          </a:p>
          <a:p>
            <a:endParaRPr lang="en-GB" dirty="0"/>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730FC76D-4D7B-4463-A546-FE331CB212A4}"/>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4066997229"/>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4739</TotalTime>
  <Words>646</Words>
  <Application>Microsoft Office PowerPoint</Application>
  <PresentationFormat>Widescreen</PresentationFormat>
  <Paragraphs>127</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ＭＳ Ｐゴシック</vt:lpstr>
      <vt:lpstr>Arial</vt:lpstr>
      <vt:lpstr>Calibri</vt:lpstr>
      <vt:lpstr>Verdana</vt:lpstr>
      <vt:lpstr>Wingdings</vt:lpstr>
      <vt:lpstr>Wingdings 2</vt:lpstr>
      <vt:lpstr>DNV GL template</vt:lpstr>
      <vt:lpstr>Agenda</vt:lpstr>
      <vt:lpstr>Responsive Layout</vt:lpstr>
      <vt:lpstr>What is Responsive Layout</vt:lpstr>
      <vt:lpstr>How to change according to the screen</vt:lpstr>
      <vt:lpstr>Media query</vt:lpstr>
      <vt:lpstr>Parameters</vt:lpstr>
      <vt:lpstr>How to use?</vt:lpstr>
      <vt:lpstr>VW VH</vt:lpstr>
      <vt:lpstr>Some basic knowledge about responsive layout</vt:lpstr>
      <vt:lpstr>Viewport</vt:lpstr>
      <vt:lpstr>Attributes</vt:lpstr>
      <vt:lpstr>Layout viewport &amp; visual viewport &amp;Ideal viewport</vt:lpstr>
      <vt:lpstr>PowerPoint Presentation</vt:lpstr>
      <vt:lpstr>PowerPoint Presentation</vt:lpstr>
      <vt:lpstr>Dpr</vt:lpstr>
      <vt:lpstr>PowerPoint Presentation</vt:lpstr>
      <vt:lpstr>PPI(Pixels Per Inch)</vt:lpstr>
      <vt:lpstr>Demo</vt:lpstr>
      <vt:lpstr>Rem</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dc:title>
  <dc:creator>Gu, Xie Hai Bran</dc:creator>
  <cp:lastModifiedBy>Gu, Xie Hai Bran</cp:lastModifiedBy>
  <cp:revision>39</cp:revision>
  <dcterms:created xsi:type="dcterms:W3CDTF">2018-06-21T01:41:39Z</dcterms:created>
  <dcterms:modified xsi:type="dcterms:W3CDTF">2018-08-22T01:38:05Z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