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27"/>
  </p:notes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5E0D-B76F-47A8-91B1-C71AD6BE59C3}" type="datetimeFigureOut">
              <a:rPr lang="en-GB" smtClean="0"/>
              <a:t>11/03/2019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2AB-FD5C-4EF7-AF8D-FB95907AF3A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13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9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253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09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8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5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84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7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3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13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69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51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194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68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80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38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4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56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2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80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7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17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23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EC2AB-FD5C-4EF7-AF8D-FB95907AF3A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3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1125538"/>
            <a:ext cx="11857565" cy="3152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1605600"/>
            <a:ext cx="8593668" cy="702502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-3601" y="4179682"/>
            <a:ext cx="11862000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3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334431" y="6508356"/>
            <a:ext cx="276467" cy="17934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6" name="SD_FLD_Author"/>
          <p:cNvSpPr txBox="1">
            <a:spLocks noChangeArrowheads="1"/>
          </p:cNvSpPr>
          <p:nvPr userDrawn="1"/>
        </p:nvSpPr>
        <p:spPr bwMode="auto">
          <a:xfrm>
            <a:off x="334431" y="3542827"/>
            <a:ext cx="8593670" cy="29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8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3834426"/>
            <a:ext cx="8593668" cy="33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8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334962" y="2420888"/>
            <a:ext cx="8593137" cy="648072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963" y="1270801"/>
            <a:ext cx="5659437" cy="464263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199188" y="1268413"/>
            <a:ext cx="5657452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267200"/>
            <a:ext cx="11856000" cy="4643438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56069"/>
            <a:ext cx="11861800" cy="257369"/>
          </a:xfrm>
          <a:solidFill>
            <a:schemeClr val="bg1">
              <a:alpha val="70000"/>
            </a:schemeClr>
          </a:solidFill>
        </p:spPr>
        <p:txBody>
          <a:bodyPr wrap="square" lIns="334800" tIns="36000" rIns="334800" bIns="3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934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268413"/>
            <a:ext cx="11856640" cy="4645025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Table Placeholder 11">
            <a:extLst>
              <a:ext uri="{FF2B5EF4-FFF2-40B4-BE49-F238E27FC236}">
                <a16:creationId xmlns:a16="http://schemas.microsoft.com/office/drawing/2014/main" id="{2C46DE60-69E8-4524-B675-3EBD90039E2D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045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ith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46200"/>
            <a:ext cx="8928100" cy="1107026"/>
          </a:xfrm>
          <a:solidFill>
            <a:schemeClr val="accent4">
              <a:alpha val="80000"/>
            </a:schemeClr>
          </a:solidFill>
        </p:spPr>
        <p:txBody>
          <a:bodyPr lIns="334800" tIns="334800" rIns="540000" bIns="334800" anchor="t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30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412C1D-AC81-4F31-9EE1-E1F8DAC2AA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9200"/>
            <a:ext cx="11861800" cy="5652000"/>
          </a:xfrm>
          <a:custGeom>
            <a:avLst/>
            <a:gdLst>
              <a:gd name="connsiteX0" fmla="*/ 0 w 11861800"/>
              <a:gd name="connsiteY0" fmla="*/ 0 h 5356187"/>
              <a:gd name="connsiteX1" fmla="*/ 11861800 w 11861800"/>
              <a:gd name="connsiteY1" fmla="*/ 0 h 5356187"/>
              <a:gd name="connsiteX2" fmla="*/ 11861800 w 11861800"/>
              <a:gd name="connsiteY2" fmla="*/ 1088368 h 5356187"/>
              <a:gd name="connsiteX3" fmla="*/ 11856000 w 11861800"/>
              <a:gd name="connsiteY3" fmla="*/ 1088368 h 5356187"/>
              <a:gd name="connsiteX4" fmla="*/ 11856000 w 11861800"/>
              <a:gd name="connsiteY4" fmla="*/ 5356187 h 5356187"/>
              <a:gd name="connsiteX5" fmla="*/ 0 w 11861800"/>
              <a:gd name="connsiteY5" fmla="*/ 5356187 h 5356187"/>
              <a:gd name="connsiteX6" fmla="*/ 0 w 11861800"/>
              <a:gd name="connsiteY6" fmla="*/ 1088368 h 5356187"/>
              <a:gd name="connsiteX7" fmla="*/ 0 w 11861800"/>
              <a:gd name="connsiteY7" fmla="*/ 676500 h 535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1800" h="5356187">
                <a:moveTo>
                  <a:pt x="0" y="0"/>
                </a:moveTo>
                <a:lnTo>
                  <a:pt x="11861800" y="0"/>
                </a:lnTo>
                <a:lnTo>
                  <a:pt x="11861800" y="1088368"/>
                </a:lnTo>
                <a:lnTo>
                  <a:pt x="11856000" y="1088368"/>
                </a:lnTo>
                <a:lnTo>
                  <a:pt x="11856000" y="5356187"/>
                </a:lnTo>
                <a:lnTo>
                  <a:pt x="0" y="5356187"/>
                </a:lnTo>
                <a:lnTo>
                  <a:pt x="0" y="1088368"/>
                </a:lnTo>
                <a:lnTo>
                  <a:pt x="0" y="6765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Table Placeholder 11"/>
          <p:cNvSpPr>
            <a:spLocks noGrp="1"/>
          </p:cNvSpPr>
          <p:nvPr>
            <p:ph type="tbl" sz="quarter" idx="15"/>
          </p:nvPr>
        </p:nvSpPr>
        <p:spPr>
          <a:xfrm>
            <a:off x="0" y="5796519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05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60350"/>
            <a:ext cx="11857565" cy="31612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4" y="1262573"/>
            <a:ext cx="11234175" cy="1304415"/>
          </a:xfrm>
        </p:spPr>
        <p:txBody>
          <a:bodyPr anchor="t" anchorCtr="0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3319536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430" y="3518053"/>
            <a:ext cx="8593669" cy="216024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0" y="3803626"/>
            <a:ext cx="8593669" cy="276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Email address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34430" y="4080506"/>
            <a:ext cx="8593669" cy="320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Telephone number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34434" y="5769261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2885" y="4869160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tx1"/>
                </a:solidFill>
              </a:rPr>
              <a:t>www.dnvgl.com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4DC3E0-F7AD-4156-9AC3-7521913560CB}"/>
              </a:ext>
            </a:extLst>
          </p:cNvPr>
          <p:cNvSpPr txBox="1">
            <a:spLocks/>
          </p:cNvSpPr>
          <p:nvPr userDrawn="1"/>
        </p:nvSpPr>
        <p:spPr>
          <a:xfrm>
            <a:off x="7464152" y="5446066"/>
            <a:ext cx="4380845" cy="46737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trademarks DNV GL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DNV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the Horizon Graphic and Det Norske Veritas</a:t>
            </a:r>
            <a:r>
              <a:rPr lang="en-GB" baseline="30000" dirty="0">
                <a:solidFill>
                  <a:schemeClr val="bg1">
                    <a:lumMod val="75000"/>
                  </a:schemeClr>
                </a:solidFill>
              </a:rPr>
              <a:t>®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GB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are the properties of companies in the Det Norske Veritas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4432" y="1268413"/>
            <a:ext cx="11522209" cy="46450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rgbClr val="333333"/>
              </a:buClr>
              <a:buFont typeface="+mj-lt"/>
              <a:buAutoNum type="arabicPeriod"/>
              <a:defRPr b="1"/>
            </a:lvl1pPr>
            <a:lvl2pPr marL="522000" indent="-180000">
              <a:buFont typeface="Wingdings" panose="05000000000000000000" pitchFamily="2" charset="2"/>
              <a:buChar char="§"/>
              <a:defRPr/>
            </a:lvl2pPr>
            <a:lvl3pPr marL="738000"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125538"/>
            <a:ext cx="11857567" cy="34777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1728000"/>
            <a:ext cx="11090160" cy="1909957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0354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sp>
        <p:nvSpPr>
          <p:cNvPr id="20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19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SD_FLD_BusinessAreaName"/>
          <p:cNvSpPr/>
          <p:nvPr userDrawn="1"/>
        </p:nvSpPr>
        <p:spPr>
          <a:xfrm>
            <a:off x="334431" y="1360800"/>
            <a:ext cx="8593669" cy="209126"/>
          </a:xfrm>
          <a:prstGeom prst="rect">
            <a:avLst/>
          </a:pr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7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126596"/>
            <a:ext cx="11857565" cy="2970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FontTx/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4121994"/>
            <a:ext cx="11857038" cy="17914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2" y="4719836"/>
            <a:ext cx="11090160" cy="1037283"/>
          </a:xfrm>
        </p:spPr>
        <p:txBody>
          <a:bodyPr anchor="t" anchorCtr="0">
            <a:noAutofit/>
          </a:bodyPr>
          <a:lstStyle>
            <a:lvl1pPr>
              <a:lnSpc>
                <a:spcPct val="91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101673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4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0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6" name="SD_FLD_BusinessAreaName"/>
          <p:cNvSpPr/>
          <p:nvPr userDrawn="1"/>
        </p:nvSpPr>
        <p:spPr>
          <a:xfrm>
            <a:off x="334431" y="4352300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D_FLD_Draft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" y="1125538"/>
            <a:ext cx="11857037" cy="266269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" y="3810227"/>
            <a:ext cx="11857565" cy="21032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190400"/>
            <a:ext cx="8593668" cy="736833"/>
          </a:xfrm>
        </p:spPr>
        <p:txBody>
          <a:bodyPr>
            <a:noAutofit/>
          </a:bodyPr>
          <a:lstStyle>
            <a:lvl1pPr>
              <a:lnSpc>
                <a:spcPct val="91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3798614"/>
            <a:ext cx="11857567" cy="0"/>
          </a:xfrm>
          <a:prstGeom prst="line">
            <a:avLst/>
          </a:prstGeom>
          <a:ln w="2794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9131301" y="6481529"/>
            <a:ext cx="2727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 b="1" cap="all" baseline="0" noProof="1">
                <a:solidFill>
                  <a:schemeClr val="accent2"/>
                </a:solidFill>
              </a:rPr>
              <a:t>Safer, smarter, greener</a:t>
            </a:r>
          </a:p>
        </p:txBody>
      </p:sp>
      <p:pic>
        <p:nvPicPr>
          <p:cNvPr id="25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0" r="1"/>
          <a:stretch/>
        </p:blipFill>
        <p:spPr bwMode="auto">
          <a:xfrm>
            <a:off x="1" y="260350"/>
            <a:ext cx="11857037" cy="59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 userDrawn="1"/>
        </p:nvCxnSpPr>
        <p:spPr>
          <a:xfrm>
            <a:off x="0" y="6195600"/>
            <a:ext cx="11857567" cy="0"/>
          </a:xfrm>
          <a:prstGeom prst="line">
            <a:avLst/>
          </a:prstGeom>
          <a:ln w="6350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sp>
        <p:nvSpPr>
          <p:cNvPr id="21" name="SD_FLD_DocumentNumber"/>
          <p:cNvSpPr txBox="1">
            <a:spLocks noChangeArrowheads="1"/>
          </p:cNvSpPr>
          <p:nvPr userDrawn="1"/>
        </p:nvSpPr>
        <p:spPr bwMode="auto">
          <a:xfrm>
            <a:off x="1886137" y="6508356"/>
            <a:ext cx="4109851" cy="1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800" dirty="0">
              <a:solidFill>
                <a:srgbClr val="000000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D_FLD_DocumentDate"/>
          <p:cNvSpPr/>
          <p:nvPr userDrawn="1"/>
        </p:nvSpPr>
        <p:spPr>
          <a:xfrm>
            <a:off x="334433" y="5660878"/>
            <a:ext cx="8593668" cy="2525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sz="1400" b="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D_FLD_Author"/>
          <p:cNvSpPr txBox="1">
            <a:spLocks noChangeArrowheads="1"/>
          </p:cNvSpPr>
          <p:nvPr userDrawn="1"/>
        </p:nvSpPr>
        <p:spPr bwMode="auto">
          <a:xfrm>
            <a:off x="334431" y="5409220"/>
            <a:ext cx="8593670" cy="2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 anchorCtr="0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3F9C35"/>
              </a:buClr>
              <a:buFont typeface="Wingdings 2" pitchFamily="18" charset="2"/>
              <a:buNone/>
            </a:pPr>
            <a:endParaRPr lang="en-GB" altLang="ja-JP" sz="1400" b="1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D_FLD_BusinessAreaName"/>
          <p:cNvSpPr/>
          <p:nvPr userDrawn="1"/>
        </p:nvSpPr>
        <p:spPr>
          <a:xfrm>
            <a:off x="334431" y="3944453"/>
            <a:ext cx="8593669" cy="209126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ct val="113000"/>
              </a:lnSpc>
              <a:spcBef>
                <a:spcPts val="600"/>
              </a:spcBef>
            </a:pPr>
            <a:endParaRPr lang="en-GB" sz="1200" b="1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34431" y="5039166"/>
            <a:ext cx="8593670" cy="324036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0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506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60349"/>
            <a:ext cx="11857565" cy="56502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94703"/>
            <a:ext cx="11856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60349"/>
            <a:ext cx="11856000" cy="5650271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33" y="1268761"/>
            <a:ext cx="8593667" cy="1298228"/>
          </a:xfrm>
        </p:spPr>
        <p:txBody>
          <a:bodyPr anchor="t">
            <a:noAutofit/>
          </a:bodyPr>
          <a:lstStyle>
            <a:lvl1pPr algn="l">
              <a:defRPr sz="2400" b="1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4"/>
          </p:nvPr>
        </p:nvSpPr>
        <p:spPr>
          <a:xfrm>
            <a:off x="0" y="5796000"/>
            <a:ext cx="11856000" cy="2794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1" y="1268414"/>
            <a:ext cx="5659969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268414"/>
            <a:ext cx="5657454" cy="464502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970248"/>
            <a:ext cx="5659967" cy="575287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187" y="970248"/>
            <a:ext cx="5657453" cy="576000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334431" y="1627201"/>
            <a:ext cx="5659969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99188" y="1627201"/>
            <a:ext cx="5657454" cy="428623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1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5" r:id="rId7"/>
    <p:sldLayoutId id="2147483652" r:id="rId8"/>
    <p:sldLayoutId id="2147483653" r:id="rId9"/>
    <p:sldLayoutId id="2147483664" r:id="rId10"/>
    <p:sldLayoutId id="2147483666" r:id="rId11"/>
    <p:sldLayoutId id="2147483677" r:id="rId12"/>
    <p:sldLayoutId id="2147483675" r:id="rId13"/>
    <p:sldLayoutId id="2147483676" r:id="rId14"/>
    <p:sldLayoutId id="2147483654" r:id="rId15"/>
    <p:sldLayoutId id="2147483655" r:id="rId16"/>
    <p:sldLayoutId id="2147483667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 userDrawn="1">
          <p15:clr>
            <a:srgbClr val="F26B43"/>
          </p15:clr>
        </p15:guide>
        <p15:guide id="2" orient="horz" pos="4160" userDrawn="1">
          <p15:clr>
            <a:srgbClr val="F26B43"/>
          </p15:clr>
        </p15:guide>
        <p15:guide id="3" orient="horz" pos="848" userDrawn="1">
          <p15:clr>
            <a:srgbClr val="F26B43"/>
          </p15:clr>
        </p15:guide>
        <p15:guide id="4" orient="horz" pos="800" userDrawn="1">
          <p15:clr>
            <a:srgbClr val="F26B43"/>
          </p15:clr>
        </p15:guide>
        <p15:guide id="5" orient="horz" pos="3728" userDrawn="1">
          <p15:clr>
            <a:srgbClr val="F26B43"/>
          </p15:clr>
        </p15:guide>
        <p15:guide id="6" pos="1928" userDrawn="1">
          <p15:clr>
            <a:srgbClr val="F26B43"/>
          </p15:clr>
        </p15:guide>
        <p15:guide id="7" pos="208" userDrawn="1">
          <p15:clr>
            <a:srgbClr val="F26B43"/>
          </p15:clr>
        </p15:guide>
        <p15:guide id="8" pos="7472" userDrawn="1">
          <p15:clr>
            <a:srgbClr val="F26B43"/>
          </p15:clr>
        </p15:guide>
        <p15:guide id="9" pos="5752" userDrawn="1">
          <p15:clr>
            <a:srgbClr val="F26B43"/>
          </p15:clr>
        </p15:guide>
        <p15:guide id="10" pos="5624" userDrawn="1">
          <p15:clr>
            <a:srgbClr val="F26B43"/>
          </p15:clr>
        </p15:guide>
        <p15:guide id="11" pos="3904" userDrawn="1">
          <p15:clr>
            <a:srgbClr val="F26B43"/>
          </p15:clr>
        </p15:guide>
        <p15:guide id="12" pos="3776" userDrawn="1">
          <p15:clr>
            <a:srgbClr val="F26B43"/>
          </p15:clr>
        </p15:guide>
        <p15:guide id="13" pos="20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U:\DNV\New upgrading projects received September 2013\PPT project assigned September 2013-\work\A4 PPT logos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-1" b="-44689"/>
          <a:stretch/>
        </p:blipFill>
        <p:spPr bwMode="auto">
          <a:xfrm>
            <a:off x="-1" y="6202575"/>
            <a:ext cx="11856377" cy="5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41082"/>
            <a:ext cx="11522208" cy="67008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268412"/>
            <a:ext cx="11522208" cy="4644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433" y="6687696"/>
            <a:ext cx="4141386" cy="17413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4431" y="6508356"/>
            <a:ext cx="276467" cy="1793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SD_FLD_Copyright"/>
          <p:cNvSpPr txBox="1"/>
          <p:nvPr userDrawn="1"/>
        </p:nvSpPr>
        <p:spPr>
          <a:xfrm>
            <a:off x="610899" y="6508357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noProof="0" dirty="0">
                <a:solidFill>
                  <a:schemeClr val="tx1"/>
                </a:solidFill>
              </a:rPr>
              <a:t>DNV GL ©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951174"/>
            <a:ext cx="11856641" cy="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D_FLD_Confidentiality"/>
          <p:cNvSpPr/>
          <p:nvPr userDrawn="1"/>
        </p:nvSpPr>
        <p:spPr>
          <a:xfrm>
            <a:off x="334433" y="6022832"/>
            <a:ext cx="2845013" cy="16031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l" defTabSz="914400" rtl="0" eaLnBrk="1" latinLnBrk="0" hangingPunct="1">
              <a:lnSpc>
                <a:spcPct val="113000"/>
              </a:lnSpc>
              <a:spcBef>
                <a:spcPts val="600"/>
              </a:spcBef>
            </a:pPr>
            <a:endParaRPr lang="en-GB" sz="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2255572" y="6508356"/>
            <a:ext cx="3740415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>
              <a:spcBef>
                <a:spcPct val="50000"/>
              </a:spcBef>
            </a:pPr>
            <a:endParaRPr lang="en-GB" altLang="ja-JP" sz="800" dirty="0">
              <a:solidFill>
                <a:schemeClr val="tx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4" name="SD_FLD_Draft" hidden="1"/>
          <p:cNvSpPr txBox="1">
            <a:spLocks noChangeArrowheads="1"/>
          </p:cNvSpPr>
          <p:nvPr userDrawn="1"/>
        </p:nvSpPr>
        <p:spPr bwMode="auto">
          <a:xfrm>
            <a:off x="5340350" y="5927025"/>
            <a:ext cx="1511300" cy="23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480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Wingdings" panose="05000000000000000000" pitchFamily="2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98000" algn="l" defTabSz="914400" rtl="0" eaLnBrk="1" latinLnBrk="0" hangingPunct="1">
        <a:lnSpc>
          <a:spcPct val="114000"/>
        </a:lnSpc>
        <a:spcBef>
          <a:spcPts val="600"/>
        </a:spcBef>
        <a:buClr>
          <a:srgbClr val="3F9C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Testing Introduction (Jest)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9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2A2E-3B3F-4690-88FC-CC36C2B3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634-54EC-41ED-925B-C9CB3B1F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8EBF-09FA-4889-8C0D-77EE325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37587-D0C2-4F95-93D6-2291E6A3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456"/>
            <a:ext cx="12192000" cy="50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3BCE-4EA6-40D2-A51B-0B8A613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Snapshot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C96AB-AC17-463E-9CAC-BCFB30C10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044" y="1268413"/>
            <a:ext cx="10831913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B0AE-6FFB-4EB3-AB7E-5965239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76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6BA0-4310-4528-8887-A9B560C3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Tests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5FFD-2173-4015-8636-DB96DDF3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2E8E-D886-47D0-99C3-9E87210E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5A4EC-CAAA-4E15-8B39-F97ADA0B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682"/>
            <a:ext cx="12192000" cy="54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1C1-88F6-4B00-9FED-17363F88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C3348-BAD5-44D9-8E61-14E8C140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14" y="1268413"/>
            <a:ext cx="11099372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62970-C7B6-4F90-8A3B-5CC9EBE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94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6839-E4BC-4C39-B609-31FAFF7E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End-to-end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BD74-BAA0-4E56-BFF0-B7990C7A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E856-930F-463E-892D-F6154EA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5C02A-5AC1-44CC-8187-C5E1DB36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995"/>
            <a:ext cx="12192000" cy="43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EC2C-DA4B-48E1-ADA5-BFAD535D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Tools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48F84-96DA-4EDF-A870-15C617A6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295791"/>
            <a:ext cx="11522075" cy="45902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BCB8-9251-444B-92F2-444F7EE1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9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6447-9979-48DE-B647-3440571D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Jasmine/Mocha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6697-2436-4F2B-AA13-95A740F9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5D831-0980-4DDC-B2E8-D79E875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17BB-E698-49ED-BB3F-3F54AF01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077"/>
            <a:ext cx="12192000" cy="49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6D2B-D5EB-4B21-B161-9C66077B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7922-B21E-49D5-9478-EB342452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44993-6F10-4A74-8C14-FAF36A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0A2E0-9A8D-42A3-ABD6-D75546BC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882"/>
            <a:ext cx="12192000" cy="50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72A7-99D0-4973-AF04-F377A9C4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Enzyme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323DF-9F9B-4B6B-965D-DD8241AA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288487"/>
            <a:ext cx="11522075" cy="46048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F96EC-AE30-4C45-874E-FAE46FA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63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6604-5044-494A-913A-68C36BF3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 vs. Mocha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A114-27D0-40A9-875F-533F32F4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E1E0-48DA-4A69-A5CE-A1FCCE3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0B232-1BA0-4780-9DCD-1D06BF2A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047"/>
            <a:ext cx="12192000" cy="42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Testing?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155197C-8060-4696-BB4E-AE68D0912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330" y="1268413"/>
            <a:ext cx="11065340" cy="4645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6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F3BA-45B9-4658-918E-DD4CD729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and React – What’s the Connection?</a:t>
            </a:r>
            <a:br>
              <a:rPr lang="en-US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03095-BA59-4C97-AB2E-E1EF4A3B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868" y="1268413"/>
            <a:ext cx="10596264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E928-6483-4314-AF7F-91E7FB3D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48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D62-6BDF-4A86-82BB-CFD89312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Test Files Identified?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F1B6-B9EA-486E-BBB0-CC386FB3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F2B9-9448-4A58-91DE-BB42CE6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A9C84-6B14-421B-B83C-EE7DC1B2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8412"/>
            <a:ext cx="11522208" cy="39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2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FDF-BE28-4016-A92B-95CEF687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Tests Be Alongside Components or in Their Own Folder?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F7C07-3F6A-4DD1-A8E3-130DD725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31" y="1219200"/>
            <a:ext cx="11098180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8215-14E0-4721-824F-C6390D3A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F0-AFCE-41D7-9A4B-50CA59BB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Watching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61B90-AAEA-4002-A1E3-697FE9206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326939"/>
            <a:ext cx="11522075" cy="4527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6B97-74BD-4A28-A66C-4F6ABC20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84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US" altLang="zh-CN" dirty="0"/>
              <a:t>hank you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BA07366-CB75-4AA8-9E5B-928B849F427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 </a:t>
            </a:r>
            <a:r>
              <a:rPr lang="en-GB" dirty="0" err="1"/>
              <a:t>gu</a:t>
            </a:r>
            <a:r>
              <a:rPr lang="en-GB" dirty="0"/>
              <a:t>	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816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71D5-4404-4A39-BFB2-1E5F131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A01D4-7276-40A6-A7C6-E4D48513B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476" y="1268413"/>
            <a:ext cx="11453049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23F9B-8461-497A-83AA-36A46D65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2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D906-ADC7-4E46-BBE9-17811A5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Tests Didn’t Exist?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822D63-262E-447E-B0A9-6E50E15E5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910" y="1268413"/>
            <a:ext cx="11034181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7104-8D8F-49C7-AAA1-C60563C6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76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87D3-1E83-48BD-9AB1-DEF60373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Testing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C0169-062D-44D2-A6E2-7C408B88E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787" y="1268413"/>
            <a:ext cx="11248426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D7083-85AE-47CF-A096-E2BC7B22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03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AE89-F97B-4084-B6FF-2D1A5C92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Regression Works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F07A3-B00B-419B-B6EC-EE3D04F6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052" y="1268413"/>
            <a:ext cx="9607896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67AE2-1118-4E29-A807-5A8B5FD6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4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2EE4-5B10-4452-909A-1C7BBB7C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Testing Stops Regression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907CA-357B-4DCA-B8DD-98F656106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115" y="1268413"/>
            <a:ext cx="10043771" cy="4645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F4AE-1C9B-4E5A-A327-EDE53AA2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7B92-E7F7-4522-96CC-DCED75F6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Kinds of Tests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5A72-E053-43BF-880A-931F0724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5389-DD25-4CED-B62C-3E64B3DB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287B-D264-4D6E-8016-A16916B0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819"/>
            <a:ext cx="12192000" cy="45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43A2-B00F-45BF-8E54-7A758C6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3E58C-A373-4452-BDE4-858735C6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63" y="1515258"/>
            <a:ext cx="11522075" cy="41513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E59D-B026-4E2F-8A29-A77F1576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87102"/>
      </p:ext>
    </p:extLst>
  </p:cSld>
  <p:clrMapOvr>
    <a:masterClrMapping/>
  </p:clrMapOvr>
</p:sld>
</file>

<file path=ppt/theme/theme1.xml><?xml version="1.0" encoding="utf-8"?>
<a:theme xmlns:a="http://schemas.openxmlformats.org/drawingml/2006/main" name="DNV GL template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custClrLst>
    <a:custClr name="Sky blue">
      <a:srgbClr val="99D6F0"/>
    </a:custClr>
    <a:custClr name="Land green">
      <a:srgbClr val="3F9C35"/>
    </a:custClr>
    <a:custClr name="Sea Blue">
      <a:srgbClr val="003591"/>
    </a:custClr>
    <a:custClr name="Dark blue">
      <a:srgbClr val="0F204B"/>
    </a:custClr>
    <a:custClr name="White">
      <a:srgbClr val="FFFFFF"/>
    </a:custClr>
    <a:custClr name="Cyan">
      <a:srgbClr val="009FDA"/>
    </a:custClr>
    <a:custClr name="80 % Cyan">
      <a:srgbClr val="33B2E1"/>
    </a:custClr>
    <a:custClr name="60 % Cyan">
      <a:srgbClr val="66C5E9"/>
    </a:custClr>
    <a:custClr name="40 % Cyan">
      <a:srgbClr val="99D6F0"/>
    </a:custClr>
    <a:custClr name="20 % Cyan">
      <a:srgbClr val="CCECF8"/>
    </a:custClr>
    <a:custClr name="10 % Cyan">
      <a:srgbClr val="E5F5FB"/>
    </a:custClr>
    <a:custClr name="Black">
      <a:srgbClr val="000000"/>
    </a:custClr>
    <a:custClr name="80 % Black (Text)">
      <a:srgbClr val="333333"/>
    </a:custClr>
    <a:custClr name="60 % Black">
      <a:srgbClr val="666666"/>
    </a:custClr>
    <a:custClr name="40 % Black">
      <a:srgbClr val="999999"/>
    </a:custClr>
    <a:custClr name="20 % Black">
      <a:srgbClr val="CCCCCC"/>
    </a:custClr>
    <a:custClr name="10 % Black">
      <a:srgbClr val="E5E5E5"/>
    </a:custClr>
    <a:custClr name="Yellow">
      <a:srgbClr val="FECB00"/>
    </a:custClr>
    <a:custClr name="Orange">
      <a:srgbClr val="E98300"/>
    </a:custClr>
    <a:custClr name="Purple">
      <a:srgbClr val="6E5091"/>
    </a:custClr>
    <a:custClr name="Red">
      <a:srgbClr val="C4262E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DNV GL PowerPoint template 16-9 company wide.potx" id="{F6F19602-4529-4AF9-B4BB-77420EB1038C}" vid="{E98E1996-4820-467C-8133-EE549B8AFA52}"/>
    </a:ext>
  </a:extLst>
</a:theme>
</file>

<file path=ppt/theme/theme2.xml><?xml version="1.0" encoding="utf-8"?>
<a:theme xmlns:a="http://schemas.openxmlformats.org/drawingml/2006/main" name="Agenda">
  <a:themeElements>
    <a:clrScheme name="DNV powerpoint">
      <a:dk1>
        <a:srgbClr val="333333"/>
      </a:dk1>
      <a:lt1>
        <a:srgbClr val="FFFFFF"/>
      </a:lt1>
      <a:dk2>
        <a:srgbClr val="0F204B"/>
      </a:dk2>
      <a:lt2>
        <a:srgbClr val="C8C8C8"/>
      </a:lt2>
      <a:accent1>
        <a:srgbClr val="99D6F0"/>
      </a:accent1>
      <a:accent2>
        <a:srgbClr val="3F9C35"/>
      </a:accent2>
      <a:accent3>
        <a:srgbClr val="003591"/>
      </a:accent3>
      <a:accent4>
        <a:srgbClr val="009FDA"/>
      </a:accent4>
      <a:accent5>
        <a:srgbClr val="66C5E9"/>
      </a:accent5>
      <a:accent6>
        <a:srgbClr val="FECB00"/>
      </a:accent6>
      <a:hlink>
        <a:srgbClr val="003591"/>
      </a:hlink>
      <a:folHlink>
        <a:srgbClr val="6E509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algn="ctr">
          <a:lnSpc>
            <a:spcPct val="113000"/>
          </a:lnSpc>
          <a:spcBef>
            <a:spcPts val="6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333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3000"/>
          </a:lnSpc>
          <a:spcBef>
            <a:spcPts val="600"/>
          </a:spcBef>
          <a:defRPr sz="1600" dirty="0" err="1" smtClean="0">
            <a:solidFill>
              <a:srgbClr val="33333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NV GL PowerPoint template 16-9 company wide.potx" id="{F6F19602-4529-4AF9-B4BB-77420EB1038C}" vid="{8B06B1F9-96AA-485F-BE32-272043B515C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DNV GL PowerPoint template 16-9 company wide</Template>
  <TotalTime>134</TotalTime>
  <Words>137</Words>
  <Application>Microsoft Office PowerPoint</Application>
  <PresentationFormat>Widescreen</PresentationFormat>
  <Paragraphs>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Verdana</vt:lpstr>
      <vt:lpstr>Wingdings</vt:lpstr>
      <vt:lpstr>Wingdings 2</vt:lpstr>
      <vt:lpstr>DNV GL template</vt:lpstr>
      <vt:lpstr>Agenda</vt:lpstr>
      <vt:lpstr>Frontend Testing Introduction (Jest)</vt:lpstr>
      <vt:lpstr>Why Testing?</vt:lpstr>
      <vt:lpstr>What Are Tests</vt:lpstr>
      <vt:lpstr>What if Tests Didn’t Exist?</vt:lpstr>
      <vt:lpstr>Advantages and Disadvantages of Testing</vt:lpstr>
      <vt:lpstr>How Regression Works </vt:lpstr>
      <vt:lpstr>How Testing Stops Regression </vt:lpstr>
      <vt:lpstr>Different Kinds of Tests </vt:lpstr>
      <vt:lpstr>Unit Tests </vt:lpstr>
      <vt:lpstr>Component Tests</vt:lpstr>
      <vt:lpstr>Snapshot Tests </vt:lpstr>
      <vt:lpstr>Performance Tests </vt:lpstr>
      <vt:lpstr>Coverage Tests </vt:lpstr>
      <vt:lpstr>End-to-end Tests</vt:lpstr>
      <vt:lpstr>Testing Tools </vt:lpstr>
      <vt:lpstr>Jasmine/Mocha </vt:lpstr>
      <vt:lpstr>Jest </vt:lpstr>
      <vt:lpstr>Enzyme </vt:lpstr>
      <vt:lpstr>Jest vs. Mocha </vt:lpstr>
      <vt:lpstr>Jest and React – What’s the Connection? </vt:lpstr>
      <vt:lpstr>How Are Test Files Identified?</vt:lpstr>
      <vt:lpstr>Should Tests Be Alongside Components or in Their Own Folder? </vt:lpstr>
      <vt:lpstr>Watching Tests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Testing</dc:title>
  <dc:creator>Gu, Xie Hai Bran</dc:creator>
  <cp:lastModifiedBy>Gu, Xie Hai Bran</cp:lastModifiedBy>
  <cp:revision>16</cp:revision>
  <dcterms:created xsi:type="dcterms:W3CDTF">2019-03-11T05:24:58Z</dcterms:created>
  <dcterms:modified xsi:type="dcterms:W3CDTF">2019-03-11T07:40:44Z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RunSetTextContentFromTag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_CtlText_BusinessAreaName">
    <vt:lpwstr>Blank</vt:lpwstr>
  </property>
  <property fmtid="{D5CDD505-2E9C-101B-9397-08002B2CF9AE}" pid="7" name="SD_CtlText_DocumentNumber">
    <vt:lpwstr/>
  </property>
  <property fmtid="{D5CDD505-2E9C-101B-9397-08002B2CF9AE}" pid="8" name="sdDocumentDate">
    <vt:lpwstr>43073</vt:lpwstr>
  </property>
  <property fmtid="{D5CDD505-2E9C-101B-9397-08002B2CF9AE}" pid="9" name="sdDocumentDateFormat">
    <vt:lpwstr>en-GB:dd MMMM yyyy</vt:lpwstr>
  </property>
  <property fmtid="{D5CDD505-2E9C-101B-9397-08002B2CF9AE}" pid="10" name="SD_CtlText_AuthorName">
    <vt:lpwstr/>
  </property>
  <property fmtid="{D5CDD505-2E9C-101B-9397-08002B2CF9AE}" pid="11" name="SD_CtlText_Confidentiality">
    <vt:lpwstr>Open (Ungraded)</vt:lpwstr>
  </property>
  <property fmtid="{D5CDD505-2E9C-101B-9397-08002B2CF9AE}" pid="12" name="SD_UserprofileName">
    <vt:lpwstr/>
  </property>
  <property fmtid="{D5CDD505-2E9C-101B-9397-08002B2CF9AE}" pid="13" name="DocumentInfoFinished">
    <vt:lpwstr>True</vt:lpwstr>
  </property>
</Properties>
</file>