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4" r:id="rId5"/>
    <p:sldId id="387" r:id="rId6"/>
    <p:sldId id="385" r:id="rId7"/>
    <p:sldId id="386" r:id="rId8"/>
    <p:sldId id="389" r:id="rId9"/>
  </p:sldIdLst>
  <p:sldSz cx="10077450" cy="6838950"/>
  <p:notesSz cx="6718300" cy="985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.Lapôtre" initials="L.Lapôtr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99"/>
    <a:srgbClr val="79C043"/>
    <a:srgbClr val="000099"/>
    <a:srgbClr val="F8F8F8"/>
    <a:srgbClr val="96A3B1"/>
    <a:srgbClr val="CC0000"/>
    <a:srgbClr val="28517A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356" y="66"/>
      </p:cViewPr>
      <p:guideLst>
        <p:guide orient="horz" pos="2154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3018" y="-10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fld id="{D9CA01C9-1958-4E60-828B-4F88C1AE2B0B}" type="datetimeFigureOut">
              <a:rPr lang="en-GB"/>
              <a:pPr/>
              <a:t>15/10/2019</a:t>
            </a:fld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1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GB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61488"/>
            <a:ext cx="2911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fld id="{DCB7E2EB-916E-460F-874D-7AA8DA4B2381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3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fld id="{162ABF71-51C8-4491-BC3B-DD7BA996F9FA}" type="datetimeFigureOut">
              <a:rPr lang="en-GB"/>
              <a:pPr/>
              <a:t>15/10/2019</a:t>
            </a:fld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6588" y="739775"/>
            <a:ext cx="5443537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1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6825" y="9361488"/>
            <a:ext cx="2911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11" tIns="45306" rIns="90611" bIns="4530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fld id="{8A90D6E3-5233-41C5-9E6F-44147B2607B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50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55650" y="2124075"/>
            <a:ext cx="8566150" cy="14668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66"/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1300" y="3875088"/>
            <a:ext cx="7054850" cy="1747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9070975" cy="1139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66"/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238" y="1595438"/>
            <a:ext cx="9070975" cy="4513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/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5338" y="4394200"/>
            <a:ext cx="8566150" cy="1358900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000066"/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5338" y="2898775"/>
            <a:ext cx="8566150" cy="1495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9070975" cy="11398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2800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595438"/>
            <a:ext cx="4459287" cy="451326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595438"/>
            <a:ext cx="4459288" cy="451326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9070975" cy="11398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2800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3238" y="1530350"/>
            <a:ext cx="4452937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238" y="2168525"/>
            <a:ext cx="4452937" cy="39401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9688" y="1530350"/>
            <a:ext cx="44545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9688" y="2168525"/>
            <a:ext cx="4454525" cy="39401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9070975" cy="11398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2800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/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1045790"/>
            <a:ext cx="3316287" cy="82164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66"/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0175" y="1043188"/>
            <a:ext cx="5634038" cy="506551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3238" y="1867438"/>
            <a:ext cx="3316287" cy="4241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850" y="4787900"/>
            <a:ext cx="6046788" cy="5651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000066"/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4850" y="611188"/>
            <a:ext cx="6046788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4850" y="5353050"/>
            <a:ext cx="6046788" cy="801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931967" y="6338888"/>
            <a:ext cx="779812" cy="36353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6"/>
          <p:cNvSpPr>
            <a:spLocks noChangeShapeType="1"/>
          </p:cNvSpPr>
          <p:nvPr userDrawn="1"/>
        </p:nvSpPr>
        <p:spPr bwMode="auto">
          <a:xfrm flipH="1">
            <a:off x="742950" y="6172200"/>
            <a:ext cx="84201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GB" sz="24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931967" y="6338888"/>
            <a:ext cx="779812" cy="36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EAF53281-702A-47D4-862F-F08DF4E098C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14" name="Footer Placeholder 10"/>
          <p:cNvSpPr txBox="1">
            <a:spLocks/>
          </p:cNvSpPr>
          <p:nvPr userDrawn="1"/>
        </p:nvSpPr>
        <p:spPr>
          <a:xfrm>
            <a:off x="347464" y="6327512"/>
            <a:ext cx="5216574" cy="36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SENSMAT_WP2 and Steering meetings, Paris 29-30 October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5" y="161925"/>
            <a:ext cx="1346561" cy="583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52942F"/>
          </a:solidFill>
          <a:latin typeface="Arial" pitchFamily="34" charset="0"/>
          <a:ea typeface="ヒラギノ角ゴ Pro W3"/>
          <a:cs typeface="ヒラギノ角ゴ Pro W3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03E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203E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203E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203E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03E64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203E64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203E64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203E64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203E64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B559F7-2B28-46ED-A466-CCB1AFE93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91" y="3378413"/>
            <a:ext cx="8566150" cy="1466850"/>
          </a:xfrm>
        </p:spPr>
        <p:txBody>
          <a:bodyPr/>
          <a:lstStyle/>
          <a:p>
            <a:r>
              <a:rPr lang="fr-FR" sz="3200" dirty="0" smtClean="0"/>
              <a:t>CFD </a:t>
            </a:r>
            <a:r>
              <a:rPr lang="it-IT" sz="3200" dirty="0" err="1"/>
              <a:t>preliminary</a:t>
            </a:r>
            <a:r>
              <a:rPr lang="it-IT" sz="3200" b="1" dirty="0" smtClean="0"/>
              <a:t> </a:t>
            </a:r>
            <a:r>
              <a:rPr lang="it-IT" sz="3200" dirty="0" err="1" smtClean="0"/>
              <a:t>analysis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Case </a:t>
            </a:r>
            <a:r>
              <a:rPr lang="fr-FR" sz="3200" dirty="0" err="1" smtClean="0"/>
              <a:t>study</a:t>
            </a:r>
            <a:r>
              <a:rPr lang="fr-FR" sz="3200" dirty="0" smtClean="0"/>
              <a:t> - </a:t>
            </a:r>
            <a:r>
              <a:rPr lang="fr-FR" sz="3200" dirty="0" err="1" smtClean="0"/>
              <a:t>Palazzo</a:t>
            </a:r>
            <a:r>
              <a:rPr lang="fr-FR" sz="3200" dirty="0" smtClean="0"/>
              <a:t> Ducale (</a:t>
            </a:r>
            <a:r>
              <a:rPr lang="fr-FR" sz="3200" dirty="0" err="1" smtClean="0"/>
              <a:t>Venice</a:t>
            </a:r>
            <a:r>
              <a:rPr lang="fr-FR" sz="3200" dirty="0"/>
              <a:t> </a:t>
            </a:r>
            <a:r>
              <a:rPr lang="fr-FR" sz="3200" dirty="0" smtClean="0"/>
              <a:t>– </a:t>
            </a:r>
            <a:r>
              <a:rPr lang="fr-FR" sz="3200" dirty="0" err="1" smtClean="0"/>
              <a:t>Italy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F15E45-BD8F-4827-9552-F818FB948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3281-702A-47D4-862F-F08DF4E098CC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BC16B9-2472-46B8-B340-24F0509022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242431"/>
            <a:ext cx="1387475" cy="4953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723" y="1635159"/>
            <a:ext cx="8566150" cy="12207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52942F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sz="3200" kern="0" dirty="0" smtClean="0"/>
              <a:t>Task 3.3 Multi-physical environmental Simulations of CH Exhibition Impacts (M3; M32)</a:t>
            </a: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40224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A56DB-4E3D-4EB3-8EE6-D160C61B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07" y="877074"/>
            <a:ext cx="9070975" cy="857787"/>
          </a:xfrm>
        </p:spPr>
        <p:txBody>
          <a:bodyPr/>
          <a:lstStyle/>
          <a:p>
            <a:r>
              <a:rPr lang="fr-FR" sz="2400" b="1" dirty="0" smtClean="0"/>
              <a:t>Case </a:t>
            </a:r>
            <a:r>
              <a:rPr lang="fr-FR" sz="2400" b="1" dirty="0" err="1"/>
              <a:t>study</a:t>
            </a:r>
            <a:r>
              <a:rPr lang="fr-FR" sz="2400" b="1" dirty="0"/>
              <a:t> - </a:t>
            </a:r>
            <a:r>
              <a:rPr lang="fr-FR" sz="2400" b="1" dirty="0" err="1"/>
              <a:t>Palazzo</a:t>
            </a:r>
            <a:r>
              <a:rPr lang="fr-FR" sz="2400" b="1" dirty="0"/>
              <a:t> </a:t>
            </a:r>
            <a:r>
              <a:rPr lang="fr-FR" sz="2400" b="1" dirty="0" smtClean="0"/>
              <a:t>Ducale </a:t>
            </a:r>
            <a:br>
              <a:rPr lang="fr-FR" sz="2400" b="1" dirty="0" smtClean="0"/>
            </a:br>
            <a:r>
              <a:rPr lang="fr-FR" sz="2400" b="1" dirty="0" smtClean="0"/>
              <a:t>Room </a:t>
            </a:r>
            <a:r>
              <a:rPr lang="fr-FR" sz="2400" b="1" dirty="0" err="1" smtClean="0"/>
              <a:t>geometry</a:t>
            </a:r>
            <a:endParaRPr lang="fr-FR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13DDEE-12B9-4EF2-9521-538437B1F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3281-702A-47D4-862F-F08DF4E098CC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AB6185-F4A0-45B5-B6FB-AC36574749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274638"/>
            <a:ext cx="1387475" cy="495300"/>
          </a:xfrm>
          <a:prstGeom prst="rect">
            <a:avLst/>
          </a:prstGeom>
          <a:noFill/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t="12273" r="9477" b="4692"/>
          <a:stretch/>
        </p:blipFill>
        <p:spPr>
          <a:xfrm>
            <a:off x="2743200" y="2015412"/>
            <a:ext cx="4831762" cy="371358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99105" y="3610141"/>
            <a:ext cx="2053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  <a:latin typeface="Corbel" panose="020B0503020204020204" pitchFamily="34" charset="0"/>
              </a:rPr>
              <a:t>2 </a:t>
            </a:r>
            <a:r>
              <a:rPr lang="it-IT" sz="1600" dirty="0" err="1">
                <a:solidFill>
                  <a:srgbClr val="0070C0"/>
                </a:solidFill>
                <a:latin typeface="Corbel" panose="020B0503020204020204" pitchFamily="34" charset="0"/>
              </a:rPr>
              <a:t>doors</a:t>
            </a:r>
            <a:r>
              <a:rPr lang="it-IT" sz="16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it-IT" sz="1600" dirty="0" err="1" smtClean="0">
                <a:solidFill>
                  <a:srgbClr val="0070C0"/>
                </a:solidFill>
                <a:latin typeface="Corbel" panose="020B0503020204020204" pitchFamily="34" charset="0"/>
              </a:rPr>
              <a:t>always</a:t>
            </a:r>
            <a:r>
              <a:rPr lang="it-IT" sz="1600" dirty="0" smtClean="0">
                <a:solidFill>
                  <a:srgbClr val="0070C0"/>
                </a:solidFill>
                <a:latin typeface="Corbel" panose="020B0503020204020204" pitchFamily="34" charset="0"/>
              </a:rPr>
              <a:t> open</a:t>
            </a:r>
            <a:endParaRPr lang="it-IT" sz="16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073591" y="4318825"/>
            <a:ext cx="1679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5 </a:t>
            </a:r>
            <a:r>
              <a:rPr lang="it-IT" sz="16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persons</a:t>
            </a:r>
            <a:endParaRPr lang="it-IT" sz="16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151213" y="1545734"/>
            <a:ext cx="2053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Lighting</a:t>
            </a:r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(5 </a:t>
            </a:r>
            <a:r>
              <a:rPr lang="it-IT" sz="16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sources</a:t>
            </a:r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)</a:t>
            </a:r>
          </a:p>
        </p:txBody>
      </p:sp>
      <p:cxnSp>
        <p:nvCxnSpPr>
          <p:cNvPr id="19" name="Connettore 2 18"/>
          <p:cNvCxnSpPr/>
          <p:nvPr/>
        </p:nvCxnSpPr>
        <p:spPr bwMode="auto">
          <a:xfrm flipH="1">
            <a:off x="4478149" y="1804361"/>
            <a:ext cx="2719499" cy="5093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ttore 2 22"/>
          <p:cNvCxnSpPr/>
          <p:nvPr/>
        </p:nvCxnSpPr>
        <p:spPr bwMode="auto">
          <a:xfrm flipH="1">
            <a:off x="6593551" y="4524254"/>
            <a:ext cx="1869965" cy="1490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ttore 2 25"/>
          <p:cNvCxnSpPr/>
          <p:nvPr/>
        </p:nvCxnSpPr>
        <p:spPr bwMode="auto">
          <a:xfrm>
            <a:off x="2359150" y="3894006"/>
            <a:ext cx="1093178" cy="630249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onnettore 2 26"/>
          <p:cNvCxnSpPr/>
          <p:nvPr/>
        </p:nvCxnSpPr>
        <p:spPr bwMode="auto">
          <a:xfrm flipV="1">
            <a:off x="2359150" y="3636608"/>
            <a:ext cx="2579914" cy="23108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nettore 2 10"/>
          <p:cNvCxnSpPr/>
          <p:nvPr/>
        </p:nvCxnSpPr>
        <p:spPr bwMode="auto">
          <a:xfrm flipV="1">
            <a:off x="4939064" y="5005518"/>
            <a:ext cx="2418699" cy="7234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CasellaDiTesto 17"/>
          <p:cNvSpPr txBox="1"/>
          <p:nvPr/>
        </p:nvSpPr>
        <p:spPr>
          <a:xfrm>
            <a:off x="5948393" y="5356227"/>
            <a:ext cx="87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orbel" panose="020B0503020204020204" pitchFamily="34" charset="0"/>
              </a:rPr>
              <a:t>8 m</a:t>
            </a:r>
          </a:p>
        </p:txBody>
      </p:sp>
      <p:cxnSp>
        <p:nvCxnSpPr>
          <p:cNvPr id="21" name="Connettore 2 20"/>
          <p:cNvCxnSpPr/>
          <p:nvPr/>
        </p:nvCxnSpPr>
        <p:spPr bwMode="auto">
          <a:xfrm>
            <a:off x="2905739" y="4657379"/>
            <a:ext cx="1780651" cy="10321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CasellaDiTesto 27"/>
          <p:cNvSpPr txBox="1"/>
          <p:nvPr/>
        </p:nvSpPr>
        <p:spPr>
          <a:xfrm>
            <a:off x="2967883" y="5005518"/>
            <a:ext cx="87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9 </a:t>
            </a:r>
            <a:r>
              <a:rPr lang="it-IT" sz="1600" dirty="0">
                <a:latin typeface="Corbel" panose="020B0503020204020204" pitchFamily="34" charset="0"/>
              </a:rPr>
              <a:t>m</a:t>
            </a:r>
          </a:p>
        </p:txBody>
      </p:sp>
      <p:cxnSp>
        <p:nvCxnSpPr>
          <p:cNvPr id="29" name="Connettore 2 28"/>
          <p:cNvCxnSpPr/>
          <p:nvPr/>
        </p:nvCxnSpPr>
        <p:spPr bwMode="auto">
          <a:xfrm flipH="1">
            <a:off x="4778477" y="1761538"/>
            <a:ext cx="2579518" cy="61957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onnettore 2 29"/>
          <p:cNvCxnSpPr/>
          <p:nvPr/>
        </p:nvCxnSpPr>
        <p:spPr bwMode="auto">
          <a:xfrm flipH="1">
            <a:off x="5115598" y="1795647"/>
            <a:ext cx="2162107" cy="67481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Connettore 2 32"/>
          <p:cNvCxnSpPr/>
          <p:nvPr/>
        </p:nvCxnSpPr>
        <p:spPr bwMode="auto">
          <a:xfrm flipH="1">
            <a:off x="5470912" y="1764854"/>
            <a:ext cx="1887083" cy="77041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onnettore 2 33"/>
          <p:cNvCxnSpPr/>
          <p:nvPr/>
        </p:nvCxnSpPr>
        <p:spPr bwMode="auto">
          <a:xfrm flipH="1">
            <a:off x="5837898" y="1777684"/>
            <a:ext cx="1519865" cy="84366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ttore 2 49"/>
          <p:cNvCxnSpPr/>
          <p:nvPr/>
        </p:nvCxnSpPr>
        <p:spPr bwMode="auto">
          <a:xfrm flipH="1">
            <a:off x="7456469" y="2626137"/>
            <a:ext cx="19786" cy="22715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CasellaDiTesto 51"/>
          <p:cNvSpPr txBox="1"/>
          <p:nvPr/>
        </p:nvSpPr>
        <p:spPr>
          <a:xfrm>
            <a:off x="7438458" y="3666139"/>
            <a:ext cx="87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6 </a:t>
            </a:r>
            <a:r>
              <a:rPr lang="it-IT" sz="1600" dirty="0">
                <a:latin typeface="Corbel" panose="020B0503020204020204" pitchFamily="34" charset="0"/>
              </a:rPr>
              <a:t>m</a:t>
            </a:r>
          </a:p>
        </p:txBody>
      </p:sp>
      <p:cxnSp>
        <p:nvCxnSpPr>
          <p:cNvPr id="55" name="Connettore 2 54"/>
          <p:cNvCxnSpPr/>
          <p:nvPr/>
        </p:nvCxnSpPr>
        <p:spPr bwMode="auto">
          <a:xfrm flipH="1" flipV="1">
            <a:off x="6068237" y="4213487"/>
            <a:ext cx="2395279" cy="33532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Connettore 2 56"/>
          <p:cNvCxnSpPr/>
          <p:nvPr/>
        </p:nvCxnSpPr>
        <p:spPr bwMode="auto">
          <a:xfrm flipH="1">
            <a:off x="4778478" y="4548812"/>
            <a:ext cx="3685038" cy="45823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Connettore 2 58"/>
          <p:cNvCxnSpPr/>
          <p:nvPr/>
        </p:nvCxnSpPr>
        <p:spPr bwMode="auto">
          <a:xfrm flipH="1">
            <a:off x="4419368" y="4563487"/>
            <a:ext cx="3990169" cy="7921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nettore 2 60"/>
          <p:cNvCxnSpPr/>
          <p:nvPr/>
        </p:nvCxnSpPr>
        <p:spPr bwMode="auto">
          <a:xfrm flipH="1" flipV="1">
            <a:off x="3967022" y="4261837"/>
            <a:ext cx="4496494" cy="27681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ttangolo 64"/>
          <p:cNvSpPr/>
          <p:nvPr/>
        </p:nvSpPr>
        <p:spPr>
          <a:xfrm>
            <a:off x="7829372" y="2560656"/>
            <a:ext cx="1332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HVAC </a:t>
            </a:r>
            <a:r>
              <a:rPr lang="it-IT" sz="1600" dirty="0" err="1" smtClean="0">
                <a:latin typeface="Corbel" panose="020B0503020204020204" pitchFamily="34" charset="0"/>
              </a:rPr>
              <a:t>system</a:t>
            </a:r>
            <a:endParaRPr lang="it-IT" sz="1600" dirty="0">
              <a:latin typeface="Corbel" panose="020B0503020204020204" pitchFamily="34" charset="0"/>
            </a:endParaRPr>
          </a:p>
        </p:txBody>
      </p:sp>
      <p:cxnSp>
        <p:nvCxnSpPr>
          <p:cNvPr id="67" name="Connettore 2 66"/>
          <p:cNvCxnSpPr>
            <a:stCxn id="65" idx="1"/>
          </p:cNvCxnSpPr>
          <p:nvPr/>
        </p:nvCxnSpPr>
        <p:spPr bwMode="auto">
          <a:xfrm flipH="1">
            <a:off x="5573074" y="2729933"/>
            <a:ext cx="2256298" cy="50259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nettore 2 67"/>
          <p:cNvCxnSpPr>
            <a:stCxn id="65" idx="1"/>
          </p:cNvCxnSpPr>
          <p:nvPr/>
        </p:nvCxnSpPr>
        <p:spPr bwMode="auto">
          <a:xfrm flipH="1">
            <a:off x="5520354" y="2729933"/>
            <a:ext cx="2309018" cy="124806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55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A56DB-4E3D-4EB3-8EE6-D160C61B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07" y="877074"/>
            <a:ext cx="9070975" cy="857787"/>
          </a:xfrm>
        </p:spPr>
        <p:txBody>
          <a:bodyPr/>
          <a:lstStyle/>
          <a:p>
            <a:r>
              <a:rPr lang="fr-FR" sz="2400" b="1" dirty="0" smtClean="0"/>
              <a:t>Case </a:t>
            </a:r>
            <a:r>
              <a:rPr lang="fr-FR" sz="2400" b="1" dirty="0" err="1"/>
              <a:t>study</a:t>
            </a:r>
            <a:r>
              <a:rPr lang="fr-FR" sz="2400" b="1" dirty="0"/>
              <a:t> - </a:t>
            </a:r>
            <a:r>
              <a:rPr lang="fr-FR" sz="2400" b="1" dirty="0" err="1"/>
              <a:t>Palazzo</a:t>
            </a:r>
            <a:r>
              <a:rPr lang="fr-FR" sz="2400" b="1" dirty="0"/>
              <a:t> </a:t>
            </a:r>
            <a:r>
              <a:rPr lang="fr-FR" sz="2400" b="1" dirty="0" smtClean="0"/>
              <a:t>Ducale </a:t>
            </a:r>
            <a:br>
              <a:rPr lang="fr-FR" sz="2400" b="1" dirty="0" smtClean="0"/>
            </a:br>
            <a:r>
              <a:rPr lang="fr-FR" sz="2400" b="1" dirty="0" err="1" smtClean="0"/>
              <a:t>Boundary</a:t>
            </a:r>
            <a:r>
              <a:rPr lang="fr-FR" sz="2400" b="1" dirty="0"/>
              <a:t> </a:t>
            </a:r>
            <a:r>
              <a:rPr lang="fr-FR" sz="2400" b="1" dirty="0" smtClean="0"/>
              <a:t>conditions (</a:t>
            </a:r>
            <a:r>
              <a:rPr lang="fr-FR" sz="2400" b="1" dirty="0" err="1" smtClean="0"/>
              <a:t>summer’s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day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13DDEE-12B9-4EF2-9521-538437B1F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3281-702A-47D4-862F-F08DF4E098CC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AB6185-F4A0-45B5-B6FB-AC36574749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274638"/>
            <a:ext cx="1387475" cy="495300"/>
          </a:xfrm>
          <a:prstGeom prst="rect">
            <a:avLst/>
          </a:prstGeom>
          <a:noFill/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t="12273" r="9477" b="4692"/>
          <a:stretch/>
        </p:blipFill>
        <p:spPr>
          <a:xfrm>
            <a:off x="2743200" y="2015412"/>
            <a:ext cx="4831762" cy="371358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580376" y="1494228"/>
            <a:ext cx="237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 smtClean="0">
                <a:latin typeface="Corbel" panose="020B0503020204020204" pitchFamily="34" charset="0"/>
              </a:rPr>
              <a:t>Inlet</a:t>
            </a:r>
            <a:r>
              <a:rPr lang="it-IT" sz="1600" dirty="0" smtClean="0">
                <a:latin typeface="Corbel" panose="020B0503020204020204" pitchFamily="34" charset="0"/>
              </a:rPr>
              <a:t> Mass Flow Rate = 0,14 Kg/s </a:t>
            </a:r>
          </a:p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T = 16,6 °C</a:t>
            </a:r>
          </a:p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UR = 91 %</a:t>
            </a:r>
            <a:endParaRPr lang="it-IT" sz="1600" dirty="0">
              <a:latin typeface="Corbel" panose="020B0503020204020204" pitchFamily="34" charset="0"/>
            </a:endParaRPr>
          </a:p>
        </p:txBody>
      </p:sp>
      <p:cxnSp>
        <p:nvCxnSpPr>
          <p:cNvPr id="9" name="Connettore 2 8"/>
          <p:cNvCxnSpPr/>
          <p:nvPr/>
        </p:nvCxnSpPr>
        <p:spPr bwMode="auto">
          <a:xfrm flipH="1">
            <a:off x="5570378" y="2015412"/>
            <a:ext cx="2295328" cy="11849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asellaDiTesto 13"/>
          <p:cNvSpPr txBox="1"/>
          <p:nvPr/>
        </p:nvSpPr>
        <p:spPr>
          <a:xfrm>
            <a:off x="7630199" y="2778010"/>
            <a:ext cx="2326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Outlet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ctr"/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</a:t>
            </a:r>
            <a:endParaRPr lang="it-IT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 =26 °C</a:t>
            </a:r>
          </a:p>
          <a:p>
            <a:pPr algn="ctr"/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= 62 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Connettore 2 14"/>
          <p:cNvCxnSpPr/>
          <p:nvPr/>
        </p:nvCxnSpPr>
        <p:spPr bwMode="auto">
          <a:xfrm flipH="1">
            <a:off x="5598373" y="3352800"/>
            <a:ext cx="2586403" cy="6559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CasellaDiTesto 16"/>
          <p:cNvSpPr txBox="1"/>
          <p:nvPr/>
        </p:nvSpPr>
        <p:spPr>
          <a:xfrm>
            <a:off x="7491376" y="4037880"/>
            <a:ext cx="2586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1 </a:t>
            </a:r>
            <a:r>
              <a:rPr lang="it-IT" sz="1600" dirty="0" err="1" smtClean="0">
                <a:latin typeface="Corbel" panose="020B0503020204020204" pitchFamily="34" charset="0"/>
              </a:rPr>
              <a:t>External</a:t>
            </a:r>
            <a:r>
              <a:rPr lang="it-IT" sz="1600" dirty="0" smtClean="0">
                <a:latin typeface="Corbel" panose="020B0503020204020204" pitchFamily="34" charset="0"/>
              </a:rPr>
              <a:t> </a:t>
            </a:r>
            <a:r>
              <a:rPr lang="it-IT" sz="1600" dirty="0" err="1" smtClean="0">
                <a:latin typeface="Corbel" panose="020B0503020204020204" pitchFamily="34" charset="0"/>
              </a:rPr>
              <a:t>wall</a:t>
            </a:r>
            <a:r>
              <a:rPr lang="it-IT" sz="1600" dirty="0" smtClean="0">
                <a:latin typeface="Corbel" panose="020B0503020204020204" pitchFamily="34" charset="0"/>
              </a:rPr>
              <a:t> (</a:t>
            </a:r>
            <a:r>
              <a:rPr lang="it-IT" sz="1600" dirty="0" err="1" smtClean="0">
                <a:latin typeface="Corbel" panose="020B0503020204020204" pitchFamily="34" charset="0"/>
              </a:rPr>
              <a:t>where</a:t>
            </a:r>
            <a:r>
              <a:rPr lang="it-IT" sz="1600" dirty="0" smtClean="0">
                <a:latin typeface="Corbel" panose="020B0503020204020204" pitchFamily="34" charset="0"/>
              </a:rPr>
              <a:t> </a:t>
            </a:r>
            <a:r>
              <a:rPr lang="it-IT" sz="1600" dirty="0" err="1" smtClean="0">
                <a:latin typeface="Corbel" panose="020B0503020204020204" pitchFamily="34" charset="0"/>
              </a:rPr>
              <a:t>there</a:t>
            </a:r>
            <a:r>
              <a:rPr lang="it-IT" sz="1600" dirty="0" smtClean="0">
                <a:latin typeface="Corbel" panose="020B0503020204020204" pitchFamily="34" charset="0"/>
              </a:rPr>
              <a:t> are HVAC </a:t>
            </a:r>
            <a:r>
              <a:rPr lang="it-IT" sz="1600" dirty="0" err="1" smtClean="0">
                <a:latin typeface="Corbel" panose="020B0503020204020204" pitchFamily="34" charset="0"/>
              </a:rPr>
              <a:t>inlet</a:t>
            </a:r>
            <a:r>
              <a:rPr lang="it-IT" sz="1600" dirty="0" smtClean="0">
                <a:latin typeface="Corbel" panose="020B0503020204020204" pitchFamily="34" charset="0"/>
              </a:rPr>
              <a:t> and outlet)</a:t>
            </a:r>
          </a:p>
          <a:p>
            <a:pPr algn="ctr"/>
            <a:r>
              <a:rPr lang="it-IT" sz="1600" dirty="0">
                <a:latin typeface="Corbel" panose="020B0503020204020204" pitchFamily="34" charset="0"/>
              </a:rPr>
              <a:t>Q = </a:t>
            </a:r>
            <a:r>
              <a:rPr lang="it-IT" sz="1600" dirty="0" smtClean="0">
                <a:latin typeface="Corbel" panose="020B0503020204020204" pitchFamily="34" charset="0"/>
              </a:rPr>
              <a:t>10.91 W/m</a:t>
            </a:r>
            <a:r>
              <a:rPr lang="it-IT" sz="1600" b="1" baseline="30000" dirty="0" smtClean="0">
                <a:latin typeface="Corbel" panose="020B0503020204020204" pitchFamily="34" charset="0"/>
              </a:rPr>
              <a:t>2</a:t>
            </a:r>
          </a:p>
          <a:p>
            <a:pPr algn="ctr"/>
            <a:endParaRPr lang="it-IT" sz="1600" dirty="0" smtClean="0">
              <a:latin typeface="Corbel" panose="020B0503020204020204" pitchFamily="34" charset="0"/>
            </a:endParaRPr>
          </a:p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The </a:t>
            </a:r>
            <a:r>
              <a:rPr lang="it-IT" sz="1600" dirty="0" err="1" smtClean="0">
                <a:latin typeface="Corbel" panose="020B0503020204020204" pitchFamily="34" charset="0"/>
              </a:rPr>
              <a:t>other</a:t>
            </a:r>
            <a:r>
              <a:rPr lang="it-IT" sz="1600" dirty="0" smtClean="0">
                <a:latin typeface="Corbel" panose="020B0503020204020204" pitchFamily="34" charset="0"/>
              </a:rPr>
              <a:t>  </a:t>
            </a:r>
            <a:r>
              <a:rPr lang="it-IT" sz="1600" dirty="0" err="1" smtClean="0">
                <a:latin typeface="Corbel" panose="020B0503020204020204" pitchFamily="34" charset="0"/>
              </a:rPr>
              <a:t>walls</a:t>
            </a:r>
            <a:r>
              <a:rPr lang="it-IT" sz="1600" dirty="0" smtClean="0">
                <a:latin typeface="Corbel" panose="020B0503020204020204" pitchFamily="34" charset="0"/>
              </a:rPr>
              <a:t> are </a:t>
            </a:r>
            <a:r>
              <a:rPr lang="it-IT" sz="1600" dirty="0" err="1" smtClean="0">
                <a:latin typeface="Corbel" panose="020B0503020204020204" pitchFamily="34" charset="0"/>
              </a:rPr>
              <a:t>adiabatic</a:t>
            </a:r>
            <a:endParaRPr lang="it-IT" sz="1600" dirty="0">
              <a:latin typeface="Corbel" panose="020B0503020204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64025" y="3568271"/>
            <a:ext cx="112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</a:t>
            </a:r>
            <a:endParaRPr lang="it-IT" sz="16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 = 26 °C</a:t>
            </a:r>
          </a:p>
          <a:p>
            <a:pPr algn="ctr"/>
            <a:r>
              <a:rPr lang="it-IT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 = 62%</a:t>
            </a:r>
            <a:endParaRPr lang="it-IT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03696" y="5513262"/>
            <a:ext cx="22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Q = 70 W/m</a:t>
            </a:r>
            <a:r>
              <a:rPr lang="it-IT" sz="1600" baseline="30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2 </a:t>
            </a:r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for </a:t>
            </a:r>
            <a:r>
              <a:rPr lang="it-IT" sz="16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person</a:t>
            </a:r>
            <a:endParaRPr lang="it-IT" sz="16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0683" y="2387156"/>
            <a:ext cx="237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Q = 10 W/m</a:t>
            </a:r>
            <a:r>
              <a:rPr lang="it-IT" sz="1600" baseline="30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2</a:t>
            </a:r>
            <a:r>
              <a:rPr lang="it-IT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for </a:t>
            </a:r>
            <a:r>
              <a:rPr lang="it-IT" sz="16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unit</a:t>
            </a:r>
            <a:endParaRPr lang="it-IT" sz="1600" baseline="300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cxnSp>
        <p:nvCxnSpPr>
          <p:cNvPr id="10" name="Connettore 2 9"/>
          <p:cNvCxnSpPr/>
          <p:nvPr/>
        </p:nvCxnSpPr>
        <p:spPr bwMode="auto">
          <a:xfrm flipH="1" flipV="1">
            <a:off x="7365772" y="4312024"/>
            <a:ext cx="264427" cy="5199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Connettore 2 18"/>
          <p:cNvCxnSpPr/>
          <p:nvPr/>
        </p:nvCxnSpPr>
        <p:spPr bwMode="auto">
          <a:xfrm flipV="1">
            <a:off x="2359150" y="2341984"/>
            <a:ext cx="1951593" cy="237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ttore 2 22"/>
          <p:cNvCxnSpPr/>
          <p:nvPr/>
        </p:nvCxnSpPr>
        <p:spPr bwMode="auto">
          <a:xfrm flipV="1">
            <a:off x="2359150" y="5197151"/>
            <a:ext cx="2287495" cy="49700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ttore 2 25"/>
          <p:cNvCxnSpPr/>
          <p:nvPr/>
        </p:nvCxnSpPr>
        <p:spPr bwMode="auto">
          <a:xfrm>
            <a:off x="2359150" y="3894006"/>
            <a:ext cx="1093178" cy="630249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onnettore 2 26"/>
          <p:cNvCxnSpPr/>
          <p:nvPr/>
        </p:nvCxnSpPr>
        <p:spPr bwMode="auto">
          <a:xfrm flipV="1">
            <a:off x="2359150" y="3636608"/>
            <a:ext cx="2579914" cy="23108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onnettore 2 41"/>
          <p:cNvCxnSpPr/>
          <p:nvPr/>
        </p:nvCxnSpPr>
        <p:spPr bwMode="auto">
          <a:xfrm flipV="1">
            <a:off x="5029394" y="5038531"/>
            <a:ext cx="2336377" cy="65562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CasellaDiTesto 7"/>
          <p:cNvSpPr txBox="1"/>
          <p:nvPr/>
        </p:nvSpPr>
        <p:spPr>
          <a:xfrm>
            <a:off x="5929313" y="1499014"/>
            <a:ext cx="114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rbel" panose="020B0503020204020204" pitchFamily="34" charset="0"/>
              </a:rPr>
              <a:t>Ceiling</a:t>
            </a:r>
            <a:endParaRPr lang="it-IT" sz="1600" dirty="0">
              <a:latin typeface="Corbel" panose="020B0503020204020204" pitchFamily="34" charset="0"/>
            </a:endParaRPr>
          </a:p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T 28 °C</a:t>
            </a:r>
            <a:endParaRPr lang="it-IT" sz="1600" dirty="0">
              <a:latin typeface="Corbel" panose="020B0503020204020204" pitchFamily="34" charset="0"/>
            </a:endParaRPr>
          </a:p>
        </p:txBody>
      </p:sp>
      <p:cxnSp>
        <p:nvCxnSpPr>
          <p:cNvPr id="16" name="Connettore 2 15"/>
          <p:cNvCxnSpPr/>
          <p:nvPr/>
        </p:nvCxnSpPr>
        <p:spPr bwMode="auto">
          <a:xfrm flipH="1">
            <a:off x="5929314" y="2083789"/>
            <a:ext cx="400049" cy="3033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CasellaDiTesto 23"/>
          <p:cNvSpPr txBox="1"/>
          <p:nvPr/>
        </p:nvSpPr>
        <p:spPr>
          <a:xfrm>
            <a:off x="5929069" y="5220421"/>
            <a:ext cx="114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>
                <a:latin typeface="Corbel" panose="020B0503020204020204" pitchFamily="34" charset="0"/>
              </a:rPr>
              <a:t>Floor</a:t>
            </a:r>
            <a:endParaRPr lang="it-IT" sz="1600" dirty="0">
              <a:latin typeface="Corbel" panose="020B0503020204020204" pitchFamily="34" charset="0"/>
            </a:endParaRPr>
          </a:p>
          <a:p>
            <a:pPr algn="ctr"/>
            <a:r>
              <a:rPr lang="it-IT" sz="1600" dirty="0" smtClean="0">
                <a:latin typeface="Corbel" panose="020B0503020204020204" pitchFamily="34" charset="0"/>
              </a:rPr>
              <a:t>T 28 °C</a:t>
            </a:r>
            <a:endParaRPr lang="it-IT" sz="1600" dirty="0">
              <a:latin typeface="Corbel" panose="020B0503020204020204" pitchFamily="34" charset="0"/>
            </a:endParaRPr>
          </a:p>
        </p:txBody>
      </p:sp>
      <p:cxnSp>
        <p:nvCxnSpPr>
          <p:cNvPr id="25" name="Connettore 2 24"/>
          <p:cNvCxnSpPr/>
          <p:nvPr/>
        </p:nvCxnSpPr>
        <p:spPr bwMode="auto">
          <a:xfrm flipH="1" flipV="1">
            <a:off x="5851594" y="5366345"/>
            <a:ext cx="345988" cy="793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21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430678-7116-450C-8046-3031EBFF7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3281-702A-47D4-862F-F08DF4E098CC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9392A2-6047-4A78-B7C5-DCDEE5B1E4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251956"/>
            <a:ext cx="1387475" cy="4953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961A56DB-4E3D-4EB3-8EE6-D160C61B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16339"/>
            <a:ext cx="9070975" cy="883828"/>
          </a:xfrm>
        </p:spPr>
        <p:txBody>
          <a:bodyPr/>
          <a:lstStyle/>
          <a:p>
            <a:r>
              <a:rPr lang="fr-FR" sz="2800" b="0" cap="none" dirty="0" smtClean="0"/>
              <a:t>Case </a:t>
            </a:r>
            <a:r>
              <a:rPr lang="fr-FR" sz="2800" b="0" cap="none" dirty="0" err="1" smtClean="0"/>
              <a:t>study</a:t>
            </a:r>
            <a:r>
              <a:rPr lang="fr-FR" sz="2800" b="0" cap="none" dirty="0" smtClean="0"/>
              <a:t> - </a:t>
            </a:r>
            <a:r>
              <a:rPr lang="fr-FR" sz="2800" b="0" cap="none" dirty="0" err="1" smtClean="0"/>
              <a:t>Palazzo</a:t>
            </a:r>
            <a:r>
              <a:rPr lang="fr-FR" sz="2800" b="0" cap="none" dirty="0" smtClean="0"/>
              <a:t> Ducale</a:t>
            </a:r>
            <a:br>
              <a:rPr lang="fr-FR" sz="2800" b="0" cap="none" dirty="0" smtClean="0"/>
            </a:br>
            <a:r>
              <a:rPr lang="fr-FR" sz="2000" b="0" cap="none" dirty="0" err="1" smtClean="0"/>
              <a:t>Temperature</a:t>
            </a:r>
            <a:r>
              <a:rPr lang="fr-FR" sz="2000" b="0" cap="none" dirty="0" smtClean="0"/>
              <a:t> contour (K)</a:t>
            </a:r>
            <a:endParaRPr lang="fr-FR" sz="2000" b="0" cap="none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" r="3957" b="2125"/>
          <a:stretch/>
        </p:blipFill>
        <p:spPr>
          <a:xfrm>
            <a:off x="1967707" y="1600166"/>
            <a:ext cx="6142037" cy="45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430678-7116-450C-8046-3031EBFF7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3281-702A-47D4-862F-F08DF4E098CC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9392A2-6047-4A78-B7C5-DCDEE5B1E4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251956"/>
            <a:ext cx="1387475" cy="4953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961A56DB-4E3D-4EB3-8EE6-D160C61B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16338"/>
            <a:ext cx="9070975" cy="1139825"/>
          </a:xfrm>
        </p:spPr>
        <p:txBody>
          <a:bodyPr/>
          <a:lstStyle/>
          <a:p>
            <a:r>
              <a:rPr lang="fr-FR" sz="2800" b="0" cap="none" dirty="0" smtClean="0"/>
              <a:t>Case </a:t>
            </a:r>
            <a:r>
              <a:rPr lang="fr-FR" sz="2800" b="0" cap="none" dirty="0" err="1" smtClean="0"/>
              <a:t>study</a:t>
            </a:r>
            <a:r>
              <a:rPr lang="fr-FR" sz="2800" b="0" cap="none" dirty="0" smtClean="0"/>
              <a:t> - </a:t>
            </a:r>
            <a:r>
              <a:rPr lang="fr-FR" sz="2800" b="0" cap="none" dirty="0" err="1" smtClean="0"/>
              <a:t>Palazzo</a:t>
            </a:r>
            <a:r>
              <a:rPr lang="fr-FR" sz="2800" b="0" cap="none" dirty="0" smtClean="0"/>
              <a:t> Ducale</a:t>
            </a:r>
            <a:br>
              <a:rPr lang="fr-FR" sz="2800" b="0" cap="none" dirty="0" smtClean="0"/>
            </a:br>
            <a:r>
              <a:rPr lang="fr-FR" sz="2000" b="0" cap="none" dirty="0" err="1" smtClean="0"/>
              <a:t>Velocity</a:t>
            </a:r>
            <a:r>
              <a:rPr lang="fr-FR" sz="2000" b="0" cap="none" dirty="0" smtClean="0"/>
              <a:t> </a:t>
            </a:r>
            <a:r>
              <a:rPr lang="fr-FR" sz="2000" b="0" cap="none" dirty="0" err="1" smtClean="0"/>
              <a:t>pathlines</a:t>
            </a:r>
            <a:r>
              <a:rPr lang="fr-FR" sz="2000" b="0" cap="none" dirty="0" smtClean="0"/>
              <a:t> (m/s)</a:t>
            </a:r>
            <a:endParaRPr lang="fr-FR" sz="2000" b="0" cap="none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3138" r="6003" b="2860"/>
          <a:stretch/>
        </p:blipFill>
        <p:spPr>
          <a:xfrm>
            <a:off x="214741" y="1614196"/>
            <a:ext cx="5005866" cy="380688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15369" r="7749" b="9122"/>
          <a:stretch/>
        </p:blipFill>
        <p:spPr>
          <a:xfrm>
            <a:off x="5682362" y="2034025"/>
            <a:ext cx="4252775" cy="3331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876348" y="5365099"/>
            <a:ext cx="16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rPr>
              <a:t>Front </a:t>
            </a:r>
            <a:r>
              <a:rPr lang="it-IT" sz="1800" dirty="0" err="1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rPr>
              <a:t>view</a:t>
            </a:r>
            <a:endParaRPr lang="it-IT" sz="1800" dirty="0">
              <a:solidFill>
                <a:srgbClr val="000066"/>
              </a:solidFill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828696" y="5365099"/>
            <a:ext cx="16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 smtClean="0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rPr>
              <a:t>Side </a:t>
            </a:r>
            <a:r>
              <a:rPr lang="it-IT" sz="1800" dirty="0" err="1">
                <a:solidFill>
                  <a:srgbClr val="000066"/>
                </a:solidFill>
                <a:latin typeface="Corbel" panose="020B0503020204020204" pitchFamily="34" charset="0"/>
                <a:ea typeface="+mj-ea"/>
                <a:cs typeface="+mj-cs"/>
              </a:rPr>
              <a:t>view</a:t>
            </a:r>
            <a:endParaRPr lang="it-IT" sz="1800" dirty="0">
              <a:solidFill>
                <a:srgbClr val="000066"/>
              </a:solidFill>
              <a:latin typeface="Corbel" panose="020B05030202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04985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5CBF68E71DE48A6158C6717A0B13E" ma:contentTypeVersion="17" ma:contentTypeDescription="Crée un document." ma:contentTypeScope="" ma:versionID="091d466a9b0a107f5e4be695f699c8ad">
  <xsd:schema xmlns:xsd="http://www.w3.org/2001/XMLSchema" xmlns:xs="http://www.w3.org/2001/XMLSchema" xmlns:p="http://schemas.microsoft.com/office/2006/metadata/properties" xmlns:ns1="http://schemas.microsoft.com/sharepoint/v3" xmlns:ns2="367d674a-4cde-45d6-b8f9-b674e28062b7" xmlns:ns3="7b99dbbc-bc2d-4e20-885e-dc6ae264c843" targetNamespace="http://schemas.microsoft.com/office/2006/metadata/properties" ma:root="true" ma:fieldsID="f08e14fd29fe444a80870309940cb22c" ns1:_="" ns2:_="" ns3:_="">
    <xsd:import namespace="http://schemas.microsoft.com/sharepoint/v3"/>
    <xsd:import namespace="367d674a-4cde-45d6-b8f9-b674e28062b7"/>
    <xsd:import namespace="7b99dbbc-bc2d-4e20-885e-dc6ae264c843"/>
    <xsd:element name="properties">
      <xsd:complexType>
        <xsd:sequence>
          <xsd:element name="documentManagement">
            <xsd:complexType>
              <xsd:all>
                <xsd:element ref="ns1:Editor" minOccurs="0"/>
                <xsd:element ref="ns1:_UIVersionString" minOccurs="0"/>
                <xsd:element ref="ns2:WS_KM" minOccurs="0"/>
                <xsd:element ref="ns2:TaxKeywordTaxHTField" minOccurs="0"/>
                <xsd:element ref="ns2:TaxCatchAll" minOccurs="0"/>
                <xsd:element ref="ns2:TaxCatchAllLabel" minOccurs="0"/>
                <xsd:element ref="ns2:i51f003d86e044fa8787db0c1fd77971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ditor" ma:index="2" nillable="true" ma:displayName="Modifié par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3" nillable="true" ma:displayName="Version" ma:internalName="_UIVersionString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d674a-4cde-45d6-b8f9-b674e28062b7" elementFormDefault="qualified">
    <xsd:import namespace="http://schemas.microsoft.com/office/2006/documentManagement/types"/>
    <xsd:import namespace="http://schemas.microsoft.com/office/infopath/2007/PartnerControls"/>
    <xsd:element name="WS_KM" ma:index="4" nillable="true" ma:displayName="KM" ma:default="0" ma:internalName="WS_KM">
      <xsd:simpleType>
        <xsd:restriction base="dms:Boolean"/>
      </xsd:simpleType>
    </xsd:element>
    <xsd:element name="TaxKeywordTaxHTField" ma:index="8" nillable="true" ma:taxonomy="true" ma:internalName="TaxKeywordTaxHTField" ma:taxonomyFieldName="TaxKeyword" ma:displayName="Mots clés d’entreprise" ma:fieldId="{23f27201-bee3-471e-b2e7-b64fd8b7ca38}" ma:taxonomyMulti="true" ma:sspId="f9efb03f-e9de-4143-b61f-0d56fef76e3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50175273-d17c-4110-87cc-62fdaab3c72d}" ma:internalName="TaxCatchAll" ma:showField="CatchAllData" ma:web="367d674a-4cde-45d6-b8f9-b674e2806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0175273-d17c-4110-87cc-62fdaab3c72d}" ma:internalName="TaxCatchAllLabel" ma:readOnly="true" ma:showField="CatchAllDataLabel" ma:web="367d674a-4cde-45d6-b8f9-b674e2806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51f003d86e044fa8787db0c1fd77971" ma:index="15" nillable="true" ma:taxonomy="true" ma:internalName="i51f003d86e044fa8787db0c1fd77971" ma:taxonomyFieldName="WSDocumentType" ma:displayName="Type de document" ma:fieldId="{251f003d-86e0-44fa-8787-db0c1fd77971}" ma:sspId="f9efb03f-e9de-4143-b61f-0d56fef76e3e" ma:termSetId="401140da-6a5d-431c-946b-19bb8ebb57b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9dbbc-bc2d-4e20-885e-dc6ae264c8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Type de contenu"/>
        <xsd:element ref="dc:title" minOccurs="0" maxOccurs="1" ma:index="0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67d674a-4cde-45d6-b8f9-b674e28062b7">
      <Terms xmlns="http://schemas.microsoft.com/office/infopath/2007/PartnerControls"/>
    </TaxKeywordTaxHTField>
    <i51f003d86e044fa8787db0c1fd77971 xmlns="367d674a-4cde-45d6-b8f9-b674e28062b7">
      <Terms xmlns="http://schemas.microsoft.com/office/infopath/2007/PartnerControls"/>
    </i51f003d86e044fa8787db0c1fd77971>
    <WS_KM xmlns="367d674a-4cde-45d6-b8f9-b674e28062b7">false</WS_KM>
    <TaxCatchAll xmlns="367d674a-4cde-45d6-b8f9-b674e28062b7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1807E-388E-4FA6-95F2-15FBB6952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7d674a-4cde-45d6-b8f9-b674e28062b7"/>
    <ds:schemaRef ds:uri="7b99dbbc-bc2d-4e20-885e-dc6ae264c8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ABEF13-7F1B-414E-85EA-C96B68B0E35F}">
  <ds:schemaRefs>
    <ds:schemaRef ds:uri="367d674a-4cde-45d6-b8f9-b674e28062b7"/>
    <ds:schemaRef ds:uri="http://purl.org/dc/terms/"/>
    <ds:schemaRef ds:uri="7b99dbbc-bc2d-4e20-885e-dc6ae264c843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5A04E87-4F2C-47CF-9297-09526C1E6D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17465</TotalTime>
  <Words>149</Words>
  <Application>Microsoft Office PowerPoint</Application>
  <PresentationFormat>Personalizzato</PresentationFormat>
  <Paragraphs>40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ヒラギノ角ゴ Pro W3</vt:lpstr>
      <vt:lpstr>Blank Presentation</vt:lpstr>
      <vt:lpstr>CFD preliminary analysis Case study - Palazzo Ducale (Venice – Italy)</vt:lpstr>
      <vt:lpstr>Case study - Palazzo Ducale  Room geometry</vt:lpstr>
      <vt:lpstr>Case study - Palazzo Ducale  Boundary conditions (summer’s day)</vt:lpstr>
      <vt:lpstr>Case study - Palazzo Ducale Temperature contour (K)</vt:lpstr>
      <vt:lpstr>Case study - Palazzo Ducale Velocity pathlines (m/s)</vt:lpstr>
    </vt:vector>
  </TitlesOfParts>
  <Company>IMI 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Kurt Salmon</dc:creator>
  <cp:lastModifiedBy>Annalisa Cassinelli</cp:lastModifiedBy>
  <cp:revision>266</cp:revision>
  <cp:lastPrinted>2009-07-03T13:46:43Z</cp:lastPrinted>
  <dcterms:created xsi:type="dcterms:W3CDTF">2009-06-03T14:12:32Z</dcterms:created>
  <dcterms:modified xsi:type="dcterms:W3CDTF">2019-10-15T09:18:32Z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0x010100FDA5CBF68E71DE48A6158C6717A0B13E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