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hyperlink" Target="http://www.acleddata.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Examining Armed Conflicts in Africa</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dataset</a:t>
            </a:r>
          </a:p>
        </p:txBody>
      </p:sp>
      <p:sp>
        <p:nvSpPr>
          <p:cNvPr id="37" name="Shape 37"/>
          <p:cNvSpPr txBox="1"/>
          <p:nvPr>
            <p:ph idx="1" type="body"/>
          </p:nvPr>
        </p:nvSpPr>
        <p:spPr>
          <a:xfrm>
            <a:off x="457200" y="1200150"/>
            <a:ext cx="4352100" cy="3725699"/>
          </a:xfrm>
          <a:prstGeom prst="rect">
            <a:avLst/>
          </a:prstGeom>
        </p:spPr>
        <p:txBody>
          <a:bodyPr anchorCtr="0" anchor="t" bIns="91425" lIns="91425" rIns="91425" tIns="91425">
            <a:noAutofit/>
          </a:bodyPr>
          <a:lstStyle/>
          <a:p>
            <a:pPr rtl="0">
              <a:spcBef>
                <a:spcPts val="0"/>
              </a:spcBef>
              <a:buNone/>
            </a:pPr>
            <a:r>
              <a:rPr lang="en" sz="2400" u="sng">
                <a:solidFill>
                  <a:schemeClr val="hlink"/>
                </a:solidFill>
                <a:hlinkClick r:id="rId3"/>
              </a:rPr>
              <a:t>http://www.acleddata.com/</a:t>
            </a:r>
          </a:p>
          <a:p>
            <a:pPr rtl="0">
              <a:spcBef>
                <a:spcPts val="0"/>
              </a:spcBef>
              <a:buNone/>
            </a:pPr>
            <a:r>
              <a:rPr lang="en" sz="2400"/>
              <a:t>Dataset of armed conflict events occurring in the African region from 1997-2015</a:t>
            </a:r>
          </a:p>
          <a:p>
            <a:pPr rtl="0">
              <a:spcBef>
                <a:spcPts val="0"/>
              </a:spcBef>
              <a:buNone/>
            </a:pPr>
            <a:r>
              <a:t/>
            </a:r>
            <a:endParaRPr sz="2400"/>
          </a:p>
          <a:p>
            <a:pPr>
              <a:spcBef>
                <a:spcPts val="0"/>
              </a:spcBef>
              <a:buNone/>
            </a:pPr>
            <a:r>
              <a:rPr lang="en" sz="2400"/>
              <a:t>Approximately 100000 total events occured</a:t>
            </a:r>
          </a:p>
        </p:txBody>
      </p:sp>
      <p:pic>
        <p:nvPicPr>
          <p:cNvPr id="38" name="Shape 38"/>
          <p:cNvPicPr preferRelativeResize="0"/>
          <p:nvPr/>
        </p:nvPicPr>
        <p:blipFill>
          <a:blip r:embed="rId4">
            <a:alphaModFix/>
          </a:blip>
          <a:stretch>
            <a:fillRect/>
          </a:stretch>
        </p:blipFill>
        <p:spPr>
          <a:xfrm>
            <a:off x="4873923" y="602724"/>
            <a:ext cx="4069799" cy="43876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Initial Analysis</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b="1" lang="en" sz="1400"/>
              <a:t>Fatalities</a:t>
            </a:r>
            <a:r>
              <a:rPr lang="en" sz="1400">
                <a:solidFill>
                  <a:schemeClr val="dk1"/>
                </a:solidFill>
              </a:rPr>
              <a:t>: The mean is 6, with a standard deviation of 98, with a range from 0 to 25000. More than half of events tend to end with no fatalities (67760/1 06700), with 110543 events with 1, 4699 with 2, 2727 with 3. The frequency of fatality counts tend to decrease as the fatality count grows higher.</a:t>
            </a:r>
          </a:p>
          <a:p>
            <a:pPr indent="-317500" lvl="0" marL="457200" rtl="0">
              <a:spcBef>
                <a:spcPts val="0"/>
              </a:spcBef>
              <a:buClr>
                <a:schemeClr val="dk1"/>
              </a:buClr>
              <a:buSzPct val="100000"/>
              <a:buFont typeface="Arial"/>
              <a:buChar char="●"/>
            </a:pPr>
            <a:r>
              <a:rPr b="1" lang="en" sz="1400">
                <a:solidFill>
                  <a:schemeClr val="dk1"/>
                </a:solidFill>
              </a:rPr>
              <a:t>Event Type: </a:t>
            </a:r>
            <a:r>
              <a:rPr lang="en" sz="1400">
                <a:solidFill>
                  <a:schemeClr val="dk1"/>
                </a:solidFill>
              </a:rPr>
              <a:t>Of the event types, 30% are Battle-No change of territory, 30% are Violence against citizens, 25% are Riots, and the other are miscellaneous </a:t>
            </a:r>
          </a:p>
          <a:p>
            <a:pPr indent="-317500" lvl="0" marL="457200" rtl="0">
              <a:spcBef>
                <a:spcPts val="0"/>
              </a:spcBef>
              <a:buClr>
                <a:schemeClr val="dk1"/>
              </a:buClr>
              <a:buSzPct val="100000"/>
              <a:buFont typeface="Arial"/>
              <a:buChar char="●"/>
            </a:pPr>
            <a:r>
              <a:rPr b="1" lang="en" sz="1400">
                <a:solidFill>
                  <a:schemeClr val="dk1"/>
                </a:solidFill>
              </a:rPr>
              <a:t>Actors: </a:t>
            </a:r>
            <a:r>
              <a:rPr lang="en" sz="1400">
                <a:solidFill>
                  <a:schemeClr val="dk1"/>
                </a:solidFill>
              </a:rPr>
              <a:t>Of the two categories, Actor 1 and Actor 2, Actor 1 tends to be military group and Actor 2 tends to be civilian groups, which implies that Actor 1 is usually the aggressor</a:t>
            </a:r>
          </a:p>
          <a:p>
            <a:pPr indent="-317500" lvl="0" marL="457200" rtl="0">
              <a:spcBef>
                <a:spcPts val="0"/>
              </a:spcBef>
              <a:buClr>
                <a:schemeClr val="dk1"/>
              </a:buClr>
              <a:buSzPct val="100000"/>
              <a:buFont typeface="Arial"/>
              <a:buChar char="●"/>
            </a:pPr>
            <a:r>
              <a:rPr b="1" lang="en" sz="1400">
                <a:solidFill>
                  <a:schemeClr val="dk1"/>
                </a:solidFill>
              </a:rPr>
              <a:t>Country: </a:t>
            </a:r>
            <a:r>
              <a:rPr lang="en" sz="1400">
                <a:solidFill>
                  <a:schemeClr val="dk1"/>
                </a:solidFill>
              </a:rPr>
              <a:t>Most events seem to focus in the same countries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Missing values</a:t>
            </a:r>
          </a:p>
        </p:txBody>
      </p:sp>
      <p:sp>
        <p:nvSpPr>
          <p:cNvPr id="50" name="Shape 5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3333"/>
              <a:buFont typeface="Arial"/>
              <a:buNone/>
            </a:pPr>
            <a:r>
              <a:rPr lang="en" sz="1500">
                <a:solidFill>
                  <a:schemeClr val="dk1"/>
                </a:solidFill>
              </a:rPr>
              <a:t>Missing values</a:t>
            </a:r>
          </a:p>
          <a:p>
            <a:pPr lvl="0" rtl="0">
              <a:spcBef>
                <a:spcPts val="0"/>
              </a:spcBef>
              <a:buClr>
                <a:schemeClr val="dk1"/>
              </a:buClr>
              <a:buSzPct val="91666"/>
              <a:buFont typeface="Arial"/>
              <a:buNone/>
            </a:pPr>
            <a:r>
              <a:rPr lang="en" sz="1200">
                <a:solidFill>
                  <a:schemeClr val="dk1"/>
                </a:solidFill>
              </a:rPr>
              <a:t>Out of the above columns, the following have significant amount of missing values</a:t>
            </a:r>
          </a:p>
          <a:p>
            <a:pPr lvl="0" rtl="0">
              <a:spcBef>
                <a:spcPts val="0"/>
              </a:spcBef>
              <a:buClr>
                <a:schemeClr val="dk1"/>
              </a:buClr>
              <a:buSzPct val="91666"/>
              <a:buFont typeface="Arial"/>
              <a:buNone/>
            </a:pPr>
            <a:r>
              <a:rPr lang="en" sz="1200">
                <a:solidFill>
                  <a:schemeClr val="dk1"/>
                </a:solidFill>
              </a:rPr>
              <a:t>ALLY_ACTOR_1 : 88748</a:t>
            </a:r>
          </a:p>
          <a:p>
            <a:pPr lvl="0" rtl="0">
              <a:spcBef>
                <a:spcPts val="0"/>
              </a:spcBef>
              <a:buClr>
                <a:schemeClr val="dk1"/>
              </a:buClr>
              <a:buSzPct val="91666"/>
              <a:buFont typeface="Arial"/>
              <a:buNone/>
            </a:pPr>
            <a:r>
              <a:rPr lang="en" sz="1200">
                <a:solidFill>
                  <a:schemeClr val="dk1"/>
                </a:solidFill>
              </a:rPr>
              <a:t>ACTOR2: 151 4</a:t>
            </a:r>
          </a:p>
          <a:p>
            <a:pPr lvl="0" rtl="0">
              <a:spcBef>
                <a:spcPts val="0"/>
              </a:spcBef>
              <a:buClr>
                <a:schemeClr val="dk1"/>
              </a:buClr>
              <a:buSzPct val="91666"/>
              <a:buFont typeface="Arial"/>
              <a:buNone/>
            </a:pPr>
            <a:r>
              <a:rPr lang="en" sz="1200">
                <a:solidFill>
                  <a:schemeClr val="dk1"/>
                </a:solidFill>
              </a:rPr>
              <a:t>ALLY_ACTOR_2: 95024</a:t>
            </a:r>
          </a:p>
          <a:p>
            <a:pPr lvl="0" rtl="0">
              <a:spcBef>
                <a:spcPts val="0"/>
              </a:spcBef>
              <a:buClr>
                <a:schemeClr val="dk1"/>
              </a:buClr>
              <a:buSzPct val="91666"/>
              <a:buFont typeface="Arial"/>
              <a:buNone/>
            </a:pPr>
            <a:r>
              <a:rPr lang="en" sz="1200">
                <a:solidFill>
                  <a:schemeClr val="dk1"/>
                </a:solidFill>
              </a:rPr>
              <a:t>ADM_LEVEL_2: 100030</a:t>
            </a:r>
          </a:p>
          <a:p>
            <a:pPr lvl="0" rtl="0">
              <a:spcBef>
                <a:spcPts val="0"/>
              </a:spcBef>
              <a:buClr>
                <a:schemeClr val="dk1"/>
              </a:buClr>
              <a:buSzPct val="91666"/>
              <a:buFont typeface="Arial"/>
              <a:buNone/>
            </a:pPr>
            <a:r>
              <a:rPr lang="en" sz="1200">
                <a:solidFill>
                  <a:schemeClr val="dk1"/>
                </a:solidFill>
              </a:rPr>
              <a:t>ADM_LEVEL_3:: 1002827</a:t>
            </a:r>
          </a:p>
          <a:p>
            <a:pPr lvl="0" rtl="0">
              <a:spcBef>
                <a:spcPts val="0"/>
              </a:spcBef>
              <a:buClr>
                <a:schemeClr val="dk1"/>
              </a:buClr>
              <a:buSzPct val="91666"/>
              <a:buFont typeface="Arial"/>
              <a:buNone/>
            </a:pPr>
            <a:r>
              <a:rPr lang="en" sz="1200">
                <a:solidFill>
                  <a:schemeClr val="dk1"/>
                </a:solidFill>
              </a:rPr>
              <a:t>NOTES: 10929</a:t>
            </a:r>
          </a:p>
          <a:p>
            <a:pPr lvl="0" rtl="0">
              <a:spcBef>
                <a:spcPts val="0"/>
              </a:spcBef>
              <a:buClr>
                <a:schemeClr val="dk1"/>
              </a:buClr>
              <a:buSzPct val="91666"/>
              <a:buFont typeface="Arial"/>
              <a:buNone/>
            </a:pPr>
            <a:r>
              <a:rPr lang="en" sz="1200">
                <a:solidFill>
                  <a:schemeClr val="dk1"/>
                </a:solidFill>
              </a:rPr>
              <a:t>SOURCE: 187</a:t>
            </a:r>
          </a:p>
          <a:p>
            <a:pPr lvl="0" rtl="0">
              <a:spcBef>
                <a:spcPts val="0"/>
              </a:spcBef>
              <a:buClr>
                <a:schemeClr val="dk1"/>
              </a:buClr>
              <a:buSzPct val="91666"/>
              <a:buFont typeface="Arial"/>
              <a:buNone/>
            </a:pPr>
            <a:r>
              <a:rPr lang="en" sz="1200">
                <a:solidFill>
                  <a:schemeClr val="dk1"/>
                </a:solidFill>
              </a:rPr>
              <a:t>FATALITIES: 4478</a:t>
            </a:r>
          </a:p>
          <a:p>
            <a:pPr lvl="0" rtl="0">
              <a:spcBef>
                <a:spcPts val="0"/>
              </a:spcBef>
              <a:buClr>
                <a:schemeClr val="dk1"/>
              </a:buClr>
              <a:buSzPct val="91666"/>
              <a:buFont typeface="Arial"/>
              <a:buNone/>
            </a:pPr>
            <a:r>
              <a:rPr lang="en" sz="1200">
                <a:solidFill>
                  <a:schemeClr val="dk1"/>
                </a:solidFill>
              </a:rPr>
              <a:t>Interestingly enough, this can tell us a little bit about the data already. There are about 106700 entries in total. The missing values for ALLY_ACTOR1 suggest that the instigators tend not to ally with other groups (75% of the time). We also see that a small, but still significant, portion of the incidents lack an ACTOR2, meaning that violent events were not commited against another political group, and even those that did lacked ALLY_ACTOR2.</a:t>
            </a:r>
          </a:p>
          <a:p>
            <a:pPr lvl="0" rtl="0">
              <a:spcBef>
                <a:spcPts val="0"/>
              </a:spcBef>
              <a:buClr>
                <a:schemeClr val="dk1"/>
              </a:buClr>
              <a:buFont typeface="Arial"/>
              <a:buNone/>
            </a:pPr>
            <a:r>
              <a:t/>
            </a:r>
            <a:endParaRPr sz="1200">
              <a:solidFill>
                <a:schemeClr val="dk1"/>
              </a:solidFill>
            </a:endParaRP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400"/>
              <a:t>Hypothesis 1: Actors tend to have similar fatality counts across their events </a:t>
            </a:r>
          </a:p>
        </p:txBody>
      </p:sp>
      <p:sp>
        <p:nvSpPr>
          <p:cNvPr id="56" name="Shape 56"/>
          <p:cNvSpPr txBox="1"/>
          <p:nvPr>
            <p:ph idx="1" type="body"/>
          </p:nvPr>
        </p:nvSpPr>
        <p:spPr>
          <a:xfrm>
            <a:off x="457200" y="3967250"/>
            <a:ext cx="8229600" cy="958499"/>
          </a:xfrm>
          <a:prstGeom prst="rect">
            <a:avLst/>
          </a:prstGeom>
          <a:noFill/>
        </p:spPr>
        <p:txBody>
          <a:bodyPr anchorCtr="0" anchor="t" bIns="91425" lIns="91425" rIns="91425" tIns="91425">
            <a:noAutofit/>
          </a:bodyPr>
          <a:lstStyle/>
          <a:p>
            <a:pPr>
              <a:spcBef>
                <a:spcPts val="0"/>
              </a:spcBef>
              <a:buNone/>
            </a:pPr>
            <a:r>
              <a:rPr lang="en" sz="1200">
                <a:solidFill>
                  <a:schemeClr val="dk1"/>
                </a:solidFill>
              </a:rPr>
              <a:t>An overwhelming percentage of actors tend to have low standard deviation compared to others. This would imply that our hypothesis that actors tend to have similar fatality counts across events is true, with the caveat that as actors have higher average fatality counts in events they commit, their standard deviation grows. In other words, peaceful groups tend to stay peaceful, but non-peaceful groups tend to vary in their fatality counts (ex different operations)</a:t>
            </a:r>
          </a:p>
        </p:txBody>
      </p:sp>
      <p:pic>
        <p:nvPicPr>
          <p:cNvPr id="57" name="Shape 57"/>
          <p:cNvPicPr preferRelativeResize="0"/>
          <p:nvPr/>
        </p:nvPicPr>
        <p:blipFill>
          <a:blip r:embed="rId3">
            <a:alphaModFix/>
          </a:blip>
          <a:stretch>
            <a:fillRect/>
          </a:stretch>
        </p:blipFill>
        <p:spPr>
          <a:xfrm>
            <a:off x="517850" y="1031487"/>
            <a:ext cx="3752850" cy="2600325"/>
          </a:xfrm>
          <a:prstGeom prst="rect">
            <a:avLst/>
          </a:prstGeom>
          <a:noFill/>
          <a:ln>
            <a:noFill/>
          </a:ln>
        </p:spPr>
      </p:pic>
      <p:pic>
        <p:nvPicPr>
          <p:cNvPr id="58" name="Shape 58"/>
          <p:cNvPicPr preferRelativeResize="0"/>
          <p:nvPr/>
        </p:nvPicPr>
        <p:blipFill>
          <a:blip r:embed="rId4">
            <a:alphaModFix/>
          </a:blip>
          <a:stretch>
            <a:fillRect/>
          </a:stretch>
        </p:blipFill>
        <p:spPr>
          <a:xfrm>
            <a:off x="4553575" y="1094087"/>
            <a:ext cx="3657600" cy="26003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1800"/>
              <a:t>Hypothesis 2: Events where militaristic and non-militaristic group are involved tend to have more fatalities</a:t>
            </a:r>
          </a:p>
        </p:txBody>
      </p:sp>
      <p:sp>
        <p:nvSpPr>
          <p:cNvPr id="64" name="Shape 64"/>
          <p:cNvSpPr txBox="1"/>
          <p:nvPr>
            <p:ph idx="1" type="body"/>
          </p:nvPr>
        </p:nvSpPr>
        <p:spPr>
          <a:xfrm>
            <a:off x="4725900" y="1200150"/>
            <a:ext cx="3960899" cy="3725699"/>
          </a:xfrm>
          <a:prstGeom prst="rect">
            <a:avLst/>
          </a:prstGeom>
        </p:spPr>
        <p:txBody>
          <a:bodyPr anchorCtr="0" anchor="t" bIns="91425" lIns="91425" rIns="91425" tIns="91425">
            <a:noAutofit/>
          </a:bodyPr>
          <a:lstStyle/>
          <a:p>
            <a:pPr>
              <a:spcBef>
                <a:spcPts val="0"/>
              </a:spcBef>
              <a:buNone/>
            </a:pPr>
            <a:r>
              <a:rPr lang="en" sz="1800"/>
              <a:t>We divide the events into two groups based on the mean fatality rate of actor 1 being above the cutoff and actor 2 being below (shown in the x axis). Ideally, we want to look at the ratio when the cutoff is close to 0.</a:t>
            </a:r>
          </a:p>
        </p:txBody>
      </p:sp>
      <p:pic>
        <p:nvPicPr>
          <p:cNvPr id="65" name="Shape 65"/>
          <p:cNvPicPr preferRelativeResize="0"/>
          <p:nvPr/>
        </p:nvPicPr>
        <p:blipFill>
          <a:blip r:embed="rId3">
            <a:alphaModFix/>
          </a:blip>
          <a:stretch>
            <a:fillRect/>
          </a:stretch>
        </p:blipFill>
        <p:spPr>
          <a:xfrm>
            <a:off x="311962" y="1762825"/>
            <a:ext cx="3705225" cy="26003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1800"/>
              <a:t>Hypothesis 3: Medium to low casualty events tend to occur in the same area, whereas higher casualty events tend to be more geographically widespread</a:t>
            </a:r>
          </a:p>
        </p:txBody>
      </p:sp>
      <p:sp>
        <p:nvSpPr>
          <p:cNvPr id="71" name="Shape 71"/>
          <p:cNvSpPr txBox="1"/>
          <p:nvPr>
            <p:ph idx="1" type="body"/>
          </p:nvPr>
        </p:nvSpPr>
        <p:spPr>
          <a:xfrm>
            <a:off x="5094775" y="1200150"/>
            <a:ext cx="3591899" cy="3725699"/>
          </a:xfrm>
          <a:prstGeom prst="rect">
            <a:avLst/>
          </a:prstGeom>
        </p:spPr>
        <p:txBody>
          <a:bodyPr anchorCtr="0" anchor="t" bIns="91425" lIns="91425" rIns="91425" tIns="91425">
            <a:noAutofit/>
          </a:bodyPr>
          <a:lstStyle/>
          <a:p>
            <a:pPr>
              <a:spcBef>
                <a:spcPts val="0"/>
              </a:spcBef>
              <a:buNone/>
            </a:pPr>
            <a:r>
              <a:rPr lang="en" sz="1400"/>
              <a:t>The opposite is in fact true: lower casualty events tend to be more wide spread geographically, whereas high casualty events tend to be more concentrated.</a:t>
            </a:r>
          </a:p>
        </p:txBody>
      </p:sp>
      <p:pic>
        <p:nvPicPr>
          <p:cNvPr id="72" name="Shape 72"/>
          <p:cNvPicPr preferRelativeResize="0"/>
          <p:nvPr/>
        </p:nvPicPr>
        <p:blipFill>
          <a:blip r:embed="rId3">
            <a:alphaModFix/>
          </a:blip>
          <a:stretch>
            <a:fillRect/>
          </a:stretch>
        </p:blipFill>
        <p:spPr>
          <a:xfrm>
            <a:off x="457197" y="1063375"/>
            <a:ext cx="4047499" cy="3892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2400"/>
              <a:t>Hypothesis 4: Event with similar causes/actors tend to be clustered geographically</a:t>
            </a:r>
          </a:p>
        </p:txBody>
      </p:sp>
      <p:sp>
        <p:nvSpPr>
          <p:cNvPr id="78" name="Shape 78"/>
          <p:cNvSpPr txBox="1"/>
          <p:nvPr>
            <p:ph idx="1" type="body"/>
          </p:nvPr>
        </p:nvSpPr>
        <p:spPr>
          <a:xfrm>
            <a:off x="4572775" y="1200150"/>
            <a:ext cx="4113899" cy="3725699"/>
          </a:xfrm>
          <a:prstGeom prst="rect">
            <a:avLst/>
          </a:prstGeom>
        </p:spPr>
        <p:txBody>
          <a:bodyPr anchorCtr="0" anchor="t" bIns="91425" lIns="91425" rIns="91425" tIns="91425">
            <a:noAutofit/>
          </a:bodyPr>
          <a:lstStyle/>
          <a:p>
            <a:pPr rtl="0">
              <a:spcBef>
                <a:spcPts val="0"/>
              </a:spcBef>
              <a:buNone/>
            </a:pPr>
            <a:r>
              <a:rPr lang="en" sz="1800"/>
              <a:t>Taking the columns ‘INTERACTION’, ‘ACTOR1’, and ‘EVENT_TYPE’, then converting the categorical variables into binary, and then reducing it into 3 dimensions using SVD, and clustering with kMeans using 10 clusters, results in the clusters below. We can see some semblance of interrelated clusters.</a:t>
            </a:r>
          </a:p>
          <a:p>
            <a:pPr>
              <a:spcBef>
                <a:spcPts val="0"/>
              </a:spcBef>
              <a:buNone/>
            </a:pPr>
            <a:r>
              <a:rPr lang="en" sz="1800"/>
              <a:t>A cluster of note is the red cluster, which seems to stay mainly on the coastline,</a:t>
            </a:r>
          </a:p>
        </p:txBody>
      </p:sp>
      <p:pic>
        <p:nvPicPr>
          <p:cNvPr id="79" name="Shape 79"/>
          <p:cNvPicPr preferRelativeResize="0"/>
          <p:nvPr/>
        </p:nvPicPr>
        <p:blipFill>
          <a:blip r:embed="rId3">
            <a:alphaModFix/>
          </a:blip>
          <a:stretch>
            <a:fillRect/>
          </a:stretch>
        </p:blipFill>
        <p:spPr>
          <a:xfrm>
            <a:off x="543147" y="1175075"/>
            <a:ext cx="3310499" cy="37758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