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0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>
          <p15:clr>
            <a:srgbClr val="A4A3A4"/>
          </p15:clr>
        </p15:guide>
        <p15:guide id="2" pos="28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C8"/>
    <a:srgbClr val="008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865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1134" y="108"/>
      </p:cViewPr>
      <p:guideLst>
        <p:guide orient="horz" pos="2111"/>
        <p:guide pos="28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5096933"/>
            <a:ext cx="1016000" cy="1536700"/>
          </a:xfrm>
          <a:prstGeom prst="rect">
            <a:avLst/>
          </a:prstGeom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2514600" y="5645150"/>
            <a:ext cx="6400800" cy="70485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4600" y="5058833"/>
            <a:ext cx="6400800" cy="745067"/>
          </a:xfrm>
        </p:spPr>
        <p:txBody>
          <a:bodyPr anchor="t">
            <a:normAutofit/>
          </a:bodyPr>
          <a:lstStyle>
            <a:lvl1pPr algn="l">
              <a:defRPr sz="2800" b="1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idx="10" hasCustomPrompt="1"/>
          </p:nvPr>
        </p:nvSpPr>
        <p:spPr>
          <a:xfrm>
            <a:off x="0" y="-1059"/>
            <a:ext cx="9144000" cy="4873625"/>
          </a:xfrm>
        </p:spPr>
        <p:txBody>
          <a:bodyPr lIns="720000" tIns="1080000" rIns="360000">
            <a:normAutofit/>
          </a:bodyPr>
          <a:lstStyle>
            <a:lvl1pPr marL="0" indent="0">
              <a:buNone/>
              <a:defRPr lang="nl-NL" sz="2800" b="0" i="0" smtClean="0"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b="0" i="0" dirty="0">
                <a:solidFill>
                  <a:srgbClr val="1F497D"/>
                </a:solidFill>
                <a:effectLst/>
                <a:latin typeface="Verdana" charset="0"/>
              </a:rPr>
              <a:t>Klik op het pictogram hieronder om een beeldvullende afbeelding in te 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682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5500"/>
            <a:ext cx="9158653" cy="952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2000" y="306000"/>
            <a:ext cx="8115300" cy="856520"/>
          </a:xfrm>
        </p:spPr>
        <p:txBody>
          <a:bodyPr lIns="0" anchor="b" anchorCtr="0">
            <a:normAutofit/>
          </a:bodyPr>
          <a:lstStyle>
            <a:lvl1pPr algn="l">
              <a:defRPr sz="2800">
                <a:solidFill>
                  <a:srgbClr val="0092C8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762000" y="1296000"/>
            <a:ext cx="8115300" cy="4525963"/>
          </a:xfrm>
        </p:spPr>
        <p:txBody>
          <a:bodyPr lIns="0">
            <a:normAutofit/>
          </a:bodyPr>
          <a:lstStyle>
            <a:lvl1pPr marL="0" indent="0">
              <a:buFontTx/>
              <a:buNone/>
              <a:defRPr sz="2000"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FontTx/>
              <a:buNone/>
              <a:defRPr sz="200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FontTx/>
              <a:buNone/>
              <a:defRPr sz="200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FontTx/>
              <a:buNone/>
              <a:defRPr sz="200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FontTx/>
              <a:buNone/>
              <a:defRPr sz="20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D97C67-9CCE-FD46-AF4E-7F898D1CC1A7}" type="datetimeFigureOut">
              <a:rPr lang="nl-NL" smtClean="0"/>
              <a:pPr/>
              <a:t>9-8-2022</a:t>
            </a:fld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56308" y="6108700"/>
            <a:ext cx="1535292" cy="76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97C67-9CCE-FD46-AF4E-7F898D1CC1A7}" type="datetimeFigureOut">
              <a:rPr lang="nl-NL" smtClean="0"/>
              <a:t>9-8-2022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B4E5-50F1-9741-88A7-F607175FCD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56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schadeschatter.lizard.net/" TargetMode="External"/><Relationship Id="rId2" Type="http://schemas.openxmlformats.org/officeDocument/2006/relationships/hyperlink" Target="https://github.com/wvangerwen/hhnk_schadeschat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1887B52-7AB1-6348-A5F4-C768D58FF3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" t="12595" r="-7" b="24025"/>
          <a:stretch/>
        </p:blipFill>
        <p:spPr>
          <a:xfrm>
            <a:off x="0" y="0"/>
            <a:ext cx="9144000" cy="4860000"/>
          </a:xfrm>
          <a:prstGeom prst="rect">
            <a:avLst/>
          </a:prstGeom>
        </p:spPr>
      </p:pic>
      <p:grpSp>
        <p:nvGrpSpPr>
          <p:cNvPr id="10" name="Groeperen 9"/>
          <p:cNvGrpSpPr/>
          <p:nvPr/>
        </p:nvGrpSpPr>
        <p:grpSpPr>
          <a:xfrm>
            <a:off x="0" y="4572000"/>
            <a:ext cx="9144000" cy="2286000"/>
            <a:chOff x="0" y="4572000"/>
            <a:chExt cx="9144000" cy="2286000"/>
          </a:xfrm>
        </p:grpSpPr>
        <p:pic>
          <p:nvPicPr>
            <p:cNvPr id="11" name="Afbeelding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572000"/>
              <a:ext cx="9144000" cy="2286000"/>
            </a:xfrm>
            <a:prstGeom prst="rect">
              <a:avLst/>
            </a:prstGeom>
          </p:spPr>
        </p:pic>
        <p:pic>
          <p:nvPicPr>
            <p:cNvPr id="12" name="Afbeelding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334" y="5096933"/>
              <a:ext cx="1016000" cy="1536700"/>
            </a:xfrm>
            <a:prstGeom prst="rect">
              <a:avLst/>
            </a:prstGeom>
          </p:spPr>
        </p:pic>
      </p:grp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2517014" y="5058833"/>
            <a:ext cx="6118986" cy="987460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  <a:latin typeface="Verdana"/>
                <a:cs typeface="Verdana"/>
              </a:rPr>
              <a:t>Waterschadeschatter HHNK</a:t>
            </a:r>
            <a:endParaRPr lang="nl-NL" sz="2800" b="1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4" name="Subtitel 2"/>
          <p:cNvSpPr>
            <a:spLocks noGrp="1"/>
          </p:cNvSpPr>
          <p:nvPr>
            <p:ph type="subTitle" idx="1"/>
          </p:nvPr>
        </p:nvSpPr>
        <p:spPr>
          <a:xfrm>
            <a:off x="2517014" y="6022550"/>
            <a:ext cx="6400800" cy="611083"/>
          </a:xfrm>
        </p:spPr>
        <p:txBody>
          <a:bodyPr>
            <a:normAutofit/>
          </a:bodyPr>
          <a:lstStyle/>
          <a:p>
            <a:r>
              <a:rPr lang="nl-NL" sz="1600" dirty="0">
                <a:latin typeface="Verdana"/>
                <a:cs typeface="Verdana"/>
              </a:rPr>
              <a:t>Wietse van Gerwen – aug 2022</a:t>
            </a:r>
          </a:p>
        </p:txBody>
      </p:sp>
    </p:spTree>
    <p:extLst>
      <p:ext uri="{BB962C8B-B14F-4D97-AF65-F5344CB8AC3E}">
        <p14:creationId xmlns:p14="http://schemas.microsoft.com/office/powerpoint/2010/main" val="76615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Verdana"/>
              </a:rPr>
              <a:t>Vergelijking WSS – HHNK, STOWA, </a:t>
            </a:r>
            <a:r>
              <a:rPr lang="nl-NL" dirty="0" err="1">
                <a:latin typeface="Verdana"/>
              </a:rPr>
              <a:t>Lizard</a:t>
            </a:r>
            <a:r>
              <a:rPr lang="nl-NL" dirty="0">
                <a:latin typeface="Verdana"/>
              </a:rPr>
              <a:t>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latin typeface="Verdana"/>
                <a:cs typeface="Verdana"/>
              </a:rPr>
              <a:t>Python-module gemaakt om lokaal de </a:t>
            </a:r>
            <a:r>
              <a:rPr lang="nl-NL" sz="1600" dirty="0" err="1">
                <a:latin typeface="Verdana"/>
                <a:cs typeface="Verdana"/>
              </a:rPr>
              <a:t>wss</a:t>
            </a:r>
            <a:r>
              <a:rPr lang="nl-NL" sz="1600" dirty="0">
                <a:latin typeface="Verdana"/>
                <a:cs typeface="Verdana"/>
              </a:rPr>
              <a:t> te kunnen gebruiken. Zie </a:t>
            </a:r>
            <a:r>
              <a:rPr lang="nl-NL" sz="1600" dirty="0">
                <a:latin typeface="Verdana"/>
                <a:cs typeface="Verdana"/>
                <a:hlinkClick r:id="rId2"/>
              </a:rPr>
              <a:t>https://github.com/wvangerwen/hhnk_schadeschatter</a:t>
            </a:r>
            <a:endParaRPr lang="nl-NL" sz="1600" dirty="0">
              <a:latin typeface="Verdana"/>
              <a:cs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latin typeface="Verdana"/>
                <a:cs typeface="Verdana"/>
              </a:rPr>
              <a:t>Deze is vergeleken met de STOWA </a:t>
            </a:r>
            <a:r>
              <a:rPr lang="nl-NL" sz="1600" dirty="0" err="1">
                <a:latin typeface="Verdana"/>
                <a:cs typeface="Verdana"/>
              </a:rPr>
              <a:t>wss</a:t>
            </a:r>
            <a:r>
              <a:rPr lang="nl-NL" sz="1600" dirty="0">
                <a:latin typeface="Verdana"/>
                <a:cs typeface="Verdana"/>
              </a:rPr>
              <a:t>;  </a:t>
            </a:r>
            <a:r>
              <a:rPr lang="nl-NL" sz="1600" dirty="0">
                <a:latin typeface="Verdana"/>
                <a:cs typeface="Verdana"/>
                <a:hlinkClick r:id="rId3"/>
              </a:rPr>
              <a:t>https://waterschadeschatter.lizard.net/</a:t>
            </a:r>
            <a:r>
              <a:rPr lang="nl-NL" sz="1600" dirty="0">
                <a:latin typeface="Verdana"/>
                <a:cs typeface="Verdana"/>
              </a:rPr>
              <a:t> en de </a:t>
            </a:r>
            <a:r>
              <a:rPr lang="nl-NL" sz="1600" dirty="0" err="1">
                <a:latin typeface="Verdana"/>
                <a:cs typeface="Verdana"/>
              </a:rPr>
              <a:t>Lizard</a:t>
            </a:r>
            <a:r>
              <a:rPr lang="nl-NL" sz="1600" dirty="0">
                <a:latin typeface="Verdana"/>
                <a:cs typeface="Verdana"/>
              </a:rPr>
              <a:t> </a:t>
            </a:r>
            <a:r>
              <a:rPr lang="nl-NL" sz="1600" dirty="0" err="1">
                <a:latin typeface="Verdana"/>
                <a:cs typeface="Verdana"/>
              </a:rPr>
              <a:t>wss</a:t>
            </a:r>
            <a:r>
              <a:rPr lang="nl-NL" sz="1600" dirty="0">
                <a:latin typeface="Verdana"/>
                <a:cs typeface="Verdana"/>
              </a:rPr>
              <a:t> die gedraaid wordt bij de nabewerking van 3Di.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600" dirty="0">
              <a:latin typeface="Verdana"/>
              <a:cs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5753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1F85A-19A1-41F4-9C7C-B428B45D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Vergelijking CFG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8B2A9B-1C87-434B-BE0F-3CDE35E83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 schadeberekening heeft verschillende </a:t>
            </a:r>
            <a:r>
              <a:rPr lang="nl-NL" dirty="0" err="1"/>
              <a:t>inputs</a:t>
            </a:r>
            <a:r>
              <a:rPr lang="nl-NL" dirty="0"/>
              <a:t>. Hiervan is de vertaaltabel van landgebruik naar schade erg belangrijk voor de uiteindelijke schade. Van de </a:t>
            </a:r>
            <a:r>
              <a:rPr lang="nl-NL" dirty="0" err="1"/>
              <a:t>config</a:t>
            </a:r>
            <a:r>
              <a:rPr lang="nl-NL" dirty="0"/>
              <a:t> zijn meerdere versies in omloop.</a:t>
            </a:r>
          </a:p>
          <a:p>
            <a:endParaRPr lang="nl-NL" dirty="0"/>
          </a:p>
          <a:p>
            <a:r>
              <a:rPr lang="nl-NL" dirty="0"/>
              <a:t>HHNK heeft in 2020 schadeberekeningen gedaan voor haar hele beheergebied. Hier is een aparte configuratie voor gebruikt. Daarnaast heeft </a:t>
            </a:r>
            <a:r>
              <a:rPr lang="nl-NL" dirty="0" err="1"/>
              <a:t>Lizard</a:t>
            </a:r>
            <a:r>
              <a:rPr lang="nl-NL" dirty="0"/>
              <a:t> een eigen schadetabel en staat er op de </a:t>
            </a:r>
            <a:r>
              <a:rPr lang="nl-NL" dirty="0" err="1"/>
              <a:t>stowa</a:t>
            </a:r>
            <a:r>
              <a:rPr lang="nl-NL" dirty="0"/>
              <a:t> </a:t>
            </a:r>
            <a:r>
              <a:rPr lang="nl-NL" dirty="0" err="1"/>
              <a:t>wss</a:t>
            </a:r>
            <a:r>
              <a:rPr lang="nl-NL" dirty="0"/>
              <a:t> ook een standaard schadetabel.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857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FDD53-FA10-4C16-BEBC-FC34C6B7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Vergelijking CFG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 4">
                <a:extLst>
                  <a:ext uri="{FF2B5EF4-FFF2-40B4-BE49-F238E27FC236}">
                    <a16:creationId xmlns:a16="http://schemas.microsoft.com/office/drawing/2014/main" id="{0EC2BDDE-14F0-43F2-BD95-0A9ACBEEFC9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1770597"/>
                  </p:ext>
                </p:extLst>
              </p:nvPr>
            </p:nvGraphicFramePr>
            <p:xfrm>
              <a:off x="514350" y="1498600"/>
              <a:ext cx="8115300" cy="25854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7692">
                      <a:extLst>
                        <a:ext uri="{9D8B030D-6E8A-4147-A177-3AD203B41FA5}">
                          <a16:colId xmlns:a16="http://schemas.microsoft.com/office/drawing/2014/main" val="3698416059"/>
                        </a:ext>
                      </a:extLst>
                    </a:gridCol>
                    <a:gridCol w="1949116">
                      <a:extLst>
                        <a:ext uri="{9D8B030D-6E8A-4147-A177-3AD203B41FA5}">
                          <a16:colId xmlns:a16="http://schemas.microsoft.com/office/drawing/2014/main" val="593254823"/>
                        </a:ext>
                      </a:extLst>
                    </a:gridCol>
                    <a:gridCol w="2349667">
                      <a:extLst>
                        <a:ext uri="{9D8B030D-6E8A-4147-A177-3AD203B41FA5}">
                          <a16:colId xmlns:a16="http://schemas.microsoft.com/office/drawing/2014/main" val="576914386"/>
                        </a:ext>
                      </a:extLst>
                    </a:gridCol>
                    <a:gridCol w="2028825">
                      <a:extLst>
                        <a:ext uri="{9D8B030D-6E8A-4147-A177-3AD203B41FA5}">
                          <a16:colId xmlns:a16="http://schemas.microsoft.com/office/drawing/2014/main" val="23838477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Stowa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err="1"/>
                            <a:t>Lizard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HHNK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5042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Max diepte [m]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740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Gamma herstelperiode*</a:t>
                          </a:r>
                          <a:r>
                            <a:rPr lang="nl-NL" baseline="30000" dirty="0"/>
                            <a:t>2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[0.0, 0.25, 1.0, 2.0, 5.0, 10.0]</a:t>
                          </a:r>
                        </a:p>
                        <a:p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[0, 0.3, 1, 1, 1, 1]</a:t>
                          </a:r>
                        </a:p>
                        <a:p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[0.0, 0.25, 1.0, 2.0, 5.0, 10.0]</a:t>
                          </a:r>
                        </a:p>
                        <a:p>
                          <a:endParaRPr lang="nl-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0004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Formule herstelperiode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𝑠𝑐h𝑎𝑑𝑒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𝑖𝑛𝑑𝑖𝑟𝑒𝑐𝑡</m:t>
                                    </m:r>
                                  </m:sub>
                                </m:s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h𝑒𝑟𝑠𝑡𝑒𝑙𝑝𝑒𝑟𝑖𝑜𝑑𝑒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𝑠𝑐h𝑎𝑑𝑒</m:t>
                                  </m:r>
                                </m:e>
                                <m:sub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𝑖𝑛𝑑𝑖𝑟𝑒𝑐𝑡</m:t>
                                  </m:r>
                                </m:sub>
                              </m:s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h𝑒𝑟𝑠𝑡𝑒𝑙𝑝𝑒𝑟𝑖𝑜𝑑𝑒</m:t>
                                  </m:r>
                                </m:sub>
                              </m:sSub>
                            </m:oMath>
                          </a14:m>
                          <a:r>
                            <a:rPr lang="nl-NL" dirty="0"/>
                            <a:t> *</a:t>
                          </a:r>
                          <a:r>
                            <a:rPr lang="nl-NL" baseline="0" dirty="0"/>
                            <a:t> </a:t>
                          </a:r>
                          <a:r>
                            <a:rPr lang="nl-NL" baseline="0" dirty="0" err="1"/>
                            <a:t>dagen_herstelperiode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𝑠𝑐h𝑎𝑑𝑒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𝑖𝑛𝑑𝑖𝑟𝑒𝑐𝑡</m:t>
                                    </m:r>
                                  </m:sub>
                                </m:s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h𝑒𝑟𝑠𝑡𝑒𝑙𝑝𝑒𝑟𝑖𝑜𝑑𝑒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293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 4">
                <a:extLst>
                  <a:ext uri="{FF2B5EF4-FFF2-40B4-BE49-F238E27FC236}">
                    <a16:creationId xmlns:a16="http://schemas.microsoft.com/office/drawing/2014/main" id="{0EC2BDDE-14F0-43F2-BD95-0A9ACBEEFC9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1770597"/>
                  </p:ext>
                </p:extLst>
              </p:nvPr>
            </p:nvGraphicFramePr>
            <p:xfrm>
              <a:off x="514350" y="1498600"/>
              <a:ext cx="8115300" cy="25854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7692">
                      <a:extLst>
                        <a:ext uri="{9D8B030D-6E8A-4147-A177-3AD203B41FA5}">
                          <a16:colId xmlns:a16="http://schemas.microsoft.com/office/drawing/2014/main" val="3698416059"/>
                        </a:ext>
                      </a:extLst>
                    </a:gridCol>
                    <a:gridCol w="1949116">
                      <a:extLst>
                        <a:ext uri="{9D8B030D-6E8A-4147-A177-3AD203B41FA5}">
                          <a16:colId xmlns:a16="http://schemas.microsoft.com/office/drawing/2014/main" val="593254823"/>
                        </a:ext>
                      </a:extLst>
                    </a:gridCol>
                    <a:gridCol w="2349667">
                      <a:extLst>
                        <a:ext uri="{9D8B030D-6E8A-4147-A177-3AD203B41FA5}">
                          <a16:colId xmlns:a16="http://schemas.microsoft.com/office/drawing/2014/main" val="576914386"/>
                        </a:ext>
                      </a:extLst>
                    </a:gridCol>
                    <a:gridCol w="2028825">
                      <a:extLst>
                        <a:ext uri="{9D8B030D-6E8A-4147-A177-3AD203B41FA5}">
                          <a16:colId xmlns:a16="http://schemas.microsoft.com/office/drawing/2014/main" val="23838477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Stowa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err="1"/>
                            <a:t>Lizard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HHNK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5042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Max diepte [m]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74026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Gamma herstelperiode*</a:t>
                          </a:r>
                          <a:r>
                            <a:rPr lang="nl-NL" baseline="30000" dirty="0"/>
                            <a:t>2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[0.0, 0.25, 1.0, 2.0, 5.0, 10.0]</a:t>
                          </a:r>
                        </a:p>
                        <a:p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[0, 0.3, 1, 1, 1, 1]</a:t>
                          </a:r>
                        </a:p>
                        <a:p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[0.0, 0.25, 1.0, 2.0, 5.0, 10.0]</a:t>
                          </a:r>
                        </a:p>
                        <a:p>
                          <a:endParaRPr lang="nl-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0004269"/>
                      </a:ext>
                    </a:extLst>
                  </a:tr>
                  <a:tr h="929323"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Formule herstelperiode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91875" t="-181046" r="-225938" b="-10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59067" t="-181046" r="-87306" b="-10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300" t="-181046" r="-1201" b="-104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293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kstvak 8">
            <a:extLst>
              <a:ext uri="{FF2B5EF4-FFF2-40B4-BE49-F238E27FC236}">
                <a16:creationId xmlns:a16="http://schemas.microsoft.com/office/drawing/2014/main" id="{2E0A6A0D-5B0F-4990-B637-861E7F95CED8}"/>
              </a:ext>
            </a:extLst>
          </p:cNvPr>
          <p:cNvSpPr txBox="1"/>
          <p:nvPr/>
        </p:nvSpPr>
        <p:spPr>
          <a:xfrm>
            <a:off x="697832" y="4610361"/>
            <a:ext cx="7931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aseline="30000" dirty="0"/>
              <a:t>*1 </a:t>
            </a:r>
            <a:r>
              <a:rPr lang="nl-NL" dirty="0"/>
              <a:t>Herstelperiode eenheid is overal /m2/dag. Bij </a:t>
            </a:r>
            <a:r>
              <a:rPr lang="nl-NL" dirty="0" err="1"/>
              <a:t>Lizard</a:t>
            </a:r>
            <a:r>
              <a:rPr lang="nl-NL" dirty="0"/>
              <a:t> is de gamma-waarde anders dan bij Stowa. Testen heeft uitgewezen dat de indirecte schade bij 10 dagen hersteltijd voor zowel </a:t>
            </a:r>
            <a:r>
              <a:rPr lang="nl-NL" dirty="0" err="1"/>
              <a:t>stowa</a:t>
            </a:r>
            <a:r>
              <a:rPr lang="nl-NL" dirty="0"/>
              <a:t> als </a:t>
            </a:r>
            <a:r>
              <a:rPr lang="nl-NL" dirty="0" err="1"/>
              <a:t>lizard</a:t>
            </a:r>
            <a:r>
              <a:rPr lang="nl-NL" dirty="0"/>
              <a:t> een factor 10 is van de waarde. In </a:t>
            </a:r>
            <a:r>
              <a:rPr lang="nl-NL" dirty="0" err="1"/>
              <a:t>lizard</a:t>
            </a:r>
            <a:r>
              <a:rPr lang="nl-NL" dirty="0"/>
              <a:t> is de berekening van de indirecte schade naast de gamma (als die al gebruikt wordt) dus ook nog maal aantal dagen.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259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7DEC9-36CB-4942-9E24-8340840E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838539-4CAB-4DCE-BAC5-3C33F3FF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F1E0B17-8053-4B17-97C9-F9DC4767B99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61" y="1405289"/>
            <a:ext cx="2965269" cy="163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5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HNK_powerpoint-standaard2 opzet" id="{4413AFF5-DC65-074F-81D6-077BAEDFF985}" vid="{C9F85A44-71DD-454B-880D-83EA1B4656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88</TotalTime>
  <Words>278</Words>
  <Application>Microsoft Office PowerPoint</Application>
  <PresentationFormat>Diavoorstelling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Verdana</vt:lpstr>
      <vt:lpstr>Office-thema</vt:lpstr>
      <vt:lpstr>Waterschadeschatter HHNK</vt:lpstr>
      <vt:lpstr>Vergelijking WSS – HHNK, STOWA, Lizard </vt:lpstr>
      <vt:lpstr>Vergelijking CFG</vt:lpstr>
      <vt:lpstr>Vergelijking CFG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Waterschadeschatter HHNK</dc:title>
  <dc:creator>Gerwen, Wietse van</dc:creator>
  <cp:lastModifiedBy>Gerwen, Wietse van</cp:lastModifiedBy>
  <cp:revision>6</cp:revision>
  <cp:lastPrinted>2018-06-05T08:57:35Z</cp:lastPrinted>
  <dcterms:created xsi:type="dcterms:W3CDTF">2022-08-09T13:43:02Z</dcterms:created>
  <dcterms:modified xsi:type="dcterms:W3CDTF">2022-08-09T15:11:14Z</dcterms:modified>
</cp:coreProperties>
</file>