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5" r:id="rId3"/>
    <p:sldId id="266" r:id="rId4"/>
    <p:sldId id="267" r:id="rId5"/>
    <p:sldId id="263" r:id="rId6"/>
    <p:sldId id="264" r:id="rId7"/>
    <p:sldId id="262" r:id="rId8"/>
    <p:sldId id="268" r:id="rId9"/>
    <p:sldId id="259" r:id="rId10"/>
    <p:sldId id="261" r:id="rId11"/>
    <p:sldId id="260"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 Van Steen" initials="WVS" lastIdx="2" clrIdx="0">
    <p:extLst>
      <p:ext uri="{19B8F6BF-5375-455C-9EA6-DF929625EA0E}">
        <p15:presenceInfo xmlns:p15="http://schemas.microsoft.com/office/powerpoint/2012/main" userId="S::williamv@slalom.com::11f9516f-f58c-43c5-9ecc-e8f55caf84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5"/>
    <p:restoredTop sz="94602"/>
  </p:normalViewPr>
  <p:slideViewPr>
    <p:cSldViewPr snapToGrid="0" snapToObjects="1">
      <p:cViewPr varScale="1">
        <p:scale>
          <a:sx n="146" d="100"/>
          <a:sy n="146" d="100"/>
        </p:scale>
        <p:origin x="1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93CA7-DCA8-C949-ABA2-43C29C3D5385}"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FB7D5-C90C-6845-B75B-3BE4433D4DC3}" type="slidenum">
              <a:rPr lang="en-US" smtClean="0"/>
              <a:t>‹#›</a:t>
            </a:fld>
            <a:endParaRPr lang="en-US"/>
          </a:p>
        </p:txBody>
      </p:sp>
    </p:spTree>
    <p:extLst>
      <p:ext uri="{BB962C8B-B14F-4D97-AF65-F5344CB8AC3E}">
        <p14:creationId xmlns:p14="http://schemas.microsoft.com/office/powerpoint/2010/main" val="728997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Bootcamp Welcome -&gt; Personal instruction -&gt; Segue</a:t>
            </a:r>
          </a:p>
          <a:p>
            <a:endParaRPr lang="en-US" dirty="0"/>
          </a:p>
          <a:p>
            <a:r>
              <a:rPr lang="en-US" dirty="0"/>
              <a:t>Add Repo information</a:t>
            </a:r>
          </a:p>
        </p:txBody>
      </p:sp>
      <p:sp>
        <p:nvSpPr>
          <p:cNvPr id="4" name="Slide Number Placeholder 3"/>
          <p:cNvSpPr>
            <a:spLocks noGrp="1"/>
          </p:cNvSpPr>
          <p:nvPr>
            <p:ph type="sldNum" sz="quarter" idx="5"/>
          </p:nvPr>
        </p:nvSpPr>
        <p:spPr/>
        <p:txBody>
          <a:bodyPr/>
          <a:lstStyle/>
          <a:p>
            <a:fld id="{4F5FB7D5-C90C-6845-B75B-3BE4433D4DC3}" type="slidenum">
              <a:rPr lang="en-US" smtClean="0"/>
              <a:t>1</a:t>
            </a:fld>
            <a:endParaRPr lang="en-US"/>
          </a:p>
        </p:txBody>
      </p:sp>
    </p:spTree>
    <p:extLst>
      <p:ext uri="{BB962C8B-B14F-4D97-AF65-F5344CB8AC3E}">
        <p14:creationId xmlns:p14="http://schemas.microsoft.com/office/powerpoint/2010/main" val="358501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Emphasis that the functional won't make sense.</a:t>
            </a:r>
          </a:p>
          <a:p>
            <a:endParaRPr lang="en-US" dirty="0"/>
          </a:p>
          <a:p>
            <a:endParaRPr lang="en-US" dirty="0"/>
          </a:p>
        </p:txBody>
      </p:sp>
      <p:sp>
        <p:nvSpPr>
          <p:cNvPr id="4" name="Slide Number Placeholder 3"/>
          <p:cNvSpPr>
            <a:spLocks noGrp="1"/>
          </p:cNvSpPr>
          <p:nvPr>
            <p:ph type="sldNum" sz="quarter" idx="5"/>
          </p:nvPr>
        </p:nvSpPr>
        <p:spPr/>
        <p:txBody>
          <a:bodyPr/>
          <a:lstStyle/>
          <a:p>
            <a:fld id="{4F5FB7D5-C90C-6845-B75B-3BE4433D4DC3}" type="slidenum">
              <a:rPr lang="en-US" smtClean="0"/>
              <a:t>5</a:t>
            </a:fld>
            <a:endParaRPr lang="en-US"/>
          </a:p>
        </p:txBody>
      </p:sp>
    </p:spTree>
    <p:extLst>
      <p:ext uri="{BB962C8B-B14F-4D97-AF65-F5344CB8AC3E}">
        <p14:creationId xmlns:p14="http://schemas.microsoft.com/office/powerpoint/2010/main" val="349423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Spark is so  great because of immutable collections.  They are why it is more performant than Hadoop. Concurrent Programming -&gt; </a:t>
            </a:r>
            <a:r>
              <a:rPr lang="en-US" dirty="0" err="1"/>
              <a:t>Haxl</a:t>
            </a:r>
            <a:r>
              <a:rPr lang="en-US" dirty="0"/>
              <a:t> &amp; Facebook.  Ease of comprehension is about making the chunks of a program smaller. </a:t>
            </a:r>
          </a:p>
          <a:p>
            <a:endParaRPr lang="en-US" dirty="0"/>
          </a:p>
          <a:p>
            <a:r>
              <a:rPr lang="en-US" dirty="0"/>
              <a:t>Less detail on </a:t>
            </a:r>
            <a:r>
              <a:rPr lang="en-US" dirty="0" err="1"/>
              <a:t>facebook</a:t>
            </a:r>
            <a:endParaRPr lang="en-US" dirty="0"/>
          </a:p>
        </p:txBody>
      </p:sp>
      <p:sp>
        <p:nvSpPr>
          <p:cNvPr id="4" name="Slide Number Placeholder 3"/>
          <p:cNvSpPr>
            <a:spLocks noGrp="1"/>
          </p:cNvSpPr>
          <p:nvPr>
            <p:ph type="sldNum" sz="quarter" idx="5"/>
          </p:nvPr>
        </p:nvSpPr>
        <p:spPr/>
        <p:txBody>
          <a:bodyPr/>
          <a:lstStyle/>
          <a:p>
            <a:fld id="{4F5FB7D5-C90C-6845-B75B-3BE4433D4DC3}" type="slidenum">
              <a:rPr lang="en-US" smtClean="0"/>
              <a:t>6</a:t>
            </a:fld>
            <a:endParaRPr lang="en-US"/>
          </a:p>
        </p:txBody>
      </p:sp>
    </p:spTree>
    <p:extLst>
      <p:ext uri="{BB962C8B-B14F-4D97-AF65-F5344CB8AC3E}">
        <p14:creationId xmlns:p14="http://schemas.microsoft.com/office/powerpoint/2010/main" val="3734211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Spark is so  great because of immutable collections.  They are why it is more performant than Hadoop. Concurrent Programming -&gt; </a:t>
            </a:r>
            <a:r>
              <a:rPr lang="en-US" dirty="0" err="1"/>
              <a:t>Haxl</a:t>
            </a:r>
            <a:r>
              <a:rPr lang="en-US" dirty="0"/>
              <a:t> &amp; Facebook.  Ease of comprehension is about making the chunks of a program smaller. </a:t>
            </a:r>
          </a:p>
          <a:p>
            <a:endParaRPr lang="en-US" dirty="0"/>
          </a:p>
          <a:p>
            <a:r>
              <a:rPr lang="en-US" dirty="0"/>
              <a:t>Less detail on </a:t>
            </a:r>
            <a:r>
              <a:rPr lang="en-US" dirty="0" err="1"/>
              <a:t>facebook</a:t>
            </a:r>
            <a:endParaRPr lang="en-US" dirty="0"/>
          </a:p>
        </p:txBody>
      </p:sp>
      <p:sp>
        <p:nvSpPr>
          <p:cNvPr id="4" name="Slide Number Placeholder 3"/>
          <p:cNvSpPr>
            <a:spLocks noGrp="1"/>
          </p:cNvSpPr>
          <p:nvPr>
            <p:ph type="sldNum" sz="quarter" idx="5"/>
          </p:nvPr>
        </p:nvSpPr>
        <p:spPr/>
        <p:txBody>
          <a:bodyPr/>
          <a:lstStyle/>
          <a:p>
            <a:fld id="{4F5FB7D5-C90C-6845-B75B-3BE4433D4DC3}" type="slidenum">
              <a:rPr lang="en-US" smtClean="0"/>
              <a:t>7</a:t>
            </a:fld>
            <a:endParaRPr lang="en-US"/>
          </a:p>
        </p:txBody>
      </p:sp>
    </p:spTree>
    <p:extLst>
      <p:ext uri="{BB962C8B-B14F-4D97-AF65-F5344CB8AC3E}">
        <p14:creationId xmlns:p14="http://schemas.microsoft.com/office/powerpoint/2010/main" val="2502699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question.  If they get it agree, state the definition and move on.  If they don’t save the definition until after functions.</a:t>
            </a:r>
          </a:p>
          <a:p>
            <a:endParaRPr lang="en-US" dirty="0"/>
          </a:p>
          <a:p>
            <a:r>
              <a:rPr lang="en-US" dirty="0"/>
              <a:t>Setup expectations about how it's simple graphs</a:t>
            </a:r>
          </a:p>
        </p:txBody>
      </p:sp>
      <p:sp>
        <p:nvSpPr>
          <p:cNvPr id="4" name="Slide Number Placeholder 3"/>
          <p:cNvSpPr>
            <a:spLocks noGrp="1"/>
          </p:cNvSpPr>
          <p:nvPr>
            <p:ph type="sldNum" sz="quarter" idx="5"/>
          </p:nvPr>
        </p:nvSpPr>
        <p:spPr/>
        <p:txBody>
          <a:bodyPr/>
          <a:lstStyle/>
          <a:p>
            <a:fld id="{4F5FB7D5-C90C-6845-B75B-3BE4433D4DC3}" type="slidenum">
              <a:rPr lang="en-US" smtClean="0"/>
              <a:t>9</a:t>
            </a:fld>
            <a:endParaRPr lang="en-US"/>
          </a:p>
        </p:txBody>
      </p:sp>
    </p:spTree>
    <p:extLst>
      <p:ext uri="{BB962C8B-B14F-4D97-AF65-F5344CB8AC3E}">
        <p14:creationId xmlns:p14="http://schemas.microsoft.com/office/powerpoint/2010/main" val="2421878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X=Y is a function use a specific example from the </a:t>
            </a:r>
            <a:r>
              <a:rPr lang="en-US" dirty="0" err="1"/>
              <a:t>graphy</a:t>
            </a:r>
            <a:r>
              <a:rPr lang="en-US" dirty="0"/>
              <a:t>.  The Ellipse is not a function.  Use 0 as the example for why it’s not a function. Move onto the adding and date time as programming examples</a:t>
            </a:r>
          </a:p>
          <a:p>
            <a:endParaRPr lang="en-US" dirty="0"/>
          </a:p>
          <a:p>
            <a:r>
              <a:rPr lang="en-US" dirty="0"/>
              <a:t>Change order to Function -&gt; Programming instead of Math to Programming</a:t>
            </a:r>
          </a:p>
          <a:p>
            <a:endParaRPr lang="en-US" dirty="0"/>
          </a:p>
          <a:p>
            <a:r>
              <a:rPr lang="en-US" dirty="0"/>
              <a:t>Add Array index to the </a:t>
            </a:r>
            <a:r>
              <a:rPr lang="en-US" dirty="0" err="1"/>
              <a:t>DateTime</a:t>
            </a:r>
            <a:endParaRPr lang="en-US" dirty="0"/>
          </a:p>
          <a:p>
            <a:r>
              <a:rPr lang="en-US" dirty="0"/>
              <a:t>In the non functional one give an example of a method with an input</a:t>
            </a:r>
          </a:p>
        </p:txBody>
      </p:sp>
      <p:sp>
        <p:nvSpPr>
          <p:cNvPr id="4" name="Slide Number Placeholder 3"/>
          <p:cNvSpPr>
            <a:spLocks noGrp="1"/>
          </p:cNvSpPr>
          <p:nvPr>
            <p:ph type="sldNum" sz="quarter" idx="5"/>
          </p:nvPr>
        </p:nvSpPr>
        <p:spPr/>
        <p:txBody>
          <a:bodyPr/>
          <a:lstStyle/>
          <a:p>
            <a:fld id="{4F5FB7D5-C90C-6845-B75B-3BE4433D4DC3}" type="slidenum">
              <a:rPr lang="en-US" smtClean="0"/>
              <a:t>10</a:t>
            </a:fld>
            <a:endParaRPr lang="en-US"/>
          </a:p>
        </p:txBody>
      </p:sp>
    </p:spTree>
    <p:extLst>
      <p:ext uri="{BB962C8B-B14F-4D97-AF65-F5344CB8AC3E}">
        <p14:creationId xmlns:p14="http://schemas.microsoft.com/office/powerpoint/2010/main" val="885515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t>
            </a:r>
            <a:r>
              <a:rPr lang="en-US" dirty="0" err="1"/>
              <a:t>Mut</a:t>
            </a:r>
            <a:r>
              <a:rPr lang="en-US" dirty="0"/>
              <a:t> state -&gt; no </a:t>
            </a:r>
            <a:r>
              <a:rPr lang="en-US" dirty="0" err="1"/>
              <a:t>Varibles</a:t>
            </a:r>
            <a:r>
              <a:rPr lang="en-US" dirty="0"/>
              <a:t>.  No throwing exceptions we’ll cover this more later just trust me for the moment.  Performing addition actions which are not part of the return can cause the method to randomly fail for the same input.  Collections is going to be something we spend a lot of time on.</a:t>
            </a:r>
          </a:p>
          <a:p>
            <a:endParaRPr lang="en-US" dirty="0"/>
          </a:p>
          <a:p>
            <a:r>
              <a:rPr lang="en-US" dirty="0"/>
              <a:t>Don't enumerate the list.  Focus on how people are losing things they are comfortable with.</a:t>
            </a:r>
          </a:p>
        </p:txBody>
      </p:sp>
      <p:sp>
        <p:nvSpPr>
          <p:cNvPr id="4" name="Slide Number Placeholder 3"/>
          <p:cNvSpPr>
            <a:spLocks noGrp="1"/>
          </p:cNvSpPr>
          <p:nvPr>
            <p:ph type="sldNum" sz="quarter" idx="5"/>
          </p:nvPr>
        </p:nvSpPr>
        <p:spPr/>
        <p:txBody>
          <a:bodyPr/>
          <a:lstStyle/>
          <a:p>
            <a:fld id="{4F5FB7D5-C90C-6845-B75B-3BE4433D4DC3}" type="slidenum">
              <a:rPr lang="en-US" smtClean="0"/>
              <a:t>11</a:t>
            </a:fld>
            <a:endParaRPr lang="en-US"/>
          </a:p>
        </p:txBody>
      </p:sp>
    </p:spTree>
    <p:extLst>
      <p:ext uri="{BB962C8B-B14F-4D97-AF65-F5344CB8AC3E}">
        <p14:creationId xmlns:p14="http://schemas.microsoft.com/office/powerpoint/2010/main" val="4074164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13E5A-0AE5-924C-AC6F-419B71DA2E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9E7EFE-8244-3B41-B81A-1699B005B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FE62C9-8953-C743-AE34-A3640A0A0E67}"/>
              </a:ext>
            </a:extLst>
          </p:cNvPr>
          <p:cNvSpPr>
            <a:spLocks noGrp="1"/>
          </p:cNvSpPr>
          <p:nvPr>
            <p:ph type="dt" sz="half" idx="10"/>
          </p:nvPr>
        </p:nvSpPr>
        <p:spPr/>
        <p:txBody>
          <a:bodyPr/>
          <a:lstStyle/>
          <a:p>
            <a:fld id="{AE831A09-F4A6-A044-ADEF-F3F29589507D}" type="datetimeFigureOut">
              <a:rPr lang="en-US" smtClean="0"/>
              <a:t>1/23/19</a:t>
            </a:fld>
            <a:endParaRPr lang="en-US"/>
          </a:p>
        </p:txBody>
      </p:sp>
      <p:sp>
        <p:nvSpPr>
          <p:cNvPr id="5" name="Footer Placeholder 4">
            <a:extLst>
              <a:ext uri="{FF2B5EF4-FFF2-40B4-BE49-F238E27FC236}">
                <a16:creationId xmlns:a16="http://schemas.microsoft.com/office/drawing/2014/main" id="{8776DAA3-949C-934E-BEF0-DF2BE6D57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3F1B18-42CF-174F-920C-42F13EA885C7}"/>
              </a:ext>
            </a:extLst>
          </p:cNvPr>
          <p:cNvSpPr>
            <a:spLocks noGrp="1"/>
          </p:cNvSpPr>
          <p:nvPr>
            <p:ph type="sldNum" sz="quarter" idx="12"/>
          </p:nvPr>
        </p:nvSpPr>
        <p:spPr/>
        <p:txBody>
          <a:bodyPr/>
          <a:lstStyle/>
          <a:p>
            <a:fld id="{3D37EC2F-2DDC-B344-907D-4C1EB9099493}" type="slidenum">
              <a:rPr lang="en-US" smtClean="0"/>
              <a:t>‹#›</a:t>
            </a:fld>
            <a:endParaRPr lang="en-US"/>
          </a:p>
        </p:txBody>
      </p:sp>
    </p:spTree>
    <p:extLst>
      <p:ext uri="{BB962C8B-B14F-4D97-AF65-F5344CB8AC3E}">
        <p14:creationId xmlns:p14="http://schemas.microsoft.com/office/powerpoint/2010/main" val="360180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4A24-9256-6C47-8BE3-64C9113906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7778B-ADC0-1945-B020-7E93CFB98F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98473-5E68-2745-82E6-59AC53906DB4}"/>
              </a:ext>
            </a:extLst>
          </p:cNvPr>
          <p:cNvSpPr>
            <a:spLocks noGrp="1"/>
          </p:cNvSpPr>
          <p:nvPr>
            <p:ph type="dt" sz="half" idx="10"/>
          </p:nvPr>
        </p:nvSpPr>
        <p:spPr/>
        <p:txBody>
          <a:bodyPr/>
          <a:lstStyle/>
          <a:p>
            <a:fld id="{AE831A09-F4A6-A044-ADEF-F3F29589507D}" type="datetimeFigureOut">
              <a:rPr lang="en-US" smtClean="0"/>
              <a:t>1/23/19</a:t>
            </a:fld>
            <a:endParaRPr lang="en-US"/>
          </a:p>
        </p:txBody>
      </p:sp>
      <p:sp>
        <p:nvSpPr>
          <p:cNvPr id="5" name="Footer Placeholder 4">
            <a:extLst>
              <a:ext uri="{FF2B5EF4-FFF2-40B4-BE49-F238E27FC236}">
                <a16:creationId xmlns:a16="http://schemas.microsoft.com/office/drawing/2014/main" id="{234530E7-6605-454D-8CC3-B06256A26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16D89-BD89-7A45-82E9-02F820BCFFE2}"/>
              </a:ext>
            </a:extLst>
          </p:cNvPr>
          <p:cNvSpPr>
            <a:spLocks noGrp="1"/>
          </p:cNvSpPr>
          <p:nvPr>
            <p:ph type="sldNum" sz="quarter" idx="12"/>
          </p:nvPr>
        </p:nvSpPr>
        <p:spPr/>
        <p:txBody>
          <a:bodyPr/>
          <a:lstStyle/>
          <a:p>
            <a:fld id="{3D37EC2F-2DDC-B344-907D-4C1EB9099493}" type="slidenum">
              <a:rPr lang="en-US" smtClean="0"/>
              <a:t>‹#›</a:t>
            </a:fld>
            <a:endParaRPr lang="en-US"/>
          </a:p>
        </p:txBody>
      </p:sp>
    </p:spTree>
    <p:extLst>
      <p:ext uri="{BB962C8B-B14F-4D97-AF65-F5344CB8AC3E}">
        <p14:creationId xmlns:p14="http://schemas.microsoft.com/office/powerpoint/2010/main" val="90357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AA36CE-7ABE-0145-BA59-6EECE0004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68F429-B026-C24F-AE36-4A87196644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F62AC-F8D1-9F4D-B99C-7C98E9694234}"/>
              </a:ext>
            </a:extLst>
          </p:cNvPr>
          <p:cNvSpPr>
            <a:spLocks noGrp="1"/>
          </p:cNvSpPr>
          <p:nvPr>
            <p:ph type="dt" sz="half" idx="10"/>
          </p:nvPr>
        </p:nvSpPr>
        <p:spPr/>
        <p:txBody>
          <a:bodyPr/>
          <a:lstStyle/>
          <a:p>
            <a:fld id="{AE831A09-F4A6-A044-ADEF-F3F29589507D}" type="datetimeFigureOut">
              <a:rPr lang="en-US" smtClean="0"/>
              <a:t>1/23/19</a:t>
            </a:fld>
            <a:endParaRPr lang="en-US"/>
          </a:p>
        </p:txBody>
      </p:sp>
      <p:sp>
        <p:nvSpPr>
          <p:cNvPr id="5" name="Footer Placeholder 4">
            <a:extLst>
              <a:ext uri="{FF2B5EF4-FFF2-40B4-BE49-F238E27FC236}">
                <a16:creationId xmlns:a16="http://schemas.microsoft.com/office/drawing/2014/main" id="{871FBBE0-78ED-C147-9D66-6F830FF22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0FD12-B0D9-2448-9CEE-C954D66CF198}"/>
              </a:ext>
            </a:extLst>
          </p:cNvPr>
          <p:cNvSpPr>
            <a:spLocks noGrp="1"/>
          </p:cNvSpPr>
          <p:nvPr>
            <p:ph type="sldNum" sz="quarter" idx="12"/>
          </p:nvPr>
        </p:nvSpPr>
        <p:spPr/>
        <p:txBody>
          <a:bodyPr/>
          <a:lstStyle/>
          <a:p>
            <a:fld id="{3D37EC2F-2DDC-B344-907D-4C1EB9099493}" type="slidenum">
              <a:rPr lang="en-US" smtClean="0"/>
              <a:t>‹#›</a:t>
            </a:fld>
            <a:endParaRPr lang="en-US"/>
          </a:p>
        </p:txBody>
      </p:sp>
    </p:spTree>
    <p:extLst>
      <p:ext uri="{BB962C8B-B14F-4D97-AF65-F5344CB8AC3E}">
        <p14:creationId xmlns:p14="http://schemas.microsoft.com/office/powerpoint/2010/main" val="143235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1FD5-E4D7-4241-9F94-AE9A75B68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C79BD8-5BE8-CF46-A04C-354E317D1A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838C8B-E1CF-D946-A018-D3B968370848}"/>
              </a:ext>
            </a:extLst>
          </p:cNvPr>
          <p:cNvSpPr>
            <a:spLocks noGrp="1"/>
          </p:cNvSpPr>
          <p:nvPr>
            <p:ph type="dt" sz="half" idx="10"/>
          </p:nvPr>
        </p:nvSpPr>
        <p:spPr/>
        <p:txBody>
          <a:bodyPr/>
          <a:lstStyle/>
          <a:p>
            <a:fld id="{AE831A09-F4A6-A044-ADEF-F3F29589507D}" type="datetimeFigureOut">
              <a:rPr lang="en-US" smtClean="0"/>
              <a:t>1/23/19</a:t>
            </a:fld>
            <a:endParaRPr lang="en-US"/>
          </a:p>
        </p:txBody>
      </p:sp>
      <p:sp>
        <p:nvSpPr>
          <p:cNvPr id="5" name="Footer Placeholder 4">
            <a:extLst>
              <a:ext uri="{FF2B5EF4-FFF2-40B4-BE49-F238E27FC236}">
                <a16:creationId xmlns:a16="http://schemas.microsoft.com/office/drawing/2014/main" id="{703071CD-D184-6F48-9042-5775C693C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D15BB-97A5-DC4A-B499-EA2EAF203232}"/>
              </a:ext>
            </a:extLst>
          </p:cNvPr>
          <p:cNvSpPr>
            <a:spLocks noGrp="1"/>
          </p:cNvSpPr>
          <p:nvPr>
            <p:ph type="sldNum" sz="quarter" idx="12"/>
          </p:nvPr>
        </p:nvSpPr>
        <p:spPr/>
        <p:txBody>
          <a:bodyPr/>
          <a:lstStyle/>
          <a:p>
            <a:fld id="{3D37EC2F-2DDC-B344-907D-4C1EB9099493}" type="slidenum">
              <a:rPr lang="en-US" smtClean="0"/>
              <a:t>‹#›</a:t>
            </a:fld>
            <a:endParaRPr lang="en-US"/>
          </a:p>
        </p:txBody>
      </p:sp>
    </p:spTree>
    <p:extLst>
      <p:ext uri="{BB962C8B-B14F-4D97-AF65-F5344CB8AC3E}">
        <p14:creationId xmlns:p14="http://schemas.microsoft.com/office/powerpoint/2010/main" val="161486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9E05-2105-4E45-9DFB-4BE388BF48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7ABCC7-9C11-5D46-9BBF-4F9AACB9FB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AC4C12-B991-024D-AF4D-D74CBF454367}"/>
              </a:ext>
            </a:extLst>
          </p:cNvPr>
          <p:cNvSpPr>
            <a:spLocks noGrp="1"/>
          </p:cNvSpPr>
          <p:nvPr>
            <p:ph type="dt" sz="half" idx="10"/>
          </p:nvPr>
        </p:nvSpPr>
        <p:spPr/>
        <p:txBody>
          <a:bodyPr/>
          <a:lstStyle/>
          <a:p>
            <a:fld id="{AE831A09-F4A6-A044-ADEF-F3F29589507D}" type="datetimeFigureOut">
              <a:rPr lang="en-US" smtClean="0"/>
              <a:t>1/23/19</a:t>
            </a:fld>
            <a:endParaRPr lang="en-US"/>
          </a:p>
        </p:txBody>
      </p:sp>
      <p:sp>
        <p:nvSpPr>
          <p:cNvPr id="5" name="Footer Placeholder 4">
            <a:extLst>
              <a:ext uri="{FF2B5EF4-FFF2-40B4-BE49-F238E27FC236}">
                <a16:creationId xmlns:a16="http://schemas.microsoft.com/office/drawing/2014/main" id="{6EFEB561-5107-D24F-B11E-C4B645335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58372-8D47-CC49-8C8A-E9EAADA8C054}"/>
              </a:ext>
            </a:extLst>
          </p:cNvPr>
          <p:cNvSpPr>
            <a:spLocks noGrp="1"/>
          </p:cNvSpPr>
          <p:nvPr>
            <p:ph type="sldNum" sz="quarter" idx="12"/>
          </p:nvPr>
        </p:nvSpPr>
        <p:spPr/>
        <p:txBody>
          <a:bodyPr/>
          <a:lstStyle/>
          <a:p>
            <a:fld id="{3D37EC2F-2DDC-B344-907D-4C1EB9099493}" type="slidenum">
              <a:rPr lang="en-US" smtClean="0"/>
              <a:t>‹#›</a:t>
            </a:fld>
            <a:endParaRPr lang="en-US"/>
          </a:p>
        </p:txBody>
      </p:sp>
    </p:spTree>
    <p:extLst>
      <p:ext uri="{BB962C8B-B14F-4D97-AF65-F5344CB8AC3E}">
        <p14:creationId xmlns:p14="http://schemas.microsoft.com/office/powerpoint/2010/main" val="1903939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5D93-6A04-4D48-908E-4735A73C17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D37EE-AF20-C641-8DFB-75D80B7739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994CF-9C4E-D049-803A-96432005B5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F2E240-C94C-A045-B2D5-354B955F64BE}"/>
              </a:ext>
            </a:extLst>
          </p:cNvPr>
          <p:cNvSpPr>
            <a:spLocks noGrp="1"/>
          </p:cNvSpPr>
          <p:nvPr>
            <p:ph type="dt" sz="half" idx="10"/>
          </p:nvPr>
        </p:nvSpPr>
        <p:spPr/>
        <p:txBody>
          <a:bodyPr/>
          <a:lstStyle/>
          <a:p>
            <a:fld id="{AE831A09-F4A6-A044-ADEF-F3F29589507D}" type="datetimeFigureOut">
              <a:rPr lang="en-US" smtClean="0"/>
              <a:t>1/23/19</a:t>
            </a:fld>
            <a:endParaRPr lang="en-US"/>
          </a:p>
        </p:txBody>
      </p:sp>
      <p:sp>
        <p:nvSpPr>
          <p:cNvPr id="6" name="Footer Placeholder 5">
            <a:extLst>
              <a:ext uri="{FF2B5EF4-FFF2-40B4-BE49-F238E27FC236}">
                <a16:creationId xmlns:a16="http://schemas.microsoft.com/office/drawing/2014/main" id="{0A17B3C9-BD3A-7942-BBD1-940EA22C33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2E44B-AEA2-1249-9D28-1AB4A6A123D8}"/>
              </a:ext>
            </a:extLst>
          </p:cNvPr>
          <p:cNvSpPr>
            <a:spLocks noGrp="1"/>
          </p:cNvSpPr>
          <p:nvPr>
            <p:ph type="sldNum" sz="quarter" idx="12"/>
          </p:nvPr>
        </p:nvSpPr>
        <p:spPr/>
        <p:txBody>
          <a:bodyPr/>
          <a:lstStyle/>
          <a:p>
            <a:fld id="{3D37EC2F-2DDC-B344-907D-4C1EB9099493}" type="slidenum">
              <a:rPr lang="en-US" smtClean="0"/>
              <a:t>‹#›</a:t>
            </a:fld>
            <a:endParaRPr lang="en-US"/>
          </a:p>
        </p:txBody>
      </p:sp>
    </p:spTree>
    <p:extLst>
      <p:ext uri="{BB962C8B-B14F-4D97-AF65-F5344CB8AC3E}">
        <p14:creationId xmlns:p14="http://schemas.microsoft.com/office/powerpoint/2010/main" val="163044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5B4F-846A-734F-9567-DDAE8680C0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E8C488-7A2B-AC48-BD03-446A354D1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F7E2BF-280B-8743-BE85-85DB3E7DA4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80E56E-4419-764D-84CE-E6D4E4396C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9F7F3B-44B0-424A-B122-B1F91F69B9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07E05E-1EBF-8246-A25A-9F4069D743A8}"/>
              </a:ext>
            </a:extLst>
          </p:cNvPr>
          <p:cNvSpPr>
            <a:spLocks noGrp="1"/>
          </p:cNvSpPr>
          <p:nvPr>
            <p:ph type="dt" sz="half" idx="10"/>
          </p:nvPr>
        </p:nvSpPr>
        <p:spPr/>
        <p:txBody>
          <a:bodyPr/>
          <a:lstStyle/>
          <a:p>
            <a:fld id="{AE831A09-F4A6-A044-ADEF-F3F29589507D}" type="datetimeFigureOut">
              <a:rPr lang="en-US" smtClean="0"/>
              <a:t>1/23/19</a:t>
            </a:fld>
            <a:endParaRPr lang="en-US"/>
          </a:p>
        </p:txBody>
      </p:sp>
      <p:sp>
        <p:nvSpPr>
          <p:cNvPr id="8" name="Footer Placeholder 7">
            <a:extLst>
              <a:ext uri="{FF2B5EF4-FFF2-40B4-BE49-F238E27FC236}">
                <a16:creationId xmlns:a16="http://schemas.microsoft.com/office/drawing/2014/main" id="{61C964DF-092A-EF4B-BAC8-3600BEAA8D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091BD6-A10D-5E4D-94DA-C2EBE28BD396}"/>
              </a:ext>
            </a:extLst>
          </p:cNvPr>
          <p:cNvSpPr>
            <a:spLocks noGrp="1"/>
          </p:cNvSpPr>
          <p:nvPr>
            <p:ph type="sldNum" sz="quarter" idx="12"/>
          </p:nvPr>
        </p:nvSpPr>
        <p:spPr/>
        <p:txBody>
          <a:bodyPr/>
          <a:lstStyle/>
          <a:p>
            <a:fld id="{3D37EC2F-2DDC-B344-907D-4C1EB9099493}" type="slidenum">
              <a:rPr lang="en-US" smtClean="0"/>
              <a:t>‹#›</a:t>
            </a:fld>
            <a:endParaRPr lang="en-US"/>
          </a:p>
        </p:txBody>
      </p:sp>
    </p:spTree>
    <p:extLst>
      <p:ext uri="{BB962C8B-B14F-4D97-AF65-F5344CB8AC3E}">
        <p14:creationId xmlns:p14="http://schemas.microsoft.com/office/powerpoint/2010/main" val="303039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A9FC-75AB-DB45-92A7-F0670DB2CD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56F3A3-FAE2-BD4C-BA54-D4B9341E24A0}"/>
              </a:ext>
            </a:extLst>
          </p:cNvPr>
          <p:cNvSpPr>
            <a:spLocks noGrp="1"/>
          </p:cNvSpPr>
          <p:nvPr>
            <p:ph type="dt" sz="half" idx="10"/>
          </p:nvPr>
        </p:nvSpPr>
        <p:spPr/>
        <p:txBody>
          <a:bodyPr/>
          <a:lstStyle/>
          <a:p>
            <a:fld id="{AE831A09-F4A6-A044-ADEF-F3F29589507D}" type="datetimeFigureOut">
              <a:rPr lang="en-US" smtClean="0"/>
              <a:t>1/23/19</a:t>
            </a:fld>
            <a:endParaRPr lang="en-US"/>
          </a:p>
        </p:txBody>
      </p:sp>
      <p:sp>
        <p:nvSpPr>
          <p:cNvPr id="4" name="Footer Placeholder 3">
            <a:extLst>
              <a:ext uri="{FF2B5EF4-FFF2-40B4-BE49-F238E27FC236}">
                <a16:creationId xmlns:a16="http://schemas.microsoft.com/office/drawing/2014/main" id="{8797B28C-3E61-AE4A-80C6-BA992820F3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C5CB20-1F16-3C43-A47D-570AA04372AA}"/>
              </a:ext>
            </a:extLst>
          </p:cNvPr>
          <p:cNvSpPr>
            <a:spLocks noGrp="1"/>
          </p:cNvSpPr>
          <p:nvPr>
            <p:ph type="sldNum" sz="quarter" idx="12"/>
          </p:nvPr>
        </p:nvSpPr>
        <p:spPr/>
        <p:txBody>
          <a:bodyPr/>
          <a:lstStyle/>
          <a:p>
            <a:fld id="{3D37EC2F-2DDC-B344-907D-4C1EB9099493}" type="slidenum">
              <a:rPr lang="en-US" smtClean="0"/>
              <a:t>‹#›</a:t>
            </a:fld>
            <a:endParaRPr lang="en-US"/>
          </a:p>
        </p:txBody>
      </p:sp>
    </p:spTree>
    <p:extLst>
      <p:ext uri="{BB962C8B-B14F-4D97-AF65-F5344CB8AC3E}">
        <p14:creationId xmlns:p14="http://schemas.microsoft.com/office/powerpoint/2010/main" val="1713664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991E45-85D5-E44F-A635-B263534B9AE2}"/>
              </a:ext>
            </a:extLst>
          </p:cNvPr>
          <p:cNvSpPr>
            <a:spLocks noGrp="1"/>
          </p:cNvSpPr>
          <p:nvPr>
            <p:ph type="dt" sz="half" idx="10"/>
          </p:nvPr>
        </p:nvSpPr>
        <p:spPr/>
        <p:txBody>
          <a:bodyPr/>
          <a:lstStyle/>
          <a:p>
            <a:fld id="{AE831A09-F4A6-A044-ADEF-F3F29589507D}" type="datetimeFigureOut">
              <a:rPr lang="en-US" smtClean="0"/>
              <a:t>1/23/19</a:t>
            </a:fld>
            <a:endParaRPr lang="en-US"/>
          </a:p>
        </p:txBody>
      </p:sp>
      <p:sp>
        <p:nvSpPr>
          <p:cNvPr id="3" name="Footer Placeholder 2">
            <a:extLst>
              <a:ext uri="{FF2B5EF4-FFF2-40B4-BE49-F238E27FC236}">
                <a16:creationId xmlns:a16="http://schemas.microsoft.com/office/drawing/2014/main" id="{874F33FB-1D36-F64D-93CF-3850FBFDF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A6F858-2870-284F-B632-F69366847A88}"/>
              </a:ext>
            </a:extLst>
          </p:cNvPr>
          <p:cNvSpPr>
            <a:spLocks noGrp="1"/>
          </p:cNvSpPr>
          <p:nvPr>
            <p:ph type="sldNum" sz="quarter" idx="12"/>
          </p:nvPr>
        </p:nvSpPr>
        <p:spPr/>
        <p:txBody>
          <a:bodyPr/>
          <a:lstStyle/>
          <a:p>
            <a:fld id="{3D37EC2F-2DDC-B344-907D-4C1EB9099493}" type="slidenum">
              <a:rPr lang="en-US" smtClean="0"/>
              <a:t>‹#›</a:t>
            </a:fld>
            <a:endParaRPr lang="en-US"/>
          </a:p>
        </p:txBody>
      </p:sp>
    </p:spTree>
    <p:extLst>
      <p:ext uri="{BB962C8B-B14F-4D97-AF65-F5344CB8AC3E}">
        <p14:creationId xmlns:p14="http://schemas.microsoft.com/office/powerpoint/2010/main" val="35311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FF76-F4AB-0146-8808-67793EEEF0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CF4019-18FF-004E-9642-43633262B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0A5B6A-68AE-DC4C-B247-477F51AE7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A87B1E-E801-154C-BF46-9D848FCF6E80}"/>
              </a:ext>
            </a:extLst>
          </p:cNvPr>
          <p:cNvSpPr>
            <a:spLocks noGrp="1"/>
          </p:cNvSpPr>
          <p:nvPr>
            <p:ph type="dt" sz="half" idx="10"/>
          </p:nvPr>
        </p:nvSpPr>
        <p:spPr/>
        <p:txBody>
          <a:bodyPr/>
          <a:lstStyle/>
          <a:p>
            <a:fld id="{AE831A09-F4A6-A044-ADEF-F3F29589507D}" type="datetimeFigureOut">
              <a:rPr lang="en-US" smtClean="0"/>
              <a:t>1/23/19</a:t>
            </a:fld>
            <a:endParaRPr lang="en-US"/>
          </a:p>
        </p:txBody>
      </p:sp>
      <p:sp>
        <p:nvSpPr>
          <p:cNvPr id="6" name="Footer Placeholder 5">
            <a:extLst>
              <a:ext uri="{FF2B5EF4-FFF2-40B4-BE49-F238E27FC236}">
                <a16:creationId xmlns:a16="http://schemas.microsoft.com/office/drawing/2014/main" id="{73794C21-B1FB-5E4E-ACB1-902FCCC8FA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921B9-F9B4-B64A-A8F7-2BBB67BADFC8}"/>
              </a:ext>
            </a:extLst>
          </p:cNvPr>
          <p:cNvSpPr>
            <a:spLocks noGrp="1"/>
          </p:cNvSpPr>
          <p:nvPr>
            <p:ph type="sldNum" sz="quarter" idx="12"/>
          </p:nvPr>
        </p:nvSpPr>
        <p:spPr/>
        <p:txBody>
          <a:bodyPr/>
          <a:lstStyle/>
          <a:p>
            <a:fld id="{3D37EC2F-2DDC-B344-907D-4C1EB9099493}" type="slidenum">
              <a:rPr lang="en-US" smtClean="0"/>
              <a:t>‹#›</a:t>
            </a:fld>
            <a:endParaRPr lang="en-US"/>
          </a:p>
        </p:txBody>
      </p:sp>
    </p:spTree>
    <p:extLst>
      <p:ext uri="{BB962C8B-B14F-4D97-AF65-F5344CB8AC3E}">
        <p14:creationId xmlns:p14="http://schemas.microsoft.com/office/powerpoint/2010/main" val="80130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2BC62-5490-9A4C-881C-353BB21D9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BFDAA2-49DF-AC42-86EB-3B2A6FC3CC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837E91-A99C-CE42-B289-74AC41DFFF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4AD605-8DDE-C041-A041-1F799B3BC779}"/>
              </a:ext>
            </a:extLst>
          </p:cNvPr>
          <p:cNvSpPr>
            <a:spLocks noGrp="1"/>
          </p:cNvSpPr>
          <p:nvPr>
            <p:ph type="dt" sz="half" idx="10"/>
          </p:nvPr>
        </p:nvSpPr>
        <p:spPr/>
        <p:txBody>
          <a:bodyPr/>
          <a:lstStyle/>
          <a:p>
            <a:fld id="{AE831A09-F4A6-A044-ADEF-F3F29589507D}" type="datetimeFigureOut">
              <a:rPr lang="en-US" smtClean="0"/>
              <a:t>1/23/19</a:t>
            </a:fld>
            <a:endParaRPr lang="en-US"/>
          </a:p>
        </p:txBody>
      </p:sp>
      <p:sp>
        <p:nvSpPr>
          <p:cNvPr id="6" name="Footer Placeholder 5">
            <a:extLst>
              <a:ext uri="{FF2B5EF4-FFF2-40B4-BE49-F238E27FC236}">
                <a16:creationId xmlns:a16="http://schemas.microsoft.com/office/drawing/2014/main" id="{178CD95C-6D3A-D94D-AE38-3BB25C6CE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89BFB-CA1B-B94E-A1D0-EDED27E9E9D9}"/>
              </a:ext>
            </a:extLst>
          </p:cNvPr>
          <p:cNvSpPr>
            <a:spLocks noGrp="1"/>
          </p:cNvSpPr>
          <p:nvPr>
            <p:ph type="sldNum" sz="quarter" idx="12"/>
          </p:nvPr>
        </p:nvSpPr>
        <p:spPr/>
        <p:txBody>
          <a:bodyPr/>
          <a:lstStyle/>
          <a:p>
            <a:fld id="{3D37EC2F-2DDC-B344-907D-4C1EB9099493}" type="slidenum">
              <a:rPr lang="en-US" smtClean="0"/>
              <a:t>‹#›</a:t>
            </a:fld>
            <a:endParaRPr lang="en-US"/>
          </a:p>
        </p:txBody>
      </p:sp>
    </p:spTree>
    <p:extLst>
      <p:ext uri="{BB962C8B-B14F-4D97-AF65-F5344CB8AC3E}">
        <p14:creationId xmlns:p14="http://schemas.microsoft.com/office/powerpoint/2010/main" val="154595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CF3A43-0F7A-DF45-A5B5-19AC6F339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EE0386-5B2D-7644-882D-CC286085DE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4411D-BCF8-B048-A507-E281D53AF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31A09-F4A6-A044-ADEF-F3F29589507D}" type="datetimeFigureOut">
              <a:rPr lang="en-US" smtClean="0"/>
              <a:t>1/23/19</a:t>
            </a:fld>
            <a:endParaRPr lang="en-US"/>
          </a:p>
        </p:txBody>
      </p:sp>
      <p:sp>
        <p:nvSpPr>
          <p:cNvPr id="5" name="Footer Placeholder 4">
            <a:extLst>
              <a:ext uri="{FF2B5EF4-FFF2-40B4-BE49-F238E27FC236}">
                <a16:creationId xmlns:a16="http://schemas.microsoft.com/office/drawing/2014/main" id="{2AD7BB78-EFD3-C34B-8526-A2B272884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FF3316-9066-7C48-8322-34BA632D29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7EC2F-2DDC-B344-907D-4C1EB9099493}" type="slidenum">
              <a:rPr lang="en-US" smtClean="0"/>
              <a:t>‹#›</a:t>
            </a:fld>
            <a:endParaRPr lang="en-US"/>
          </a:p>
        </p:txBody>
      </p:sp>
    </p:spTree>
    <p:extLst>
      <p:ext uri="{BB962C8B-B14F-4D97-AF65-F5344CB8AC3E}">
        <p14:creationId xmlns:p14="http://schemas.microsoft.com/office/powerpoint/2010/main" val="3272845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7DC2-7CA6-1344-B595-DA26407A45DE}"/>
              </a:ext>
            </a:extLst>
          </p:cNvPr>
          <p:cNvSpPr>
            <a:spLocks noGrp="1"/>
          </p:cNvSpPr>
          <p:nvPr>
            <p:ph type="ctrTitle"/>
          </p:nvPr>
        </p:nvSpPr>
        <p:spPr/>
        <p:txBody>
          <a:bodyPr/>
          <a:lstStyle/>
          <a:p>
            <a:r>
              <a:rPr lang="en-US" dirty="0"/>
              <a:t>Functional Programming with Scala</a:t>
            </a:r>
          </a:p>
        </p:txBody>
      </p:sp>
      <p:sp>
        <p:nvSpPr>
          <p:cNvPr id="3" name="Subtitle 2">
            <a:extLst>
              <a:ext uri="{FF2B5EF4-FFF2-40B4-BE49-F238E27FC236}">
                <a16:creationId xmlns:a16="http://schemas.microsoft.com/office/drawing/2014/main" id="{35CC0897-E3FD-424B-BC4C-38030C214DC1}"/>
              </a:ext>
            </a:extLst>
          </p:cNvPr>
          <p:cNvSpPr>
            <a:spLocks noGrp="1"/>
          </p:cNvSpPr>
          <p:nvPr>
            <p:ph type="subTitle" idx="1"/>
          </p:nvPr>
        </p:nvSpPr>
        <p:spPr/>
        <p:txBody>
          <a:bodyPr>
            <a:normAutofit/>
          </a:bodyPr>
          <a:lstStyle/>
          <a:p>
            <a:r>
              <a:rPr lang="en-US" dirty="0"/>
              <a:t>By William Van Steen</a:t>
            </a:r>
          </a:p>
          <a:p>
            <a:r>
              <a:rPr lang="en-US" dirty="0"/>
              <a:t>With help from Dylan Graves, Steve Evers, and Chris </a:t>
            </a:r>
            <a:r>
              <a:rPr lang="en-US" dirty="0" err="1"/>
              <a:t>Lesinski</a:t>
            </a:r>
            <a:endParaRPr lang="en-US" dirty="0"/>
          </a:p>
        </p:txBody>
      </p:sp>
    </p:spTree>
    <p:extLst>
      <p:ext uri="{BB962C8B-B14F-4D97-AF65-F5344CB8AC3E}">
        <p14:creationId xmlns:p14="http://schemas.microsoft.com/office/powerpoint/2010/main" val="12069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58F597-BFE6-8F42-8549-4CC9B0A2D86B}"/>
              </a:ext>
            </a:extLst>
          </p:cNvPr>
          <p:cNvPicPr>
            <a:picLocks noChangeAspect="1"/>
          </p:cNvPicPr>
          <p:nvPr/>
        </p:nvPicPr>
        <p:blipFill>
          <a:blip r:embed="rId3"/>
          <a:stretch>
            <a:fillRect/>
          </a:stretch>
        </p:blipFill>
        <p:spPr>
          <a:xfrm>
            <a:off x="361245" y="1614417"/>
            <a:ext cx="3635658" cy="3629166"/>
          </a:xfrm>
          <a:prstGeom prst="rect">
            <a:avLst/>
          </a:prstGeom>
        </p:spPr>
      </p:pic>
      <p:pic>
        <p:nvPicPr>
          <p:cNvPr id="9" name="Picture 8">
            <a:extLst>
              <a:ext uri="{FF2B5EF4-FFF2-40B4-BE49-F238E27FC236}">
                <a16:creationId xmlns:a16="http://schemas.microsoft.com/office/drawing/2014/main" id="{818AA8C7-DDB1-A648-BBC6-50904ABA9239}"/>
              </a:ext>
            </a:extLst>
          </p:cNvPr>
          <p:cNvPicPr>
            <a:picLocks noChangeAspect="1"/>
          </p:cNvPicPr>
          <p:nvPr/>
        </p:nvPicPr>
        <p:blipFill>
          <a:blip r:embed="rId4"/>
          <a:stretch>
            <a:fillRect/>
          </a:stretch>
        </p:blipFill>
        <p:spPr>
          <a:xfrm>
            <a:off x="4159008" y="1527167"/>
            <a:ext cx="3796874" cy="3803666"/>
          </a:xfrm>
          <a:prstGeom prst="rect">
            <a:avLst/>
          </a:prstGeom>
        </p:spPr>
      </p:pic>
      <p:sp>
        <p:nvSpPr>
          <p:cNvPr id="4" name="TextBox 3">
            <a:extLst>
              <a:ext uri="{FF2B5EF4-FFF2-40B4-BE49-F238E27FC236}">
                <a16:creationId xmlns:a16="http://schemas.microsoft.com/office/drawing/2014/main" id="{EF0122EA-36A9-504E-9D7F-360E142C92B5}"/>
              </a:ext>
            </a:extLst>
          </p:cNvPr>
          <p:cNvSpPr txBox="1"/>
          <p:nvPr/>
        </p:nvSpPr>
        <p:spPr>
          <a:xfrm>
            <a:off x="8027377" y="808892"/>
            <a:ext cx="3543299" cy="923330"/>
          </a:xfrm>
          <a:prstGeom prst="rect">
            <a:avLst/>
          </a:prstGeom>
          <a:noFill/>
        </p:spPr>
        <p:txBody>
          <a:bodyPr wrap="square" rtlCol="0">
            <a:spAutoFit/>
          </a:bodyPr>
          <a:lstStyle/>
          <a:p>
            <a:pPr marL="285750" indent="-285750">
              <a:buFont typeface="Arial" panose="020B0604020202020204" pitchFamily="34" charset="0"/>
              <a:buChar char="•"/>
            </a:pPr>
            <a:r>
              <a:rPr lang="en-US" dirty="0"/>
              <a:t>Addition: Functional</a:t>
            </a:r>
          </a:p>
          <a:p>
            <a:pPr marL="742950" lvl="1" indent="-285750">
              <a:buFont typeface="Arial" panose="020B0604020202020204" pitchFamily="34" charset="0"/>
              <a:buChar char="•"/>
            </a:pPr>
            <a:r>
              <a:rPr lang="en-US" dirty="0"/>
              <a:t>1+1 = 2 ALWAYS</a:t>
            </a:r>
          </a:p>
          <a:p>
            <a:pPr marL="285750" indent="-285750">
              <a:buFont typeface="Arial" panose="020B0604020202020204" pitchFamily="34" charset="0"/>
              <a:buChar char="•"/>
            </a:pPr>
            <a:r>
              <a:rPr lang="en-US" dirty="0" err="1"/>
              <a:t>DateTime.now</a:t>
            </a:r>
            <a:r>
              <a:rPr lang="en-US" dirty="0"/>
              <a:t>(): Not Functional</a:t>
            </a:r>
          </a:p>
        </p:txBody>
      </p:sp>
    </p:spTree>
    <p:extLst>
      <p:ext uri="{BB962C8B-B14F-4D97-AF65-F5344CB8AC3E}">
        <p14:creationId xmlns:p14="http://schemas.microsoft.com/office/powerpoint/2010/main" val="280299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F239-E27C-734A-B0C6-AA1D0D05950D}"/>
              </a:ext>
            </a:extLst>
          </p:cNvPr>
          <p:cNvSpPr>
            <a:spLocks noGrp="1"/>
          </p:cNvSpPr>
          <p:nvPr>
            <p:ph type="title"/>
          </p:nvPr>
        </p:nvSpPr>
        <p:spPr/>
        <p:txBody>
          <a:bodyPr>
            <a:normAutofit fontScale="90000"/>
          </a:bodyPr>
          <a:lstStyle/>
          <a:p>
            <a:r>
              <a:rPr lang="en-US" dirty="0"/>
              <a:t>Functional Programing is: Programing using only Mathematical Functions</a:t>
            </a:r>
            <a:br>
              <a:rPr lang="en-US" dirty="0"/>
            </a:br>
            <a:endParaRPr lang="en-US" dirty="0"/>
          </a:p>
        </p:txBody>
      </p:sp>
      <p:sp>
        <p:nvSpPr>
          <p:cNvPr id="3" name="Content Placeholder 2">
            <a:extLst>
              <a:ext uri="{FF2B5EF4-FFF2-40B4-BE49-F238E27FC236}">
                <a16:creationId xmlns:a16="http://schemas.microsoft.com/office/drawing/2014/main" id="{B2B7D13C-1986-2047-94E3-E89FB3A76846}"/>
              </a:ext>
            </a:extLst>
          </p:cNvPr>
          <p:cNvSpPr>
            <a:spLocks noGrp="1"/>
          </p:cNvSpPr>
          <p:nvPr>
            <p:ph idx="1"/>
          </p:nvPr>
        </p:nvSpPr>
        <p:spPr>
          <a:xfrm>
            <a:off x="838200" y="2334968"/>
            <a:ext cx="10515600" cy="4351338"/>
          </a:xfrm>
        </p:spPr>
        <p:txBody>
          <a:bodyPr/>
          <a:lstStyle/>
          <a:p>
            <a:r>
              <a:rPr lang="en-US" dirty="0"/>
              <a:t>NO - Programming without mutable state</a:t>
            </a:r>
          </a:p>
          <a:p>
            <a:r>
              <a:rPr lang="en-US" dirty="0"/>
              <a:t>NO - Programming without variables</a:t>
            </a:r>
          </a:p>
          <a:p>
            <a:r>
              <a:rPr lang="en-US" dirty="0"/>
              <a:t>NO - Throwing Exceptions</a:t>
            </a:r>
          </a:p>
          <a:p>
            <a:r>
              <a:rPr lang="en-US" dirty="0"/>
              <a:t>NO - Creating Side Effects</a:t>
            </a:r>
          </a:p>
          <a:p>
            <a:r>
              <a:rPr lang="en-US" dirty="0"/>
              <a:t>NO - Mutable Collections</a:t>
            </a:r>
          </a:p>
        </p:txBody>
      </p:sp>
      <p:sp>
        <p:nvSpPr>
          <p:cNvPr id="5" name="TextBox 4">
            <a:extLst>
              <a:ext uri="{FF2B5EF4-FFF2-40B4-BE49-F238E27FC236}">
                <a16:creationId xmlns:a16="http://schemas.microsoft.com/office/drawing/2014/main" id="{66910989-442D-A449-A481-311185E50FCD}"/>
              </a:ext>
            </a:extLst>
          </p:cNvPr>
          <p:cNvSpPr txBox="1"/>
          <p:nvPr/>
        </p:nvSpPr>
        <p:spPr>
          <a:xfrm>
            <a:off x="838200" y="1310540"/>
            <a:ext cx="6057900" cy="830997"/>
          </a:xfrm>
          <a:prstGeom prst="rect">
            <a:avLst/>
          </a:prstGeom>
          <a:noFill/>
        </p:spPr>
        <p:txBody>
          <a:bodyPr wrap="square" rtlCol="0">
            <a:spAutoFit/>
          </a:bodyPr>
          <a:lstStyle/>
          <a:p>
            <a:r>
              <a:rPr lang="en-US" sz="4800" b="1" dirty="0">
                <a:sym typeface="Symbol" pitchFamily="2" charset="2"/>
              </a:rPr>
              <a:t></a:t>
            </a:r>
            <a:endParaRPr lang="en-US" sz="4800" b="1" dirty="0"/>
          </a:p>
        </p:txBody>
      </p:sp>
    </p:spTree>
    <p:extLst>
      <p:ext uri="{BB962C8B-B14F-4D97-AF65-F5344CB8AC3E}">
        <p14:creationId xmlns:p14="http://schemas.microsoft.com/office/powerpoint/2010/main" val="84696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114C-1E27-514E-80D5-13D4F3B58A45}"/>
              </a:ext>
            </a:extLst>
          </p:cNvPr>
          <p:cNvSpPr>
            <a:spLocks noGrp="1"/>
          </p:cNvSpPr>
          <p:nvPr>
            <p:ph type="title"/>
          </p:nvPr>
        </p:nvSpPr>
        <p:spPr/>
        <p:txBody>
          <a:bodyPr/>
          <a:lstStyle/>
          <a:p>
            <a:r>
              <a:rPr lang="en-US" dirty="0"/>
              <a:t>Why Scala?</a:t>
            </a:r>
          </a:p>
        </p:txBody>
      </p:sp>
      <p:sp>
        <p:nvSpPr>
          <p:cNvPr id="3" name="Content Placeholder 2">
            <a:extLst>
              <a:ext uri="{FF2B5EF4-FFF2-40B4-BE49-F238E27FC236}">
                <a16:creationId xmlns:a16="http://schemas.microsoft.com/office/drawing/2014/main" id="{83749CA6-7A61-5344-ABE7-B9F212053B80}"/>
              </a:ext>
            </a:extLst>
          </p:cNvPr>
          <p:cNvSpPr>
            <a:spLocks noGrp="1"/>
          </p:cNvSpPr>
          <p:nvPr>
            <p:ph idx="1"/>
          </p:nvPr>
        </p:nvSpPr>
        <p:spPr>
          <a:xfrm>
            <a:off x="838200" y="1825625"/>
            <a:ext cx="4097784" cy="4351338"/>
          </a:xfrm>
        </p:spPr>
        <p:txBody>
          <a:bodyPr>
            <a:normAutofit fontScale="92500" lnSpcReduction="20000"/>
          </a:bodyPr>
          <a:lstStyle/>
          <a:p>
            <a:r>
              <a:rPr lang="en-US" dirty="0"/>
              <a:t>Most used Functional Programming language*</a:t>
            </a:r>
          </a:p>
          <a:p>
            <a:r>
              <a:rPr lang="en-US" dirty="0"/>
              <a:t>Use of Scala is on the rise</a:t>
            </a:r>
          </a:p>
          <a:p>
            <a:r>
              <a:rPr lang="en-US" dirty="0"/>
              <a:t>It runs on the JVM, so the whole Java ecosystem is available</a:t>
            </a:r>
          </a:p>
          <a:p>
            <a:r>
              <a:rPr lang="en-US" dirty="0"/>
              <a:t>Java programs can be partially ported to Scala</a:t>
            </a:r>
          </a:p>
          <a:p>
            <a:r>
              <a:rPr lang="en-US" dirty="0"/>
              <a:t>Spark – Distributed Map Reduce Framework</a:t>
            </a:r>
          </a:p>
          <a:p>
            <a:r>
              <a:rPr lang="en-US" dirty="0"/>
              <a:t>Wide usage in the Big Data space</a:t>
            </a:r>
          </a:p>
        </p:txBody>
      </p:sp>
      <p:pic>
        <p:nvPicPr>
          <p:cNvPr id="5" name="Picture 4">
            <a:extLst>
              <a:ext uri="{FF2B5EF4-FFF2-40B4-BE49-F238E27FC236}">
                <a16:creationId xmlns:a16="http://schemas.microsoft.com/office/drawing/2014/main" id="{AEA89C41-3C53-6F46-93FD-16C5C989D942}"/>
              </a:ext>
            </a:extLst>
          </p:cNvPr>
          <p:cNvPicPr>
            <a:picLocks noChangeAspect="1"/>
          </p:cNvPicPr>
          <p:nvPr/>
        </p:nvPicPr>
        <p:blipFill>
          <a:blip r:embed="rId2"/>
          <a:stretch>
            <a:fillRect/>
          </a:stretch>
        </p:blipFill>
        <p:spPr>
          <a:xfrm>
            <a:off x="6581422" y="431800"/>
            <a:ext cx="5407378" cy="5994400"/>
          </a:xfrm>
          <a:prstGeom prst="rect">
            <a:avLst/>
          </a:prstGeom>
        </p:spPr>
      </p:pic>
    </p:spTree>
    <p:extLst>
      <p:ext uri="{BB962C8B-B14F-4D97-AF65-F5344CB8AC3E}">
        <p14:creationId xmlns:p14="http://schemas.microsoft.com/office/powerpoint/2010/main" val="167362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28F4-7CCE-074E-BEB4-A0CC6353EF13}"/>
              </a:ext>
            </a:extLst>
          </p:cNvPr>
          <p:cNvSpPr>
            <a:spLocks noGrp="1"/>
          </p:cNvSpPr>
          <p:nvPr>
            <p:ph type="title"/>
          </p:nvPr>
        </p:nvSpPr>
        <p:spPr/>
        <p:txBody>
          <a:bodyPr/>
          <a:lstStyle/>
          <a:p>
            <a:r>
              <a:rPr lang="en-US" dirty="0"/>
              <a:t>Client Requested AWS Migration…</a:t>
            </a:r>
          </a:p>
        </p:txBody>
      </p:sp>
      <p:sp>
        <p:nvSpPr>
          <p:cNvPr id="3" name="Content Placeholder 2">
            <a:extLst>
              <a:ext uri="{FF2B5EF4-FFF2-40B4-BE49-F238E27FC236}">
                <a16:creationId xmlns:a16="http://schemas.microsoft.com/office/drawing/2014/main" id="{6C02217A-A879-0044-9832-CF0DD1424124}"/>
              </a:ext>
            </a:extLst>
          </p:cNvPr>
          <p:cNvSpPr>
            <a:spLocks noGrp="1"/>
          </p:cNvSpPr>
          <p:nvPr>
            <p:ph idx="1"/>
          </p:nvPr>
        </p:nvSpPr>
        <p:spPr/>
        <p:txBody>
          <a:bodyPr/>
          <a:lstStyle/>
          <a:p>
            <a:r>
              <a:rPr lang="en-US" dirty="0"/>
              <a:t>Migrating HR services to AWS.</a:t>
            </a:r>
          </a:p>
          <a:p>
            <a:r>
              <a:rPr lang="en-US" dirty="0"/>
              <a:t>Employees will appear multiple times in the source</a:t>
            </a:r>
          </a:p>
          <a:p>
            <a:r>
              <a:rPr lang="en-US" dirty="0"/>
              <a:t>The historical employee data does not need to be moved to AWS</a:t>
            </a:r>
          </a:p>
          <a:p>
            <a:r>
              <a:rPr lang="en-US" dirty="0"/>
              <a:t>Employee updates will appear in the source and should be on the AWS system within minutes</a:t>
            </a:r>
          </a:p>
          <a:p>
            <a:r>
              <a:rPr lang="en-US" dirty="0"/>
              <a:t>Only a source dump is possible</a:t>
            </a:r>
          </a:p>
          <a:p>
            <a:r>
              <a:rPr lang="en-US" dirty="0"/>
              <a:t>This client has LOTS of employees, so performance will be a problem</a:t>
            </a:r>
          </a:p>
        </p:txBody>
      </p:sp>
    </p:spTree>
    <p:extLst>
      <p:ext uri="{BB962C8B-B14F-4D97-AF65-F5344CB8AC3E}">
        <p14:creationId xmlns:p14="http://schemas.microsoft.com/office/powerpoint/2010/main" val="410273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EDFA853-01DF-654D-9670-612299ADDCA3}"/>
              </a:ext>
            </a:extLst>
          </p:cNvPr>
          <p:cNvPicPr>
            <a:picLocks noChangeAspect="1"/>
          </p:cNvPicPr>
          <p:nvPr/>
        </p:nvPicPr>
        <p:blipFill>
          <a:blip r:embed="rId2"/>
          <a:stretch>
            <a:fillRect/>
          </a:stretch>
        </p:blipFill>
        <p:spPr>
          <a:xfrm>
            <a:off x="1644650" y="901700"/>
            <a:ext cx="8902700" cy="5054600"/>
          </a:xfrm>
          <a:prstGeom prst="rect">
            <a:avLst/>
          </a:prstGeom>
        </p:spPr>
      </p:pic>
    </p:spTree>
    <p:extLst>
      <p:ext uri="{BB962C8B-B14F-4D97-AF65-F5344CB8AC3E}">
        <p14:creationId xmlns:p14="http://schemas.microsoft.com/office/powerpoint/2010/main" val="264447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87EE77-C802-2946-9FAB-18392E39A3E1}"/>
              </a:ext>
            </a:extLst>
          </p:cNvPr>
          <p:cNvPicPr>
            <a:picLocks noChangeAspect="1"/>
          </p:cNvPicPr>
          <p:nvPr/>
        </p:nvPicPr>
        <p:blipFill>
          <a:blip r:embed="rId2"/>
          <a:stretch>
            <a:fillRect/>
          </a:stretch>
        </p:blipFill>
        <p:spPr>
          <a:xfrm>
            <a:off x="703512" y="1846648"/>
            <a:ext cx="10784975" cy="3164703"/>
          </a:xfrm>
          <a:prstGeom prst="rect">
            <a:avLst/>
          </a:prstGeom>
        </p:spPr>
      </p:pic>
    </p:spTree>
    <p:extLst>
      <p:ext uri="{BB962C8B-B14F-4D97-AF65-F5344CB8AC3E}">
        <p14:creationId xmlns:p14="http://schemas.microsoft.com/office/powerpoint/2010/main" val="239247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ABA98E-4DAB-9C4B-944C-EAB070D646D2}"/>
              </a:ext>
            </a:extLst>
          </p:cNvPr>
          <p:cNvPicPr>
            <a:picLocks noChangeAspect="1"/>
          </p:cNvPicPr>
          <p:nvPr/>
        </p:nvPicPr>
        <p:blipFill>
          <a:blip r:embed="rId3"/>
          <a:stretch>
            <a:fillRect/>
          </a:stretch>
        </p:blipFill>
        <p:spPr>
          <a:xfrm>
            <a:off x="5588000" y="1581054"/>
            <a:ext cx="6604000" cy="3390900"/>
          </a:xfrm>
          <a:prstGeom prst="rect">
            <a:avLst/>
          </a:prstGeom>
        </p:spPr>
      </p:pic>
      <p:pic>
        <p:nvPicPr>
          <p:cNvPr id="9" name="Picture 8">
            <a:extLst>
              <a:ext uri="{FF2B5EF4-FFF2-40B4-BE49-F238E27FC236}">
                <a16:creationId xmlns:a16="http://schemas.microsoft.com/office/drawing/2014/main" id="{7BB003C1-5BC6-E145-B48F-FE005BFEAFFD}"/>
              </a:ext>
            </a:extLst>
          </p:cNvPr>
          <p:cNvPicPr>
            <a:picLocks noChangeAspect="1"/>
          </p:cNvPicPr>
          <p:nvPr/>
        </p:nvPicPr>
        <p:blipFill>
          <a:blip r:embed="rId4"/>
          <a:stretch>
            <a:fillRect/>
          </a:stretch>
        </p:blipFill>
        <p:spPr>
          <a:xfrm>
            <a:off x="0" y="0"/>
            <a:ext cx="5517518" cy="6858000"/>
          </a:xfrm>
          <a:prstGeom prst="rect">
            <a:avLst/>
          </a:prstGeom>
        </p:spPr>
      </p:pic>
    </p:spTree>
    <p:extLst>
      <p:ext uri="{BB962C8B-B14F-4D97-AF65-F5344CB8AC3E}">
        <p14:creationId xmlns:p14="http://schemas.microsoft.com/office/powerpoint/2010/main" val="338021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34C8-98BF-0F46-BDA1-A438BF3B44CC}"/>
              </a:ext>
            </a:extLst>
          </p:cNvPr>
          <p:cNvSpPr>
            <a:spLocks noGrp="1"/>
          </p:cNvSpPr>
          <p:nvPr>
            <p:ph type="title"/>
          </p:nvPr>
        </p:nvSpPr>
        <p:spPr/>
        <p:txBody>
          <a:bodyPr/>
          <a:lstStyle/>
          <a:p>
            <a:r>
              <a:rPr lang="en-US" dirty="0"/>
              <a:t>Challenges with Imperative Programs</a:t>
            </a:r>
          </a:p>
        </p:txBody>
      </p:sp>
      <p:sp>
        <p:nvSpPr>
          <p:cNvPr id="3" name="Content Placeholder 2">
            <a:extLst>
              <a:ext uri="{FF2B5EF4-FFF2-40B4-BE49-F238E27FC236}">
                <a16:creationId xmlns:a16="http://schemas.microsoft.com/office/drawing/2014/main" id="{BB9A4D11-1269-FE45-B116-4BB9B8A67D9C}"/>
              </a:ext>
            </a:extLst>
          </p:cNvPr>
          <p:cNvSpPr>
            <a:spLocks noGrp="1"/>
          </p:cNvSpPr>
          <p:nvPr>
            <p:ph idx="1"/>
          </p:nvPr>
        </p:nvSpPr>
        <p:spPr/>
        <p:txBody>
          <a:bodyPr/>
          <a:lstStyle/>
          <a:p>
            <a:r>
              <a:rPr lang="en-US" dirty="0"/>
              <a:t>Distributed programming</a:t>
            </a:r>
          </a:p>
          <a:p>
            <a:pPr lvl="1"/>
            <a:r>
              <a:rPr lang="en-US" dirty="0"/>
              <a:t>State has to be written to disk often in case there is a network issue</a:t>
            </a:r>
          </a:p>
          <a:p>
            <a:r>
              <a:rPr lang="en-US" dirty="0"/>
              <a:t>Concurrent Programming</a:t>
            </a:r>
          </a:p>
          <a:p>
            <a:pPr lvl="1"/>
            <a:r>
              <a:rPr lang="en-US" dirty="0"/>
              <a:t>Shared State has to be carefully managed and controlled</a:t>
            </a:r>
          </a:p>
          <a:p>
            <a:r>
              <a:rPr lang="en-US" dirty="0"/>
              <a:t>Difficulty of comprehension</a:t>
            </a:r>
          </a:p>
          <a:p>
            <a:r>
              <a:rPr lang="en-US" dirty="0"/>
              <a:t>Clear Error States</a:t>
            </a:r>
          </a:p>
        </p:txBody>
      </p:sp>
    </p:spTree>
    <p:extLst>
      <p:ext uri="{BB962C8B-B14F-4D97-AF65-F5344CB8AC3E}">
        <p14:creationId xmlns:p14="http://schemas.microsoft.com/office/powerpoint/2010/main" val="81862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34C8-98BF-0F46-BDA1-A438BF3B44CC}"/>
              </a:ext>
            </a:extLst>
          </p:cNvPr>
          <p:cNvSpPr>
            <a:spLocks noGrp="1"/>
          </p:cNvSpPr>
          <p:nvPr>
            <p:ph type="title"/>
          </p:nvPr>
        </p:nvSpPr>
        <p:spPr/>
        <p:txBody>
          <a:bodyPr/>
          <a:lstStyle/>
          <a:p>
            <a:r>
              <a:rPr lang="en-US" dirty="0"/>
              <a:t>Benefits of Functional Programming</a:t>
            </a:r>
          </a:p>
        </p:txBody>
      </p:sp>
      <p:sp>
        <p:nvSpPr>
          <p:cNvPr id="3" name="Content Placeholder 2">
            <a:extLst>
              <a:ext uri="{FF2B5EF4-FFF2-40B4-BE49-F238E27FC236}">
                <a16:creationId xmlns:a16="http://schemas.microsoft.com/office/drawing/2014/main" id="{BB9A4D11-1269-FE45-B116-4BB9B8A67D9C}"/>
              </a:ext>
            </a:extLst>
          </p:cNvPr>
          <p:cNvSpPr>
            <a:spLocks noGrp="1"/>
          </p:cNvSpPr>
          <p:nvPr>
            <p:ph idx="1"/>
          </p:nvPr>
        </p:nvSpPr>
        <p:spPr/>
        <p:txBody>
          <a:bodyPr/>
          <a:lstStyle/>
          <a:p>
            <a:r>
              <a:rPr lang="en-US" dirty="0"/>
              <a:t>Distributed programming</a:t>
            </a:r>
          </a:p>
          <a:p>
            <a:pPr lvl="1"/>
            <a:r>
              <a:rPr lang="en-US" dirty="0"/>
              <a:t>Map Reduce comes from functional programming research</a:t>
            </a:r>
          </a:p>
          <a:p>
            <a:r>
              <a:rPr lang="en-US" dirty="0"/>
              <a:t>Concurrent Programming</a:t>
            </a:r>
          </a:p>
          <a:p>
            <a:pPr lvl="1"/>
            <a:r>
              <a:rPr lang="en-US" dirty="0"/>
              <a:t>No shared state: no race-conditions and no need for mutexes</a:t>
            </a:r>
          </a:p>
          <a:p>
            <a:r>
              <a:rPr lang="en-US" dirty="0"/>
              <a:t>Ease of comprehension</a:t>
            </a:r>
          </a:p>
          <a:p>
            <a:r>
              <a:rPr lang="en-US" dirty="0"/>
              <a:t>Clear error states</a:t>
            </a:r>
          </a:p>
          <a:p>
            <a:r>
              <a:rPr lang="en-US" dirty="0"/>
              <a:t>More robust abstractions</a:t>
            </a:r>
          </a:p>
        </p:txBody>
      </p:sp>
    </p:spTree>
    <p:extLst>
      <p:ext uri="{BB962C8B-B14F-4D97-AF65-F5344CB8AC3E}">
        <p14:creationId xmlns:p14="http://schemas.microsoft.com/office/powerpoint/2010/main" val="195068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94E5-67B4-9140-92A4-8EE76BBD8DF7}"/>
              </a:ext>
            </a:extLst>
          </p:cNvPr>
          <p:cNvSpPr>
            <a:spLocks noGrp="1"/>
          </p:cNvSpPr>
          <p:nvPr>
            <p:ph type="title"/>
          </p:nvPr>
        </p:nvSpPr>
        <p:spPr/>
        <p:txBody>
          <a:bodyPr/>
          <a:lstStyle/>
          <a:p>
            <a:r>
              <a:rPr lang="en-US" dirty="0"/>
              <a:t>Downsides of Functional Programing</a:t>
            </a:r>
          </a:p>
        </p:txBody>
      </p:sp>
      <p:sp>
        <p:nvSpPr>
          <p:cNvPr id="3" name="Content Placeholder 2">
            <a:extLst>
              <a:ext uri="{FF2B5EF4-FFF2-40B4-BE49-F238E27FC236}">
                <a16:creationId xmlns:a16="http://schemas.microsoft.com/office/drawing/2014/main" id="{2052E934-D96F-F74B-8FD8-D096BE9A8608}"/>
              </a:ext>
            </a:extLst>
          </p:cNvPr>
          <p:cNvSpPr>
            <a:spLocks noGrp="1"/>
          </p:cNvSpPr>
          <p:nvPr>
            <p:ph idx="1"/>
          </p:nvPr>
        </p:nvSpPr>
        <p:spPr/>
        <p:txBody>
          <a:bodyPr/>
          <a:lstStyle/>
          <a:p>
            <a:r>
              <a:rPr lang="en-US" dirty="0"/>
              <a:t>Performance</a:t>
            </a:r>
          </a:p>
          <a:p>
            <a:pPr lvl="1"/>
            <a:r>
              <a:rPr lang="en-US" dirty="0"/>
              <a:t>Especially predicable performance</a:t>
            </a:r>
          </a:p>
          <a:p>
            <a:r>
              <a:rPr lang="en-US" dirty="0"/>
              <a:t>Memory usage</a:t>
            </a:r>
          </a:p>
          <a:p>
            <a:r>
              <a:rPr lang="en-US" dirty="0"/>
              <a:t>Garbage collection</a:t>
            </a:r>
          </a:p>
          <a:p>
            <a:r>
              <a:rPr lang="en-US" dirty="0"/>
              <a:t>Estimating time complexity</a:t>
            </a:r>
          </a:p>
          <a:p>
            <a:r>
              <a:rPr lang="en-US" dirty="0"/>
              <a:t>Strangeness</a:t>
            </a:r>
          </a:p>
        </p:txBody>
      </p:sp>
    </p:spTree>
    <p:extLst>
      <p:ext uri="{BB962C8B-B14F-4D97-AF65-F5344CB8AC3E}">
        <p14:creationId xmlns:p14="http://schemas.microsoft.com/office/powerpoint/2010/main" val="235546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1377-7ACA-B044-88B1-4E14F9382D53}"/>
              </a:ext>
            </a:extLst>
          </p:cNvPr>
          <p:cNvSpPr>
            <a:spLocks noGrp="1"/>
          </p:cNvSpPr>
          <p:nvPr>
            <p:ph type="title"/>
          </p:nvPr>
        </p:nvSpPr>
        <p:spPr>
          <a:xfrm>
            <a:off x="838200" y="2766218"/>
            <a:ext cx="10515600" cy="1325563"/>
          </a:xfrm>
        </p:spPr>
        <p:txBody>
          <a:bodyPr/>
          <a:lstStyle/>
          <a:p>
            <a:r>
              <a:rPr lang="en-US" dirty="0"/>
              <a:t>What is Functional Programming?</a:t>
            </a:r>
          </a:p>
        </p:txBody>
      </p:sp>
      <p:sp>
        <p:nvSpPr>
          <p:cNvPr id="6" name="Rectangle 5">
            <a:extLst>
              <a:ext uri="{FF2B5EF4-FFF2-40B4-BE49-F238E27FC236}">
                <a16:creationId xmlns:a16="http://schemas.microsoft.com/office/drawing/2014/main" id="{F49BE596-15C4-394F-AFED-9B4D53A1980F}"/>
              </a:ext>
            </a:extLst>
          </p:cNvPr>
          <p:cNvSpPr/>
          <p:nvPr/>
        </p:nvSpPr>
        <p:spPr>
          <a:xfrm>
            <a:off x="1361243" y="4595493"/>
            <a:ext cx="6096000" cy="1200329"/>
          </a:xfrm>
          <a:prstGeom prst="rect">
            <a:avLst/>
          </a:prstGeom>
        </p:spPr>
        <p:txBody>
          <a:bodyPr>
            <a:spAutoFit/>
          </a:bodyPr>
          <a:lstStyle/>
          <a:p>
            <a:r>
              <a:rPr lang="en-US" dirty="0"/>
              <a:t>https://</a:t>
            </a:r>
            <a:r>
              <a:rPr lang="en-US" dirty="0" err="1"/>
              <a:t>image.slidesharecdn.com</a:t>
            </a:r>
            <a:r>
              <a:rPr lang="en-US" dirty="0"/>
              <a:t>/dimitrysolovyov-functionalprogramming-120611062433-phpapp01/95/dimitry-solovyov-the-imminent-threat-of-functional-programming-4-728.jpg?cb=1339396027</a:t>
            </a:r>
          </a:p>
        </p:txBody>
      </p:sp>
    </p:spTree>
    <p:extLst>
      <p:ext uri="{BB962C8B-B14F-4D97-AF65-F5344CB8AC3E}">
        <p14:creationId xmlns:p14="http://schemas.microsoft.com/office/powerpoint/2010/main" val="458056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36225</TotalTime>
  <Words>588</Words>
  <Application>Microsoft Macintosh PowerPoint</Application>
  <PresentationFormat>Widescreen</PresentationFormat>
  <Paragraphs>80</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Functional Programming with Scala</vt:lpstr>
      <vt:lpstr>Client Requested AWS Migration…</vt:lpstr>
      <vt:lpstr>PowerPoint Presentation</vt:lpstr>
      <vt:lpstr>PowerPoint Presentation</vt:lpstr>
      <vt:lpstr>PowerPoint Presentation</vt:lpstr>
      <vt:lpstr>Challenges with Imperative Programs</vt:lpstr>
      <vt:lpstr>Benefits of Functional Programming</vt:lpstr>
      <vt:lpstr>Downsides of Functional Programing</vt:lpstr>
      <vt:lpstr>What is Functional Programming?</vt:lpstr>
      <vt:lpstr>PowerPoint Presentation</vt:lpstr>
      <vt:lpstr>Functional Programing is: Programing using only Mathematical Functions </vt:lpstr>
      <vt:lpstr>Why Scala?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 with Scala</dc:title>
  <dc:creator>Will Van Steen</dc:creator>
  <cp:lastModifiedBy>Will Van Steen</cp:lastModifiedBy>
  <cp:revision>35</cp:revision>
  <dcterms:created xsi:type="dcterms:W3CDTF">2019-01-14T16:22:52Z</dcterms:created>
  <dcterms:modified xsi:type="dcterms:W3CDTF">2019-02-10T20:47:53Z</dcterms:modified>
</cp:coreProperties>
</file>