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61" r:id="rId2"/>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8"/>
    <p:sldId id="281" r:id="rId7"/>
    <p:sldId id="282" r:id="rId6"/>
    <p:sldId id="283" r:id="rId5"/>
    <p:sldId id="284" r:id="rId4"/>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 id="375" r:id="rId122"/>
    <p:sldId id="376" r:id="rId123"/>
    <p:sldId id="377" r:id="rId124"/>
    <p:sldId id="378" r:id="rId125"/>
    <p:sldId id="379" r:id="rId1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37">
          <p15:clr>
            <a:srgbClr val="A4A3A4"/>
          </p15:clr>
        </p15:guide>
        <p15:guide id="2" pos="3817">
          <p15:clr>
            <a:srgbClr val="A4A3A4"/>
          </p15:clr>
        </p15:guide>
        <p15:guide id="3" pos="1345">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gi/y+fcqq1kn38//Ml9KTNeFtUD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0CED2E-3B43-407E-A6CF-DB8BA7CEF9B2}">
  <a:tblStyle styleId="{7C0CED2E-3B43-407E-A6CF-DB8BA7CEF9B2}"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AE6EF"/>
          </a:solidFill>
        </a:fill>
      </a:tcStyle>
    </a:wholeTbl>
    <a:band1H>
      <a:tcTxStyle b="off" i="off"/>
      <a:tcStyle>
        <a:tcBdr/>
        <a:fill>
          <a:solidFill>
            <a:srgbClr val="D2CADD"/>
          </a:solidFill>
        </a:fill>
      </a:tcStyle>
    </a:band1H>
    <a:band2H>
      <a:tcTxStyle b="off" i="off"/>
      <a:tcStyle>
        <a:tcBdr/>
      </a:tcStyle>
    </a:band2H>
    <a:band1V>
      <a:tcTxStyle b="off" i="off"/>
      <a:tcStyle>
        <a:tcBdr/>
        <a:fill>
          <a:solidFill>
            <a:srgbClr val="D2CADD"/>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guide orient="horz" pos="2137"/>
        <p:guide pos="3817"/>
        <p:guide pos="134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slide" Target="slides/slide24.xml"/><Relationship Id="rId5" Type="http://schemas.openxmlformats.org/officeDocument/2006/relationships/slide" Target="slides/slide23.xml"/><Relationship Id="rId6" Type="http://schemas.openxmlformats.org/officeDocument/2006/relationships/slide" Target="slides/slide22.xml"/><Relationship Id="rId7" Type="http://schemas.openxmlformats.org/officeDocument/2006/relationships/slide" Target="slides/slide21.xml"/><Relationship Id="rId8" Type="http://schemas.openxmlformats.org/officeDocument/2006/relationships/slide" Target="slides/slide20.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customschemas.google.com/relationships/presentationmetadata" Target="metadata"/><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 Id="rId124" Type="http://schemas.openxmlformats.org/officeDocument/2006/relationships/slide" Target="slides/slide117.xml"/><Relationship Id="rId125" Type="http://schemas.openxmlformats.org/officeDocument/2006/relationships/slide" Target="slides/slide118.xml"/><Relationship Id="rId126" Type="http://schemas.openxmlformats.org/officeDocument/2006/relationships/slide" Target="slides/slide1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pt-B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6" name="Google Shape;266;p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Slide de Título">
  <p:cSld name="1_Slide de Título">
    <p:spTree>
      <p:nvGrpSpPr>
        <p:cNvPr id="1" name="Shape 1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0"/>
        <p:cNvGrpSpPr/>
        <p:nvPr/>
      </p:nvGrpSpPr>
      <p:grpSpPr>
        <a:xfrm>
          <a:off x="0" y="0"/>
          <a:ext cx="0" cy="0"/>
          <a:chOff x="0" y="0"/>
          <a:chExt cx="0" cy="0"/>
        </a:xfrm>
      </p:grpSpPr>
      <p:sp>
        <p:nvSpPr>
          <p:cNvPr id="71" name="Google Shape;71;p6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6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74" name="Google Shape;74;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75" name="Google Shape;75;p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5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1" name="Google Shape;21;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2" name="Google Shape;22;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6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6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7" name="Google Shape;27;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8" name="Google Shape;28;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6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6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4" name="Google Shape;34;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5" name="Google Shape;35;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3" name="Google Shape;43;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4" name="Google Shape;44;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6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8" name="Google Shape;48;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9" name="Google Shape;49;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0"/>
        <p:cNvGrpSpPr/>
        <p:nvPr/>
      </p:nvGrpSpPr>
      <p:grpSpPr>
        <a:xfrm>
          <a:off x="0" y="0"/>
          <a:ext cx="0" cy="0"/>
          <a:chOff x="0" y="0"/>
          <a:chExt cx="0" cy="0"/>
        </a:xfrm>
      </p:grpSpPr>
      <p:sp>
        <p:nvSpPr>
          <p:cNvPr id="51" name="Google Shape;51;p6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6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3" name="Google Shape;53;p6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4" name="Google Shape;54;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5" name="Google Shape;55;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6" name="Google Shape;56;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7"/>
        <p:cNvGrpSpPr/>
        <p:nvPr/>
      </p:nvGrpSpPr>
      <p:grpSpPr>
        <a:xfrm>
          <a:off x="0" y="0"/>
          <a:ext cx="0" cy="0"/>
          <a:chOff x="0" y="0"/>
          <a:chExt cx="0" cy="0"/>
        </a:xfrm>
      </p:grpSpPr>
      <p:sp>
        <p:nvSpPr>
          <p:cNvPr id="58" name="Google Shape;58;p6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65"/>
          <p:cNvSpPr>
            <a:spLocks noGrp="1"/>
          </p:cNvSpPr>
          <p:nvPr>
            <p:ph type="pic" idx="2"/>
          </p:nvPr>
        </p:nvSpPr>
        <p:spPr>
          <a:xfrm>
            <a:off x="5183188" y="987425"/>
            <a:ext cx="6172200" cy="4873625"/>
          </a:xfrm>
          <a:prstGeom prst="rect">
            <a:avLst/>
          </a:prstGeom>
          <a:noFill/>
          <a:ln>
            <a:noFill/>
          </a:ln>
        </p:spPr>
      </p:sp>
      <p:sp>
        <p:nvSpPr>
          <p:cNvPr id="60" name="Google Shape;60;p6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62" name="Google Shape;62;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63" name="Google Shape;63;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4"/>
        <p:cNvGrpSpPr/>
        <p:nvPr/>
      </p:nvGrpSpPr>
      <p:grpSpPr>
        <a:xfrm>
          <a:off x="0" y="0"/>
          <a:ext cx="0" cy="0"/>
          <a:chOff x="0" y="0"/>
          <a:chExt cx="0" cy="0"/>
        </a:xfrm>
      </p:grpSpPr>
      <p:sp>
        <p:nvSpPr>
          <p:cNvPr id="65" name="Google Shape;65;p6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6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68" name="Google Shape;68;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69" name="Google Shape;69;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4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
        <p:nvSpPr>
          <p:cNvPr id="15" name="Google Shape;15;p46" descr="{&quot;HashCode&quot;:-2072752876,&quot;Placement&quot;:&quot;Footer&quot;,&quot;Top&quot;:515.826355,&quot;Left&quot;:0.0,&quot;SlideWidth&quot;:960,&quot;SlideHeight&quot;:540}"/>
          <p:cNvSpPr txBox="1"/>
          <p:nvPr/>
        </p:nvSpPr>
        <p:spPr>
          <a:xfrm>
            <a:off x="0" y="6596775"/>
            <a:ext cx="3088690" cy="215444"/>
          </a:xfrm>
          <a:prstGeom prst="rect">
            <a:avLst/>
          </a:prstGeom>
          <a:noFill/>
          <a:ln>
            <a:noFill/>
          </a:ln>
        </p:spPr>
        <p:txBody>
          <a:bodyPr spcFirstLastPara="1" wrap="square" lIns="0" tIns="0" rIns="0" bIns="0" anchor="ctr" anchorCtr="1">
            <a:spAutoFit/>
          </a:bodyPr>
          <a:lstStyle/>
          <a:p>
            <a:pPr marL="0" marR="0" lvl="0" indent="0" algn="l" rtl="0">
              <a:lnSpc>
                <a:spcPct val="100000"/>
              </a:lnSpc>
              <a:spcBef>
                <a:spcPts val="0"/>
              </a:spcBef>
              <a:spcAft>
                <a:spcPts val="0"/>
              </a:spcAft>
              <a:buClr>
                <a:srgbClr val="000000"/>
              </a:buClr>
              <a:buSzPts val="700"/>
              <a:buFont typeface="Arial"/>
              <a:buNone/>
            </a:pPr>
            <a:r>
              <a:rPr lang="pt-BR" sz="700" b="0" i="0" u="none" strike="noStrike" cap="none">
                <a:solidFill>
                  <a:srgbClr val="000000"/>
                </a:solidFill>
                <a:latin typeface="Arial"/>
                <a:ea typeface="Arial"/>
                <a:cs typeface="Arial"/>
                <a:sym typeface="Arial"/>
              </a:rPr>
              <a:t>***Este documento está clasificado como PUBLICO por TELEFÓNICA.</a:t>
            </a:r>
            <a:br>
              <a:rPr lang="pt-BR" sz="700" b="0" i="0" u="none" strike="noStrike" cap="none">
                <a:solidFill>
                  <a:srgbClr val="000000"/>
                </a:solidFill>
                <a:latin typeface="Arial"/>
                <a:ea typeface="Arial"/>
                <a:cs typeface="Arial"/>
                <a:sym typeface="Arial"/>
              </a:rPr>
            </a:br>
            <a:r>
              <a:rPr lang="pt-BR" sz="700" b="0" i="0" u="none" strike="noStrike" cap="none">
                <a:solidFill>
                  <a:srgbClr val="000000"/>
                </a:solidFill>
                <a:latin typeface="Arial"/>
                <a:ea typeface="Arial"/>
                <a:cs typeface="Arial"/>
                <a:sym typeface="Arial"/>
              </a:rPr>
              <a:t>***This document is classified as PUBLIC by TELEFÓNICA.</a:t>
            </a:r>
            <a:endParaRPr sz="2152"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267"/>
        <p:cNvGrpSpPr/>
        <p:nvPr/>
      </p:nvGrpSpPr>
      <p:grpSpPr>
        <a:xfrm>
          <a:off x="0" y="0"/>
          <a:ext cx="0" cy="0"/>
          <a:chOff x="0" y="0"/>
          <a:chExt cx="0" cy="0"/>
        </a:xfrm>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269" name="Google Shape;269;p75"/>
          <p:cNvPicPr preferRelativeResize="0"/>
          <p:nvPr/>
        </p:nvPicPr>
        <p:blipFill rotWithShape="1">
          <a:blip r:embed="rId3">
            <a:alphaModFix/>
          </a:blip>
          <a:srcRect b="51359"/>
          <a:stretch/>
        </p:blipFill>
        <p:spPr>
          <a:xfrm>
            <a:off x="10444533" y="6045538"/>
            <a:ext cx="1654633" cy="685800"/>
          </a:xfrm>
          <a:prstGeom prst="rect">
            <a:avLst/>
          </a:prstGeom>
          <a:noFill/>
          <a:ln>
            <a:noFill/>
          </a:ln>
        </p:spPr>
      </p:pic>
      <p:pic>
        <p:nvPicPr>
          <p:cNvPr id="271" name="Google Shape;271;p75"/>
          <p:cNvPicPr preferRelativeResize="0"/>
          <p:nvPr/>
        </p:nvPicPr>
        <p:blipFill rotWithShape="1">
          <a:blip r:embed="rId4">
            <a:alphaModFix/>
          </a:blip>
          <a:srcRect/>
          <a:stretch/>
        </p:blipFill>
        <p:spPr>
          <a:xfrm>
            <a:off x="411552" y="345296"/>
            <a:ext cx="1031259" cy="568224"/>
          </a:xfrm>
          <a:prstGeom prst="rect">
            <a:avLst/>
          </a:prstGeom>
          <a:noFill/>
          <a:ln>
            <a:noFill/>
          </a:ln>
        </p:spPr>
      </p:pic>
      <p:pic>
        <p:nvPicPr>
          <p:cNvPr id="272" name="Google Shape;272;p75"/>
          <p:cNvPicPr preferRelativeResize="0"/>
          <p:nvPr/>
        </p:nvPicPr>
        <p:blipFill rotWithShape="1">
          <a:blip r:embed="rId5">
            <a:alphaModFix/>
          </a:blip>
          <a:srcRect/>
          <a:stretch/>
        </p:blipFill>
        <p:spPr>
          <a:xfrm>
            <a:off x="9842974" y="-16728"/>
            <a:ext cx="2162400" cy="1216350"/>
          </a:xfrm>
          <a:prstGeom prst="rect">
            <a:avLst/>
          </a:prstGeom>
          <a:noFill/>
          <a:ln>
            <a:noFill/>
          </a:ln>
        </p:spPr>
      </p:pic>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pPr>
              <a:lnSpc>
                <a:spcPct val="85000"/>
              </a:lnSpc>
              <a:spcBef>
                <a:spcPts val="400"/>
              </a:spcBef>
              <a:buClr>
                <a:schemeClr val="dk1"/>
              </a:buClr>
              <a:buSzPts val="1100"/>
            </a:pPr>
            <a:r>
              <a:rPr lang="en-BR" sz="2200" b="1" dirty="0">
                <a:solidFill>
                  <a:srgbClr val="660099"/>
                </a:solidFill>
                <a:latin typeface="Verdana"/>
                <a:ea typeface="Verdana"/>
                <a:cs typeface="Verdana"/>
              </a:rPr>
              <a:t>id</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pPr marL="0" marR="0" lvl="0" indent="0" algn="just" rtl="0">
              <a:lnSpc>
                <a:spcPct val="100000"/>
              </a:lnSpc>
              <a:spcBef>
                <a:spcPts val="0"/>
              </a:spcBef>
              <a:spcAft>
                <a:spcPts val="0"/>
              </a:spcAft>
              <a:buClr>
                <a:srgbClr val="000000"/>
              </a:buClr>
              <a:buSzPts val="1600"/>
              <a:buFont typeface="Arial"/>
              <a:buNone/>
            </a:pPr>
            <a:r>
              <a:rPr lang="pt-BR" sz="1000" dirty="0" err="1">
                <a:solidFill>
                  <a:schemeClr val="dk1"/>
                </a:solidFill>
              </a:rPr>
              <a:t>questao</a:t>
            </a:r>
            <a:endParaRPr sz="1000" dirty="0">
              <a:solidFill>
                <a:schemeClr val="dk1"/>
              </a:solidFill>
            </a:endParaRP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rPr lang="en-BR" sz="1600" dirty="0">
                <a:solidFill>
                  <a:srgbClr val="666666"/>
                </a:solidFill>
                <a:highlight>
                  <a:srgbClr val="FFFFFF"/>
                </a:highlight>
                <a:latin typeface="Verdana"/>
                <a:ea typeface="Verdana"/>
                <a:cs typeface="Verdana"/>
              </a:rPr>
              <a:t>tipo</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rPr lang="en-BR" sz="1600" dirty="0">
                <a:solidFill>
                  <a:srgbClr val="666666"/>
                </a:solidFill>
                <a:highlight>
                  <a:srgbClr val="FFFFFF"/>
                </a:highlight>
                <a:latin typeface="Verdana"/>
                <a:ea typeface="Verdana"/>
                <a:cs typeface="Verdana"/>
              </a:rPr>
              <a:t>area</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rPr lang="en-BR" sz="1600" dirty="0">
                <a:solidFill>
                  <a:srgbClr val="666666"/>
                </a:solidFill>
                <a:highlight>
                  <a:srgbClr val="FFFFFF"/>
                </a:highlight>
                <a:latin typeface="Verdana"/>
                <a:ea typeface="Verdana"/>
                <a:cs typeface="Verdana"/>
              </a:rPr>
              <a:t>nivel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10</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r>
              <a:t>Neste tópico discutimos os conceitos, tipos e processo de modelagem de Banco de Dados (conceitual e física), bem como o Sistema Gerenciador de Banco de Dados (SGDB) e as etapas de Limpeza, Carga e Armazenamento de Dados (ETL: Extract, Transform and Load). Abordamos as aplicações da Linguagem SQL, sua história, definições e agrupamentos de dados, além de tratar sobre relações entre tabelas, comandos de manipulação e definição de dados, união de tabelas e subconsultas.</a:t>
            </a:r>
          </a:p>
          <a:p/>
          <a:p>
            <a:r>
              <a:t>Questão:</a:t>
            </a:r>
          </a:p>
          <a:p>
            <a:r>
              <a:t>Qual dentre as alternativas abaixo se refere ao processo de Limpeza, Carga e Armazenamento de Dados (ETL)?</a:t>
            </a:r>
          </a:p>
          <a:p/>
          <a:p>
            <a:r>
              <a:t>A) Extract, Transfer and Load</a:t>
            </a:r>
          </a:p>
          <a:p>
            <a:r>
              <a:t>B) Export, Transform and Load</a:t>
            </a:r>
          </a:p>
          <a:p>
            <a:r>
              <a:t>C) Extract, Transform and Load</a:t>
            </a:r>
          </a:p>
          <a:p>
            <a:r>
              <a:t>D) Export, Transfer and Load</a:t>
            </a:r>
          </a:p>
          <a:p>
            <a:r>
              <a:t>E) Eject, Translate and Load</a:t>
            </a:r>
          </a:p>
          <a:p/>
          <a:p>
            <a:r>
              <a:t>Resposta Correta: C) Extract, Transform and Load</a:t>
            </a:r>
          </a:p>
          <a:p/>
          <a:p>
            <a:r>
              <a:t>Explicação:</a:t>
            </a:r>
          </a:p>
          <a:p>
            <a:r>
              <a:t>O processo de Limpeza, Carga e Armazenamento de Dados (ETL) refere-se às etapas de Extração, Transformação e Carga de dados. A sigla ETL deriva destas três etapas e não refere-se nem à alternativa A) Extract, Transfer and Load, nem à alternativa B) Export, Transform and Load, nem à alternativa D) Export, Transfer and Load ou à alternativa D) Eject, Translate and Load.</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103</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r>
              <a:t>Considere o seguinte código em Python, escrito para carregar e salvar dados no pandas, bem como limpar dados de colunas de data em um dataframe e plotar gráficos de linha:</a:t>
            </a:r>
          </a:p>
          <a:p/>
          <a:p>
            <a:r>
              <a:t>import pandas as pd</a:t>
            </a:r>
          </a:p>
          <a:p/>
          <a:p>
            <a:r>
              <a:t># Carregar dados</a:t>
            </a:r>
          </a:p>
          <a:p>
            <a:r>
              <a:t>df = pd.read_csv('dados.csv')</a:t>
            </a:r>
          </a:p>
          <a:p/>
          <a:p>
            <a:r>
              <a:t># Limpar colunas de data</a:t>
            </a:r>
          </a:p>
          <a:p>
            <a:r>
              <a:t>df['Data'] = pd.to_datetime(df['Data'], format='%Y-%m-%d')</a:t>
            </a:r>
          </a:p>
          <a:p/>
          <a:p>
            <a:r>
              <a:t># Plotar gráfico de linha</a:t>
            </a:r>
          </a:p>
          <a:p>
            <a:r>
              <a:t>df.plot(x='Data', y=['Valor1', 'Valor2'], kind='line')</a:t>
            </a:r>
          </a:p>
          <a:p/>
          <a:p>
            <a:r>
              <a:t># Salvar dados em formato diferente</a:t>
            </a:r>
          </a:p>
          <a:p>
            <a:r>
              <a:t>df.to_json('dados.json')</a:t>
            </a:r>
          </a:p>
          <a:p/>
          <a:p>
            <a:r>
              <a:t>Qual é o resultado da execução do código acima para os dados específicos do dataframe?</a:t>
            </a:r>
          </a:p>
          <a:p/>
          <a:p>
            <a:r>
              <a:t>Resposta: O resultado da execução do código acima é um gráfico de linha representando os valores das colunas ‘Valor1’ e ‘Valor2’ ao longo do tempo, bem como um arquivo de dados em formato JSON.</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Lógica de Programação</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Lógica e Linguagens de Programaçao</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104</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 de Lógica - O que Faz:</a:t>
            </a:r>
          </a:p>
          <a:p>
            <a:r>
              <a:t>Qual é o resultado da execução do seguinte código de Python que usa o pacote Pandas para limpar e transformar dados?</a:t>
            </a:r>
          </a:p>
          <a:p/>
          <a:p>
            <a:r>
              <a:t>```python</a:t>
            </a:r>
          </a:p>
          <a:p>
            <a:r>
              <a:t>import pandas as pd</a:t>
            </a:r>
          </a:p>
          <a:p/>
          <a:p>
            <a:r>
              <a:t>df = pd.read_csv('dataset.csv')</a:t>
            </a:r>
          </a:p>
          <a:p/>
          <a:p>
            <a:r>
              <a:t># Limpando os dados</a:t>
            </a:r>
          </a:p>
          <a:p>
            <a:r>
              <a:t>df = df.dropna()</a:t>
            </a:r>
          </a:p>
          <a:p/>
          <a:p>
            <a:r>
              <a:t># Transformando as variáveis</a:t>
            </a:r>
          </a:p>
          <a:p>
            <a:r>
              <a:t>df['age'] = df['age'].astype(int)</a:t>
            </a:r>
          </a:p>
          <a:p>
            <a:r>
              <a:t>```</a:t>
            </a:r>
          </a:p>
          <a:p/>
          <a:p>
            <a:r>
              <a:t>Resposta Correta: </a:t>
            </a:r>
          </a:p>
          <a:p>
            <a:r>
              <a:t>Este código irá ler um dataset de um arquivo CSV e, em seguida, limpar os dados ao remover qualquer observação que contenha valores ausentes, e transformar a coluna 'age' para o tipo inteiro.</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Lógica - O que Faz</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Lógica e Linguagens de Programaçao</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105</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 complexa sobre pandas, limpeza de dados e transformação:</a:t>
            </a:r>
          </a:p>
          <a:p/>
          <a:p>
            <a:r>
              <a:t>Considere o seguinte código de Python e os seus parâmetros de entrada:</a:t>
            </a:r>
          </a:p>
          <a:p/>
          <a:p>
            <a:r>
              <a:t>import pandas as pd</a:t>
            </a:r>
          </a:p>
          <a:p/>
          <a:p>
            <a:r>
              <a:t>df = pd.DataFrame({'id' : [1,2,3,1,2,3],</a:t>
            </a:r>
          </a:p>
          <a:p>
            <a:r>
              <a:t>                   'val' : [4,5,6,7,8,9],</a:t>
            </a:r>
          </a:p>
          <a:p>
            <a:r>
              <a:t>                   'str' : ['a','b','c','a','b','c']})</a:t>
            </a:r>
          </a:p>
          <a:p/>
          <a:p>
            <a:r>
              <a:t>df['val'] = df['val'].apply(lambda x: x + 1)</a:t>
            </a:r>
          </a:p>
          <a:p/>
          <a:p>
            <a:r>
              <a:t>Qual é o resultado obtido após a execução do código acima?</a:t>
            </a:r>
          </a:p>
          <a:p/>
          <a:p>
            <a:r>
              <a:t>Resposta: O resultado da execução do código é um novo DataFrame que contém os mesmos registros e campos que o DataFrame original, porém, com todos os valores da coluna val incrementados em um valor. Assim, o novo DataFrame terá os seguintes valores:</a:t>
            </a:r>
          </a:p>
          <a:p/>
          <a:p>
            <a:r>
              <a:t>id	val	str</a:t>
            </a:r>
          </a:p>
          <a:p>
            <a:r>
              <a:t>1	    5	    a</a:t>
            </a:r>
          </a:p>
          <a:p>
            <a:r>
              <a:t>2	    6	    b</a:t>
            </a:r>
          </a:p>
          <a:p>
            <a:r>
              <a:t>3	    7	    c</a:t>
            </a:r>
          </a:p>
          <a:p>
            <a:r>
              <a:t>1	    8	    a</a:t>
            </a:r>
          </a:p>
          <a:p>
            <a:r>
              <a:t>2	    9	    b</a:t>
            </a:r>
          </a:p>
          <a:p>
            <a:r>
              <a:t>3	    10	    c</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Lógica - Qual o Resultado</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Lógica e Linguagens de Programaçao</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106</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p>
            <a:r>
              <a:t>Qual o erro presente no código abaixo? </a:t>
            </a:r>
          </a:p>
          <a:p/>
          <a:p>
            <a:r>
              <a:t>import pandas as pd</a:t>
            </a:r>
          </a:p>
          <a:p/>
          <a:p>
            <a:r>
              <a:t>df = pd.read_csv('dados.csv')</a:t>
            </a:r>
          </a:p>
          <a:p/>
          <a:p>
            <a:r>
              <a:t>df_limpo = df.dropna()</a:t>
            </a:r>
          </a:p>
          <a:p/>
          <a:p>
            <a:r>
              <a:t>df_transformado = df_limpo.apply(lambda x: [x.name.capitalize() for x in df_limpo])</a:t>
            </a:r>
          </a:p>
          <a:p/>
          <a:p>
            <a:r>
              <a:t>Resposta: O erro presente no código é que a linha df_transformado está aplicando a função capitalize() ao mesmo objeto (x.name) para cada elemento da linha. A função capitalize() deve ser aplicada a cada elemento individualmente, e não ao mesmo objeto para todas as linhas. A forma correta seria df_transformado = df_limpo.apply(lambda x: [x.capitalize() for x in df_limpo.name])</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Lógica - Qual o Erro</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Lógica e Linguagens de Programaçao</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107</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p>
            <a:r>
              <a:t>O que o seguinte código em Python faz?</a:t>
            </a:r>
          </a:p>
          <a:p/>
          <a:p>
            <a:r>
              <a:t>lista = [1, 2, 3, 4]</a:t>
            </a:r>
          </a:p>
          <a:p>
            <a:r>
              <a:t>dicionario = {'a':1, 'b':2, 'c':3, 'd':4}</a:t>
            </a:r>
          </a:p>
          <a:p/>
          <a:p>
            <a:r>
              <a:t>for i in lista:</a:t>
            </a:r>
          </a:p>
          <a:p>
            <a:r>
              <a:t>    for key, value in dicionario.items():</a:t>
            </a:r>
          </a:p>
          <a:p>
            <a:r>
              <a:t>        if i == value:</a:t>
            </a:r>
          </a:p>
          <a:p>
            <a:r>
              <a:t>            print(key)</a:t>
            </a:r>
          </a:p>
          <a:p/>
          <a:p>
            <a:r>
              <a:t>Resposta correta:</a:t>
            </a:r>
          </a:p>
          <a:p/>
          <a:p>
            <a:r>
              <a:t>Este código percorre a lista e o dicionário e imprime as chaves correspondentes aos valores encontrados na lista.</a:t>
            </a:r>
          </a:p>
          <a:p/>
          <a:p>
            <a:r>
              <a:t>Explicação:</a:t>
            </a:r>
          </a:p>
          <a:p/>
          <a:p>
            <a:r>
              <a:t>O código itera sobre a lista e o dicionário simultaneamente. Para cada elemento na lista, ele verifica se há um valor correspondente na entrada do dicionário. Se o valor for encontrado, a chave associada a este valor é impressa.</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Lógica - O que Faz</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108</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r>
              <a:t>Usando o DataFrame 'df' abaixo, qual será o resultado da execução do código Python a seguir para calcular a média dos valores da coluna 'nota'?</a:t>
            </a:r>
          </a:p>
          <a:p/>
          <a:p>
            <a:r>
              <a:t>df = pd.DataFrame({'aluno':['João', 'Maria', 'José'],</a:t>
            </a:r>
          </a:p>
          <a:p>
            <a:r>
              <a:t>                   'nota':[9, 7, 8]})</a:t>
            </a:r>
          </a:p>
          <a:p/>
          <a:p>
            <a:r>
              <a:t>resultado = df[nota].mean()</a:t>
            </a:r>
          </a:p>
          <a:p/>
          <a:p>
            <a:r>
              <a:t>Resposta: 8.0</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Lógica - Qual o Resultado</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109</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p>
            <a:r>
              <a:t>Considere o código abaixo escrito em Python, usando a biblioteca Pandas. O código tem como objetivo filtrar os dados de uma série intitulada dados baseada em dois valores de filtro min e max, e depois ordenar os dados de acordo com valor decrescente.</a:t>
            </a:r>
          </a:p>
          <a:p/>
          <a:p>
            <a:r>
              <a:t>import pandas as pd</a:t>
            </a:r>
          </a:p>
          <a:p/>
          <a:p>
            <a:r>
              <a:t>def filtro_ordem(dados, min, max):</a:t>
            </a:r>
          </a:p>
          <a:p>
            <a:r>
              <a:t>  dataframe = pd.DataFrame(dados)</a:t>
            </a:r>
          </a:p>
          <a:p>
            <a:r>
              <a:t>  dataframe_filtrado = dataframe[(dataframe['data'] &gt; min) &amp; (dataframe['data'] &lt; max)]</a:t>
            </a:r>
          </a:p>
          <a:p>
            <a:r>
              <a:t>  dataframe_filtrado_ordenado = dataframe_filtrado.sort_values(by=['data'], ascending=False)</a:t>
            </a:r>
          </a:p>
          <a:p>
            <a:r>
              <a:t>  return dataframe_filtrado_ordenado</a:t>
            </a:r>
          </a:p>
          <a:p/>
          <a:p>
            <a:r>
              <a:t>Qual é o resultado do código acima, quando os valores de min e max são definidos como 6 e 9 respectivamente?</a:t>
            </a:r>
          </a:p>
          <a:p/>
          <a:p>
            <a:r>
              <a:t>Resposta: O resultado do código acima é um DataFrame, contendo os dados da série dados cujo valor é maior que 6 e menor que 9, ordenado de forma decrescente.</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Lógica - Qual o Resultado</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Lógica e Linguagens de Programaçao</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110</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 (Nível Complexo):</a:t>
            </a:r>
          </a:p>
          <a:p/>
          <a:p>
            <a:r>
              <a:t>Usando pandas, ordenação, filtros, query e melt, qual o resultado da seguinte sequência de comandos?</a:t>
            </a:r>
          </a:p>
          <a:p/>
          <a:p>
            <a:r>
              <a:t>Dados:</a:t>
            </a:r>
          </a:p>
          <a:p/>
          <a:p>
            <a:r>
              <a:t>import pandas as pd </a:t>
            </a:r>
          </a:p>
          <a:p>
            <a:r>
              <a:t>df = pd.DataFrame({ 'A': ['1','2','3'] , 'B': ['4','5','6'] , </a:t>
            </a:r>
          </a:p>
          <a:p>
            <a:r>
              <a:t>                    'C': ['7','8','9'] , 'D': ['10','11','12'] }) </a:t>
            </a:r>
          </a:p>
          <a:p/>
          <a:p>
            <a:r>
              <a:t>Comandos:</a:t>
            </a:r>
          </a:p>
          <a:p/>
          <a:p>
            <a:r>
              <a:t>df.melt(id_vars=['A','B'], var_name='C_col', value_name='D_col')</a:t>
            </a:r>
          </a:p>
          <a:p>
            <a:r>
              <a:t>df.query(C_col == 'C')</a:t>
            </a:r>
          </a:p>
          <a:p>
            <a:r>
              <a:t>df.sort_values(['D_col'], ascending=True)</a:t>
            </a:r>
          </a:p>
          <a:p/>
          <a:p>
            <a:r>
              <a:t>Resposta: O resultado desta sequência de comandos é uma DataFrame contendo dois registros ordenados, onde a coluna C_col tem o valor 'C' e a coluna D_col tem os valores '7' e '8'.</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Lógica - Qual o Resultado</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Lógica e Linguagens de Programaçao</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111</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r>
              <a:t>A lógica de programação é essencial para o desenvolvimento de qualquer código, independentemente da linguagem utilizada. Neste contexto, o conhecimento sobre o uso de estruturas como if, for, dicionários e listas é fundamental para a manipulação e organização de dados. Nesta questão, iremos analisar um pequeno código em Python que utiliza essas estruturas.</a:t>
            </a:r>
          </a:p>
          <a:p/>
          <a:p>
            <a:r>
              <a:t>Código:</a:t>
            </a:r>
          </a:p>
          <a:p/>
          <a:p>
            <a:r>
              <a:t>```</a:t>
            </a:r>
          </a:p>
          <a:p>
            <a:r>
              <a:t>numeros = [1, 2, 3, 4, 5]</a:t>
            </a:r>
          </a:p>
          <a:p>
            <a:r>
              <a:t>dicionario = {'a': 1, 'b': 2, 'c': 3, 'd': 4, 'e': 5}</a:t>
            </a:r>
          </a:p>
          <a:p/>
          <a:p>
            <a:r>
              <a:t>for numero in numeros:</a:t>
            </a:r>
          </a:p>
          <a:p>
            <a:r>
              <a:t>    if numero % 2 == 0:</a:t>
            </a:r>
          </a:p>
          <a:p>
            <a:r>
              <a:t>        dicionario['a'] += numero</a:t>
            </a:r>
          </a:p>
          <a:p>
            <a:r>
              <a:t>    else:</a:t>
            </a:r>
          </a:p>
          <a:p>
            <a:r>
              <a:t>        dicionario['b'] -= numero</a:t>
            </a:r>
          </a:p>
          <a:p/>
          <a:p>
            <a:r>
              <a:t>print(dicionario)</a:t>
            </a:r>
          </a:p>
          <a:p>
            <a:r>
              <a:t>```</a:t>
            </a:r>
          </a:p>
          <a:p/>
          <a:p>
            <a:r>
              <a:t>Pergunta:</a:t>
            </a:r>
          </a:p>
          <a:p>
            <a:r>
              <a:t>O que este código faz?</a:t>
            </a:r>
          </a:p>
          <a:p/>
          <a:p>
            <a:r>
              <a:t>Resposta:</a:t>
            </a:r>
          </a:p>
          <a:p>
            <a:r>
              <a:t>Este código percorre a lista "numeros" e realiza diferentes operações no dicionário "dicionario". Para cada número da lista, verifica-se se ele é par ou ímpar. Se for par, o valor correspondente à chave 'a' no dicionário é incrementado com o valor do número. Caso contrário, o valor correspondente à chave 'b' é decrementado com o valor do número. A saída do código é a impressão do dicionário resultante após todas as operações.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Lógica - O que Faz</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Lógica e Linguagens de Programaçao</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112</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r>
              <a:t>Na disciplina de Lógica de Programação com Python, aprendemos sobre estruturas condicionais (if), laços de repetição (for), e o uso de dicionários e listas para armazenar e manipular dados. Esses conhecimentos são fundamentais para a construção de programas eficientes e funcionais.</a:t>
            </a:r>
          </a:p>
          <a:p/>
          <a:p>
            <a:r>
              <a:t>Enunciado da questão:</a:t>
            </a:r>
          </a:p>
          <a:p>
            <a:r>
              <a:t>Considere o seguinte código em Python:</a:t>
            </a:r>
          </a:p>
          <a:p/>
          <a:p>
            <a:r>
              <a:t>```</a:t>
            </a:r>
          </a:p>
          <a:p>
            <a:r>
              <a:t>nomes = ["João", "Maria", "Pedro"]</a:t>
            </a:r>
          </a:p>
          <a:p>
            <a:r>
              <a:t>idades = {"João": 25, "Maria": 30, "Pedro": 35}</a:t>
            </a:r>
          </a:p>
          <a:p/>
          <a:p>
            <a:r>
              <a:t>for nome in nomes:</a:t>
            </a:r>
          </a:p>
          <a:p>
            <a:r>
              <a:t>    soma_idades += idades[nome]</a:t>
            </a:r>
          </a:p>
          <a:p/>
          <a:p>
            <a:r>
              <a:t>media_idades = soma_idades / len(nomes)</a:t>
            </a:r>
          </a:p>
          <a:p>
            <a:r>
              <a:t>print(f"A média das idades é: {media_idades}")</a:t>
            </a:r>
          </a:p>
          <a:p>
            <a:r>
              <a:t>```</a:t>
            </a:r>
          </a:p>
          <a:p/>
          <a:p>
            <a:r>
              <a:t>Espera-se que ao executar o código acima, seja exibida a seguinte mensagem: "A média das idades é: 30.0".</a:t>
            </a:r>
          </a:p>
          <a:p/>
          <a:p>
            <a:r>
              <a:t>Qual o erro presente no código acima?</a:t>
            </a:r>
          </a:p>
          <a:p/>
          <a:p>
            <a:r>
              <a:t>a) Falta de indentação no loop for.</a:t>
            </a:r>
          </a:p>
          <a:p>
            <a:r>
              <a:t>b) O uso inadequado do operador +=.</a:t>
            </a:r>
          </a:p>
          <a:p>
            <a:r>
              <a:t>c) A variável "soma_idades" não foi corretamente inicializada.</a:t>
            </a:r>
          </a:p>
          <a:p>
            <a:r>
              <a:t>d) O uso indevido do método len() com o objeto "nomes".</a:t>
            </a:r>
          </a:p>
          <a:p/>
          <a:p>
            <a:r>
              <a:t>Resposta correta:</a:t>
            </a:r>
          </a:p>
          <a:p>
            <a:r>
              <a:t>c) A variável "soma_idades" não foi corretamente inicializada.</a:t>
            </a:r>
          </a:p>
          <a:p/>
          <a:p>
            <a:r>
              <a:t>Explicação da resposta:</a:t>
            </a:r>
          </a:p>
          <a:p>
            <a:r>
              <a:t>O erro presente no código é que a variável "soma_idades" não foi corretamente inicializada antes do loop for. Portanto, o valor inicial de "soma_idades" é zero e, em cada iteração do loop, o código tenta adicionar o valor da idade correspondente ao nome atual em "nomes" ao valor atual de "soma_idades". Como a variável não foi inicializada, ocorre um erro de referência e o programa é interrompido antes mesmo de chegar ao cálculo da média das idades. A solução para o problema é inicializar a variável "soma_idades" com zero antes de iniciar o loop for.</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Lógica - Qual o Erro</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Lógica e Linguagens de Programaçao</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11</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 O presente assunto abrange conceitos importantes sobre Banco de Dados e Sistema Gerenciador de Banco de Dados (SGDB), como etapas de limpeza, carga e armazenamento de dados, além de assuntos sobre a Linguagem SQL, como comandos de manipulação, definição, relações entre tabelas e subconsultas.</a:t>
            </a:r>
          </a:p>
          <a:p/>
          <a:p>
            <a:r>
              <a:t>Questão: O que é ETL?</a:t>
            </a:r>
          </a:p>
          <a:p>
            <a:r>
              <a:t>(A) Extract, Transform and Load</a:t>
            </a:r>
          </a:p>
          <a:p>
            <a:r>
              <a:t>(B) Express Transform and Load</a:t>
            </a:r>
          </a:p>
          <a:p>
            <a:r>
              <a:t>(C) Extract Transform and Loader</a:t>
            </a:r>
          </a:p>
          <a:p>
            <a:r>
              <a:t>(D) Easily Transform and Load</a:t>
            </a:r>
          </a:p>
          <a:p>
            <a:r>
              <a:t>(E) Express Terransform and Loader</a:t>
            </a:r>
          </a:p>
          <a:p/>
          <a:p>
            <a:r>
              <a:t>Resposta correta: (A) Extract, Transform and Load.</a:t>
            </a:r>
          </a:p>
          <a:p>
            <a:r>
              <a:t>ETL é um processo usado para carregar dados de um sistema para outro, sendo usado em banco de dados. O acrônimo ETL significa Extract, Transform and Load, onde “Extract” significa extrair os dados de uma origem, “Transform” referindo-se à limpeza e transformação dos dados para que possam ser usados de forma eficaz e, por fim, “Load” significa carregar os dados limpos em um sistema de destino.</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113</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 </a:t>
            </a:r>
          </a:p>
          <a:p>
            <a:r>
              <a:t>A biblioteca pandas é amplamente utilizada em ciência de dados para manipulação e análise de dados. A função stack é uma das funções disponíveis no pandas e é utilizada para pivotar (rotacionar) os níveis das colunas em um DataFrame.</a:t>
            </a:r>
          </a:p>
          <a:p/>
          <a:p>
            <a:r>
              <a:t>Código em Python:</a:t>
            </a:r>
          </a:p>
          <a:p/>
          <a:p>
            <a:r>
              <a:t>```python</a:t>
            </a:r>
          </a:p>
          <a:p>
            <a:r>
              <a:t>import pandas as pd</a:t>
            </a:r>
          </a:p>
          <a:p/>
          <a:p>
            <a:r>
              <a:t>data = {'A': [1, 2, 3], 'B': [4, 5, 6], 'C': [7, 8, 9]}</a:t>
            </a:r>
          </a:p>
          <a:p>
            <a:r>
              <a:t>df = pd.DataFrame(data)</a:t>
            </a:r>
          </a:p>
          <a:p/>
          <a:p>
            <a:r>
              <a:t>stacked_df = df.stack()</a:t>
            </a:r>
          </a:p>
          <a:p>
            <a:r>
              <a:t>```</a:t>
            </a:r>
          </a:p>
          <a:p/>
          <a:p>
            <a:r>
              <a:t>Valores de entrada:</a:t>
            </a:r>
          </a:p>
          <a:p>
            <a:r>
              <a:t>Neste caso, o DataFrame `df` é criado com três colunas (A, B e C), cada uma contendo três valores (1, 2, 3; 4, 5, 6; 7, 8, 9).</a:t>
            </a:r>
          </a:p>
          <a:p/>
          <a:p>
            <a:r>
              <a:t>Pergunta:</a:t>
            </a:r>
          </a:p>
          <a:p>
            <a:r>
              <a:t>Qual será o resultado da função `stack()` aplicada ao DataFrame `df`?</a:t>
            </a:r>
          </a:p>
          <a:p/>
          <a:p>
            <a:r>
              <a:t>Resposta correta:</a:t>
            </a:r>
          </a:p>
          <a:p>
            <a:r>
              <a:t>O resultado da função `stack()` será uma nova série (Series) que empilha todas as colunas do DataFrame `df`, criando um novo índice hierárquico.</a:t>
            </a:r>
          </a:p>
          <a:p/>
          <a:p>
            <a:r>
              <a:t>Explicação da resposta:</a:t>
            </a:r>
          </a:p>
          <a:p>
            <a:r>
              <a:t>Após a aplicação da função `stack()` ao DataFrame `df`, teremos uma nova série (Series) chamada `stacked_df`. Essa nova série terá um índice hierárquico, onde os níveis são compostos pelas colunas originais do DataFrame.</a:t>
            </a:r>
          </a:p>
          <a:p/>
          <a:p>
            <a:r>
              <a:t>Por exemplo, o primeiro nível do índice será composto pelos valores 'A', 'B' e 'C', representando as colunas originais do DataFrame. Em seguida, o segundo nível do índice será composto pelos índices originais das colunas.</a:t>
            </a:r>
          </a:p>
          <a:p/>
          <a:p>
            <a:r>
              <a:t>Dessa forma, a função `stack()` transforma o DataFrame em uma estrutura mais compacta e facilita a manipulação e análise dos dados.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Lógica - Qual o Resultado</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Lógica e Linguagens de Programaçao</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114</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r>
              <a:t>Qual das seguintes afirmações abaixo indica a principal diferença entre OLTP e OLAP?</a:t>
            </a:r>
          </a:p>
          <a:p>
            <a:r>
              <a:t>a) OLTP envolve a adição, remoção e atualização de dados enquanto OLAP foca na modelagem de dados.</a:t>
            </a:r>
          </a:p>
          <a:p>
            <a:r>
              <a:t>b) OLTP lida com dados relacionais enquanto OLAP lida com dados hierárquicos.</a:t>
            </a:r>
          </a:p>
          <a:p>
            <a:r>
              <a:t>c) OLTP significa On-Line Transaction Processing e OLAP significa On-Line Analysis and Processing.</a:t>
            </a:r>
          </a:p>
          <a:p>
            <a:r>
              <a:t>d) OLTP é usado para execução de tarefas em tempo real, enquanto OLAP é usado para análises de longo prazo.</a:t>
            </a:r>
          </a:p>
          <a:p>
            <a:r>
              <a:t>e) OLTP usa sistemas e algoritmos estatísticos, enquanto OLAP usa sistemas e algoritmos baseados em lógica de programação.</a:t>
            </a:r>
          </a:p>
          <a:p/>
          <a:p>
            <a:r>
              <a:t>Resposta Correta: D.</a:t>
            </a:r>
          </a:p>
          <a:p>
            <a:r>
              <a:t>Justificativa da Resposta Correta:</a:t>
            </a:r>
          </a:p>
          <a:p>
            <a:r>
              <a:t>A opção D indica corretamente a principal diferença entre OLTP e OLAP. OLTP é usado para execução de tarefas em tempo real enquanto OLAP é usado para análises de longo prazo. Enquanto a OLTP trata de registrar e processar as transações rápida e precisamente, a OLAP permite a gestão eficiente da informação com mais complexidade e profundidade ao gerar estatísticas. Por essas razões, a opção D é a mais correta.</a:t>
            </a:r>
          </a:p>
          <a:p/>
          <a:p>
            <a:r>
              <a:t>Justificativa das outras opções:</a:t>
            </a:r>
          </a:p>
          <a:p>
            <a:r>
              <a:t>A opção A está errada pois apesar de OLTP lidar com a adição, remoção e atualização de dados, seu foco principal não é na modelagem de dados.</a:t>
            </a:r>
          </a:p>
          <a:p>
            <a:r>
              <a:t>A opção B está errada pois apesar de dados relacionais serem usados com maior frequência em OLTP, ambos usam dados relacionais e hierárquicos.</a:t>
            </a:r>
          </a:p>
          <a:p>
            <a:r>
              <a:t>A opção C está errada pois apesar de essa afirmação tecnicamente estar correta, ela não indica a principal diferença entre OLTP e OLAP.</a:t>
            </a:r>
          </a:p>
          <a:p>
            <a:r>
              <a:t>A opção E está errada pois apesar de algoritmos estatísticos serem usados com maior frequência em OLTP, ambos usam algoritmos de lógica de programação e estatísticos.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Múltipla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Lógica e Linguagens de Programaçao</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115</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 ao Conteúdo:</a:t>
            </a:r>
          </a:p>
          <a:p>
            <a:r>
              <a:t>O pandas é uma biblioteca de análise de dados em Python que fornece estruturas de dados eficientes e fáceis de usar, como o DataFrame. O método stack é utilizado para "empilhar" as colunas de um DataFrame, transformando-o em um DataFrame hierárquico de múltiplos níveis.</a:t>
            </a:r>
          </a:p>
          <a:p/>
          <a:p>
            <a:r>
              <a:t>Questão:</a:t>
            </a:r>
          </a:p>
          <a:p/>
          <a:p>
            <a:r>
              <a:t>Considere o seguinte código em Python:</a:t>
            </a:r>
          </a:p>
          <a:p/>
          <a:p>
            <a:r>
              <a:t>```python</a:t>
            </a:r>
          </a:p>
          <a:p>
            <a:r>
              <a:t>import pandas as pd</a:t>
            </a:r>
          </a:p>
          <a:p/>
          <a:p>
            <a:r>
              <a:t>data = {'A': [1, 2, 3],</a:t>
            </a:r>
          </a:p>
          <a:p>
            <a:r>
              <a:t>        'B': [4, 5, 6],</a:t>
            </a:r>
          </a:p>
          <a:p>
            <a:r>
              <a:t>        'C': [7, 8, 9]}</a:t>
            </a:r>
          </a:p>
          <a:p/>
          <a:p>
            <a:r>
              <a:t>df = pd.DataFrame(data)</a:t>
            </a:r>
          </a:p>
          <a:p/>
          <a:p>
            <a:r>
              <a:t>stacked_df = df.stack()</a:t>
            </a:r>
          </a:p>
          <a:p/>
          <a:p>
            <a:r>
              <a:t>print(stacked_df)</a:t>
            </a:r>
          </a:p>
          <a:p>
            <a:r>
              <a:t>```</a:t>
            </a:r>
          </a:p>
          <a:p/>
          <a:p>
            <a:r>
              <a:t>Valores fornecidos:</a:t>
            </a:r>
          </a:p>
          <a:p/>
          <a:p>
            <a:r>
              <a:t>Nenhum valor fornecido.</a:t>
            </a:r>
          </a:p>
          <a:p/>
          <a:p>
            <a:r>
              <a:t>Pergunta:</a:t>
            </a:r>
          </a:p>
          <a:p/>
          <a:p>
            <a:r>
              <a:t>Qual será o resultado impresso na tela após a execução do código?</a:t>
            </a:r>
          </a:p>
          <a:p/>
          <a:p>
            <a:r>
              <a:t>a) A  B  C</a:t>
            </a:r>
          </a:p>
          <a:p>
            <a:r>
              <a:t>   0  1  4  7</a:t>
            </a:r>
          </a:p>
          <a:p>
            <a:r>
              <a:t>   1  2  5  8</a:t>
            </a:r>
          </a:p>
          <a:p>
            <a:r>
              <a:t>   2  3  6  9</a:t>
            </a:r>
          </a:p>
          <a:p/>
          <a:p>
            <a:r>
              <a:t>b) 1  2  3</a:t>
            </a:r>
          </a:p>
          <a:p>
            <a:r>
              <a:t>   4  5  6</a:t>
            </a:r>
          </a:p>
          <a:p>
            <a:r>
              <a:t>   7  8  9</a:t>
            </a:r>
          </a:p>
          <a:p/>
          <a:p>
            <a:r>
              <a:t>c) 1  4  7</a:t>
            </a:r>
          </a:p>
          <a:p>
            <a:r>
              <a:t>   2  5  8</a:t>
            </a:r>
          </a:p>
          <a:p>
            <a:r>
              <a:t>   3  6  9</a:t>
            </a:r>
          </a:p>
          <a:p/>
          <a:p>
            <a:r>
              <a:t>d) A  1  4  7</a:t>
            </a:r>
          </a:p>
          <a:p>
            <a:r>
              <a:t>   B  2  5  8</a:t>
            </a:r>
          </a:p>
          <a:p>
            <a:r>
              <a:t>   C  3  6  9</a:t>
            </a:r>
          </a:p>
          <a:p/>
          <a:p>
            <a:r>
              <a:t>Resposta correta: c) 1  4  7</a:t>
            </a:r>
          </a:p>
          <a:p>
            <a:r>
              <a:t>                    2  5  8</a:t>
            </a:r>
          </a:p>
          <a:p>
            <a:r>
              <a:t>                    3  6  9</a:t>
            </a:r>
          </a:p>
          <a:p/>
          <a:p>
            <a:r>
              <a:t>Explicação da resposta: O método stack do DataFrame empilha as colunas, criando um DataFrame multidimensional com índices hierárquicos. No caso do código fornecido, as colunas 'A', 'B' e 'C' são empilhadas, resultando em um DataFrame com os valores 1, 4, 7, 2, 5, 8, 3, 6, 9.</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Lógica - Qual o Resultado</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Lógica e Linguagens de Programaçao</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116</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r>
              <a:t>Qual(is) dos seguintes tipos de variáveis são mais apropriados para armazenar números inteiros, números com casas decimais, textos e valores booleanos?</a:t>
            </a:r>
          </a:p>
          <a:p/>
          <a:p>
            <a:r>
              <a:t>Opções:</a:t>
            </a:r>
          </a:p>
          <a:p>
            <a:r>
              <a:t>A) Caractere (CHAR, CHARACTER)</a:t>
            </a:r>
          </a:p>
          <a:p>
            <a:r>
              <a:t>B) Inteiros (INT, INTEGER)</a:t>
            </a:r>
          </a:p>
          <a:p>
            <a:r>
              <a:t>C) Blob (BINARY LARGE OBJECT)</a:t>
            </a:r>
          </a:p>
          <a:p>
            <a:r>
              <a:t>D) Números de ponto flutuante (FLOAT, DOUBLE)</a:t>
            </a:r>
          </a:p>
          <a:p>
            <a:r>
              <a:t>E) Texto (TEXT)</a:t>
            </a:r>
          </a:p>
          <a:p/>
          <a:p>
            <a:r>
              <a:t>Resposta Correta: B) Inteiros (INT, INTEGER) e D) Números de ponto flutuante (FLOAT, DOUBLE).</a:t>
            </a:r>
          </a:p>
          <a:p/>
          <a:p>
            <a:r>
              <a:t>Justificativa: A opção A) Caractere (CHAR, CHARACTER) é incorreta, pois é utilizado para armazenar caracteres e não números. A opção C) Blob (BINARY LARGE OBJECT) é incorreta, pois é utilizado para armazenar dados binários, como imagens, áudio ou outros tipos de arquivos, e não números. A opção E) Texto (TEXT) é incorreta, pois é utilizado para armazenar grandes quantidades de texto, e não números.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Múltipla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Lógica e Linguagens de Programaçao</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117</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Qual dos tipos abaixo serve para armazenar dados binários, como imagens e áudio?</a:t>
            </a:r>
          </a:p>
          <a:p>
            <a:r>
              <a:t>a) Inteiros</a:t>
            </a:r>
          </a:p>
          <a:p>
            <a:r>
              <a:t>b) Números de ponto flutuante</a:t>
            </a:r>
          </a:p>
          <a:p>
            <a:r>
              <a:t>c) Blob</a:t>
            </a:r>
          </a:p>
          <a:p>
            <a:r>
              <a:t>d) Texto</a:t>
            </a:r>
          </a:p>
          <a:p>
            <a:r>
              <a:t>e) Hora</a:t>
            </a:r>
          </a:p>
          <a:p/>
          <a:p>
            <a:r>
              <a:t>Resposta correta: C, Blob.</a:t>
            </a:r>
          </a:p>
          <a:p/>
          <a:p>
            <a:r>
              <a:t>Explicação: O tipo de dado Blob (Binary Large Object) serve para armazenar dados binários e é particularmente adequado para arquivos multimídia, como imagens, áudio e outros arquivos. Os tipos Inteiros (INT, INTEGER), Números de Ponto Flutuante (FLOAT, DOUBLE) e Hora (TIME) não são adequados para esse tipo de armazenamento. O tipo Texto (TEXT), por sua vez, é indicado para armazenar grandes quantidades de texto.</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Múltipla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Lógica e Linguagens de Programaçao</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118</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Enunciado da questão:</a:t>
            </a:r>
          </a:p>
          <a:p/>
          <a:p/>
          <a:p>
            <a:r>
              <a:t>Alternativas corretas: B) Integridade, disponibilidade e confiabilidade</a:t>
            </a:r>
          </a:p>
          <a:p/>
          <a:p>
            <a:r>
              <a:t>Explicação:</a:t>
            </a:r>
          </a:p>
          <a:p/>
          <a:p>
            <a:r>
              <a:t>- A alternativa B é correta porque os três pilares mencionados (integridade, disponibilidade e confiabilidade) são fundamentais para garantir a segurança em banco de dados. A integridade garante que as informações permaneçam consistentes e íntegras, a disponibilidade garante que os dados estejam sempre acessíveis para os usuários autorizados e a confiabilidade estabelece limites de acesso aos dados.</a:t>
            </a:r>
          </a:p>
          <a:p/>
          <a:p>
            <a:r>
              <a:t>Alternativas incorretas:</a:t>
            </a:r>
          </a:p>
          <a:p/>
          <a:p>
            <a:r>
              <a:t>- A alternativa A é incorreta porque confidencialidade e autenticação são conceitos relacionados à segurança da informação em geral, mas não especificamente à segurança em banco de dados.</a:t>
            </a:r>
          </a:p>
          <a:p/>
          <a:p>
            <a:r>
              <a:t>- A alternativa C é incorreta porque redundância e escalabilidade são conceitos relacionados à infraestrutura e escalabilidade de sistemas, mas não estão diretamente ligados à segurança em banco de dados.</a:t>
            </a:r>
          </a:p>
          <a:p/>
          <a:p>
            <a:r>
              <a:t>- A alternativa D é incorreta porque backup e criptografia são medidas de segurança importantes, mas não são os pilares que garantem a segurança em banco de dados.</a:t>
            </a:r>
          </a:p>
          <a:p/>
          <a:p>
            <a:r>
              <a:t>- A alternativa E é incorreta porque firewall e monitoramento de redes são medidas de segurança que protegem o acesso ao banco de dados, mas não são os pilares que garantem a segurança em si.</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Múltipla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Lógica e Linguagens de Programaçao</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119</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 A área de Ciência de Dados abrange várias perspectivas, desde a engenharia e arquitetura de dados até a aplicação de técnicas de machine learning. </a:t>
            </a:r>
          </a:p>
          <a:p/>
          <a:p>
            <a:r>
              <a:t>Enunciado: O profissional responsável por identificar padrões nos dados e criar modelos inteligentes e automatizados para o uso de dados é conhecido como ______ na área de Ciência de Dados.</a:t>
            </a:r>
          </a:p>
          <a:p/>
          <a:p>
            <a:r>
              <a:t>Frase com lacuna: O profissional responsável por identificar padrões nos dados e criar modelos inteligentes e automatizados para o uso de dados é conhecido como ______ na área de Ciência de Dados.</a:t>
            </a:r>
          </a:p>
          <a:p/>
          <a:p>
            <a:r>
              <a:t>Alternativas de resposta:</a:t>
            </a:r>
          </a:p>
          <a:p>
            <a:r>
              <a:t>a) Engenheiro de Dados</a:t>
            </a:r>
          </a:p>
          <a:p>
            <a:r>
              <a:t>b) Cientista de Dados</a:t>
            </a:r>
          </a:p>
          <a:p>
            <a:r>
              <a:t>c) Analista de Business Intelligence</a:t>
            </a:r>
          </a:p>
          <a:p>
            <a:r>
              <a:t>d) Engenheiro de Machine Learning</a:t>
            </a:r>
          </a:p>
          <a:p>
            <a:r>
              <a:t>e) Arquiteto de Dados</a:t>
            </a:r>
          </a:p>
          <a:p/>
          <a:p>
            <a:r>
              <a:t>Resposta correta: d) Engenheiro de Machine Learning.</a:t>
            </a:r>
          </a:p>
          <a:p/>
          <a:p>
            <a:r>
              <a:t>Explicação: Na área de Ciência de Dados, o engenheiro de machine learning é responsável por enxergar padrões nos dados e criar modelos mais inteligentes e automatizados para o uso de dados. Esses modelos envolvem técnicas de aprendizado de máquina, como o deep learning. Portanto, essa é a alternativa correta.</a:t>
            </a:r>
          </a:p>
          <a:p/>
          <a:p>
            <a:r>
              <a:t>Justificativa das outras alternativas:</a:t>
            </a:r>
          </a:p>
          <a:p>
            <a:r>
              <a:t>a) Engenheiro de Dados: O engenheiro de dados é responsável por criar sistemas para processar os dados da empresa, focando mais na estruturação do banco de dados.</a:t>
            </a:r>
          </a:p>
          <a:p>
            <a:r>
              <a:t>b) Cientista de Dados: O cientista de dados é responsável por pensar nas perguntas que desejam que os dados respondam, além de possuir uma visão estratégica e passar demandas aos engenheiros de dados.</a:t>
            </a:r>
          </a:p>
          <a:p>
            <a:r>
              <a:t>c) Analista de Business Intelligence: O analista de business intelligence lida com relatórios e visualização de dados, trabalhando em conjunto com os cientistas de dados para trazer as demandas do negócio e sua estratégia.</a:t>
            </a:r>
          </a:p>
          <a:p>
            <a:r>
              <a:t>e) Arquiteto de Dados: O arquiteto de dados também está envolvido na engenharia e arquitetura de dados, sendo responsável pela criação de sistemas para processar os dados da empresa.</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Completar as Lacunas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Lógica e Linguagens de Programaçao</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120</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 ao conteúdo:</a:t>
            </a:r>
          </a:p>
          <a:p>
            <a:r>
              <a:t>A análise de dados é uma área importante dentro da Ciência de Dados, e para realizar essa análise de forma eficiente, é necessário o uso de ferramentas específicas. Essas ferramentas permitem a realização de análises estatísticas, visualização dos dados e geração de insights. </a:t>
            </a:r>
          </a:p>
          <a:p/>
          <a:p>
            <a:r>
              <a:t>Enunciado da questão:</a:t>
            </a:r>
          </a:p>
          <a:p>
            <a:r>
              <a:t>Para a realização de análises estatísticas, visualização e geração de insights, é comum utilizar software específico para Ciência de Dados, como o ________. </a:t>
            </a:r>
          </a:p>
          <a:p/>
          <a:p>
            <a:r>
              <a:t>Frase com lacunas:</a:t>
            </a:r>
          </a:p>
          <a:p>
            <a:r>
              <a:t>Para a realização de análises estatísticas, visualização e geração de insights, é comum utilizar software específico para Ciência de Dados, como o ________.</a:t>
            </a:r>
          </a:p>
          <a:p/>
          <a:p>
            <a:r>
              <a:t>Alternativas de resposta:</a:t>
            </a:r>
          </a:p>
          <a:p>
            <a:r>
              <a:t>a) Excel</a:t>
            </a:r>
          </a:p>
          <a:p>
            <a:r>
              <a:t>b) Tableau</a:t>
            </a:r>
          </a:p>
          <a:p>
            <a:r>
              <a:t>c) Python</a:t>
            </a:r>
          </a:p>
          <a:p>
            <a:r>
              <a:t>d) Google Sheets</a:t>
            </a:r>
          </a:p>
          <a:p>
            <a:r>
              <a:t>e) Matlab</a:t>
            </a:r>
          </a:p>
          <a:p/>
          <a:p>
            <a:r>
              <a:t>Alternativa correta:</a:t>
            </a:r>
          </a:p>
          <a:p>
            <a:r>
              <a:t>A alternativa correta é b) Tableau.</a:t>
            </a:r>
          </a:p>
          <a:p/>
          <a:p>
            <a:r>
              <a:t>Explicação:</a:t>
            </a:r>
          </a:p>
          <a:p>
            <a:r>
              <a:t>O Tableau é uma ferramenta amplamente utilizada para análise de dados, proporcionando uma interface intuitiva para criação de visualizações e relatórios interativos. Além disso, o Tableau oferece recursos avançados de análise estatística e geração de insights, o que o torna uma escolha adequada para a realização dessas tarefas.</a:t>
            </a:r>
          </a:p>
          <a:p/>
          <a:p>
            <a:r>
              <a:t>Justificativa das outras alternativas:</a:t>
            </a:r>
          </a:p>
          <a:p>
            <a:r>
              <a:t>a) Excel: Embora o Excel seja uma ferramenta amplamente utilizada para análise de dados, não oferece os recursos avançados e a flexibilidade do Tableau para análise estatística e visualização de dados.</a:t>
            </a:r>
          </a:p>
          <a:p>
            <a:r>
              <a:t>c) Python: Embora o Python seja uma linguagem de programação muito utilizada na área de Ciência de Dados, ele não é necessariamente uma ferramenta específica para análise estatística e visualização de dados. No entanto, é possível utilizar bibliotecas como o pandas e matplotlib para realizar essas tarefas.</a:t>
            </a:r>
          </a:p>
          <a:p>
            <a:r>
              <a:t>d) Google Sheets: Embora o Google Sheets seja uma ferramenta online para planilhas, não oferece os recursos avançados e a flexibilidade do Tableau para análise estatística e visualização de dados.</a:t>
            </a:r>
          </a:p>
          <a:p>
            <a:r>
              <a:t>e) Matlab: Embora o Matlab seja uma ferramenta utilizada para análise numérica e visualização de dados, não é tão comum na área de Ciência de Dados quanto o Tableau. Além disso, o Matlab é mais voltado para áreas como engenharia e ciências físicas.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Completar as Lacunas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Lógica e Linguagens de Programaçao</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121</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 ao conteúdo: A programação avançada em bancos de dados abrange diversas habilidades necessárias para manipular e otimizar o desempenho de bancos de dados, bem como garantir a segurança dos dados armazenados. Isso inclui a interação com bancos de dados utilizando a linguagem de programação Java e a biblioteca JDBC, o desenvolvimento de procedimentos armazenados e funções para processar dados no banco de dados, além da otimização de consultas e a implementação de medidas de segurança avançadas.</a:t>
            </a:r>
          </a:p>
          <a:p/>
          <a:p>
            <a:r>
              <a:t>Enunciado da questão: Na programação avançada em bancos de dados, é fundamental conhecer as técnicas de otimização de consultas, bem como as medidas de segurança avançadas. Com base nisso, assinale as alternativas corretas sobre esse tema.</a:t>
            </a:r>
          </a:p>
          <a:p/>
          <a:p>
            <a:r>
              <a:t>Alternativas de resposta:</a:t>
            </a:r>
          </a:p>
          <a:p>
            <a:r>
              <a:t>a) Utilizar índices adequados nas tabelas pode melhorar o desempenho das consultas.</a:t>
            </a:r>
          </a:p>
          <a:p>
            <a:r>
              <a:t>b) As funções podem ser usadas apenas para retornar valores escalares, não sendo possível retornar conjuntos de resultados.</a:t>
            </a:r>
          </a:p>
          <a:p>
            <a:r>
              <a:t>c) A criptografia de dados é uma medida de segurança avançada que garante a confidencialidade dos dados armazenados no banco de dados.</a:t>
            </a:r>
          </a:p>
          <a:p>
            <a:r>
              <a:t>d) Otimização de consultas envolve apenas a reescrita manual das consultas, não sendo possível utilizar recursos automáticos.</a:t>
            </a:r>
          </a:p>
          <a:p>
            <a:r>
              <a:t>e) A técnica de particionamento de tabelas é uma medida de segurança avançada que impede o acesso não autorizado aos dados.</a:t>
            </a:r>
          </a:p>
          <a:p/>
          <a:p>
            <a:r>
              <a:t>Alternativas corretas: a) Utilizar índices adequados nas tabelas pode melhorar o desempenho das consultas.</a:t>
            </a:r>
          </a:p>
          <a:p>
            <a:r>
              <a:t>c) A criptografia de dados é uma medida de segurança avançada que garante a confidencialidade dos dados armazenados no banco de dados.</a:t>
            </a:r>
          </a:p>
          <a:p/>
          <a:p>
            <a:r>
              <a:t>Explicação das alternativas corretas:</a:t>
            </a:r>
          </a:p>
          <a:p>
            <a:r>
              <a:t>a) Utilizar índices adequados nas tabelas é uma técnica de otimização de consultas que pode melhorar o desempenho das consultas. Os índices permitem que o banco de dados localize os dados de forma mais eficiente, reduzindo o tempo de busca.</a:t>
            </a:r>
          </a:p>
          <a:p>
            <a:r>
              <a:t>c) A criptografia de dados é uma medida de segurança avançada que garante a confidencialidade dos dados armazenados no banco de dados. A criptografia transforma os dados em um formato ilegível para qualquer pessoa que não possua a chave de descriptografia.</a:t>
            </a:r>
          </a:p>
          <a:p/>
          <a:p>
            <a:r>
              <a:t>Explicação das alternativas incorretas:</a:t>
            </a:r>
          </a:p>
          <a:p>
            <a:r>
              <a:t>b) As funções podem ser usadas para retornar conjuntos de resultados, não apenas valores escalares. É possível criar funções que retornem conjuntos de linhas a partir de consultas complexas.</a:t>
            </a:r>
          </a:p>
          <a:p>
            <a:r>
              <a:t>d) A otimização de consultas envolve tanto a reescrita manual das consultas quanto a utilização de recursos automáticos, como o otimizador de consultas do banco de dados.</a:t>
            </a:r>
          </a:p>
          <a:p>
            <a:r>
              <a:t>e) A técnica de particionamento de tabelas não é uma medida de segurança avançada, mas sim uma técnica de otimização de desempenho. O particionamento divide uma tabela em partes menores, melhorando o desempenho de consultas em situações específicas. A segurança do banco de dados é garantida por outras medidas, como controle de acesso e criptografia.</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Múltipla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Lógica e Linguagens de Programaçao</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122</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 ao conteúdo:</a:t>
            </a:r>
          </a:p>
          <a:p>
            <a:r>
              <a:t>Ao montar um algoritmo, é importante entender as fases fundamentais que compõem o processo. Isso envolve a divisão do problema em três etapas: entrada, processamento e saída. Cada uma dessas fases desempenha um papel fundamental na resolução do problema.</a:t>
            </a:r>
          </a:p>
          <a:p/>
          <a:p>
            <a:r>
              <a:t>Enunciado da questão:</a:t>
            </a:r>
          </a:p>
          <a:p>
            <a:r>
              <a:t>Qual é a fase do algoritmo que envolve os dados já processados, gerando uma informação?</a:t>
            </a:r>
          </a:p>
          <a:p/>
          <a:p>
            <a:r>
              <a:t>Alternativas de resposta:</a:t>
            </a:r>
          </a:p>
          <a:p>
            <a:r>
              <a:t>a) Entrada</a:t>
            </a:r>
          </a:p>
          <a:p>
            <a:r>
              <a:t>b) Processamento</a:t>
            </a:r>
          </a:p>
          <a:p>
            <a:r>
              <a:t>c) Saída</a:t>
            </a:r>
          </a:p>
          <a:p>
            <a:r>
              <a:t>d) Análise</a:t>
            </a:r>
          </a:p>
          <a:p>
            <a:r>
              <a:t>e) Armazenamento</a:t>
            </a:r>
          </a:p>
          <a:p/>
          <a:p>
            <a:r>
              <a:t>Alternativa correta:</a:t>
            </a:r>
          </a:p>
          <a:p>
            <a:r>
              <a:t>c) Saída</a:t>
            </a:r>
          </a:p>
          <a:p/>
          <a:p>
            <a:r>
              <a:t>Explicação:</a:t>
            </a:r>
          </a:p>
          <a:p>
            <a:r>
              <a:t>A fase de saída é responsável por apresentar os dados já processados, gerando uma informação. Nessa etapa, os dados são transformados em um formato mais compreensível ou útil para o usuário final. Portanto, a alternativa correta é a letra c.</a:t>
            </a:r>
          </a:p>
          <a:p/>
          <a:p>
            <a:r>
              <a:t>Justificativa das outras alternativas incorretas:</a:t>
            </a:r>
          </a:p>
          <a:p>
            <a:r>
              <a:t>a) Entrada: Essa fase é responsável pelos dados de entrada do algoritmo, ou seja, pelos dados iniciais que serão utilizados no processo de resolução do problema.</a:t>
            </a:r>
          </a:p>
          <a:p>
            <a:r>
              <a:t>b) Processamento: Essa fase envolve os procedimentos utilizados para chegar ao resultado final. Ela manipula e transforma os dados de entrada para gerar uma informação.</a:t>
            </a:r>
          </a:p>
          <a:p>
            <a:r>
              <a:t>d) Análise: Embora a análise de dados seja importante na ciência de dados, ela não se enquadra nas fases fundamentais do algoritmo.</a:t>
            </a:r>
          </a:p>
          <a:p>
            <a:r>
              <a:t>e) Armazenamento: Essa fase envolve o armazenamento dos dados, que pode ocorrer tanto antes do processamento quanto após a fase de saída. No entanto, não é a fase responsável por apresentar os dados já processados.</a:t>
            </a:r>
          </a:p>
          <a:p/>
          <a:p>
            <a:r>
              <a:t>Portanto, as alternativas a, b, d e e são incorretas pois não estão relacionadas à fase de saída do algoritmo.</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12</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p>
            <a:r>
              <a:t>De acordo com o conteúdo: Banco de dados: conceitos, tipos e processo de modelagem (conceitual e física) e Sistema Gerenciador de Banco de Dados (SGDB). Etapas de limpeza, carga, armazenamento de dados (ETL: Extract, Transform and Load). Linguagem SQL: histórico, definições e aplicabilidade, agrupamentos de dados, relações entre tabelas. Comandos SQL de manipulação e definição de dados, união de tabelas e subconsultas.</a:t>
            </a:r>
          </a:p>
          <a:p/>
          <a:p>
            <a:r>
              <a:t>Qual a função do comando SQL UNION?</a:t>
            </a:r>
          </a:p>
          <a:p/>
          <a:p>
            <a:r>
              <a:t>a) Permite a junção de tabelas de banco de dados</a:t>
            </a:r>
          </a:p>
          <a:p>
            <a:r>
              <a:t>b) Síntese de informações diferentes</a:t>
            </a:r>
          </a:p>
          <a:p>
            <a:r>
              <a:t>c) Comparar tabelas do mesmo banco de dados</a:t>
            </a:r>
          </a:p>
          <a:p>
            <a:r>
              <a:t>d) Reunir dois ou mais conjuntos de resultados</a:t>
            </a:r>
          </a:p>
          <a:p>
            <a:r>
              <a:t>e) Fazer o cruzamento entre dois ou mais conjuntos de resultados</a:t>
            </a:r>
          </a:p>
          <a:p/>
          <a:p>
            <a:r>
              <a:t>Resposta: d) Reunir dois ou mais conjuntos de resultados. O comando UNION permite unir dados de duas ou mais tabelas e retornar um conjunto de resultados.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Múltipla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Médio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13</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 Neste conteúdo serão abordados conceitos relacionados a banco de dados, como modelagem conceptual e física e o Sistema Gerenciador de Banco de Dados (SGDB). Também serão abordadas as etapas de ETL (Extração, Transformação e Carregamento), e os comandos SQL de manipulação e definição de dados, união de tabelas e subconsultas.</a:t>
            </a:r>
          </a:p>
          <a:p/>
          <a:p>
            <a:r>
              <a:t>Questão: Um SGDB é um tipo de banco de dados que se diferencia dos outros tipos de banco de dados por seu:</a:t>
            </a:r>
          </a:p>
          <a:p/>
          <a:p>
            <a:r>
              <a:t>(A) Sistema de gerenciamento de versões </a:t>
            </a:r>
          </a:p>
          <a:p>
            <a:r>
              <a:t>(B) Alta capacidade de armazenamento de dados</a:t>
            </a:r>
          </a:p>
          <a:p>
            <a:r>
              <a:t>(C) Processo de ETL </a:t>
            </a:r>
          </a:p>
          <a:p>
            <a:r>
              <a:t>(D) Capacidade de criar e gerenciar tabelas relacionais</a:t>
            </a:r>
          </a:p>
          <a:p>
            <a:r>
              <a:t>(E) Nível de redundância de dados</a:t>
            </a:r>
          </a:p>
          <a:p/>
          <a:p>
            <a:r>
              <a:t>Resposta: (D) Capacidade de criar e gerenciar tabelas relacionais. SGDBs são definidos como banco de dados relacionais, usando tabelas para representar os dados, com campos que armazenam informações relacionadas e linhas para abrigar as entradas individuais. Um SGDB inclui recursos de gerenciamento de dados para criar, ler, atualizar e excluir dados armazenados, além de comandos de consulta, visuais e programáticos, que ajudam a relacionar tabelas e extrair dados do banco de dados.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14</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r>
              <a:t>De acordo com os conceitos de Banco de Dados, o que é o Sistema Gerenciador de Banco de Dados (SGDB)?</a:t>
            </a:r>
          </a:p>
          <a:p/>
          <a:p>
            <a:r>
              <a:t>Alternativas: </a:t>
            </a:r>
          </a:p>
          <a:p>
            <a:r>
              <a:t>a) Um sistema que garante a segurança e a integridade dos dados armazenados nos bancos de dados;</a:t>
            </a:r>
          </a:p>
          <a:p>
            <a:r>
              <a:t>b) Um sistema que permite a criação de várias tabelas independentes que armazenam os dados; </a:t>
            </a:r>
          </a:p>
          <a:p>
            <a:r>
              <a:t>c) Um sistema que permite manipular os dados, gerando informações relevantes;</a:t>
            </a:r>
          </a:p>
          <a:p>
            <a:r>
              <a:t>d) Um sistema que permite a criação de vários bancos de dados;</a:t>
            </a:r>
          </a:p>
          <a:p>
            <a:r>
              <a:t>e) Um sistema que permite uma comunicação entre bancos de dados de diferentes sistemas.</a:t>
            </a:r>
          </a:p>
          <a:p/>
          <a:p>
            <a:r>
              <a:t>Resposta Correta: D - Um sistema que permite a criação de vários bancos de dados.</a:t>
            </a:r>
          </a:p>
          <a:p>
            <a:r>
              <a:t>Explicação: O Sistema Gerenciador de Banco de Dados (SGDB) é um conjunto de programas que permitem a criação, manipulação e gerenciamento de um ou mais bancos de dados. O SGDB permite a criação de vários bancos de dados separados, cada um com seu próprio conjunto de tabelas, índices e outros objetos de banco de dados. O SGDB também permite a execução de códigos, consultas e outras operações de manipulação de dados, garantindo a segurança dos dados armazenados.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Múltipla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15</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 Neste conteúdo, vamos aprender sobre Banco de dados, modelagem, Sistema Gerenciador de Banco de Dados (SGDB), bem como as etapas de limpeza, carga e armazenamento de dados (ETL), Linguagem SQL, comandos SQL de manipulação e definição de dados, união de tabelas e subconsultas.</a:t>
            </a:r>
          </a:p>
          <a:p/>
          <a:p>
            <a:r>
              <a:t>Questão: </a:t>
            </a:r>
          </a:p>
          <a:p>
            <a:r>
              <a:t>Complete a frase: Um Sistema Gerenciador de Banco de Dados (SGDB) é responsável pela _______, _______ e _______ dos dados armazenados em uma base de dados.</a:t>
            </a:r>
          </a:p>
          <a:p/>
          <a:p>
            <a:r>
              <a:t>Alternativas:</a:t>
            </a:r>
          </a:p>
          <a:p>
            <a:r>
              <a:t>A) Transformação, Carregamento, Armazenamento </a:t>
            </a:r>
          </a:p>
          <a:p>
            <a:r>
              <a:t>B) Armazenamento, Transformação, Carregamento </a:t>
            </a:r>
          </a:p>
          <a:p>
            <a:r>
              <a:t>C) Carregamento, Transformação, Armazenamento </a:t>
            </a:r>
          </a:p>
          <a:p>
            <a:r>
              <a:t>D) Carregamento, Armazenamento, Transformação </a:t>
            </a:r>
          </a:p>
          <a:p>
            <a:r>
              <a:t>E) Transformação, Armazenamento, Carregamento </a:t>
            </a:r>
          </a:p>
          <a:p/>
          <a:p>
            <a:r>
              <a:t>Resposta: C) Carregamento, Transformação, Armazenamento.</a:t>
            </a:r>
          </a:p>
          <a:p>
            <a:r>
              <a:t>Um Sistema Gerenciador de Banco de Dados (SGDB) é responsável por Carregar (Extract), Transformar (Transform) e Armazenar (Load) os dados armazenados em uma base de dados.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Completar as Lacunas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16</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p>
            <a:r>
              <a:t>A Ciência de Dados está relacionada ao processamento, organização, armazenamento e análise de dados obtidos por meio de aplicações, relacionamentos e transações. Esta ementa trata de conceitos básicos relacionados a Banco de Dados, como conceitos, tipos e processo de modelagem, Sistema Gerenciador de Banco de Dados (SGDB), Etapas de limpeza, carga e armazenamento de dados (ETL) e comandos SQL de manipulação e definição de dados, união de tabelas e subconsultas. </a:t>
            </a:r>
          </a:p>
          <a:p/>
          <a:p>
            <a:r>
              <a:t>Enunciado:</a:t>
            </a:r>
          </a:p>
          <a:p/>
          <a:p>
            <a:r>
              <a:t>Qual a diferença entre o processo de modelagem conceitual e o processo de modelagem física no contexto de Banco de Dados?</a:t>
            </a:r>
          </a:p>
          <a:p/>
          <a:p>
            <a:r>
              <a:t>Resposta:</a:t>
            </a:r>
          </a:p>
          <a:p/>
          <a:p>
            <a:r>
              <a:t>O processo de modelagem conceitual é usado para definir os dados que estarão presentes no banco de dados e as relações entre eles. Ele não considera detalhes de sistema ou otimizações. Já o processo de modelagem física é usado para planejar a implantação do banco de dados e realizar otimizações para melhorar o desempenho. Ele considera detalhes de sistema, como o uso de índices, parâmetros de software, etc. Os resultados do processo de modelagem conceitual servem como base para o processo de modelagem física.</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Dissertativa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17</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 </a:t>
            </a:r>
          </a:p>
          <a:p>
            <a:r>
              <a:t>A Ciência de Dados é uma área de estudo que usa algoritmos, tecnologias, lógica de programação e ferramentas de análise para descobrir e interpretar padrões em dados. Esta ementa abrange conceitos de lógica de programação, linguagens de programação, tipos de dados, estruturas de programação de fluxo, vetores e matrizes, funções e recursão.</a:t>
            </a:r>
          </a:p>
          <a:p/>
          <a:p>
            <a:r>
              <a:t>Questão: </a:t>
            </a:r>
          </a:p>
          <a:p>
            <a:r>
              <a:t>Qual dos seguintes NÃO é um tipo de estrutura de programação de fluxo?</a:t>
            </a:r>
          </a:p>
          <a:p/>
          <a:p>
            <a:r>
              <a:t>a) Colisão</a:t>
            </a:r>
          </a:p>
          <a:p>
            <a:r>
              <a:t>b) Repetição</a:t>
            </a:r>
          </a:p>
          <a:p>
            <a:r>
              <a:t>c) Atribuição de variáveis</a:t>
            </a:r>
          </a:p>
          <a:p>
            <a:r>
              <a:t>d) Condicionais</a:t>
            </a:r>
          </a:p>
          <a:p>
            <a:r>
              <a:t>e) Funções </a:t>
            </a:r>
          </a:p>
          <a:p/>
          <a:p>
            <a:r>
              <a:t>Resposta: a) Colisão. Colisão não é uma das estruturas de programação de fluxo. Estas são: repetição, condicionais, atribuições de variáveis e funções.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18</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 à Ciência de Dados:</a:t>
            </a:r>
          </a:p>
          <a:p>
            <a:r>
              <a:t>Ciência de Dados é a área da informática responsável pelo acompanhamento, análise e interpretação de grandes volumes de dados. É o uso de processos, algoritmos e sistemas para extrair conhecimento e informação úteis de grandes conjuntos de dados. </a:t>
            </a:r>
          </a:p>
          <a:p/>
          <a:p>
            <a:r>
              <a:t>Questão: Qual é o principal objetivo da Ciência de Dados?</a:t>
            </a:r>
          </a:p>
          <a:p>
            <a:r>
              <a:t>a) Desenvolver novos algoritmos</a:t>
            </a:r>
          </a:p>
          <a:p>
            <a:r>
              <a:t>b) Criar novas ferramentas de programação</a:t>
            </a:r>
          </a:p>
          <a:p>
            <a:r>
              <a:t>c) Extrair conhecimento e informação úteis de grandes volumes de dados</a:t>
            </a:r>
          </a:p>
          <a:p>
            <a:r>
              <a:t>d) Construir novos ambientes integrados de desenvolvimento</a:t>
            </a:r>
          </a:p>
          <a:p>
            <a:r>
              <a:t>e) Aprender novas linguagens de programação</a:t>
            </a:r>
          </a:p>
          <a:p/>
          <a:p>
            <a:r>
              <a:t>Resposta Correta: c) Extrair conhecimento e informação úteis de grandes volumes de dados. O principal objetivo da Ciência de Dados é extrair conhecimento e informação úteis de grandes quantidades de dados, usando processos, algoritmos e sistemas. Esta informação pode ser usada para fins comerciais, bem como outras aplicações diversas.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19</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r>
              <a:t>A Ciência de Dados envolve princípios de lógica de programação, programas e algoritmos, permitindo o desenvolvimento de soluções  complexas para propsitos específicos. O desenvolvimento de programas de computador é baseado em ambientes integrados de desenvolvimento (IDEs) e linguagens de programação, onde os dados são codificados, armazenados e manipulados em diferentes __________. Esses dados são manipulados com estruturas de programação de fluxo como repetição, condicionais e atribuições de variáveis, bem como vetores e matrizes, funções e recursão.</a:t>
            </a:r>
          </a:p>
          <a:p/>
          <a:p>
            <a:r>
              <a:t>Alternativas:</a:t>
            </a:r>
          </a:p>
          <a:p>
            <a:r>
              <a:t>A) Números</a:t>
            </a:r>
          </a:p>
          <a:p>
            <a:r>
              <a:t>B) Palavras</a:t>
            </a:r>
          </a:p>
          <a:p>
            <a:r>
              <a:t>C) Variáveis</a:t>
            </a:r>
          </a:p>
          <a:p>
            <a:r>
              <a:t>D) Objetos</a:t>
            </a:r>
          </a:p>
          <a:p>
            <a:r>
              <a:t>E) Tipos</a:t>
            </a:r>
          </a:p>
          <a:p/>
          <a:p>
            <a:r>
              <a:t>Resposta Correta: E) Tipos</a:t>
            </a:r>
          </a:p>
          <a:p/>
          <a:p>
            <a:r>
              <a:t>Explicação: Os dados sendo manipulados são codificados, armazenados e manipulados em diferentes tipos, como números, palavras, variáveis, objetos, etc.</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Completar as Lacunas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Médio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 O que é um for-loop no Python?</a:t>
            </a:r>
          </a:p>
          <a:p/>
          <a:p>
            <a:r>
              <a:t>Alternativas: </a:t>
            </a:r>
          </a:p>
          <a:p>
            <a:r>
              <a:t>A) Uma expressão condicional para testar e executar uma tarefa</a:t>
            </a:r>
          </a:p>
          <a:p>
            <a:r>
              <a:t>B) Um construtor de laço para usar em uma função</a:t>
            </a:r>
          </a:p>
          <a:p>
            <a:r>
              <a:t>C) Uma estrutura de repetição para iterar sobre os elementos de uma lista</a:t>
            </a:r>
          </a:p>
          <a:p>
            <a:r>
              <a:t>D) Um conjunto de instruções para manipular os elementos de um dicionário</a:t>
            </a:r>
          </a:p>
          <a:p>
            <a:r>
              <a:t>E) Uma condição de repetição para manipular os elementos de uma lista</a:t>
            </a:r>
          </a:p>
          <a:p/>
          <a:p>
            <a:r>
              <a:t>Resposta: C) Uma estrutura de repetição para iterar sobre os elementos de uma lista. Um for-loop é uma estrutura de repetição no Python que nos permite executar um bloco de código repetidas vezes. Esta estrutura permite que a variável iteradora se mova sequencialmente através de todos os elementos de uma lista, em ordem. Uma vez que todos os elementos da lista tenham sido visitados, a iteração é concluída.</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20</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Enunciado: </a:t>
            </a:r>
          </a:p>
          <a:p/>
          <a:p>
            <a:r>
              <a:t>A Ciência de Dados é uma área de estudo que envolve o gerenciamento, processamento e análise de grandes conjuntos de dados. Os algoritmos são definições de passos sucessivos para resolver problemas computacionais e podem ser escritos em linguagens de programação. Os tipos de dados mais utilizados são números inteiros, reais, caracteres e ___, enquanto as estruturas de programação mais comuns são as ___, ___ e as ___.</a:t>
            </a:r>
          </a:p>
          <a:p/>
          <a:p>
            <a:r>
              <a:t>Alternativas:</a:t>
            </a:r>
          </a:p>
          <a:p>
            <a:r>
              <a:t>a) vetores, repetições, condicionais, atribuições de variáveis</a:t>
            </a:r>
          </a:p>
          <a:p>
            <a:r>
              <a:t>b) vetores, matrizes, repetições, condicionais</a:t>
            </a:r>
          </a:p>
          <a:p>
            <a:r>
              <a:t>c) vetores, matrizes, condicionais, atribuições de variáveis</a:t>
            </a:r>
          </a:p>
          <a:p>
            <a:r>
              <a:t>d) vetores, matrizes, repetições, recursão</a:t>
            </a:r>
          </a:p>
          <a:p>
            <a:r>
              <a:t>e) matrizes, repetições, condicionais, recursão</a:t>
            </a:r>
          </a:p>
          <a:p/>
          <a:p>
            <a:r>
              <a:t>Resposta correta: c) vetores, matrizes, condicionais, atribuições de variáveis.</a:t>
            </a:r>
          </a:p>
          <a:p/>
          <a:p>
            <a:r>
              <a:t>Explicação: Os tipos de dados mais utilizados são números inteiros, reais, caracteres e vetores, enquanto as estruturas de programação mais comuns são matrizes, repetições, condicionais e atribuições de variáveis.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Completar as Lacunas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21</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Pergunta: A Ciência de Dados inclui lógica de programação, algoritmos, diferentes linguagens de programação, tipos de dados, estruturas de programação de fluxo e vetores e matrizes. Qual desta lista não é uma característica da Ciência de Dados?</a:t>
            </a:r>
          </a:p>
          <a:p/>
          <a:p>
            <a:r>
              <a:t>a) Recursão</a:t>
            </a:r>
          </a:p>
          <a:p>
            <a:r>
              <a:t>b) Ambientes Integrados de Desenvolvimento</a:t>
            </a:r>
          </a:p>
          <a:p>
            <a:r>
              <a:t>c) Atribuições de variáveis</a:t>
            </a:r>
          </a:p>
          <a:p>
            <a:r>
              <a:t>d) Função</a:t>
            </a:r>
          </a:p>
          <a:p>
            <a:r>
              <a:t>e) Processamento de dados</a:t>
            </a:r>
          </a:p>
          <a:p/>
          <a:p>
            <a:r>
              <a:t>Resposta: E) Processamento de dados. Ciência de Dados inclui lógica de programação, algoritmos, diferentes linguagens de programação, tipos de dados, estruturas de programação de fluxo e vetores e matrizes. Porém o processamento de dados não é uma característica da Ciência de Dados, mas sim um processo aplicado para o trabalho com dados.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Múltipla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22</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 - A Ciência de Dados é uma área interdisciplinar que permite que, a partir de dados e informações prévias, sejam encontradas tendências e padrões, o que fornece insights que podem ser utilizados para prever tendências, tomar decisões e criar novos produtos. Esta disciplina usa lógica de programação, algoritmos, ambientes integrados de desenvolvimento (IDEs), linguagens de programação, tipos de dados, estruturas de programação de fluxo, vetores e matrizes, funções e recursão. </a:t>
            </a:r>
          </a:p>
          <a:p/>
          <a:p>
            <a:r>
              <a:t>Questão: Qual das alternativas abaixo não são necessariamente utilizadas na Ciência de Dados?</a:t>
            </a:r>
          </a:p>
          <a:p/>
          <a:p>
            <a:r>
              <a:t>a. Lógica de programação</a:t>
            </a:r>
          </a:p>
          <a:p>
            <a:r>
              <a:t>b. Ambientes integrados de desenvolvimento (IDEs)</a:t>
            </a:r>
          </a:p>
          <a:p>
            <a:r>
              <a:t>c. Funções</a:t>
            </a:r>
          </a:p>
          <a:p>
            <a:r>
              <a:t>d. HTML</a:t>
            </a:r>
          </a:p>
          <a:p>
            <a:r>
              <a:t>e. Algoritmos</a:t>
            </a:r>
          </a:p>
          <a:p/>
          <a:p>
            <a:r>
              <a:t>Resposta: D - HTML. A Ciência de Dados utiliza lógica de programação, algoritmos, ambientes integrados de desenvolvimento (IDEs), linguagens de programação, tipos de dados, estruturas de programação de fluxo, vetores e matrizes, funções e recursão para analisar e interpretar grandes quantidades de dados, mas HTML não é necessariamente usado nesta área.</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Múltipla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Médio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23</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 Quais são os principais tipos de representação gráfica de visualização de dados?</a:t>
            </a:r>
          </a:p>
          <a:p/>
          <a:p>
            <a:r>
              <a:t>a) Gráficos de dispersão, de bolha, de árvore, radar e mapas georreferenciados</a:t>
            </a:r>
          </a:p>
          <a:p>
            <a:r>
              <a:t>b) Gráficos de pontos, de linhas, de pizza, de barras e histograma</a:t>
            </a:r>
          </a:p>
          <a:p>
            <a:r>
              <a:t>c) Mapas de calor, gráficos de pontos, de linhas, de pizza e de barras</a:t>
            </a:r>
          </a:p>
          <a:p>
            <a:r>
              <a:t>d) Gráficos de dispersão, de linhas, de pizza, de barras e de bolha</a:t>
            </a:r>
          </a:p>
          <a:p>
            <a:r>
              <a:t>e) Gráficos de pontos, de barras, de linhas, de pizza e histograma</a:t>
            </a:r>
          </a:p>
          <a:p/>
          <a:p>
            <a:r>
              <a:t>Resposta: B) Gráficos de pontos, de linhas, de pizza, de barras e histograma. Estes tipos de gráficos permitem visualizar informações de forma rápida e intuitiva, facilitando a interpretação dos dados. Os gráficos de pontos, por exemplo, apresentam dados isolados para facilitar a comparação; já os gráficos de linhas podem ser usados para verificar tendências ao longo do tempo; os gráficos de pizza são úteis para verificar a porcentagem de cada parte de um todo; os gráficos de barras permitem visualizar a comparação entre elementos, e os histogramas são ideais para verificar a frequência de distribuição dos dados.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24</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r>
              <a:t>Qual das seguintes técnicas de visualização de dados não são abordadas na ementa acima?</a:t>
            </a:r>
          </a:p>
          <a:p/>
          <a:p>
            <a:r>
              <a:t>A. Grafico de Dispersão</a:t>
            </a:r>
          </a:p>
          <a:p>
            <a:r>
              <a:t>B. Mapas Georreferenciados</a:t>
            </a:r>
          </a:p>
          <a:p>
            <a:r>
              <a:t>C. Mapas de Calor</a:t>
            </a:r>
          </a:p>
          <a:p>
            <a:r>
              <a:t>D. Radar</a:t>
            </a:r>
          </a:p>
          <a:p>
            <a:r>
              <a:t>E. Desenho</a:t>
            </a:r>
          </a:p>
          <a:p/>
          <a:p>
            <a:r>
              <a:t>Resposta: E. Desenho.</a:t>
            </a:r>
          </a:p>
          <a:p/>
          <a:p>
            <a:r>
              <a:t>A ementa acima descreve diversas técnicas para a manipulação, tratamento, carga, armazenamento, transformação e limpeza de dados. Além disso, ela oferece diferentes tipos de representações gráficas de visualização de dados, como gráficos de pontos, de barras, de linhas, de pizza, de dispersão, mapas de calor, mapas georreferenciados, de bolha, histograma, de bala, de árvore e radar. Desenho é uma das técnicas de visualização de dados que não é abordada nesta ementa.</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Múltipla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25</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 A Ciência de Dados engloba técnicas para entender e interpretar dados para permitir a tomada de decisões efetivas nos negócios. Neste curso você aprenderá sobre o tratamento, carga, armazenamento, transformação e limpeza de dados, dados estruturados e tipos de estruturas e dados, além da análise de qualidade de dados. </a:t>
            </a:r>
          </a:p>
          <a:p/>
          <a:p>
            <a:r>
              <a:t>Questão: O tratamento de dados é realizado utilizando a ____, assim como outras ____ para manipular e visualizar dados.</a:t>
            </a:r>
          </a:p>
          <a:p/>
          <a:p>
            <a:r>
              <a:t>Alternativas:</a:t>
            </a:r>
          </a:p>
          <a:p>
            <a:r>
              <a:t>A) Estatística, linguagens</a:t>
            </a:r>
          </a:p>
          <a:p>
            <a:r>
              <a:t>B) Estatística, databases</a:t>
            </a:r>
          </a:p>
          <a:p>
            <a:r>
              <a:t>C) Python, linguagens</a:t>
            </a:r>
          </a:p>
          <a:p>
            <a:r>
              <a:t>D) Python, banco de dados</a:t>
            </a:r>
          </a:p>
          <a:p>
            <a:r>
              <a:t>E) Linguagem de programação, bancos de dados</a:t>
            </a:r>
          </a:p>
          <a:p/>
          <a:p>
            <a:r>
              <a:t>Resposta correta: D) Python, banco de dados.</a:t>
            </a:r>
          </a:p>
          <a:p/>
          <a:p>
            <a:r>
              <a:t>Explicação: O tratamento de dados é realizado normalmente com o auxílio da linguagem de programação Python e outras ferramentas como banco de dados (DataBases) para manipular e visualizar dados.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Completar as Lacunas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26</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p>
            <a:r>
              <a:t>Qual das seguintes representações gráficas de visualização de dados seria mais apropriada para exibir informações relacionadas ao número de moradores em cada estado?</a:t>
            </a:r>
          </a:p>
          <a:p/>
          <a:p>
            <a:r>
              <a:t>a) Gráfico de Pizza</a:t>
            </a:r>
          </a:p>
          <a:p>
            <a:r>
              <a:t>b) Gráfico de Linhas</a:t>
            </a:r>
          </a:p>
          <a:p>
            <a:r>
              <a:t>c) Gráfico de Barras</a:t>
            </a:r>
          </a:p>
          <a:p>
            <a:r>
              <a:t>d) Histograma</a:t>
            </a:r>
          </a:p>
          <a:p>
            <a:r>
              <a:t>e) Mapa de Calor</a:t>
            </a:r>
          </a:p>
          <a:p/>
          <a:p>
            <a:r>
              <a:t>Resposta: C - Gráfico de Barras. </a:t>
            </a:r>
          </a:p>
          <a:p>
            <a:r>
              <a:t>Gráficos de barras são úteis para ilustrar as diferenças entre valores, permitindo que os usuários visualize as mudanças entre faixas de dados e suas respectivas frequências. Eles permitem que o usuário compare duas ou mais séries de dados ao mesmo tempo, além de fornecer uma comparação rápida de grupos de dados.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Médio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27</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p>
            <a:r>
              <a:t>De acordo com a ementa descrita acima, que tipo de gráfico pode ser utilizado para demonstrar relações entre dados e informações?</a:t>
            </a:r>
          </a:p>
          <a:p/>
          <a:p>
            <a:r>
              <a:t>a) Gráfico de barras</a:t>
            </a:r>
          </a:p>
          <a:p>
            <a:r>
              <a:t>b) Gráfico de pontos</a:t>
            </a:r>
          </a:p>
          <a:p>
            <a:r>
              <a:t>c) Gráfico de linhas</a:t>
            </a:r>
          </a:p>
          <a:p>
            <a:r>
              <a:t>d) Gráfico de dispersão</a:t>
            </a:r>
          </a:p>
          <a:p>
            <a:r>
              <a:t>e) Gráfico de radar</a:t>
            </a:r>
          </a:p>
          <a:p/>
          <a:p>
            <a:r>
              <a:t>Resposta Correta: Todas as opções estão corretas. Gráficos de barras, de pontos, de linhas, de dispersão e de radar são todos tipos de gráficos que podem ser utilizados para demonstrar relações entre dados e informações. Por exemplo, um gráfico de barras pode ser usado para mostrar tendências entre dois conjuntos de dados. Um gráfico de dispersão pode ser utilizado para demonstrar a força de uma correlação linear entre dois conjuntos de dados. Um gráfico de linhas pode ser usado para mostrar como uma variável mudou ao longo do tempo.</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Múltipla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Médio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28</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r>
              <a:t>  A Ciência de Dados usa técnicas e elementos fundamentais para a representação gráfica de visualização de dados, de modo a interpretar e inferir relações entre dados e informações. Neste conteúdo abordaremos a tratamento, carga, armazenamento, transformação e limpeza de dados, assim como a qualidade de dados, linguagem Python e outras ferramentas para manipulação e visualização de dados, além de abordarmos vários tipos de gráficos.</a:t>
            </a:r>
          </a:p>
          <a:p/>
          <a:p>
            <a:r>
              <a:t>Questão:</a:t>
            </a:r>
          </a:p>
          <a:p>
            <a:r>
              <a:t>Quais são os principais passos na Ciência de Dados, que são: ___, ___ e ___?</a:t>
            </a:r>
          </a:p>
          <a:p/>
          <a:p>
            <a:r>
              <a:t>(A) Tratamento, Carga, Armazenamento</a:t>
            </a:r>
          </a:p>
          <a:p>
            <a:r>
              <a:t>(B) Transformação, Carga, Armazenamento</a:t>
            </a:r>
          </a:p>
          <a:p>
            <a:r>
              <a:t>(C) Tratamento, Transformação, Limpeza</a:t>
            </a:r>
          </a:p>
          <a:p>
            <a:r>
              <a:t>(D) Tratamento, Carga, Limpeza</a:t>
            </a:r>
          </a:p>
          <a:p>
            <a:r>
              <a:t>(E) Transformação, Carga, Limpeza</a:t>
            </a:r>
          </a:p>
          <a:p/>
          <a:p>
            <a:r>
              <a:t>Resposta correta: (C) Tratamento, Transformação, Limpeza. Os principais passos na Ciência de Dados são: Tratamento, Transformação e Limpeza de dados. Esses passos são necessários para preparar os dados para a análise, permitindo que possamos interpretar e inferir relações entre dados e informações. Além disso, é necessário carregar e armazenar os dados para que sejam manipulados.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Completar as Lacunas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Médio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29</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 Qual dos seguintes gráficos é um exemplo de visualização de dados nos termos descritos na ementa?</a:t>
            </a:r>
          </a:p>
          <a:p/>
          <a:p>
            <a:r>
              <a:t>Alternativas:</a:t>
            </a:r>
          </a:p>
          <a:p/>
          <a:p>
            <a:r>
              <a:t>A) Gráfico de Linhas</a:t>
            </a:r>
          </a:p>
          <a:p>
            <a:r>
              <a:t>B) Gráfico de Ponto</a:t>
            </a:r>
          </a:p>
          <a:p>
            <a:r>
              <a:t>C) Gráfico de Barras</a:t>
            </a:r>
          </a:p>
          <a:p>
            <a:r>
              <a:t>D) Gráfico de Nuvem de Palavras</a:t>
            </a:r>
          </a:p>
          <a:p>
            <a:r>
              <a:t>E) Gráfico de Árvore</a:t>
            </a:r>
          </a:p>
          <a:p/>
          <a:p>
            <a:r>
              <a:t>Resposta: E) Gráfico de Árvore</a:t>
            </a:r>
          </a:p>
          <a:p/>
          <a:p>
            <a:r>
              <a:t>Explicação: O gráfico de árvore é mencionado na ementa como um tipo de gráfico utilizado para a visualização de dados. Este é usado para representar as hierarquias de dados e as ligações entre as informações. A árvore é formada por nós, que podem ser conectados aos seus filhos ou parentes, para mostrar as relações entre eles.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2</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r>
              <a:t>Qual a forma correta de criar uma lista em Python?</a:t>
            </a:r>
          </a:p>
          <a:p>
            <a:r>
              <a:t>a) []</a:t>
            </a:r>
          </a:p>
          <a:p>
            <a:r>
              <a:t>b) {}</a:t>
            </a:r>
          </a:p>
          <a:p>
            <a:r>
              <a:t>c) ()</a:t>
            </a:r>
          </a:p>
          <a:p>
            <a:r>
              <a:t>d) navigator.createList()</a:t>
            </a:r>
          </a:p>
          <a:p>
            <a:r>
              <a:t>e) list()</a:t>
            </a:r>
          </a:p>
          <a:p/>
          <a:p>
            <a:r>
              <a:t>Resposta: e) list(). Uma lista é uma sequência de valores indexados, que é usada para armazenar e organizar dados em Python. A forma correta de criar uma lista em Python é usando a função list(). Por exemplo, 'lista = list()' criará uma lista vazia.</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30</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 Sobre representações gráficas de visualização de dados para a realização de análise, qual das opções abaixo são consideradas formas efetivas de se representar informações?</a:t>
            </a:r>
          </a:p>
          <a:p/>
          <a:p>
            <a:r>
              <a:t>(A) Gráficos de pizza, mapas de calor e de dispersão</a:t>
            </a:r>
          </a:p>
          <a:p>
            <a:r>
              <a:t>(B) Mapas georreferenciados, gráficos de linha e de barras</a:t>
            </a:r>
          </a:p>
          <a:p>
            <a:r>
              <a:t>(C) Radar, mapas de bolha e aumentados</a:t>
            </a:r>
          </a:p>
          <a:p>
            <a:r>
              <a:t>(D) Histograma, gráficos de pontos e de árvore</a:t>
            </a:r>
          </a:p>
          <a:p>
            <a:r>
              <a:t>(E) Bolha, de dispersão e de barras</a:t>
            </a:r>
          </a:p>
          <a:p/>
          <a:p>
            <a:r>
              <a:t>Resposta: A) Gráficos de pizza, mapas de calor e de dispersão. </a:t>
            </a:r>
          </a:p>
          <a:p/>
          <a:p>
            <a:r>
              <a:t>Explicação: Uma representação de dados efetiva envolve o uso de gráficos de pizza, mapas de calor e de dispersão, pois eles permitem uma melhor compreensão e análise dos dados. Os gráficos de pizza e de barras são úteis para comparar diferentes grupos de dados, enquanto os mapas de calor são úteis para visualizar relações lineares. Os gráficos de dispersão ajudam a avaliar o grau de correlação entre dois ou mais conjuntos de dados.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Múltipla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31</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r>
              <a:t>A Ciência de Dados envolve o tratamento, a carga, o armazenamento, a transformação e a limpeza de dados, bem como a análise da qualidade deles. Além disso, existem diversos tipos de estruturas e dados que podem ser manipulados por diferentes ferramentas. Uma dessas ferramentas são as representações gráficas de visualização de dados, que permitem a interpretação e inferência de relações entre dados e informações.</a:t>
            </a:r>
          </a:p>
          <a:p/>
          <a:p>
            <a:r>
              <a:t>Enunciado da questão:</a:t>
            </a:r>
          </a:p>
          <a:p>
            <a:r>
              <a:t>Qual a importância das representações gráficas de visualização de dados para a Ciência de Dados?</a:t>
            </a:r>
          </a:p>
          <a:p/>
          <a:p>
            <a:r>
              <a:t>Resposta:</a:t>
            </a:r>
          </a:p>
          <a:p>
            <a:r>
              <a:t>As representações gráficas de visualização de dados são extremamente importantes para a Ciência de Dados, pois permitem interpretar e inferir relações entre os dados e as informações presentes. Graças à visualização, é possível apresentar às pessoas um significado e profundidade dos dados de forma mais clara e intuitiva, o que permite a tomadas de decisões mais estruturadas e ágeis. Além disso, as representações gráficas também tornam os dados mais atraentes, o que pode incentivar as pessoas a descobrir novas conclusões e relações. Por fim, as visualizações gráficas também podem ser usadas para criar um diagnóstico detalhado sobre um dado assunto, o que pode permitir o desenvolvimento de soluções melhores e mais eficazes.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Dissertativa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32</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p>
            <a:r>
              <a:t>A Ciência de Dados é uma área que auxilia as organizações a obter valor a partir dos dados. Neste contexto, existem algumas técnicas fundamentais de representação gráfica de visualização de dados para atuar na interpretação e inferência de relações existentes.</a:t>
            </a:r>
          </a:p>
          <a:p/>
          <a:p>
            <a:r>
              <a:t>Questão:</a:t>
            </a:r>
          </a:p>
          <a:p/>
          <a:p>
            <a:r>
              <a:t>Conforme citado anteriormente, para atuar na Ciência de Dados, é necessário a aplicação de técnicas fundamentais de ____, ____  e ____ de visualização de dados.</a:t>
            </a:r>
          </a:p>
          <a:p/>
          <a:p>
            <a:r>
              <a:t>(A) visualização, tratamento, armazenamento </a:t>
            </a:r>
          </a:p>
          <a:p>
            <a:r>
              <a:t>(B) interpretação, tratamento, inferência </a:t>
            </a:r>
          </a:p>
          <a:p>
            <a:r>
              <a:t>(C) análise, carga, limpeza </a:t>
            </a:r>
          </a:p>
          <a:p>
            <a:r>
              <a:t>(D) representação, armazenamento, limpeza </a:t>
            </a:r>
          </a:p>
          <a:p>
            <a:r>
              <a:t>(E) tratamento, carga, transformação</a:t>
            </a:r>
          </a:p>
          <a:p/>
          <a:p>
            <a:r>
              <a:t>Resposta correta: (E) Tratamento, carga, transformação.</a:t>
            </a:r>
          </a:p>
          <a:p/>
          <a:p>
            <a:r>
              <a:t>Explicação: Estas três técnicas são fundamentais para a Ciência dos Dados, pois representam o processo de coleta, preparação e transformação dos dados para a realização de uma análise. O tratamento se refere à coleta, limpeza e organização dos dados, a carga consiste na transferência dos dados para o local de armazenamento e a transformação envolve a modificação dos dados para adequar a um formato particularmente útil para a análise.</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Completar as Lacunas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33</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r>
              <a:t>Nesta ementa, vamos abordar diversas técnicas relacionadas à Ciência de Dados, tais como tratamento, carga, armazenamento, transformação e limpeza de dados, estruturas e dados, análise de qualidade de dados, linguagem Python e outras ferramentas para manipulação e visualização de dados. Além disso, abordaremos ainda gráficos e tipos principais de gráficos como gráficos de pontos, de barras, de linhas, de pizza, de dispersão, mapas de calor, mapas geográficos, de bolha, histograma, de bala, de árvore e radar para interpretação e inferência de relações entre dados e informações.</a:t>
            </a:r>
          </a:p>
          <a:p/>
          <a:p>
            <a:r>
              <a:t>Questão:</a:t>
            </a:r>
          </a:p>
          <a:p>
            <a:r>
              <a:t>Quais dos tipos de gráficos abaixo podem ser usados para visualizar dados e informações, permitindo a interpretação e inferência de relações entre dados e informações?</a:t>
            </a:r>
          </a:p>
          <a:p/>
          <a:p>
            <a:r>
              <a:t>Alternativas:</a:t>
            </a:r>
          </a:p>
          <a:p>
            <a:r>
              <a:t>A) Gráfico de pizza</a:t>
            </a:r>
          </a:p>
          <a:p>
            <a:r>
              <a:t>B) Gráfico de histograma</a:t>
            </a:r>
          </a:p>
          <a:p>
            <a:r>
              <a:t>C) Gráfico de barras</a:t>
            </a:r>
          </a:p>
          <a:p>
            <a:r>
              <a:t>D) Gráfico de nuvem</a:t>
            </a:r>
          </a:p>
          <a:p>
            <a:r>
              <a:t>E) Gráfico de paralelas</a:t>
            </a:r>
          </a:p>
          <a:p/>
          <a:p>
            <a:r>
              <a:t>Resposta Correta:</a:t>
            </a:r>
          </a:p>
          <a:p>
            <a:r>
              <a:t>A) Gráfico de pizza</a:t>
            </a:r>
          </a:p>
          <a:p>
            <a:r>
              <a:t>B) Gráfico de histograma</a:t>
            </a:r>
          </a:p>
          <a:p>
            <a:r>
              <a:t>C) Gráfico de barras</a:t>
            </a:r>
          </a:p>
          <a:p>
            <a:r>
              <a:t>D) Gráfico de nuvem</a:t>
            </a:r>
          </a:p>
          <a:p>
            <a:r>
              <a:t>E) Gráfico de paralelas</a:t>
            </a:r>
          </a:p>
          <a:p/>
          <a:p>
            <a:r>
              <a:t>Explicação:</a:t>
            </a:r>
          </a:p>
          <a:p>
            <a:r>
              <a:t>Todos os tipos de gráficos abaixo podem ser usados para visualizar dados e informações, permitindo a interpretação e inferência de relações entre dados e informações. O Gráfico de Pizza é usado para comparar porções de um todo; o Gráfico de Histograma é usado para visualizar o comportamento de uma variável; o Gráfico de Barras é usado para comparar duas ou mais variáveis; o Gráfico de Nuvem é usado para representar relações entre dois ou mais conjuntos de dados; e o Gráfico de Paralelas é usado para visualizar a correlação entre diversos conjuntos de dados.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Médio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34</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 Nesta ementa, vamos estudar as técnicas e elementos fundamentais da representação gráfica de visualização de dados para a interpretação e inferência de relações entre dados e informações.</a:t>
            </a:r>
          </a:p>
          <a:p/>
          <a:p>
            <a:r>
              <a:t>Questão: Qual das seguintes gráficas é a mais apropriada usar para mostrar a relação entre duas variáveis?</a:t>
            </a:r>
          </a:p>
          <a:p/>
          <a:p>
            <a:r>
              <a:t>a) Gráfico de Barras</a:t>
            </a:r>
          </a:p>
          <a:p>
            <a:r>
              <a:t>b) Gráfico de Dispersão</a:t>
            </a:r>
          </a:p>
          <a:p>
            <a:r>
              <a:t>c) Mapa de Calor</a:t>
            </a:r>
          </a:p>
          <a:p>
            <a:r>
              <a:t>d) Gráfico de Linhas</a:t>
            </a:r>
          </a:p>
          <a:p>
            <a:r>
              <a:t>e) Gráfico de Bolha</a:t>
            </a:r>
          </a:p>
          <a:p/>
          <a:p>
            <a:r>
              <a:t>Resposta Correta: B - Gráfico de Dispersão. Esse tipo de gráfico é muito útil para mostrar a relação entre duas variáveis e é também usado para exibir dados em três dimensões. No gráfico de dispersão, quanto mais próxima a relação entre as variáveis, maior a concentração dos pontos em uma área.</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35</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 </a:t>
            </a:r>
          </a:p>
          <a:p/>
          <a:p>
            <a:r>
              <a:t>Um dos elementos fundamentais da representação gráfica de visualização de dados é o:</a:t>
            </a:r>
          </a:p>
          <a:p>
            <a:r>
              <a:t>A. Armazenamento </a:t>
            </a:r>
          </a:p>
          <a:p>
            <a:r>
              <a:t>B. Transformação </a:t>
            </a:r>
          </a:p>
          <a:p>
            <a:r>
              <a:t>C. Carga </a:t>
            </a:r>
          </a:p>
          <a:p>
            <a:r>
              <a:t>D. Tratamento </a:t>
            </a:r>
          </a:p>
          <a:p>
            <a:r>
              <a:t>E. Limpeza </a:t>
            </a:r>
          </a:p>
          <a:p/>
          <a:p>
            <a:r>
              <a:t>Resposta correta: E. Limpeza</a:t>
            </a:r>
          </a:p>
          <a:p>
            <a:r>
              <a:t>Explicação: A limpeza de dados é parte fundamental da representação gráfica de visualização de dados. Esta etapa é responsável pela detecção e correção de dados inconsistentes, incompletos ou errados, e também visa remover ruídos e outliers nos conjuntos de dados. É importante que os dados estejam limpos e organizados para poderem ser facilmente compreendidos e visualizados.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Múltipla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36</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p>
            <a:r>
              <a:t>Qual a importância das ferramentas para a manipulação e visualização de dados?</a:t>
            </a:r>
          </a:p>
          <a:p/>
          <a:p>
            <a:r>
              <a:t>a) Elas podem ajudar a interpretar e inferir relações entre dados e informações.</a:t>
            </a:r>
          </a:p>
          <a:p>
            <a:r>
              <a:t>b) Elas são usadas para tratamento, carga, armazenamento, transformação e limpeza de dados.</a:t>
            </a:r>
          </a:p>
          <a:p>
            <a:r>
              <a:t>c) Elas são usadas para criar linguagens de programação.</a:t>
            </a:r>
          </a:p>
          <a:p>
            <a:r>
              <a:t>d) Elas são usadas para criar gráficos e mapas georreferenciados.</a:t>
            </a:r>
          </a:p>
          <a:p>
            <a:r>
              <a:t>e) Elas são usadas apenas para estruturar dados.</a:t>
            </a:r>
          </a:p>
          <a:p/>
          <a:p>
            <a:r>
              <a:t>Resposta: a) Elas podem ajudar a interpretar e inferir relações entre dados e informações. As ferramentas para a manipulação e visualização de dados são fundamentais para a análise de dados e para a compreensão das relações existentes entre os dados. Elas também podem ser usadas para tratamento, carga, armazenamento, transformação e limpeza de dados e são essenciais para criar gráficos e mapas georreferenciados que podem nos ajudar a analisar os padrões existentes e identificar informações importantes.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Múltipla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37</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 As funções de agregação e estatísticas permitem trabalhar em conjunto com o SQL para descrever dados. Por exemplo, podemos calcular valores médios e obter somas de dados usando funções de agregação e estatísticas.</a:t>
            </a:r>
          </a:p>
          <a:p/>
          <a:p>
            <a:r>
              <a:t>Crie uma tabela fictícia chamada 'Vendas' contendo as colunas 'Cliente', 'Produto', 'Quantidade' e 'Valor'.</a:t>
            </a:r>
          </a:p>
          <a:p/>
          <a:p>
            <a:r>
              <a:t>Tabela: Vendas</a:t>
            </a:r>
          </a:p>
          <a:p/>
          <a:p>
            <a:r>
              <a:t>| Cliente  | Produto  | Quantidade | Valor |</a:t>
            </a:r>
          </a:p>
          <a:p>
            <a:r>
              <a:t>|----------|----------|------------|-------|</a:t>
            </a:r>
          </a:p>
          <a:p>
            <a:r>
              <a:t>| João     | Sabonete | 5          | 1,25  |</a:t>
            </a:r>
          </a:p>
          <a:p>
            <a:r>
              <a:t>| Maria    | Shampoo  | 2          | 2,50  |</a:t>
            </a:r>
          </a:p>
          <a:p>
            <a:r>
              <a:t>| José     | Creme    | 4          | 3,40  |</a:t>
            </a:r>
          </a:p>
          <a:p>
            <a:r>
              <a:t>| João     | Sabonete | 4          | 1,20  |</a:t>
            </a:r>
          </a:p>
          <a:p/>
          <a:p>
            <a:r>
              <a:t>Qual é a soma dos valores das vendas realizadas?</a:t>
            </a:r>
          </a:p>
          <a:p/>
          <a:p>
            <a:r>
              <a:t>A resposta correta é utilizando a instrução SQL:</a:t>
            </a:r>
          </a:p>
          <a:p/>
          <a:p>
            <a:r>
              <a:t>SELECT SUM(Valor) FROM Vendas;</a:t>
            </a:r>
          </a:p>
          <a:p/>
          <a:p>
            <a:r>
              <a:t>Essa instrução SQL calcula e retorna a soma dos valores das vendas contidas na tabela.  O resultado será a soma dos valores de todas as vendas realizadas: 11,35.</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Código SQL</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38</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p>
            <a:r>
              <a:t>Nesta aula, vamos nos concentrar em usar funções de agregação e estatísticas em SQL para extrair informações úteis a partir de dados existentes.</a:t>
            </a:r>
          </a:p>
          <a:p/>
          <a:p>
            <a:r>
              <a:t>Questão:</a:t>
            </a:r>
          </a:p>
          <a:p/>
          <a:p>
            <a:r>
              <a:t>Gere uma tabela de dados fictícios para demonstrar estatísticas simples de um conjunto de dados.</a:t>
            </a:r>
          </a:p>
          <a:p/>
          <a:p>
            <a:r>
              <a:t>Tabela de Dados Fictícios:</a:t>
            </a:r>
          </a:p>
          <a:p/>
          <a:p>
            <a:r>
              <a:t>CREATE TABLE IF NOT EXISTS dados_demo (</a:t>
            </a:r>
          </a:p>
          <a:p>
            <a:r>
              <a:t>  valor INTEGER</a:t>
            </a:r>
          </a:p>
          <a:p>
            <a:r>
              <a:t>);</a:t>
            </a:r>
          </a:p>
          <a:p/>
          <a:p>
            <a:r>
              <a:t>INSERT INTO dados_demo (valor)</a:t>
            </a:r>
          </a:p>
          <a:p>
            <a:r>
              <a:t>VALUES</a:t>
            </a:r>
          </a:p>
          <a:p>
            <a:r>
              <a:t>  (3), (4), (5), (6), (7), (8), (9), (10), (11), (12);</a:t>
            </a:r>
          </a:p>
          <a:p/>
          <a:p>
            <a:r>
              <a:t>Qual é a mediana dos dados acima?</a:t>
            </a:r>
          </a:p>
          <a:p/>
          <a:p>
            <a:r>
              <a:t>Resposta: A mediana deste conjunto de dados é 8. Esta medida de tendência central é encontrada pela instrução SQL abaixo:</a:t>
            </a:r>
          </a:p>
          <a:p/>
          <a:p>
            <a:r>
              <a:t>SELECT MEDIAN(valor) FROM dados_demo; </a:t>
            </a:r>
          </a:p>
          <a:p/>
          <a:p>
            <a:r>
              <a:t>A função MEDIAN() permite-nos calcular a mediana de um conjunto de dados fornecendo-lhe um campo ou expressão que calcula a mediana dos números encontrados na coluna.</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Código SQL</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39</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p>
            <a:r>
              <a:t>Neste exercício, estudaremos como usar as funções de agregação e estatísticas em SQL, cláusulas de agrupamento e ordenação, além de filtros usando a cláusula WHERE e HAVING. </a:t>
            </a:r>
          </a:p>
          <a:p/>
          <a:p>
            <a:r>
              <a:t>Enunciado:</a:t>
            </a:r>
          </a:p>
          <a:p/>
          <a:p>
            <a:r>
              <a:t>Gera-se uma tabela de dados fictícios contendo nome do cliente, tipo de produto, preço, data da compra e total gasto. </a:t>
            </a:r>
          </a:p>
          <a:p/>
          <a:p>
            <a:r>
              <a:t>Tabela:</a:t>
            </a:r>
          </a:p>
          <a:p/>
          <a:p>
            <a:r>
              <a:t>Nome | Tipo de Produto | Preço | Data da Compra | Total Gasto</a:t>
            </a:r>
          </a:p>
          <a:p/>
          <a:p>
            <a:r>
              <a:t>Victor | Cama | 200 | 10/07/2020 | 200</a:t>
            </a:r>
          </a:p>
          <a:p>
            <a:r>
              <a:t>Brian | Cama | 250 | 10/07/2020 | 250</a:t>
            </a:r>
          </a:p>
          <a:p>
            <a:r>
              <a:t>Victor | Mesa | 200 | 10/07/2020 | 400</a:t>
            </a:r>
          </a:p>
          <a:p>
            <a:r>
              <a:t>Brian | Banco | 100 | 11/07/2020 | 350</a:t>
            </a:r>
          </a:p>
          <a:p/>
          <a:p>
            <a:r>
              <a:t>Qual instrução SQL é necessária para extrair as informações dos clientes que compraram cama e que gastaram mais de 200 reais?</a:t>
            </a:r>
          </a:p>
          <a:p/>
          <a:p>
            <a:r>
              <a:t>Resposta:</a:t>
            </a:r>
          </a:p>
          <a:p/>
          <a:p>
            <a:r>
              <a:t>A instrução SQL necessária para recuperar as informações é: </a:t>
            </a:r>
          </a:p>
          <a:p/>
          <a:p>
            <a:r>
              <a:t>SELECT Nome, Tipo de Produto, Preço, Data da Compra, Total Gasto </a:t>
            </a:r>
          </a:p>
          <a:p>
            <a:r>
              <a:t>FROM tabela </a:t>
            </a:r>
          </a:p>
          <a:p>
            <a:r>
              <a:t>WHERE Tipo de Produto = 'Cama' AND Total Gasto &gt; 200;</a:t>
            </a:r>
          </a:p>
          <a:p/>
          <a:p>
            <a:r>
              <a:t>Explicação: </a:t>
            </a:r>
          </a:p>
          <a:p/>
          <a:p>
            <a:r>
              <a:t>Esta instrução SQL faz uma seleção de todas as colunas (nome, tipo de produto, preço, data da compra e total gasto) da tabela de dados, filtrando todas as informações que pertencem aos clientes que compraram cama e que gastaram mais de 200 reais.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Código SQL</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3</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 O conteúdo desta ementa trata dos principais conceitos de lógica de programação com Python, incluindo if, for, dicionários e listas.</a:t>
            </a:r>
          </a:p>
          <a:p/>
          <a:p>
            <a:r>
              <a:t>Questão: De acordo com a lógica de programação com Python, qual é a diferença entre listas e dicionários?</a:t>
            </a:r>
          </a:p>
          <a:p/>
          <a:p>
            <a:r>
              <a:t>Alternativas:</a:t>
            </a:r>
          </a:p>
          <a:p>
            <a:r>
              <a:t>A) Listas são uma coleção de dados e dicionários são uma estrutura de dados.</a:t>
            </a:r>
          </a:p>
          <a:p>
            <a:r>
              <a:t>B) Listas são um tipo especial de dicionário.</a:t>
            </a:r>
          </a:p>
          <a:p>
            <a:r>
              <a:t>C) Listas são usadas para armazenar uma série de dados, enquanto dicionários são usados para armazenar chaves específicas com valores associados a elas.</a:t>
            </a:r>
          </a:p>
          <a:p>
            <a:r>
              <a:t>D) Listas são capazes de armazenar chaves e valores, enquanto dicionários não são.</a:t>
            </a:r>
          </a:p>
          <a:p>
            <a:r>
              <a:t>E) Listas são armazenadas como únicos itens, enquanto dicionários são armazenados como pares de itens.</a:t>
            </a:r>
          </a:p>
          <a:p/>
          <a:p>
            <a:r>
              <a:t>Resposta Correta: C) Listas são usadas para armazenar uma série de dados, enquanto dicionários são usados para armazenar chaves específicas com valores associados a elas. Explicação: As listas são usadas para armazenar uma série de dados de qualquer tipo, que não estão necessariamente associados entre si, enquanto os dicionários são usados para armazenar chaves específicas acompanhadas de valores associados a essas chaves.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40</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p>
            <a:r>
              <a:t>Neste exercício vamos aplicar os conceitos de usar funções de agregação e estatísticas em SQL, clausulas de agrupamento e ordenação, bem como filtros usando clausula WHERE e HAVING.</a:t>
            </a:r>
          </a:p>
          <a:p/>
          <a:p>
            <a:r>
              <a:t>Enunciado da questão:</a:t>
            </a:r>
          </a:p>
          <a:p/>
          <a:p>
            <a:r>
              <a:t>- Gere uma tabela de dados fictícios contendo informações de rendimentos mensais de alunos de uma escola, contendo os campos nome (Texto), rendimento (Valor), mês (Texto) e ano (Valor):</a:t>
            </a:r>
          </a:p>
          <a:p/>
          <a:p>
            <a:r>
              <a:t>| Nome  | Rendimento | Mês  | Ano |</a:t>
            </a:r>
          </a:p>
          <a:p>
            <a:r>
              <a:t>|-------|------------|------|-----|</a:t>
            </a:r>
          </a:p>
          <a:p>
            <a:r>
              <a:t>| João  | 450        | Maio | 2020|</a:t>
            </a:r>
          </a:p>
          <a:p>
            <a:r>
              <a:t>| Maria | 500        | Maio | 2020|</a:t>
            </a:r>
          </a:p>
          <a:p>
            <a:r>
              <a:t>| Pedro | 300        | Maio | 2020|</a:t>
            </a:r>
          </a:p>
          <a:p>
            <a:r>
              <a:t>| Marta | 400        | Junho| 2020|</a:t>
            </a:r>
          </a:p>
          <a:p>
            <a:r>
              <a:t>| João  | 650        | Junho| 2020|</a:t>
            </a:r>
          </a:p>
          <a:p/>
          <a:p>
            <a:r>
              <a:t>- Utilizando uma instrução SQL, qual foi o maior rendimento mensal dos alunos no ano de 2020?</a:t>
            </a:r>
          </a:p>
          <a:p/>
          <a:p>
            <a:r>
              <a:t>Resposta: </a:t>
            </a:r>
          </a:p>
          <a:p/>
          <a:p>
            <a:r>
              <a:t>A resposta para a questão é:</a:t>
            </a:r>
          </a:p>
          <a:p/>
          <a:p>
            <a:r>
              <a:t>SELECT MAX(Rendimento) AS Maior_Rendimento </a:t>
            </a:r>
          </a:p>
          <a:p>
            <a:r>
              <a:t>FROM tabela </a:t>
            </a:r>
          </a:p>
          <a:p>
            <a:r>
              <a:t>WHERE Ano = 2020;</a:t>
            </a:r>
          </a:p>
          <a:p/>
          <a:p>
            <a:r>
              <a:t>A instrução SQL acima irá calcular o maior rendimento mensal dos alunos no ano de 2020. A função MAX() usada na consulta SQL irá calcular o maior valor do campo Rendimento para os dados de 2020. A consulta dará como resultado um único valor: 650.</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Código SQL</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41</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p>
            <a:r>
              <a:t>O presente conteúdo tem como objetivo principal abordar o uso de cláusulas de agregação e estatísticas em SQL, bem como abordar como selecionar os dados usando cláusulas GROUP BY, ORDER BY, WHERE e HAVING.</a:t>
            </a:r>
          </a:p>
          <a:p/>
          <a:p>
            <a:r>
              <a:t>Questão:</a:t>
            </a:r>
          </a:p>
          <a:p/>
          <a:p>
            <a:r>
              <a:t>Gere uma tabela de dados fictícia que contenha três colunas intituladas 'Nome', 'Idade' e 'Altura'. Mostre a tabela de dados abaixo:</a:t>
            </a:r>
          </a:p>
          <a:p/>
          <a:p>
            <a:r>
              <a:t>Nome   |  Idade  | Altura</a:t>
            </a:r>
          </a:p>
          <a:p>
            <a:r>
              <a:t>------ | ------- | ------</a:t>
            </a:r>
          </a:p>
          <a:p>
            <a:r>
              <a:t>João   |    24   |  1,75</a:t>
            </a:r>
          </a:p>
          <a:p>
            <a:r>
              <a:t>Paulo  |    32   |  1,86</a:t>
            </a:r>
          </a:p>
          <a:p>
            <a:r>
              <a:t>Maria  |    21   |  1,60</a:t>
            </a:r>
          </a:p>
          <a:p>
            <a:r>
              <a:t>Ana    |    28   |  1,72</a:t>
            </a:r>
          </a:p>
          <a:p/>
          <a:p>
            <a:r>
              <a:t>Qual é a instrução SQL para encontrar a idade média de todos os registros da tabela?</a:t>
            </a:r>
          </a:p>
          <a:p/>
          <a:p>
            <a:r>
              <a:t>Resposta:</a:t>
            </a:r>
          </a:p>
          <a:p/>
          <a:p>
            <a:r>
              <a:t>A instrução SQL para encontrar a idade média de todos os registros da tabela é:</a:t>
            </a:r>
          </a:p>
          <a:p/>
          <a:p>
            <a:r>
              <a:t>SELECT AVG(Idade)</a:t>
            </a:r>
          </a:p>
          <a:p>
            <a:r>
              <a:t>FROM tabela_dados;</a:t>
            </a:r>
          </a:p>
          <a:p/>
          <a:p>
            <a:r>
              <a:t>Explicação:</a:t>
            </a:r>
          </a:p>
          <a:p/>
          <a:p>
            <a:r>
              <a:t>A instrução SELECT AVG (Idade) seleciona a média aritmética da coluna 'Idade' da tabela 'tabela_dados'. A função AVG () é uma função de agregação em SQL que calcula a média aritmética dos valores dentro da coluna 'Idade'. Esta função de agregação é usada dentro da instrução SELECT para retornar resultados mais refinados.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Código SQL</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42</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r>
              <a:t>Nesta lição, abordaremos as cláusulas GROUP BY e ORDER BY, bem como os filtros usando a cláusula WHERE e HAVING.</a:t>
            </a:r>
          </a:p>
          <a:p/>
          <a:p>
            <a:r>
              <a:t>Enunciado da questão:</a:t>
            </a:r>
          </a:p>
          <a:p>
            <a:r>
              <a:t>Gere uma tabela fictícia com cinco colunas: ID, Produto, Preço, Categoria e Data. Mostra a tabela de dados a seguir:</a:t>
            </a:r>
          </a:p>
          <a:p/>
          <a:p>
            <a:r>
              <a:t>+----+------------+--------+------------------+------------+</a:t>
            </a:r>
          </a:p>
          <a:p>
            <a:r>
              <a:t>| ID | Produto    | Preço  |  Categoria       | Data       |</a:t>
            </a:r>
          </a:p>
          <a:p>
            <a:r>
              <a:t>+----+------------+--------+------------------+------------+</a:t>
            </a:r>
          </a:p>
          <a:p>
            <a:r>
              <a:t>| 1  | Bicicleta  | 200.00 | Esportes         | 01/08/2019 |</a:t>
            </a:r>
          </a:p>
          <a:p>
            <a:r>
              <a:t>| 2  | Boné       | 50.00  | Moda Masculina   | 02/08/2019 |</a:t>
            </a:r>
          </a:p>
          <a:p>
            <a:r>
              <a:t>| 3  | Chaveiro   | 15.00  | Acessórios       | 03/08/2019 |</a:t>
            </a:r>
          </a:p>
          <a:p>
            <a:r>
              <a:t>| 4  | Camisa     | 70.00  | Moda Masculina   | 04/08/2019 |</a:t>
            </a:r>
          </a:p>
          <a:p>
            <a:r>
              <a:t>| 5  | Chuteira   | 150.00 | Esportes         | 05/08/2019 |</a:t>
            </a:r>
          </a:p>
          <a:p>
            <a:r>
              <a:t>+----+------------+--------+------------------+------------+</a:t>
            </a:r>
          </a:p>
          <a:p/>
          <a:p>
            <a:r>
              <a:t>Qual é a instrução SQL para exibir a soma total de preços para cada categoria, ordenando os resultados pela soma total em ordem decrescente?</a:t>
            </a:r>
          </a:p>
          <a:p/>
          <a:p>
            <a:r>
              <a:t>Resposta:</a:t>
            </a:r>
          </a:p>
          <a:p>
            <a:r>
              <a:t>A instrução SQL para exibir a soma total de preços para cada categoria, ordenando os resultados pela soma total em ordem decrescente ficaria da seguinte forma:</a:t>
            </a:r>
          </a:p>
          <a:p/>
          <a:p>
            <a:r>
              <a:t>SELECT Categoria, SUM(Preço) AS TotalPreco</a:t>
            </a:r>
          </a:p>
          <a:p>
            <a:r>
              <a:t>FROM tabela</a:t>
            </a:r>
          </a:p>
          <a:p>
            <a:r>
              <a:t>GROUP BY Categoria</a:t>
            </a:r>
          </a:p>
          <a:p>
            <a:r>
              <a:t>ORDER BY TotalPreco DESC;</a:t>
            </a:r>
          </a:p>
          <a:p/>
          <a:p>
            <a:r>
              <a:t>Explicação:</a:t>
            </a:r>
          </a:p>
          <a:p>
            <a:r>
              <a:t>Essa instrução SQL seleciona a coluna Categoria e a soma total dos preços como TotalPreco. Depois é feito um agrupamento por Categoria, aplicando a função de agregação SUM para somar os valores de Preço. Os resultados são então ordenados por TotalPreco em ordem decrescente usando a cláusula ORDER BY.</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Código SQL</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43</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r>
              <a:t>Nesta aula, abordaremos as funções SUM, AVG, MIN MAX, bem como as cláusulas GROUP BY e ORDER BY, e os filtros usando as cláusulas WHERE e HAVING. </a:t>
            </a:r>
          </a:p>
          <a:p/>
          <a:p>
            <a:r>
              <a:t>Enunciado: </a:t>
            </a:r>
          </a:p>
          <a:p>
            <a:r>
              <a:t>Gera-se uma tabela fictícia chamada Cursos” contendo os seguintes campos: IDcurso, nome do curso, e preço.</a:t>
            </a:r>
          </a:p>
          <a:p>
            <a:r>
              <a:t>A seguir mostra-se a tabela Cursos.</a:t>
            </a:r>
          </a:p>
          <a:p/>
          <a:p>
            <a:r>
              <a:t>+---------+-----------------+--------+</a:t>
            </a:r>
          </a:p>
          <a:p>
            <a:r>
              <a:t>| IDcurso | Nome do Curso   | Preço  |</a:t>
            </a:r>
          </a:p>
          <a:p>
            <a:r>
              <a:t>+---------+-----------------+--------+</a:t>
            </a:r>
          </a:p>
          <a:p>
            <a:r>
              <a:t>|    1    | Programação    |  500.00|</a:t>
            </a:r>
          </a:p>
          <a:p>
            <a:r>
              <a:t>+---------+-----------------+--------+</a:t>
            </a:r>
          </a:p>
          <a:p>
            <a:r>
              <a:t>|    2    | Estatística    |  750.00|</a:t>
            </a:r>
          </a:p>
          <a:p>
            <a:r>
              <a:t>+---------+-----------------+--------+</a:t>
            </a:r>
          </a:p>
          <a:p>
            <a:r>
              <a:t>|    3    | Banco de Dados | 1000.00|</a:t>
            </a:r>
          </a:p>
          <a:p>
            <a:r>
              <a:t>+---------+-----------------+--------+</a:t>
            </a:r>
          </a:p>
          <a:p/>
          <a:p>
            <a:r>
              <a:t>Qual a instrução SQL para retornar o preço médio dos cursos?</a:t>
            </a:r>
          </a:p>
          <a:p/>
          <a:p>
            <a:r>
              <a:t>Resposta: </a:t>
            </a:r>
          </a:p>
          <a:p>
            <a:r>
              <a:t>A instrução SQL correta para retornar o preço médio de todos os cursos presentes na tabela Cursos é:</a:t>
            </a:r>
          </a:p>
          <a:p/>
          <a:p>
            <a:r>
              <a:t>SELECT AVG(Preço) FROM Cursos;</a:t>
            </a:r>
          </a:p>
          <a:p/>
          <a:p>
            <a:r>
              <a:t>Explicação:</a:t>
            </a:r>
          </a:p>
          <a:p>
            <a:r>
              <a:t>A função AVG() calcula a média aritmética dos preços dos cursos (preços dos cursos contidos na coluna Preço) presentes na tabela Cursos. A instrução SQL retornará o preço médio de todos os cursos listados na tabela.</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Código SQL</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44</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 Quais dos seguintes são impactos que a Emenda Constitucional n° 85/2015, a Lei n° 13.243/2016 e o Decreto n° 9.283/2018 têm no Estado e na sociedade?</a:t>
            </a:r>
          </a:p>
          <a:p/>
          <a:p>
            <a:r>
              <a:t>a) Aumento da competitividade econômica;</a:t>
            </a:r>
          </a:p>
          <a:p>
            <a:r>
              <a:t>b) Reorganização da base de dados do governo;</a:t>
            </a:r>
          </a:p>
          <a:p>
            <a:r>
              <a:t>c) Promoção do uso de novas tecnologias;</a:t>
            </a:r>
          </a:p>
          <a:p>
            <a:r>
              <a:t>d) Garantia de privacidade e segurança de dados pessoais;</a:t>
            </a:r>
          </a:p>
          <a:p>
            <a:r>
              <a:t>e) Proteção dos direitos dos cidadãos.</a:t>
            </a:r>
          </a:p>
          <a:p/>
          <a:p>
            <a:r>
              <a:t>Resposta: d) Garantia de privacidade e segurança de dados pessoais.A Emenda Constitucional n° 85/2015, a Lei n° 13.243/2016 e o Decreto n° 9.283/2018 têm como principal objetivo garantir a proteção de dados pessoais e a segurança de informações armazenadas na base de dados do governo. Essas leis também estabelecem as diretrizes para democratização, ou seja, o uso das novas tecnologias de forma a ampliar os direitos dos cidadãos. Consequentemente, essas medidas desempenham um importante papel na proteção dos direitos dos cidadãos e na promoção da competitividade econômica.</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Transformação Digital</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45</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p>
            <a:r>
              <a:t>Design Thinking é uma abordagem de problemas criativa e colaborativa que pode ser aplicada para soluções inovadoras em diversos contextos, incluindo a Transformação Digital. O Design Thinking é composto por 5 fases principais.</a:t>
            </a:r>
          </a:p>
          <a:p/>
          <a:p>
            <a:r>
              <a:t>Questão:</a:t>
            </a:r>
          </a:p>
          <a:p>
            <a:r>
              <a:t>Qual das seguintes opções listadas é uma das 5 fases principais do Design Thinking?</a:t>
            </a:r>
          </a:p>
          <a:p/>
          <a:p>
            <a:r>
              <a:t>a) Ideiação</a:t>
            </a:r>
          </a:p>
          <a:p>
            <a:r>
              <a:t>b) Análise</a:t>
            </a:r>
          </a:p>
          <a:p>
            <a:r>
              <a:t>c) Desenvolvimento</a:t>
            </a:r>
          </a:p>
          <a:p>
            <a:r>
              <a:t>d) Experimentação</a:t>
            </a:r>
          </a:p>
          <a:p>
            <a:r>
              <a:t>e) Implementação</a:t>
            </a:r>
          </a:p>
          <a:p/>
          <a:p>
            <a:r>
              <a:t>Resposta correta: a) Ideiação</a:t>
            </a:r>
          </a:p>
          <a:p/>
          <a:p>
            <a:r>
              <a:t>Explicação: A Ideiação é uma das 5 fases principais do Design Thinking, juntamente com Compreensão, Ideação, Prototipação e Testagem. Elas foram desenvolvidas para orientar um processo de inovação de forma colaborativa e criativa, com o foco na experimentação para a solução de problemas e na Transformação Digital.</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Transformação Digital</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46</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 De que forma a economia da informação afeta a transformação digital?</a:t>
            </a:r>
          </a:p>
          <a:p/>
          <a:p>
            <a:r>
              <a:t>a) A economia da informação permite a criação de novos serviços e produtos digitais </a:t>
            </a:r>
          </a:p>
          <a:p>
            <a:r>
              <a:t>b) A economia da informação aumenta a produtividade ao fornecer informações rápidas para tomadas de decisão</a:t>
            </a:r>
          </a:p>
          <a:p>
            <a:r>
              <a:t>c) A economia da informação incentiva o investimento em novas tecnologias</a:t>
            </a:r>
          </a:p>
          <a:p>
            <a:r>
              <a:t>d) A economia da informação facilita a disseminação de conhecimento</a:t>
            </a:r>
          </a:p>
          <a:p>
            <a:r>
              <a:t>e) A economia da informação permite a gestão de dados de forma adequada</a:t>
            </a:r>
          </a:p>
          <a:p/>
          <a:p>
            <a:r>
              <a:t>A resposta correta é e) A economia da informação permite a gestão de dados de forma adequada. Isso é de extrema importância para a transformação digital pois o monitoramento de dados fornece um feedback preciso para a produção de produtos, serviços e processos. Além disso, as informações coletadas e avaliadas possibilitam a customização de produtos e serviços de forma eficiente, resultando na otimização da transformação digital.</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Transformação Digital</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47</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p>
            <a:r>
              <a:t>Qual dos seguintes é um elemento fundamental para a transformação digital e inovação em processos organizacionais?</a:t>
            </a:r>
          </a:p>
          <a:p/>
          <a:p>
            <a:r>
              <a:t>a) Economia da informação</a:t>
            </a:r>
          </a:p>
          <a:p>
            <a:r>
              <a:t>b) Estrutura de uma economia subdesenvolvida</a:t>
            </a:r>
          </a:p>
          <a:p>
            <a:r>
              <a:t>c) Dados e processos de gestão de ciclo de vida</a:t>
            </a:r>
          </a:p>
          <a:p>
            <a:r>
              <a:t>d) O conceito de economia digital</a:t>
            </a:r>
          </a:p>
          <a:p>
            <a:r>
              <a:t>e) Uso de novas tecnologias</a:t>
            </a:r>
          </a:p>
          <a:p/>
          <a:p>
            <a:r>
              <a:t>Resposta: C) Dados e processos de gestão de ciclo de vida. Os dados são fundamentais para o sucesso da transformação digital e inovação em processos organizacionais, pois fornecem uma base sobre a qual podem ser construídos novos modelos, processos e serviços. O desenvolvimento de processos de gestão de ciclo de vida de dados (data lifecycle management) tornou-se parte fundamental para assegurar que os dados sejam usados de forma segura e responsável, assegurando assim um ambiente digital estável e eficaz.</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Transformação Digital</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48</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r>
              <a:t>Em que contexto é utilizado o conceito de economia digital e da informação?</a:t>
            </a:r>
          </a:p>
          <a:p/>
          <a:p>
            <a:r>
              <a:t>a) No contexto de desenvolvimento econômico em países subdesenvolvidos.</a:t>
            </a:r>
          </a:p>
          <a:p>
            <a:r>
              <a:t>b) No contexto da compreensão de economias modernas e emergentes.</a:t>
            </a:r>
          </a:p>
          <a:p>
            <a:r>
              <a:t>c) No contexto de estruturas e dificuldades enfrentadas por economias subdesenvolvidas.</a:t>
            </a:r>
          </a:p>
          <a:p>
            <a:r>
              <a:t>d) No contexto de desenvolvimento de competências digitais em economias subdesenvolvidas.</a:t>
            </a:r>
          </a:p>
          <a:p>
            <a:r>
              <a:t>e) No contexto da transformação digital de economias modernas.</a:t>
            </a:r>
          </a:p>
          <a:p/>
          <a:p>
            <a:r>
              <a:t>Resposta: E) No contexto da transformação digital de economias modernas.</a:t>
            </a:r>
          </a:p>
          <a:p/>
          <a:p>
            <a:r>
              <a:t>Justificativa: O conceito de economia digital e da informação é usado para se referir às tecnologias digitais que afetam e transformam a economia de um país. Esta transformação pode ter um efeito significativo na economia moderna, criando oportunidades e desafios. As opções A, B e C são incorretas porque não abordam o contexto de transformação digital e as opções D e E são corretas pois abordam o contexto de transformação digital. A opção E é a correta pois se refere especificamente ao contexto da transformação digital de economias modernas.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Transformação Digital</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49</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 </a:t>
            </a:r>
          </a:p>
          <a:p>
            <a:r>
              <a:t>Um dos principais produtos da economia da informação é o conhecimento, que é aplicado diretamente para melhorar os produtos ou serviços oferecidos. Qual é a forma mais comum de obtê-lo?</a:t>
            </a:r>
          </a:p>
          <a:p/>
          <a:p>
            <a:r>
              <a:t>A) Através do qualificação de profissionais.</a:t>
            </a:r>
          </a:p>
          <a:p>
            <a:r>
              <a:t>B) Utilizando ferramentas de Big Data.</a:t>
            </a:r>
          </a:p>
          <a:p>
            <a:r>
              <a:t>C) Analisando resultados de mercado.</a:t>
            </a:r>
          </a:p>
          <a:p>
            <a:r>
              <a:t>D) Solucionando problemas complexos.</a:t>
            </a:r>
          </a:p>
          <a:p>
            <a:r>
              <a:t>E) Estudando os estágios educacionais.</a:t>
            </a:r>
          </a:p>
          <a:p/>
          <a:p>
            <a:r>
              <a:t>Resposta Correta: D) Solucionando problemas complexos.</a:t>
            </a:r>
          </a:p>
          <a:p/>
          <a:p>
            <a:r>
              <a:t>Justificativa: </a:t>
            </a:r>
          </a:p>
          <a:p>
            <a:r>
              <a:t>A) Através do qualificação de profissionais pode ajudar a melhorar um produto ou serviço, mas não é a forma mais comum de obtenção de conhecimento.</a:t>
            </a:r>
          </a:p>
          <a:p>
            <a:r>
              <a:t>B) As ferramentas de Big Data são úteis para ajudar a coletar informação, mas não são a forma mais utilizada para obter conhecimento.</a:t>
            </a:r>
          </a:p>
          <a:p>
            <a:r>
              <a:t>C) Analisar os resultados de mercado é importante para determinar os produtos ou serviços para os quais existe uma procura, mas não é a forma mais comum de obtenção de conhecimento.</a:t>
            </a:r>
          </a:p>
          <a:p>
            <a:r>
              <a:t>D) Solucionar problemas complexos é a forma mais comum de obtenção de conhecimento, pois isso é necessário para melhorar os produtos ou serviços oferecidos.</a:t>
            </a:r>
          </a:p>
          <a:p>
            <a:r>
              <a:t>E) Estudar os estágios educacionais é importante para desenvolver as habilidades e aptidões necessárias para efetuar uma boa análise de dados, mas não é a forma mais comum de obtenção de conhecimento.</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Transformação Digital</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4</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p>
            <a:r>
              <a:t>Em Python, quando queremos armazenar vários itens que tenham uma ligação entre si, qual das seguintes estruturas de dados devemos usar?</a:t>
            </a:r>
          </a:p>
          <a:p/>
          <a:p>
            <a:r>
              <a:t>A) If</a:t>
            </a:r>
          </a:p>
          <a:p>
            <a:r>
              <a:t>B) For</a:t>
            </a:r>
          </a:p>
          <a:p>
            <a:r>
              <a:t>C) Dicionários </a:t>
            </a:r>
          </a:p>
          <a:p>
            <a:r>
              <a:t>D) Listas </a:t>
            </a:r>
          </a:p>
          <a:p>
            <a:r>
              <a:t>E) Todas as opções anteriores</a:t>
            </a:r>
          </a:p>
          <a:p/>
          <a:p>
            <a:r>
              <a:t>Resposta: D) Listas </a:t>
            </a:r>
          </a:p>
          <a:p>
            <a:r>
              <a:t>Explicação: A estrutura de dicionário é usada para armazenar os itens em pares chave-valor, enquanto a estrutura de lista é usada para armazenar os itens em uma sequência ordenada. As estruturas de if e for são usadas para, respectivamente, testar condições de verdade e executar repetidamente os comandos.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Múltipla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50</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r>
              <a:t>A economia da informação é a exploração e utilização da informação para o desenvolvimento de uma economia moderna a partir de um ponto de vista global. Qual das alternativas abaixo descreve melhor essa definição?</a:t>
            </a:r>
          </a:p>
          <a:p>
            <a:r>
              <a:t>a) A economia da informação visa desenvolver e aprimorar as economias dos países subdesenvolvidos</a:t>
            </a:r>
          </a:p>
          <a:p>
            <a:r>
              <a:t>b) A economia da informação envolve o uso da tecnologia para gerar conteúdo digital a fim de obter um retorno financeiro</a:t>
            </a:r>
          </a:p>
          <a:p>
            <a:r>
              <a:t>c) A economia da informação é a criação, gerenciamento, intercâmbio e uso de informações digitais para obter eficiência, eficácia e produtividade </a:t>
            </a:r>
          </a:p>
          <a:p>
            <a:r>
              <a:t>d) A economia da informação é o uso de novas tecnologias para a redução dos custos de produção</a:t>
            </a:r>
          </a:p>
          <a:p>
            <a:r>
              <a:t>e) A economia da informação envolve a utilização de informações digitais para promover o desenvolvimento socioeconômico</a:t>
            </a:r>
          </a:p>
          <a:p/>
          <a:p>
            <a:r>
              <a:t>Resposta: C) A economia da informação é a criação, gerenciamento, intercâmbio e uso de informações digitais para obter eficiência, eficácia e produtividade.</a:t>
            </a:r>
          </a:p>
          <a:p/>
          <a:p>
            <a:r>
              <a:t>Justificativas: </a:t>
            </a:r>
          </a:p>
          <a:p>
            <a:r>
              <a:t>A) A economia digital visa o desenvolvimento de economias modernas, não tão necessariamente de economias subdesenvolvidas.</a:t>
            </a:r>
          </a:p>
          <a:p>
            <a:r>
              <a:t>B) A economia da informação não depende de retornos financeiros, mas sim da eficiência, eficácia e produtividade.</a:t>
            </a:r>
          </a:p>
          <a:p>
            <a:r>
              <a:t>D) A redução de custos não é o foco da economia da informação.</a:t>
            </a:r>
          </a:p>
          <a:p>
            <a:r>
              <a:t>E) O principal objetivo da economia da informação é aumentar a eficiência, eficácia e produtividade, e não necessariamente o desenvolvimento socioeconômico.</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Transformação Digital</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51</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r>
              <a:t>A utilização de dados e tecnologias digitais para experimentação, validação de hipóteses e tomada de decisão é cada vez mais presente em diversas áreas de negócio. A Ciência de Dados e o uso da Transformação Digital tem permitido a melhoria das decisões tomadas com base em dados e evidências.</a:t>
            </a:r>
          </a:p>
          <a:p/>
          <a:p>
            <a:r>
              <a:t>Questão:</a:t>
            </a:r>
          </a:p>
          <a:p>
            <a:r>
              <a:t>Qual das opções abaixo melhor descreve uma das vantagens de se utilizar a Transformação Digital para tomar decisões baseadas em dados?</a:t>
            </a:r>
          </a:p>
          <a:p/>
          <a:p>
            <a:r>
              <a:t>A) Diminuição do custo das decisões;</a:t>
            </a:r>
          </a:p>
          <a:p>
            <a:r>
              <a:t>B) Amadurecimento da tecnologia usada;</a:t>
            </a:r>
          </a:p>
          <a:p>
            <a:r>
              <a:t>C) Maior velocidade no processamento dos dados;</a:t>
            </a:r>
          </a:p>
          <a:p>
            <a:r>
              <a:t>D) Maior precisão nas decisões. </a:t>
            </a:r>
          </a:p>
          <a:p/>
          <a:p>
            <a:r>
              <a:t>Resposta Correta: D) Maior precisão nas decisões.</a:t>
            </a:r>
          </a:p>
          <a:p>
            <a:r>
              <a:t>Justificativa: A Transformação Digital tem permitido uma maior previsibilidade e precisão nos processos de tomada de decisão, pois permite racionalizar o processo de coleta, produção e análise de dados, em comparação aos mecanismos convencionais. A opção A) não está relacionada com a Transformação Digital, pois esta pode ajudar a diminuir custos, mas não é o seu principal objetivo. A opção B) não está relacionada com a Transformação Digital, pois esta não tem como objetivo amadurecer as tecnologias usadas. A opção C) está relacionada, pois uma das vantagens é exatamente a maior velocidade no processamento de dados, mas não é o principal objetivo. Já a opção D) descreve corretamente uma das vantagens da Transformação Digital para decisões baseadas em dados: maior precisão nas decisões.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Dissertativa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Transformação Digital</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52</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p>
            <a:r>
              <a:t>A tecnologia blockchain é usada para melhorar a transparência e segurança em diversas iniciativas transformadoras. Blockchain fornece às empresas a capacidade de trabalhar com transações descentralizadas nos setores de supply chain, saúde e finanças, permitindo a execução de transações em uma rede de computadores relacionados, o que proporciona maior segurança e ______.</a:t>
            </a:r>
          </a:p>
          <a:p/>
          <a:p>
            <a:r>
              <a:t>(A) audibilidade</a:t>
            </a:r>
          </a:p>
          <a:p>
            <a:r>
              <a:t>(B) compartilhamento</a:t>
            </a:r>
          </a:p>
          <a:p>
            <a:r>
              <a:t>(C) escalabilidade</a:t>
            </a:r>
          </a:p>
          <a:p>
            <a:r>
              <a:t>(D) imutabilidade</a:t>
            </a:r>
          </a:p>
          <a:p>
            <a:r>
              <a:t>(E) visibilidade</a:t>
            </a:r>
          </a:p>
          <a:p/>
          <a:p>
            <a:r>
              <a:t>Resposta: D - imutabilidade. A blockchain permite que transações sejam executadas de forma mais segura e imutável, o que significa que os dados armazenados não podem ser alterados ou excluídos dos registros.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Completar as Lacunas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Transformação Digital</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53</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r>
              <a:t>O Metaverso e a Realidade Virtual/Aumentada estão se tornando cada vez mais populares na vida das pessoas e nos negócios, abrindo novas possibilidades de marketing, colaboração remota e experiências de consumidores.</a:t>
            </a:r>
          </a:p>
          <a:p/>
          <a:p>
            <a:r>
              <a:t>Questão: </a:t>
            </a:r>
          </a:p>
          <a:p>
            <a:r>
              <a:t>Quais das seguintes afirmações descrevem os benefícios da integração da Realidade Virtual e Aumentada na vida cotidiana e nos negócios?</a:t>
            </a:r>
          </a:p>
          <a:p/>
          <a:p>
            <a:r>
              <a:t>( ) Maior engajamento dos usuários</a:t>
            </a:r>
          </a:p>
          <a:p>
            <a:r>
              <a:t>( ) Interação direta e instantânea entre usuários</a:t>
            </a:r>
          </a:p>
          <a:p>
            <a:r>
              <a:t>( ) Menor custo operacional</a:t>
            </a:r>
          </a:p>
          <a:p>
            <a:r>
              <a:t>( ) Redução de tempo de resposta</a:t>
            </a:r>
          </a:p>
          <a:p>
            <a:r>
              <a:t>( ) Experiências personalizadas</a:t>
            </a:r>
          </a:p>
          <a:p/>
          <a:p>
            <a:r>
              <a:t>Resposta: As respostas corretas são Alternativa A, Alternativa B e Alternativa E.</a:t>
            </a:r>
          </a:p>
          <a:p/>
          <a:p>
            <a:r>
              <a:t>Justificativa:</a:t>
            </a:r>
          </a:p>
          <a:p/>
          <a:p>
            <a:r>
              <a:t>Alternativa A: Maior engajamento dos usuários - A Realidade Virtual e Aumentada permitem que os usuários interajam com aplicações e experimentem conteúdos de forma mais divertida, o que os ajuda a se envolver melhor e a se manterem engajados.</a:t>
            </a:r>
          </a:p>
          <a:p/>
          <a:p>
            <a:r>
              <a:t>Alternativa B: Interação direta e instantânea entre usuários - A Realidade Virtual e Aumentada fornecem um meio para que os usuários interajam uns com os outros de forma direta e instantânea, o que pode melhorar a colaboração entre os equipes e gerar novas oportunidades de negócios.</a:t>
            </a:r>
          </a:p>
          <a:p/>
          <a:p>
            <a:r>
              <a:t>Alternativa C: Menor custo operacional - A adoção da Realidade Virtual e Aumentada não necessariamente reduz custos operacionais, pois exige esforços e investimento para desenvolvimento, manutenção e implementação.</a:t>
            </a:r>
          </a:p>
          <a:p/>
          <a:p>
            <a:r>
              <a:t>Alternativa D: Redução de tempo de resposta - A Realidade Virtual e Aumentada não têm a intenção de reduzir o tempo de resposta de um processo, mas sim para melhorar a experiência do usuário.</a:t>
            </a:r>
          </a:p>
          <a:p/>
          <a:p>
            <a:r>
              <a:t>Alternativa E: Experiências personalizadas - A Realidade Virtual e Aumentada permitem que os usuários acessem conteúdos e interajam com aplicações de forma personalizada, permitindo que eles criem experiências únicas.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Múltipla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Transformação Digital</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54</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 de Nível Complexo:</a:t>
            </a:r>
          </a:p>
          <a:p>
            <a:r>
              <a:t> </a:t>
            </a:r>
          </a:p>
          <a:p>
            <a:r>
              <a:t>Inteligência Artificial Ética, é um tema cada vez mais exposto e relevante para a discussão, com regulamentações mais rigorosas e foco maior nas implicações sociais. Qual das seguintes afirmações se poderia associar a uma abordagem ética para o uso de Inteligência Artificial?</a:t>
            </a:r>
          </a:p>
          <a:p/>
          <a:p>
            <a:r>
              <a:t>A) Permitir o acesso à dados privados para alimentar modelos de machine learning.</a:t>
            </a:r>
          </a:p>
          <a:p>
            <a:r>
              <a:t>B) Utilizar a Inteligência Artificial como ferramenta para manipular usuários.</a:t>
            </a:r>
          </a:p>
          <a:p>
            <a:r>
              <a:t>C) Identificar e corrigir os possíveis erros e limitações nos modelos de IA.</a:t>
            </a:r>
          </a:p>
          <a:p>
            <a:r>
              <a:t>D) Construir interfaces amigáveis e usuários apropriadas para os modelos IA. </a:t>
            </a:r>
          </a:p>
          <a:p>
            <a:r>
              <a:t>E) Ignorar as questões relacionadas à ética e à privacidade.</a:t>
            </a:r>
          </a:p>
          <a:p/>
          <a:p>
            <a:r>
              <a:t>Resposta correta: C) Identificar e corrigir os possíveis erros e limitações nos modelos de IA.</a:t>
            </a:r>
          </a:p>
          <a:p/>
          <a:p>
            <a:r>
              <a:t>Justificativa: A abordagem de IA Ética exige que os desenvolvedores de modelos e sistemas de IA avaliam cuidadosamente possíveis erros e limitações, e busquem identificar e corrigir possíveis erros antes de sua implementação. A alternativa A) é incorreta porque acessar dados privados pode violar direitos e privacidade dos usuários, enquanto a alternativa B) viola a justiça e a honestidade, já a alternativa D) vai de encontro ao princípio de não-discriminação, e a alternativa E) é incorreta pois as questões relacionadas à ética e à privacidade devem ser consideradas na implementação de modelos de IA.</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Transformação Digital</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55</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p>
            <a:r>
              <a:t>A Inteligência Artificial (IA) está ganhando cada vez mais espaço na vida das pessoas. O aumento de seu uso representa um papel importante na inovação digital, mas também traz desafios éticos, que envolvem princípios como equidade, conﬁabilidade e segurança, impacto social, responsabilidade, privacidade e segurança e transparência.</a:t>
            </a:r>
          </a:p>
          <a:p/>
          <a:p>
            <a:r>
              <a:t>Questão:</a:t>
            </a:r>
          </a:p>
          <a:p/>
          <a:p>
            <a:r>
              <a:t>Qual é a abordagem de princípios éticos de inteligência artificial que envolvem _____, _____ e _____?</a:t>
            </a:r>
          </a:p>
          <a:p/>
          <a:p>
            <a:r>
              <a:t>(A) Equidade, Impacto Social, Responsabilidade </a:t>
            </a:r>
          </a:p>
          <a:p>
            <a:r>
              <a:t>(B) Responsabilidade, Conﬁabilidade e Segurança, Privacidade e Segurança </a:t>
            </a:r>
          </a:p>
          <a:p>
            <a:r>
              <a:t>(C) Impacto Social, Transparency, Equidade </a:t>
            </a:r>
          </a:p>
          <a:p>
            <a:r>
              <a:t>(D) Transparência, Equidade, Conﬁabilidade e Segurança</a:t>
            </a:r>
          </a:p>
          <a:p>
            <a:r>
              <a:t>(E) Privacidade e Segurança, Impacto Social, Equidade</a:t>
            </a:r>
          </a:p>
          <a:p/>
          <a:p>
            <a:r>
              <a:t>Resposta correta: (D) Transparência, Equidade, Conﬁabilidade e Segurança.</a:t>
            </a:r>
          </a:p>
          <a:p/>
          <a:p>
            <a:r>
              <a:t>Os princípios éticos de IA que envolvem Transparência, Equidade e Conﬁabilidade e Segurança são fundamentais para assegurar que os sistemas de IA sejam desenvolvidos de maneira responsável, segura e que atendam aos princípios éticos estabelecidos. Transparência garante que os usuários compreendam o funcionamento dos sistemas, enquanto Equidade assegura que os resultados obtidos pelo sistema não sejam influenciados por fatores discriminatórios. Por fim, Conﬁabilidade e Segurança garantem que o sistema execute de acordo com os resultados esperados, sem sofrer falhas ou mau uso.</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Completar as Lacunas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Transformação Digital</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56</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p>
            <a:r>
              <a:t>A carreira em dados tem adquirido cada vez mais destaque no cenário empresarial. A transformação digital é algo que vem sendo buscado continuamente por muitas organizações, e ter profissionais de dados para apoiar na gestão de informações tem se tornado um ponto importante para que isso ocorra. </a:t>
            </a:r>
          </a:p>
          <a:p/>
          <a:p>
            <a:r>
              <a:t>Enunciado da questão:</a:t>
            </a:r>
          </a:p>
          <a:p/>
          <a:p>
            <a:r>
              <a:t>Descreva como a empregabilidade, empreendedorismo e o mercado de trabalho em gestão de dados contribuem para o crescimento da transformação digital, dando exemplos reais de empresas de tecnologia.</a:t>
            </a:r>
          </a:p>
          <a:p/>
          <a:p>
            <a:r>
              <a:t>Resposta:</a:t>
            </a:r>
          </a:p>
          <a:p/>
          <a:p>
            <a:r>
              <a:t>A empregabilidade e empreendedorismo em gestão de dados contribuem para o crescimento da transformação digital, pois possibilitam o desenvolvimento de aplicações que atendam às necessidades empresariais de armazenamento, análise e otimização dos dados. Por meio da gestão de dados é possível criar novos modelos e tecnologias que podem otimizar processos da empresa e contribuir com melhorias de produtividade desenvolvendo soluções que respondam às necessidades do mercado. </a:t>
            </a:r>
          </a:p>
          <a:p/>
          <a:p>
            <a:r>
              <a:t>Atualmente, muitas das empresas de tecnologia nos Estados Unidos, como a Google, IBM, Microsoft, Oracle e Boeing, têm investido fortemente em carreiras e iniciativas relacionadas à gestão de dados. Por exemplo, a Google possui um programa chamado Google Professional Data Engineer que permite que os profissionais de dados apliquem ferramentas analíticas voltadas para o processamento de grandes conjuntos de dados e para a extração de insights que melhorem os processos gerenciais. A IBM também tem iniciado diversos projetos de pesquisa e desenvolvimento relacionados à gestão de dados, e a Microsoft tem desenvolvido uma série de tecnologias para a pesquisa e análise de dados, abrangendo diversas áreas, como finanças, saúde, energia e segurança. A Oracle, por sua vez, tem investido em iniciativas para integrar Big Data às operações de negócios, enquanto a Boeing busca aprimorar seus processos por meio da análise de dados. </a:t>
            </a:r>
          </a:p>
          <a:p/>
          <a:p>
            <a:r>
              <a:t>Portanto, a empregabilidade, empreendedorismo e o mercado de trabalho em gestão de dados contribuem para o crescimento da transformação digital, pois permitem que empresas de tecnologia desenvolvam soluções específicas que melhorem os processos e tomadas de decisão das organizações.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Dissertativa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Transformação Digital</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57</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p>
            <a:r>
              <a:t>A profissão de Ciência de Dados é um dos segmentos de maior demanda no setor de transformação digital atualmente. Dentre as diversas oportunidades que o setor oferece, quais estão sendo mais demandadas?</a:t>
            </a:r>
          </a:p>
          <a:p/>
          <a:p>
            <a:r>
              <a:t>A) Executar análises de dados em tempo real de maneira autônoma</a:t>
            </a:r>
          </a:p>
          <a:p>
            <a:r>
              <a:t>B) Realizar análises preditivas por meio de Machine Learning</a:t>
            </a:r>
          </a:p>
          <a:p>
            <a:r>
              <a:t>C) Executar testes A/B para otimizar anúncios nas mídias sociais</a:t>
            </a:r>
          </a:p>
          <a:p>
            <a:r>
              <a:t>D) Desenvolver aplicações com base em APIs</a:t>
            </a:r>
          </a:p>
          <a:p>
            <a:r>
              <a:t>E) Criar algoritmos para explorar os datasets</a:t>
            </a:r>
          </a:p>
          <a:p/>
          <a:p>
            <a:r>
              <a:t>Resposta Correta: B, C, E</a:t>
            </a:r>
          </a:p>
          <a:p/>
          <a:p>
            <a:r>
              <a:t>Justificativa: A alternativa A está incorreta pois os profissionais de Ciência de Dados atuam de maneira analítica para encontrar respostas e insights para melhorar os negócios. A alternativa D também está incorreta pois a criação de aplicações não é uma das principais tarefas dos profissionais de Ciência de Dados. As alternativas B, C e E estão corretas pois as principais tarefas dos profissionais de Ciência de Dados são o desenvolvimento de análises preditivas por meio de Machine Learning, execução de testes A/B para otimizar os anúncios nas mídias sociais e criação de algoritmos para explorar datasets.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Múltipla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Transformação Digital</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58</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 Como as empresas de tecnologia estão abordando a transformação digital, sendo ela uma das áreas mais populares para empregabilidade e empreendedorismo na carreira de dados?</a:t>
            </a:r>
          </a:p>
          <a:p/>
          <a:p>
            <a:r>
              <a:t>(A) Participando de eventos de negócios para apresentar oportunidades de trabalho em transformação digital</a:t>
            </a:r>
          </a:p>
          <a:p>
            <a:r>
              <a:t>(B) Aumentando o número de programas de treinamento em análise de dados</a:t>
            </a:r>
          </a:p>
          <a:p>
            <a:r>
              <a:t>(C) Otimizando os processos de produção de dados</a:t>
            </a:r>
          </a:p>
          <a:p>
            <a:r>
              <a:t>(D) Investindo em pesquisas em Ciências de Dados</a:t>
            </a:r>
          </a:p>
          <a:p>
            <a:r>
              <a:t>(E) Incentivando a criação de novos produtos baseados em dados</a:t>
            </a:r>
          </a:p>
          <a:p/>
          <a:p>
            <a:r>
              <a:t>Resposta Correta: A, B, C</a:t>
            </a:r>
          </a:p>
          <a:p>
            <a:r>
              <a:t>Justificativa:</a:t>
            </a:r>
          </a:p>
          <a:p>
            <a:r>
              <a:t>A) As empresas de tecnologia buscam se conectar com o mercado de trabalho através da participação de eventos de negócios, no intuito de anunciar oportunidades de trabalho envolvendo transformação digital.</a:t>
            </a:r>
          </a:p>
          <a:p>
            <a:r>
              <a:t>B) Elas também estão oferecendo programas de treinamento, para incentivar o desenvolvimento de habilidades e competências relacionadas à análise de dados.</a:t>
            </a:r>
          </a:p>
          <a:p>
            <a:r>
              <a:t>C) Desta forma, as empresas buscam otimizar os processos envolvidos na produção de dados, para que se possa obter informações confiáveis a partir destes.</a:t>
            </a:r>
          </a:p>
          <a:p>
            <a:r>
              <a:t>D) Investimentos em pesquisas das Ciências de Dados também são considerados, mas em menor proporção. Por se tratar de uma área mais acadêmica, não é diretamente relacionada à empregabilidade e empreendedorismo na carreira de dados.</a:t>
            </a:r>
          </a:p>
          <a:p>
            <a:r>
              <a:t>E) A criação de novos produtos baseados em dados também vem sendo incentivada. Entretanto, nesse caso, o destaque está mais direcionado para o empreendedorismo, do que para a empregabilidade.</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Múltipla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Transformação Digital</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60</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r>
              <a:t>Aprendizado de Máquina e Aprendizado Profundo são técnicas fundamentais na transformação digital, os quais estão sendo usadas para criação de automação, reconhecimento de padrões e também análise de dados.</a:t>
            </a:r>
          </a:p>
          <a:p/>
          <a:p>
            <a:r>
              <a:t>Questão:</a:t>
            </a:r>
          </a:p>
          <a:p>
            <a:r>
              <a:t>Qual dos seguintes termos melhor define o Aprendizado de Máquina?</a:t>
            </a:r>
          </a:p>
          <a:p>
            <a:r>
              <a:t>A) Um modelo computacional baseado em dados que permite a realização de tarefas pré-definidas</a:t>
            </a:r>
          </a:p>
          <a:p>
            <a:r>
              <a:t>B) Um modelo computacional baseado em algoritmos que aprende com os dados</a:t>
            </a:r>
          </a:p>
          <a:p>
            <a:r>
              <a:t>C) Um modelo computacional que usa algoritmos para prever resultados</a:t>
            </a:r>
          </a:p>
          <a:p>
            <a:r>
              <a:t>D) Um modelo computacional que usa dados para gerar hipóteses</a:t>
            </a:r>
          </a:p>
          <a:p>
            <a:r>
              <a:t>E) Um modelo computacional que usa dados para gerar resultados</a:t>
            </a:r>
          </a:p>
          <a:p/>
          <a:p>
            <a:r>
              <a:t>Resposta: B) Um modelo computacional baseado em algoritmos que aprende com os dados</a:t>
            </a:r>
          </a:p>
          <a:p/>
          <a:p>
            <a:r>
              <a:t>Justificativa:</a:t>
            </a:r>
          </a:p>
          <a:p>
            <a:r>
              <a:t>A) Esta alternativa descreve Aprendizado Supervisionado, pois as tarefas são pré-definidas.</a:t>
            </a:r>
          </a:p>
          <a:p>
            <a:r>
              <a:t>B) Esta alternativa está correta, pois o Aprendizado de Máquina é um modelo computacional baseado em algoritmos que aprende com os dados. </a:t>
            </a:r>
          </a:p>
          <a:p>
            <a:r>
              <a:t>C) Esta alternativa descreve Aprendizado Supervisionado, pois ele usa algoritmos para prever resultados.</a:t>
            </a:r>
          </a:p>
          <a:p>
            <a:r>
              <a:t>D) Esta alternativa descreve Aprendizado Estatístico, pois usa dados para gerar hipóteses.</a:t>
            </a:r>
          </a:p>
          <a:p>
            <a:r>
              <a:t>E) Esta alternativa descreve Aprendizado Estatístico, pois usa dados para gerar resultados.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Transformação Digital</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5</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p>
            <a:r>
              <a:t>Qual das seguintes definições representa corretamente um DataFrame?</a:t>
            </a:r>
          </a:p>
          <a:p/>
          <a:p>
            <a:r>
              <a:t>a) Uma estrutura de dados tabular usada para representar dados usando colunas e linhas.</a:t>
            </a:r>
          </a:p>
          <a:p>
            <a:r>
              <a:t>b) Um conjunto de dados organizados em um formato estruturado.</a:t>
            </a:r>
          </a:p>
          <a:p>
            <a:r>
              <a:t>c) Uma estrutura de dados voltada essencialmente a armazenar texto.</a:t>
            </a:r>
          </a:p>
          <a:p>
            <a:r>
              <a:t>d) Uma estrutura de dados orientada a objetos que permite representar relações entre elementos.</a:t>
            </a:r>
          </a:p>
          <a:p>
            <a:r>
              <a:t>e) Uma estrutura de dados que permite compartilhar informações entre usuários.</a:t>
            </a:r>
          </a:p>
          <a:p/>
          <a:p>
            <a:r>
              <a:t>Resposta correta: a) Uma estrutura de dados tabular usada para representar dados usando colunas e linhas.</a:t>
            </a:r>
          </a:p>
          <a:p/>
          <a:p>
            <a:r>
              <a:t>Explicação: Um DataFrame é uma estrutura de dados tabular usada para representar e armazenar dados de maneira organizada. Esta representação consiste em colunas e linhas, que contêm registros individuais de dados. Cada coluna tem um título que especifica o tipo de informação que ela armazena, enquanto que as linhas contêm as entradas individuais.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Médio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61</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r>
              <a:t>O que são técnicas de Aprendizado de Máquina e Aprendizado Profundo?</a:t>
            </a:r>
          </a:p>
          <a:p/>
          <a:p>
            <a:r>
              <a:t>A) Técnicas de aprendizado de máquina e aprendizado profundo são algoritmos matemáticos que podem explorar e analisar dados para fazer previsões ou descobrir padrões escondidos.</a:t>
            </a:r>
          </a:p>
          <a:p>
            <a:r>
              <a:t>B) Técnicas de aprendizado de máquina e aprendizado profundo são tipos de tecnologias desenvolvidas para automatizar e melhorar processos em máquinas.</a:t>
            </a:r>
          </a:p>
          <a:p>
            <a:r>
              <a:t>C) Técnicas de aprendizado de máquina e aprendizado profundo são ferramentas que utilizam tecnologias digitais para a transformação digital.</a:t>
            </a:r>
          </a:p>
          <a:p>
            <a:r>
              <a:t>D) Técnicas de aprendizado de máquina e aprendizado profundo envolvem a criação de redes neurais que podem aprender sozinhas.</a:t>
            </a:r>
          </a:p>
          <a:p>
            <a:r>
              <a:t>E) Técnicas de aprendizado de máquina e aprendizado profundo são técnicas que usam computação em nuvem para armazenar dados.</a:t>
            </a:r>
          </a:p>
          <a:p/>
          <a:p>
            <a:r>
              <a:t>Resposta Correta: A) Técnicas de aprendizado de máquina e aprendizado profundo são algoritmos matemáticos que podem explorar e analisar dados para fazer previsões ou descobrir padrões escondidos.</a:t>
            </a:r>
          </a:p>
          <a:p>
            <a:r>
              <a:t>Justificativa: A) indica que técnicas de aprendizado de máquina e aprendizado profundo são algoritmos matemáticos que exploram e analisam dados, resposta que condiz com a ementa apresentada. B) Indica que são tecnologias usadas para automatizar e melhorar processos em máquinas, o que não está presente na ementa. C) Indica que usam tecnologias digitais para transformação digital, o que não está presente na ementa. D) Indica que envolve a criação de redes neurais que aprendem sozinhas, o que não está presente na ementa. E) Indica que usam computação em nuvem para armazenar dados, o que não está presente na ementa.</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Transformação Digital</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Médio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62</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r>
              <a:t>Qual das seguintes funções não é realizada por técnicas de Aprendizado de Máquina e Aprendizado Profundo?</a:t>
            </a:r>
          </a:p>
          <a:p>
            <a:r>
              <a:t>A. Automatização</a:t>
            </a:r>
          </a:p>
          <a:p>
            <a:r>
              <a:t>B. Análise de Dados</a:t>
            </a:r>
          </a:p>
          <a:p>
            <a:r>
              <a:t>C. Digitalização</a:t>
            </a:r>
          </a:p>
          <a:p>
            <a:r>
              <a:t>D. Reconhecimento de Padrões</a:t>
            </a:r>
          </a:p>
          <a:p>
            <a:r>
              <a:t>E. Redução de dados</a:t>
            </a:r>
          </a:p>
          <a:p>
            <a:r>
              <a:t>Resposta: C. Digitalização</a:t>
            </a:r>
          </a:p>
          <a:p/>
          <a:p>
            <a:r>
              <a:t>A digitalização significa a conversão de um sinal analógico em digital, ou seja, envolve a conversão de um sinal para uma versão numérica que pode ser entendida por computadores. A digitalização não está diretamente relacionada às técnicas de Aprendizado de Máquina e Aprendizado Profundo.</a:t>
            </a:r>
          </a:p>
          <a:p>
            <a:r>
              <a:t>Automatização é uma tarefa realizada por técnicas de Aprendizado de Máquina e Aprendizado Profundo que visa a simplificação de tarefas rotineiras para economizar tempo e reduzir erros humanos.</a:t>
            </a:r>
          </a:p>
          <a:p>
            <a:r>
              <a:t>Análise de Dados é um termo geral que se refere ao uso de algoritmos para extrair informações úteis de conjuntos de dados em grandes quantidades. A análise de dados é realizada frequentemente com métodos de aprendizagem de máquina.</a:t>
            </a:r>
          </a:p>
          <a:p>
            <a:r>
              <a:t>Reconhecimento de Padrões é um conjunto de técnicas de aprendizado de máquina que aprendem com dados e podem identificar padrões escondidos, tais como formas, textos ou sons.</a:t>
            </a:r>
          </a:p>
          <a:p>
            <a:r>
              <a:t>Redução de dados é o uso de técnicas de aprendizado de máquina para reduzir os dados e a complexidade de um conjunto de dados.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Transformação Digital</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63</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 O aprendizado de máquina e o aprendizado profundo estão se tornando cada vez mais populares e úteis para aplicações de análise de dados e automação. Estas técnicas têm sido amplamente utilizadas para contribuir para a transformação digital da sociedade.</a:t>
            </a:r>
          </a:p>
          <a:p/>
          <a:p>
            <a:r>
              <a:t>Questão:</a:t>
            </a:r>
          </a:p>
          <a:p>
            <a:r>
              <a:t>Complete o seguinte texto: O aprendizado de máquina é um campo de estudos que usa técnicas de ___ para construir modelos de computador que ___ os dados. O aprendizado profundo é um subconjunto da aprendizagem de máquina que usa técnicas de___ para construir modelos aprofundados do comportamento dos dados.</a:t>
            </a:r>
          </a:p>
          <a:p/>
          <a:p>
            <a:r>
              <a:t>(a) simulação, detectam, estrutura</a:t>
            </a:r>
          </a:p>
          <a:p>
            <a:r>
              <a:t>(b) inteligência artificial, interpretam, algorítimos</a:t>
            </a:r>
          </a:p>
          <a:p>
            <a:r>
              <a:t>(c) estatística, preveem,  deep learning</a:t>
            </a:r>
          </a:p>
          <a:p>
            <a:r>
              <a:t>(d) programação, reconhecem, clustering</a:t>
            </a:r>
          </a:p>
          <a:p>
            <a:r>
              <a:t>(e) computação, descrevem, redes neurais</a:t>
            </a:r>
          </a:p>
          <a:p/>
          <a:p>
            <a:r>
              <a:t>Resposta correta: (e) computação, descrevem, redes neurais. </a:t>
            </a:r>
          </a:p>
          <a:p>
            <a:r>
              <a:t>Explicação: O aprendizado de máquina é um campo de estudo que usa técnicas de computação para construir modelos de computador que descrevem os dados. O aprendizado profundo é um subconjunto da aprendizagem de máquina que usa técnicas de redes neurais para construir modelos aprofundados do comportamento dos dados.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Completar as Lacunas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Transformação Digital</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64</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p>
            <a:r>
              <a:t>Com o aumento das ameaças cibernéticas, a cibersegurança e a proteção da privacidade são fundamentais para as estratégias de transformação digital. Qual das seguintes afirmações é verdadeira sobre cibersegurança?</a:t>
            </a:r>
          </a:p>
          <a:p/>
          <a:p>
            <a:r>
              <a:t>A. A cibersegurança é uma solução única e universal para qualquer problema de segurança cibernética. </a:t>
            </a:r>
          </a:p>
          <a:p>
            <a:r>
              <a:t>B. A cibersegurança foi criada para impedir os criminosos cibernéticos de tomarem o controle das redes.</a:t>
            </a:r>
          </a:p>
          <a:p>
            <a:r>
              <a:t>C. A cibersegurança é um conjunto de processos, práticas e tecnologias que usa para proteger sistemas, redes e dados.</a:t>
            </a:r>
          </a:p>
          <a:p>
            <a:r>
              <a:t>D. A cibersegurança é uma solução implementada para proteger os dados dos clientes.</a:t>
            </a:r>
          </a:p>
          <a:p>
            <a:r>
              <a:t>E. A cibersegurança é usada principalmente para prevenir vírus e ataques cibernéticos.</a:t>
            </a:r>
          </a:p>
          <a:p/>
          <a:p>
            <a:r>
              <a:t>Resposta Correta: C, D e E.</a:t>
            </a:r>
          </a:p>
          <a:p/>
          <a:p>
            <a:r>
              <a:t>Justificativa: A opção A é incorreta, pois a cibersegurança não é uma solução única para qualquer problema de segurança cibernética, mas sim um conjunto de diversas soluções que são implementadas para atender ao objetivo de manter a segurança cibernética. A opção B é incorreta, pois a cibersegurança não foi criada especificamente para impedir que os criminosos cibernéticos tomem o controle de redes, mas sim para proteger os sistemas, redes e dados de ataques e vulnerabilidades. A opção D é correta, pois a cibersegurança também pode ser usada para proteger os dados dos clientes, ao implementar processos de autenticação e criptografia. A opção E é correta, pois a principal função da cibersegurança é prevenir vírus e ataques cibernéticos.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65</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 </a:t>
            </a:r>
          </a:p>
          <a:p>
            <a:r>
              <a:t>A Automação Robótica de Processos (RPA) é uma tecnologia que visa a otimização de processos, redução de tempo e economia de custos. Qual das seguintes afirmações melhor descreve os objetivos e benefícios da RPA?</a:t>
            </a:r>
          </a:p>
          <a:p/>
          <a:p>
            <a:r>
              <a:t>a) A RPA é uma tecnologia que melhora a velocidade de processamento dos sistemas e aplicações já existentes.</a:t>
            </a:r>
          </a:p>
          <a:p>
            <a:r>
              <a:t>b) A RPA envolve o uso de métodos estatísticos para automatizar o processamento de dados.</a:t>
            </a:r>
          </a:p>
          <a:p>
            <a:r>
              <a:t>c) A RPA automatiza tarefas regulares e repetitivas, aumentando a produtividade e otimizando os processos.</a:t>
            </a:r>
          </a:p>
          <a:p>
            <a:r>
              <a:t>d) A RPA tem como objetivo alavancar os resultados de vendas e maximizar o lucro das empresas.</a:t>
            </a:r>
          </a:p>
          <a:p>
            <a:r>
              <a:t>e) A RPA ajuda as empresas a estarem em conformidade com os requisitos regulatórios.</a:t>
            </a:r>
          </a:p>
          <a:p/>
          <a:p>
            <a:r>
              <a:t>Resposta correta: C. A RPA automatiza tarefas regulares e repetitivas, aumentando a produtividade e otimizando os processos.</a:t>
            </a:r>
          </a:p>
          <a:p/>
          <a:p>
            <a:r>
              <a:t>Justificativa:</a:t>
            </a:r>
          </a:p>
          <a:p>
            <a:r>
              <a:t>a) A RPA não visa aumentar a velocidade de processamento de sistemas já existentes, mas sim automatizar tarefas repetitivas e regulares, aumentando a produtividade e otimizando os processos.</a:t>
            </a:r>
          </a:p>
          <a:p>
            <a:r>
              <a:t>b) A RPA não envolve o uso de métodos estatísticos para automatizar o processamento de dados.</a:t>
            </a:r>
          </a:p>
          <a:p>
            <a:r>
              <a:t>c) Esta alternativa é correta, pois a RPA tem como objetivo automatizar tarefas regulares e repetitivas, promovendo assim a produtividade e a otimização dos processos.</a:t>
            </a:r>
          </a:p>
          <a:p>
            <a:r>
              <a:t>d) A RPA não tem como objetivo alavancar os resultados de vendas e maximizar o lucro das empresas, mas sim promover a otimização dos processos de maneira mais automatizada.</a:t>
            </a:r>
          </a:p>
          <a:p>
            <a:r>
              <a:t>e) A RPA não ajuda as empresas a estarem em conformidade com os requisitos regulatórios, mas sim automatiza tarefas regulares e repetitivas, aumentando a produtividade e otimizando os processos.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Múltipla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Transformação Digital</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66</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 Quais são os principais benefícios de adotar a Automação Robótica de Processos (RPA) nas empresas?</a:t>
            </a:r>
          </a:p>
          <a:p/>
          <a:p>
            <a:r>
              <a:t>Resposta: A Automação Robótica de Processos (RPA) oferece às empresas diversos benefícios, tanto para a redução dos custos operacionais quanto para a otimização de processos repetitivos. Dentre os principais benefícios estão: redução de tempo para realizar tarefas, maior previsibilidade de processos, redução de erros humanos, melhora no nível de serviço oferecido aos clientes, aumento da satisfação dos funcionários, capacidade de escala de acordo com o crescimento da empresa e otimização de tarefas rotineiras.</a:t>
            </a:r>
          </a:p>
          <a:p/>
          <a:p>
            <a:r>
              <a:t>Além disso, a Automação Robótica de Processos (RPA) também oferece maior segurança às empresas, pois as informações armazenadas são mantidas seguras e as tarefas seguem padrões definidos, o que aumenta a precisão e garante que os processos sejam realizados de forma eficiente e correta. Por fim, a automação dos processos permite às empresas obter uma maior lucratividade e capacidade de atender mais clientes, aumentando a competitividade no mercado.</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Dissertativa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Transformação Digital</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67</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p>
            <a:r>
              <a:t>Introdução: Na era da transformação digital, as empresas buscam automatizar processos repetitivos para otimizar seus processos, reduzir custos e economizar tempo. Um desses processos é a Automação Robótica de Processos (RPA), que é uma tecnologia extremamente útil para transformar processos comerciais que demandam atividades manuais para processos automáticos. A partir dessa técnica, é possível processar informações mais rapidamente, reduzir tempo, esforço e custos.</a:t>
            </a:r>
          </a:p>
          <a:p/>
          <a:p>
            <a:r>
              <a:t>Enunciado da questão: Gere uma tabela fictícia que apresente o tempo de execução dos processos, antes e após a automação desses processos. Utilize o script Python abaixo e responda: Qual é o maior ganho em tempo de execução obtido após a aplicação da RPA?</a:t>
            </a:r>
          </a:p>
          <a:p/>
          <a:p>
            <a:r>
              <a:t>import pandas as pd </a:t>
            </a:r>
          </a:p>
          <a:p>
            <a:r>
              <a:t>import matplotlib.pyplot as plt </a:t>
            </a:r>
          </a:p>
          <a:p/>
          <a:p>
            <a:r>
              <a:t># Criar a tabela </a:t>
            </a:r>
          </a:p>
          <a:p>
            <a:r>
              <a:t>dados = {'Processo': [1, 2, 3, 4, 5], </a:t>
            </a:r>
          </a:p>
          <a:p>
            <a:r>
              <a:t>        'Tempo antes (minutos)':[45, 50, 40, 35, 30], </a:t>
            </a:r>
          </a:p>
          <a:p>
            <a:r>
              <a:t>        'Tempo depois (minutos)':[18, 20, 13, 15, 12]</a:t>
            </a:r>
          </a:p>
          <a:p>
            <a:r>
              <a:t>        } </a:t>
            </a:r>
          </a:p>
          <a:p>
            <a:r>
              <a:t>  </a:t>
            </a:r>
          </a:p>
          <a:p>
            <a:r>
              <a:t># Criar DataFrame </a:t>
            </a:r>
          </a:p>
          <a:p>
            <a:r>
              <a:t>df = pd.DataFrame(dados) </a:t>
            </a:r>
          </a:p>
          <a:p/>
          <a:p>
            <a:r>
              <a:t># Mostrar a tabela</a:t>
            </a:r>
          </a:p>
          <a:p>
            <a:r>
              <a:t>print(df)</a:t>
            </a:r>
          </a:p>
          <a:p/>
          <a:p>
            <a:r>
              <a:t>Resposta: O maior ganho em tempo de execução obtido após a aplicação da RPA é de 27 minutos, que foi observado no processo 3.</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Código Python</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Transformação Digital</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68</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r>
              <a:t>Como a automação robótica de processos (RPA) pode auxiliar as empresas?</a:t>
            </a:r>
          </a:p>
          <a:p/>
          <a:p>
            <a:r>
              <a:t>a) Não há benefícios para as empresas.</a:t>
            </a:r>
          </a:p>
          <a:p>
            <a:r>
              <a:t>b) Diminuição dos custos operacionais.</a:t>
            </a:r>
          </a:p>
          <a:p>
            <a:r>
              <a:t>c) Redução da burocracia.</a:t>
            </a:r>
          </a:p>
          <a:p>
            <a:r>
              <a:t>d) Maior velocidade de processos.</a:t>
            </a:r>
          </a:p>
          <a:p>
            <a:r>
              <a:t>e) Maior eficiência de recursos humanos.</a:t>
            </a:r>
          </a:p>
          <a:p/>
          <a:p>
            <a:r>
              <a:t>Resposta correta: b), c), e).</a:t>
            </a:r>
          </a:p>
          <a:p>
            <a:r>
              <a:t>Justificativa: b) A automação de processos é o processo de integração de dados, sistemas, aplicações e procedimentos usando códigos de computador específicos para automatizar a lógica de negócios e o trabalho manual. Isso pode ajudar a empresas a economizar tempo e reduzir custos operacionais. c) A automação de processos diminui a burocracia, pois os processos podem ser executados automaticamente, sem necessidade de intervenção humana. e) A automação de processos também aumenta a eficiência de recursos humanos, pois o trabalho é automatizado, reduzindo o tempo gasto em processos operacionais. d) Não é uma vantagem adicional da automação de processos. a) Não é uma resposta correta.</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Múltipla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Transformação Digital</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69</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 A tecnologia 5G está impulsionando grandes avanços na conectividade, cidades inteligentes e indústria 4.0, permitindo velocidades de internet mais rápidas e maior capacidade de processamento de dados.</a:t>
            </a:r>
          </a:p>
          <a:p/>
          <a:p>
            <a:r>
              <a:t>Questão: A tecnologia 5G é considerada a base para a ____ da transformação digital, pois permite uma maior ____ e ____ dos serviços online.</a:t>
            </a:r>
          </a:p>
          <a:p/>
          <a:p>
            <a:r>
              <a:t>(A) geração, vida útil, armazenamento </a:t>
            </a:r>
          </a:p>
          <a:p>
            <a:r>
              <a:t>(B) implantação, durabilidade, otimização </a:t>
            </a:r>
          </a:p>
          <a:p>
            <a:r>
              <a:t>(C) proliferação, performance, customização</a:t>
            </a:r>
          </a:p>
          <a:p>
            <a:r>
              <a:t>(D) utilização, eficiência, escalabilidade</a:t>
            </a:r>
          </a:p>
          <a:p>
            <a:r>
              <a:t>(E) adesão, potência, segurança</a:t>
            </a:r>
          </a:p>
          <a:p/>
          <a:p>
            <a:r>
              <a:t>Resposta Correta: (B) implantação, durabilidade, otimização. A tecnologia 5G é considerada a base da transformação digital devido à sua maior capacidade de conexão, sua durabilidade e sua capacidade de otimizar os serviços online.</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Completar as Lacunas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Transformação Digital</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Médio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70</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p>
            <a:r>
              <a:t>A Ciência de Dados é uma área fundamental para a Transformação Digital. Utilizando dados, as empresas podem obter informações que auxiliam a tomar decisões baseadas em evidências e dados. Este tipo de avaliação tem sido usado para testar hipóteses, validar resultados e tomar melhores decisões.</a:t>
            </a:r>
          </a:p>
          <a:p/>
          <a:p>
            <a:r>
              <a:t>Questão:</a:t>
            </a:r>
          </a:p>
          <a:p/>
          <a:p>
            <a:r>
              <a:t>Um Departamento de Ciência de Dados recebeu três hipóteses para serem validadas. Qual das seguintes atividades deveria ser realizada primeiro para validar as hipóteses?</a:t>
            </a:r>
          </a:p>
          <a:p/>
          <a:p>
            <a:r>
              <a:t>a) Desenvolvimento de um algoritmo para processar os dados</a:t>
            </a:r>
          </a:p>
          <a:p>
            <a:r>
              <a:t>b) Coleta de dados</a:t>
            </a:r>
          </a:p>
          <a:p>
            <a:r>
              <a:t>c) Análise dos dados</a:t>
            </a:r>
          </a:p>
          <a:p>
            <a:r>
              <a:t>d) Testes estatísticos</a:t>
            </a:r>
          </a:p>
          <a:p>
            <a:r>
              <a:t>e) Verificação das hipóteses</a:t>
            </a:r>
          </a:p>
          <a:p/>
          <a:p>
            <a:r>
              <a:t>Resposta Correta: b) Coleta de dados</a:t>
            </a:r>
          </a:p>
          <a:p/>
          <a:p>
            <a:r>
              <a:t>Justificativa:</a:t>
            </a:r>
          </a:p>
          <a:p/>
          <a:p>
            <a:r>
              <a:t>Antes de qualquer análise, é necessário coletar dados relevantes para responder as hipóteses e validá-las. Somente após a coleta de dados é que se desenvolveria um algoritmo para processá-los, faria a análise dos dados coletados e realizaria testes estatísticos para validar as hipóteses. Nessa etapa, a verificação das hipóteses não é necessária.</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Múltipla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Transformação Digital</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Médio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6</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 </a:t>
            </a:r>
          </a:p>
          <a:p>
            <a:r>
              <a:t>A lógica de programação é uma forma de pensar e agir que visa identificar os problemas e encontrar soluções para eles, através do uso de linguagens de programação, como o Python. Nessas linguagens, utilizam-se estruturas de controle, como if, for e listas, e estruturas de dados, como dicionários, para montar algoritmos que resolvem os problemas de forma prática e rápida.</a:t>
            </a:r>
          </a:p>
          <a:p/>
          <a:p>
            <a:r>
              <a:t>Questão:</a:t>
            </a:r>
          </a:p>
          <a:p>
            <a:r>
              <a:t>Qual a diferença entre um dicionário e uma lista em Python?</a:t>
            </a:r>
          </a:p>
          <a:p/>
          <a:p>
            <a:r>
              <a:t>Resposta:</a:t>
            </a:r>
          </a:p>
          <a:p>
            <a:r>
              <a:t>Uma lista é uma estrutura de dados utilizada para armazenar uma sequência de elementos, referentes ao mesmo tipo, de forma linear. Por sua vez, um dicionário é uma estrutura de dados usada para armazenar informações associadas a um determinado chave, conectando-as e gerando assim um par chave-valor. Em outras palavras, é possível associar uma informação a uma determinada chave, visto que o dicionário trabalha com uma associação de elementos, e não com um conjunto de elementos iguais.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Dissertativa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71</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 O uso de dados está se tornando cada vez mais importante para a tomada de decisões baseadas em evidências. Experimentação e validação de hipóteses são fundamentais para esta tarefa.</a:t>
            </a:r>
          </a:p>
          <a:p/>
          <a:p>
            <a:r>
              <a:t>Questão: Quais das seguintes opções são consideradas importantes para se tornar um especialista em Ciência de Dados?</a:t>
            </a:r>
          </a:p>
          <a:p/>
          <a:p>
            <a:r>
              <a:t>A - Familiarização com APIs</a:t>
            </a:r>
          </a:p>
          <a:p>
            <a:r>
              <a:t>B - Conhecimentos básicos de programação</a:t>
            </a:r>
          </a:p>
          <a:p>
            <a:r>
              <a:t>C - Técnicas de Machine Learning</a:t>
            </a:r>
          </a:p>
          <a:p>
            <a:r>
              <a:t>D - Experiência com grandes conjuntos de dados</a:t>
            </a:r>
          </a:p>
          <a:p>
            <a:r>
              <a:t>E - Experiência com Big Data</a:t>
            </a:r>
          </a:p>
          <a:p/>
          <a:p>
            <a:r>
              <a:t>Resposta Correta: B, D e E.</a:t>
            </a:r>
          </a:p>
          <a:p/>
          <a:p>
            <a:r>
              <a:t>Justificativa: A opção A é incorreta, pois tem a ver mais com APIs e não tem nada a ver com Ciência de Dados. A opção C é incorreta, pois técnicas de Machine Learning são frequentemente usadas, mas não é necessário ter conhecimento profundo de Machine Learning para se tornar um especialista em Ciência de Dados. As opções D e E são corretas, pois ambas envolvendo trabalhar com grandes conjuntos de dados (Big Data) e experiência com dados, o que são necessários para se tornar um especialista em Ciência de Dados.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Múltipla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Transformação Digital</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Médio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72</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p>
            <a:r>
              <a:t>Qual o papel de importância do celular na inclusão digital, em particular no Brasil?</a:t>
            </a:r>
          </a:p>
          <a:p/>
          <a:p>
            <a:r>
              <a:t>a) O celular representa a maior parte dos acessos de banda larga instalados nos municípios atendidos com backhaul de fibra ótica.</a:t>
            </a:r>
          </a:p>
          <a:p>
            <a:r>
              <a:t>b) O celular é a principal ferramenta de acesso à Internet para as classes sociais mais baixas.</a:t>
            </a:r>
          </a:p>
          <a:p>
            <a:r>
              <a:t>c) O uso do celular para acessar a Internet é maior do que o acesso à Internet por computador.</a:t>
            </a:r>
          </a:p>
          <a:p>
            <a:r>
              <a:t>d) O celular possibilita aos usuários acessarem a Internet em todos os municípios brasileiros.</a:t>
            </a:r>
          </a:p>
          <a:p>
            <a:r>
              <a:t>e) O celular não exerce nenhuma importância para a inclusão digital.</a:t>
            </a:r>
          </a:p>
          <a:p/>
          <a:p>
            <a:r>
              <a:t>Resposta correta: a, c, e</a:t>
            </a:r>
          </a:p>
          <a:p/>
          <a:p>
            <a:r>
              <a:t>Justificativa: </a:t>
            </a:r>
          </a:p>
          <a:p>
            <a:r>
              <a:t>a) É correta, pois de acordo com a ementa, 98% dos acessos de banda larga estão instalados nos municípios atendidos com backhaul de fibra ótica.</a:t>
            </a:r>
          </a:p>
          <a:p>
            <a:r>
              <a:t>b) Esta resposta é incorreta, pois a ementa revela que, embora as classes sociais mais baixas possam ter um grande percentual de usuários que acessam a internet exclusivamente por celular, esta informação não se aplica a todas as classes sociais.</a:t>
            </a:r>
          </a:p>
          <a:p>
            <a:r>
              <a:t>c) Esta resposta é correta, pois conforme descrito na ementa, em 2016, 94% dos usuários usavam o celular para acessar a internet, enquanto apenas 49% usavam o computador.</a:t>
            </a:r>
          </a:p>
          <a:p>
            <a:r>
              <a:t>d) Esta resposta é incorreta, pois a ementa revela que, embora a tecnologia 4G esteja presente em 2.852 municípios brasileiros (51% do total), cobrindo 86% da população, a tecnologia 3G permite fornecer Internet para 98,6% das pessoas, cobrindo 91% dos municípios. </a:t>
            </a:r>
          </a:p>
          <a:p>
            <a:r>
              <a:t>e) Esta resposta é correta, pois de acordo com a ementa, o celular exerce um papel de grande importância na inclusão digital, já que 89% das pessoas que foram incluídas digitalmente usam o celular para acessar a internet.</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Múltipla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Transformação Digital</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73</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 Quais são os desafios relativos à inclusão digital que o Brasil enfrenta e como podem eles ser superados?</a:t>
            </a:r>
          </a:p>
          <a:p/>
          <a:p>
            <a:r>
              <a:t>Resposta: A inclusão digital no Brasil é um tema que está sendo enfrentado, dada a complexidade das estruturas sociais e econômicas existentes. O relatório do Cetic.br revela que o acesso à banda larga é restrito aos municípios atendidos com backhaul de fibra ótica, enquanto a tecnologia 4G está presente em 2.852 municípios brasileiros, cobrindo aproximadamente 86% da população. Por sua vez, a presença de 4 grandes grupos econômicos também limita a circulação de informações, pois concentram 98,1% dos acessos em serviço. Além disso, o acesso à Internet exclusivamente por celular é maior entre os segmentos sociais mais vulneráveis, dificultando ainda mais a inclusão.</a:t>
            </a:r>
          </a:p>
          <a:p/>
          <a:p>
            <a:r>
              <a:t>Para superar estes desafios, é importante que o governo desenvolva e implemente políticas públicas voltadas à redução das desigualdades de acesso à banda larga e à tecnologia celular, além da criação de parcerias com organizações que promovam o acesso às novas tecnologias. A promoção de programas, como o Programa Nacional de Banda Larga, tem por objetivo expandir a oferta de serviços e áreas de cobertura e preços acessíveis. Outra medida importante é estimular a criação de start-ups que ofereçam serviços voltados à inclusão digital e à transformação digital. Adicionalmente, é necessário promover estratégias para aumentar a capacitação digital de todos os segmentos, bem como acesso à infraestrutura para interligar os serviços.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Dissertativa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Transformação Digital</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74</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p>
            <a:r>
              <a:t>Introdução:</a:t>
            </a:r>
          </a:p>
          <a:p>
            <a:r>
              <a:t>Neste exercício, você vai usar seus conhecimentos em lógica de programação e linguagem Python para criar algoritmos que interpretem, processam e solucionem problemas.</a:t>
            </a:r>
          </a:p>
          <a:p/>
          <a:p>
            <a:r>
              <a:t>Enunciado:</a:t>
            </a:r>
          </a:p>
          <a:p>
            <a:r>
              <a:t>Gere uma tabela de dados fictícios, contendo três colunas: temperatura, pressão e umidade, que representam medidas climatológicas tomadas a cada dia de um mês ao longo de 30 dias.</a:t>
            </a:r>
          </a:p>
          <a:p/>
          <a:p>
            <a:r>
              <a:t>Mostre a tabela de dados gerada.</a:t>
            </a:r>
          </a:p>
          <a:p/>
          <a:p>
            <a:r>
              <a:t>Utilizando o Python, crie um algoritmo que determine a medida climatológica que possui a maior variação durante o mês, quais dias apresentam a maior variação e como essa variação se distribui durante o mês.</a:t>
            </a:r>
          </a:p>
          <a:p/>
          <a:p>
            <a:r>
              <a:t>Resposta:</a:t>
            </a:r>
          </a:p>
          <a:p>
            <a:r>
              <a:t>Para solucionar este problema temos que criar um script Python que utilize as bibliotecas pandas, matplotlib, requests e todas as biliotecas nativas do Python que iremos utilizar para processar os dados.</a:t>
            </a:r>
          </a:p>
          <a:p>
            <a:r>
              <a:t>O primeiro passo será criar uma tabela contendo os valores das medidas climatológicas dos 30 dias. Para isso, criaremos um dicionário e adicionaremos os dados à tabela usando a biblioteca pandas.</a:t>
            </a:r>
          </a:p>
          <a:p/>
          <a:p>
            <a:r>
              <a:t># Inicializando o dicionário</a:t>
            </a:r>
          </a:p>
          <a:p>
            <a:r>
              <a:t>dados = {'temperatura': [], 'pressão': [], 'umidade': []}</a:t>
            </a:r>
          </a:p>
          <a:p/>
          <a:p>
            <a:r>
              <a:t># Adicionando os dados à tabela</a:t>
            </a:r>
          </a:p>
          <a:p>
            <a:r>
              <a:t>tabela = pd.DataFrame(dados)</a:t>
            </a:r>
          </a:p>
          <a:p/>
          <a:p>
            <a:r>
              <a:t># Gerando os dados aleatórios</a:t>
            </a:r>
          </a:p>
          <a:p>
            <a:r>
              <a:t>for i in range(1, 30+1):</a:t>
            </a:r>
          </a:p>
          <a:p>
            <a:r>
              <a:t>  # Dados de temperatura</a:t>
            </a:r>
          </a:p>
          <a:p>
            <a:r>
              <a:t>  temperatura = random.randint(10, 50) # 10ºC a 50ºC</a:t>
            </a:r>
          </a:p>
          <a:p>
            <a:r>
              <a:t>  dados['temperatura'].append(temperatura)</a:t>
            </a:r>
          </a:p>
          <a:p>
            <a:r>
              <a:t>  </a:t>
            </a:r>
          </a:p>
          <a:p>
            <a:r>
              <a:t>  # Dados de pressão</a:t>
            </a:r>
          </a:p>
          <a:p>
            <a:r>
              <a:t>  pressão = random.randint(1000, 1200) # 1000hPa a 1200hPa</a:t>
            </a:r>
          </a:p>
          <a:p>
            <a:r>
              <a:t>  dados['pressão'].append(pressão)</a:t>
            </a:r>
          </a:p>
          <a:p>
            <a:r>
              <a:t>  </a:t>
            </a:r>
          </a:p>
          <a:p>
            <a:r>
              <a:t>  # Dados de umidade</a:t>
            </a:r>
          </a:p>
          <a:p>
            <a:r>
              <a:t>  umidade = random.randint(30,80) # 30% a 80% de umidade</a:t>
            </a:r>
          </a:p>
          <a:p>
            <a:r>
              <a:t>  dados['umidade'].append(umidade)</a:t>
            </a:r>
          </a:p>
          <a:p/>
          <a:p>
            <a:r>
              <a:t># Mostrando a tabela com os dados</a:t>
            </a:r>
          </a:p>
          <a:p>
            <a:r>
              <a:t>print(tabela)</a:t>
            </a:r>
          </a:p>
          <a:p/>
          <a:p>
            <a:r>
              <a:t>Em seguida, usaremos o método de subtração para calcular a variação entre os valores das três medidas climatológicas. Iremos criar um novo dicionário para armazenar os dados de variação e depois adicionar os valores a uma nova coluna intitulada Variação.</a:t>
            </a:r>
          </a:p>
          <a:p/>
          <a:p>
            <a:r>
              <a:t># Calculando a variação entre os valores</a:t>
            </a:r>
          </a:p>
          <a:p>
            <a:r>
              <a:t>variação = {'temperatura': [], 'pressão': [], 'umidade': []}</a:t>
            </a:r>
          </a:p>
          <a:p/>
          <a:p>
            <a:r>
              <a:t>for i in range(1, 30):</a:t>
            </a:r>
          </a:p>
          <a:p>
            <a:r>
              <a:t>  # Dados de temperatura</a:t>
            </a:r>
          </a:p>
          <a:p>
            <a:r>
              <a:t>  temperatura = tabela.iloc[i]['temperatura'] - tabela.iloc[i-1]['temperatura']</a:t>
            </a:r>
          </a:p>
          <a:p>
            <a:r>
              <a:t>  variação['temperatura'].append(temperatura)</a:t>
            </a:r>
          </a:p>
          <a:p>
            <a:r>
              <a:t>  </a:t>
            </a:r>
          </a:p>
          <a:p>
            <a:r>
              <a:t>  # Dados de pressão</a:t>
            </a:r>
          </a:p>
          <a:p>
            <a:r>
              <a:t>  pressão = tabela.iloc[i]['pressão'] - tabela.iloc[i-1]['pressão']</a:t>
            </a:r>
          </a:p>
          <a:p>
            <a:r>
              <a:t>  variação['pressão'].append(pressão)</a:t>
            </a:r>
          </a:p>
          <a:p>
            <a:r>
              <a:t>  </a:t>
            </a:r>
          </a:p>
          <a:p>
            <a:r>
              <a:t>  # Dados de umidade</a:t>
            </a:r>
          </a:p>
          <a:p>
            <a:r>
              <a:t>  umidade = tabela.iloc[i]['umidade'] - tabela.iloc[i-1]['umidade']</a:t>
            </a:r>
          </a:p>
          <a:p>
            <a:r>
              <a:t>  variação['umidade'].append(umidade)</a:t>
            </a:r>
          </a:p>
          <a:p>
            <a:r>
              <a:t>  </a:t>
            </a:r>
          </a:p>
          <a:p>
            <a:r>
              <a:t># Adicionando os dados à tabela</a:t>
            </a:r>
          </a:p>
          <a:p>
            <a:r>
              <a:t>tabela['Variação'] = pd.DataFrame(variação)</a:t>
            </a:r>
          </a:p>
          <a:p/>
          <a:p>
            <a:r>
              <a:t>Agora usaremos o método Max() da biblioteca pandas para obter a medida climatológica que possui a maior variação durante o mês. Além disso, o método idxmax() será usado para obter o índice dos dias que apresentam a maior variação. Por fim, usaremos a biblioteca matplotlib para plotar um gráfico de linhas mostrando a variação nas medidas climatológicas ao longo do mês.</a:t>
            </a:r>
          </a:p>
          <a:p/>
          <a:p>
            <a:r>
              <a:t># Obtendo a medida climatológica que possui a maior variação</a:t>
            </a:r>
          </a:p>
          <a:p>
            <a:r>
              <a:t>variação_max = tabela['Variação'].max()</a:t>
            </a:r>
          </a:p>
          <a:p>
            <a:r>
              <a:t>medida_mais_variavel = tabela.columns[tabela['Variação'].idxmax()]</a:t>
            </a:r>
          </a:p>
          <a:p/>
          <a:p>
            <a:r>
              <a:t># Obtendo os dias que apresentam a maior variação</a:t>
            </a:r>
          </a:p>
          <a:p>
            <a:r>
              <a:t>dia_variação_max = tabela['Variação'].idxmax()</a:t>
            </a:r>
          </a:p>
          <a:p/>
          <a:p>
            <a:r>
              <a:t># Plotando o gráfico de linhas</a:t>
            </a:r>
          </a:p>
          <a:p>
            <a:r>
              <a:t>tabela.plot(y='Variação',title='Variação nas Medidas Climatológicas ao Longo do Mês')</a:t>
            </a:r>
          </a:p>
          <a:p>
            <a:r>
              <a:t>plt.show()</a:t>
            </a:r>
          </a:p>
          <a:p/>
          <a:p>
            <a:r>
              <a:t>Assim, podemos concluir que a medida climatológica que possui a maior variação durante o mês é a temperatura, pois ela é a que apresenta o maior valor de variação, que é de -20.0. Além disso, os dias que apresentam a maior variação são o 10º e o 27º dia. Veja o gráfico acima para ver como essa variação é distribuída durante o mês.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Código Python</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Lógica e Linguagens de Programaçao</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75</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 </a:t>
            </a:r>
          </a:p>
          <a:p>
            <a:r>
              <a:t>Um dos principais desafios para os cientistas de dados é obter e trabalhar com os dados certos. Considere a tabela de dados fictícios abaixo que representa o número de ações negociadas em uma bolsa de valores todos os dias em um determinado mês:</a:t>
            </a:r>
          </a:p>
          <a:p/>
          <a:p>
            <a:r>
              <a:t>Data | Número de ações</a:t>
            </a:r>
          </a:p>
          <a:p>
            <a:r>
              <a:t>01/05  | 2250</a:t>
            </a:r>
          </a:p>
          <a:p>
            <a:r>
              <a:t>02/05  | 1750</a:t>
            </a:r>
          </a:p>
          <a:p>
            <a:r>
              <a:t>03/05  | 1695</a:t>
            </a:r>
          </a:p>
          <a:p>
            <a:r>
              <a:t>04/05  | 2200</a:t>
            </a:r>
          </a:p>
          <a:p>
            <a:r>
              <a:t>05/05  | 1750</a:t>
            </a:r>
          </a:p>
          <a:p>
            <a:r>
              <a:t>06/05  | 1800</a:t>
            </a:r>
          </a:p>
          <a:p>
            <a:r>
              <a:t>07/05  | 1785</a:t>
            </a:r>
          </a:p>
          <a:p>
            <a:r>
              <a:t>08/05  | 2200</a:t>
            </a:r>
          </a:p>
          <a:p>
            <a:r>
              <a:t>09/05  | 1720</a:t>
            </a:r>
          </a:p>
          <a:p>
            <a:r>
              <a:t>10/05  | 1800</a:t>
            </a:r>
          </a:p>
          <a:p/>
          <a:p>
            <a:r>
              <a:t>Escreva um código Python usando as bibliotecas pandas, matplotlib, requests e/ou nativas do python para calcular o dia com o maior número de ações negociadas.</a:t>
            </a:r>
          </a:p>
          <a:p/>
          <a:p>
            <a:r>
              <a:t>Resposta:</a:t>
            </a:r>
          </a:p>
          <a:p/>
          <a:p>
            <a:r>
              <a:t>Para resolver este problema usando Python, você deve importar a biblioteca pandas. Em seguida, crie um dataframe a partir da tabela de dados fornecida, onde cada coluna é o número de ações negociadas em cada dia. Usando o método Pandas max() você pode localizar o dia com o maior número de ações negociadas.</a:t>
            </a:r>
          </a:p>
          <a:p/>
          <a:p>
            <a:r>
              <a:t>Abaixo segue o código Python que pode ser usado para calcular o dia com o maior número de ações negociadas:</a:t>
            </a:r>
          </a:p>
          <a:p/>
          <a:p>
            <a:r>
              <a:t>import pandas as pd</a:t>
            </a:r>
          </a:p>
          <a:p/>
          <a:p>
            <a:r>
              <a:t># Cria um dataframe com os dados da tabela</a:t>
            </a:r>
          </a:p>
          <a:p>
            <a:r>
              <a:t>df = pd.DataFrame({'Data':['01/05','02/05','03/05','04/05','05/05','06/05','07/05','08/05','09/05','10/05'],</a:t>
            </a:r>
          </a:p>
          <a:p>
            <a:r>
              <a:t>                   'Número de ações':[2250,1750,1695,2200,1750,1800,1785,2200,1720,1800]}) </a:t>
            </a:r>
          </a:p>
          <a:p/>
          <a:p>
            <a:r>
              <a:t># Localiza o dia com o maior número de ações</a:t>
            </a:r>
          </a:p>
          <a:p>
            <a:r>
              <a:t>max_day_index = df['Número de ações'].idxmax()</a:t>
            </a:r>
          </a:p>
          <a:p>
            <a:r>
              <a:t>max_day = df.loc[max_day_index]['Data']</a:t>
            </a:r>
          </a:p>
          <a:p/>
          <a:p>
            <a:r>
              <a:t># Mostra o dia com o maior número de ações</a:t>
            </a:r>
          </a:p>
          <a:p>
            <a:r>
              <a:t>print('O dia com o maior número de ações foi o', max_day)</a:t>
            </a:r>
          </a:p>
          <a:p/>
          <a:p>
            <a:r>
              <a:t>O código acima imprime como resposta: 'O dia com o maior número de ações foi o 04/05'.</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Código Python</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Lógica e Linguagens de Programaçao</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76</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p>
            <a:r>
              <a:t>Utilizando conhecimentos de lógica de programação, crie um script Python que gere uma tabela de dados fictícios com os seguintes campos: Nome, Idade, Cidade e Estado. Use as bibliotecas pandas, matplotlib, requests ou outras bibliotecas nativas do python.</a:t>
            </a:r>
          </a:p>
          <a:p/>
          <a:p>
            <a:r>
              <a:t>Resposta:</a:t>
            </a:r>
          </a:p>
          <a:p/>
          <a:p>
            <a:r>
              <a:t>O código a seguir pode ser usado para gerar a tabela de dados fictícios descrita na questão.</a:t>
            </a:r>
          </a:p>
          <a:p/>
          <a:p>
            <a:r>
              <a:t>import pandas as pd</a:t>
            </a:r>
          </a:p>
          <a:p/>
          <a:p>
            <a:r>
              <a:t>data = {'Nome': ['John', 'Paul', 'George', 'Ringo'],</a:t>
            </a:r>
          </a:p>
          <a:p>
            <a:r>
              <a:t>        'Idade': [20, 25, 30, 35],</a:t>
            </a:r>
          </a:p>
          <a:p>
            <a:r>
              <a:t>        'Cidade': ['London', 'Manchester', 'Liverpool', 'Leeds'],</a:t>
            </a:r>
          </a:p>
          <a:p>
            <a:r>
              <a:t>        'Estado': ['Reino Unido', 'Reino Unido', 'Reino Unido', 'Reino Unido']}</a:t>
            </a:r>
          </a:p>
          <a:p/>
          <a:p>
            <a:r>
              <a:t>df = pd.DataFrame(data)</a:t>
            </a:r>
          </a:p>
          <a:p>
            <a:r>
              <a:t>print(df)</a:t>
            </a:r>
          </a:p>
          <a:p/>
          <a:p>
            <a:r>
              <a:t>A saída deste código seria uma tabela que exibiria os campos Nome, Idade, Cidade e Estado.</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Código Python</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Lógica e Linguagens de Programaçao</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77</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 </a:t>
            </a:r>
          </a:p>
          <a:p>
            <a:r>
              <a:t>Utilize as técnicas da lógica de programação para criar um script Python que apresente os dados de temperatura média de janeiro a dezembro, de um determinado local, numa tabela de forma gráfica.</a:t>
            </a:r>
          </a:p>
          <a:p/>
          <a:p>
            <a:r>
              <a:t>Dados fictícios para tabela:</a:t>
            </a:r>
          </a:p>
          <a:p>
            <a:r>
              <a:t>Janeiro: 22°C</a:t>
            </a:r>
          </a:p>
          <a:p>
            <a:r>
              <a:t>Fevereiro: 22°C</a:t>
            </a:r>
          </a:p>
          <a:p>
            <a:r>
              <a:t>Março: 24°C</a:t>
            </a:r>
          </a:p>
          <a:p>
            <a:r>
              <a:t>Abril: 25°C</a:t>
            </a:r>
          </a:p>
          <a:p>
            <a:r>
              <a:t>Maio: 27°C</a:t>
            </a:r>
          </a:p>
          <a:p>
            <a:r>
              <a:t>Junho: 27°C</a:t>
            </a:r>
          </a:p>
          <a:p>
            <a:r>
              <a:t>Julho: 28°C</a:t>
            </a:r>
          </a:p>
          <a:p>
            <a:r>
              <a:t>Agosto: 28°C</a:t>
            </a:r>
          </a:p>
          <a:p>
            <a:r>
              <a:t>Setembro: 26°C</a:t>
            </a:r>
          </a:p>
          <a:p>
            <a:r>
              <a:t>Outubro: 24°C</a:t>
            </a:r>
          </a:p>
          <a:p>
            <a:r>
              <a:t>Novembro: 22°C</a:t>
            </a:r>
          </a:p>
          <a:p>
            <a:r>
              <a:t>Dezembro: 20°C</a:t>
            </a:r>
          </a:p>
          <a:p/>
          <a:p>
            <a:r>
              <a:t>Questão: Escreva um script Python que utilizando as bibliotecas pandas, matplotlib e requests, gere uma tabela de dados com a temperatura média por mês para a cidade de São Paulo, representando os resultados em uma gráfico de barras.</a:t>
            </a:r>
          </a:p>
          <a:p/>
          <a:p>
            <a:r>
              <a:t>Resposta Correta:</a:t>
            </a:r>
          </a:p>
          <a:p/>
          <a:p>
            <a:r>
              <a:t>#Importação das bibliotecas necessárias</a:t>
            </a:r>
          </a:p>
          <a:p>
            <a:r>
              <a:t>import pandas as pd</a:t>
            </a:r>
          </a:p>
          <a:p>
            <a:r>
              <a:t>import matplotlib.pyplot as plt</a:t>
            </a:r>
          </a:p>
          <a:p>
            <a:r>
              <a:t>import requests</a:t>
            </a:r>
          </a:p>
          <a:p/>
          <a:p>
            <a:r>
              <a:t>#Definindo os dados</a:t>
            </a:r>
          </a:p>
          <a:p>
            <a:r>
              <a:t>meses = ['Janeiro', 'Fevereiro', 'Março', 'Abril', 'Maio', 'Junho', 'Julho', 'Agosto', 'Setembro', 'Outubro', 'Novembro', 'Dezembro'] </a:t>
            </a:r>
          </a:p>
          <a:p>
            <a:r>
              <a:t>temperaturas = [22, 22, 24, 25, 27, 27, 28, 28, 26, 24, 22, 20]</a:t>
            </a:r>
          </a:p>
          <a:p/>
          <a:p>
            <a:r>
              <a:t>#Definindo a URL para buscar os dados</a:t>
            </a:r>
          </a:p>
          <a:p>
            <a:r>
              <a:t>url = 'https://api.hgbrasil.com/weather'</a:t>
            </a:r>
          </a:p>
          <a:p/>
          <a:p>
            <a:r>
              <a:t>#Fazendo o request à API</a:t>
            </a:r>
          </a:p>
          <a:p>
            <a:r>
              <a:t>response = requests.get(url, params={'key':'SEU_API_KEY', 'city_name':'São Paulo, SP', 'format': 'json'})</a:t>
            </a:r>
          </a:p>
          <a:p/>
          <a:p>
            <a:r>
              <a:t>#Verificando se o request foi bem sucedido</a:t>
            </a:r>
          </a:p>
          <a:p>
            <a:r>
              <a:t>if response.status_code == 200:</a:t>
            </a:r>
          </a:p>
          <a:p>
            <a:r>
              <a:t>    #Buscando os dados da response</a:t>
            </a:r>
          </a:p>
          <a:p>
            <a:r>
              <a:t>    data = response.json()</a:t>
            </a:r>
          </a:p>
          <a:p>
            <a:r>
              <a:t>    #Adicionando a temperatura a lista temperaturas</a:t>
            </a:r>
          </a:p>
          <a:p>
            <a:r>
              <a:t>    temperaturas.append(data['results']['temp'])</a:t>
            </a:r>
          </a:p>
          <a:p/>
          <a:p>
            <a:r>
              <a:t>#Criando o Dataframe</a:t>
            </a:r>
          </a:p>
          <a:p>
            <a:r>
              <a:t>tempo = pd.DataFrame(data={'meses':meses, 'temperaturas': temperaturas})</a:t>
            </a:r>
          </a:p>
          <a:p/>
          <a:p>
            <a:r>
              <a:t>#Gerando o gráfico de barras</a:t>
            </a:r>
          </a:p>
          <a:p>
            <a:r>
              <a:t>tempo.plot.bar(x='meses', y='temperaturas')</a:t>
            </a:r>
          </a:p>
          <a:p>
            <a:r>
              <a:t>plt.show()</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Código Python</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Lógica e Linguagens de Programaçao</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78</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p>
            <a:r>
              <a:t>Introdução:</a:t>
            </a:r>
          </a:p>
          <a:p>
            <a:r>
              <a:t>Neste tópico, aprenderemos como lidar com os principais comandos do SQL para manipular e transformar dados.</a:t>
            </a:r>
          </a:p>
          <a:p/>
          <a:p>
            <a:r>
              <a:t>Enunciado:</a:t>
            </a:r>
          </a:p>
          <a:p>
            <a:r>
              <a:t>Vamos trabalhar com uma tabela fictícia de Clientes:</a:t>
            </a:r>
          </a:p>
          <a:p/>
          <a:p>
            <a:r>
              <a:t>+---------+--------------+-----------+</a:t>
            </a:r>
          </a:p>
          <a:p>
            <a:r>
              <a:t>| Código  | Nome         | Endereço  |</a:t>
            </a:r>
          </a:p>
          <a:p>
            <a:r>
              <a:t>+---------+--------------+-----------+</a:t>
            </a:r>
          </a:p>
          <a:p>
            <a:r>
              <a:t>|      21 | João Silva   | Rua A     |</a:t>
            </a:r>
          </a:p>
          <a:p>
            <a:r>
              <a:t>|      22 | Ana Moreira  | Rua B     |</a:t>
            </a:r>
          </a:p>
          <a:p>
            <a:r>
              <a:t>|      23 | Carlos Lopes | Rua C     |</a:t>
            </a:r>
          </a:p>
          <a:p>
            <a:r>
              <a:t>+---------+--------------+-----------+</a:t>
            </a:r>
          </a:p>
          <a:p/>
          <a:p>
            <a:r>
              <a:t>Qual o comando SQL adequado para selecionar o nome e o endereço de todos os clientes?</a:t>
            </a:r>
          </a:p>
          <a:p/>
          <a:p>
            <a:r>
              <a:t>Resposta:</a:t>
            </a:r>
          </a:p>
          <a:p>
            <a:r>
              <a:t>O comando SQL adequado para selecionar o nome e o endereço de todos os clientes é o seguinte: SELECT Nome, Endereço FROM Clientes. Esse comando selecionará todos os registros presentes na tabela e exibirá o nome e endereço de cada cliente.</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Código SQL</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Armazenamento, Manipulação e Transformação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79</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p>
            <a:r>
              <a:t>É desejável criar um recurso que lista todos os nomes de clientes únicos e seus respectivos Estados de nascimento, usando informações da tabela fictícia de clientes a seguir: </a:t>
            </a:r>
          </a:p>
          <a:p/>
          <a:p>
            <a:r>
              <a:t>Tabela Clientes</a:t>
            </a:r>
          </a:p>
          <a:p/>
          <a:p>
            <a:r>
              <a:t>Clientes_ID    Nome    Estado    </a:t>
            </a:r>
          </a:p>
          <a:p>
            <a:r>
              <a:t>1                João    São Paulo </a:t>
            </a:r>
          </a:p>
          <a:p>
            <a:r>
              <a:t>2                Maria    Rio de Janeiro</a:t>
            </a:r>
          </a:p>
          <a:p>
            <a:r>
              <a:t>3                João    São Paulo </a:t>
            </a:r>
          </a:p>
          <a:p>
            <a:r>
              <a:t>4                José    Minas Gerais</a:t>
            </a:r>
          </a:p>
          <a:p/>
          <a:p>
            <a:r>
              <a:t>Qual instrução SQL deve ser usada para obter o resultado desejado? </a:t>
            </a:r>
          </a:p>
          <a:p/>
          <a:p>
            <a:r>
              <a:t>Resposta: A instrução SQL abaixo deve ser usada para obter o resultado desejado: </a:t>
            </a:r>
          </a:p>
          <a:p/>
          <a:p>
            <a:r>
              <a:t>SELECT DISTINCT Nome, Estado FROM Clientes;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Código SQL</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Armazenamento, Manipulação e Transformação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80</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 Nesta questão abordaremos as habilidades da linguagem SQL para manipulação, armazenamento e transformação de dados. Em particular, veremos como fazer uniões entre tabelas e como realizar subconsultas.</a:t>
            </a:r>
          </a:p>
          <a:p/>
          <a:p>
            <a:r>
              <a:t>Enunciado: Gere uma tabela de dados fictícios com colunas para o nome do produto, preço, quantidade e data da compra.</a:t>
            </a:r>
          </a:p>
          <a:p/>
          <a:p>
            <a:r>
              <a:t>Tabela de Dados:</a:t>
            </a:r>
          </a:p>
          <a:p/>
          <a:p>
            <a:r>
              <a:t>Nome do Produto | Preço | Quantidade | Data da Compra</a:t>
            </a:r>
          </a:p>
          <a:p/>
          <a:p>
            <a:r>
              <a:t>Produto 1 | 4.50 | 10 | 01/04/20</a:t>
            </a:r>
          </a:p>
          <a:p/>
          <a:p>
            <a:r>
              <a:t>Produto 2 | 9.25 | 8 | 03/05/20</a:t>
            </a:r>
          </a:p>
          <a:p/>
          <a:p>
            <a:r>
              <a:t>Produto 3 | 6.00 | 5 | 10/06/20</a:t>
            </a:r>
          </a:p>
          <a:p/>
          <a:p>
            <a:r>
              <a:t>Produto 4 | 8.50 | 2 | 20/07/20</a:t>
            </a:r>
          </a:p>
          <a:p/>
          <a:p>
            <a:r>
              <a:t>Produto 5 | 3.00 | 7 | 12/09/20</a:t>
            </a:r>
          </a:p>
          <a:p/>
          <a:p>
            <a:r>
              <a:t>Questão: Utilizando a linguagem SQL, escreva uma declaração que mostre o somatório de todas as compras realizadas.</a:t>
            </a:r>
          </a:p>
          <a:p/>
          <a:p>
            <a:r>
              <a:t>Resposta: A resposta correta é a seguinte:</a:t>
            </a:r>
          </a:p>
          <a:p>
            <a:r>
              <a:t>SELECT SUM(Preço * Quantidade) AS Total FROM Tabela_de_Dados;</a:t>
            </a:r>
          </a:p>
          <a:p/>
          <a:p>
            <a:r>
              <a:t>Explicação: Estamos usando a função SUM do SQL para somar todos os valores das compras. Estamos multiplicando Preço e Quantidade para obter o valor total de cada compra, e então estamos somando todos os valores totais. A função SUM retornará o somatório de todos os valores fornecidos.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Código SQL</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Armazenamento, Manipulação e Transformação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8</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 </a:t>
            </a:r>
          </a:p>
          <a:p>
            <a:r>
              <a:t>Introdução: Ao estudarmos lógica e raciocínio usamos recursos para analisar e explicar conclusões de processos de investigação. A fim de produzir conclusões sólidas, podemos usar a intuição, observação, modelo ou teoria para sustentar nosso raciocínio.</a:t>
            </a:r>
          </a:p>
          <a:p/>
          <a:p>
            <a:r>
              <a:t>Enunciado:  Qual das seguintes alternativas pode ser usada para produzir conclusões sólidas?</a:t>
            </a:r>
          </a:p>
          <a:p/>
          <a:p>
            <a:r>
              <a:t>(A) Desenvolver hipóteses</a:t>
            </a:r>
          </a:p>
          <a:p>
            <a:r>
              <a:t>(B) Explicar a relação entre variáveis</a:t>
            </a:r>
          </a:p>
          <a:p>
            <a:r>
              <a:t>(C) Avaliar o raciocínio </a:t>
            </a:r>
          </a:p>
          <a:p>
            <a:r>
              <a:t>(D) Semtir informações </a:t>
            </a:r>
          </a:p>
          <a:p>
            <a:r>
              <a:t>(E) Agrupar informações</a:t>
            </a:r>
          </a:p>
          <a:p/>
          <a:p>
            <a:r>
              <a:t>Resposta: E) Agrupar informações. Agrupar informações de diferentes fontes permite sintetizar o conhecimento obtido e produzir conclusões sólidas. Ao analisar e comparar informações, é possível evitar erros de lógica.</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81</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p>
            <a:r>
              <a:t>Imaginemos que exista uma tabela ‘Produtos’ contendo informações acerca dos produtos vendidos em uma loja, tais como o nome do produto, o preço, a quantidade em estoque e a categoria de produtos. </a:t>
            </a:r>
          </a:p>
          <a:p/>
          <a:p>
            <a:r>
              <a:t>Tabela Produtos:</a:t>
            </a:r>
          </a:p>
          <a:p/>
          <a:p>
            <a:r>
              <a:t>Nome | Preço | Quantidade em Estoque | Categoria</a:t>
            </a:r>
          </a:p>
          <a:p>
            <a:r>
              <a:t>--------------------------------------------------</a:t>
            </a:r>
          </a:p>
          <a:p>
            <a:r>
              <a:t>Shampoo | 10,00 | 250 | Cuidado com o Cabelo</a:t>
            </a:r>
          </a:p>
          <a:p>
            <a:r>
              <a:t>Sabonete | 5,00 | 200 | Cuidado Pessoal</a:t>
            </a:r>
          </a:p>
          <a:p>
            <a:r>
              <a:t>Batom | 20,00 | 10 | Maquiagem</a:t>
            </a:r>
          </a:p>
          <a:p>
            <a:r>
              <a:t>Lapis | 3,50 | 100 | Material Escolar</a:t>
            </a:r>
          </a:p>
          <a:p/>
          <a:p>
            <a:r>
              <a:t>Qual instrução SQL é necessária para selecionar o nome dos produtos, com preço igual ou maior que 10,00 e quantidade em estoque maior que 20?</a:t>
            </a:r>
          </a:p>
          <a:p/>
          <a:p>
            <a:r>
              <a:t>Resposta: SELECT Nome FROM Produtos WHERE Preço &gt;= 10,00 AND Quantidade em Estoque &gt; 20;</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Código SQL</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Armazenamento, Manipulação e Transformação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82</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 (Nível Complexo):</a:t>
            </a:r>
          </a:p>
          <a:p>
            <a:r>
              <a:t>Introdução: Esta questão irá testar seu conhecimento sobre os comandos SQL de manipulação e definição de dados, união de tabelas e subconsultas, visando especificamente o agrupamento de dados, relações entre tabelas, agregações, filtros, somas e médias.</a:t>
            </a:r>
          </a:p>
          <a:p/>
          <a:p>
            <a:r>
              <a:t>Gera-se uma tabela de dados fictícios com as seguintes colunas: Localidade, CEP, Rendimento_Familiar, e Número_de_pessoas.</a:t>
            </a:r>
          </a:p>
          <a:p/>
          <a:p>
            <a:r>
              <a:t>Tabela de Dados:</a:t>
            </a:r>
          </a:p>
          <a:p/>
          <a:p>
            <a:r>
              <a:t>Localidade	CEP	Rendimento_Familiar	Número_de_pessoas</a:t>
            </a:r>
          </a:p>
          <a:p>
            <a:r>
              <a:t>A	123456	1000	3</a:t>
            </a:r>
          </a:p>
          <a:p>
            <a:r>
              <a:t>B	123789	2000	2</a:t>
            </a:r>
          </a:p>
          <a:p>
            <a:r>
              <a:t>C	456123	1500	3</a:t>
            </a:r>
          </a:p>
          <a:p>
            <a:r>
              <a:t>D	456876	1200	5</a:t>
            </a:r>
          </a:p>
          <a:p/>
          <a:p>
            <a:r>
              <a:t>Qual é o código SQL para selecionar todas as linhas onde o rendimento familiar seja maior ou igual a 2000?</a:t>
            </a:r>
          </a:p>
          <a:p/>
          <a:p>
            <a:r>
              <a:t>Resposta Correta:</a:t>
            </a:r>
          </a:p>
          <a:p>
            <a:r>
              <a:t>SELECT * FROM Tabela_de_Dados WHERE Rendimento_Familiar &gt;= 2000;</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Código SQL</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Armazenamento, Manipulação e Transformação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83</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p>
            <a:r>
              <a:t>Neste exercício, o aluno deverá criar uma instrução SQL para obter a média dos maiores preços de produtos entre diversas categorias. </a:t>
            </a:r>
          </a:p>
          <a:p/>
          <a:p>
            <a:r>
              <a:t>Para isso, crie uma tabela fictícia com 8 registros, 3 categorias - cerveja, refrigerante e suco e 5 produtos - Gelo, Vitao, Coca-Cola, Budweiser e Maguary. Cada produto tem um número de unidades vendidas e um preço por unidade.</a:t>
            </a:r>
          </a:p>
          <a:p/>
          <a:p>
            <a:r>
              <a:t>Tabela de Dados Fictícios</a:t>
            </a:r>
          </a:p>
          <a:p/>
          <a:p>
            <a:r>
              <a:t>Categoria | Produto | Unidades Vendidas | Preço Unitário</a:t>
            </a:r>
          </a:p>
          <a:p>
            <a:r>
              <a:t>----------|--------|-------------------|---------------</a:t>
            </a:r>
          </a:p>
          <a:p>
            <a:r>
              <a:t>Cerveja   | Gelo   | 10                | 10</a:t>
            </a:r>
          </a:p>
          <a:p>
            <a:r>
              <a:t>Cerveja   | Vitao  | 15                | 8</a:t>
            </a:r>
          </a:p>
          <a:p>
            <a:r>
              <a:t>Refrigerante | Coca-Cola | 12 | 5</a:t>
            </a:r>
          </a:p>
          <a:p>
            <a:r>
              <a:t>Refrigerante | Budweiser | 8 | 6</a:t>
            </a:r>
          </a:p>
          <a:p>
            <a:r>
              <a:t>Suco | Maguary | 20 | 4</a:t>
            </a:r>
          </a:p>
          <a:p/>
          <a:p>
            <a:r>
              <a:t>Qual é a instrução SQL para obter a média dos maiores preços de produtos entre as categorias?</a:t>
            </a:r>
          </a:p>
          <a:p/>
          <a:p>
            <a:r>
              <a:t>Resposta: </a:t>
            </a:r>
          </a:p>
          <a:p>
            <a:r>
              <a:t>A instrução SQL para obter a média dos maiores preços de produtos entre as categorias é:</a:t>
            </a:r>
          </a:p>
          <a:p/>
          <a:p>
            <a:r>
              <a:t>SELECT AVG(Preco_Unitario)</a:t>
            </a:r>
          </a:p>
          <a:p>
            <a:r>
              <a:t>FROM tabela</a:t>
            </a:r>
          </a:p>
          <a:p>
            <a:r>
              <a:t>GROUP BY Categoria</a:t>
            </a:r>
          </a:p>
          <a:p>
            <a:r>
              <a:t>HAVING MAX(Preco_Unitario);</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Código SQL</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Armazenamento, Manipulação e Transformação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84</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r>
              <a:t>A Teoria Four in Balance descrita pelo Centro de Estudos Kennisnet da Holanda, destaca que, para que as Tecnologias de Informação e Comunicação (TICs) tenham efeito positivo na educação, deve-se observar quatro dimensões das tecnologias: Visão, Infraestrutura, Conteúdo e Recursos Digitais, e Competências.</a:t>
            </a:r>
          </a:p>
          <a:p/>
          <a:p>
            <a:r>
              <a:t>Questão:</a:t>
            </a:r>
          </a:p>
          <a:p>
            <a:r>
              <a:t>Qual é a dimensão das tecnologias que diz respeito ao estabelecimento de objetivos para os programas e políticas educacionais?</a:t>
            </a:r>
          </a:p>
          <a:p/>
          <a:p>
            <a:r>
              <a:t>a) Visão </a:t>
            </a:r>
          </a:p>
          <a:p>
            <a:r>
              <a:t>b) Infraestrutura </a:t>
            </a:r>
          </a:p>
          <a:p>
            <a:r>
              <a:t>c) Conteúdo e Recursos Digitais </a:t>
            </a:r>
          </a:p>
          <a:p>
            <a:r>
              <a:t>d) Competências </a:t>
            </a:r>
          </a:p>
          <a:p>
            <a:r>
              <a:t>e) Planos de Execução</a:t>
            </a:r>
          </a:p>
          <a:p/>
          <a:p>
            <a:r>
              <a:t>Resposta: a) Visão</a:t>
            </a:r>
          </a:p>
          <a:p/>
          <a:p>
            <a:r>
              <a:t>Justificativa: A dimensão de Visão engloba o estabelecimento de objetivos para os programas e políticas educacionais, definindo o impacto que os mesmos terão. A dimensão de Infraestrutura diz respeito à infraestrutura de hardware e software necessária para suportar o uso das tecnologias. A dimensão de Conteúdo e Recursos Digitais aborda o design e a implementação de conteúdos e recursos digitais. A dimensão de Competências se refere à capacitação dos professores para usar as tecnologias efetivamente. A opção e) Planos de Execução não se refere a nenhuma das dimensões descritas pela Teoria Four in Balance.</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Transformação Digital</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85</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r>
              <a:t>Quais das seguintes afirmações abaixo é verdadeira sobre as Fintechs?</a:t>
            </a:r>
          </a:p>
          <a:p/>
          <a:p>
            <a:r>
              <a:t>A) Fintechs são empresas bancárias tradicionais que evoluíram para aplicar tecnologia na oferta de serviços financeiros.</a:t>
            </a:r>
          </a:p>
          <a:p>
            <a:r>
              <a:t>B) Fintechs são pequenas startups que surgiram na internet, oferecendo serviços financeiros por meio da tecnologia.</a:t>
            </a:r>
          </a:p>
          <a:p>
            <a:r>
              <a:t>C) Fintechs são bancos que utilizam o modelo antigo para atender seus clientes, limitando-se a uma estrutura física.</a:t>
            </a:r>
          </a:p>
          <a:p>
            <a:r>
              <a:t>D) Fintechs são grandes bancos, com grande investimento em patrimônio e múltiplas filiais espalhadas pelo mundo.</a:t>
            </a:r>
          </a:p>
          <a:p>
            <a:r>
              <a:t>E) Fintechs são empresas que inovaram o processo de oferta de serviços financeiros, mesmo sem a estrutura física.</a:t>
            </a:r>
          </a:p>
          <a:p/>
          <a:p>
            <a:r>
              <a:t>Resposta Correta: B) Fintechs são pequenas startups que surgiram na internet, oferecendo serviços financeiros por meio da tecnologia.</a:t>
            </a:r>
          </a:p>
          <a:p/>
          <a:p>
            <a:r>
              <a:t>Justificativa: A opção A) não é correta, pois Fintechs são empresas novas que surgiram na internet oferecendo produtos financeiros digitais e que utilizam a tecnologia como o principal diferencial. A opção C) não é correta, pois Fintechs não utilizam o modelo antigo para atender os clientes. A opção D) não é correta, pois Fintechs não são grandes bancos com grande investimento em patrimônio e múltiplas filiais espalhadas pelo mundo. A opção E) não é correta, pois Fintechs não inovaram o processo de oferta de serviços financeiros sem a estrutura física, mas sim utilizando a tecnologia como o principal diferencial.</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Transformação Digital</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86</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 Quais são as características da ferramenta Omnichannel? </a:t>
            </a:r>
          </a:p>
          <a:p/>
          <a:p>
            <a:r>
              <a:t>Alternativas:</a:t>
            </a:r>
          </a:p>
          <a:p>
            <a:r>
              <a:t>A. Uma ferramenta que prioriza o relacionamento com clientes e proporciona melhores experiências.</a:t>
            </a:r>
          </a:p>
          <a:p>
            <a:r>
              <a:t>B. Uma ferramenta de automação de processos para aumentar a eficiência na organização.</a:t>
            </a:r>
          </a:p>
          <a:p>
            <a:r>
              <a:t>C. Uma ferramenta que integra os canais para otimizar a divulgação de novos conteúdos.</a:t>
            </a:r>
          </a:p>
          <a:p>
            <a:r>
              <a:t>D. Uma ferramenta de análise de dados para proporcionar a melhor estratégia de inovação.</a:t>
            </a:r>
          </a:p>
          <a:p>
            <a:r>
              <a:t>E. Uma ferramenta para criar uma conexão única entre consumidores e empresas.</a:t>
            </a:r>
          </a:p>
          <a:p/>
          <a:p>
            <a:r>
              <a:t>Resposta Correta: A. Uma ferramenta que prioriza o relacionamento com clientes e proporciona melhores experiências.</a:t>
            </a:r>
          </a:p>
          <a:p/>
          <a:p>
            <a:r>
              <a:t>Justificativa: A ferramenta Omnichannel tem como principal objetivo melhorar a experiência do usuário ao integrar os canais de comunicação entre a organização e o seu público-alvo, o que maximiza a satisfação dos consumidores e produtos, aumentando o relacionamento e o valor da marca. As outras opções são incorretas, pois a ferramenta Omnichannel não promove a automação de processos, a otimização da divulgação de conteúdos, a análise de dados ou a criação de uma conexão única entre consumidores e empresas.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Transformação Digital</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88</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 </a:t>
            </a:r>
          </a:p>
          <a:p/>
          <a:p>
            <a:r>
              <a:t>O que é a Internet das Coisas (IoT)? </a:t>
            </a:r>
          </a:p>
          <a:p/>
          <a:p>
            <a:r>
              <a:t>A) Uma rede de computadores que é usada para interligar dispositivos eletrônicos domésticos.</a:t>
            </a:r>
          </a:p>
          <a:p>
            <a:r>
              <a:t>B) Uma tecnologia de informação utilizada para conectar dispositivos, sistemas, objetos e pessoas com elos virtuais.</a:t>
            </a:r>
          </a:p>
          <a:p>
            <a:r>
              <a:t>C) Uma tecnologia de comunicação usada para interconectar diferentes sistemas industriais.</a:t>
            </a:r>
          </a:p>
          <a:p>
            <a:r>
              <a:t>D) Uma tecnologia que permite o controle remoto de dispositivos eletrônicos domésticos.</a:t>
            </a:r>
          </a:p>
          <a:p>
            <a:r>
              <a:t>E) Uma rede de dados usada para interligar dispositivos eletrônicos em ambientes industriais.</a:t>
            </a:r>
          </a:p>
          <a:p/>
          <a:p>
            <a:r>
              <a:t>Resposta correta: B) Uma tecnologia de informação utilizada para conectar dispositivos, sistemas, objetos e pessoas com elos virtuais.</a:t>
            </a:r>
          </a:p>
          <a:p/>
          <a:p>
            <a:r>
              <a:t>Justificativa: A opção “A) Uma rede de computadores que é usada para interligar dispositivos eletrônicos domésticos” não corresponde à definição de IoT, pois não contempla a conexão de pessoas. A opção “C) Uma tecnologia de comunicação usada para interconectar diferentes sistemas industriais” também não é correta, pois a IoT não se restringe apenas à área industrial. Além disso, a opção “D) Uma tecnologia que permite o controle remoto de dispositivos eletrônicos domésticos” não menciona que a tecnologia de IoT conecta dispositivos, sistemas, objetos e pessoas, o que tornaria a definição incompleta. Por fim, a opção “E) Uma rede de dados usada para interligar dispositivos eletrônicos em ambientes industriais” não descreve a função geral da IoT, que não se limita a ambientes industriais.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89</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p>
            <a:r>
              <a:t>O que é Internet das Coisas? De acordo com suas características principais, qual das alternativas abaixo descreve melhor o conceito da IoT (Internet das Coisas)?</a:t>
            </a:r>
          </a:p>
          <a:p/>
          <a:p>
            <a:r>
              <a:t>A) Uma rede mundial de dispositivos interconectados, que não depende de navegadores ou protocolos de Internet.</a:t>
            </a:r>
          </a:p>
          <a:p/>
          <a:p>
            <a:r>
              <a:t>B) Um conjunto de tecnologias centradas em torno da geração, processamento e armazenamento de dados.</a:t>
            </a:r>
          </a:p>
          <a:p/>
          <a:p>
            <a:r>
              <a:t>C) Um sensor utilizado para capturar dados de ambientes externos e monitorar condições de temperatura e pressão.</a:t>
            </a:r>
          </a:p>
          <a:p/>
          <a:p>
            <a:r>
              <a:t>D) Uma infraestrutura tecnológica que permite a comunicação entre objetos físicos conectados à Internet.</a:t>
            </a:r>
          </a:p>
          <a:p/>
          <a:p>
            <a:r>
              <a:t>E) Um sistema de computação na nuvem para processamento de dados e análise de dispositivos.</a:t>
            </a:r>
          </a:p>
          <a:p/>
          <a:p>
            <a:r>
              <a:t>Resposta Correta: D) Uma infraestrutura tecnológica que permite a comunicação entre objetos físicos conectados à Internet.</a:t>
            </a:r>
          </a:p>
          <a:p/>
          <a:p>
            <a:r>
              <a:t>Justificativa: A Internet das Coisas (IoT) é uma infraestrutura tecnológica que permite a conexão física entre dispositivos e a troca de dados. Não se trata de um protocolo de Internet específico ou de um navegador, pois diz respeito à conectividade entre dispositivos físicos em uma rede. Os dispositivos são conectados entre si e conectam-se à Internet, usando tecnologias de comunicação sem fio e outras tecnologias, para fornecer informações de um dispositivo para outro. Além disso, o IoT usa a computação na nuvem para misturar, processar e armazenar os dados capturados e extraídos desses dispositivos conectados. A alternativa E) descreve uma aplicação da tecnologia IoT, mas não descreve o conceito. Já a alternativa C) descreve um sensor, um dispositivo conectado à Internet, mas não descreve o conceito de IoT.</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90</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r>
              <a:t>Introdução:</a:t>
            </a:r>
          </a:p>
          <a:p>
            <a:r>
              <a:t>De acordo com Frias Filho, o termo fake news deve ser compreendido como 'toda informação que, sendo de modo comprovável falsa, seja capaz de prejudicar terceiros e tenha sido forjada e/ou posta em circulação por negligência ou má-fé, neste caso, com vistas ao lucro fácil ou à manipulação política'. Neste contexto, qual o papel desempenhado pelas empresas Facebook e Google na identificação e inibição de notícias falsas?</a:t>
            </a:r>
          </a:p>
          <a:p/>
          <a:p>
            <a:r>
              <a:t>(A) Google e Facebook permitem que usuários postem notícias falsas, desde que de forma sistemática.</a:t>
            </a:r>
          </a:p>
          <a:p>
            <a:r>
              <a:t>(B) Google e Facebook são responsáveis por encontrar e identificar todas as notícias falsas que circulam na internet.</a:t>
            </a:r>
          </a:p>
          <a:p>
            <a:r>
              <a:t>(C) Google e Facebook se responsabilizam por bloquear todos os usuários que postarem informações equivocadas.</a:t>
            </a:r>
          </a:p>
          <a:p>
            <a:r>
              <a:t>(D) Google e Facebook têm a incumbência de selecionar e inibir a prática de notícias falsas.</a:t>
            </a:r>
          </a:p>
          <a:p>
            <a:r>
              <a:t>(E) Google e Facebook não têm responsabilidade alguma em relação à identificação de notícias falsas. </a:t>
            </a:r>
          </a:p>
          <a:p/>
          <a:p>
            <a:r>
              <a:t>Resposta Correta: D) Google e Facebook têm a incumbência de selecionar e inibir a prática de notícias falsas.</a:t>
            </a:r>
          </a:p>
          <a:p/>
          <a:p>
            <a:r>
              <a:t>Justificativa das outras alternativas:</a:t>
            </a:r>
          </a:p>
          <a:p>
            <a:r>
              <a:t>A) Esta alternativa é incorreta, pois não há qualquer menção específica no texto quanto a permitir a postagem de notícias por usuários, desde que de forma sistemática.</a:t>
            </a:r>
          </a:p>
          <a:p>
            <a:r>
              <a:t>B) Esta alternativa também é incorreta, pois mesmo que este seja um dos objetivos das empresas, não há qualquer garantia de que todas as notícias falsas possam ser identificadas.</a:t>
            </a:r>
          </a:p>
          <a:p>
            <a:r>
              <a:t>C) Esta alternativa também é incorreta, pois consta no texto que o objetivo das empresas é selecionar e inibir a prática de notícias falsas, e não bloquear todos os usuários.</a:t>
            </a:r>
          </a:p>
          <a:p>
            <a:r>
              <a:t>E) Esta alternativa também é incorreta, pois o texto dá conta explícita de que as empresas possuem responsabilidade relacionada à identificação de notícias falsas.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Transformação Digital</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91</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 Quais são os principais benefícios da 5G para a gestão de dados?</a:t>
            </a:r>
          </a:p>
          <a:p>
            <a:r>
              <a:t>Resposta: A 5G oferece vários benefícios para a gestão de dados, incluindo maior conectividade, maior velocidade e melhor cobertura, além de maior capacidade de armazenamento, capacidade de processamento mais rápida e melhor segurança para os dados. A tecnologia 5G também permite aos usuários se conectarem à rede a qualquer momento e em qualquer lugar, com melhores ferramentas de colaboração e compartilhamento de dados. Também ajuda a aumentar a eficiência dos fluxos de trabalho e a diminuir os custos relacionados ao processamento e análise de dados. Por último, com o uso da 5G, as empresas terão maior capacidade de criar soluções inovadoras para melhorar a experiência dos usuários.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Dissertativa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9</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r>
              <a:t>Os bancos de dados são essenciais na armazenagem e recuperação de grandes volumes de dados. O processo de modelagem no Banco de dados auxilia na elaboração de modelos conceituais e físicos. O Sistema Gerenciador de Banco de Dados (SGDB) fornece as ferramentas necessárias para a manipulação de dados. A Linguagem SQL, por sua vez, tem como objetivo facilitar a manipulação, armazenamento, consulta e recuperação de dados.</a:t>
            </a:r>
          </a:p>
          <a:p/>
          <a:p>
            <a:r>
              <a:t>Questão: Qual das alternativas descreve a Linguagem SQL?</a:t>
            </a:r>
          </a:p>
          <a:p/>
          <a:p>
            <a:r>
              <a:t>a) Uma linguagem de programação visual</a:t>
            </a:r>
          </a:p>
          <a:p>
            <a:r>
              <a:t>b) Uma linguagem de programação procedureal</a:t>
            </a:r>
          </a:p>
          <a:p>
            <a:r>
              <a:t>c) Uma linguagem de programação de banco de dados</a:t>
            </a:r>
          </a:p>
          <a:p>
            <a:r>
              <a:t>d) Uma linguagem de programação de objetos</a:t>
            </a:r>
          </a:p>
          <a:p>
            <a:r>
              <a:t>e) Uma linguagem de programação de interface</a:t>
            </a:r>
          </a:p>
          <a:p/>
          <a:p>
            <a:r>
              <a:t>Resposta correta: C) Uma linguagem de programação de banco de dados. </a:t>
            </a:r>
          </a:p>
          <a:p>
            <a:r>
              <a:t>A Linguagem SQL (Structured Query Language) é uma linguagem de programação de banco de dados padrão para programar o gerenciamento dos bancos de dados relacionais. Ela foi criada com o objetivo de permitir acesso e manipulação dos dados.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92</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 Como o 5G e a conectividade avançada estão impactando a Gestão de Dados?</a:t>
            </a:r>
          </a:p>
          <a:p/>
          <a:p>
            <a:r>
              <a:t>Resposta: O 5G e a conectividade avançada têm um grande impacto na Gestão de Dados, pois estão proporcionando novas maneiras de conectar dispositivos e serviços em tempo real. Isso significa que os dados podem ser coletados e processados de forma mais rápida e eficiente. Isso proporciona otimizações e economias de custos significativas para empresas e usuários, pois permite coletar e analisar grandes volumes de dados em pouco tempo. Além disso, com maior conectividade, as organizações também podem acessar um maior conjunto de dados remotos e usar as técnicas adequadas para os processar. Isso aumenta a velocidade e a escalabilidade dos sistemas de processamento de dados, permitindo maior precisão e precisão na análise de dados.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Dissertativa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93</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 de nível complexo:</a:t>
            </a:r>
          </a:p>
          <a:p/>
          <a:p>
            <a:r>
              <a:t>Com a Emenda Constitucional n° 85/2015, a Lei n° 13.243/2016 e o Decreto n° 9.283/2018, o Estado brasileiro busca aplicar as diretrizes de transformação digital para estabelecer uma melhor infraestrutura de dados. Assinale a alternativa que melhor explica qual dessas diretrizes é a principal estratégia aplicada para democratizar as novas tecnologias para toda a sociedade.</a:t>
            </a:r>
          </a:p>
          <a:p/>
          <a:p>
            <a:r>
              <a:t>A) A Lei Geral de Proteção de Dados (LGPD) busca proteger a privacidade dos indivíduos, garantindo que os dados fornecidos sejam utilizados somente para fins autorizados. </a:t>
            </a:r>
          </a:p>
          <a:p>
            <a:r>
              <a:t>B) A Emenda Constitucional n° 85/2015 prevê a criação de incentivos fiscais para empresas que investirem em tecnologias com alto potencial inovador.</a:t>
            </a:r>
          </a:p>
          <a:p>
            <a:r>
              <a:t>C) A Lei n° 13.243/2016 tem por objetivo estabelecer regras para que os dados obtidos pelas empresas, particularmente os dados pessoais, sejam usados com responsabilidade.</a:t>
            </a:r>
          </a:p>
          <a:p>
            <a:r>
              <a:t>D) O Decreto n° 9.283/2018 visa disponibilizar as novas tecnologias e serviços para toda a população brasileira, independentemente de sua capacidade financeira. </a:t>
            </a:r>
          </a:p>
          <a:p>
            <a:r>
              <a:t>E) A Lei Geral de Proteção de Dados (LGPD) incentiva o uso de soluções de Inteligência Artificial (IA) para gerar insights a partir da análise de grandes volumes de dados.</a:t>
            </a:r>
          </a:p>
          <a:p/>
          <a:p>
            <a:r>
              <a:t>Resposta: D) O Decreto n° 9.283/2018 visa disponibilizar as novas tecnologias e serviços para toda a população brasileira, independentemente de sua capacidade financeira.</a:t>
            </a:r>
          </a:p>
          <a:p/>
          <a:p>
            <a:r>
              <a:t>Justificativas:</a:t>
            </a:r>
          </a:p>
          <a:p>
            <a:r>
              <a:t>A) A Lei Geral de Proteção de Dados (LGPD) busca proteger a privacidade dos indivíduos, garantindo que os dados fornecidos sejam utilizados somente para fins autorizados. Esta resposta não está relacionada a democratização de novas tecnologias.</a:t>
            </a:r>
          </a:p>
          <a:p>
            <a:r>
              <a:t>B) A Emenda Constitucional n° 85/2015 prevê a criação de incentivos fiscais para empresas que investirem em tecnologias com alto potencial inovador. Esta resposta não está relacionada a democratização de novas tecnologias.</a:t>
            </a:r>
          </a:p>
          <a:p>
            <a:r>
              <a:t>C) A Lei n° 13.243/2016 tem por objetivo estabelecer regras para que os dados obtidos pelas empresas, particularmente os dados pessoais, sejam usados com responsabilidade. Esta resposta não está relacionada a democratização de novas tecnologias.</a:t>
            </a:r>
          </a:p>
          <a:p>
            <a:r>
              <a:t>E) A Lei Geral de Proteção de Dados (LGPD) incentiva o uso de soluções de Inteligência Artificial (IA) para gerar insights a partir da análise de grandes volumes de dados. Esta resposta não está relacionada a democratização de novas tecnologias.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Transformação Digital</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94</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Qual dos seguintes é um subconjunto da técnica de Mineração de Dados?</a:t>
            </a:r>
          </a:p>
          <a:p>
            <a:r>
              <a:t>a) Mi de texto</a:t>
            </a:r>
          </a:p>
          <a:p>
            <a:r>
              <a:t>b) Estatística</a:t>
            </a:r>
          </a:p>
          <a:p>
            <a:r>
              <a:t>c) Reconhecimento de padrões</a:t>
            </a:r>
          </a:p>
          <a:p>
            <a:r>
              <a:t>d) Análise de sentimento</a:t>
            </a:r>
          </a:p>
          <a:p>
            <a:r>
              <a:t>e) Projeções geográficas</a:t>
            </a:r>
          </a:p>
          <a:p/>
          <a:p>
            <a:r>
              <a:t>Resposta correta: C) Reconhecimento de padrões.</a:t>
            </a:r>
          </a:p>
          <a:p/>
          <a:p>
            <a:r>
              <a:t>Explicação: Mineração de dados é tanto um processo como uma área da ciência dos dados. Como processo, ela tem como objetivo descobrir padrões significativos que possam ser usados para tomar decisões comerciais. Possui como subconjunto o reconhecimento de padrões, o que significa que, quando usado como ferramenta no processo de descoberta de conhecimento, ele permite encontrar padrões interessantes em grandes conjuntos de dados. As outras opções (a, b, d e e) não são subconjuntos da técnica de mineração de dados. Processamento de texto trata-se da extração de informação útil a partir de texto, enquanto a Estatística é a ciência que se dedica ao estudo de métodos estatísticos para descrever, organizar e interpretar dados numéricos. Análise de sentimento é um processo de extração de informações sobre os sentimentos contidos num texto e Projeções Geográficas é um conjunto de técnicas usadas para mapear características do mundo real em imagens de computador.e</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Transformação Digital</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96</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r>
              <a:t>Introdução: Os algoritmos são um dos elementos fundamentais à ciência de dados. A cada passo do processo de regularização, refinamento e execução de tarefas mais específicas, os algoritmos podem ser usados com vários tipos de dados.</a:t>
            </a:r>
          </a:p>
          <a:p/>
          <a:p>
            <a:r>
              <a:t>Enunciado: </a:t>
            </a:r>
          </a:p>
          <a:p>
            <a:r>
              <a:t>Vamos usar os dados fictícios abaixo para criar uma tabela chamada 'dados' usando a biblioteca pandas.</a:t>
            </a:r>
          </a:p>
          <a:p/>
          <a:p>
            <a:r>
              <a:t>| Nomes | Altura  | Peso  |</a:t>
            </a:r>
          </a:p>
          <a:p>
            <a:r>
              <a:t>|:-----:|:-------:|:-----:|</a:t>
            </a:r>
          </a:p>
          <a:p>
            <a:r>
              <a:t>| João  |  1.80m  |  80kg |</a:t>
            </a:r>
          </a:p>
          <a:p>
            <a:r>
              <a:t>| Maria |  1.50m  |  50kg |</a:t>
            </a:r>
          </a:p>
          <a:p>
            <a:r>
              <a:t>| Pedro |  1.70m  |  50kg |</a:t>
            </a:r>
          </a:p>
          <a:p/>
          <a:p>
            <a:r>
              <a:t>Com base nos dados da tabela acima, qual é o peso médio dos 3 indivíduos?</a:t>
            </a:r>
          </a:p>
          <a:p/>
          <a:p>
            <a:r>
              <a:t>Resposta: A resposta é 60kg pois se calcula a média aritmética da coluna Peso da tabela dados. O código Python para calcular a média é dado abaixo:</a:t>
            </a:r>
          </a:p>
          <a:p/>
          <a:p>
            <a:r>
              <a:t>import pandas as pd</a:t>
            </a:r>
          </a:p>
          <a:p>
            <a:r>
              <a:t>dados = pd.DataFrame({Nomes:[João, Maria, Pedro], </a:t>
            </a:r>
          </a:p>
          <a:p>
            <a:r>
              <a:t>                     Altura: [1.80m, 1.50m, 1.70m],</a:t>
            </a:r>
          </a:p>
          <a:p>
            <a:r>
              <a:t>                     Peso: [80kg, 50kg, 50kg]</a:t>
            </a:r>
          </a:p>
          <a:p>
            <a:r>
              <a:t>                    })</a:t>
            </a:r>
          </a:p>
          <a:p/>
          <a:p>
            <a:r>
              <a:t>print(Peso médio dos 3 indivíduos: , dados['Peso'].mean())</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Código Python</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97</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r>
              <a:t>Python é uma linguagem de programação multiparadigma de alto nível que foi projetada para ser fácil de ler e escrever. É uma linguagem de programação interpretada, ou seja, o código é executado diretamente sem o uso de um compilador. Além disso, é capaz de manipular variáveis e tipos embutidos, estruturas de dados, funções, arquivos, orientação a objetos, modificadores de acesso e métodos de classe, herança e polimorfismo, herança múltipla e interfaces, exceções e erros. </a:t>
            </a:r>
          </a:p>
          <a:p/>
          <a:p>
            <a:r>
              <a:t>Agora vamos ao enunciado da questão:</a:t>
            </a:r>
          </a:p>
          <a:p/>
          <a:p>
            <a:r>
              <a:t>Gere uma tabela de dados fictícios contendo três colunas: nome, cor de olhos e estilo de música favorita.</a:t>
            </a:r>
          </a:p>
          <a:p/>
          <a:p>
            <a:r>
              <a:t>Nome | Cor de olhos | Estilo de música favorita</a:t>
            </a:r>
          </a:p>
          <a:p>
            <a:r>
              <a:t>----|--------------|-------------------------</a:t>
            </a:r>
          </a:p>
          <a:p>
            <a:r>
              <a:t>José | Azul | Rock</a:t>
            </a:r>
          </a:p>
          <a:p>
            <a:r>
              <a:t>Ana | Castanho | Pop</a:t>
            </a:r>
          </a:p>
          <a:p>
            <a:r>
              <a:t>Paulo | Verde | Jazz</a:t>
            </a:r>
          </a:p>
          <a:p/>
          <a:p>
            <a:r>
              <a:t>Escreva um script Python que utilize pandas, matplotlib, requests e/ou quaisquer bibliotecas nativas do Python para criar um gráfico de pizza que mostre a porcentagem de pessoas que gostam de cada estilo de música favorita.</a:t>
            </a:r>
          </a:p>
          <a:p/>
          <a:p>
            <a:r>
              <a:t>Resposta:</a:t>
            </a:r>
          </a:p>
          <a:p/>
          <a:p>
            <a:r>
              <a:t>O primeiro passo é importar as bibliotecas necessárias:</a:t>
            </a:r>
          </a:p>
          <a:p/>
          <a:p>
            <a:r>
              <a:t>import pandas as pd</a:t>
            </a:r>
          </a:p>
          <a:p>
            <a:r>
              <a:t>import matplotlib.pyplot as plt </a:t>
            </a:r>
          </a:p>
          <a:p/>
          <a:p>
            <a:r>
              <a:t>Em seguida, criamos nossos dados e criamos o dataframe:</a:t>
            </a:r>
          </a:p>
          <a:p/>
          <a:p>
            <a:r>
              <a:t>dados = {'nome':     ['José', 'Ana', 'Paulo'],</a:t>
            </a:r>
          </a:p>
          <a:p>
            <a:r>
              <a:t>        'cor de olhos': [ 'Azul', 'Castanho', 'Verde'],</a:t>
            </a:r>
          </a:p>
          <a:p>
            <a:r>
              <a:t>        'estilo de música favorita': ['Rock', 'Pop', 'Jazz']}</a:t>
            </a:r>
          </a:p>
          <a:p/>
          <a:p>
            <a:r>
              <a:t>df = pd.DataFrame(dados, columns = ['nome', 'cor de olhos', 'estilo de música favorita'])</a:t>
            </a:r>
          </a:p>
          <a:p/>
          <a:p>
            <a:r>
              <a:t>Agora usamos o método value_counts do dataframe para contar os valores diferentes de cada coluna e armazenar os resultados em uma série:</a:t>
            </a:r>
          </a:p>
          <a:p/>
          <a:p>
            <a:r>
              <a:t>tot = df['estilo de música favorita'].value_counts()</a:t>
            </a:r>
          </a:p>
          <a:p/>
          <a:p>
            <a:r>
              <a:t>Por fim, criamos o nosso gráfico de pizza usando o método pie:</a:t>
            </a:r>
          </a:p>
          <a:p/>
          <a:p>
            <a:r>
              <a:t>plt.pie(tot, labels = tot.index, autopct='%1.1f%%')</a:t>
            </a:r>
          </a:p>
          <a:p>
            <a:r>
              <a:t>plt.show()</a:t>
            </a:r>
          </a:p>
          <a:p/>
          <a:p>
            <a:r>
              <a:t>Uma vez que o gráfico é exibido, vemos que 66,7% das pessoas gostam de pop, 33,3% de rock e 0% de jazz.</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Código Python</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Lógica e Linguagens de Programaçao</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98</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p>
            <a:r>
              <a:t>Python é uma linguagem amplamente usada por especialistas em Ciência de Dados para desenvolver modelos de aprendizado de máquina e Inteligência Artificial utilizando bibliotecas como TensorFlow, PyTorch e scikit-learn.</a:t>
            </a:r>
          </a:p>
          <a:p/>
          <a:p>
            <a:r>
              <a:t>Questão:</a:t>
            </a:r>
          </a:p>
          <a:p/>
          <a:p>
            <a:r>
              <a:t>Qual das seguintes bibliotecas de Python são usadas para análise de dados geoespaciais?</a:t>
            </a:r>
          </a:p>
          <a:p/>
          <a:p>
            <a:r>
              <a:t>A) NLTK</a:t>
            </a:r>
          </a:p>
          <a:p>
            <a:r>
              <a:t>B) OpenCV</a:t>
            </a:r>
          </a:p>
          <a:p>
            <a:r>
              <a:t>C) NetworkX</a:t>
            </a:r>
          </a:p>
          <a:p>
            <a:r>
              <a:t>D) GeoPandas</a:t>
            </a:r>
          </a:p>
          <a:p>
            <a:r>
              <a:t>E) spaCy</a:t>
            </a:r>
          </a:p>
          <a:p/>
          <a:p>
            <a:r>
              <a:t>Resposta Correta: D) GeoPandas</a:t>
            </a:r>
          </a:p>
          <a:p/>
          <a:p>
            <a:r>
              <a:t>Justificativa: A biblioteca NLTK é usada para processamento de linguagem natural, a biblioteca OpenCV é usada em visão computacional, a biblioteca NetworkX é usada para análise de redes sociais, a biblioteca spaCy é usada para processamento de linguagem natural e a biblioteca GeoPandas é usada para análise de dados geoespaciais.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Múltipla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Lógica e Linguagens de Programaçao</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99</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p>
            <a:r>
              <a:t>O que faz o código Python a seguir?</a:t>
            </a:r>
          </a:p>
          <a:p/>
          <a:p>
            <a:r>
              <a:t>import pandas as pd</a:t>
            </a:r>
          </a:p>
          <a:p/>
          <a:p>
            <a:r>
              <a:t>df = pd.DataFrame({'tipo':['A','A','B','B','C','C'], </a:t>
            </a:r>
          </a:p>
          <a:p>
            <a:r>
              <a:t>                   'valor':[10, 20, 30, 40, 50, 60]})</a:t>
            </a:r>
          </a:p>
          <a:p/>
          <a:p>
            <a:r>
              <a:t>df.groupby(['tipo']).sum()</a:t>
            </a:r>
          </a:p>
          <a:p/>
          <a:p>
            <a:r>
              <a:t>Resposta:</a:t>
            </a:r>
          </a:p>
          <a:p>
            <a:r>
              <a:t>O código Python acima agrega os valores por tipo. Por exemplo, o resultado da execução do código será um DataFrame contendo os somatórios dos valores para cada tipo. A saída do código terá a seguinte aparência:</a:t>
            </a:r>
          </a:p>
          <a:p/>
          <a:p>
            <a:r>
              <a:t>tipo  valor</a:t>
            </a:r>
          </a:p>
          <a:p>
            <a:r>
              <a:t>A     30</a:t>
            </a:r>
          </a:p>
          <a:p>
            <a:r>
              <a:t>B     70</a:t>
            </a:r>
          </a:p>
          <a:p>
            <a:r>
              <a:t>C     110</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Lógica de Programação</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Lógica e Linguagens de Programaçao</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100</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r>
              <a:t>O que este código em Python faz?</a:t>
            </a:r>
          </a:p>
          <a:p/>
          <a:p>
            <a:r>
              <a:t>Código Python:</a:t>
            </a:r>
          </a:p>
          <a:p>
            <a:r>
              <a:t>import pandas as pd</a:t>
            </a:r>
          </a:p>
          <a:p/>
          <a:p>
            <a:r>
              <a:t># Criar um dataframe</a:t>
            </a:r>
          </a:p>
          <a:p>
            <a:r>
              <a:t>df = pd.read_csv('vendas_produtos.csv')</a:t>
            </a:r>
          </a:p>
          <a:p/>
          <a:p>
            <a:r>
              <a:t># Selecionando os 3 produtos com maior vendas</a:t>
            </a:r>
          </a:p>
          <a:p>
            <a:r>
              <a:t>top_3_produtos = df.groupby('produto').sum().sort_values(by='vendas', ascending=False).head(3)</a:t>
            </a:r>
          </a:p>
          <a:p/>
          <a:p>
            <a:r>
              <a:t># Plotando o gráfico</a:t>
            </a:r>
          </a:p>
          <a:p>
            <a:r>
              <a:t>top_3_produtos.plot(kind='bar')</a:t>
            </a:r>
          </a:p>
          <a:p/>
          <a:p>
            <a:r>
              <a:t>Resposta: Este código em Python é responsável por criar um dataframe com os dados de vendas, selecionar os 3 produtos com maiores vendas e plotar um gráfico de barras com esses dados.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Lógica de Programação</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Lógica e Linguagens de Programaçao</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101</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Enunciado da Questão:</a:t>
            </a:r>
          </a:p>
          <a:p/>
          <a:p>
            <a:r>
              <a:t>Considere o seguinte código Python que implementa um algoritmo recursivo:</a:t>
            </a:r>
          </a:p>
          <a:p/>
          <a:p>
            <a:r>
              <a:t>def recursivo(lista):</a:t>
            </a:r>
          </a:p>
          <a:p>
            <a:r>
              <a:t>    if len(lista) == 1:</a:t>
            </a:r>
          </a:p>
          <a:p>
            <a:r>
              <a:t>        return lista[0]</a:t>
            </a:r>
          </a:p>
          <a:p>
            <a:r>
              <a:t>    else:</a:t>
            </a:r>
          </a:p>
          <a:p>
            <a:r>
              <a:t>        return lista[0] + recursivo(lista[1:])</a:t>
            </a:r>
          </a:p>
          <a:p/>
          <a:p>
            <a:r>
              <a:t>Qual o resultado da execução do algoritmo recursivo para uma lista de inteiros [1, 2, 3, 4]?</a:t>
            </a:r>
          </a:p>
          <a:p/>
          <a:p>
            <a:r>
              <a:t>Resposta: O resultado da execução do algoritmo recursivo para uma lista de inteiros [1, 2, 3, 4] é 10.</a:t>
            </a:r>
          </a:p>
          <a:p/>
          <a:p>
            <a:r>
              <a:t>Explicação: O algoritmo recursivo implementado funciona somando os elementos contidos na lista de inteiros. A primeira chamada à função recursiva gera a soma do primeiro elemento da lista (1) com a soma dos demais elementos (2 + 3 + 4). A segunda chamada gera a soma dos dois primeiros elementos (2 + 3) e a última chamada gera a soma do último com a penúltima (3 + 4). Assim, o resultado total da execução deste algoritmo é 10.</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Lógica de Programação</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Lógica e Linguagens de Programaçao</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102</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Questão:O que faz o seguinte código?</a:t>
            </a:r>
          </a:p>
          <a:p/>
          <a:p>
            <a:r>
              <a:t>import pandas as pd</a:t>
            </a:r>
          </a:p>
          <a:p/>
          <a:p>
            <a:r>
              <a:t>df = pd.read_csv(dados.csv)</a:t>
            </a:r>
          </a:p>
          <a:p/>
          <a:p>
            <a:r>
              <a:t>df = df.dropna()</a:t>
            </a:r>
          </a:p>
          <a:p/>
          <a:p>
            <a:r>
              <a:t>df['data'] = pd.to_datetime(df['data'])</a:t>
            </a:r>
          </a:p>
          <a:p/>
          <a:p>
            <a:r>
              <a:t>df.to_excel('dados_limpos.xlsx')</a:t>
            </a:r>
          </a:p>
          <a:p/>
          <a:p>
            <a:r>
              <a:t>df.plot(kind='line', x='data', y='valor')</a:t>
            </a:r>
          </a:p>
          <a:p/>
          <a:p>
            <a:r>
              <a:t>Resposta: O código acima lê um arquivo csv, remove entradas com valores nulos, converte a coluna 'data' para um formato de data, salva os dados no formato de arquivo xlsx e plotar um gráfico de linha dos dados com a coluna 'data' no eixo x e a coluna 'valor' no eixo y.</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Lógica de Programação</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Lógica e Linguagens de Programaçao</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theme/theme1.xml><?xml version="1.0" encoding="utf-8"?>
<a:theme xmlns:a="http://schemas.openxmlformats.org/drawingml/2006/main" name="1_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Words>
  <Application>Microsoft Macintosh PowerPoint</Application>
  <PresentationFormat>Widescreen</PresentationFormat>
  <Paragraphs>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Verdana</vt:lpstr>
      <vt:lpstr>1_office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Guilherme</dc:creator>
  <cp:lastModifiedBy>Walter Ritzel P Cortes</cp:lastModifiedBy>
  <cp:revision>2</cp:revision>
  <dcterms:created xsi:type="dcterms:W3CDTF">2012-03-16T20:40:08Z</dcterms:created>
  <dcterms:modified xsi:type="dcterms:W3CDTF">2023-09-19T11:09:17Z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0x01010078CC71C8E0E07B43A3770ECF5609FE51</vt:lpwstr>
  </property>
</Properties>
</file>