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1" r:id="rId2"/>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8"/>
    <p:sldId id="281" r:id="rId7"/>
    <p:sldId id="282" r:id="rId6"/>
    <p:sldId id="283" r:id="rId5"/>
    <p:sldId id="284" r:id="rId4"/>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17">
          <p15:clr>
            <a:srgbClr val="A4A3A4"/>
          </p15:clr>
        </p15:guide>
        <p15:guide id="3" pos="1345">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i/y+fcqq1kn38//Ml9KTNeFtU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0CED2E-3B43-407E-A6CF-DB8BA7CEF9B2}">
  <a:tblStyle styleId="{7C0CED2E-3B43-407E-A6CF-DB8BA7CEF9B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6EF"/>
          </a:solidFill>
        </a:fill>
      </a:tcStyle>
    </a:wholeTbl>
    <a:band1H>
      <a:tcTxStyle b="off" i="off"/>
      <a:tcStyle>
        <a:tcBdr/>
        <a:fill>
          <a:solidFill>
            <a:srgbClr val="D2CADD"/>
          </a:solidFill>
        </a:fill>
      </a:tcStyle>
    </a:band1H>
    <a:band2H>
      <a:tcTxStyle b="off" i="off"/>
      <a:tcStyle>
        <a:tcBdr/>
      </a:tcStyle>
    </a:band2H>
    <a:band1V>
      <a:tcTxStyle b="off" i="off"/>
      <a:tcStyle>
        <a:tcBdr/>
        <a:fill>
          <a:solidFill>
            <a:srgbClr val="D2CADD"/>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37"/>
        <p:guide pos="3817"/>
        <p:guide pos="13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slide" Target="slides/slide24.xml"/><Relationship Id="rId5" Type="http://schemas.openxmlformats.org/officeDocument/2006/relationships/slide" Target="slides/slide23.xml"/><Relationship Id="rId6" Type="http://schemas.openxmlformats.org/officeDocument/2006/relationships/slide" Target="slides/slide22.xml"/><Relationship Id="rId7" Type="http://schemas.openxmlformats.org/officeDocument/2006/relationships/slide" Target="slides/slide21.xml"/><Relationship Id="rId8" Type="http://schemas.openxmlformats.org/officeDocument/2006/relationships/slide" Target="slides/slide20.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customschemas.google.com/relationships/presentationmetadata" Target="metadata"/><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5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lide de Título">
  <p:cSld name="1_Slide de Título">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4" name="Google Shape;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75" name="Google Shape;7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8" name="Google Shape;2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3" name="Google Shape;4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4" name="Google Shape;4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8" name="Google Shape;4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9" name="Google Shape;4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5" name="Google Shape;5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6" name="Google Shape;5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5"/>
          <p:cNvSpPr>
            <a:spLocks noGrp="1"/>
          </p:cNvSpPr>
          <p:nvPr>
            <p:ph type="pic" idx="2"/>
          </p:nvPr>
        </p:nvSpPr>
        <p:spPr>
          <a:xfrm>
            <a:off x="5183188" y="987425"/>
            <a:ext cx="6172200" cy="4873625"/>
          </a:xfrm>
          <a:prstGeom prst="rect">
            <a:avLst/>
          </a:prstGeom>
          <a:noFill/>
          <a:ln>
            <a:noFill/>
          </a:ln>
        </p:spPr>
      </p:sp>
      <p:sp>
        <p:nvSpPr>
          <p:cNvPr id="60" name="Google Shape;60;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2" name="Google Shape;6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3" name="Google Shape;6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8" name="Google Shape;68;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69" name="Google Shape;69;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
        <p:nvSpPr>
          <p:cNvPr id="15" name="Google Shape;15;p46" descr="{&quot;HashCode&quot;:-2072752876,&quot;Placement&quot;:&quot;Footer&quot;,&quot;Top&quot;:515.826355,&quot;Left&quot;:0.0,&quot;SlideWidth&quot;:960,&quot;SlideHeight&quot;:540}"/>
          <p:cNvSpPr txBox="1"/>
          <p:nvPr/>
        </p:nvSpPr>
        <p:spPr>
          <a:xfrm>
            <a:off x="0" y="6596775"/>
            <a:ext cx="3088690" cy="215444"/>
          </a:xfrm>
          <a:prstGeom prst="rect">
            <a:avLst/>
          </a:prstGeom>
          <a:noFill/>
          <a:ln>
            <a:noFill/>
          </a:ln>
        </p:spPr>
        <p:txBody>
          <a:bodyPr spcFirstLastPara="1" wrap="square" lIns="0" tIns="0" rIns="0" bIns="0" anchor="ctr" anchorCtr="1">
            <a:spAutoFit/>
          </a:bodyPr>
          <a:lstStyle/>
          <a:p>
            <a:pPr marL="0" marR="0" lvl="0" indent="0" algn="l" rtl="0">
              <a:lnSpc>
                <a:spcPct val="100000"/>
              </a:lnSpc>
              <a:spcBef>
                <a:spcPts val="0"/>
              </a:spcBef>
              <a:spcAft>
                <a:spcPts val="0"/>
              </a:spcAft>
              <a:buClr>
                <a:srgbClr val="000000"/>
              </a:buClr>
              <a:buSzPts val="700"/>
              <a:buFont typeface="Arial"/>
              <a:buNone/>
            </a:pPr>
            <a:r>
              <a:rPr lang="pt-BR" sz="700" b="0" i="0" u="none" strike="noStrike" cap="none">
                <a:solidFill>
                  <a:srgbClr val="000000"/>
                </a:solidFill>
                <a:latin typeface="Arial"/>
                <a:ea typeface="Arial"/>
                <a:cs typeface="Arial"/>
                <a:sym typeface="Arial"/>
              </a:rPr>
              <a:t>***Este documento está clasificado como PUBLICO por TELEFÓNICA.</a:t>
            </a:r>
            <a:br>
              <a:rPr lang="pt-BR" sz="700" b="0" i="0" u="none" strike="noStrike" cap="none">
                <a:solidFill>
                  <a:srgbClr val="000000"/>
                </a:solidFill>
                <a:latin typeface="Arial"/>
                <a:ea typeface="Arial"/>
                <a:cs typeface="Arial"/>
                <a:sym typeface="Arial"/>
              </a:rPr>
            </a:br>
            <a:r>
              <a:rPr lang="pt-BR" sz="700" b="0" i="0" u="none" strike="noStrike" cap="none">
                <a:solidFill>
                  <a:srgbClr val="000000"/>
                </a:solidFill>
                <a:latin typeface="Arial"/>
                <a:ea typeface="Arial"/>
                <a:cs typeface="Arial"/>
                <a:sym typeface="Arial"/>
              </a:rPr>
              <a:t>***This document is classified as PUBLIC by TELEFÓNICA.</a:t>
            </a:r>
            <a:endParaRPr sz="2152"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67"/>
        <p:cNvGrpSpPr/>
        <p:nvPr/>
      </p:nvGrpSpPr>
      <p:grpSpPr>
        <a:xfrm>
          <a:off x="0" y="0"/>
          <a:ext cx="0" cy="0"/>
          <a:chOff x="0" y="0"/>
          <a:chExt cx="0" cy="0"/>
        </a:xfrm>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69" name="Google Shape;269;p75"/>
          <p:cNvPicPr preferRelativeResize="0"/>
          <p:nvPr/>
        </p:nvPicPr>
        <p:blipFill rotWithShape="1">
          <a:blip r:embed="rId3">
            <a:alphaModFix/>
          </a:blip>
          <a:srcRect b="51359"/>
          <a:stretch/>
        </p:blipFill>
        <p:spPr>
          <a:xfrm>
            <a:off x="10444533" y="6045538"/>
            <a:ext cx="1654633" cy="685800"/>
          </a:xfrm>
          <a:prstGeom prst="rect">
            <a:avLst/>
          </a:prstGeom>
          <a:noFill/>
          <a:ln>
            <a:noFill/>
          </a:ln>
        </p:spPr>
      </p:pic>
      <p:pic>
        <p:nvPicPr>
          <p:cNvPr id="271" name="Google Shape;271;p75"/>
          <p:cNvPicPr preferRelativeResize="0"/>
          <p:nvPr/>
        </p:nvPicPr>
        <p:blipFill rotWithShape="1">
          <a:blip r:embed="rId4">
            <a:alphaModFix/>
          </a:blip>
          <a:srcRect/>
          <a:stretch/>
        </p:blipFill>
        <p:spPr>
          <a:xfrm>
            <a:off x="411552" y="345296"/>
            <a:ext cx="1031259" cy="568224"/>
          </a:xfrm>
          <a:prstGeom prst="rect">
            <a:avLst/>
          </a:prstGeom>
          <a:noFill/>
          <a:ln>
            <a:noFill/>
          </a:ln>
        </p:spPr>
      </p:pic>
      <p:pic>
        <p:nvPicPr>
          <p:cNvPr id="272" name="Google Shape;272;p75"/>
          <p:cNvPicPr preferRelativeResize="0"/>
          <p:nvPr/>
        </p:nvPicPr>
        <p:blipFill rotWithShape="1">
          <a:blip r:embed="rId5">
            <a:alphaModFix/>
          </a:blip>
          <a:srcRect/>
          <a:stretch/>
        </p:blipFill>
        <p:spPr>
          <a:xfrm>
            <a:off x="9842974" y="-16728"/>
            <a:ext cx="2162400" cy="1216350"/>
          </a:xfrm>
          <a:prstGeom prst="rect">
            <a:avLst/>
          </a:prstGeom>
          <a:noFill/>
          <a:ln>
            <a:noFill/>
          </a:ln>
        </p:spPr>
      </p:pic>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pPr>
              <a:lnSpc>
                <a:spcPct val="85000"/>
              </a:lnSpc>
              <a:spcBef>
                <a:spcPts val="400"/>
              </a:spcBef>
              <a:buClr>
                <a:schemeClr val="dk1"/>
              </a:buClr>
              <a:buSzPts val="1100"/>
            </a:pPr>
            <a:r>
              <a:rPr lang="en-BR" sz="2200" b="1" dirty="0">
                <a:solidFill>
                  <a:srgbClr val="660099"/>
                </a:solidFill>
                <a:latin typeface="Verdana"/>
                <a:ea typeface="Verdana"/>
                <a:cs typeface="Verdana"/>
              </a:rPr>
              <a:t>id</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000000"/>
              </a:buClr>
              <a:buSzPts val="1600"/>
              <a:buFont typeface="Arial"/>
              <a:buNone/>
            </a:pPr>
            <a:r>
              <a:rPr lang="pt-BR" sz="1000" dirty="0" err="1">
                <a:solidFill>
                  <a:schemeClr val="dk1"/>
                </a:solidFill>
              </a:rPr>
              <a:t>questao</a:t>
            </a:r>
            <a:endParaRPr sz="1000" dirty="0">
              <a:solidFill>
                <a:schemeClr val="dk1"/>
              </a:solidFill>
            </a:endParaRP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tipo</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area</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rPr lang="en-BR" sz="1600" dirty="0">
                <a:solidFill>
                  <a:srgbClr val="666666"/>
                </a:solidFill>
                <a:highlight>
                  <a:srgbClr val="FFFFFF"/>
                </a:highlight>
                <a:latin typeface="Verdana"/>
                <a:ea typeface="Verdana"/>
                <a:cs typeface="Verdana"/>
              </a:rPr>
              <a:t>nivel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Neste tópico discutimos os conceitos, tipos e processo de modelagem de Banco de Dados (conceitual e física), bem como o Sistema Gerenciador de Banco de Dados (SGDB) e as etapas de Limpeza, Carga e Armazenamento de Dados (ETL: Extract, Transform and Load). Abordamos as aplicações da Linguagem SQL, sua história, definições e agrupamentos de dados, além de tratar sobre relações entre tabelas, comandos de manipulação e definição de dados, união de tabelas e subconsultas.</a:t>
            </a:r>
          </a:p>
          <a:p/>
          <a:p>
            <a:r>
              <a:t>Questão:</a:t>
            </a:r>
          </a:p>
          <a:p>
            <a:r>
              <a:t>Qual dentre as alternativas abaixo se refere ao processo de Limpeza, Carga e Armazenamento de Dados (ETL)?</a:t>
            </a:r>
          </a:p>
          <a:p/>
          <a:p>
            <a:r>
              <a:t>A) Extract, Transfer and Load</a:t>
            </a:r>
          </a:p>
          <a:p>
            <a:r>
              <a:t>B) Export, Transform and Load</a:t>
            </a:r>
          </a:p>
          <a:p>
            <a:r>
              <a:t>C) Extract, Transform and Load</a:t>
            </a:r>
          </a:p>
          <a:p>
            <a:r>
              <a:t>D) Export, Transfer and Load</a:t>
            </a:r>
          </a:p>
          <a:p>
            <a:r>
              <a:t>E) Eject, Translate and Load</a:t>
            </a:r>
          </a:p>
          <a:p/>
          <a:p>
            <a:r>
              <a:t>Resposta Correta: C) Extract, Transform and Load</a:t>
            </a:r>
          </a:p>
          <a:p/>
          <a:p>
            <a:r>
              <a:t>Explicação:</a:t>
            </a:r>
          </a:p>
          <a:p>
            <a:r>
              <a:t>O processo de Limpeza, Carga e Armazenamento de Dados (ETL) refere-se às etapas de Extração, Transformação e Carga de dados. A sigla ETL deriva destas três etapas e não refere-se nem à alternativa A) Extract, Transfer and Load, nem à alternativa B) Export, Transform and Load, nem à alternativa D) Export, Transfer and Load ou à alternativa D) Eject, Translate and Load.</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presente assunto abrange conceitos importantes sobre Banco de Dados e Sistema Gerenciador de Banco de Dados (SGDB), como etapas de limpeza, carga e armazenamento de dados, além de assuntos sobre a Linguagem SQL, como comandos de manipulação, definição, relações entre tabelas e subconsultas.</a:t>
            </a:r>
          </a:p>
          <a:p/>
          <a:p>
            <a:r>
              <a:t>Questão: O que é ETL?</a:t>
            </a:r>
          </a:p>
          <a:p>
            <a:r>
              <a:t>(A) Extract, Transform and Load</a:t>
            </a:r>
          </a:p>
          <a:p>
            <a:r>
              <a:t>(B) Express Transform and Load</a:t>
            </a:r>
          </a:p>
          <a:p>
            <a:r>
              <a:t>(C) Extract Transform and Loader</a:t>
            </a:r>
          </a:p>
          <a:p>
            <a:r>
              <a:t>(D) Easily Transform and Load</a:t>
            </a:r>
          </a:p>
          <a:p>
            <a:r>
              <a:t>(E) Express Terransform and Loader</a:t>
            </a:r>
          </a:p>
          <a:p/>
          <a:p>
            <a:r>
              <a:t>Resposta correta: (A) Extract, Transform and Load.</a:t>
            </a:r>
          </a:p>
          <a:p>
            <a:r>
              <a:t>ETL é um processo usado para carregar dados de um sistema para outro, sendo usado em banco de dados. O acrônimo ETL significa Extract, Transform and Load, onde “Extract” significa extrair os dados de uma origem, “Transform” referindo-se à limpeza e transformação dos dados para que possam ser usados de forma eficaz e, por fim, “Load” significa carregar os dados limpos em um sistema de destino.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o conteúdo: Banco de dados: conceitos, tipos e processo de modelagem (conceitual e física) e Sistema Gerenciador de Banco de Dados (SGDB). Etapas de limpeza, carga, armazenamento de dados (ETL: Extract, Transform and Load). Linguagem SQL: histórico, definições e aplicabilidade, agrupamentos de dados, relações entre tabelas. Comandos SQL de manipulação e definição de dados, união de tabelas e subconsultas.</a:t>
            </a:r>
          </a:p>
          <a:p/>
          <a:p>
            <a:r>
              <a:t>Qual a função do comando SQL UNION?</a:t>
            </a:r>
          </a:p>
          <a:p/>
          <a:p>
            <a:r>
              <a:t>a) Permite a junção de tabelas de banco de dados</a:t>
            </a:r>
          </a:p>
          <a:p>
            <a:r>
              <a:t>b) Síntese de informações diferentes</a:t>
            </a:r>
          </a:p>
          <a:p>
            <a:r>
              <a:t>c) Comparar tabelas do mesmo banco de dados</a:t>
            </a:r>
          </a:p>
          <a:p>
            <a:r>
              <a:t>d) Reunir dois ou mais conjuntos de resultados</a:t>
            </a:r>
          </a:p>
          <a:p>
            <a:r>
              <a:t>e) Fazer o cruzamento entre dois ou mais conjuntos de resultados</a:t>
            </a:r>
          </a:p>
          <a:p/>
          <a:p>
            <a:r>
              <a:t>Resposta: d) Reunir dois ou mais conjuntos de resultados. O comando UNION permite unir dados de duas ou mais tabelas e retornar um conjunto de resultados.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serão abordados conceitos relacionados a banco de dados, como modelagem conceptual e física e o Sistema Gerenciador de Banco de Dados (SGDB). Também serão abordadas as etapas de ETL (Extração, Transformação e Carregamento), e os comandos SQL de manipulação e definição de dados, união de tabelas e subconsultas.</a:t>
            </a:r>
          </a:p>
          <a:p/>
          <a:p>
            <a:r>
              <a:t>Questão: Um SGDB é um tipo de banco de dados que se diferencia dos outros tipos de banco de dados por seu:</a:t>
            </a:r>
          </a:p>
          <a:p/>
          <a:p>
            <a:r>
              <a:t>(A) Sistema de gerenciamento de versões </a:t>
            </a:r>
          </a:p>
          <a:p>
            <a:r>
              <a:t>(B) Alta capacidade de armazenamento de dados</a:t>
            </a:r>
          </a:p>
          <a:p>
            <a:r>
              <a:t>(C) Processo de ETL </a:t>
            </a:r>
          </a:p>
          <a:p>
            <a:r>
              <a:t>(D) Capacidade de criar e gerenciar tabelas relacionais</a:t>
            </a:r>
          </a:p>
          <a:p>
            <a:r>
              <a:t>(E) Nível de redundância de dados</a:t>
            </a:r>
          </a:p>
          <a:p/>
          <a:p>
            <a:r>
              <a:t>Resposta: (D) Capacidade de criar e gerenciar tabelas relacionais. SGDBs são definidos como banco de dados relacionais, usando tabelas para representar os dados, com campos que armazenam informações relacionadas e linhas para abrigar as entradas individuais. Um SGDB inclui recursos de gerenciamento de dados para criar, ler, atualizar e excluir dados armazenados, além de comandos de consulta, visuais e programáticos, que ajudam a relacionar tabelas e extrair dados do banco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De acordo com os conceitos de Banco de Dados, o que é o Sistema Gerenciador de Banco de Dados (SGDB)?</a:t>
            </a:r>
          </a:p>
          <a:p/>
          <a:p>
            <a:r>
              <a:t>Alternativas: </a:t>
            </a:r>
          </a:p>
          <a:p>
            <a:r>
              <a:t>a) Um sistema que garante a segurança e a integridade dos dados armazenados nos bancos de dados;</a:t>
            </a:r>
          </a:p>
          <a:p>
            <a:r>
              <a:t>b) Um sistema que permite a criação de várias tabelas independentes que armazenam os dados; </a:t>
            </a:r>
          </a:p>
          <a:p>
            <a:r>
              <a:t>c) Um sistema que permite manipular os dados, gerando informações relevantes;</a:t>
            </a:r>
          </a:p>
          <a:p>
            <a:r>
              <a:t>d) Um sistema que permite a criação de vários bancos de dados;</a:t>
            </a:r>
          </a:p>
          <a:p>
            <a:r>
              <a:t>e) Um sistema que permite uma comunicação entre bancos de dados de diferentes sistemas.</a:t>
            </a:r>
          </a:p>
          <a:p/>
          <a:p>
            <a:r>
              <a:t>Resposta Correta: D - Um sistema que permite a criação de vários bancos de dados.</a:t>
            </a:r>
          </a:p>
          <a:p>
            <a:r>
              <a:t>Explicação: O Sistema Gerenciador de Banco de Dados (SGDB) é um conjunto de programas que permitem a criação, manipulação e gerenciamento de um ou mais bancos de dados. O SGDB permite a criação de vários bancos de dados separados, cada um com seu próprio conjunto de tabelas, índices e outros objetos de banco de dados. O SGDB também permite a execução de códigos, consultas e outras operações de manipulação de dados, garantindo a segurança dos dados armazenados.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Neste conteúdo, vamos aprender sobre Banco de dados, modelagem, Sistema Gerenciador de Banco de Dados (SGDB), bem como as etapas de limpeza, carga e armazenamento de dados (ETL), Linguagem SQL, comandos SQL de manipulação e definição de dados, união de tabelas e subconsultas.</a:t>
            </a:r>
          </a:p>
          <a:p/>
          <a:p>
            <a:r>
              <a:t>Questão: </a:t>
            </a:r>
          </a:p>
          <a:p>
            <a:r>
              <a:t>Complete a frase: Um Sistema Gerenciador de Banco de Dados (SGDB) é responsável pela _______, _______ e _______ dos dados armazenados em uma base de dados.</a:t>
            </a:r>
          </a:p>
          <a:p/>
          <a:p>
            <a:r>
              <a:t>Alternativas:</a:t>
            </a:r>
          </a:p>
          <a:p>
            <a:r>
              <a:t>A) Transformação, Carregamento, Armazenamento </a:t>
            </a:r>
          </a:p>
          <a:p>
            <a:r>
              <a:t>B) Armazenamento, Transformação, Carregamento </a:t>
            </a:r>
          </a:p>
          <a:p>
            <a:r>
              <a:t>C) Carregamento, Transformação, Armazenamento </a:t>
            </a:r>
          </a:p>
          <a:p>
            <a:r>
              <a:t>D) Carregamento, Armazenamento, Transformação </a:t>
            </a:r>
          </a:p>
          <a:p>
            <a:r>
              <a:t>E) Transformação, Armazenamento, Carregamento </a:t>
            </a:r>
          </a:p>
          <a:p/>
          <a:p>
            <a:r>
              <a:t>Resposta: C) Carregamento, Transformação, Armazenamento.</a:t>
            </a:r>
          </a:p>
          <a:p>
            <a:r>
              <a:t>Um Sistema Gerenciador de Banco de Dados (SGDB) é responsável por Carregar (Extract), Transformar (Transform) e Armazenar (Load) os dados armazenados em uma base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está relacionada ao processamento, organização, armazenamento e análise de dados obtidos por meio de aplicações, relacionamentos e transações. Esta ementa trata de conceitos básicos relacionados a Banco de Dados, como conceitos, tipos e processo de modelagem, Sistema Gerenciador de Banco de Dados (SGDB), Etapas de limpeza, carga e armazenamento de dados (ETL) e comandos SQL de manipulação e definição de dados, união de tabelas e subconsultas. </a:t>
            </a:r>
          </a:p>
          <a:p/>
          <a:p>
            <a:r>
              <a:t>Enunciado:</a:t>
            </a:r>
          </a:p>
          <a:p/>
          <a:p>
            <a:r>
              <a:t>Qual a diferença entre o processo de modelagem conceitual e o processo de modelagem física no contexto de Banco de Dados?</a:t>
            </a:r>
          </a:p>
          <a:p/>
          <a:p>
            <a:r>
              <a:t>Resposta:</a:t>
            </a:r>
          </a:p>
          <a:p/>
          <a:p>
            <a:r>
              <a:t>O processo de modelagem conceitual é usado para definir os dados que estarão presentes no banco de dados e as relações entre eles. Ele não considera detalhes de sistema ou otimizações. Já o processo de modelagem física é usado para planejar a implantação do banco de dados e realizar otimizações para melhorar o desempenho. Ele considera detalhes de sistema, como o uso de índices, parâmetros de software, etc. Os resultados do processo de modelagem conceitual servem como base para o processo de modelagem física.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Ciência de Dados é uma área de estudo que usa algoritmos, tecnologias, lógica de programação e ferramentas de análise para descobrir e interpretar padrões em dados. Esta ementa abrange conceitos de lógica de programação, linguagens de programação, tipos de dados, estruturas de programação de fluxo, vetores e matrizes, funções e recursão.</a:t>
            </a:r>
          </a:p>
          <a:p/>
          <a:p>
            <a:r>
              <a:t>Questão: </a:t>
            </a:r>
          </a:p>
          <a:p>
            <a:r>
              <a:t>Qual dos seguintes NÃO é um tipo de estrutura de programação de fluxo?</a:t>
            </a:r>
          </a:p>
          <a:p/>
          <a:p>
            <a:r>
              <a:t>a) Colisão</a:t>
            </a:r>
          </a:p>
          <a:p>
            <a:r>
              <a:t>b) Repetição</a:t>
            </a:r>
          </a:p>
          <a:p>
            <a:r>
              <a:t>c) Atribuição de variáveis</a:t>
            </a:r>
          </a:p>
          <a:p>
            <a:r>
              <a:t>d) Condicionais</a:t>
            </a:r>
          </a:p>
          <a:p>
            <a:r>
              <a:t>e) Funções </a:t>
            </a:r>
          </a:p>
          <a:p/>
          <a:p>
            <a:r>
              <a:t>Resposta: a) Colisão. Colisão não é uma das estruturas de programação de fluxo. Estas são: repetição, condicionais, atribuições de variáveis e funções.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à Ciência de Dados:</a:t>
            </a:r>
          </a:p>
          <a:p>
            <a:r>
              <a:t>Ciência de Dados é a área da informática responsável pelo acompanhamento, análise e interpretação de grandes volumes de dados. É o uso de processos, algoritmos e sistemas para extrair conhecimento e informação úteis de grandes conjuntos de dados. </a:t>
            </a:r>
          </a:p>
          <a:p/>
          <a:p>
            <a:r>
              <a:t>Questão: Qual é o principal objetivo da Ciência de Dados?</a:t>
            </a:r>
          </a:p>
          <a:p>
            <a:r>
              <a:t>a) Desenvolver novos algoritmos</a:t>
            </a:r>
          </a:p>
          <a:p>
            <a:r>
              <a:t>b) Criar novas ferramentas de programação</a:t>
            </a:r>
          </a:p>
          <a:p>
            <a:r>
              <a:t>c) Extrair conhecimento e informação úteis de grandes volumes de dados</a:t>
            </a:r>
          </a:p>
          <a:p>
            <a:r>
              <a:t>d) Construir novos ambientes integrados de desenvolvimento</a:t>
            </a:r>
          </a:p>
          <a:p>
            <a:r>
              <a:t>e) Aprender novas linguagens de programação</a:t>
            </a:r>
          </a:p>
          <a:p/>
          <a:p>
            <a:r>
              <a:t>Resposta Correta: c) Extrair conhecimento e informação úteis de grandes volumes de dados. O principal objetivo da Ciência de Dados é extrair conhecimento e informação úteis de grandes quantidades de dados, usando processos, algoritmos e sistemas. Esta informação pode ser usada para fins comerciais, bem como outras aplicações diversas.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Ciência de Dados envolve princípios de lógica de programação, programas e algoritmos, permitindo o desenvolvimento de soluções  complexas para propsitos específicos. O desenvolvimento de programas de computador é baseado em ambientes integrados de desenvolvimento (IDEs) e linguagens de programação, onde os dados são codificados, armazenados e manipulados em diferentes __________. Esses dados são manipulados com estruturas de programação de fluxo como repetição, condicionais e atribuições de variáveis, bem como vetores e matrizes, funções e recursão.</a:t>
            </a:r>
          </a:p>
          <a:p/>
          <a:p>
            <a:r>
              <a:t>Alternativas:</a:t>
            </a:r>
          </a:p>
          <a:p>
            <a:r>
              <a:t>A) Números</a:t>
            </a:r>
          </a:p>
          <a:p>
            <a:r>
              <a:t>B) Palavras</a:t>
            </a:r>
          </a:p>
          <a:p>
            <a:r>
              <a:t>C) Variáveis</a:t>
            </a:r>
          </a:p>
          <a:p>
            <a:r>
              <a:t>D) Objetos</a:t>
            </a:r>
          </a:p>
          <a:p>
            <a:r>
              <a:t>E) Tipos</a:t>
            </a:r>
          </a:p>
          <a:p/>
          <a:p>
            <a:r>
              <a:t>Resposta Correta: E) Tipos</a:t>
            </a:r>
          </a:p>
          <a:p/>
          <a:p>
            <a:r>
              <a:t>Explicação: Os dados sendo manipulados são codificados, armazenados e manipulados em diferentes tipos, como números, palavras, variáveis, objetos, etc.</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O que é um for-loop no Python?</a:t>
            </a:r>
          </a:p>
          <a:p/>
          <a:p>
            <a:r>
              <a:t>Alternativas: </a:t>
            </a:r>
          </a:p>
          <a:p>
            <a:r>
              <a:t>A) Uma expressão condicional para testar e executar uma tarefa</a:t>
            </a:r>
          </a:p>
          <a:p>
            <a:r>
              <a:t>B) Um construtor de laço para usar em uma função</a:t>
            </a:r>
          </a:p>
          <a:p>
            <a:r>
              <a:t>C) Uma estrutura de repetição para iterar sobre os elementos de uma lista</a:t>
            </a:r>
          </a:p>
          <a:p>
            <a:r>
              <a:t>D) Um conjunto de instruções para manipular os elementos de um dicionário</a:t>
            </a:r>
          </a:p>
          <a:p>
            <a:r>
              <a:t>E) Uma condição de repetição para manipular os elementos de uma lista</a:t>
            </a:r>
          </a:p>
          <a:p/>
          <a:p>
            <a:r>
              <a:t>Resposta: C) Uma estrutura de repetição para iterar sobre os elementos de uma lista. Um for-loop é uma estrutura de repetição no Python que nos permite executar um bloco de código repetidas vezes. Esta estrutura permite que a variável iteradora se mova sequencialmente através de todos os elementos de uma lista, em ordem. Uma vez que todos os elementos da lista tenham sido visitados, a iteração é concluída.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Enunciado: </a:t>
            </a:r>
          </a:p>
          <a:p/>
          <a:p>
            <a:r>
              <a:t>A Ciência de Dados é uma área de estudo que envolve o gerenciamento, processamento e análise de grandes conjuntos de dados. Os algoritmos são definições de passos sucessivos para resolver problemas computacionais e podem ser escritos em linguagens de programação. Os tipos de dados mais utilizados são números inteiros, reais, caracteres e ___, enquanto as estruturas de programação mais comuns são as ___, ___ e as ___.</a:t>
            </a:r>
          </a:p>
          <a:p/>
          <a:p>
            <a:r>
              <a:t>Alternativas:</a:t>
            </a:r>
          </a:p>
          <a:p>
            <a:r>
              <a:t>a) vetores, repetições, condicionais, atribuições de variáveis</a:t>
            </a:r>
          </a:p>
          <a:p>
            <a:r>
              <a:t>b) vetores, matrizes, repetições, condicionais</a:t>
            </a:r>
          </a:p>
          <a:p>
            <a:r>
              <a:t>c) vetores, matrizes, condicionais, atribuições de variáveis</a:t>
            </a:r>
          </a:p>
          <a:p>
            <a:r>
              <a:t>d) vetores, matrizes, repetições, recursão</a:t>
            </a:r>
          </a:p>
          <a:p>
            <a:r>
              <a:t>e) matrizes, repetições, condicionais, recursão</a:t>
            </a:r>
          </a:p>
          <a:p/>
          <a:p>
            <a:r>
              <a:t>Resposta correta: c) vetores, matrizes, condicionais, atribuições de variáveis.</a:t>
            </a:r>
          </a:p>
          <a:p/>
          <a:p>
            <a:r>
              <a:t>Explicação: Os tipos de dados mais utilizados são números inteiros, reais, caracteres e vetores, enquanto as estruturas de programação mais comuns são matrizes, repetições, condicionais e atribuições de variáveis.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Pergunta: A Ciência de Dados inclui lógica de programação, algoritmos, diferentes linguagens de programação, tipos de dados, estruturas de programação de fluxo e vetores e matrizes. Qual desta lista não é uma característica da Ciência de Dados?</a:t>
            </a:r>
          </a:p>
          <a:p/>
          <a:p>
            <a:r>
              <a:t>a) Recursão</a:t>
            </a:r>
          </a:p>
          <a:p>
            <a:r>
              <a:t>b) Ambientes Integrados de Desenvolvimento</a:t>
            </a:r>
          </a:p>
          <a:p>
            <a:r>
              <a:t>c) Atribuições de variáveis</a:t>
            </a:r>
          </a:p>
          <a:p>
            <a:r>
              <a:t>d) Função</a:t>
            </a:r>
          </a:p>
          <a:p>
            <a:r>
              <a:t>e) Processamento de dados</a:t>
            </a:r>
          </a:p>
          <a:p/>
          <a:p>
            <a:r>
              <a:t>Resposta: E) Processamento de dados. Ciência de Dados inclui lógica de programação, algoritmos, diferentes linguagens de programação, tipos de dados, estruturas de programação de fluxo e vetores e matrizes. Porém o processamento de dados não é uma característica da Ciência de Dados, mas sim um processo aplicado para o trabalho com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 A Ciência de Dados é uma área interdisciplinar que permite que, a partir de dados e informações prévias, sejam encontradas tendências e padrões, o que fornece insights que podem ser utilizados para prever tendências, tomar decisões e criar novos produtos. Esta disciplina usa lógica de programação, algoritmos, ambientes integrados de desenvolvimento (IDEs), linguagens de programação, tipos de dados, estruturas de programação de fluxo, vetores e matrizes, funções e recursão. </a:t>
            </a:r>
          </a:p>
          <a:p/>
          <a:p>
            <a:r>
              <a:t>Questão: Qual das alternativas abaixo não são necessariamente utilizadas na Ciência de Dados?</a:t>
            </a:r>
          </a:p>
          <a:p/>
          <a:p>
            <a:r>
              <a:t>a. Lógica de programação</a:t>
            </a:r>
          </a:p>
          <a:p>
            <a:r>
              <a:t>b. Ambientes integrados de desenvolvimento (IDEs)</a:t>
            </a:r>
          </a:p>
          <a:p>
            <a:r>
              <a:t>c. Funções</a:t>
            </a:r>
          </a:p>
          <a:p>
            <a:r>
              <a:t>d. HTML</a:t>
            </a:r>
          </a:p>
          <a:p>
            <a:r>
              <a:t>e. Algoritmos</a:t>
            </a:r>
          </a:p>
          <a:p/>
          <a:p>
            <a:r>
              <a:t>Resposta: D - HTML. A Ciência de Dados utiliza lógica de programação, algoritmos, ambientes integrados de desenvolvimento (IDEs), linguagens de programação, tipos de dados, estruturas de programação de fluxo, vetores e matrizes, funções e recursão para analisar e interpretar grandes quantidades de dados, mas HTML não é necessariamente usado nesta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são os principais tipos de representação gráfica de visualização de dados?</a:t>
            </a:r>
          </a:p>
          <a:p/>
          <a:p>
            <a:r>
              <a:t>a) Gráficos de dispersão, de bolha, de árvore, radar e mapas georreferenciados</a:t>
            </a:r>
          </a:p>
          <a:p>
            <a:r>
              <a:t>b) Gráficos de pontos, de linhas, de pizza, de barras e histograma</a:t>
            </a:r>
          </a:p>
          <a:p>
            <a:r>
              <a:t>c) Mapas de calor, gráficos de pontos, de linhas, de pizza e de barras</a:t>
            </a:r>
          </a:p>
          <a:p>
            <a:r>
              <a:t>d) Gráficos de dispersão, de linhas, de pizza, de barras e de bolha</a:t>
            </a:r>
          </a:p>
          <a:p>
            <a:r>
              <a:t>e) Gráficos de pontos, de barras, de linhas, de pizza e histograma</a:t>
            </a:r>
          </a:p>
          <a:p/>
          <a:p>
            <a:r>
              <a:t>Resposta: B) Gráficos de pontos, de linhas, de pizza, de barras e histograma. Estes tipos de gráficos permitem visualizar informações de forma rápida e intuitiva, facilitando a interpretação dos dados. Os gráficos de pontos, por exemplo, apresentam dados isolados para facilitar a comparação; já os gráficos de linhas podem ser usados para verificar tendências ao longo do tempo; os gráficos de pizza são úteis para verificar a porcentagem de cada parte de um todo; os gráficos de barras permitem visualizar a comparação entre elementos, e os histogramas são ideais para verificar a frequência de distribuição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das seguintes técnicas de visualização de dados não são abordadas na ementa acima?</a:t>
            </a:r>
          </a:p>
          <a:p/>
          <a:p>
            <a:r>
              <a:t>A. Grafico de Dispersão</a:t>
            </a:r>
          </a:p>
          <a:p>
            <a:r>
              <a:t>B. Mapas Georreferenciados</a:t>
            </a:r>
          </a:p>
          <a:p>
            <a:r>
              <a:t>C. Mapas de Calor</a:t>
            </a:r>
          </a:p>
          <a:p>
            <a:r>
              <a:t>D. Radar</a:t>
            </a:r>
          </a:p>
          <a:p>
            <a:r>
              <a:t>E. Desenho</a:t>
            </a:r>
          </a:p>
          <a:p/>
          <a:p>
            <a:r>
              <a:t>Resposta: E. Desenho.</a:t>
            </a:r>
          </a:p>
          <a:p/>
          <a:p>
            <a:r>
              <a:t>A ementa acima descreve diversas técnicas para a manipulação, tratamento, carga, armazenamento, transformação e limpeza de dados. Além disso, ela oferece diferentes tipos de representações gráficas de visualização de dados, como gráficos de pontos, de barras, de linhas, de pizza, de dispersão, mapas de calor, mapas georreferenciados, de bolha, histograma, de bala, de árvore e radar. Desenho é uma das técnicas de visualização de dados que não é abordada nesta ementa.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 Ciência de Dados engloba técnicas para entender e interpretar dados para permitir a tomada de decisões efetivas nos negócios. Neste curso você aprenderá sobre o tratamento, carga, armazenamento, transformação e limpeza de dados, dados estruturados e tipos de estruturas e dados, além da análise de qualidade de dados. </a:t>
            </a:r>
          </a:p>
          <a:p/>
          <a:p>
            <a:r>
              <a:t>Questão: O tratamento de dados é realizado utilizando a ____, assim como outras ____ para manipular e visualizar dados.</a:t>
            </a:r>
          </a:p>
          <a:p/>
          <a:p>
            <a:r>
              <a:t>Alternativas:</a:t>
            </a:r>
          </a:p>
          <a:p>
            <a:r>
              <a:t>A) Estatística, linguagens</a:t>
            </a:r>
          </a:p>
          <a:p>
            <a:r>
              <a:t>B) Estatística, databases</a:t>
            </a:r>
          </a:p>
          <a:p>
            <a:r>
              <a:t>C) Python, linguagens</a:t>
            </a:r>
          </a:p>
          <a:p>
            <a:r>
              <a:t>D) Python, banco de dados</a:t>
            </a:r>
          </a:p>
          <a:p>
            <a:r>
              <a:t>E) Linguagem de programação, bancos de dados</a:t>
            </a:r>
          </a:p>
          <a:p/>
          <a:p>
            <a:r>
              <a:t>Resposta correta: D) Python, banco de dados.</a:t>
            </a:r>
          </a:p>
          <a:p/>
          <a:p>
            <a:r>
              <a:t>Explicação: O tratamento de dados é realizado normalmente com o auxílio da linguagem de programação Python e outras ferramentas como banco de dados (DataBases) para manipular e visualizar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representações gráficas de visualização de dados seria mais apropriada para exibir informações relacionadas ao número de moradores em cada estado?</a:t>
            </a:r>
          </a:p>
          <a:p/>
          <a:p>
            <a:r>
              <a:t>a) Gráfico de Pizza</a:t>
            </a:r>
          </a:p>
          <a:p>
            <a:r>
              <a:t>b) Gráfico de Linhas</a:t>
            </a:r>
          </a:p>
          <a:p>
            <a:r>
              <a:t>c) Gráfico de Barras</a:t>
            </a:r>
          </a:p>
          <a:p>
            <a:r>
              <a:t>d) Histograma</a:t>
            </a:r>
          </a:p>
          <a:p>
            <a:r>
              <a:t>e) Mapa de Calor</a:t>
            </a:r>
          </a:p>
          <a:p/>
          <a:p>
            <a:r>
              <a:t>Resposta: C - Gráfico de Barras. </a:t>
            </a:r>
          </a:p>
          <a:p>
            <a:r>
              <a:t>Gráficos de barras são úteis para ilustrar as diferenças entre valores, permitindo que os usuários visualize as mudanças entre faixas de dados e suas respectivas frequências. Eles permitem que o usuário compare duas ou mais séries de dados ao mesmo tempo, além de fornecer uma comparação rápida de grupos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De acordo com a ementa descrita acima, que tipo de gráfico pode ser utilizado para demonstrar relações entre dados e informações?</a:t>
            </a:r>
          </a:p>
          <a:p/>
          <a:p>
            <a:r>
              <a:t>a) Gráfico de barras</a:t>
            </a:r>
          </a:p>
          <a:p>
            <a:r>
              <a:t>b) Gráfico de pontos</a:t>
            </a:r>
          </a:p>
          <a:p>
            <a:r>
              <a:t>c) Gráfico de linhas</a:t>
            </a:r>
          </a:p>
          <a:p>
            <a:r>
              <a:t>d) Gráfico de dispersão</a:t>
            </a:r>
          </a:p>
          <a:p>
            <a:r>
              <a:t>e) Gráfico de radar</a:t>
            </a:r>
          </a:p>
          <a:p/>
          <a:p>
            <a:r>
              <a:t>Resposta Correta: Todas as opções estão corretas. Gráficos de barras, de pontos, de linhas, de dispersão e de radar são todos tipos de gráficos que podem ser utilizados para demonstrar relações entre dados e informações. Por exemplo, um gráfico de barras pode ser usado para mostrar tendências entre dois conjuntos de dados. Um gráfico de dispersão pode ser utilizado para demonstrar a força de uma correlação linear entre dois conjuntos de dados. Um gráfico de linhas pode ser usado para mostrar como uma variável mudou ao longo do tempo.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  A Ciência de Dados usa técnicas e elementos fundamentais para a representação gráfica de visualização de dados, de modo a interpretar e inferir relações entre dados e informações. Neste conteúdo abordaremos a tratamento, carga, armazenamento, transformação e limpeza de dados, assim como a qualidade de dados, linguagem Python e outras ferramentas para manipulação e visualização de dados, além de abordarmos vários tipos de gráficos.</a:t>
            </a:r>
          </a:p>
          <a:p/>
          <a:p>
            <a:r>
              <a:t>Questão:</a:t>
            </a:r>
          </a:p>
          <a:p>
            <a:r>
              <a:t>Quais são os principais passos na Ciência de Dados, que são: ___, ___ e ___?</a:t>
            </a:r>
          </a:p>
          <a:p/>
          <a:p>
            <a:r>
              <a:t>(A) Tratamento, Carga, Armazenamento</a:t>
            </a:r>
          </a:p>
          <a:p>
            <a:r>
              <a:t>(B) Transformação, Carga, Armazenamento</a:t>
            </a:r>
          </a:p>
          <a:p>
            <a:r>
              <a:t>(C) Tratamento, Transformação, Limpeza</a:t>
            </a:r>
          </a:p>
          <a:p>
            <a:r>
              <a:t>(D) Tratamento, Carga, Limpeza</a:t>
            </a:r>
          </a:p>
          <a:p>
            <a:r>
              <a:t>(E) Transformação, Carga, Limpeza</a:t>
            </a:r>
          </a:p>
          <a:p/>
          <a:p>
            <a:r>
              <a:t>Resposta correta: (C) Tratamento, Transformação, Limpeza. Os principais passos na Ciência de Dados são: Tratamento, Transformação e Limpeza de dados. Esses passos são necessários para preparar os dados para a análise, permitindo que possamos interpretar e inferir relações entre dados e informações. Além disso, é necessário carregar e armazenar os dados para que sejam manipulados.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Qual dos seguintes gráficos é um exemplo de visualização de dados nos termos descritos na ementa?</a:t>
            </a:r>
          </a:p>
          <a:p/>
          <a:p>
            <a:r>
              <a:t>Alternativas:</a:t>
            </a:r>
          </a:p>
          <a:p/>
          <a:p>
            <a:r>
              <a:t>A) Gráfico de Linhas</a:t>
            </a:r>
          </a:p>
          <a:p>
            <a:r>
              <a:t>B) Gráfico de Ponto</a:t>
            </a:r>
          </a:p>
          <a:p>
            <a:r>
              <a:t>C) Gráfico de Barras</a:t>
            </a:r>
          </a:p>
          <a:p>
            <a:r>
              <a:t>D) Gráfico de Nuvem de Palavras</a:t>
            </a:r>
          </a:p>
          <a:p>
            <a:r>
              <a:t>E) Gráfico de Árvore</a:t>
            </a:r>
          </a:p>
          <a:p/>
          <a:p>
            <a:r>
              <a:t>Resposta: E) Gráfico de Árvore</a:t>
            </a:r>
          </a:p>
          <a:p/>
          <a:p>
            <a:r>
              <a:t>Explicação: O gráfico de árvore é mencionado na ementa como um tipo de gráfico utilizado para a visualização de dados. Este é usado para representar as hierarquias de dados e as ligações entre as informações. A árvore é formada por nós, que podem ser conectados aos seus filhos ou parentes, para mostrar as relações entre eles.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Qual a forma correta de criar uma lista em Python?</a:t>
            </a:r>
          </a:p>
          <a:p>
            <a:r>
              <a:t>a) []</a:t>
            </a:r>
          </a:p>
          <a:p>
            <a:r>
              <a:t>b) {}</a:t>
            </a:r>
          </a:p>
          <a:p>
            <a:r>
              <a:t>c) ()</a:t>
            </a:r>
          </a:p>
          <a:p>
            <a:r>
              <a:t>d) navigator.createList()</a:t>
            </a:r>
          </a:p>
          <a:p>
            <a:r>
              <a:t>e) list()</a:t>
            </a:r>
          </a:p>
          <a:p/>
          <a:p>
            <a:r>
              <a:t>Resposta: e) list(). Uma lista é uma sequência de valores indexados, que é usada para armazenar e organizar dados em Python. A forma correta de criar uma lista em Python é usando a função list(). Por exemplo, 'lista = list()' criará uma lista vazia.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Sobre representações gráficas de visualização de dados para a realização de análise, qual das opções abaixo são consideradas formas efetivas de se representar informações?</a:t>
            </a:r>
          </a:p>
          <a:p/>
          <a:p>
            <a:r>
              <a:t>(A) Gráficos de pizza, mapas de calor e de dispersão</a:t>
            </a:r>
          </a:p>
          <a:p>
            <a:r>
              <a:t>(B) Mapas georreferenciados, gráficos de linha e de barras</a:t>
            </a:r>
          </a:p>
          <a:p>
            <a:r>
              <a:t>(C) Radar, mapas de bolha e aumentados</a:t>
            </a:r>
          </a:p>
          <a:p>
            <a:r>
              <a:t>(D) Histograma, gráficos de pontos e de árvore</a:t>
            </a:r>
          </a:p>
          <a:p>
            <a:r>
              <a:t>(E) Bolha, de dispersão e de barras</a:t>
            </a:r>
          </a:p>
          <a:p/>
          <a:p>
            <a:r>
              <a:t>Resposta: A) Gráficos de pizza, mapas de calor e de dispersão. </a:t>
            </a:r>
          </a:p>
          <a:p/>
          <a:p>
            <a:r>
              <a:t>Explicação: Uma representação de dados efetiva envolve o uso de gráficos de pizza, mapas de calor e de dispersão, pois eles permitem uma melhor compreensão e análise dos dados. Os gráficos de pizza e de barras são úteis para comparar diferentes grupos de dados, enquanto os mapas de calor são úteis para visualizar relações lineares. Os gráficos de dispersão ajudam a avaliar o grau de correlação entre dois ou mais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Ciência de Dados envolve o tratamento, a carga, o armazenamento, a transformação e a limpeza de dados, bem como a análise da qualidade deles. Além disso, existem diversos tipos de estruturas e dados que podem ser manipulados por diferentes ferramentas. Uma dessas ferramentas são as representações gráficas de visualização de dados, que permitem a interpretação e inferência de relações entre dados e informações.</a:t>
            </a:r>
          </a:p>
          <a:p/>
          <a:p>
            <a:r>
              <a:t>Enunciado da questão:</a:t>
            </a:r>
          </a:p>
          <a:p>
            <a:r>
              <a:t>Qual a importância das representações gráficas de visualização de dados para a Ciência de Dados?</a:t>
            </a:r>
          </a:p>
          <a:p/>
          <a:p>
            <a:r>
              <a:t>Resposta:</a:t>
            </a:r>
          </a:p>
          <a:p>
            <a:r>
              <a:t>As representações gráficas de visualização de dados são extremamente importantes para a Ciência de Dados, pois permitem interpretar e inferir relações entre os dados e as informações presentes. Graças à visualização, é possível apresentar às pessoas um significado e profundidade dos dados de forma mais clara e intuitiva, o que permite a tomadas de decisões mais estruturadas e ágeis. Além disso, as representações gráficas também tornam os dados mais atraentes, o que pode incentivar as pessoas a descobrir novas conclusões e relações. Por fim, as visualizações gráficas também podem ser usadas para criar um diagnóstico detalhado sobre um dado assunto, o que pode permitir o desenvolvimento de soluções melhores e mais eficazes.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A Ciência de Dados é uma área que auxilia as organizações a obter valor a partir dos dados. Neste contexto, existem algumas técnicas fundamentais de representação gráfica de visualização de dados para atuar na interpretação e inferência de relações existentes.</a:t>
            </a:r>
          </a:p>
          <a:p/>
          <a:p>
            <a:r>
              <a:t>Questão:</a:t>
            </a:r>
          </a:p>
          <a:p/>
          <a:p>
            <a:r>
              <a:t>Conforme citado anteriormente, para atuar na Ciência de Dados, é necessário a aplicação de técnicas fundamentais de ____, ____  e ____ de visualização de dados.</a:t>
            </a:r>
          </a:p>
          <a:p/>
          <a:p>
            <a:r>
              <a:t>(A) visualização, tratamento, armazenamento </a:t>
            </a:r>
          </a:p>
          <a:p>
            <a:r>
              <a:t>(B) interpretação, tratamento, inferência </a:t>
            </a:r>
          </a:p>
          <a:p>
            <a:r>
              <a:t>(C) análise, carga, limpeza </a:t>
            </a:r>
          </a:p>
          <a:p>
            <a:r>
              <a:t>(D) representação, armazenamento, limpeza </a:t>
            </a:r>
          </a:p>
          <a:p>
            <a:r>
              <a:t>(E) tratamento, carga, transformação</a:t>
            </a:r>
          </a:p>
          <a:p/>
          <a:p>
            <a:r>
              <a:t>Resposta correta: (E) Tratamento, carga, transformação.</a:t>
            </a:r>
          </a:p>
          <a:p/>
          <a:p>
            <a:r>
              <a:t>Explicação: Estas três técnicas são fundamentais para a Ciência dos Dados, pois representam o processo de coleta, preparação e transformação dos dados para a realização de uma análise. O tratamento se refere à coleta, limpeza e organização dos dados, a carga consiste na transferência dos dados para o local de armazenamento e a transformação envolve a modificação dos dados para adequar a um formato particularmente útil para a análise.</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ementa, vamos abordar diversas técnicas relacionadas à Ciência de Dados, tais como tratamento, carga, armazenamento, transformação e limpeza de dados, estruturas e dados, análise de qualidade de dados, linguagem Python e outras ferramentas para manipulação e visualização de dados. Além disso, abordaremos ainda gráficos e tipos principais de gráficos como gráficos de pontos, de barras, de linhas, de pizza, de dispersão, mapas de calor, mapas geográficos, de bolha, histograma, de bala, de árvore e radar para interpretação e inferência de relações entre dados e informações.</a:t>
            </a:r>
          </a:p>
          <a:p/>
          <a:p>
            <a:r>
              <a:t>Questão:</a:t>
            </a:r>
          </a:p>
          <a:p>
            <a:r>
              <a:t>Quais dos tipos de gráficos abaixo podem ser usados para visualizar dados e informações, permitindo a interpretação e inferência de relações entre dados e informações?</a:t>
            </a:r>
          </a:p>
          <a:p/>
          <a:p>
            <a:r>
              <a:t>Alternativas:</a:t>
            </a:r>
          </a:p>
          <a:p>
            <a:r>
              <a:t>A) Gráfico de pizza</a:t>
            </a:r>
          </a:p>
          <a:p>
            <a:r>
              <a:t>B) Gráfico de histograma</a:t>
            </a:r>
          </a:p>
          <a:p>
            <a:r>
              <a:t>C) Gráfico de barras</a:t>
            </a:r>
          </a:p>
          <a:p>
            <a:r>
              <a:t>D) Gráfico de nuvem</a:t>
            </a:r>
          </a:p>
          <a:p>
            <a:r>
              <a:t>E) Gráfico de paralelas</a:t>
            </a:r>
          </a:p>
          <a:p/>
          <a:p>
            <a:r>
              <a:t>Resposta Correta:</a:t>
            </a:r>
          </a:p>
          <a:p>
            <a:r>
              <a:t>A) Gráfico de pizza</a:t>
            </a:r>
          </a:p>
          <a:p>
            <a:r>
              <a:t>B) Gráfico de histograma</a:t>
            </a:r>
          </a:p>
          <a:p>
            <a:r>
              <a:t>C) Gráfico de barras</a:t>
            </a:r>
          </a:p>
          <a:p>
            <a:r>
              <a:t>D) Gráfico de nuvem</a:t>
            </a:r>
          </a:p>
          <a:p>
            <a:r>
              <a:t>E) Gráfico de paralelas</a:t>
            </a:r>
          </a:p>
          <a:p/>
          <a:p>
            <a:r>
              <a:t>Explicação:</a:t>
            </a:r>
          </a:p>
          <a:p>
            <a:r>
              <a:t>Todos os tipos de gráficos abaixo podem ser usados para visualizar dados e informações, permitindo a interpretação e inferência de relações entre dados e informações. O Gráfico de Pizza é usado para comparar porções de um todo; o Gráfico de Histograma é usado para visualizar o comportamento de uma variável; o Gráfico de Barras é usado para comparar duas ou mais variáveis; o Gráfico de Nuvem é usado para representar relações entre dois ou mais conjuntos de dados; e o Gráfico de Paralelas é usado para visualizar a correlação entre diversos conjuntos de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Nesta ementa, vamos estudar as técnicas e elementos fundamentais da representação gráfica de visualização de dados para a interpretação e inferência de relações entre dados e informações.</a:t>
            </a:r>
          </a:p>
          <a:p/>
          <a:p>
            <a:r>
              <a:t>Questão: Qual das seguintes gráficas é a mais apropriada usar para mostrar a relação entre duas variáveis?</a:t>
            </a:r>
          </a:p>
          <a:p/>
          <a:p>
            <a:r>
              <a:t>a) Gráfico de Barras</a:t>
            </a:r>
          </a:p>
          <a:p>
            <a:r>
              <a:t>b) Gráfico de Dispersão</a:t>
            </a:r>
          </a:p>
          <a:p>
            <a:r>
              <a:t>c) Mapa de Calor</a:t>
            </a:r>
          </a:p>
          <a:p>
            <a:r>
              <a:t>d) Gráfico de Linhas</a:t>
            </a:r>
          </a:p>
          <a:p>
            <a:r>
              <a:t>e) Gráfico de Bolha</a:t>
            </a:r>
          </a:p>
          <a:p/>
          <a:p>
            <a:r>
              <a:t>Resposta Correta: B - Gráfico de Dispersão. Esse tipo de gráfico é muito útil para mostrar a relação entre duas variáveis e é também usado para exibir dados em três dimensões. No gráfico de dispersão, quanto mais próxima a relação entre as variáveis, maior a concentração dos pontos em uma área.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p>
            <a:r>
              <a:t>Um dos elementos fundamentais da representação gráfica de visualização de dados é o:</a:t>
            </a:r>
          </a:p>
          <a:p>
            <a:r>
              <a:t>A. Armazenamento </a:t>
            </a:r>
          </a:p>
          <a:p>
            <a:r>
              <a:t>B. Transformação </a:t>
            </a:r>
          </a:p>
          <a:p>
            <a:r>
              <a:t>C. Carga </a:t>
            </a:r>
          </a:p>
          <a:p>
            <a:r>
              <a:t>D. Tratamento </a:t>
            </a:r>
          </a:p>
          <a:p>
            <a:r>
              <a:t>E. Limpeza </a:t>
            </a:r>
          </a:p>
          <a:p/>
          <a:p>
            <a:r>
              <a:t>Resposta correta: E. Limpeza</a:t>
            </a:r>
          </a:p>
          <a:p>
            <a:r>
              <a:t>Explicação: A limpeza de dados é parte fundamental da representação gráfica de visualização de dados. Esta etapa é responsável pela detecção e correção de dados inconsistentes, incompletos ou errados, e também visa remover ruídos e outliers nos conjuntos de dados. É importante que os dados estejam limpos e organizados para poderem ser facilmente compreendidos e visualizados.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a importância das ferramentas para a manipulação e visualização de dados?</a:t>
            </a:r>
          </a:p>
          <a:p/>
          <a:p>
            <a:r>
              <a:t>a) Elas podem ajudar a interpretar e inferir relações entre dados e informações.</a:t>
            </a:r>
          </a:p>
          <a:p>
            <a:r>
              <a:t>b) Elas são usadas para tratamento, carga, armazenamento, transformação e limpeza de dados.</a:t>
            </a:r>
          </a:p>
          <a:p>
            <a:r>
              <a:t>c) Elas são usadas para criar linguagens de programação.</a:t>
            </a:r>
          </a:p>
          <a:p>
            <a:r>
              <a:t>d) Elas são usadas para criar gráficos e mapas georreferenciados.</a:t>
            </a:r>
          </a:p>
          <a:p>
            <a:r>
              <a:t>e) Elas são usadas apenas para estruturar dados.</a:t>
            </a:r>
          </a:p>
          <a:p/>
          <a:p>
            <a:r>
              <a:t>Resposta: a) Elas podem ajudar a interpretar e inferir relações entre dados e informações. As ferramentas para a manipulação e visualização de dados são fundamentais para a análise de dados e para a compreensão das relações existentes entre os dados. Elas também podem ser usadas para tratamento, carga, armazenamento, transformação e limpeza de dados e são essenciais para criar gráficos e mapas georreferenciados que podem nos ajudar a analisar os padrões existentes e identificar informações importantes.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As funções de agregação e estatísticas permitem trabalhar em conjunto com o SQL para descrever dados. Por exemplo, podemos calcular valores médios e obter somas de dados usando funções de agregação e estatísticas.</a:t>
            </a:r>
          </a:p>
          <a:p/>
          <a:p>
            <a:r>
              <a:t>Crie uma tabela fictícia chamada 'Vendas' contendo as colunas 'Cliente', 'Produto', 'Quantidade' e 'Valor'.</a:t>
            </a:r>
          </a:p>
          <a:p/>
          <a:p>
            <a:r>
              <a:t>Tabela: Vendas</a:t>
            </a:r>
          </a:p>
          <a:p/>
          <a:p>
            <a:r>
              <a:t>| Cliente  | Produto  | Quantidade | Valor |</a:t>
            </a:r>
          </a:p>
          <a:p>
            <a:r>
              <a:t>|----------|----------|------------|-------|</a:t>
            </a:r>
          </a:p>
          <a:p>
            <a:r>
              <a:t>| João     | Sabonete | 5          | 1,25  |</a:t>
            </a:r>
          </a:p>
          <a:p>
            <a:r>
              <a:t>| Maria    | Shampoo  | 2          | 2,50  |</a:t>
            </a:r>
          </a:p>
          <a:p>
            <a:r>
              <a:t>| José     | Creme    | 4          | 3,40  |</a:t>
            </a:r>
          </a:p>
          <a:p>
            <a:r>
              <a:t>| João     | Sabonete | 4          | 1,20  |</a:t>
            </a:r>
          </a:p>
          <a:p/>
          <a:p>
            <a:r>
              <a:t>Qual é a soma dos valores das vendas realizadas?</a:t>
            </a:r>
          </a:p>
          <a:p/>
          <a:p>
            <a:r>
              <a:t>A resposta correta é utilizando a instrução SQL:</a:t>
            </a:r>
          </a:p>
          <a:p/>
          <a:p>
            <a:r>
              <a:t>SELECT SUM(Valor) FROM Vendas;</a:t>
            </a:r>
          </a:p>
          <a:p/>
          <a:p>
            <a:r>
              <a:t>Essa instrução SQL calcula e retorna a soma dos valores das vendas contidas na tabela.  O resultado será a soma dos valores de todas as vendas realizadas: 11,35.</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Nesta aula, vamos nos concentrar em usar funções de agregação e estatísticas em SQL para extrair informações úteis a partir de dados existentes.</a:t>
            </a:r>
          </a:p>
          <a:p/>
          <a:p>
            <a:r>
              <a:t>Questão:</a:t>
            </a:r>
          </a:p>
          <a:p/>
          <a:p>
            <a:r>
              <a:t>Gere uma tabela de dados fictícios para demonstrar estatísticas simples de um conjunto de dados.</a:t>
            </a:r>
          </a:p>
          <a:p/>
          <a:p>
            <a:r>
              <a:t>Tabela de Dados Fictícios:</a:t>
            </a:r>
          </a:p>
          <a:p/>
          <a:p>
            <a:r>
              <a:t>CREATE TABLE IF NOT EXISTS dados_demo (</a:t>
            </a:r>
          </a:p>
          <a:p>
            <a:r>
              <a:t>  valor INTEGER</a:t>
            </a:r>
          </a:p>
          <a:p>
            <a:r>
              <a:t>);</a:t>
            </a:r>
          </a:p>
          <a:p/>
          <a:p>
            <a:r>
              <a:t>INSERT INTO dados_demo (valor)</a:t>
            </a:r>
          </a:p>
          <a:p>
            <a:r>
              <a:t>VALUES</a:t>
            </a:r>
          </a:p>
          <a:p>
            <a:r>
              <a:t>  (3), (4), (5), (6), (7), (8), (9), (10), (11), (12);</a:t>
            </a:r>
          </a:p>
          <a:p/>
          <a:p>
            <a:r>
              <a:t>Qual é a mediana dos dados acima?</a:t>
            </a:r>
          </a:p>
          <a:p/>
          <a:p>
            <a:r>
              <a:t>Resposta: A mediana deste conjunto de dados é 8. Esta medida de tendência central é encontrada pela instrução SQL abaixo:</a:t>
            </a:r>
          </a:p>
          <a:p/>
          <a:p>
            <a:r>
              <a:t>SELECT MEDIAN(valor) FROM dados_demo; </a:t>
            </a:r>
          </a:p>
          <a:p/>
          <a:p>
            <a:r>
              <a:t>A função MEDIAN() permite-nos calcular a mediana de um conjunto de dados fornecendo-lhe um campo ou expressão que calcula a mediana dos números encontrados na coluna.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estudaremos como usar as funções de agregação e estatísticas em SQL, cláusulas de agrupamento e ordenação, além de filtros usando a cláusula WHERE e HAVING. </a:t>
            </a:r>
          </a:p>
          <a:p/>
          <a:p>
            <a:r>
              <a:t>Enunciado:</a:t>
            </a:r>
          </a:p>
          <a:p/>
          <a:p>
            <a:r>
              <a:t>Gera-se uma tabela de dados fictícios contendo nome do cliente, tipo de produto, preço, data da compra e total gasto. </a:t>
            </a:r>
          </a:p>
          <a:p/>
          <a:p>
            <a:r>
              <a:t>Tabela:</a:t>
            </a:r>
          </a:p>
          <a:p/>
          <a:p>
            <a:r>
              <a:t>Nome | Tipo de Produto | Preço | Data da Compra | Total Gasto</a:t>
            </a:r>
          </a:p>
          <a:p/>
          <a:p>
            <a:r>
              <a:t>Victor | Cama | 200 | 10/07/2020 | 200</a:t>
            </a:r>
          </a:p>
          <a:p>
            <a:r>
              <a:t>Brian | Cama | 250 | 10/07/2020 | 250</a:t>
            </a:r>
          </a:p>
          <a:p>
            <a:r>
              <a:t>Victor | Mesa | 200 | 10/07/2020 | 400</a:t>
            </a:r>
          </a:p>
          <a:p>
            <a:r>
              <a:t>Brian | Banco | 100 | 11/07/2020 | 350</a:t>
            </a:r>
          </a:p>
          <a:p/>
          <a:p>
            <a:r>
              <a:t>Qual instrução SQL é necessária para extrair as informações dos clientes que compraram cama e que gastaram mais de 200 reais?</a:t>
            </a:r>
          </a:p>
          <a:p/>
          <a:p>
            <a:r>
              <a:t>Resposta:</a:t>
            </a:r>
          </a:p>
          <a:p/>
          <a:p>
            <a:r>
              <a:t>A instrução SQL necessária para recuperar as informações é: </a:t>
            </a:r>
          </a:p>
          <a:p/>
          <a:p>
            <a:r>
              <a:t>SELECT Nome, Tipo de Produto, Preço, Data da Compra, Total Gasto </a:t>
            </a:r>
          </a:p>
          <a:p>
            <a:r>
              <a:t>FROM tabela </a:t>
            </a:r>
          </a:p>
          <a:p>
            <a:r>
              <a:t>WHERE Tipo de Produto = 'Cama' AND Total Gasto &gt; 200;</a:t>
            </a:r>
          </a:p>
          <a:p/>
          <a:p>
            <a:r>
              <a:t>Explicação: </a:t>
            </a:r>
          </a:p>
          <a:p/>
          <a:p>
            <a:r>
              <a:t>Esta instrução SQL faz uma seleção de todas as colunas (nome, tipo de produto, preço, data da compra e total gasto) da tabela de dados, filtrando todas as informações que pertencem aos clientes que compraram cama e que gastaram mais de 200 reais.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O conteúdo desta ementa trata dos principais conceitos de lógica de programação com Python, incluindo if, for, dicionários e listas.</a:t>
            </a:r>
          </a:p>
          <a:p/>
          <a:p>
            <a:r>
              <a:t>Questão: De acordo com a lógica de programação com Python, qual é a diferença entre listas e dicionários?</a:t>
            </a:r>
          </a:p>
          <a:p/>
          <a:p>
            <a:r>
              <a:t>Alternativas:</a:t>
            </a:r>
          </a:p>
          <a:p>
            <a:r>
              <a:t>A) Listas são uma coleção de dados e dicionários são uma estrutura de dados.</a:t>
            </a:r>
          </a:p>
          <a:p>
            <a:r>
              <a:t>B) Listas são um tipo especial de dicionário.</a:t>
            </a:r>
          </a:p>
          <a:p>
            <a:r>
              <a:t>C) Listas são usadas para armazenar uma série de dados, enquanto dicionários são usados para armazenar chaves específicas com valores associados a elas.</a:t>
            </a:r>
          </a:p>
          <a:p>
            <a:r>
              <a:t>D) Listas são capazes de armazenar chaves e valores, enquanto dicionários não são.</a:t>
            </a:r>
          </a:p>
          <a:p>
            <a:r>
              <a:t>E) Listas são armazenadas como únicos itens, enquanto dicionários são armazenados como pares de itens.</a:t>
            </a:r>
          </a:p>
          <a:p/>
          <a:p>
            <a:r>
              <a:t>Resposta Correta: C) Listas são usadas para armazenar uma série de dados, enquanto dicionários são usados para armazenar chaves específicas com valores associados a elas. Explicação: As listas são usadas para armazenar uma série de dados de qualquer tipo, que não estão necessariamente associados entre si, enquanto os dicionários são usados para armazenar chaves específicas acompanhadas de valores associados a essas chaves.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Neste exercício vamos aplicar os conceitos de usar funções de agregação e estatísticas em SQL, clausulas de agrupamento e ordenação, bem como filtros usando clausula WHERE e HAVING.</a:t>
            </a:r>
          </a:p>
          <a:p/>
          <a:p>
            <a:r>
              <a:t>Enunciado da questão:</a:t>
            </a:r>
          </a:p>
          <a:p/>
          <a:p>
            <a:r>
              <a:t>- Gere uma tabela de dados fictícios contendo informações de rendimentos mensais de alunos de uma escola, contendo os campos nome (Texto), rendimento (Valor), mês (Texto) e ano (Valor):</a:t>
            </a:r>
          </a:p>
          <a:p/>
          <a:p>
            <a:r>
              <a:t>| Nome  | Rendimento | Mês  | Ano |</a:t>
            </a:r>
          </a:p>
          <a:p>
            <a:r>
              <a:t>|-------|------------|------|-----|</a:t>
            </a:r>
          </a:p>
          <a:p>
            <a:r>
              <a:t>| João  | 450        | Maio | 2020|</a:t>
            </a:r>
          </a:p>
          <a:p>
            <a:r>
              <a:t>| Maria | 500        | Maio | 2020|</a:t>
            </a:r>
          </a:p>
          <a:p>
            <a:r>
              <a:t>| Pedro | 300        | Maio | 2020|</a:t>
            </a:r>
          </a:p>
          <a:p>
            <a:r>
              <a:t>| Marta | 400        | Junho| 2020|</a:t>
            </a:r>
          </a:p>
          <a:p>
            <a:r>
              <a:t>| João  | 650        | Junho| 2020|</a:t>
            </a:r>
          </a:p>
          <a:p/>
          <a:p>
            <a:r>
              <a:t>- Utilizando uma instrução SQL, qual foi o maior rendimento mensal dos alunos no ano de 2020?</a:t>
            </a:r>
          </a:p>
          <a:p/>
          <a:p>
            <a:r>
              <a:t>Resposta: </a:t>
            </a:r>
          </a:p>
          <a:p/>
          <a:p>
            <a:r>
              <a:t>A resposta para a questão é:</a:t>
            </a:r>
          </a:p>
          <a:p/>
          <a:p>
            <a:r>
              <a:t>SELECT MAX(Rendimento) AS Maior_Rendimento </a:t>
            </a:r>
          </a:p>
          <a:p>
            <a:r>
              <a:t>FROM tabela </a:t>
            </a:r>
          </a:p>
          <a:p>
            <a:r>
              <a:t>WHERE Ano = 2020;</a:t>
            </a:r>
          </a:p>
          <a:p/>
          <a:p>
            <a:r>
              <a:t>A instrução SQL acima irá calcular o maior rendimento mensal dos alunos no ano de 2020. A função MAX() usada na consulta SQL irá calcular o maior valor do campo Rendimento para os dados de 2020. A consulta dará como resultado um único valor: 650.</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O presente conteúdo tem como objetivo principal abordar o uso de cláusulas de agregação e estatísticas em SQL, bem como abordar como selecionar os dados usando cláusulas GROUP BY, ORDER BY, WHERE e HAVING.</a:t>
            </a:r>
          </a:p>
          <a:p/>
          <a:p>
            <a:r>
              <a:t>Questão:</a:t>
            </a:r>
          </a:p>
          <a:p/>
          <a:p>
            <a:r>
              <a:t>Gere uma tabela de dados fictícia que contenha três colunas intituladas 'Nome', 'Idade' e 'Altura'. Mostre a tabela de dados abaixo:</a:t>
            </a:r>
          </a:p>
          <a:p/>
          <a:p>
            <a:r>
              <a:t>Nome   |  Idade  | Altura</a:t>
            </a:r>
          </a:p>
          <a:p>
            <a:r>
              <a:t>------ | ------- | ------</a:t>
            </a:r>
          </a:p>
          <a:p>
            <a:r>
              <a:t>João   |    24   |  1,75</a:t>
            </a:r>
          </a:p>
          <a:p>
            <a:r>
              <a:t>Paulo  |    32   |  1,86</a:t>
            </a:r>
          </a:p>
          <a:p>
            <a:r>
              <a:t>Maria  |    21   |  1,60</a:t>
            </a:r>
          </a:p>
          <a:p>
            <a:r>
              <a:t>Ana    |    28   |  1,72</a:t>
            </a:r>
          </a:p>
          <a:p/>
          <a:p>
            <a:r>
              <a:t>Qual é a instrução SQL para encontrar a idade média de todos os registros da tabela?</a:t>
            </a:r>
          </a:p>
          <a:p/>
          <a:p>
            <a:r>
              <a:t>Resposta:</a:t>
            </a:r>
          </a:p>
          <a:p/>
          <a:p>
            <a:r>
              <a:t>A instrução SQL para encontrar a idade média de todos os registros da tabela é:</a:t>
            </a:r>
          </a:p>
          <a:p/>
          <a:p>
            <a:r>
              <a:t>SELECT AVG(Idade)</a:t>
            </a:r>
          </a:p>
          <a:p>
            <a:r>
              <a:t>FROM tabela_dados;</a:t>
            </a:r>
          </a:p>
          <a:p/>
          <a:p>
            <a:r>
              <a:t>Explicação:</a:t>
            </a:r>
          </a:p>
          <a:p/>
          <a:p>
            <a:r>
              <a:t>A instrução SELECT AVG (Idade) seleciona a média aritmética da coluna 'Idade' da tabela 'tabela_dados'. A função AVG () é uma função de agregação em SQL que calcula a média aritmética dos valores dentro da coluna 'Idade'. Esta função de agregação é usada dentro da instrução SELECT para retornar resultados mais refinados.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lição, abordaremos as cláusulas GROUP BY e ORDER BY, bem como os filtros usando a cláusula WHERE e HAVING.</a:t>
            </a:r>
          </a:p>
          <a:p/>
          <a:p>
            <a:r>
              <a:t>Enunciado da questão:</a:t>
            </a:r>
          </a:p>
          <a:p>
            <a:r>
              <a:t>Gere uma tabela fictícia com cinco colunas: ID, Produto, Preço, Categoria e Data. Mostra a tabela de dados a seguir:</a:t>
            </a:r>
          </a:p>
          <a:p/>
          <a:p>
            <a:r>
              <a:t>+----+------------+--------+------------------+------------+</a:t>
            </a:r>
          </a:p>
          <a:p>
            <a:r>
              <a:t>| ID | Produto    | Preço  |  Categoria       | Data       |</a:t>
            </a:r>
          </a:p>
          <a:p>
            <a:r>
              <a:t>+----+------------+--------+------------------+------------+</a:t>
            </a:r>
          </a:p>
          <a:p>
            <a:r>
              <a:t>| 1  | Bicicleta  | 200.00 | Esportes         | 01/08/2019 |</a:t>
            </a:r>
          </a:p>
          <a:p>
            <a:r>
              <a:t>| 2  | Boné       | 50.00  | Moda Masculina   | 02/08/2019 |</a:t>
            </a:r>
          </a:p>
          <a:p>
            <a:r>
              <a:t>| 3  | Chaveiro   | 15.00  | Acessórios       | 03/08/2019 |</a:t>
            </a:r>
          </a:p>
          <a:p>
            <a:r>
              <a:t>| 4  | Camisa     | 70.00  | Moda Masculina   | 04/08/2019 |</a:t>
            </a:r>
          </a:p>
          <a:p>
            <a:r>
              <a:t>| 5  | Chuteira   | 150.00 | Esportes         | 05/08/2019 |</a:t>
            </a:r>
          </a:p>
          <a:p>
            <a:r>
              <a:t>+----+------------+--------+------------------+------------+</a:t>
            </a:r>
          </a:p>
          <a:p/>
          <a:p>
            <a:r>
              <a:t>Qual é a instrução SQL para exibir a soma total de preços para cada categoria, ordenando os resultados pela soma total em ordem decrescente?</a:t>
            </a:r>
          </a:p>
          <a:p/>
          <a:p>
            <a:r>
              <a:t>Resposta:</a:t>
            </a:r>
          </a:p>
          <a:p>
            <a:r>
              <a:t>A instrução SQL para exibir a soma total de preços para cada categoria, ordenando os resultados pela soma total em ordem decrescente ficaria da seguinte forma:</a:t>
            </a:r>
          </a:p>
          <a:p/>
          <a:p>
            <a:r>
              <a:t>SELECT Categoria, SUM(Preço) AS TotalPreco</a:t>
            </a:r>
          </a:p>
          <a:p>
            <a:r>
              <a:t>FROM tabela</a:t>
            </a:r>
          </a:p>
          <a:p>
            <a:r>
              <a:t>GROUP BY Categoria</a:t>
            </a:r>
          </a:p>
          <a:p>
            <a:r>
              <a:t>ORDER BY TotalPreco DESC;</a:t>
            </a:r>
          </a:p>
          <a:p/>
          <a:p>
            <a:r>
              <a:t>Explicação:</a:t>
            </a:r>
          </a:p>
          <a:p>
            <a:r>
              <a:t>Essa instrução SQL seleciona a coluna Categoria e a soma total dos preços como TotalPreco. Depois é feito um agrupamento por Categoria, aplicando a função de agregação SUM para somar os valores de Preço. Os resultados são então ordenados por TotalPreco em ordem decrescente usando a cláusula ORDER BY.</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43</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Nesta aula, abordaremos as funções SUM, AVG, MIN MAX, bem como as cláusulas GROUP BY e ORDER BY, e os filtros usando as cláusulas WHERE e HAVING. </a:t>
            </a:r>
          </a:p>
          <a:p/>
          <a:p>
            <a:r>
              <a:t>Enunciado: </a:t>
            </a:r>
          </a:p>
          <a:p>
            <a:r>
              <a:t>Gera-se uma tabela fictícia chamada Cursos” contendo os seguintes campos: IDcurso, nome do curso, e preço.</a:t>
            </a:r>
          </a:p>
          <a:p>
            <a:r>
              <a:t>A seguir mostra-se a tabela Cursos.</a:t>
            </a:r>
          </a:p>
          <a:p/>
          <a:p>
            <a:r>
              <a:t>+---------+-----------------+--------+</a:t>
            </a:r>
          </a:p>
          <a:p>
            <a:r>
              <a:t>| IDcurso | Nome do Curso   | Preço  |</a:t>
            </a:r>
          </a:p>
          <a:p>
            <a:r>
              <a:t>+---------+-----------------+--------+</a:t>
            </a:r>
          </a:p>
          <a:p>
            <a:r>
              <a:t>|    1    | Programação    |  500.00|</a:t>
            </a:r>
          </a:p>
          <a:p>
            <a:r>
              <a:t>+---------+-----------------+--------+</a:t>
            </a:r>
          </a:p>
          <a:p>
            <a:r>
              <a:t>|    2    | Estatística    |  750.00|</a:t>
            </a:r>
          </a:p>
          <a:p>
            <a:r>
              <a:t>+---------+-----------------+--------+</a:t>
            </a:r>
          </a:p>
          <a:p>
            <a:r>
              <a:t>|    3    | Banco de Dados | 1000.00|</a:t>
            </a:r>
          </a:p>
          <a:p>
            <a:r>
              <a:t>+---------+-----------------+--------+</a:t>
            </a:r>
          </a:p>
          <a:p/>
          <a:p>
            <a:r>
              <a:t>Qual a instrução SQL para retornar o preço médio dos cursos?</a:t>
            </a:r>
          </a:p>
          <a:p/>
          <a:p>
            <a:r>
              <a:t>Resposta: </a:t>
            </a:r>
          </a:p>
          <a:p>
            <a:r>
              <a:t>A instrução SQL correta para retornar o preço médio de todos os cursos presentes na tabela Cursos é:</a:t>
            </a:r>
          </a:p>
          <a:p/>
          <a:p>
            <a:r>
              <a:t>SELECT AVG(Preço) FROM Cursos;</a:t>
            </a:r>
          </a:p>
          <a:p/>
          <a:p>
            <a:r>
              <a:t>Explicação:</a:t>
            </a:r>
          </a:p>
          <a:p>
            <a:r>
              <a:t>A função AVG() calcula a média aritmética dos preços dos cursos (preços dos cursos contidos na coluna Preço) presentes na tabela Cursos. A instrução SQL retornará o preço médio de todos os cursos listados na tabela.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Código SQL</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Quais dos seguintes são impactos que a Emenda Constitucional n° 85/2015, a Lei n° 13.243/2016 e o Decreto n° 9.283/2018 têm no Estado e na sociedade?</a:t>
            </a:r>
          </a:p>
          <a:p/>
          <a:p>
            <a:r>
              <a:t>a) Aumento da competitividade econômica;</a:t>
            </a:r>
          </a:p>
          <a:p>
            <a:r>
              <a:t>b) Reorganização da base de dados do governo;</a:t>
            </a:r>
          </a:p>
          <a:p>
            <a:r>
              <a:t>c) Promoção do uso de novas tecnologias;</a:t>
            </a:r>
          </a:p>
          <a:p>
            <a:r>
              <a:t>d) Garantia de privacidade e segurança de dados pessoais;</a:t>
            </a:r>
          </a:p>
          <a:p>
            <a:r>
              <a:t>e) Proteção dos direitos dos cidadãos.</a:t>
            </a:r>
          </a:p>
          <a:p/>
          <a:p>
            <a:r>
              <a:t>Resposta: d) Garantia de privacidade e segurança de dados pessoais.A Emenda Constitucional n° 85/2015, a Lei n° 13.243/2016 e o Decreto n° 9.283/2018 têm como principal objetivo garantir a proteção de dados pessoais e a segurança de informações armazenadas na base de dados do governo. Essas leis também estabelecem as diretrizes para democratização, ou seja, o uso das novas tecnologias de forma a ampliar os direitos dos cidadãos. Consequentemente, essas medidas desempenham um importante papel na proteção dos direitos dos cidadãos e na promoção da competitividade econômica.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p>
            <a:r>
              <a:t>Design Thinking é uma abordagem de problemas criativa e colaborativa que pode ser aplicada para soluções inovadoras em diversos contextos, incluindo a Transformação Digital. O Design Thinking é composto por 5 fases principais.</a:t>
            </a:r>
          </a:p>
          <a:p/>
          <a:p>
            <a:r>
              <a:t>Questão:</a:t>
            </a:r>
          </a:p>
          <a:p>
            <a:r>
              <a:t>Qual das seguintes opções listadas é uma das 5 fases principais do Design Thinking?</a:t>
            </a:r>
          </a:p>
          <a:p/>
          <a:p>
            <a:r>
              <a:t>a) Ideiação</a:t>
            </a:r>
          </a:p>
          <a:p>
            <a:r>
              <a:t>b) Análise</a:t>
            </a:r>
          </a:p>
          <a:p>
            <a:r>
              <a:t>c) Desenvolvimento</a:t>
            </a:r>
          </a:p>
          <a:p>
            <a:r>
              <a:t>d) Experimentação</a:t>
            </a:r>
          </a:p>
          <a:p>
            <a:r>
              <a:t>e) Implementação</a:t>
            </a:r>
          </a:p>
          <a:p/>
          <a:p>
            <a:r>
              <a:t>Resposta correta: a) Ideiação</a:t>
            </a:r>
          </a:p>
          <a:p/>
          <a:p>
            <a:r>
              <a:t>Explicação: A Ideiação é uma das 5 fases principais do Design Thinking, juntamente com Compreensão, Ideação, Prototipação e Testagem. Elas foram desenvolvidas para orientar um processo de inovação de forma colaborativa e criativa, com o foco na experimentação para a solução de problemas e na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De que forma a economia da informação afeta a transformação digital?</a:t>
            </a:r>
          </a:p>
          <a:p/>
          <a:p>
            <a:r>
              <a:t>a) A economia da informação permite a criação de novos serviços e produtos digitais </a:t>
            </a:r>
          </a:p>
          <a:p>
            <a:r>
              <a:t>b) A economia da informação aumenta a produtividade ao fornecer informações rápidas para tomadas de decisão</a:t>
            </a:r>
          </a:p>
          <a:p>
            <a:r>
              <a:t>c) A economia da informação incentiva o investimento em novas tecnologias</a:t>
            </a:r>
          </a:p>
          <a:p>
            <a:r>
              <a:t>d) A economia da informação facilita a disseminação de conhecimento</a:t>
            </a:r>
          </a:p>
          <a:p>
            <a:r>
              <a:t>e) A economia da informação permite a gestão de dados de forma adequada</a:t>
            </a:r>
          </a:p>
          <a:p/>
          <a:p>
            <a:r>
              <a:t>A resposta correta é e) A economia da informação permite a gestão de dados de forma adequada. Isso é de extrema importância para a transformação digital pois o monitoramento de dados fornece um feedback preciso para a produção de produtos, serviços e processos. Além disso, as informações coletadas e avaliadas possibilitam a customização de produtos e serviços de forma eficiente, resultando na otimização da transformação digital.</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47</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dos seguintes é um elemento fundamental para a transformação digital e inovação em processos organizacionais?</a:t>
            </a:r>
          </a:p>
          <a:p/>
          <a:p>
            <a:r>
              <a:t>a) Economia da informação</a:t>
            </a:r>
          </a:p>
          <a:p>
            <a:r>
              <a:t>b) Estrutura de uma economia subdesenvolvida</a:t>
            </a:r>
          </a:p>
          <a:p>
            <a:r>
              <a:t>c) Dados e processos de gestão de ciclo de vida</a:t>
            </a:r>
          </a:p>
          <a:p>
            <a:r>
              <a:t>d) O conceito de economia digital</a:t>
            </a:r>
          </a:p>
          <a:p>
            <a:r>
              <a:t>e) Uso de novas tecnologias</a:t>
            </a:r>
          </a:p>
          <a:p/>
          <a:p>
            <a:r>
              <a:t>Resposta: C) Dados e processos de gestão de ciclo de vida. Os dados são fundamentais para o sucesso da transformação digital e inovação em processos organizacionais, pois fornecem uma base sobre a qual podem ser construídos novos modelos, processos e serviços. O desenvolvimento de processos de gestão de ciclo de vida de dados (data lifecycle management) tornou-se parte fundamental para assegurar que os dados sejam usados de forma segura e responsável, assegurando assim um ambiente digital estável e eficaz.</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Em que contexto é utilizado o conceito de economia digital e da informação?</a:t>
            </a:r>
          </a:p>
          <a:p/>
          <a:p>
            <a:r>
              <a:t>a) No contexto de desenvolvimento econômico em países subdesenvolvidos.</a:t>
            </a:r>
          </a:p>
          <a:p>
            <a:r>
              <a:t>b) No contexto da compreensão de economias modernas e emergentes.</a:t>
            </a:r>
          </a:p>
          <a:p>
            <a:r>
              <a:t>c) No contexto de estruturas e dificuldades enfrentadas por economias subdesenvolvidas.</a:t>
            </a:r>
          </a:p>
          <a:p>
            <a:r>
              <a:t>d) No contexto de desenvolvimento de competências digitais em economias subdesenvolvidas.</a:t>
            </a:r>
          </a:p>
          <a:p>
            <a:r>
              <a:t>e) No contexto da transformação digital de economias modernas.</a:t>
            </a:r>
          </a:p>
          <a:p/>
          <a:p>
            <a:r>
              <a:t>Resposta: E) No contexto da transformação digital de economias modernas.</a:t>
            </a:r>
          </a:p>
          <a:p/>
          <a:p>
            <a:r>
              <a:t>Justificativa: O conceito de economia digital e da informação é usado para se referir às tecnologias digitais que afetam e transformam a economia de um país. Esta transformação pode ter um efeito significativo na economia moderna, criando oportunidades e desafios. As opções A, B e C são incorretas porque não abordam o contexto de transformação digital e as opções D e E são corretas pois abordam o contexto de transformação digital. A opção E é a correta pois se refere especificamente ao contexto da transformação digital de economias modernas.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Um dos principais produtos da economia da informação é o conhecimento, que é aplicado diretamente para melhorar os produtos ou serviços oferecidos. Qual é a forma mais comum de obtê-lo?</a:t>
            </a:r>
          </a:p>
          <a:p/>
          <a:p>
            <a:r>
              <a:t>A) Através do qualificação de profissionais.</a:t>
            </a:r>
          </a:p>
          <a:p>
            <a:r>
              <a:t>B) Utilizando ferramentas de Big Data.</a:t>
            </a:r>
          </a:p>
          <a:p>
            <a:r>
              <a:t>C) Analisando resultados de mercado.</a:t>
            </a:r>
          </a:p>
          <a:p>
            <a:r>
              <a:t>D) Solucionando problemas complexos.</a:t>
            </a:r>
          </a:p>
          <a:p>
            <a:r>
              <a:t>E) Estudando os estágios educacionais.</a:t>
            </a:r>
          </a:p>
          <a:p/>
          <a:p>
            <a:r>
              <a:t>Resposta Correta: D) Solucionando problemas complexos.</a:t>
            </a:r>
          </a:p>
          <a:p/>
          <a:p>
            <a:r>
              <a:t>Justificativa: </a:t>
            </a:r>
          </a:p>
          <a:p>
            <a:r>
              <a:t>A) Através do qualificação de profissionais pode ajudar a melhorar um produto ou serviço, mas não é a forma mais comum de obtenção de conhecimento.</a:t>
            </a:r>
          </a:p>
          <a:p>
            <a:r>
              <a:t>B) As ferramentas de Big Data são úteis para ajudar a coletar informação, mas não são a forma mais utilizada para obter conhecimento.</a:t>
            </a:r>
          </a:p>
          <a:p>
            <a:r>
              <a:t>C) Analisar os resultados de mercado é importante para determinar os produtos ou serviços para os quais existe uma procura, mas não é a forma mais comum de obtenção de conhecimento.</a:t>
            </a:r>
          </a:p>
          <a:p>
            <a:r>
              <a:t>D) Solucionar problemas complexos é a forma mais comum de obtenção de conhecimento, pois isso é necessário para melhorar os produtos ou serviços oferecidos.</a:t>
            </a:r>
          </a:p>
          <a:p>
            <a:r>
              <a:t>E) Estudar os estágios educacionais é importante para desenvolver as habilidades e aptidões necessárias para efetuar uma boa análise de dados, mas não é a forma mais comum de obtenção de conhecimento.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4</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Em Python, quando queremos armazenar vários itens que tenham uma ligação entre si, qual das seguintes estruturas de dados devemos usar?</a:t>
            </a:r>
          </a:p>
          <a:p/>
          <a:p>
            <a:r>
              <a:t>A) If</a:t>
            </a:r>
          </a:p>
          <a:p>
            <a:r>
              <a:t>B) For</a:t>
            </a:r>
          </a:p>
          <a:p>
            <a:r>
              <a:t>C) Dicionários </a:t>
            </a:r>
          </a:p>
          <a:p>
            <a:r>
              <a:t>D) Listas </a:t>
            </a:r>
          </a:p>
          <a:p>
            <a:r>
              <a:t>E) Todas as opções anteriores</a:t>
            </a:r>
          </a:p>
          <a:p/>
          <a:p>
            <a:r>
              <a:t>Resposta: D) Listas </a:t>
            </a:r>
          </a:p>
          <a:p>
            <a:r>
              <a:t>Explicação: A estrutura de dicionário é usada para armazenar os itens em pares chave-valor, enquanto a estrutura de lista é usada para armazenar os itens em uma sequência ordenada. As estruturas de if e for são usadas para, respectivamente, testar condições de verdade e executar repetidamente os comandos.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Múltipla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50</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r>
              <a:t>A economia da informação é a exploração e utilização da informação para o desenvolvimento de uma economia moderna a partir de um ponto de vista global. Qual das alternativas abaixo descreve melhor essa definição?</a:t>
            </a:r>
          </a:p>
          <a:p>
            <a:r>
              <a:t>a) A economia da informação visa desenvolver e aprimorar as economias dos países subdesenvolvidos</a:t>
            </a:r>
          </a:p>
          <a:p>
            <a:r>
              <a:t>b) A economia da informação envolve o uso da tecnologia para gerar conteúdo digital a fim de obter um retorno financeiro</a:t>
            </a:r>
          </a:p>
          <a:p>
            <a:r>
              <a:t>c) A economia da informação é a criação, gerenciamento, intercâmbio e uso de informações digitais para obter eficiência, eficácia e produtividade </a:t>
            </a:r>
          </a:p>
          <a:p>
            <a:r>
              <a:t>d) A economia da informação é o uso de novas tecnologias para a redução dos custos de produção</a:t>
            </a:r>
          </a:p>
          <a:p>
            <a:r>
              <a:t>e) A economia da informação envolve a utilização de informações digitais para promover o desenvolvimento socioeconômico</a:t>
            </a:r>
          </a:p>
          <a:p/>
          <a:p>
            <a:r>
              <a:t>Resposta: C) A economia da informação é a criação, gerenciamento, intercâmbio e uso de informações digitais para obter eficiência, eficácia e produtividade.</a:t>
            </a:r>
          </a:p>
          <a:p/>
          <a:p>
            <a:r>
              <a:t>Justificativas: </a:t>
            </a:r>
          </a:p>
          <a:p>
            <a:r>
              <a:t>A) A economia digital visa o desenvolvimento de economias modernas, não tão necessariamente de economias subdesenvolvidas.</a:t>
            </a:r>
          </a:p>
          <a:p>
            <a:r>
              <a:t>B) A economia da informação não depende de retornos financeiros, mas sim da eficiência, eficácia e produtividade.</a:t>
            </a:r>
          </a:p>
          <a:p>
            <a:r>
              <a:t>D) A redução de custos não é o foco da economia da informação.</a:t>
            </a:r>
          </a:p>
          <a:p>
            <a:r>
              <a:t>E) O principal objetivo da economia da informação é aumentar a eficiência, eficácia e produtividade, e não necessariamente o desenvolvimento socioeconômico.</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51</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A utilização de dados e tecnologias digitais para experimentação, validação de hipóteses e tomada de decisão é cada vez mais presente em diversas áreas de negócio. A Ciência de Dados e o uso da Transformação Digital tem permitido a melhoria das decisões tomadas com base em dados e evidências.</a:t>
            </a:r>
          </a:p>
          <a:p/>
          <a:p>
            <a:r>
              <a:t>Questão:</a:t>
            </a:r>
          </a:p>
          <a:p>
            <a:r>
              <a:t>Qual das opções abaixo melhor descreve uma das vantagens de se utilizar a Transformação Digital para tomar decisões baseadas em dados?</a:t>
            </a:r>
          </a:p>
          <a:p/>
          <a:p>
            <a:r>
              <a:t>A) Diminuição do custo das decisões;</a:t>
            </a:r>
          </a:p>
          <a:p>
            <a:r>
              <a:t>B) Amadurecimento da tecnologia usada;</a:t>
            </a:r>
          </a:p>
          <a:p>
            <a:r>
              <a:t>C) Maior velocidade no processamento dos dados;</a:t>
            </a:r>
          </a:p>
          <a:p>
            <a:r>
              <a:t>D) Maior precisão nas decisões. </a:t>
            </a:r>
          </a:p>
          <a:p/>
          <a:p>
            <a:r>
              <a:t>Resposta Correta: D) Maior precisão nas decisões.</a:t>
            </a:r>
          </a:p>
          <a:p>
            <a:r>
              <a:t>Justificativa: A Transformação Digital tem permitido uma maior previsibilidade e precisão nos processos de tomada de decisão, pois permite racionalizar o processo de coleta, produção e análise de dados, em comparação aos mecanismos convencionais. A opção A) não está relacionada com a Transformação Digital, pois esta pode ajudar a diminuir custos, mas não é o seu principal objetivo. A opção B) não está relacionada com a Transformação Digital, pois esta não tem como objetivo amadurecer as tecnologias usadas. A opção C) está relacionada, pois uma das vantagens é exatamente a maior velocidade no processamento de dados, mas não é o principal objetivo. Já a opção D) descreve corretamente uma das vantagens da Transformação Digital para decisões baseadas em dados: maior precisão nas decisões.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Complexo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52</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A tecnologia blockchain é usada para melhorar a transparência e segurança em diversas iniciativas transformadoras. Blockchain fornece às empresas a capacidade de trabalhar com transações descentralizadas nos setores de supply chain, saúde e finanças, permitindo a execução de transações em uma rede de computadores relacionados, o que proporciona maior segurança e ______.</a:t>
            </a:r>
          </a:p>
          <a:p/>
          <a:p>
            <a:r>
              <a:t>(A) audibilidade</a:t>
            </a:r>
          </a:p>
          <a:p>
            <a:r>
              <a:t>(B) compartilhamento</a:t>
            </a:r>
          </a:p>
          <a:p>
            <a:r>
              <a:t>(C) escalabilidade</a:t>
            </a:r>
          </a:p>
          <a:p>
            <a:r>
              <a:t>(D) imutabilidade</a:t>
            </a:r>
          </a:p>
          <a:p>
            <a:r>
              <a:t>(E) visibilidade</a:t>
            </a:r>
          </a:p>
          <a:p/>
          <a:p>
            <a:r>
              <a:t>Resposta: D - imutabilidade. A blockchain permite que transações sejam executadas de forma mais segura e imutável, o que significa que os dados armazenados não podem ser alterados ou excluídos dos registros.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Completar as Lacunas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Transformação Digital</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5</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a:t>
            </a:r>
          </a:p>
          <a:p/>
          <a:p>
            <a:r>
              <a:t>Qual das seguintes definições representa corretamente um DataFrame?</a:t>
            </a:r>
          </a:p>
          <a:p/>
          <a:p>
            <a:r>
              <a:t>a) Uma estrutura de dados tabular usada para representar dados usando colunas e linhas.</a:t>
            </a:r>
          </a:p>
          <a:p>
            <a:r>
              <a:t>b) Um conjunto de dados organizados em um formato estruturado.</a:t>
            </a:r>
          </a:p>
          <a:p>
            <a:r>
              <a:t>c) Uma estrutura de dados voltada essencialmente a armazenar texto.</a:t>
            </a:r>
          </a:p>
          <a:p>
            <a:r>
              <a:t>d) Uma estrutura de dados orientada a objetos que permite representar relações entre elementos.</a:t>
            </a:r>
          </a:p>
          <a:p>
            <a:r>
              <a:t>e) Uma estrutura de dados que permite compartilhar informações entre usuários.</a:t>
            </a:r>
          </a:p>
          <a:p/>
          <a:p>
            <a:r>
              <a:t>Resposta correta: a) Uma estrutura de dados tabular usada para representar dados usando colunas e linhas.</a:t>
            </a:r>
          </a:p>
          <a:p/>
          <a:p>
            <a:r>
              <a:t>Explicação: Um DataFrame é uma estrutura de dados tabular usada para representar e armazenar dados de maneira organizada. Esta representação consiste em colunas e linhas, que contêm registros individuais de dados. Cada coluna tem um título que especifica o tipo de informação que ela armazena, enquanto que as linhas contêm as entradas individuais.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Médio</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6</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 </a:t>
            </a:r>
          </a:p>
          <a:p>
            <a:r>
              <a:t>A lógica de programação é uma forma de pensar e agir que visa identificar os problemas e encontrar soluções para eles, através do uso de linguagens de programação, como o Python. Nessas linguagens, utilizam-se estruturas de controle, como if, for e listas, e estruturas de dados, como dicionários, para montar algoritmos que resolvem os problemas de forma prática e rápida.</a:t>
            </a:r>
          </a:p>
          <a:p/>
          <a:p>
            <a:r>
              <a:t>Questão:</a:t>
            </a:r>
          </a:p>
          <a:p>
            <a:r>
              <a:t>Qual a diferença entre um dicionário e uma lista em Python?</a:t>
            </a:r>
          </a:p>
          <a:p/>
          <a:p>
            <a:r>
              <a:t>Resposta:</a:t>
            </a:r>
          </a:p>
          <a:p>
            <a:r>
              <a:t>Uma lista é uma estrutura de dados utilizada para armazenar uma sequência de elementos, referentes ao mesmo tipo, de forma linear. Por sua vez, um dicionário é uma estrutura de dados usada para armazenar informações associadas a um determinado chave, conectando-as e gerando assim um par chave-valor. Em outras palavras, é possível associar uma informação a uma determinada chave, visto que o dicionário trabalha com uma associação de elementos, e não com um conjunto de elementos iguais.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Dissertativa</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8</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Questão: </a:t>
            </a:r>
          </a:p>
          <a:p>
            <a:r>
              <a:t>Introdução: Ao estudarmos lógica e raciocínio usamos recursos para analisar e explicar conclusões de processos de investigação. A fim de produzir conclusões sólidas, podemos usar a intuição, observação, modelo ou teoria para sustentar nosso raciocínio.</a:t>
            </a:r>
          </a:p>
          <a:p/>
          <a:p>
            <a:r>
              <a:t>Enunciado:  Qual das seguintes alternativas pode ser usada para produzir conclusões sólidas?</a:t>
            </a:r>
          </a:p>
          <a:p/>
          <a:p>
            <a:r>
              <a:t>(A) Desenvolver hipóteses</a:t>
            </a:r>
          </a:p>
          <a:p>
            <a:r>
              <a:t>(B) Explicar a relação entre variáveis</a:t>
            </a:r>
          </a:p>
          <a:p>
            <a:r>
              <a:t>(C) Avaliar o raciocínio </a:t>
            </a:r>
          </a:p>
          <a:p>
            <a:r>
              <a:t>(D) Semtir informações </a:t>
            </a:r>
          </a:p>
          <a:p>
            <a:r>
              <a:t>(E) Agrupar informações</a:t>
            </a:r>
          </a:p>
          <a:p/>
          <a:p>
            <a:r>
              <a:t>Resposta: E) Agrupar informações. Agrupar informações de diferentes fontes permite sintetizar o conhecimento obtido e produzir conclusões sólidas. Ao analisar e comparar informações, é possível evitar erros de lógica.</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68" name="Google Shape;268;p75"/>
          <p:cNvSpPr/>
          <p:nvPr/>
        </p:nvSpPr>
        <p:spPr>
          <a:xfrm>
            <a:off x="0" y="5918868"/>
            <a:ext cx="12192000" cy="939132"/>
          </a:xfrm>
          <a:prstGeom prst="rect">
            <a:avLst/>
          </a:prstGeom>
          <a:solidFill>
            <a:srgbClr val="6600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id">
            <a:extLst>
              <a:ext uri="{FF2B5EF4-FFF2-40B4-BE49-F238E27FC236}">
                <a16:creationId xmlns:a16="http://schemas.microsoft.com/office/drawing/2014/main" id="{610377F9-9C6E-B1A4-973A-EE060D5DC64F}"/>
              </a:ext>
            </a:extLst>
          </p:cNvPr>
          <p:cNvSpPr txBox="1"/>
          <p:nvPr/>
        </p:nvSpPr>
        <p:spPr>
          <a:xfrm>
            <a:off x="4127491" y="401392"/>
            <a:ext cx="2767580" cy="380104"/>
          </a:xfrm>
          <a:prstGeom prst="rect">
            <a:avLst/>
          </a:prstGeom>
          <a:noFill/>
        </p:spPr>
        <p:txBody>
          <a:bodyPr wrap="square" rtlCol="0">
            <a:spAutoFit/>
          </a:bodyPr>
          <a:lstStyle/>
          <a:p>
            <a:r>
              <a:t>Questão 9</a:t>
            </a:r>
          </a:p>
        </p:txBody>
      </p:sp>
      <p:sp>
        <p:nvSpPr>
          <p:cNvPr id="3" name="questao">
            <a:extLst>
              <a:ext uri="{FF2B5EF4-FFF2-40B4-BE49-F238E27FC236}">
                <a16:creationId xmlns:a16="http://schemas.microsoft.com/office/drawing/2014/main" id="{7E06809A-A82A-80BB-2B0C-DE7439EDC88F}"/>
              </a:ext>
            </a:extLst>
          </p:cNvPr>
          <p:cNvSpPr txBox="1"/>
          <p:nvPr/>
        </p:nvSpPr>
        <p:spPr>
          <a:xfrm>
            <a:off x="5053913" y="908166"/>
            <a:ext cx="6951459" cy="4884040"/>
          </a:xfrm>
          <a:prstGeom prst="rect">
            <a:avLst/>
          </a:prstGeom>
          <a:noFill/>
          <a:ln>
            <a:noFill/>
          </a:ln>
        </p:spPr>
        <p:txBody>
          <a:bodyPr spcFirstLastPara="1" wrap="square" lIns="91425" tIns="45700" rIns="91425" bIns="45700" anchor="t" anchorCtr="0">
            <a:normAutofit/>
          </a:bodyPr>
          <a:lstStyle/>
          <a:p>
            <a:r>
              <a:t>Introdução:</a:t>
            </a:r>
          </a:p>
          <a:p>
            <a:r>
              <a:t>Os bancos de dados são essenciais na armazenagem e recuperação de grandes volumes de dados. O processo de modelagem no Banco de dados auxilia na elaboração de modelos conceituais e físicos. O Sistema Gerenciador de Banco de Dados (SGDB) fornece as ferramentas necessárias para a manipulação de dados. A Linguagem SQL, por sua vez, tem como objetivo facilitar a manipulação, armazenamento, consulta e recuperação de dados.</a:t>
            </a:r>
          </a:p>
          <a:p/>
          <a:p>
            <a:r>
              <a:t>Questão: Qual das alternativas descreve a Linguagem SQL?</a:t>
            </a:r>
          </a:p>
          <a:p/>
          <a:p>
            <a:r>
              <a:t>a) Uma linguagem de programação visual</a:t>
            </a:r>
          </a:p>
          <a:p>
            <a:r>
              <a:t>b) Uma linguagem de programação procedureal</a:t>
            </a:r>
          </a:p>
          <a:p>
            <a:r>
              <a:t>c) Uma linguagem de programação de banco de dados</a:t>
            </a:r>
          </a:p>
          <a:p>
            <a:r>
              <a:t>d) Uma linguagem de programação de objetos</a:t>
            </a:r>
          </a:p>
          <a:p>
            <a:r>
              <a:t>e) Uma linguagem de programação de interface</a:t>
            </a:r>
          </a:p>
          <a:p/>
          <a:p>
            <a:r>
              <a:t>Resposta correta: C) Uma linguagem de programação de banco de dados. </a:t>
            </a:r>
          </a:p>
          <a:p>
            <a:r>
              <a:t>A Linguagem SQL (Structured Query Language) é uma linguagem de programação de banco de dados padrão para programar o gerenciamento dos bancos de dados relacionais. Ela foi criada com o objetivo de permitir acesso e manipulação dos dados.</a:t>
            </a:r>
          </a:p>
        </p:txBody>
      </p:sp>
      <p:sp>
        <p:nvSpPr>
          <p:cNvPr id="4" name="TextBox 3">
            <a:extLst>
              <a:ext uri="{FF2B5EF4-FFF2-40B4-BE49-F238E27FC236}">
                <a16:creationId xmlns:a16="http://schemas.microsoft.com/office/drawing/2014/main" id="{AC5F8A76-0E52-0098-2D39-CFC6026211CB}"/>
              </a:ext>
            </a:extLst>
          </p:cNvPr>
          <p:cNvSpPr txBox="1"/>
          <p:nvPr/>
        </p:nvSpPr>
        <p:spPr>
          <a:xfrm>
            <a:off x="213681" y="1256602"/>
            <a:ext cx="763351"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Tipo:</a:t>
            </a:r>
          </a:p>
        </p:txBody>
      </p:sp>
      <p:sp>
        <p:nvSpPr>
          <p:cNvPr id="5" name="tipo">
            <a:extLst>
              <a:ext uri="{FF2B5EF4-FFF2-40B4-BE49-F238E27FC236}">
                <a16:creationId xmlns:a16="http://schemas.microsoft.com/office/drawing/2014/main" id="{21501ADC-C5B2-F471-1590-9A0357334EF0}"/>
              </a:ext>
            </a:extLst>
          </p:cNvPr>
          <p:cNvSpPr txBox="1"/>
          <p:nvPr/>
        </p:nvSpPr>
        <p:spPr>
          <a:xfrm>
            <a:off x="977032" y="1271990"/>
            <a:ext cx="4076882" cy="338554"/>
          </a:xfrm>
          <a:prstGeom prst="rect">
            <a:avLst/>
          </a:prstGeom>
          <a:noFill/>
        </p:spPr>
        <p:txBody>
          <a:bodyPr wrap="square" rtlCol="0">
            <a:spAutoFit/>
          </a:bodyPr>
          <a:lstStyle/>
          <a:p>
            <a:r>
              <a:t>Escolha Simples</a:t>
            </a:r>
          </a:p>
        </p:txBody>
      </p:sp>
      <p:sp>
        <p:nvSpPr>
          <p:cNvPr id="6" name="TextBox 5">
            <a:extLst>
              <a:ext uri="{FF2B5EF4-FFF2-40B4-BE49-F238E27FC236}">
                <a16:creationId xmlns:a16="http://schemas.microsoft.com/office/drawing/2014/main" id="{5E97C5ED-FF97-6ED3-09F4-6739643D7865}"/>
              </a:ext>
            </a:extLst>
          </p:cNvPr>
          <p:cNvSpPr txBox="1"/>
          <p:nvPr/>
        </p:nvSpPr>
        <p:spPr>
          <a:xfrm>
            <a:off x="79029" y="1705216"/>
            <a:ext cx="898003"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Tema:</a:t>
            </a:r>
          </a:p>
        </p:txBody>
      </p:sp>
      <p:sp>
        <p:nvSpPr>
          <p:cNvPr id="7" name="area">
            <a:extLst>
              <a:ext uri="{FF2B5EF4-FFF2-40B4-BE49-F238E27FC236}">
                <a16:creationId xmlns:a16="http://schemas.microsoft.com/office/drawing/2014/main" id="{7543BDE5-1195-68EB-DC69-0854E7A0F816}"/>
              </a:ext>
            </a:extLst>
          </p:cNvPr>
          <p:cNvSpPr txBox="1"/>
          <p:nvPr/>
        </p:nvSpPr>
        <p:spPr>
          <a:xfrm>
            <a:off x="977032" y="1705216"/>
            <a:ext cx="4076882" cy="338554"/>
          </a:xfrm>
          <a:prstGeom prst="rect">
            <a:avLst/>
          </a:prstGeom>
          <a:noFill/>
        </p:spPr>
        <p:txBody>
          <a:bodyPr wrap="square" rtlCol="0">
            <a:spAutoFit/>
          </a:bodyPr>
          <a:lstStyle/>
          <a:p>
            <a:r>
              <a:t>Gestão de Dados</a:t>
            </a:r>
          </a:p>
        </p:txBody>
      </p:sp>
      <p:sp>
        <p:nvSpPr>
          <p:cNvPr id="8" name="TextBox 7">
            <a:extLst>
              <a:ext uri="{FF2B5EF4-FFF2-40B4-BE49-F238E27FC236}">
                <a16:creationId xmlns:a16="http://schemas.microsoft.com/office/drawing/2014/main" id="{80C39CBB-3628-A049-A191-CB21F2F2EA73}"/>
              </a:ext>
            </a:extLst>
          </p:cNvPr>
          <p:cNvSpPr txBox="1"/>
          <p:nvPr/>
        </p:nvSpPr>
        <p:spPr>
          <a:xfrm>
            <a:off x="79029" y="2138442"/>
            <a:ext cx="851515" cy="338554"/>
          </a:xfrm>
          <a:prstGeom prst="rect">
            <a:avLst/>
          </a:prstGeom>
          <a:noFill/>
        </p:spPr>
        <p:txBody>
          <a:bodyPr wrap="none" rtlCol="0">
            <a:spAutoFit/>
          </a:bodyPr>
          <a:lstStyle/>
          <a:p>
            <a:r>
              <a:rPr lang="en-BR" sz="1600" b="1" dirty="0">
                <a:solidFill>
                  <a:srgbClr val="666666"/>
                </a:solidFill>
                <a:highlight>
                  <a:srgbClr val="FFFFFF"/>
                </a:highlight>
                <a:latin typeface="Verdana"/>
                <a:ea typeface="Verdana"/>
                <a:cs typeface="Verdana"/>
              </a:rPr>
              <a:t>Nível:</a:t>
            </a:r>
          </a:p>
        </p:txBody>
      </p:sp>
      <p:sp>
        <p:nvSpPr>
          <p:cNvPr id="9" name="nivel">
            <a:extLst>
              <a:ext uri="{FF2B5EF4-FFF2-40B4-BE49-F238E27FC236}">
                <a16:creationId xmlns:a16="http://schemas.microsoft.com/office/drawing/2014/main" id="{63744DEF-5ED1-3257-0263-CBE8E2A4CB75}"/>
              </a:ext>
            </a:extLst>
          </p:cNvPr>
          <p:cNvSpPr txBox="1"/>
          <p:nvPr/>
        </p:nvSpPr>
        <p:spPr>
          <a:xfrm>
            <a:off x="977032" y="2138442"/>
            <a:ext cx="4076882" cy="338554"/>
          </a:xfrm>
          <a:prstGeom prst="rect">
            <a:avLst/>
          </a:prstGeom>
          <a:noFill/>
        </p:spPr>
        <p:txBody>
          <a:bodyPr wrap="square" rtlCol="0">
            <a:spAutoFit/>
          </a:bodyPr>
          <a:lstStyle/>
          <a:p>
            <a:r>
              <a:t>Fácil</a:t>
            </a:r>
          </a:p>
        </p:txBody>
      </p:sp>
      <p:pic>
        <p:nvPicPr>
          <p:cNvPr id="269" name="Picture 268" descr="image.png"/>
          <p:cNvPicPr>
            <a:picLocks noChangeAspect="1"/>
          </p:cNvPicPr>
          <p:nvPr/>
        </p:nvPicPr>
        <p:blipFill>
          <a:blip r:embed="rId2"/>
          <a:stretch>
            <a:fillRect/>
          </a:stretch>
        </p:blipFill>
        <p:spPr>
          <a:xfrm>
            <a:off x="10444533" y="6045538"/>
            <a:ext cx="1654633" cy="685800"/>
          </a:xfrm>
          <a:prstGeom prst="rect">
            <a:avLst/>
          </a:prstGeom>
        </p:spPr>
      </p:pic>
      <p:pic>
        <p:nvPicPr>
          <p:cNvPr id="270" name="Picture 269" descr="image.png"/>
          <p:cNvPicPr>
            <a:picLocks noChangeAspect="1"/>
          </p:cNvPicPr>
          <p:nvPr/>
        </p:nvPicPr>
        <p:blipFill>
          <a:blip r:embed="rId3"/>
          <a:stretch>
            <a:fillRect/>
          </a:stretch>
        </p:blipFill>
        <p:spPr>
          <a:xfrm>
            <a:off x="411552" y="345296"/>
            <a:ext cx="1031259" cy="568224"/>
          </a:xfrm>
          <a:prstGeom prst="rect">
            <a:avLst/>
          </a:prstGeom>
        </p:spPr>
      </p:pic>
      <p:pic>
        <p:nvPicPr>
          <p:cNvPr id="271" name="Picture 270" descr="image.png"/>
          <p:cNvPicPr>
            <a:picLocks noChangeAspect="1"/>
          </p:cNvPicPr>
          <p:nvPr/>
        </p:nvPicPr>
        <p:blipFill>
          <a:blip r:embed="rId4"/>
          <a:stretch>
            <a:fillRect/>
          </a:stretch>
        </p:blipFill>
        <p:spPr>
          <a:xfrm>
            <a:off x="9842974" y="-16728"/>
            <a:ext cx="2162400" cy="121635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Words>
  <Application>Microsoft Macintosh PowerPoint</Application>
  <PresentationFormat>Widescreen</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Guilherme</dc:creator>
  <cp:lastModifiedBy>Walter Ritzel P Cortes</cp:lastModifiedBy>
  <cp:revision>2</cp:revision>
  <dcterms:created xsi:type="dcterms:W3CDTF">2012-03-16T20:40:08Z</dcterms:created>
  <dcterms:modified xsi:type="dcterms:W3CDTF">2023-09-19T11:09:17Z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0x01010078CC71C8E0E07B43A3770ECF5609FE51</vt:lpwstr>
  </property>
</Properties>
</file>