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3" r:id="rId14"/>
    <p:sldId id="298" r:id="rId15"/>
    <p:sldId id="302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303" r:id="rId27"/>
    <p:sldId id="279" r:id="rId28"/>
    <p:sldId id="280" r:id="rId29"/>
    <p:sldId id="291" r:id="rId30"/>
    <p:sldId id="281" r:id="rId31"/>
    <p:sldId id="282" r:id="rId32"/>
    <p:sldId id="284" r:id="rId33"/>
    <p:sldId id="283" r:id="rId34"/>
    <p:sldId id="290" r:id="rId35"/>
    <p:sldId id="285" r:id="rId36"/>
    <p:sldId id="286" r:id="rId37"/>
    <p:sldId id="287" r:id="rId38"/>
    <p:sldId id="288" r:id="rId39"/>
    <p:sldId id="292" r:id="rId40"/>
    <p:sldId id="293" r:id="rId41"/>
    <p:sldId id="294" r:id="rId42"/>
    <p:sldId id="304" r:id="rId43"/>
    <p:sldId id="289" r:id="rId44"/>
    <p:sldId id="295" r:id="rId45"/>
    <p:sldId id="296" r:id="rId46"/>
    <p:sldId id="301" r:id="rId47"/>
    <p:sldId id="299" r:id="rId48"/>
    <p:sldId id="297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4660"/>
  </p:normalViewPr>
  <p:slideViewPr>
    <p:cSldViewPr snapToGrid="0">
      <p:cViewPr varScale="1">
        <p:scale>
          <a:sx n="87" d="100"/>
          <a:sy n="87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FE5E543-D36F-44A0-BAD9-E871A9E0890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22E21DA-A63C-47E8-B242-96A3E440487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131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543-D36F-44A0-BAD9-E871A9E0890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1DA-A63C-47E8-B242-96A3E44048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5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543-D36F-44A0-BAD9-E871A9E0890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1DA-A63C-47E8-B242-96A3E44048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543-D36F-44A0-BAD9-E871A9E0890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1DA-A63C-47E8-B242-96A3E44048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4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543-D36F-44A0-BAD9-E871A9E0890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1DA-A63C-47E8-B242-96A3E440487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123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543-D36F-44A0-BAD9-E871A9E0890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1DA-A63C-47E8-B242-96A3E44048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543-D36F-44A0-BAD9-E871A9E0890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1DA-A63C-47E8-B242-96A3E44048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9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543-D36F-44A0-BAD9-E871A9E0890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1DA-A63C-47E8-B242-96A3E44048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543-D36F-44A0-BAD9-E871A9E0890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1DA-A63C-47E8-B242-96A3E44048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8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543-D36F-44A0-BAD9-E871A9E0890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1DA-A63C-47E8-B242-96A3E44048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8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E543-D36F-44A0-BAD9-E871A9E0890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21DA-A63C-47E8-B242-96A3E44048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3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FE5E543-D36F-44A0-BAD9-E871A9E0890F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22E21DA-A63C-47E8-B242-96A3E44048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9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our_color_problem" TargetMode="External"/><Relationship Id="rId3" Type="http://schemas.openxmlformats.org/officeDocument/2006/relationships/hyperlink" Target="https://en.wikipedia.org/wiki/Polynomial" TargetMode="External"/><Relationship Id="rId7" Type="http://schemas.openxmlformats.org/officeDocument/2006/relationships/hyperlink" Target="https://en.wikipedia.org/wiki/George_David_Birkhof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raph_coloring" TargetMode="External"/><Relationship Id="rId5" Type="http://schemas.openxmlformats.org/officeDocument/2006/relationships/hyperlink" Target="https://en.wikipedia.org/wiki/Mathematics" TargetMode="External"/><Relationship Id="rId4" Type="http://schemas.openxmlformats.org/officeDocument/2006/relationships/hyperlink" Target="https://en.wikipedia.org/wiki/Algebraic_graph_theor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orges_Gonthier" TargetMode="External"/><Relationship Id="rId2" Type="http://schemas.openxmlformats.org/officeDocument/2006/relationships/hyperlink" Target="http://www.aimsciences.org/journals/pdfsnews.jsp?paperID=2461&amp;mode=fu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q.inria.fr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eis.org/A003128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oeis.org/A14349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bdivision_(graph_theory)" TargetMode="External"/><Relationship Id="rId2" Type="http://schemas.openxmlformats.org/officeDocument/2006/relationships/hyperlink" Target="https://en.wikipedia.org/wiki/Glossary_of_graph_theory#Subgraph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uler_characteristic#Planar_graph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Quatre</a:t>
            </a:r>
            <a:r>
              <a:rPr lang="en-US" dirty="0"/>
              <a:t> </a:t>
            </a:r>
            <a:r>
              <a:rPr lang="en-US" dirty="0" err="1"/>
              <a:t>couleurs</a:t>
            </a:r>
            <a:r>
              <a:rPr lang="en-US" dirty="0"/>
              <a:t> </a:t>
            </a:r>
            <a:r>
              <a:rPr lang="en-US" dirty="0" err="1"/>
              <a:t>sufficent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Alfred Bray Kemp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680" y="287503"/>
            <a:ext cx="1027166" cy="113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e Morgan August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837" y="284167"/>
            <a:ext cx="925878" cy="11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upload.wikimedia.org/wikipedia/commons/thumb/5/56/Francis_guthrie.jpg/800px-Francis_guthri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811" y="284167"/>
            <a:ext cx="791890" cy="11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s://upload.wikimedia.org/wikipedia/commons/5/52/George_David_Birkhoff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66" y="284167"/>
            <a:ext cx="939070" cy="11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https://upload.wikimedia.org/wikipedia/commons/a/a4/Heesch%2CHeinrich_1930_Jen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701" y="284168"/>
            <a:ext cx="913842" cy="11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PaulSeymour201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544" y="284168"/>
            <a:ext cx="1363307" cy="11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https://upload.wikimedia.org/wikipedia/commons/4/4f/August_Ferdinand_M%C3%B6biu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852" y="284167"/>
            <a:ext cx="825567" cy="114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https://upload.wikimedia.org/wikipedia/commons/b/bd/Hugo_Hadwige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421" y="284168"/>
            <a:ext cx="753918" cy="114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4" name="Picture 20" descr="Georges Gonthi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341" y="284167"/>
            <a:ext cx="876518" cy="114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70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: Deletion / contraction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1975" y="2597150"/>
            <a:ext cx="10515600" cy="4351338"/>
          </a:xfrm>
        </p:spPr>
        <p:txBody>
          <a:bodyPr/>
          <a:lstStyle/>
          <a:p>
            <a:r>
              <a:rPr lang="en-US" dirty="0"/>
              <a:t>Notice the following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Number of colorings of graph without edge u&lt;-&gt;v =</a:t>
            </a:r>
          </a:p>
          <a:p>
            <a:pPr lvl="1"/>
            <a:r>
              <a:rPr lang="en-US" dirty="0"/>
              <a:t>Number of times u and v have a different color = graph with edge u&lt;-&gt;v added</a:t>
            </a:r>
          </a:p>
          <a:p>
            <a:pPr lvl="1"/>
            <a:r>
              <a:rPr lang="en-US" dirty="0"/>
              <a:t>+ Number of times u and v have the same color = graph with vertices u and v “contracted”</a:t>
            </a:r>
          </a:p>
        </p:txBody>
      </p:sp>
      <p:pic>
        <p:nvPicPr>
          <p:cNvPr id="6146" name="Picture 2" descr="https://upload.wikimedia.org/wikipedia/commons/thumb/b/b1/Edge_contraction.svg/800px-Edge_contra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511" y="1560207"/>
            <a:ext cx="5440504" cy="340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16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91" y="4004468"/>
            <a:ext cx="12566768" cy="21111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polynomial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 </a:t>
            </a:r>
            <a:r>
              <a:rPr lang="en-GB" b="1" dirty="0"/>
              <a:t>chromatic polynomial</a:t>
            </a:r>
            <a:r>
              <a:rPr lang="en-GB" dirty="0"/>
              <a:t> is a </a:t>
            </a:r>
            <a:r>
              <a:rPr lang="en-GB" dirty="0">
                <a:hlinkClick r:id="rId3" tooltip="Polynomial"/>
              </a:rPr>
              <a:t>polynomial</a:t>
            </a:r>
            <a:r>
              <a:rPr lang="en-GB" dirty="0"/>
              <a:t> studied in </a:t>
            </a:r>
            <a:r>
              <a:rPr lang="en-GB" dirty="0">
                <a:hlinkClick r:id="rId4" tooltip="Algebraic graph theory"/>
              </a:rPr>
              <a:t>algebraic graph theory</a:t>
            </a:r>
            <a:r>
              <a:rPr lang="en-GB" dirty="0"/>
              <a:t>, a branch of </a:t>
            </a:r>
            <a:r>
              <a:rPr lang="en-GB" dirty="0">
                <a:hlinkClick r:id="rId5" tooltip="Mathematics"/>
              </a:rPr>
              <a:t>mathematics</a:t>
            </a:r>
            <a:r>
              <a:rPr lang="en-GB" dirty="0"/>
              <a:t>. It counts the number of </a:t>
            </a:r>
            <a:r>
              <a:rPr lang="en-GB" dirty="0">
                <a:hlinkClick r:id="rId6" tooltip="Graph coloring"/>
              </a:rPr>
              <a:t>graph </a:t>
            </a:r>
            <a:r>
              <a:rPr lang="en-GB" dirty="0" err="1">
                <a:hlinkClick r:id="rId6" tooltip="Graph coloring"/>
              </a:rPr>
              <a:t>colorings</a:t>
            </a:r>
            <a:r>
              <a:rPr lang="en-GB" dirty="0"/>
              <a:t> as a function of the number of </a:t>
            </a:r>
            <a:r>
              <a:rPr lang="en-GB" dirty="0" err="1"/>
              <a:t>colors</a:t>
            </a:r>
            <a:r>
              <a:rPr lang="en-GB" dirty="0"/>
              <a:t> and was originally defined by </a:t>
            </a:r>
            <a:r>
              <a:rPr lang="en-GB" dirty="0">
                <a:hlinkClick r:id="rId7" tooltip="George David Birkhoff"/>
              </a:rPr>
              <a:t>George David </a:t>
            </a:r>
            <a:r>
              <a:rPr lang="en-GB" dirty="0" err="1">
                <a:hlinkClick r:id="rId7" tooltip="George David Birkhoff"/>
              </a:rPr>
              <a:t>Birkhoff</a:t>
            </a:r>
            <a:r>
              <a:rPr lang="en-GB" dirty="0"/>
              <a:t> to attack the </a:t>
            </a:r>
            <a:r>
              <a:rPr lang="en-GB" dirty="0">
                <a:hlinkClick r:id="rId8" tooltip="Four color problem"/>
              </a:rPr>
              <a:t>four </a:t>
            </a:r>
            <a:r>
              <a:rPr lang="en-GB" dirty="0" err="1">
                <a:hlinkClick r:id="rId8" tooltip="Four color problem"/>
              </a:rPr>
              <a:t>color</a:t>
            </a:r>
            <a:r>
              <a:rPr lang="en-GB" dirty="0">
                <a:hlinkClick r:id="rId8" tooltip="Four color problem"/>
              </a:rPr>
              <a:t> problem</a:t>
            </a:r>
            <a:r>
              <a:rPr lang="en-GB" dirty="0"/>
              <a:t>. </a:t>
            </a:r>
          </a:p>
          <a:p>
            <a:r>
              <a:rPr lang="en-GB" dirty="0"/>
              <a:t>Example : 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7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contraction and </a:t>
            </a:r>
            <a:r>
              <a:rPr lang="en-US" dirty="0" err="1"/>
              <a:t>chromial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Deletion contraction gives a (slow) algorithm to find the chromatic polynomial</a:t>
            </a:r>
          </a:p>
          <a:p>
            <a:pPr lvl="1"/>
            <a:r>
              <a:rPr lang="en-US" sz="2600" dirty="0"/>
              <a:t>At each point we generate 2 graphs so we’re exponential in number of nodes (there are branch and bound strategies)</a:t>
            </a:r>
          </a:p>
          <a:p>
            <a:endParaRPr lang="en-US" sz="2800" dirty="0"/>
          </a:p>
          <a:p>
            <a:r>
              <a:rPr lang="en-US" sz="2800" dirty="0"/>
              <a:t>At each point we can strive for complete graphs or for a spanning tree (Wilf et al)</a:t>
            </a:r>
          </a:p>
        </p:txBody>
      </p:sp>
    </p:spTree>
    <p:extLst>
      <p:ext uri="{BB962C8B-B14F-4D97-AF65-F5344CB8AC3E}">
        <p14:creationId xmlns:p14="http://schemas.microsoft.com/office/powerpoint/2010/main" val="262528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Zykov’s</a:t>
            </a:r>
            <a:r>
              <a:rPr lang="en-US" dirty="0"/>
              <a:t>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If G = G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∪ G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and G1∩ G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= 𝐾</a:t>
                </a:r>
                <a:r>
                  <a:rPr lang="en-US" sz="2400" baseline="-25000" dirty="0"/>
                  <a:t>𝑟</a:t>
                </a:r>
                <a:r>
                  <a:rPr lang="en-US" sz="2400" dirty="0"/>
                  <a:t> , then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P(G, </a:t>
                </a:r>
                <a:r>
                  <a:rPr lang="el-GR" sz="2400" dirty="0"/>
                  <a:t>λ 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G</m:t>
                        </m:r>
                        <m:r>
                          <m:rPr>
                            <m:nor/>
                          </m:rPr>
                          <a:rPr lang="en-US" sz="2400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, </m:t>
                        </m:r>
                        <m:r>
                          <m:rPr>
                            <m:nor/>
                          </m:rPr>
                          <a:rPr lang="el-GR" sz="2400" dirty="0" smtClean="0"/>
                          <m:t>λ</m:t>
                        </m:r>
                        <m:r>
                          <m:rPr>
                            <m:nor/>
                          </m:rPr>
                          <a:rPr lang="el-GR" sz="2400" dirty="0" smtClean="0"/>
                          <m:t> ) ∗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G</m:t>
                        </m:r>
                        <m:r>
                          <m:rPr>
                            <m:nor/>
                          </m:rPr>
                          <a:rPr lang="en-US" sz="2400" baseline="-2500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, </m:t>
                        </m:r>
                        <m:r>
                          <m:rPr>
                            <m:nor/>
                          </m:rPr>
                          <a:rPr lang="el-GR" sz="2400" dirty="0" smtClean="0"/>
                          <m:t>λ</m:t>
                        </m:r>
                        <m:r>
                          <m:rPr>
                            <m:nor/>
                          </m:rPr>
                          <a:rPr lang="el-GR" sz="2400" dirty="0" smtClean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𝐾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𝑟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, </m:t>
                        </m:r>
                        <m:r>
                          <m:rPr>
                            <m:nor/>
                          </m:rPr>
                          <a:rPr lang="el-GR" sz="2400" dirty="0" smtClean="0"/>
                          <m:t>λ</m:t>
                        </m:r>
                        <m:r>
                          <m:rPr>
                            <m:nor/>
                          </m:rPr>
                          <a:rPr lang="el-GR" sz="2400" dirty="0" smtClean="0"/>
                          <m:t> 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815" y="1927807"/>
            <a:ext cx="3033023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9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Chromial can be written in “null base” and in “complete base” (umbral calculus)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−5 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+8 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−4 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3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the falling factorial :</a:t>
                </a:r>
                <a:br>
                  <a:rPr lang="en-US" sz="3200" dirty="0"/>
                </a:br>
                <a:r>
                  <a:rPr lang="en-US" sz="3200" dirty="0"/>
                  <a:t>x(x-1)(x-2)….(x-n+1)</a:t>
                </a:r>
              </a:p>
              <a:p>
                <a:r>
                  <a:rPr lang="en-US" sz="3200" dirty="0"/>
                  <a:t>Can go from on “base” to the other by matrix multiplication</a:t>
                </a:r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2381" r="-141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339" y="2235406"/>
            <a:ext cx="1693245" cy="1769062"/>
          </a:xfrm>
          <a:prstGeom prst="rect">
            <a:avLst/>
          </a:prstGeom>
        </p:spPr>
      </p:pic>
      <p:cxnSp>
        <p:nvCxnSpPr>
          <p:cNvPr id="6" name="Rechte verbindingslijn met pijl 5"/>
          <p:cNvCxnSpPr/>
          <p:nvPr/>
        </p:nvCxnSpPr>
        <p:spPr>
          <a:xfrm flipH="1" flipV="1">
            <a:off x="5943600" y="2945423"/>
            <a:ext cx="2532185" cy="1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/>
          <p:nvPr/>
        </p:nvCxnSpPr>
        <p:spPr>
          <a:xfrm flipH="1">
            <a:off x="5161085" y="3525715"/>
            <a:ext cx="3450254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44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“begin”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proofs already</a:t>
            </a:r>
          </a:p>
          <a:p>
            <a:r>
              <a:rPr lang="en-US" dirty="0"/>
              <a:t>1) Appel and Haken 1976 using 1936 unavoidable configurations</a:t>
            </a:r>
          </a:p>
          <a:p>
            <a:r>
              <a:rPr lang="en-US" dirty="0"/>
              <a:t>2) </a:t>
            </a:r>
            <a:r>
              <a:rPr lang="en-GB" dirty="0">
                <a:hlinkClick r:id="rId2"/>
              </a:rPr>
              <a:t>Robertson, Sanders, Seymour, and Thomas </a:t>
            </a:r>
            <a:r>
              <a:rPr lang="en-GB" dirty="0"/>
              <a:t>(1997) using same approach and </a:t>
            </a:r>
            <a:r>
              <a:rPr lang="en-US" dirty="0"/>
              <a:t> far less unavoidable configurations</a:t>
            </a:r>
          </a:p>
          <a:p>
            <a:r>
              <a:rPr lang="en-US" dirty="0"/>
              <a:t>3) </a:t>
            </a:r>
            <a:r>
              <a:rPr lang="en-US" u="sng" dirty="0">
                <a:hlinkClick r:id="rId3" tooltip="Georges Gonthier"/>
              </a:rPr>
              <a:t>Georges </a:t>
            </a:r>
            <a:r>
              <a:rPr lang="en-US" u="sng" dirty="0" err="1">
                <a:hlinkClick r:id="rId3" tooltip="Georges Gonthier"/>
              </a:rPr>
              <a:t>Gonthier</a:t>
            </a:r>
            <a:r>
              <a:rPr lang="en-US" u="sng" dirty="0"/>
              <a:t> (2005 – Microsoft Research)  using </a:t>
            </a:r>
            <a:r>
              <a:rPr lang="en-US" u="sng" dirty="0">
                <a:hlinkClick r:id="rId4"/>
              </a:rPr>
              <a:t>coq</a:t>
            </a:r>
            <a:r>
              <a:rPr lang="en-US" u="sn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7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Taste of proof : the triangle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769" y="2007715"/>
            <a:ext cx="7007324" cy="310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93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for the triangle (trivial)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67" y="1934308"/>
            <a:ext cx="9166651" cy="40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76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for the quadrilateral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626" y="1828801"/>
            <a:ext cx="7276120" cy="344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6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quadrilateral : Kempe chains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816" y="2377454"/>
            <a:ext cx="3491202" cy="2933128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5257800" y="3913516"/>
            <a:ext cx="433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can interchange red and green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931985" y="1582615"/>
            <a:ext cx="919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try to have “s” surrounded by at most 3 colors so s itself can be colored using the 4th</a:t>
            </a:r>
          </a:p>
        </p:txBody>
      </p:sp>
      <p:cxnSp>
        <p:nvCxnSpPr>
          <p:cNvPr id="9" name="Rechte verbindingslijn met pijl 8"/>
          <p:cNvCxnSpPr/>
          <p:nvPr/>
        </p:nvCxnSpPr>
        <p:spPr>
          <a:xfrm flipH="1">
            <a:off x="2681654" y="1951947"/>
            <a:ext cx="35169" cy="1749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5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start : maps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upload.wikimedia.org/wikipedia/commons/thumb/8/8a/Four_Colour_Map_Example.svg/330px-Four_Colour_Map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34974" y="1080085"/>
            <a:ext cx="4473241" cy="596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99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Kempe chain part 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chain blocks the second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50" y="2351737"/>
            <a:ext cx="4461797" cy="329911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353" y="2755884"/>
            <a:ext cx="5199185" cy="21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85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Wvdd</a:t>
            </a:r>
            <a:r>
              <a:rPr lang="en-US" dirty="0"/>
              <a:t> part I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“Let’s compute all graphs that come from the quadrilateral by deletion contraction”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graph is only a snapshot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50" y="2798776"/>
            <a:ext cx="8847383" cy="235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3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: “base”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127 graphs can be written as linear combinations of 15 “atom” graphs.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more than 1 base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437518"/>
            <a:ext cx="8956670" cy="5133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420390"/>
            <a:ext cx="8885690" cy="5334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3697056"/>
            <a:ext cx="8885690" cy="5105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675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Inequalities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graphs we know they are 4-colorable, for some we can deduce it (because it is the some of 2 4-colorable graphs)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Algorithm : line segment intersections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834" y="2528058"/>
            <a:ext cx="1561387" cy="17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88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deduction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027" y="1563844"/>
            <a:ext cx="7505727" cy="44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79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72" y="0"/>
            <a:ext cx="6565865" cy="757060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446" y="221542"/>
            <a:ext cx="3495066" cy="146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45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focus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52" y="1761744"/>
            <a:ext cx="7848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counting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ijdelijke aanduiding voor inhoud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29311190"/>
                  </p:ext>
                </p:extLst>
              </p:nvPr>
            </p:nvGraphicFramePr>
            <p:xfrm>
              <a:off x="1262063" y="1828800"/>
              <a:ext cx="8594725" cy="38159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7663">
                      <a:extLst>
                        <a:ext uri="{9D8B030D-6E8A-4147-A177-3AD203B41FA5}">
                          <a16:colId xmlns:a16="http://schemas.microsoft.com/office/drawing/2014/main" val="428691227"/>
                        </a:ext>
                      </a:extLst>
                    </a:gridCol>
                    <a:gridCol w="2975097">
                      <a:extLst>
                        <a:ext uri="{9D8B030D-6E8A-4147-A177-3AD203B41FA5}">
                          <a16:colId xmlns:a16="http://schemas.microsoft.com/office/drawing/2014/main" val="2838262349"/>
                        </a:ext>
                      </a:extLst>
                    </a:gridCol>
                    <a:gridCol w="4191965">
                      <a:extLst>
                        <a:ext uri="{9D8B030D-6E8A-4147-A177-3AD203B41FA5}">
                          <a16:colId xmlns:a16="http://schemas.microsoft.com/office/drawing/2014/main" val="444997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Nodes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Graphs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“base” size</a:t>
                          </a:r>
                        </a:p>
                      </a:txBody>
                      <a:tcPr marL="74736" marR="74736"/>
                    </a:tc>
                    <a:extLst>
                      <a:ext uri="{0D108BD9-81ED-4DB2-BD59-A6C34878D82A}">
                        <a16:rowId xmlns:a16="http://schemas.microsoft.com/office/drawing/2014/main" val="755071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 marL="74736" marR="74736"/>
                    </a:tc>
                    <a:extLst>
                      <a:ext uri="{0D108BD9-81ED-4DB2-BD59-A6C34878D82A}">
                        <a16:rowId xmlns:a16="http://schemas.microsoft.com/office/drawing/2014/main" val="26080455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127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</a:p>
                      </a:txBody>
                      <a:tcPr marL="74736" marR="74736"/>
                    </a:tc>
                    <a:extLst>
                      <a:ext uri="{0D108BD9-81ED-4DB2-BD59-A6C34878D82A}">
                        <a16:rowId xmlns:a16="http://schemas.microsoft.com/office/drawing/2014/main" val="2618826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1895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52</a:t>
                          </a:r>
                        </a:p>
                      </a:txBody>
                      <a:tcPr marL="74736" marR="74736"/>
                    </a:tc>
                    <a:extLst>
                      <a:ext uri="{0D108BD9-81ED-4DB2-BD59-A6C34878D82A}">
                        <a16:rowId xmlns:a16="http://schemas.microsoft.com/office/drawing/2014/main" val="223908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53071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203</a:t>
                          </a:r>
                        </a:p>
                      </a:txBody>
                      <a:tcPr marL="74736" marR="74736"/>
                    </a:tc>
                    <a:extLst>
                      <a:ext uri="{0D108BD9-81ED-4DB2-BD59-A6C34878D82A}">
                        <a16:rowId xmlns:a16="http://schemas.microsoft.com/office/drawing/2014/main" val="2842286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74736" marR="74736"/>
                    </a:tc>
                    <a:extLst>
                      <a:ext uri="{0D108BD9-81ED-4DB2-BD59-A6C34878D82A}">
                        <a16:rowId xmlns:a16="http://schemas.microsoft.com/office/drawing/2014/main" val="3878763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nary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  <a:p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dirty="0"/>
                            <a:t>= </a:t>
                          </a:r>
                          <a:r>
                            <a:rPr lang="en-US" dirty="0" err="1"/>
                            <a:t>Stirling</a:t>
                          </a:r>
                          <a:r>
                            <a:rPr lang="en-US" dirty="0"/>
                            <a:t> number of the second kind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triangle number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These</a:t>
                          </a:r>
                          <a:r>
                            <a:rPr lang="en-US" baseline="0" dirty="0"/>
                            <a:t> are the Bell numbers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nary>
                            </m:oMath>
                          </a14:m>
                          <a:endParaRPr lang="en-US" dirty="0"/>
                        </a:p>
                      </a:txBody>
                      <a:tcPr marL="74736" marR="74736"/>
                    </a:tc>
                    <a:extLst>
                      <a:ext uri="{0D108BD9-81ED-4DB2-BD59-A6C34878D82A}">
                        <a16:rowId xmlns:a16="http://schemas.microsoft.com/office/drawing/2014/main" val="15350099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ijdelijke aanduiding voor inhoud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29311190"/>
                  </p:ext>
                </p:extLst>
              </p:nvPr>
            </p:nvGraphicFramePr>
            <p:xfrm>
              <a:off x="1262063" y="1828800"/>
              <a:ext cx="8594725" cy="38159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7663">
                      <a:extLst>
                        <a:ext uri="{9D8B030D-6E8A-4147-A177-3AD203B41FA5}">
                          <a16:colId xmlns:a16="http://schemas.microsoft.com/office/drawing/2014/main" val="428691227"/>
                        </a:ext>
                      </a:extLst>
                    </a:gridCol>
                    <a:gridCol w="2975097">
                      <a:extLst>
                        <a:ext uri="{9D8B030D-6E8A-4147-A177-3AD203B41FA5}">
                          <a16:colId xmlns:a16="http://schemas.microsoft.com/office/drawing/2014/main" val="2838262349"/>
                        </a:ext>
                      </a:extLst>
                    </a:gridCol>
                    <a:gridCol w="4191965">
                      <a:extLst>
                        <a:ext uri="{9D8B030D-6E8A-4147-A177-3AD203B41FA5}">
                          <a16:colId xmlns:a16="http://schemas.microsoft.com/office/drawing/2014/main" val="444997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Nodes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Graphs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“base” size</a:t>
                          </a:r>
                        </a:p>
                      </a:txBody>
                      <a:tcPr marL="74736" marR="74736"/>
                    </a:tc>
                    <a:extLst>
                      <a:ext uri="{0D108BD9-81ED-4DB2-BD59-A6C34878D82A}">
                        <a16:rowId xmlns:a16="http://schemas.microsoft.com/office/drawing/2014/main" val="755071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 marL="74736" marR="74736"/>
                    </a:tc>
                    <a:extLst>
                      <a:ext uri="{0D108BD9-81ED-4DB2-BD59-A6C34878D82A}">
                        <a16:rowId xmlns:a16="http://schemas.microsoft.com/office/drawing/2014/main" val="26080455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127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</a:p>
                      </a:txBody>
                      <a:tcPr marL="74736" marR="74736"/>
                    </a:tc>
                    <a:extLst>
                      <a:ext uri="{0D108BD9-81ED-4DB2-BD59-A6C34878D82A}">
                        <a16:rowId xmlns:a16="http://schemas.microsoft.com/office/drawing/2014/main" val="2618826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1895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52</a:t>
                          </a:r>
                        </a:p>
                      </a:txBody>
                      <a:tcPr marL="74736" marR="74736"/>
                    </a:tc>
                    <a:extLst>
                      <a:ext uri="{0D108BD9-81ED-4DB2-BD59-A6C34878D82A}">
                        <a16:rowId xmlns:a16="http://schemas.microsoft.com/office/drawing/2014/main" val="223908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53071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203</a:t>
                          </a:r>
                        </a:p>
                      </a:txBody>
                      <a:tcPr marL="74736" marR="74736"/>
                    </a:tc>
                    <a:extLst>
                      <a:ext uri="{0D108BD9-81ED-4DB2-BD59-A6C34878D82A}">
                        <a16:rowId xmlns:a16="http://schemas.microsoft.com/office/drawing/2014/main" val="2842286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74736" marR="74736"/>
                    </a:tc>
                    <a:extLst>
                      <a:ext uri="{0D108BD9-81ED-4DB2-BD59-A6C34878D82A}">
                        <a16:rowId xmlns:a16="http://schemas.microsoft.com/office/drawing/2014/main" val="3878763749"/>
                      </a:ext>
                    </a:extLst>
                  </a:tr>
                  <a:tr h="15908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 marL="74736" marR="74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736" marR="74736">
                        <a:blipFill>
                          <a:blip r:embed="rId2"/>
                          <a:stretch>
                            <a:fillRect l="-48361" t="-141762" r="-142008" b="-6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736" marR="74736">
                        <a:blipFill>
                          <a:blip r:embed="rId2"/>
                          <a:stretch>
                            <a:fillRect l="-105233" t="-141762" r="-727" b="-6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0099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9413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pentagon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846" y="1976803"/>
            <a:ext cx="7379939" cy="33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82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Hopeful: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B43 &gt; 0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pentagons are &gt; 0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953" y="1101152"/>
            <a:ext cx="2182247" cy="212162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108" y="3720744"/>
            <a:ext cx="2125182" cy="21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3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: from maps to graphs</a:t>
            </a:r>
          </a:p>
        </p:txBody>
      </p:sp>
      <p:pic>
        <p:nvPicPr>
          <p:cNvPr id="2050" name="Picture 2" descr="https://upload.wikimedia.org/wikipedia/commons/thumb/b/ba/Duals_graphs.svg/313px-Duals_graphs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3056" y="2749001"/>
            <a:ext cx="29813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7060224" y="2749001"/>
            <a:ext cx="152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Dual graph</a:t>
            </a:r>
          </a:p>
        </p:txBody>
      </p:sp>
      <p:cxnSp>
        <p:nvCxnSpPr>
          <p:cNvPr id="6" name="Rechte verbindingslijn 5"/>
          <p:cNvCxnSpPr/>
          <p:nvPr/>
        </p:nvCxnSpPr>
        <p:spPr>
          <a:xfrm flipV="1">
            <a:off x="5591908" y="2927838"/>
            <a:ext cx="1318846" cy="316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02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Kempe chain fails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74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83" y="1934233"/>
            <a:ext cx="6213283" cy="4134121"/>
          </a:xfrm>
          <a:prstGeom prst="rect">
            <a:avLst/>
          </a:prstGeom>
        </p:spPr>
      </p:pic>
      <p:pic>
        <p:nvPicPr>
          <p:cNvPr id="9241" name="Afbeelding 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0" name="Afbeelding 1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9" name="Afbeelding 1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Afbeelding 1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7" name="Afbeelding 1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Afbeelding 1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5" name="Afbeelding 13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Afbeelding 13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3" name="Afbeelding 13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Afbeelding 1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1" name="Afbeelding 14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Afbeelding 13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9" name="Afbeelding 1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Afbeelding 1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7" name="Afbeelding 1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Afbeelding 13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Afbeelding 14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Afbeelding 14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Afbeelding 14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Afbeelding 14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Afbeelding 1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Afbeelding 15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Afbeelding 14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Afbeelding 15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Afbeelding 15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22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terms of complete base (only for 4 </a:t>
            </a:r>
            <a:r>
              <a:rPr lang="en-US" dirty="0" err="1"/>
              <a:t>colours</a:t>
            </a:r>
            <a:r>
              <a:rPr lang="en-US" dirty="0"/>
              <a:t>)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556" y="2305050"/>
            <a:ext cx="8542760" cy="2062045"/>
          </a:xfrm>
          <a:prstGeom prst="rect">
            <a:avLst/>
          </a:prstGeom>
        </p:spPr>
      </p:pic>
      <p:pic>
        <p:nvPicPr>
          <p:cNvPr id="10265" name="Afbeelding 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4" name="Afbeelding 1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3" name="Afbeelding 1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2" name="Afbeelding 1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1" name="Afbeelding 1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0" name="Afbeelding 1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9" name="Afbeelding 13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Afbeelding 13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7" name="Afbeelding 13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Afbeelding 1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5" name="Afbeelding 14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Afbeelding 13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3" name="Afbeelding 1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Afbeelding 1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1" name="Afbeelding 1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Afbeelding 13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Afbeelding 14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Afbeelding 14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Afbeelding 14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Afbeelding 14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Afbeelding 1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Afbeelding 15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Afbeelding 14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Afbeelding 15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Afbeelding 15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8025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180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1" y="-675481"/>
            <a:ext cx="7232848" cy="7102658"/>
          </a:xfrm>
        </p:spPr>
      </p:pic>
    </p:spTree>
    <p:extLst>
      <p:ext uri="{BB962C8B-B14F-4D97-AF65-F5344CB8AC3E}">
        <p14:creationId xmlns:p14="http://schemas.microsoft.com/office/powerpoint/2010/main" val="3979072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alfa1 … to zero does NOT cause a contradiction</a:t>
            </a:r>
          </a:p>
          <a:p>
            <a:r>
              <a:rPr lang="en-US" dirty="0"/>
              <a:t>I have graphs in which at least one of the five contracted triangles is zero (when embedded)</a:t>
            </a:r>
          </a:p>
        </p:txBody>
      </p:sp>
    </p:spTree>
    <p:extLst>
      <p:ext uri="{BB962C8B-B14F-4D97-AF65-F5344CB8AC3E}">
        <p14:creationId xmlns:p14="http://schemas.microsoft.com/office/powerpoint/2010/main" val="824762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Damn</a:t>
            </a:r>
          </a:p>
        </p:txBody>
      </p:sp>
    </p:spTree>
    <p:extLst>
      <p:ext uri="{BB962C8B-B14F-4D97-AF65-F5344CB8AC3E}">
        <p14:creationId xmlns:p14="http://schemas.microsoft.com/office/powerpoint/2010/main" val="442792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Inequalities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                         &gt; 0</a:t>
            </a:r>
          </a:p>
          <a:p>
            <a:endParaRPr lang="en-US" dirty="0"/>
          </a:p>
          <a:p>
            <a:r>
              <a:rPr lang="en-US" dirty="0"/>
              <a:t>And    				</a:t>
            </a:r>
          </a:p>
          <a:p>
            <a:endParaRPr lang="en-US" dirty="0"/>
          </a:p>
          <a:p>
            <a:r>
              <a:rPr lang="en-US" dirty="0"/>
              <a:t>We also have 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09" y="1646078"/>
            <a:ext cx="1043681" cy="98317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470" y="2452730"/>
            <a:ext cx="3985663" cy="1470767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705" y="4192257"/>
            <a:ext cx="3518822" cy="17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2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inequalities impose a structure on the “atoms” 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14" y="2282115"/>
            <a:ext cx="7439456" cy="42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56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Lattices and </a:t>
            </a:r>
            <a:r>
              <a:rPr lang="en-US" dirty="0" err="1"/>
              <a:t>posets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that this structure is a lattice</a:t>
            </a:r>
          </a:p>
          <a:p>
            <a:endParaRPr lang="en-US" dirty="0"/>
          </a:p>
          <a:p>
            <a:r>
              <a:rPr lang="en-US" dirty="0"/>
              <a:t>Studying zeta and </a:t>
            </a:r>
            <a:r>
              <a:rPr lang="en-US" dirty="0" err="1"/>
              <a:t>mobius</a:t>
            </a:r>
            <a:r>
              <a:rPr lang="en-US" dirty="0"/>
              <a:t> functions.</a:t>
            </a:r>
          </a:p>
          <a:p>
            <a:endParaRPr lang="en-US" dirty="0"/>
          </a:p>
          <a:p>
            <a:r>
              <a:rPr lang="en-US" dirty="0"/>
              <a:t>Why : Mobius function on bond lattice yields the </a:t>
            </a:r>
            <a:r>
              <a:rPr lang="en-US" dirty="0" err="1"/>
              <a:t>chromial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96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Mobius function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697" y="1601355"/>
            <a:ext cx="6792149" cy="3894538"/>
          </a:xfrm>
          <a:prstGeom prst="rect">
            <a:avLst/>
          </a:prstGeom>
        </p:spPr>
      </p:pic>
      <p:cxnSp>
        <p:nvCxnSpPr>
          <p:cNvPr id="8" name="Rechte verbindingslijn met pijl 7"/>
          <p:cNvCxnSpPr/>
          <p:nvPr/>
        </p:nvCxnSpPr>
        <p:spPr>
          <a:xfrm>
            <a:off x="1899138" y="2008854"/>
            <a:ext cx="3086100" cy="15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 flipV="1">
            <a:off x="5135418" y="5121148"/>
            <a:ext cx="3445874" cy="4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8581292" y="4835420"/>
            <a:ext cx="16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-6x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6973455" y="4253345"/>
            <a:ext cx="1607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8581292" y="3913957"/>
            <a:ext cx="257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1+2+1+2+2+2+1=11x</a:t>
            </a:r>
            <a:r>
              <a:rPr lang="en-US" baseline="30000" dirty="0"/>
              <a:t>2</a:t>
            </a:r>
          </a:p>
        </p:txBody>
      </p:sp>
      <p:cxnSp>
        <p:nvCxnSpPr>
          <p:cNvPr id="15" name="Rechte verbindingslijn met pijl 14"/>
          <p:cNvCxnSpPr/>
          <p:nvPr/>
        </p:nvCxnSpPr>
        <p:spPr>
          <a:xfrm flipV="1">
            <a:off x="7065818" y="3201408"/>
            <a:ext cx="1515474" cy="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8581292" y="2930129"/>
            <a:ext cx="240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-1-1-1-1-1-1=-6x</a:t>
            </a:r>
            <a:r>
              <a:rPr lang="en-US" baseline="30000" dirty="0"/>
              <a:t>3</a:t>
            </a:r>
          </a:p>
        </p:txBody>
      </p:sp>
      <p:cxnSp>
        <p:nvCxnSpPr>
          <p:cNvPr id="18" name="Rechte verbindingslijn met pijl 17"/>
          <p:cNvCxnSpPr/>
          <p:nvPr/>
        </p:nvCxnSpPr>
        <p:spPr>
          <a:xfrm flipV="1">
            <a:off x="5135418" y="2167410"/>
            <a:ext cx="3445874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8581292" y="1936270"/>
            <a:ext cx="240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4</a:t>
            </a:r>
          </a:p>
        </p:txBody>
      </p:sp>
      <p:cxnSp>
        <p:nvCxnSpPr>
          <p:cNvPr id="21" name="Rechte verbindingslijn 20"/>
          <p:cNvCxnSpPr/>
          <p:nvPr/>
        </p:nvCxnSpPr>
        <p:spPr>
          <a:xfrm>
            <a:off x="7823555" y="5624502"/>
            <a:ext cx="3288145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Afbeelding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063" y="5785516"/>
            <a:ext cx="2798618" cy="57407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29" y="1564655"/>
            <a:ext cx="1205511" cy="12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4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planar graphs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Planar graph </a:t>
            </a:r>
            <a:r>
              <a:rPr lang="en-US" dirty="0"/>
              <a:t>is a graph for which there is an embedding in the plane without crossing edges</a:t>
            </a:r>
          </a:p>
          <a:p>
            <a:endParaRPr lang="en-US" dirty="0"/>
          </a:p>
          <a:p>
            <a:r>
              <a:rPr lang="en-US" b="1" dirty="0"/>
              <a:t>Maximal</a:t>
            </a:r>
            <a:r>
              <a:rPr lang="en-US" dirty="0"/>
              <a:t> = planar graph in which adding any edge will make it non-planar</a:t>
            </a:r>
          </a:p>
        </p:txBody>
      </p:sp>
    </p:spTree>
    <p:extLst>
      <p:ext uri="{BB962C8B-B14F-4D97-AF65-F5344CB8AC3E}">
        <p14:creationId xmlns:p14="http://schemas.microsoft.com/office/powerpoint/2010/main" val="710734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zeta function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inverse of Mobius matrix</a:t>
            </a:r>
          </a:p>
          <a:p>
            <a:r>
              <a:rPr lang="en-US" dirty="0"/>
              <a:t>As </a:t>
            </a:r>
            <a:r>
              <a:rPr lang="en-US" b="1" dirty="0"/>
              <a:t> </a:t>
            </a:r>
            <a:r>
              <a:rPr lang="en-US" b="1" dirty="0" err="1"/>
              <a:t>MakeOne</a:t>
            </a:r>
            <a:r>
              <a:rPr lang="en-US" b="1" dirty="0"/>
              <a:t>[Inverse[Identity - adjacency]]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43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Curiouser</a:t>
            </a:r>
            <a:r>
              <a:rPr lang="en-US" dirty="0"/>
              <a:t> and </a:t>
            </a:r>
            <a:r>
              <a:rPr lang="en-US" dirty="0" err="1"/>
              <a:t>curiouser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5088"/>
            <a:ext cx="3475021" cy="34674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374" y="2075088"/>
            <a:ext cx="3482642" cy="3513124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366983" y="1690688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Zeta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7556805" y="1690688"/>
            <a:ext cx="125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Mobius</a:t>
            </a:r>
          </a:p>
        </p:txBody>
      </p:sp>
    </p:spTree>
    <p:extLst>
      <p:ext uri="{BB962C8B-B14F-4D97-AF65-F5344CB8AC3E}">
        <p14:creationId xmlns:p14="http://schemas.microsoft.com/office/powerpoint/2010/main" val="4217890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six nodes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67" y="1787813"/>
            <a:ext cx="4573042" cy="443331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52" y="1724299"/>
            <a:ext cx="4636556" cy="44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08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1872" y="348176"/>
            <a:ext cx="9692640" cy="1325562"/>
          </a:xfrm>
        </p:spPr>
        <p:txBody>
          <a:bodyPr/>
          <a:lstStyle/>
          <a:p>
            <a:r>
              <a:rPr lang="en-US" dirty="0"/>
              <a:t>Alfa1 .. Quad1 ..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429" y="1920026"/>
            <a:ext cx="4241396" cy="435133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291" y="2124378"/>
            <a:ext cx="6477221" cy="36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57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counting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30564" y="1936461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ijdelijke aanduiding voor inhoud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95029945"/>
                  </p:ext>
                </p:extLst>
              </p:nvPr>
            </p:nvGraphicFramePr>
            <p:xfrm>
              <a:off x="450274" y="1844098"/>
              <a:ext cx="6875584" cy="36433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6738">
                      <a:extLst>
                        <a:ext uri="{9D8B030D-6E8A-4147-A177-3AD203B41FA5}">
                          <a16:colId xmlns:a16="http://schemas.microsoft.com/office/drawing/2014/main" val="428691227"/>
                        </a:ext>
                      </a:extLst>
                    </a:gridCol>
                    <a:gridCol w="5128846">
                      <a:extLst>
                        <a:ext uri="{9D8B030D-6E8A-4147-A177-3AD203B41FA5}">
                          <a16:colId xmlns:a16="http://schemas.microsoft.com/office/drawing/2014/main" val="444997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Nodes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inequalities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5071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0455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826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908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2286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8763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But also</a:t>
                          </a:r>
                          <a:endParaRPr lang="en-US" baseline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500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ijdelijke aanduiding voor inhoud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95029945"/>
                  </p:ext>
                </p:extLst>
              </p:nvPr>
            </p:nvGraphicFramePr>
            <p:xfrm>
              <a:off x="450274" y="1844098"/>
              <a:ext cx="6875584" cy="36433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6738">
                      <a:extLst>
                        <a:ext uri="{9D8B030D-6E8A-4147-A177-3AD203B41FA5}">
                          <a16:colId xmlns:a16="http://schemas.microsoft.com/office/drawing/2014/main" val="428691227"/>
                        </a:ext>
                      </a:extLst>
                    </a:gridCol>
                    <a:gridCol w="5128846">
                      <a:extLst>
                        <a:ext uri="{9D8B030D-6E8A-4147-A177-3AD203B41FA5}">
                          <a16:colId xmlns:a16="http://schemas.microsoft.com/office/drawing/2014/main" val="444997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Nodes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inequalities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5071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0455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826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908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2286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8763749"/>
                      </a:ext>
                    </a:extLst>
                  </a:tr>
                  <a:tr h="14182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204" t="-159227" r="-475" b="-8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00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7552593" y="1834468"/>
                <a:ext cx="3666836" cy="1062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 of base graphs per level 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593" y="1834468"/>
                <a:ext cx="3666836" cy="1062214"/>
              </a:xfrm>
              <a:prstGeom prst="rect">
                <a:avLst/>
              </a:prstGeom>
              <a:blipFill>
                <a:blip r:embed="rId3"/>
                <a:stretch>
                  <a:fillRect l="-1498" t="-3448" r="-1498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8343197" y="3856902"/>
            <a:ext cx="2611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OEIS </a:t>
            </a:r>
            <a:r>
              <a:rPr lang="en-US" dirty="0">
                <a:hlinkClick r:id="rId4"/>
              </a:rPr>
              <a:t>A003128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not for this context</a:t>
            </a:r>
          </a:p>
        </p:txBody>
      </p:sp>
    </p:spTree>
    <p:extLst>
      <p:ext uri="{BB962C8B-B14F-4D97-AF65-F5344CB8AC3E}">
        <p14:creationId xmlns:p14="http://schemas.microsoft.com/office/powerpoint/2010/main" val="2612592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 for same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ijdelijke aanduiding voor inhoud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02593487"/>
                  </p:ext>
                </p:extLst>
              </p:nvPr>
            </p:nvGraphicFramePr>
            <p:xfrm>
              <a:off x="838200" y="1853334"/>
              <a:ext cx="8361220" cy="29328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4460">
                      <a:extLst>
                        <a:ext uri="{9D8B030D-6E8A-4147-A177-3AD203B41FA5}">
                          <a16:colId xmlns:a16="http://schemas.microsoft.com/office/drawing/2014/main" val="824419778"/>
                        </a:ext>
                      </a:extLst>
                    </a:gridCol>
                    <a:gridCol w="1194460">
                      <a:extLst>
                        <a:ext uri="{9D8B030D-6E8A-4147-A177-3AD203B41FA5}">
                          <a16:colId xmlns:a16="http://schemas.microsoft.com/office/drawing/2014/main" val="2142271006"/>
                        </a:ext>
                      </a:extLst>
                    </a:gridCol>
                    <a:gridCol w="1194460">
                      <a:extLst>
                        <a:ext uri="{9D8B030D-6E8A-4147-A177-3AD203B41FA5}">
                          <a16:colId xmlns:a16="http://schemas.microsoft.com/office/drawing/2014/main" val="4054611924"/>
                        </a:ext>
                      </a:extLst>
                    </a:gridCol>
                    <a:gridCol w="1194460">
                      <a:extLst>
                        <a:ext uri="{9D8B030D-6E8A-4147-A177-3AD203B41FA5}">
                          <a16:colId xmlns:a16="http://schemas.microsoft.com/office/drawing/2014/main" val="3529576574"/>
                        </a:ext>
                      </a:extLst>
                    </a:gridCol>
                    <a:gridCol w="1194460">
                      <a:extLst>
                        <a:ext uri="{9D8B030D-6E8A-4147-A177-3AD203B41FA5}">
                          <a16:colId xmlns:a16="http://schemas.microsoft.com/office/drawing/2014/main" val="1015589019"/>
                        </a:ext>
                      </a:extLst>
                    </a:gridCol>
                    <a:gridCol w="1194460">
                      <a:extLst>
                        <a:ext uri="{9D8B030D-6E8A-4147-A177-3AD203B41FA5}">
                          <a16:colId xmlns:a16="http://schemas.microsoft.com/office/drawing/2014/main" val="2547015793"/>
                        </a:ext>
                      </a:extLst>
                    </a:gridCol>
                    <a:gridCol w="1194460">
                      <a:extLst>
                        <a:ext uri="{9D8B030D-6E8A-4147-A177-3AD203B41FA5}">
                          <a16:colId xmlns:a16="http://schemas.microsoft.com/office/drawing/2014/main" val="17882374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Nodes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</a:t>
                          </a:r>
                          <a:r>
                            <a:rPr lang="en-US" baseline="0" dirty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9631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28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893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4609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419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1320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99478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ijdelijke aanduiding voor inhoud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02593487"/>
                  </p:ext>
                </p:extLst>
              </p:nvPr>
            </p:nvGraphicFramePr>
            <p:xfrm>
              <a:off x="838200" y="1853334"/>
              <a:ext cx="8361220" cy="29328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4460">
                      <a:extLst>
                        <a:ext uri="{9D8B030D-6E8A-4147-A177-3AD203B41FA5}">
                          <a16:colId xmlns:a16="http://schemas.microsoft.com/office/drawing/2014/main" val="824419778"/>
                        </a:ext>
                      </a:extLst>
                    </a:gridCol>
                    <a:gridCol w="1194460">
                      <a:extLst>
                        <a:ext uri="{9D8B030D-6E8A-4147-A177-3AD203B41FA5}">
                          <a16:colId xmlns:a16="http://schemas.microsoft.com/office/drawing/2014/main" val="2142271006"/>
                        </a:ext>
                      </a:extLst>
                    </a:gridCol>
                    <a:gridCol w="1194460">
                      <a:extLst>
                        <a:ext uri="{9D8B030D-6E8A-4147-A177-3AD203B41FA5}">
                          <a16:colId xmlns:a16="http://schemas.microsoft.com/office/drawing/2014/main" val="4054611924"/>
                        </a:ext>
                      </a:extLst>
                    </a:gridCol>
                    <a:gridCol w="1194460">
                      <a:extLst>
                        <a:ext uri="{9D8B030D-6E8A-4147-A177-3AD203B41FA5}">
                          <a16:colId xmlns:a16="http://schemas.microsoft.com/office/drawing/2014/main" val="3529576574"/>
                        </a:ext>
                      </a:extLst>
                    </a:gridCol>
                    <a:gridCol w="1194460">
                      <a:extLst>
                        <a:ext uri="{9D8B030D-6E8A-4147-A177-3AD203B41FA5}">
                          <a16:colId xmlns:a16="http://schemas.microsoft.com/office/drawing/2014/main" val="1015589019"/>
                        </a:ext>
                      </a:extLst>
                    </a:gridCol>
                    <a:gridCol w="1194460">
                      <a:extLst>
                        <a:ext uri="{9D8B030D-6E8A-4147-A177-3AD203B41FA5}">
                          <a16:colId xmlns:a16="http://schemas.microsoft.com/office/drawing/2014/main" val="2547015793"/>
                        </a:ext>
                      </a:extLst>
                    </a:gridCol>
                    <a:gridCol w="1194460">
                      <a:extLst>
                        <a:ext uri="{9D8B030D-6E8A-4147-A177-3AD203B41FA5}">
                          <a16:colId xmlns:a16="http://schemas.microsoft.com/office/drawing/2014/main" val="17882374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Nodes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</a:t>
                          </a:r>
                          <a:r>
                            <a:rPr lang="en-US" baseline="0" dirty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9631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28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893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4609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419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1320430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10" t="-319828" r="-502551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10" t="-319828" r="-402551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985" t="-319828" r="-300508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20" t="-319828" r="-202041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020" t="-319828" r="-102041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1020" t="-319828" r="-2041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99478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8389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Factoid : more than one umbral notation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umbral 4 tot umbral 5 through very simple matrices.  Inverse matrices are rather complicated – OEIS : restricted </a:t>
            </a:r>
            <a:r>
              <a:rPr lang="en-US" dirty="0" err="1"/>
              <a:t>Stirling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https://oeis.org/A143496</a:t>
            </a:r>
            <a:r>
              <a:rPr lang="en-US" dirty="0"/>
              <a:t> 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91" y="2590070"/>
            <a:ext cx="4565648" cy="310520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712" y="3061570"/>
            <a:ext cx="12840813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4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Matroids</a:t>
            </a:r>
            <a:endParaRPr lang="en-US" sz="2400" dirty="0"/>
          </a:p>
          <a:p>
            <a:pPr lvl="1"/>
            <a:r>
              <a:rPr lang="en-US" sz="2000" dirty="0"/>
              <a:t>Why ? They talk about bases in a more abstract way than linear algebra</a:t>
            </a:r>
          </a:p>
          <a:p>
            <a:pPr lvl="1"/>
            <a:r>
              <a:rPr lang="en-US" sz="2000" dirty="0"/>
              <a:t>They seem to be the common ground between linear algebra and graphs.</a:t>
            </a:r>
          </a:p>
          <a:p>
            <a:pPr lvl="1"/>
            <a:r>
              <a:rPr lang="en-US" sz="2000" dirty="0"/>
              <a:t>https://www.youtube.com/playlist?list=PL-XzhVrXIVeSu_b29hbX5xJ0bRThokU8a</a:t>
            </a:r>
          </a:p>
          <a:p>
            <a:r>
              <a:rPr lang="en-US" sz="2400" dirty="0" err="1"/>
              <a:t>Posets</a:t>
            </a:r>
            <a:r>
              <a:rPr lang="en-US" sz="2400" dirty="0"/>
              <a:t>/Incidence algebra ?</a:t>
            </a:r>
          </a:p>
          <a:p>
            <a:r>
              <a:rPr lang="en-US" sz="2400" dirty="0"/>
              <a:t>Recursion in partition</a:t>
            </a:r>
          </a:p>
          <a:p>
            <a:r>
              <a:rPr lang="en-US" sz="2400" dirty="0"/>
              <a:t>Why is K5,K6 Zero from a Mobius point of view?</a:t>
            </a:r>
          </a:p>
        </p:txBody>
      </p:sp>
    </p:spTree>
    <p:extLst>
      <p:ext uri="{BB962C8B-B14F-4D97-AF65-F5344CB8AC3E}">
        <p14:creationId xmlns:p14="http://schemas.microsoft.com/office/powerpoint/2010/main" val="807468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1,−4,6,−4,1</m:t>
                        </m:r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0,1,4,9,16</m:t>
                        </m:r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1,−4,6,−4,1</m:t>
                        </m:r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0,1,8,27,64</m:t>
                        </m:r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1,−4,6,−4,1</m:t>
                        </m:r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0,1,16,91,256</m:t>
                        </m:r>
                      </m:e>
                    </m:d>
                  </m:oMath>
                </a14:m>
                <a:r>
                  <a:rPr lang="en-US" dirty="0"/>
                  <a:t> = 24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81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K</a:t>
            </a:r>
            <a:r>
              <a:rPr lang="en-US" sz="3200" baseline="-25000" dirty="0" err="1"/>
              <a:t>n</a:t>
            </a:r>
            <a:r>
              <a:rPr lang="en-US" sz="3200" baseline="-25000" dirty="0"/>
              <a:t>  is the complete graph on n vertices</a:t>
            </a:r>
          </a:p>
          <a:p>
            <a:endParaRPr lang="en-US" sz="3200" baseline="-25000" dirty="0"/>
          </a:p>
          <a:p>
            <a:endParaRPr lang="en-US" sz="3200" baseline="-25000" dirty="0"/>
          </a:p>
          <a:p>
            <a:endParaRPr lang="en-US" sz="3200" baseline="-25000" dirty="0"/>
          </a:p>
          <a:p>
            <a:r>
              <a:rPr lang="en-US" sz="3200" dirty="0" err="1"/>
              <a:t>K</a:t>
            </a:r>
            <a:r>
              <a:rPr lang="en-US" sz="3200" baseline="-25000" dirty="0" err="1"/>
              <a:t>n,m</a:t>
            </a:r>
            <a:r>
              <a:rPr lang="en-US" sz="3200" baseline="-25000" dirty="0"/>
              <a:t>  is the complete “bipartite” graph on n vertices left and m vertices right</a:t>
            </a:r>
          </a:p>
          <a:p>
            <a:endParaRPr lang="en-US" sz="3200" baseline="-25000" dirty="0"/>
          </a:p>
        </p:txBody>
      </p:sp>
      <p:pic>
        <p:nvPicPr>
          <p:cNvPr id="3074" name="Picture 2" descr="Complete graph K7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3" y="1595137"/>
            <a:ext cx="2165594" cy="21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407" y="4851994"/>
            <a:ext cx="2004234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5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Kuratowski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finite graph is planar if and only if it does not contain a </a:t>
            </a:r>
            <a:r>
              <a:rPr lang="en-GB" dirty="0">
                <a:hlinkClick r:id="rId2" tooltip="Glossary of graph theory"/>
              </a:rPr>
              <a:t>subgraph</a:t>
            </a:r>
            <a:r>
              <a:rPr lang="en-GB" dirty="0"/>
              <a:t> that is a </a:t>
            </a:r>
            <a:r>
              <a:rPr lang="en-GB" dirty="0">
                <a:hlinkClick r:id="rId3" tooltip="Subdivision (graph theory)"/>
              </a:rPr>
              <a:t>subdivision</a:t>
            </a:r>
            <a:r>
              <a:rPr lang="en-GB" dirty="0"/>
              <a:t> of </a:t>
            </a:r>
            <a:r>
              <a:rPr lang="en-GB" i="1" dirty="0"/>
              <a:t>K</a:t>
            </a:r>
            <a:r>
              <a:rPr lang="en-GB" baseline="-25000" dirty="0"/>
              <a:t>5</a:t>
            </a:r>
            <a:r>
              <a:rPr lang="en-GB" dirty="0"/>
              <a:t> or of </a:t>
            </a:r>
            <a:r>
              <a:rPr lang="en-GB" i="1" dirty="0"/>
              <a:t>K</a:t>
            </a:r>
            <a:r>
              <a:rPr lang="en-GB" baseline="-25000" dirty="0"/>
              <a:t>3,3</a:t>
            </a:r>
            <a:endParaRPr lang="en-US" dirty="0"/>
          </a:p>
        </p:txBody>
      </p:sp>
      <p:pic>
        <p:nvPicPr>
          <p:cNvPr id="4098" name="Picture 2" descr="https://upload.wikimedia.org/wikipedia/commons/thumb/7/73/GP92-Kuratowski.svg/473px-GP92-Kuratowski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93" y="2787161"/>
            <a:ext cx="3085123" cy="308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19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the problem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Suppose </a:t>
            </a:r>
            <a:r>
              <a:rPr lang="en-GB" i="1" dirty="0"/>
              <a:t>v</a:t>
            </a:r>
            <a:r>
              <a:rPr lang="en-GB" dirty="0"/>
              <a:t>, </a:t>
            </a:r>
            <a:r>
              <a:rPr lang="en-GB" i="1" dirty="0"/>
              <a:t>e</a:t>
            </a:r>
            <a:r>
              <a:rPr lang="en-GB" dirty="0"/>
              <a:t>, and </a:t>
            </a:r>
            <a:r>
              <a:rPr lang="en-GB" i="1" dirty="0"/>
              <a:t>f</a:t>
            </a:r>
            <a:r>
              <a:rPr lang="en-GB" dirty="0"/>
              <a:t> are the number of vertices, edges, and regions (faces). </a:t>
            </a:r>
          </a:p>
          <a:p>
            <a:r>
              <a:rPr lang="en-GB" dirty="0"/>
              <a:t>Since each region is triangular and each edge is shared by two regions, we have that 2</a:t>
            </a:r>
            <a:r>
              <a:rPr lang="en-GB" i="1" dirty="0"/>
              <a:t>e</a:t>
            </a:r>
            <a:r>
              <a:rPr lang="en-GB" dirty="0"/>
              <a:t> = 3</a:t>
            </a:r>
            <a:r>
              <a:rPr lang="en-GB" i="1" dirty="0"/>
              <a:t>f</a:t>
            </a:r>
            <a:r>
              <a:rPr lang="en-GB" dirty="0"/>
              <a:t>. </a:t>
            </a:r>
          </a:p>
          <a:p>
            <a:r>
              <a:rPr lang="en-GB" dirty="0"/>
              <a:t>This together with </a:t>
            </a:r>
            <a:r>
              <a:rPr lang="en-GB" dirty="0">
                <a:hlinkClick r:id="rId2" tooltip="Euler characteristic"/>
              </a:rPr>
              <a:t>Euler's formula</a:t>
            </a:r>
            <a:r>
              <a:rPr lang="en-GB" dirty="0"/>
              <a:t>, </a:t>
            </a:r>
            <a:r>
              <a:rPr lang="en-GB" i="1" dirty="0"/>
              <a:t>v</a:t>
            </a:r>
            <a:r>
              <a:rPr lang="en-GB" dirty="0"/>
              <a:t> − </a:t>
            </a:r>
            <a:r>
              <a:rPr lang="en-GB" i="1" dirty="0"/>
              <a:t>e</a:t>
            </a:r>
            <a:r>
              <a:rPr lang="en-GB" dirty="0"/>
              <a:t> + </a:t>
            </a:r>
            <a:r>
              <a:rPr lang="en-GB" i="1" dirty="0"/>
              <a:t>f</a:t>
            </a:r>
            <a:r>
              <a:rPr lang="en-GB" dirty="0"/>
              <a:t> = 2, can be used to show that 6</a:t>
            </a:r>
            <a:r>
              <a:rPr lang="en-GB" i="1" dirty="0"/>
              <a:t>v</a:t>
            </a:r>
            <a:r>
              <a:rPr lang="en-GB" dirty="0"/>
              <a:t> − 2</a:t>
            </a:r>
            <a:r>
              <a:rPr lang="en-GB" i="1" dirty="0"/>
              <a:t>e</a:t>
            </a:r>
            <a:r>
              <a:rPr lang="en-GB" dirty="0"/>
              <a:t> =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at least degree 5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Now, the </a:t>
            </a:r>
            <a:r>
              <a:rPr lang="en-GB" i="1" dirty="0"/>
              <a:t>degree</a:t>
            </a:r>
            <a:r>
              <a:rPr lang="en-GB" dirty="0"/>
              <a:t> of a vertex is the number of edges abutting it. If </a:t>
            </a:r>
            <a:r>
              <a:rPr lang="en-GB" i="1" dirty="0" err="1"/>
              <a:t>v</a:t>
            </a:r>
            <a:r>
              <a:rPr lang="en-GB" i="1" baseline="-25000" dirty="0" err="1"/>
              <a:t>n</a:t>
            </a:r>
            <a:r>
              <a:rPr lang="en-GB" dirty="0"/>
              <a:t> is the number of vertices of degree </a:t>
            </a:r>
            <a:r>
              <a:rPr lang="en-GB" i="1" dirty="0"/>
              <a:t>n</a:t>
            </a:r>
            <a:r>
              <a:rPr lang="en-GB" dirty="0"/>
              <a:t> and </a:t>
            </a:r>
            <a:r>
              <a:rPr lang="en-GB" i="1" dirty="0"/>
              <a:t>D</a:t>
            </a:r>
            <a:r>
              <a:rPr lang="en-GB" dirty="0"/>
              <a:t> is the maximum degree of any vertex,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But since 12 &gt; 0 and 6 − </a:t>
            </a:r>
            <a:r>
              <a:rPr lang="en-GB" i="1" dirty="0" err="1"/>
              <a:t>i</a:t>
            </a:r>
            <a:r>
              <a:rPr lang="en-GB" dirty="0"/>
              <a:t> ≤ 0 for all </a:t>
            </a:r>
            <a:r>
              <a:rPr lang="en-GB" i="1" dirty="0" err="1"/>
              <a:t>i</a:t>
            </a:r>
            <a:r>
              <a:rPr lang="en-GB" dirty="0"/>
              <a:t> ≥ 6, this demonstrates that there is at least one vertex of degree 5 or less.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77" y="2713868"/>
            <a:ext cx="6769808" cy="1084408"/>
          </a:xfrm>
          <a:prstGeom prst="rect">
            <a:avLst/>
          </a:prstGeom>
        </p:spPr>
      </p:pic>
      <p:sp>
        <p:nvSpPr>
          <p:cNvPr id="4" name="Ovaal 3"/>
          <p:cNvSpPr/>
          <p:nvPr/>
        </p:nvSpPr>
        <p:spPr>
          <a:xfrm>
            <a:off x="3631223" y="2646485"/>
            <a:ext cx="1503485" cy="1345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Rechte verbindingslijn met pijl 5"/>
          <p:cNvCxnSpPr>
            <a:stCxn id="4" idx="4"/>
          </p:cNvCxnSpPr>
          <p:nvPr/>
        </p:nvCxnSpPr>
        <p:spPr>
          <a:xfrm flipH="1">
            <a:off x="3472962" y="3991708"/>
            <a:ext cx="910004" cy="1652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2293737" y="5478035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Vertices</a:t>
            </a:r>
          </a:p>
        </p:txBody>
      </p:sp>
      <p:sp>
        <p:nvSpPr>
          <p:cNvPr id="9" name="Ovaal 8"/>
          <p:cNvSpPr/>
          <p:nvPr/>
        </p:nvSpPr>
        <p:spPr>
          <a:xfrm>
            <a:off x="5152293" y="2646484"/>
            <a:ext cx="1503485" cy="1345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6108192" y="3946891"/>
            <a:ext cx="1215800" cy="1697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7323992" y="5478035"/>
            <a:ext cx="135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71367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by degree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therefore prove the following :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78" y="2562303"/>
            <a:ext cx="3419434" cy="151732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543" y="2471283"/>
            <a:ext cx="2497172" cy="118287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541" y="4287777"/>
            <a:ext cx="3662006" cy="168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418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TM03457515[[fn=Weergave]]</Template>
  <TotalTime>939</TotalTime>
  <Words>804</Words>
  <Application>Microsoft Office PowerPoint</Application>
  <PresentationFormat>Breedbeeld</PresentationFormat>
  <Paragraphs>240</Paragraphs>
  <Slides>48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48</vt:i4>
      </vt:variant>
    </vt:vector>
  </HeadingPairs>
  <TitlesOfParts>
    <vt:vector size="53" baseType="lpstr">
      <vt:lpstr>Arial</vt:lpstr>
      <vt:lpstr>Cambria Math</vt:lpstr>
      <vt:lpstr>Century Schoolbook</vt:lpstr>
      <vt:lpstr>Wingdings 2</vt:lpstr>
      <vt:lpstr>View</vt:lpstr>
      <vt:lpstr>Quatre couleurs sufficent</vt:lpstr>
      <vt:lpstr>The start : maps</vt:lpstr>
      <vt:lpstr>Step 1 : from maps to graphs</vt:lpstr>
      <vt:lpstr>Maximal planar graphs</vt:lpstr>
      <vt:lpstr>Terminology</vt:lpstr>
      <vt:lpstr>Kuratowski</vt:lpstr>
      <vt:lpstr>Attacking the problem</vt:lpstr>
      <vt:lpstr>Always at least degree 5</vt:lpstr>
      <vt:lpstr>Attack by degree</vt:lpstr>
      <vt:lpstr>Concept : Deletion / contraction</vt:lpstr>
      <vt:lpstr>Chromatic polynomial</vt:lpstr>
      <vt:lpstr>Deletion contraction and chromial</vt:lpstr>
      <vt:lpstr>Zykov’s rule</vt:lpstr>
      <vt:lpstr>Forms</vt:lpstr>
      <vt:lpstr>Before we “begin”</vt:lpstr>
      <vt:lpstr>Taste of proof : the triangle</vt:lpstr>
      <vt:lpstr>Proof for the triangle (trivial)</vt:lpstr>
      <vt:lpstr>Proof for the quadrilateral</vt:lpstr>
      <vt:lpstr>Classical quadrilateral : Kempe chains</vt:lpstr>
      <vt:lpstr>Kempe chain part 2</vt:lpstr>
      <vt:lpstr>Wvdd part I</vt:lpstr>
      <vt:lpstr>Observations : “base”</vt:lpstr>
      <vt:lpstr>Inequalities</vt:lpstr>
      <vt:lpstr>A deduction</vt:lpstr>
      <vt:lpstr> </vt:lpstr>
      <vt:lpstr>Some focus</vt:lpstr>
      <vt:lpstr>Some counting</vt:lpstr>
      <vt:lpstr>The pentagon</vt:lpstr>
      <vt:lpstr>Hopeful:</vt:lpstr>
      <vt:lpstr>Kempe chain fails</vt:lpstr>
      <vt:lpstr>Derivation</vt:lpstr>
      <vt:lpstr>In terms of complete base (only for 4 colours)</vt:lpstr>
      <vt:lpstr>PowerPoint-presentatie</vt:lpstr>
      <vt:lpstr>Damn</vt:lpstr>
      <vt:lpstr>PowerPoint-presentatie</vt:lpstr>
      <vt:lpstr>Inequalities</vt:lpstr>
      <vt:lpstr>Structure</vt:lpstr>
      <vt:lpstr>Lattices and posets</vt:lpstr>
      <vt:lpstr>Calculating the Mobius function</vt:lpstr>
      <vt:lpstr>Calculating the zeta function</vt:lpstr>
      <vt:lpstr>Curiouser and curiouser</vt:lpstr>
      <vt:lpstr>For six nodes</vt:lpstr>
      <vt:lpstr>Alfa1 .. Quad1 ..</vt:lpstr>
      <vt:lpstr>More counting</vt:lpstr>
      <vt:lpstr>More detail for same</vt:lpstr>
      <vt:lpstr>Factoid : more than one umbral notation</vt:lpstr>
      <vt:lpstr>What’s next</vt:lpstr>
      <vt:lpstr>Numerology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Willy Van den Driessche</dc:creator>
  <cp:lastModifiedBy>Willy Van den Driessche</cp:lastModifiedBy>
  <cp:revision>92</cp:revision>
  <dcterms:created xsi:type="dcterms:W3CDTF">2016-10-20T12:22:21Z</dcterms:created>
  <dcterms:modified xsi:type="dcterms:W3CDTF">2016-10-21T15:02:44Z</dcterms:modified>
</cp:coreProperties>
</file>