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9"/>
  </p:notesMasterIdLst>
  <p:sldIdLst>
    <p:sldId id="257" r:id="rId2"/>
    <p:sldId id="258" r:id="rId3"/>
    <p:sldId id="260" r:id="rId4"/>
    <p:sldId id="263" r:id="rId5"/>
    <p:sldId id="265" r:id="rId6"/>
    <p:sldId id="264" r:id="rId7"/>
    <p:sldId id="266" r:id="rId8"/>
    <p:sldId id="267" r:id="rId9"/>
    <p:sldId id="271" r:id="rId10"/>
    <p:sldId id="276" r:id="rId11"/>
    <p:sldId id="278" r:id="rId12"/>
    <p:sldId id="272" r:id="rId13"/>
    <p:sldId id="269" r:id="rId14"/>
    <p:sldId id="273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634"/>
    <a:srgbClr val="662D91"/>
    <a:srgbClr val="622C8C"/>
    <a:srgbClr val="F2F2F2"/>
    <a:srgbClr val="108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2"/>
    <p:restoredTop sz="68458"/>
  </p:normalViewPr>
  <p:slideViewPr>
    <p:cSldViewPr snapToGrid="0" snapToObjects="1">
      <p:cViewPr>
        <p:scale>
          <a:sx n="95" d="100"/>
          <a:sy n="95" d="100"/>
        </p:scale>
        <p:origin x="166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2AAB2-C6DC-1D45-BF5E-BFE23B3E824E}" type="datetimeFigureOut">
              <a:rPr lang="en-US" smtClean="0"/>
              <a:t>9/30/17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42762-CB3F-B747-9368-563FED3C5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6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42762-CB3F-B747-9368-563FED3C5F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3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42762-CB3F-B747-9368-563FED3C5F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9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baseline="0" dirty="0" smtClean="0"/>
              <a:t>Start </a:t>
            </a:r>
            <a:r>
              <a:rPr lang="en-US" baseline="0" dirty="0" err="1" smtClean="0"/>
              <a:t>appium</a:t>
            </a:r>
            <a:r>
              <a:rPr lang="en-US" baseline="0" dirty="0" smtClean="0"/>
              <a:t> server</a:t>
            </a:r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Launch emulator </a:t>
            </a:r>
            <a:r>
              <a:rPr lang="mr-IN" baseline="0" dirty="0" smtClean="0"/>
              <a:t>–</a:t>
            </a:r>
            <a:r>
              <a:rPr lang="en-US" baseline="0" dirty="0" smtClean="0"/>
              <a:t> defined by run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42762-CB3F-B747-9368-563FED3C5F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91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42762-CB3F-B747-9368-563FED3C5F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96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en-US" baseline="0" dirty="0" smtClean="0"/>
              <a:t>You can find the demo code here </a:t>
            </a:r>
            <a:r>
              <a:rPr lang="en-US" baseline="0" dirty="0" smtClean="0">
                <a:sym typeface="Wingdings"/>
              </a:rPr>
              <a:t> https://</a:t>
            </a:r>
            <a:r>
              <a:rPr lang="en-US" baseline="0" dirty="0" err="1" smtClean="0">
                <a:sym typeface="Wingdings"/>
              </a:rPr>
              <a:t>github.com</a:t>
            </a:r>
            <a:r>
              <a:rPr lang="en-US" baseline="0" dirty="0" smtClean="0">
                <a:sym typeface="Wingdings"/>
              </a:rPr>
              <a:t>/</a:t>
            </a:r>
            <a:r>
              <a:rPr lang="en-US" baseline="0" dirty="0" err="1" smtClean="0">
                <a:sym typeface="Wingdings"/>
              </a:rPr>
              <a:t>wvegteren</a:t>
            </a:r>
            <a:r>
              <a:rPr lang="en-US" baseline="0" dirty="0" smtClean="0">
                <a:sym typeface="Wingdings"/>
              </a:rPr>
              <a:t>/</a:t>
            </a:r>
            <a:r>
              <a:rPr lang="en-US" baseline="0" dirty="0" err="1" smtClean="0">
                <a:sym typeface="Wingdings"/>
              </a:rPr>
              <a:t>NativeScript</a:t>
            </a:r>
            <a:r>
              <a:rPr lang="en-US" baseline="0" dirty="0" smtClean="0">
                <a:sym typeface="Wingdings"/>
              </a:rPr>
              <a:t>-testing-with-</a:t>
            </a:r>
            <a:r>
              <a:rPr lang="en-US" baseline="0" dirty="0" err="1" smtClean="0">
                <a:sym typeface="Wingdings"/>
              </a:rPr>
              <a:t>Appium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42762-CB3F-B747-9368-563FED3C5F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baseline="0" dirty="0" smtClean="0"/>
              <a:t>android list </a:t>
            </a:r>
            <a:r>
              <a:rPr lang="en-US" baseline="0" dirty="0" err="1" smtClean="0"/>
              <a:t>avd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42762-CB3F-B747-9368-563FED3C5F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45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en-US" baseline="0" dirty="0" smtClean="0"/>
              <a:t>Comparing android images </a:t>
            </a:r>
            <a:r>
              <a:rPr lang="mr-IN" baseline="0" dirty="0" smtClean="0"/>
              <a:t>–</a:t>
            </a:r>
            <a:r>
              <a:rPr lang="en-US" baseline="0" dirty="0" smtClean="0"/>
              <a:t> need to be fixed </a:t>
            </a:r>
          </a:p>
          <a:p>
            <a:pPr marL="0" lvl="0" indent="0">
              <a:buFontTx/>
              <a:buNone/>
            </a:pPr>
            <a:endParaRPr lang="en-US" baseline="0" dirty="0" smtClean="0"/>
          </a:p>
          <a:p>
            <a:pPr marL="0" lvl="0" indent="0">
              <a:buFontTx/>
              <a:buNone/>
            </a:pPr>
            <a:r>
              <a:rPr lang="en-US" baseline="0" dirty="0" smtClean="0"/>
              <a:t>Workaround set time with: </a:t>
            </a:r>
          </a:p>
          <a:p>
            <a:pPr marL="457200" lvl="1" indent="0">
              <a:buFontTx/>
              <a:buNone/>
            </a:pPr>
            <a:r>
              <a:rPr lang="en-US" dirty="0" err="1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adb</a:t>
            </a:r>
            <a:r>
              <a:rPr lang="en-US" dirty="0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 shell date $(date +%</a:t>
            </a:r>
            <a:r>
              <a:rPr lang="en-US" dirty="0" err="1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m%d%H%M%Y</a:t>
            </a:r>
            <a:r>
              <a:rPr lang="en-US" dirty="0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baseline="0" dirty="0" smtClean="0">
              <a:solidFill>
                <a:schemeClr val="accent1"/>
              </a:solidFill>
              <a:latin typeface="Menlo" charset="0"/>
              <a:ea typeface="Menlo" charset="0"/>
              <a:cs typeface="Menlo" charset="0"/>
            </a:endParaRP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42762-CB3F-B747-9368-563FED3C5F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9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42762-CB3F-B747-9368-563FED3C5F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51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42762-CB3F-B747-9368-563FED3C5F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Why ?</a:t>
            </a:r>
          </a:p>
          <a:p>
            <a:endParaRPr lang="en-US" baseline="0" dirty="0" smtClean="0"/>
          </a:p>
          <a:p>
            <a:r>
              <a:rPr lang="en-US" dirty="0" smtClean="0"/>
              <a:t>if your app has a bug, you need to resubmit the app to the app store </a:t>
            </a:r>
            <a:r>
              <a:rPr lang="en-US" baseline="0" dirty="0" smtClean="0"/>
              <a:t> </a:t>
            </a:r>
            <a:r>
              <a:rPr lang="mr-IN" baseline="0" dirty="0" smtClean="0"/>
              <a:t>…</a:t>
            </a:r>
            <a:r>
              <a:rPr lang="en-US" baseline="0" dirty="0" smtClean="0"/>
              <a:t> </a:t>
            </a:r>
            <a:r>
              <a:rPr lang="en-US" dirty="0" smtClean="0"/>
              <a:t>wait for the review process to complete</a:t>
            </a:r>
          </a:p>
          <a:p>
            <a:endParaRPr lang="en-US" dirty="0" smtClean="0"/>
          </a:p>
          <a:p>
            <a:r>
              <a:rPr lang="en-US" dirty="0" smtClean="0"/>
              <a:t>So you are at least a few days in</a:t>
            </a:r>
            <a:r>
              <a:rPr lang="en-US" baseline="0" dirty="0" smtClean="0"/>
              <a:t> trouble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42762-CB3F-B747-9368-563FED3C5F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90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42762-CB3F-B747-9368-563FED3C5F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4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42762-CB3F-B747-9368-563FED3C5F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31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42762-CB3F-B747-9368-563FED3C5F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55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42762-CB3F-B747-9368-563FED3C5F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72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42762-CB3F-B747-9368-563FED3C5F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1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baseline="0" dirty="0" smtClean="0"/>
              <a:t>Improved a lot </a:t>
            </a:r>
            <a:r>
              <a:rPr lang="mr-IN" baseline="0" dirty="0" smtClean="0"/>
              <a:t>…</a:t>
            </a:r>
            <a:r>
              <a:rPr lang="en-US" baseline="0" dirty="0" smtClean="0"/>
              <a:t> over the last months</a:t>
            </a:r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By default Mocha (runner) with chai (assertions)</a:t>
            </a:r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42762-CB3F-B747-9368-563FED3C5F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12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en-US" baseline="0" dirty="0" smtClean="0"/>
              <a:t>This guy put in a lot of effort to improve {N} dev </a:t>
            </a:r>
            <a:r>
              <a:rPr lang="en-US" baseline="0" dirty="0" err="1" smtClean="0"/>
              <a:t>appium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Al kind of locators and new convenience functions for scrolling, swiping, etc.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Besides [</a:t>
            </a:r>
            <a:r>
              <a:rPr lang="en-US" baseline="0" dirty="0" err="1" smtClean="0"/>
              <a:t>wd</a:t>
            </a:r>
            <a:r>
              <a:rPr lang="en-US" baseline="0" dirty="0" smtClean="0"/>
              <a:t>]   (originally)  now  [</a:t>
            </a:r>
            <a:r>
              <a:rPr lang="en-US" baseline="0" dirty="0" err="1" smtClean="0"/>
              <a:t>webdriver.io</a:t>
            </a:r>
            <a:r>
              <a:rPr lang="en-US" baseline="0" dirty="0" smtClean="0"/>
              <a:t>]  as well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Both </a:t>
            </a:r>
            <a:r>
              <a:rPr lang="en-US" baseline="0" dirty="0" err="1" smtClean="0"/>
              <a:t>wd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webdriver.io</a:t>
            </a:r>
            <a:r>
              <a:rPr lang="en-US" baseline="0" dirty="0" smtClean="0"/>
              <a:t> are accessible from the </a:t>
            </a:r>
            <a:r>
              <a:rPr lang="en-US" baseline="0" dirty="0" err="1" smtClean="0"/>
              <a:t>Appium</a:t>
            </a:r>
            <a:r>
              <a:rPr lang="en-US" baseline="0" dirty="0" smtClean="0"/>
              <a:t> Driver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42762-CB3F-B747-9368-563FED3C5F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66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DC3D-BEF8-FC43-A83B-A4BAB291B721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3332-73AB-1140-AC79-5260669C35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DC3D-BEF8-FC43-A83B-A4BAB291B721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3332-73AB-1140-AC79-5260669C35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DC3D-BEF8-FC43-A83B-A4BAB291B721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3332-73AB-1140-AC79-5260669C35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DC3D-BEF8-FC43-A83B-A4BAB291B721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3332-73AB-1140-AC79-5260669C35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DC3D-BEF8-FC43-A83B-A4BAB291B721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3332-73AB-1140-AC79-5260669C35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DC3D-BEF8-FC43-A83B-A4BAB291B721}" type="datetimeFigureOut">
              <a:rPr lang="en-US" smtClean="0"/>
              <a:t>9/30/17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3332-73AB-1140-AC79-5260669C35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DC3D-BEF8-FC43-A83B-A4BAB291B721}" type="datetimeFigureOut">
              <a:rPr lang="en-US" smtClean="0"/>
              <a:t>9/30/17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3332-73AB-1140-AC79-5260669C35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DC3D-BEF8-FC43-A83B-A4BAB291B721}" type="datetimeFigureOut">
              <a:rPr lang="en-US" smtClean="0"/>
              <a:t>9/30/17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3332-73AB-1140-AC79-5260669C35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DC3D-BEF8-FC43-A83B-A4BAB291B721}" type="datetimeFigureOut">
              <a:rPr lang="en-US" smtClean="0"/>
              <a:t>9/30/17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3332-73AB-1140-AC79-5260669C35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DC3D-BEF8-FC43-A83B-A4BAB291B721}" type="datetimeFigureOut">
              <a:rPr lang="en-US" smtClean="0"/>
              <a:t>9/30/17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3332-73AB-1140-AC79-5260669C35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DC3D-BEF8-FC43-A83B-A4BAB291B721}" type="datetimeFigureOut">
              <a:rPr lang="en-US" smtClean="0"/>
              <a:t>9/30/17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3332-73AB-1140-AC79-5260669C35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ADC3D-BEF8-FC43-A83B-A4BAB291B721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03332-73AB-1140-AC79-5260669C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4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222" y="4354360"/>
            <a:ext cx="4967555" cy="1157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053" y="903700"/>
            <a:ext cx="1923895" cy="13205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67119" y="3104635"/>
            <a:ext cx="1657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esting with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34812" y="5344998"/>
            <a:ext cx="2244965" cy="1668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6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662D91"/>
                </a:solidFill>
              </a:rPr>
              <a:t>n</a:t>
            </a:r>
            <a:r>
              <a:rPr lang="en-US" dirty="0" err="1" smtClean="0">
                <a:solidFill>
                  <a:srgbClr val="662D91"/>
                </a:solidFill>
              </a:rPr>
              <a:t>ativescript</a:t>
            </a:r>
            <a:r>
              <a:rPr lang="en-US" dirty="0" smtClean="0">
                <a:solidFill>
                  <a:srgbClr val="662D91"/>
                </a:solidFill>
              </a:rPr>
              <a:t>-dev-</a:t>
            </a:r>
            <a:r>
              <a:rPr lang="en-US" dirty="0" err="1" smtClean="0">
                <a:solidFill>
                  <a:srgbClr val="662D91"/>
                </a:solidFill>
              </a:rPr>
              <a:t>appium</a:t>
            </a:r>
            <a:endParaRPr lang="en-US" dirty="0">
              <a:solidFill>
                <a:srgbClr val="662D9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60500"/>
            <a:ext cx="12192000" cy="38100"/>
          </a:xfrm>
          <a:prstGeom prst="line">
            <a:avLst/>
          </a:prstGeom>
          <a:ln w="6350">
            <a:solidFill>
              <a:srgbClr val="662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438397" y="5079127"/>
            <a:ext cx="7703128" cy="554182"/>
          </a:xfrm>
          <a:prstGeom prst="roundRect">
            <a:avLst/>
          </a:prstGeom>
          <a:solidFill>
            <a:schemeClr val="bg1"/>
          </a:solidFill>
          <a:ln>
            <a:solidFill>
              <a:srgbClr val="662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npm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install --save-dev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nativescript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-dev-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appium</a:t>
            </a:r>
            <a:endParaRPr lang="en-US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38800" y="3001433"/>
            <a:ext cx="91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mtClean="0"/>
              <a:t>or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438399" y="2354826"/>
            <a:ext cx="7703127" cy="554182"/>
          </a:xfrm>
          <a:prstGeom prst="roundRect">
            <a:avLst/>
          </a:prstGeom>
          <a:solidFill>
            <a:schemeClr val="bg1"/>
          </a:solidFill>
          <a:ln>
            <a:solidFill>
              <a:srgbClr val="662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npm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install --save-dev </a:t>
            </a:r>
            <a:r>
              <a:rPr lang="en-US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appium</a:t>
            </a:r>
            <a:endParaRPr lang="en-US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38398" y="3457214"/>
            <a:ext cx="7703127" cy="554182"/>
          </a:xfrm>
          <a:prstGeom prst="roundRect">
            <a:avLst/>
          </a:prstGeom>
          <a:solidFill>
            <a:schemeClr val="bg1"/>
          </a:solidFill>
          <a:ln>
            <a:solidFill>
              <a:srgbClr val="662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npm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install </a:t>
            </a:r>
            <a:r>
              <a:rPr lang="mr-IN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g </a:t>
            </a:r>
            <a:r>
              <a:rPr lang="en-US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appium</a:t>
            </a:r>
            <a:endParaRPr lang="en-US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74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662D91"/>
                </a:solidFill>
              </a:rPr>
              <a:t>n</a:t>
            </a:r>
            <a:r>
              <a:rPr lang="en-US" dirty="0" err="1" smtClean="0">
                <a:solidFill>
                  <a:srgbClr val="662D91"/>
                </a:solidFill>
              </a:rPr>
              <a:t>ativescript</a:t>
            </a:r>
            <a:r>
              <a:rPr lang="en-US" dirty="0" smtClean="0">
                <a:solidFill>
                  <a:srgbClr val="662D91"/>
                </a:solidFill>
              </a:rPr>
              <a:t>-dev-</a:t>
            </a:r>
            <a:r>
              <a:rPr lang="en-US" dirty="0" err="1" smtClean="0">
                <a:solidFill>
                  <a:srgbClr val="662D91"/>
                </a:solidFill>
              </a:rPr>
              <a:t>appium</a:t>
            </a:r>
            <a:endParaRPr lang="en-US" dirty="0">
              <a:solidFill>
                <a:srgbClr val="662D9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60500"/>
            <a:ext cx="12192000" cy="38100"/>
          </a:xfrm>
          <a:prstGeom prst="line">
            <a:avLst/>
          </a:prstGeom>
          <a:ln w="6350">
            <a:solidFill>
              <a:srgbClr val="662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438399" y="2354826"/>
            <a:ext cx="7703127" cy="554182"/>
          </a:xfrm>
          <a:prstGeom prst="roundRect">
            <a:avLst/>
          </a:prstGeom>
          <a:solidFill>
            <a:schemeClr val="bg1"/>
          </a:solidFill>
          <a:ln>
            <a:solidFill>
              <a:srgbClr val="662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npm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run e2e -- 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--</a:t>
            </a:r>
            <a:r>
              <a:rPr lang="en-US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runType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android23</a:t>
            </a:r>
            <a:endParaRPr lang="en-US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58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662D91"/>
                </a:solidFill>
              </a:rPr>
              <a:t>Demo setup</a:t>
            </a:r>
            <a:endParaRPr lang="en-US" dirty="0">
              <a:solidFill>
                <a:srgbClr val="662D9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60500"/>
            <a:ext cx="12192000" cy="38100"/>
          </a:xfrm>
          <a:prstGeom prst="line">
            <a:avLst/>
          </a:prstGeom>
          <a:ln w="6350">
            <a:solidFill>
              <a:srgbClr val="662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244436" y="2424273"/>
            <a:ext cx="7703127" cy="3282045"/>
          </a:xfrm>
          <a:prstGeom prst="roundRect">
            <a:avLst>
              <a:gd name="adj" fmla="val 6792"/>
            </a:avLst>
          </a:prstGeom>
          <a:solidFill>
            <a:schemeClr val="bg1"/>
          </a:solidFill>
          <a:ln>
            <a:solidFill>
              <a:srgbClr val="662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tns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create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appium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-demo </a:t>
            </a:r>
            <a:r>
              <a:rPr lang="mr-IN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ng</a:t>
            </a:r>
          </a:p>
          <a:p>
            <a:endParaRPr lang="en-US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tns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platform add </a:t>
            </a:r>
            <a:r>
              <a:rPr lang="en-US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ios</a:t>
            </a:r>
            <a:endParaRPr lang="en-US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tns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platform add 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android</a:t>
            </a:r>
          </a:p>
          <a:p>
            <a:endParaRPr lang="en-US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npm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install --save-dev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nativescript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-dev-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appium</a:t>
            </a:r>
            <a:endParaRPr lang="en-US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tns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build </a:t>
            </a:r>
            <a:r>
              <a:rPr lang="en-US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ios</a:t>
            </a:r>
            <a:endParaRPr lang="en-US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tns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build 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android</a:t>
            </a:r>
            <a:endParaRPr lang="en-US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9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4236" y="2678833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662D91"/>
                </a:solidFill>
              </a:rPr>
              <a:t>Lets do it </a:t>
            </a:r>
            <a:r>
              <a:rPr lang="mr-IN" dirty="0" smtClean="0">
                <a:solidFill>
                  <a:srgbClr val="662D91"/>
                </a:solidFill>
              </a:rPr>
              <a:t>…</a:t>
            </a:r>
            <a:endParaRPr lang="en-US" dirty="0">
              <a:solidFill>
                <a:srgbClr val="662D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662D91"/>
                </a:solidFill>
              </a:rPr>
              <a:t>n</a:t>
            </a:r>
            <a:r>
              <a:rPr lang="en-US" dirty="0" err="1" smtClean="0">
                <a:solidFill>
                  <a:srgbClr val="662D91"/>
                </a:solidFill>
              </a:rPr>
              <a:t>ativescript</a:t>
            </a:r>
            <a:r>
              <a:rPr lang="en-US" dirty="0" smtClean="0">
                <a:solidFill>
                  <a:srgbClr val="662D91"/>
                </a:solidFill>
              </a:rPr>
              <a:t>-dev-</a:t>
            </a:r>
            <a:r>
              <a:rPr lang="en-US" dirty="0" err="1" smtClean="0">
                <a:solidFill>
                  <a:srgbClr val="662D91"/>
                </a:solidFill>
              </a:rPr>
              <a:t>appium</a:t>
            </a:r>
            <a:endParaRPr lang="en-US" dirty="0">
              <a:solidFill>
                <a:srgbClr val="662D9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792" y="0"/>
            <a:ext cx="9526416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122218" y="3900271"/>
            <a:ext cx="9947564" cy="748145"/>
          </a:xfrm>
          <a:prstGeom prst="roundRect">
            <a:avLst/>
          </a:prstGeom>
          <a:solidFill>
            <a:srgbClr val="662D91">
              <a:alpha val="89000"/>
            </a:srgb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Failed to launch emulator</a:t>
            </a:r>
            <a:r>
              <a:rPr lang="en-US" dirty="0" smtClean="0"/>
              <a:t>      </a:t>
            </a:r>
            <a:r>
              <a:rPr lang="en-US" dirty="0"/>
              <a:t>check </a:t>
            </a:r>
            <a:r>
              <a:rPr lang="en-US" dirty="0" smtClean="0"/>
              <a:t>   /e2e/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appium.capabilities.json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95300"/>
            <a:ext cx="10058400" cy="58674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388352" y="292608"/>
            <a:ext cx="468000" cy="46634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255" y="-39451"/>
            <a:ext cx="10231490" cy="70637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29345" y="3602182"/>
            <a:ext cx="4738255" cy="1413163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5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4236" y="1925797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662D91"/>
                </a:solidFill>
              </a:rPr>
              <a:t>Questions</a:t>
            </a:r>
            <a:endParaRPr lang="en-US" dirty="0">
              <a:solidFill>
                <a:srgbClr val="662D9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3430" y="5723784"/>
            <a:ext cx="1517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@</a:t>
            </a:r>
            <a:r>
              <a:rPr lang="en-US" sz="2000" dirty="0" err="1" smtClean="0"/>
              <a:t>wvegteren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35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70" y="3162301"/>
            <a:ext cx="5570460" cy="20447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970231" y="1544617"/>
            <a:ext cx="8251537" cy="79882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 smtClean="0">
                <a:solidFill>
                  <a:srgbClr val="662D91"/>
                </a:solidFill>
              </a:rPr>
              <a:t>What are the 5 most terrifying words in testing?</a:t>
            </a:r>
            <a:endParaRPr lang="en-US" sz="3200" dirty="0">
              <a:solidFill>
                <a:srgbClr val="662D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59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62D91"/>
                </a:solidFill>
              </a:rPr>
              <a:t>What is </a:t>
            </a:r>
            <a:r>
              <a:rPr lang="en-US" dirty="0" err="1" smtClean="0">
                <a:solidFill>
                  <a:srgbClr val="662D91"/>
                </a:solidFill>
              </a:rPr>
              <a:t>Appium</a:t>
            </a:r>
            <a:r>
              <a:rPr lang="en-US" dirty="0" smtClean="0">
                <a:solidFill>
                  <a:srgbClr val="662D91"/>
                </a:solidFill>
              </a:rPr>
              <a:t>?</a:t>
            </a:r>
            <a:endParaRPr lang="en-US" dirty="0">
              <a:solidFill>
                <a:srgbClr val="662D9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84462"/>
            <a:ext cx="10515600" cy="34496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662D91"/>
                </a:solidFill>
              </a:rPr>
              <a:t>An </a:t>
            </a:r>
            <a:r>
              <a:rPr lang="en-US" dirty="0">
                <a:solidFill>
                  <a:srgbClr val="662D91"/>
                </a:solidFill>
              </a:rPr>
              <a:t>open source mobile application UI </a:t>
            </a:r>
            <a:r>
              <a:rPr lang="en-US" dirty="0" smtClean="0">
                <a:solidFill>
                  <a:srgbClr val="662D91"/>
                </a:solidFill>
              </a:rPr>
              <a:t>testing framework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662D91"/>
                </a:solidFill>
              </a:rPr>
              <a:t>t</a:t>
            </a:r>
            <a:r>
              <a:rPr lang="en-US" dirty="0" smtClean="0">
                <a:solidFill>
                  <a:srgbClr val="662D91"/>
                </a:solidFill>
              </a:rPr>
              <a:t>hat uses </a:t>
            </a:r>
            <a:r>
              <a:rPr lang="en-US" dirty="0">
                <a:solidFill>
                  <a:srgbClr val="662D91"/>
                </a:solidFill>
              </a:rPr>
              <a:t>the Selenium JSON-wire protocol to control your app</a:t>
            </a:r>
          </a:p>
          <a:p>
            <a:pPr marL="0" indent="0">
              <a:buNone/>
            </a:pPr>
            <a:endParaRPr lang="en-US" dirty="0">
              <a:solidFill>
                <a:srgbClr val="662D9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60500"/>
            <a:ext cx="12192000" cy="38100"/>
          </a:xfrm>
          <a:prstGeom prst="line">
            <a:avLst/>
          </a:prstGeom>
          <a:ln w="6350">
            <a:solidFill>
              <a:srgbClr val="662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42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rgbClr val="662D91"/>
                </a:solidFill>
              </a:rPr>
              <a:t>Appium</a:t>
            </a:r>
            <a:r>
              <a:rPr lang="en-US" dirty="0">
                <a:solidFill>
                  <a:srgbClr val="662D91"/>
                </a:solidFill>
              </a:rPr>
              <a:t>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2362"/>
            <a:ext cx="10515600" cy="3449638"/>
          </a:xfrm>
        </p:spPr>
        <p:txBody>
          <a:bodyPr/>
          <a:lstStyle/>
          <a:p>
            <a:r>
              <a:rPr lang="en-US" dirty="0">
                <a:solidFill>
                  <a:srgbClr val="662D91"/>
                </a:solidFill>
              </a:rPr>
              <a:t>You shouldn't have to recompile your app or modify it in any way in order to automate it </a:t>
            </a:r>
            <a:endParaRPr lang="en-US" dirty="0" smtClean="0">
              <a:solidFill>
                <a:srgbClr val="662D91"/>
              </a:solidFill>
            </a:endParaRPr>
          </a:p>
          <a:p>
            <a:endParaRPr lang="en-US" dirty="0" smtClean="0">
              <a:solidFill>
                <a:srgbClr val="662D91"/>
              </a:solidFill>
            </a:endParaRPr>
          </a:p>
          <a:p>
            <a:r>
              <a:rPr lang="en-US" dirty="0">
                <a:solidFill>
                  <a:srgbClr val="662D91"/>
                </a:solidFill>
              </a:rPr>
              <a:t>You shouldn’t be locked into a specific language or framework to write and run your </a:t>
            </a:r>
            <a:r>
              <a:rPr lang="en-US" dirty="0" smtClean="0">
                <a:solidFill>
                  <a:srgbClr val="662D91"/>
                </a:solidFill>
              </a:rPr>
              <a:t>tests</a:t>
            </a:r>
          </a:p>
          <a:p>
            <a:endParaRPr lang="en-US" dirty="0">
              <a:solidFill>
                <a:srgbClr val="662D91"/>
              </a:solidFill>
            </a:endParaRPr>
          </a:p>
          <a:p>
            <a:r>
              <a:rPr lang="en-US" dirty="0">
                <a:solidFill>
                  <a:srgbClr val="662D91"/>
                </a:solidFill>
              </a:rPr>
              <a:t>A mobile automation framework should be open source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60500"/>
            <a:ext cx="12192000" cy="38100"/>
          </a:xfrm>
          <a:prstGeom prst="line">
            <a:avLst/>
          </a:prstGeom>
          <a:ln w="6350">
            <a:solidFill>
              <a:srgbClr val="662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62D91"/>
                </a:solidFill>
              </a:rPr>
              <a:t>How does it work?</a:t>
            </a:r>
            <a:endParaRPr lang="en-US" dirty="0">
              <a:solidFill>
                <a:srgbClr val="662D9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60500"/>
            <a:ext cx="12192000" cy="38100"/>
          </a:xfrm>
          <a:prstGeom prst="line">
            <a:avLst/>
          </a:prstGeom>
          <a:ln w="6350">
            <a:solidFill>
              <a:srgbClr val="662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981575" y="3744193"/>
            <a:ext cx="2228850" cy="1828800"/>
          </a:xfrm>
          <a:prstGeom prst="roundRect">
            <a:avLst/>
          </a:prstGeom>
          <a:solidFill>
            <a:srgbClr val="662D9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Appium</a:t>
            </a:r>
            <a:endParaRPr lang="en-US" dirty="0" smtClean="0"/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Striped Right Arrow 7"/>
          <p:cNvSpPr/>
          <p:nvPr/>
        </p:nvSpPr>
        <p:spPr>
          <a:xfrm>
            <a:off x="3053822" y="3724091"/>
            <a:ext cx="1604431" cy="700088"/>
          </a:xfrm>
          <a:prstGeom prst="stripedRightArrow">
            <a:avLst/>
          </a:prstGeom>
          <a:solidFill>
            <a:srgbClr val="108E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/>
              <a:t>HTTP Request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994556" y="4473927"/>
            <a:ext cx="19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JSON-wire protocol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053822" y="4893007"/>
            <a:ext cx="1604431" cy="700088"/>
            <a:chOff x="3053822" y="4463514"/>
            <a:chExt cx="1604431" cy="700088"/>
          </a:xfrm>
        </p:grpSpPr>
        <p:sp>
          <p:nvSpPr>
            <p:cNvPr id="13" name="Striped Right Arrow 12"/>
            <p:cNvSpPr/>
            <p:nvPr/>
          </p:nvSpPr>
          <p:spPr>
            <a:xfrm rot="10800000">
              <a:off x="3053822" y="4463514"/>
              <a:ext cx="1604431" cy="700088"/>
            </a:xfrm>
            <a:prstGeom prst="stripedRightArrow">
              <a:avLst/>
            </a:prstGeom>
            <a:solidFill>
              <a:srgbClr val="108E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93557" y="4644281"/>
              <a:ext cx="14646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HTTP Response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Striped Right Arrow 19"/>
          <p:cNvSpPr/>
          <p:nvPr/>
        </p:nvSpPr>
        <p:spPr>
          <a:xfrm>
            <a:off x="7593013" y="3966715"/>
            <a:ext cx="1604431" cy="700088"/>
          </a:xfrm>
          <a:prstGeom prst="stripedRightArrow">
            <a:avLst/>
          </a:prstGeom>
          <a:solidFill>
            <a:srgbClr val="108E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/>
              <a:t>API Request</a:t>
            </a:r>
            <a:endParaRPr lang="en-US" sz="1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7533747" y="4658593"/>
            <a:ext cx="1604431" cy="700088"/>
            <a:chOff x="3053822" y="4463514"/>
            <a:chExt cx="1604431" cy="700088"/>
          </a:xfrm>
        </p:grpSpPr>
        <p:sp>
          <p:nvSpPr>
            <p:cNvPr id="23" name="Striped Right Arrow 22"/>
            <p:cNvSpPr/>
            <p:nvPr/>
          </p:nvSpPr>
          <p:spPr>
            <a:xfrm rot="10800000">
              <a:off x="3053822" y="4463514"/>
              <a:ext cx="1604431" cy="700088"/>
            </a:xfrm>
            <a:prstGeom prst="stripedRightArrow">
              <a:avLst/>
            </a:prstGeom>
            <a:solidFill>
              <a:srgbClr val="108E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73451" y="4644281"/>
              <a:ext cx="13049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API Response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1399" y="3363193"/>
            <a:ext cx="1689100" cy="2590800"/>
            <a:chOff x="1041399" y="3363193"/>
            <a:chExt cx="1689100" cy="2590800"/>
          </a:xfrm>
        </p:grpSpPr>
        <p:sp>
          <p:nvSpPr>
            <p:cNvPr id="6" name="Rounded Rectangle 5"/>
            <p:cNvSpPr/>
            <p:nvPr/>
          </p:nvSpPr>
          <p:spPr>
            <a:xfrm>
              <a:off x="1041399" y="3363193"/>
              <a:ext cx="1689100" cy="2590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/>
            <a:srcRect r="63599" b="3916"/>
            <a:stretch/>
          </p:blipFill>
          <p:spPr>
            <a:xfrm>
              <a:off x="1146451" y="3491810"/>
              <a:ext cx="1477709" cy="2350931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9461501" y="3289269"/>
            <a:ext cx="1357043" cy="2738648"/>
            <a:chOff x="9461501" y="3289269"/>
            <a:chExt cx="1357043" cy="2738648"/>
          </a:xfrm>
        </p:grpSpPr>
        <p:grpSp>
          <p:nvGrpSpPr>
            <p:cNvPr id="11" name="Group 10"/>
            <p:cNvGrpSpPr/>
            <p:nvPr/>
          </p:nvGrpSpPr>
          <p:grpSpPr>
            <a:xfrm>
              <a:off x="9461501" y="3289269"/>
              <a:ext cx="1357043" cy="2738648"/>
              <a:chOff x="9461501" y="3289269"/>
              <a:chExt cx="1357043" cy="273864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9520767" y="3577991"/>
                <a:ext cx="1221027" cy="2115352"/>
              </a:xfrm>
              <a:prstGeom prst="rect">
                <a:avLst/>
              </a:prstGeom>
              <a:solidFill>
                <a:srgbClr val="2726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461501" y="3289269"/>
                <a:ext cx="1357043" cy="2738648"/>
              </a:xfrm>
              <a:prstGeom prst="rect">
                <a:avLst/>
              </a:prstGeom>
            </p:spPr>
          </p:pic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3720" y="3958095"/>
              <a:ext cx="1063062" cy="14174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33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62D91"/>
                </a:solidFill>
              </a:rPr>
              <a:t>How does it work?</a:t>
            </a:r>
            <a:endParaRPr lang="en-US" dirty="0">
              <a:solidFill>
                <a:srgbClr val="662D9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60500"/>
            <a:ext cx="12192000" cy="38100"/>
          </a:xfrm>
          <a:prstGeom prst="line">
            <a:avLst/>
          </a:prstGeom>
          <a:ln w="6350">
            <a:solidFill>
              <a:srgbClr val="662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041399" y="3363193"/>
            <a:ext cx="1689100" cy="2590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981575" y="3744193"/>
            <a:ext cx="2228850" cy="1828800"/>
          </a:xfrm>
          <a:prstGeom prst="roundRect">
            <a:avLst/>
          </a:prstGeom>
          <a:solidFill>
            <a:srgbClr val="662D9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Appium</a:t>
            </a:r>
            <a:endParaRPr lang="en-US" dirty="0" smtClean="0"/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Striped Right Arrow 7"/>
          <p:cNvSpPr/>
          <p:nvPr/>
        </p:nvSpPr>
        <p:spPr>
          <a:xfrm>
            <a:off x="3053822" y="3724091"/>
            <a:ext cx="1604431" cy="700088"/>
          </a:xfrm>
          <a:prstGeom prst="stripedRightArrow">
            <a:avLst/>
          </a:prstGeom>
          <a:solidFill>
            <a:srgbClr val="108E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/>
              <a:t>HTTP Request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994556" y="4473927"/>
            <a:ext cx="19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JSON-wire protocol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053822" y="4893007"/>
            <a:ext cx="1604431" cy="700088"/>
            <a:chOff x="3053822" y="4463514"/>
            <a:chExt cx="1604431" cy="700088"/>
          </a:xfrm>
        </p:grpSpPr>
        <p:sp>
          <p:nvSpPr>
            <p:cNvPr id="13" name="Striped Right Arrow 12"/>
            <p:cNvSpPr/>
            <p:nvPr/>
          </p:nvSpPr>
          <p:spPr>
            <a:xfrm rot="10800000">
              <a:off x="3053822" y="4463514"/>
              <a:ext cx="1604431" cy="700088"/>
            </a:xfrm>
            <a:prstGeom prst="stripedRightArrow">
              <a:avLst/>
            </a:prstGeom>
            <a:solidFill>
              <a:srgbClr val="108E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93557" y="4644281"/>
              <a:ext cx="14646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HTTP Response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Striped Right Arrow 19"/>
          <p:cNvSpPr/>
          <p:nvPr/>
        </p:nvSpPr>
        <p:spPr>
          <a:xfrm>
            <a:off x="7593013" y="3966715"/>
            <a:ext cx="1604431" cy="700088"/>
          </a:xfrm>
          <a:prstGeom prst="stripedRightArrow">
            <a:avLst/>
          </a:prstGeom>
          <a:solidFill>
            <a:srgbClr val="108E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/>
              <a:t>API Request</a:t>
            </a:r>
            <a:endParaRPr lang="en-US" sz="1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7533747" y="4658593"/>
            <a:ext cx="1604431" cy="700088"/>
            <a:chOff x="3053822" y="4463514"/>
            <a:chExt cx="1604431" cy="700088"/>
          </a:xfrm>
        </p:grpSpPr>
        <p:sp>
          <p:nvSpPr>
            <p:cNvPr id="23" name="Striped Right Arrow 22"/>
            <p:cNvSpPr/>
            <p:nvPr/>
          </p:nvSpPr>
          <p:spPr>
            <a:xfrm rot="10800000">
              <a:off x="3053822" y="4463514"/>
              <a:ext cx="1604431" cy="700088"/>
            </a:xfrm>
            <a:prstGeom prst="stripedRightArrow">
              <a:avLst/>
            </a:prstGeom>
            <a:solidFill>
              <a:srgbClr val="108E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73451" y="4644281"/>
              <a:ext cx="13049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API Response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r="63599" b="3916"/>
          <a:stretch/>
        </p:blipFill>
        <p:spPr>
          <a:xfrm>
            <a:off x="1146451" y="3491810"/>
            <a:ext cx="1477709" cy="2350931"/>
          </a:xfrm>
          <a:prstGeom prst="rect">
            <a:avLst/>
          </a:prstGeom>
        </p:spPr>
      </p:pic>
      <p:sp>
        <p:nvSpPr>
          <p:cNvPr id="26" name="Folded Corner 25"/>
          <p:cNvSpPr/>
          <p:nvPr/>
        </p:nvSpPr>
        <p:spPr>
          <a:xfrm>
            <a:off x="2847974" y="1991314"/>
            <a:ext cx="2133601" cy="722520"/>
          </a:xfrm>
          <a:prstGeom prst="foldedCorner">
            <a:avLst/>
          </a:prstGeom>
          <a:solidFill>
            <a:srgbClr val="7030A0">
              <a:alpha val="3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0" rtlCol="0" anchor="ctr" anchorCtr="1"/>
          <a:lstStyle/>
          <a:p>
            <a:pPr algn="ctr"/>
            <a:r>
              <a:rPr lang="en-US" dirty="0" smtClean="0">
                <a:solidFill>
                  <a:srgbClr val="622C8C"/>
                </a:solidFill>
              </a:rPr>
              <a:t>Desired</a:t>
            </a:r>
          </a:p>
          <a:p>
            <a:pPr algn="ctr"/>
            <a:r>
              <a:rPr lang="en-US" dirty="0" smtClean="0">
                <a:solidFill>
                  <a:srgbClr val="622C8C"/>
                </a:solidFill>
              </a:rPr>
              <a:t>Capabilities</a:t>
            </a:r>
            <a:endParaRPr lang="en-US" dirty="0">
              <a:solidFill>
                <a:srgbClr val="622C8C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9461501" y="3289269"/>
            <a:ext cx="1357043" cy="2738648"/>
            <a:chOff x="9461501" y="3289269"/>
            <a:chExt cx="1357043" cy="2738648"/>
          </a:xfrm>
        </p:grpSpPr>
        <p:grpSp>
          <p:nvGrpSpPr>
            <p:cNvPr id="33" name="Group 32"/>
            <p:cNvGrpSpPr/>
            <p:nvPr/>
          </p:nvGrpSpPr>
          <p:grpSpPr>
            <a:xfrm>
              <a:off x="9461501" y="3289269"/>
              <a:ext cx="1357043" cy="2738648"/>
              <a:chOff x="9461501" y="3289269"/>
              <a:chExt cx="1357043" cy="2738648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9520767" y="3577991"/>
                <a:ext cx="1221027" cy="2115352"/>
              </a:xfrm>
              <a:prstGeom prst="rect">
                <a:avLst/>
              </a:prstGeom>
              <a:solidFill>
                <a:srgbClr val="2726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461501" y="3289269"/>
                <a:ext cx="1357043" cy="2738648"/>
              </a:xfrm>
              <a:prstGeom prst="rect">
                <a:avLst/>
              </a:prstGeom>
            </p:spPr>
          </p:pic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3720" y="3958095"/>
              <a:ext cx="1063062" cy="14174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34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294" y="0"/>
            <a:ext cx="6435412" cy="60131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03316" y="6013141"/>
            <a:ext cx="4385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appium</a:t>
            </a:r>
            <a:r>
              <a:rPr lang="en-US" dirty="0"/>
              <a:t>/</a:t>
            </a:r>
            <a:r>
              <a:rPr lang="en-US" dirty="0" err="1"/>
              <a:t>appium</a:t>
            </a:r>
            <a:r>
              <a:rPr lang="en-US" dirty="0"/>
              <a:t>-desktop</a:t>
            </a:r>
          </a:p>
        </p:txBody>
      </p:sp>
    </p:spTree>
    <p:extLst>
      <p:ext uri="{BB962C8B-B14F-4D97-AF65-F5344CB8AC3E}">
        <p14:creationId xmlns:p14="http://schemas.microsoft.com/office/powerpoint/2010/main" val="551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662D91"/>
                </a:solidFill>
              </a:rPr>
              <a:t>n</a:t>
            </a:r>
            <a:r>
              <a:rPr lang="en-US" dirty="0" err="1" smtClean="0">
                <a:solidFill>
                  <a:srgbClr val="662D91"/>
                </a:solidFill>
              </a:rPr>
              <a:t>ativescript</a:t>
            </a:r>
            <a:r>
              <a:rPr lang="en-US" dirty="0" smtClean="0">
                <a:solidFill>
                  <a:srgbClr val="662D91"/>
                </a:solidFill>
              </a:rPr>
              <a:t>-dev-</a:t>
            </a:r>
            <a:r>
              <a:rPr lang="en-US" dirty="0" err="1" smtClean="0">
                <a:solidFill>
                  <a:srgbClr val="662D91"/>
                </a:solidFill>
              </a:rPr>
              <a:t>appium</a:t>
            </a:r>
            <a:endParaRPr lang="en-US" dirty="0">
              <a:solidFill>
                <a:srgbClr val="662D9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60500"/>
            <a:ext cx="12192000" cy="38100"/>
          </a:xfrm>
          <a:prstGeom prst="line">
            <a:avLst/>
          </a:prstGeom>
          <a:ln w="6350">
            <a:solidFill>
              <a:srgbClr val="662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2207696"/>
            <a:ext cx="10515600" cy="10828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662D91"/>
                </a:solidFill>
              </a:rPr>
              <a:t>Helper </a:t>
            </a:r>
            <a:r>
              <a:rPr lang="en-US" dirty="0">
                <a:solidFill>
                  <a:srgbClr val="662D91"/>
                </a:solidFill>
              </a:rPr>
              <a:t>package to make running E2E </a:t>
            </a:r>
            <a:r>
              <a:rPr lang="en-US" dirty="0" err="1">
                <a:solidFill>
                  <a:srgbClr val="662D91"/>
                </a:solidFill>
              </a:rPr>
              <a:t>Appium</a:t>
            </a:r>
            <a:r>
              <a:rPr lang="en-US" dirty="0">
                <a:solidFill>
                  <a:srgbClr val="662D91"/>
                </a:solidFill>
              </a:rPr>
              <a:t> tests </a:t>
            </a:r>
            <a:endParaRPr lang="en-US" dirty="0" smtClean="0">
              <a:solidFill>
                <a:srgbClr val="662D9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662D91"/>
                </a:solidFill>
              </a:rPr>
              <a:t>in </a:t>
            </a:r>
            <a:r>
              <a:rPr lang="en-US" dirty="0" err="1">
                <a:solidFill>
                  <a:srgbClr val="662D91"/>
                </a:solidFill>
              </a:rPr>
              <a:t>NativeScript</a:t>
            </a:r>
            <a:r>
              <a:rPr lang="en-US" dirty="0">
                <a:solidFill>
                  <a:srgbClr val="662D91"/>
                </a:solidFill>
              </a:rPr>
              <a:t> apps easier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312802" y="4740625"/>
            <a:ext cx="5566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NativeScript</a:t>
            </a:r>
            <a:r>
              <a:rPr lang="en-US" dirty="0"/>
              <a:t>/</a:t>
            </a:r>
            <a:r>
              <a:rPr lang="en-US" dirty="0" err="1"/>
              <a:t>nativescript</a:t>
            </a:r>
            <a:r>
              <a:rPr lang="en-US" dirty="0"/>
              <a:t>-dev-</a:t>
            </a:r>
            <a:r>
              <a:rPr lang="en-US" dirty="0" err="1"/>
              <a:t>appium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3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662D91"/>
                </a:solidFill>
              </a:rPr>
              <a:t>n</a:t>
            </a:r>
            <a:r>
              <a:rPr lang="en-US" dirty="0" err="1" smtClean="0">
                <a:solidFill>
                  <a:srgbClr val="662D91"/>
                </a:solidFill>
              </a:rPr>
              <a:t>ativescript</a:t>
            </a:r>
            <a:r>
              <a:rPr lang="en-US" dirty="0" smtClean="0">
                <a:solidFill>
                  <a:srgbClr val="662D91"/>
                </a:solidFill>
              </a:rPr>
              <a:t>-dev-</a:t>
            </a:r>
            <a:r>
              <a:rPr lang="en-US" dirty="0" err="1" smtClean="0">
                <a:solidFill>
                  <a:srgbClr val="662D91"/>
                </a:solidFill>
              </a:rPr>
              <a:t>appium</a:t>
            </a:r>
            <a:endParaRPr lang="en-US" dirty="0">
              <a:solidFill>
                <a:srgbClr val="662D9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60500"/>
            <a:ext cx="12192000" cy="38100"/>
          </a:xfrm>
          <a:prstGeom prst="line">
            <a:avLst/>
          </a:prstGeom>
          <a:ln w="6350">
            <a:solidFill>
              <a:srgbClr val="662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07" y="0"/>
            <a:ext cx="10138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4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2542</TotalTime>
  <Words>343</Words>
  <Application>Microsoft Macintosh PowerPoint</Application>
  <PresentationFormat>Widescreen</PresentationFormat>
  <Paragraphs>95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Mangal</vt:lpstr>
      <vt:lpstr>Menlo</vt:lpstr>
      <vt:lpstr>Wingdings</vt:lpstr>
      <vt:lpstr>Office Theme</vt:lpstr>
      <vt:lpstr>PowerPoint Presentation</vt:lpstr>
      <vt:lpstr>PowerPoint Presentation</vt:lpstr>
      <vt:lpstr>What is Appium?</vt:lpstr>
      <vt:lpstr>Appium philosophy</vt:lpstr>
      <vt:lpstr>How does it work?</vt:lpstr>
      <vt:lpstr>How does it work?</vt:lpstr>
      <vt:lpstr>PowerPoint Presentation</vt:lpstr>
      <vt:lpstr>nativescript-dev-appium</vt:lpstr>
      <vt:lpstr>nativescript-dev-appium</vt:lpstr>
      <vt:lpstr>nativescript-dev-appium</vt:lpstr>
      <vt:lpstr>nativescript-dev-appium</vt:lpstr>
      <vt:lpstr>Demo setup</vt:lpstr>
      <vt:lpstr>Lets do it …</vt:lpstr>
      <vt:lpstr>nativescript-dev-appium</vt:lpstr>
      <vt:lpstr>PowerPoint Presentation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Winfred van Egteren</dc:creator>
  <cp:lastModifiedBy>Winfred van Egteren</cp:lastModifiedBy>
  <cp:revision>56</cp:revision>
  <dcterms:created xsi:type="dcterms:W3CDTF">2017-09-25T15:51:35Z</dcterms:created>
  <dcterms:modified xsi:type="dcterms:W3CDTF">2017-09-30T07:29:13Z</dcterms:modified>
</cp:coreProperties>
</file>