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684" r:id="rId3"/>
  </p:sldMasterIdLst>
  <p:notesMasterIdLst>
    <p:notesMasterId r:id="rId64"/>
  </p:notesMasterIdLst>
  <p:sldIdLst>
    <p:sldId id="264" r:id="rId4"/>
    <p:sldId id="257" r:id="rId5"/>
    <p:sldId id="258" r:id="rId6"/>
    <p:sldId id="270" r:id="rId7"/>
    <p:sldId id="260" r:id="rId8"/>
    <p:sldId id="261" r:id="rId9"/>
    <p:sldId id="262" r:id="rId10"/>
    <p:sldId id="263" r:id="rId11"/>
    <p:sldId id="265" r:id="rId12"/>
    <p:sldId id="266" r:id="rId13"/>
    <p:sldId id="281" r:id="rId14"/>
    <p:sldId id="267" r:id="rId15"/>
    <p:sldId id="271" r:id="rId16"/>
    <p:sldId id="273" r:id="rId17"/>
    <p:sldId id="275" r:id="rId18"/>
    <p:sldId id="276" r:id="rId19"/>
    <p:sldId id="277" r:id="rId20"/>
    <p:sldId id="282" r:id="rId21"/>
    <p:sldId id="278" r:id="rId22"/>
    <p:sldId id="289" r:id="rId23"/>
    <p:sldId id="286" r:id="rId24"/>
    <p:sldId id="291" r:id="rId25"/>
    <p:sldId id="284" r:id="rId26"/>
    <p:sldId id="293" r:id="rId27"/>
    <p:sldId id="290" r:id="rId28"/>
    <p:sldId id="300" r:id="rId29"/>
    <p:sldId id="301" r:id="rId30"/>
    <p:sldId id="302" r:id="rId31"/>
    <p:sldId id="303" r:id="rId32"/>
    <p:sldId id="285" r:id="rId33"/>
    <p:sldId id="304" r:id="rId34"/>
    <p:sldId id="295" r:id="rId35"/>
    <p:sldId id="298" r:id="rId36"/>
    <p:sldId id="305" r:id="rId37"/>
    <p:sldId id="306" r:id="rId38"/>
    <p:sldId id="296" r:id="rId39"/>
    <p:sldId id="307" r:id="rId40"/>
    <p:sldId id="297" r:id="rId41"/>
    <p:sldId id="308" r:id="rId42"/>
    <p:sldId id="294" r:id="rId43"/>
    <p:sldId id="259" r:id="rId44"/>
    <p:sldId id="311" r:id="rId45"/>
    <p:sldId id="280" r:id="rId46"/>
    <p:sldId id="310" r:id="rId47"/>
    <p:sldId id="312" r:id="rId48"/>
    <p:sldId id="314" r:id="rId49"/>
    <p:sldId id="317" r:id="rId50"/>
    <p:sldId id="321" r:id="rId51"/>
    <p:sldId id="313" r:id="rId52"/>
    <p:sldId id="315" r:id="rId53"/>
    <p:sldId id="320" r:id="rId54"/>
    <p:sldId id="318" r:id="rId55"/>
    <p:sldId id="279" r:id="rId56"/>
    <p:sldId id="272" r:id="rId57"/>
    <p:sldId id="309" r:id="rId58"/>
    <p:sldId id="322" r:id="rId59"/>
    <p:sldId id="324" r:id="rId60"/>
    <p:sldId id="323" r:id="rId61"/>
    <p:sldId id="326" r:id="rId62"/>
    <p:sldId id="325" r:id="rId6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F88"/>
    <a:srgbClr val="2D89CB"/>
    <a:srgbClr val="FF4700"/>
    <a:srgbClr val="F2F2F2"/>
    <a:srgbClr val="D9371D"/>
    <a:srgbClr val="08459C"/>
    <a:srgbClr val="2499D8"/>
    <a:srgbClr val="E94D20"/>
    <a:srgbClr val="D60000"/>
    <a:srgbClr val="FAA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BB99-8E6F-244B-B613-8C7940A90FCA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75FF-14E7-2E43-B655-ED978370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UTF-8 is default character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applying a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2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font 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8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6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934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722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198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729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9349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687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0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4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421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49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517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C94D-0F08-E24F-9B6F-B061E2A88D5D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2F03-9A2D-1F4E-BE35-954CDFF91FA2}" type="datetimeFigureOut">
              <a:rPr lang="en-US" smtClean="0"/>
              <a:t>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BF39-5153-4649-9E37-A66A8E963C44}" type="datetimeFigureOut">
              <a:rPr lang="nl-NL" smtClean="0"/>
              <a:t>20-01-16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A4BE-A85A-41BD-8D65-EBDF6DC7FA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55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hyperlink" Target="http://www.w3schools.com/html/html5_new_elements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codepen.io/wvegteren/pen/obGJvj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codepen.io/wvegteren/pen/pgWqwY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css/css_pseudo_elements.asp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cssref/css3_browsersupport.asp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css/css3_gradients.asp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css/css3_2dtransforms.asp" TargetMode="External"/><Relationship Id="rId5" Type="http://schemas.openxmlformats.org/officeDocument/2006/relationships/hyperlink" Target="http://css3.bradshawenterprises.com/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3" Type="http://schemas.openxmlformats.org/officeDocument/2006/relationships/hyperlink" Target="http://sass-lang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getbootstrap.com/" TargetMode="External"/><Relationship Id="rId6" Type="http://schemas.openxmlformats.org/officeDocument/2006/relationships/hyperlink" Target="http://foundation.zurb.com/" TargetMode="External"/><Relationship Id="rId7" Type="http://schemas.openxmlformats.org/officeDocument/2006/relationships/hyperlink" Target="http://www.99lime.com/elements" TargetMode="External"/><Relationship Id="rId8" Type="http://schemas.openxmlformats.org/officeDocument/2006/relationships/hyperlink" Target="http://www.gumbyframework.com/" TargetMode="External"/><Relationship Id="rId9" Type="http://schemas.openxmlformats.org/officeDocument/2006/relationships/hyperlink" Target="http://getskeleton.com/" TargetMode="External"/><Relationship Id="rId10" Type="http://schemas.openxmlformats.org/officeDocument/2006/relationships/hyperlink" Target="http://www.w3schools.com/w3css" TargetMode="External"/><Relationship Id="rId11" Type="http://schemas.openxmlformats.org/officeDocument/2006/relationships/hyperlink" Target="https://html5boilerplate.com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fortawesome.github.io/Font-Awesome/" TargetMode="External"/><Relationship Id="rId6" Type="http://schemas.openxmlformats.org/officeDocument/2006/relationships/hyperlink" Target="https://www.google.com/fonts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www.w3schools.com" TargetMode="External"/><Relationship Id="rId6" Type="http://schemas.openxmlformats.org/officeDocument/2006/relationships/hyperlink" Target="http://www.html5rocks.com" TargetMode="External"/><Relationship Id="rId7" Type="http://schemas.openxmlformats.org/officeDocument/2006/relationships/hyperlink" Target="https://css-tricks.com" TargetMode="External"/><Relationship Id="rId8" Type="http://schemas.openxmlformats.org/officeDocument/2006/relationships/hyperlink" Target="http://caniuse.com/" TargetMode="External"/><Relationship Id="rId9" Type="http://schemas.openxmlformats.org/officeDocument/2006/relationships/hyperlink" Target="http://www.html5tuts.co.uk/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daneden.github.io/animate.css" TargetMode="External"/><Relationship Id="rId6" Type="http://schemas.openxmlformats.org/officeDocument/2006/relationships/hyperlink" Target="http://nicolasgallagher.com/pure-css-speech-bubbles/demo" TargetMode="External"/><Relationship Id="rId7" Type="http://schemas.openxmlformats.org/officeDocument/2006/relationships/hyperlink" Target="http://codepen.io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21579" y="45699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6771" y="307503"/>
            <a:ext cx="7772400" cy="764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pc="50" dirty="0" smtClean="0">
                <a:ln w="15875" cmpd="sng">
                  <a:solidFill>
                    <a:srgbClr val="E44D26"/>
                  </a:solidFill>
                  <a:prstDash val="solid"/>
                </a:ln>
                <a:solidFill>
                  <a:srgbClr val="FF4700"/>
                </a:solidFill>
                <a:effectLst>
                  <a:outerShdw blurRad="25400" dist="50800" dir="2700000" algn="tl" rotWithShape="0">
                    <a:srgbClr val="000000">
                      <a:alpha val="43000"/>
                    </a:srgbClr>
                  </a:outerShdw>
                </a:effectLst>
              </a:rPr>
              <a:t>Modern Web Development - 1</a:t>
            </a:r>
            <a:endParaRPr lang="en-US" sz="4000" b="1" spc="50" dirty="0">
              <a:ln w="15875" cmpd="sng">
                <a:solidFill>
                  <a:srgbClr val="E44D26"/>
                </a:solidFill>
                <a:prstDash val="solid"/>
              </a:ln>
              <a:solidFill>
                <a:srgbClr val="FF4700"/>
              </a:solidFill>
              <a:effectLst>
                <a:outerShdw blurRad="25400" dist="508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226" y="2138650"/>
            <a:ext cx="11031578" cy="26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HTML 5 </a:t>
            </a:r>
            <a:r>
              <a:rPr lang="en-US" sz="2800" dirty="0" smtClean="0"/>
              <a:t>- new elements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499" y="1373088"/>
            <a:ext cx="2892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&lt;</a:t>
            </a:r>
            <a:r>
              <a:rPr lang="en-US" sz="2400" dirty="0" smtClean="0"/>
              <a:t>mark&gt;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&lt;figure&gt;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&lt;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&lt;meter&gt;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&lt;progress&gt;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7276" y="4357814"/>
            <a:ext cx="585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http://www.w3schools.com/html/html5_new_elements.asp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7118" y="1373088"/>
            <a:ext cx="2892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&lt;audio&gt;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&lt;video&gt;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&lt;canvas&gt;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9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HTML 5 </a:t>
            </a:r>
            <a:r>
              <a:rPr lang="en-US" sz="2800" dirty="0" smtClean="0"/>
              <a:t>- new elements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8412" y="2119972"/>
            <a:ext cx="4584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87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HTML 5 </a:t>
            </a:r>
            <a:r>
              <a:rPr lang="en-US" sz="2800" dirty="0" smtClean="0"/>
              <a:t>- removed elements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5962" y="1373088"/>
            <a:ext cx="28920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&lt;frame&gt;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&lt;frameset&gt;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&lt;applet&gt;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&lt;big&gt;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&lt;center&gt;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&lt;font&gt;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80254" y="1562235"/>
            <a:ext cx="16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replacement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254" y="25287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&lt;object&gt;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0254" y="3651441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4885" y="1496048"/>
            <a:ext cx="30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Selectors: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element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id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1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78412" y="2119972"/>
            <a:ext cx="4584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Demo 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8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6424" y="1410201"/>
            <a:ext cx="4192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Typography:</a:t>
            </a:r>
          </a:p>
          <a:p>
            <a:pPr marL="342900" indent="-342900">
              <a:buFont typeface="Arial"/>
              <a:buChar char="•"/>
            </a:pPr>
            <a:endParaRPr lang="en-US" sz="2400" u="sng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absolute = </a:t>
            </a:r>
            <a:r>
              <a:rPr lang="en-US" sz="2400" dirty="0" err="1" smtClean="0"/>
              <a:t>px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relative   = </a:t>
            </a:r>
            <a:r>
              <a:rPr lang="en-US" sz="2400" dirty="0" err="1" smtClean="0"/>
              <a:t>em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1226" y="3288928"/>
            <a:ext cx="4085272" cy="830997"/>
            <a:chOff x="2591226" y="3288928"/>
            <a:chExt cx="4085272" cy="830997"/>
          </a:xfrm>
        </p:grpSpPr>
        <p:sp>
          <p:nvSpPr>
            <p:cNvPr id="3" name="TextBox 2"/>
            <p:cNvSpPr txBox="1"/>
            <p:nvPr/>
          </p:nvSpPr>
          <p:spPr>
            <a:xfrm flipH="1">
              <a:off x="2591226" y="3288928"/>
              <a:ext cx="2684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rem </a:t>
              </a:r>
              <a:br>
                <a:rPr lang="en-US" sz="2400" dirty="0" smtClean="0"/>
              </a:br>
              <a:r>
                <a:rPr lang="en-US" sz="2400" dirty="0" err="1" smtClean="0"/>
                <a:t>vw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vmin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vmax</a:t>
              </a:r>
              <a:r>
                <a:rPr lang="en-US" sz="2400" dirty="0" smtClean="0"/>
                <a:t>   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415900" y="3408765"/>
              <a:ext cx="158742" cy="6630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046" y="3533859"/>
              <a:ext cx="95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(IE 9+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22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78412" y="2119972"/>
            <a:ext cx="4584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Demo Typography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2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4884" y="1380183"/>
            <a:ext cx="6708303" cy="31824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err="1" smtClean="0"/>
              <a:t>Combinators</a:t>
            </a:r>
            <a:r>
              <a:rPr lang="en-US" sz="2400" u="sng" dirty="0" smtClean="0"/>
              <a:t>:</a:t>
            </a:r>
          </a:p>
          <a:p>
            <a:pPr>
              <a:lnSpc>
                <a:spcPct val="120000"/>
              </a:lnSpc>
            </a:pPr>
            <a:endParaRPr lang="en-US" sz="2400" u="sng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descendant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child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adjacent sibling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general sibling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(space)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+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~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844" y="4459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http://codepen.io/</a:t>
            </a:r>
            <a:r>
              <a:rPr lang="en-US" dirty="0" err="1">
                <a:hlinkClick r:id="rId4"/>
              </a:rPr>
              <a:t>wvegteren</a:t>
            </a:r>
            <a:r>
              <a:rPr lang="en-US" dirty="0">
                <a:hlinkClick r:id="rId4"/>
              </a:rPr>
              <a:t>/pen/</a:t>
            </a:r>
            <a:r>
              <a:rPr lang="en-US" dirty="0" err="1">
                <a:hlinkClick r:id="rId4"/>
              </a:rPr>
              <a:t>obGJvj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4885" y="1440014"/>
            <a:ext cx="30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Display: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block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inline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37491" y="2204025"/>
            <a:ext cx="531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 &lt;h1&gt; </a:t>
            </a:r>
            <a:r>
              <a:rPr lang="is-IS" dirty="0"/>
              <a:t>… &lt;h6&gt; </a:t>
            </a:r>
            <a:r>
              <a:rPr lang="en-US" dirty="0"/>
              <a:t>&lt;p&gt; &lt;section&gt; &lt;header</a:t>
            </a:r>
            <a:r>
              <a:rPr lang="en-US" dirty="0" smtClean="0"/>
              <a:t>&gt; &lt;</a:t>
            </a:r>
            <a:r>
              <a:rPr lang="en-US" dirty="0"/>
              <a:t>footer</a:t>
            </a:r>
            <a:r>
              <a:rPr lang="en-US" dirty="0" smtClean="0"/>
              <a:t>&gt;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7491" y="2932473"/>
            <a:ext cx="210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&lt;span&gt; &lt;a&gt; &lt;</a:t>
            </a:r>
            <a:r>
              <a:rPr lang="en-US" dirty="0" err="1"/>
              <a:t>img</a:t>
            </a:r>
            <a:r>
              <a:rPr lang="en-US" dirty="0" smtClean="0"/>
              <a:t>&gt;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4840" y="436135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codepen.io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wvegteren</a:t>
            </a:r>
            <a:r>
              <a:rPr lang="en-US" dirty="0">
                <a:hlinkClick r:id="rId4"/>
              </a:rPr>
              <a:t>/pen/</a:t>
            </a:r>
            <a:r>
              <a:rPr lang="en-US" dirty="0" err="1">
                <a:hlinkClick r:id="rId4"/>
              </a:rPr>
              <a:t>pgWqwY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887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Agenda</a:t>
            </a:r>
            <a:endParaRPr lang="en-US" sz="2800" dirty="0"/>
          </a:p>
        </p:txBody>
      </p:sp>
      <p:pic>
        <p:nvPicPr>
          <p:cNvPr id="8" name="Picture 7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523067"/>
            <a:ext cx="1729305" cy="1729305"/>
          </a:xfrm>
          <a:prstGeom prst="rect">
            <a:avLst/>
          </a:prstGeom>
        </p:spPr>
      </p:pic>
      <p:pic>
        <p:nvPicPr>
          <p:cNvPr id="2" name="Picture 1" descr="cs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90" y="1352736"/>
            <a:ext cx="2018403" cy="2018403"/>
          </a:xfrm>
          <a:prstGeom prst="rect">
            <a:avLst/>
          </a:prstGeom>
        </p:spPr>
      </p:pic>
      <p:pic>
        <p:nvPicPr>
          <p:cNvPr id="3" name="Picture 2" descr="sa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67" y="3593919"/>
            <a:ext cx="1316390" cy="986522"/>
          </a:xfrm>
          <a:prstGeom prst="rect">
            <a:avLst/>
          </a:prstGeom>
        </p:spPr>
      </p:pic>
      <p:pic>
        <p:nvPicPr>
          <p:cNvPr id="5" name="Picture 4" descr="responsive-wi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35" y="1146974"/>
            <a:ext cx="3329173" cy="26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540" y="1271910"/>
            <a:ext cx="1768628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u="sng" dirty="0" smtClean="0"/>
              <a:t>Position: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relative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fixed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 smtClean="0"/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absolute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/>
              <a:t>static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endParaRPr lang="en-US" sz="2400" dirty="0" smtClean="0"/>
          </a:p>
          <a:p>
            <a:pPr>
              <a:lnSpc>
                <a:spcPct val="130000"/>
              </a:lnSpc>
            </a:pPr>
            <a:endParaRPr lang="en-US" sz="2400" u="sng" dirty="0" smtClean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38678" y="3651583"/>
            <a:ext cx="249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folows</a:t>
            </a:r>
            <a:r>
              <a:rPr lang="en-US" dirty="0" smtClean="0"/>
              <a:t> normal page 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8678" y="1903901"/>
            <a:ext cx="399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positioned relative to its normal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8678" y="2353631"/>
            <a:ext cx="482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positioned relative to the viewport so stays in the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place even if the page is scrolled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8678" y="3170181"/>
            <a:ext cx="533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positioned relative to the nearest 'positioned' ancestor</a:t>
            </a:r>
          </a:p>
        </p:txBody>
      </p:sp>
    </p:spTree>
    <p:extLst>
      <p:ext uri="{BB962C8B-B14F-4D97-AF65-F5344CB8AC3E}">
        <p14:creationId xmlns:p14="http://schemas.microsoft.com/office/powerpoint/2010/main" val="15927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78412" y="2119972"/>
            <a:ext cx="4584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Demo Positioning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1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7401" y="1262570"/>
            <a:ext cx="6568236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Pseudo classes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used to define a special state of an element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can be combined with CSS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3812" y="3338104"/>
            <a:ext cx="294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</a:rPr>
              <a:t>selector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80"/>
                </a:solidFill>
              </a:rPr>
              <a:t>pseudo</a:t>
            </a:r>
            <a:r>
              <a:rPr lang="en-US" b="1" dirty="0" err="1">
                <a:solidFill>
                  <a:srgbClr val="000080"/>
                </a:solidFill>
              </a:rPr>
              <a:t>-class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FF"/>
                </a:solidFill>
              </a:rPr>
              <a:t>property</a:t>
            </a:r>
            <a:r>
              <a:rPr lang="en-US" dirty="0" err="1"/>
              <a:t>:</a:t>
            </a:r>
            <a:r>
              <a:rPr lang="en-US" b="1" dirty="0" err="1">
                <a:solidFill>
                  <a:srgbClr val="000080"/>
                </a:solidFill>
              </a:rPr>
              <a:t>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890" y="3338104"/>
            <a:ext cx="294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</a:rPr>
              <a:t>a</a:t>
            </a:r>
            <a:r>
              <a:rPr lang="en-US" dirty="0" err="1" smtClean="0"/>
              <a:t>:</a:t>
            </a:r>
            <a:r>
              <a:rPr lang="en-US" b="1" dirty="0" err="1" smtClean="0">
                <a:solidFill>
                  <a:srgbClr val="000080"/>
                </a:solidFill>
              </a:rPr>
              <a:t>hover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smtClean="0">
                <a:solidFill>
                  <a:srgbClr val="0000FF"/>
                </a:solidFill>
              </a:rPr>
              <a:t>color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0080"/>
                </a:solidFill>
              </a:rPr>
              <a:t> orange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40875" y="1220607"/>
            <a:ext cx="2209897" cy="402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 smtClean="0"/>
              <a:t>Sequence</a:t>
            </a:r>
          </a:p>
          <a:p>
            <a:r>
              <a:rPr lang="en-US" dirty="0" smtClean="0"/>
              <a:t>  :</a:t>
            </a:r>
            <a:r>
              <a:rPr lang="en-US" dirty="0"/>
              <a:t>first-child</a:t>
            </a:r>
          </a:p>
          <a:p>
            <a:r>
              <a:rPr lang="en-US" dirty="0" smtClean="0"/>
              <a:t>  :</a:t>
            </a:r>
            <a:r>
              <a:rPr lang="en-US" dirty="0"/>
              <a:t>nth-child(n)</a:t>
            </a:r>
          </a:p>
          <a:p>
            <a:r>
              <a:rPr lang="en-US" dirty="0" smtClean="0"/>
              <a:t>  :</a:t>
            </a:r>
            <a:r>
              <a:rPr lang="en-US" dirty="0"/>
              <a:t>nth-last-child(n)</a:t>
            </a:r>
          </a:p>
          <a:p>
            <a:r>
              <a:rPr lang="en-US" dirty="0" smtClean="0"/>
              <a:t>  :</a:t>
            </a:r>
            <a:r>
              <a:rPr lang="en-US" dirty="0"/>
              <a:t>last-child</a:t>
            </a:r>
          </a:p>
          <a:p>
            <a:r>
              <a:rPr lang="en-US" dirty="0" smtClean="0"/>
              <a:t>  :</a:t>
            </a:r>
            <a:r>
              <a:rPr lang="en-US" dirty="0"/>
              <a:t>only-child</a:t>
            </a:r>
          </a:p>
          <a:p>
            <a:endParaRPr lang="en-US" dirty="0"/>
          </a:p>
          <a:p>
            <a:r>
              <a:rPr lang="en-US" dirty="0" smtClean="0"/>
              <a:t>  :</a:t>
            </a:r>
            <a:r>
              <a:rPr lang="en-US" dirty="0"/>
              <a:t>first-of-type</a:t>
            </a:r>
          </a:p>
          <a:p>
            <a:r>
              <a:rPr lang="en-US" dirty="0" smtClean="0"/>
              <a:t>  :</a:t>
            </a:r>
            <a:r>
              <a:rPr lang="en-US" dirty="0"/>
              <a:t>nth-of-type(n)</a:t>
            </a:r>
          </a:p>
          <a:p>
            <a:r>
              <a:rPr lang="en-US" dirty="0" smtClean="0"/>
              <a:t>  :</a:t>
            </a:r>
            <a:r>
              <a:rPr lang="en-US" dirty="0"/>
              <a:t>nth-last-of-type(n)</a:t>
            </a:r>
          </a:p>
          <a:p>
            <a:r>
              <a:rPr lang="en-US" dirty="0" smtClean="0"/>
              <a:t>  :last</a:t>
            </a:r>
            <a:r>
              <a:rPr lang="en-US" dirty="0"/>
              <a:t>-of-type</a:t>
            </a:r>
          </a:p>
          <a:p>
            <a:r>
              <a:rPr lang="en-US" dirty="0" smtClean="0"/>
              <a:t>  :</a:t>
            </a:r>
            <a:r>
              <a:rPr lang="en-US" dirty="0"/>
              <a:t>only-of-type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endParaRPr lang="en-US" u="sng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16181" y="1507539"/>
            <a:ext cx="195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:</a:t>
            </a:r>
            <a:r>
              <a:rPr lang="en-US" dirty="0"/>
              <a:t>not(selector)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622" y="1220607"/>
            <a:ext cx="144770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 smtClean="0"/>
              <a:t>Link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:</a:t>
            </a:r>
            <a:r>
              <a:rPr lang="en-US" dirty="0"/>
              <a:t>link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:hover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  :active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  :</a:t>
            </a:r>
            <a:r>
              <a:rPr lang="en-US" dirty="0"/>
              <a:t>visited</a:t>
            </a:r>
          </a:p>
          <a:p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12244" y="1220607"/>
            <a:ext cx="1820863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 smtClean="0"/>
              <a:t>Input</a:t>
            </a:r>
          </a:p>
          <a:p>
            <a:r>
              <a:rPr lang="en-US" dirty="0" smtClean="0"/>
              <a:t>  :</a:t>
            </a:r>
            <a:r>
              <a:rPr lang="en-US" dirty="0"/>
              <a:t>valid</a:t>
            </a:r>
          </a:p>
          <a:p>
            <a:r>
              <a:rPr lang="en-US" dirty="0" smtClean="0"/>
              <a:t>  :</a:t>
            </a:r>
            <a:r>
              <a:rPr lang="en-US" dirty="0"/>
              <a:t>invalid</a:t>
            </a:r>
          </a:p>
          <a:p>
            <a:r>
              <a:rPr lang="en-US" dirty="0" smtClean="0"/>
              <a:t>  :</a:t>
            </a:r>
            <a:r>
              <a:rPr lang="en-US" dirty="0"/>
              <a:t>in-range</a:t>
            </a:r>
          </a:p>
          <a:p>
            <a:r>
              <a:rPr lang="en-US" dirty="0" smtClean="0"/>
              <a:t>  :</a:t>
            </a:r>
            <a:r>
              <a:rPr lang="en-US" dirty="0"/>
              <a:t>out-of-range</a:t>
            </a:r>
          </a:p>
          <a:p>
            <a:r>
              <a:rPr lang="en-US" dirty="0" smtClean="0"/>
              <a:t>  :</a:t>
            </a:r>
            <a:r>
              <a:rPr lang="en-US" dirty="0"/>
              <a:t>optional</a:t>
            </a:r>
          </a:p>
          <a:p>
            <a:r>
              <a:rPr lang="en-US" dirty="0" smtClean="0"/>
              <a:t>  :</a:t>
            </a:r>
            <a:r>
              <a:rPr lang="en-US" dirty="0"/>
              <a:t>checked</a:t>
            </a:r>
          </a:p>
          <a:p>
            <a:r>
              <a:rPr lang="en-US" dirty="0" smtClean="0"/>
              <a:t>  :</a:t>
            </a:r>
            <a:r>
              <a:rPr lang="en-US" dirty="0"/>
              <a:t>disabled</a:t>
            </a:r>
          </a:p>
          <a:p>
            <a:r>
              <a:rPr lang="en-US" dirty="0" smtClean="0"/>
              <a:t>  :</a:t>
            </a:r>
            <a:r>
              <a:rPr lang="en-US" dirty="0"/>
              <a:t>enabled</a:t>
            </a:r>
          </a:p>
          <a:p>
            <a:r>
              <a:rPr lang="en-US" dirty="0" smtClean="0"/>
              <a:t>  :focus</a:t>
            </a:r>
            <a:endParaRPr lang="en-US" dirty="0"/>
          </a:p>
          <a:p>
            <a:r>
              <a:rPr lang="en-US" dirty="0" smtClean="0"/>
              <a:t>  :read</a:t>
            </a:r>
            <a:r>
              <a:rPr lang="en-US" dirty="0"/>
              <a:t>-only</a:t>
            </a:r>
          </a:p>
          <a:p>
            <a:r>
              <a:rPr lang="en-US" dirty="0" smtClean="0"/>
              <a:t>  :</a:t>
            </a:r>
            <a:r>
              <a:rPr lang="en-US" dirty="0"/>
              <a:t>read-write</a:t>
            </a:r>
          </a:p>
          <a:p>
            <a:r>
              <a:rPr lang="en-US" dirty="0" smtClean="0"/>
              <a:t>  :</a:t>
            </a:r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4212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3194" y="2431329"/>
            <a:ext cx="2209897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::after</a:t>
            </a:r>
          </a:p>
          <a:p>
            <a:pPr>
              <a:lnSpc>
                <a:spcPct val="120000"/>
              </a:lnSpc>
            </a:pPr>
            <a:r>
              <a:rPr lang="en-US" dirty="0"/>
              <a:t>::before</a:t>
            </a:r>
          </a:p>
          <a:p>
            <a:pPr>
              <a:lnSpc>
                <a:spcPct val="120000"/>
              </a:lnSpc>
            </a:pPr>
            <a:r>
              <a:rPr lang="en-US" dirty="0"/>
              <a:t>::first-letter</a:t>
            </a:r>
          </a:p>
          <a:p>
            <a:pPr>
              <a:lnSpc>
                <a:spcPct val="120000"/>
              </a:lnSpc>
            </a:pPr>
            <a:r>
              <a:rPr lang="en-US" dirty="0"/>
              <a:t>::first-line</a:t>
            </a:r>
          </a:p>
          <a:p>
            <a:pPr>
              <a:lnSpc>
                <a:spcPct val="120000"/>
              </a:lnSpc>
            </a:pPr>
            <a:r>
              <a:rPr lang="en-US" dirty="0"/>
              <a:t>::</a:t>
            </a:r>
            <a:r>
              <a:rPr lang="en-US" dirty="0" smtClean="0"/>
              <a:t>selection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3029" y="1290933"/>
            <a:ext cx="656823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Pseudo elements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used to style specified parts of an element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63029" y="2875890"/>
            <a:ext cx="3139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selector</a:t>
            </a:r>
            <a:r>
              <a:rPr lang="en-US" dirty="0"/>
              <a:t>::</a:t>
            </a:r>
            <a:r>
              <a:rPr lang="en-US" b="1" dirty="0">
                <a:solidFill>
                  <a:srgbClr val="000080"/>
                </a:solidFill>
              </a:rPr>
              <a:t>pseudo-element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FF"/>
                </a:solidFill>
              </a:rPr>
              <a:t>property</a:t>
            </a:r>
            <a:r>
              <a:rPr lang="en-US" dirty="0" err="1"/>
              <a:t>:</a:t>
            </a:r>
            <a:r>
              <a:rPr lang="en-US" b="1" dirty="0" err="1">
                <a:solidFill>
                  <a:srgbClr val="000080"/>
                </a:solidFill>
              </a:rPr>
              <a:t>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8552" y="4471287"/>
            <a:ext cx="588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http://www.w3schools.com/</a:t>
            </a:r>
            <a:r>
              <a:rPr lang="en-US" dirty="0" err="1">
                <a:hlinkClick r:id="rId4"/>
              </a:rPr>
              <a:t>css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css_pseudo_elements.asp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61893" y="1447077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u="sng" dirty="0" smtClean="0"/>
              <a:t>Cascading order: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Inline style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/>
              <a:t>Internal style sheet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/>
              <a:t>External style sheet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/>
              <a:t>Browser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175765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Cascading quiz -1: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5730" y="2015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span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&gt;text&lt;/</a:t>
            </a:r>
            <a:r>
              <a:rPr lang="en-US" b="1" dirty="0">
                <a:solidFill>
                  <a:srgbClr val="000080"/>
                </a:solidFill>
              </a:rPr>
              <a:t>span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5730" y="3389409"/>
            <a:ext cx="2621230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000080"/>
                </a:solidFill>
              </a:rPr>
              <a:t>span#sid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red</a:t>
            </a:r>
            <a:r>
              <a:rPr lang="en-US" dirty="0"/>
              <a:t>; </a:t>
            </a:r>
            <a:r>
              <a:rPr lang="en-US" dirty="0" smtClean="0"/>
              <a:t>}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000080"/>
                </a:solidFill>
              </a:rPr>
              <a:t>#</a:t>
            </a:r>
            <a:r>
              <a:rPr lang="en-US" b="1" dirty="0" err="1">
                <a:solidFill>
                  <a:srgbClr val="000080"/>
                </a:solidFill>
              </a:rPr>
              <a:t>pid</a:t>
            </a:r>
            <a:r>
              <a:rPr lang="en-US" b="1" dirty="0">
                <a:solidFill>
                  <a:srgbClr val="000080"/>
                </a:solidFill>
              </a:rPr>
              <a:t> span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4396" y="1322754"/>
            <a:ext cx="27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color of  ‘text’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228" y="2283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8" y="363530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26919" y="1992084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6919" y="3382393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175765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Cascading quiz -2: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5730" y="2015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span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&gt;text&lt;/</a:t>
            </a:r>
            <a:r>
              <a:rPr lang="en-US" b="1" dirty="0">
                <a:solidFill>
                  <a:srgbClr val="000080"/>
                </a:solidFill>
              </a:rPr>
              <a:t>span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5730" y="3389409"/>
            <a:ext cx="3954929" cy="115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0080"/>
                </a:solidFill>
              </a:rPr>
              <a:t>#</a:t>
            </a:r>
            <a:r>
              <a:rPr lang="en-US" b="1" dirty="0" err="1">
                <a:solidFill>
                  <a:srgbClr val="000080"/>
                </a:solidFill>
              </a:rPr>
              <a:t>pid</a:t>
            </a:r>
            <a:r>
              <a:rPr lang="en-US" b="1" dirty="0">
                <a:solidFill>
                  <a:srgbClr val="000080"/>
                </a:solidFill>
              </a:rPr>
              <a:t> #</a:t>
            </a:r>
            <a:r>
              <a:rPr lang="en-US" b="1" dirty="0" err="1">
                <a:solidFill>
                  <a:srgbClr val="000080"/>
                </a:solidFill>
              </a:rPr>
              <a:t>sid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red</a:t>
            </a:r>
            <a:r>
              <a:rPr lang="en-US" dirty="0"/>
              <a:t>; }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0080"/>
                </a:solidFill>
              </a:rPr>
              <a:t>pclass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80"/>
                </a:solidFill>
              </a:rPr>
              <a:t>span#sid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0080"/>
                </a:solidFill>
              </a:rPr>
              <a:t>sclass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/>
              <a:t>; }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4396" y="1322754"/>
            <a:ext cx="27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color of  ‘text’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228" y="2283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8" y="363530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26919" y="1992084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6919" y="3382393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175765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Cascading quiz -3: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5730" y="2015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span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&gt;text&lt;/</a:t>
            </a:r>
            <a:r>
              <a:rPr lang="en-US" b="1" dirty="0">
                <a:solidFill>
                  <a:srgbClr val="000080"/>
                </a:solidFill>
              </a:rPr>
              <a:t>span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5730" y="3389409"/>
            <a:ext cx="2993127" cy="115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0080"/>
                </a:solidFill>
              </a:rPr>
              <a:t>#</a:t>
            </a:r>
            <a:r>
              <a:rPr lang="en-US" b="1" dirty="0" err="1">
                <a:solidFill>
                  <a:srgbClr val="000080"/>
                </a:solidFill>
              </a:rPr>
              <a:t>pid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red </a:t>
            </a:r>
            <a:r>
              <a:rPr lang="en-US" b="1" dirty="0">
                <a:solidFill>
                  <a:srgbClr val="000080"/>
                </a:solidFill>
              </a:rPr>
              <a:t>!important</a:t>
            </a:r>
            <a:r>
              <a:rPr lang="en-US" dirty="0"/>
              <a:t>; 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span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/>
              <a:t>; }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4396" y="1322754"/>
            <a:ext cx="27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color of  ‘text’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228" y="2283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8" y="363530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26919" y="1992084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6919" y="3382393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175765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smtClean="0"/>
              <a:t>Cascading quiz -4: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5730" y="2015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span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sclass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&gt;text&lt;/</a:t>
            </a:r>
            <a:r>
              <a:rPr lang="en-US" b="1" dirty="0">
                <a:solidFill>
                  <a:srgbClr val="000080"/>
                </a:solidFill>
              </a:rPr>
              <a:t>span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5730" y="3389409"/>
            <a:ext cx="3839513" cy="115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000080"/>
                </a:solidFill>
              </a:rPr>
              <a:t>#</a:t>
            </a:r>
            <a:r>
              <a:rPr lang="en-US" b="1" dirty="0" err="1">
                <a:solidFill>
                  <a:srgbClr val="000080"/>
                </a:solidFill>
              </a:rPr>
              <a:t>pid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blue</a:t>
            </a:r>
            <a:r>
              <a:rPr lang="en-US" dirty="0"/>
              <a:t>; </a:t>
            </a:r>
            <a:r>
              <a:rPr lang="en-US" b="1" dirty="0">
                <a:solidFill>
                  <a:srgbClr val="0000FF"/>
                </a:solidFill>
              </a:rPr>
              <a:t>font-size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b="1" dirty="0">
                <a:solidFill>
                  <a:srgbClr val="008000"/>
                </a:solidFill>
              </a:rPr>
              <a:t>px</a:t>
            </a:r>
            <a:r>
              <a:rPr lang="en-US" dirty="0"/>
              <a:t>; 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#</a:t>
            </a:r>
            <a:r>
              <a:rPr lang="en-US" b="1" dirty="0" err="1">
                <a:solidFill>
                  <a:srgbClr val="000080"/>
                </a:solidFill>
              </a:rPr>
              <a:t>pid</a:t>
            </a:r>
            <a:r>
              <a:rPr lang="en-US" b="1" dirty="0">
                <a:solidFill>
                  <a:srgbClr val="000080"/>
                </a:solidFill>
              </a:rPr>
              <a:t> span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red </a:t>
            </a:r>
            <a:r>
              <a:rPr lang="en-US" b="1" dirty="0">
                <a:solidFill>
                  <a:srgbClr val="000080"/>
                </a:solidFill>
              </a:rPr>
              <a:t>!important</a:t>
            </a:r>
            <a:r>
              <a:rPr lang="en-US" dirty="0"/>
              <a:t>;}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 #</a:t>
            </a:r>
            <a:r>
              <a:rPr lang="en-US" b="1" dirty="0" err="1">
                <a:solidFill>
                  <a:srgbClr val="000080"/>
                </a:solidFill>
              </a:rPr>
              <a:t>sid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 </a:t>
            </a:r>
            <a:r>
              <a:rPr lang="en-US" b="1" dirty="0">
                <a:solidFill>
                  <a:srgbClr val="0000FF"/>
                </a:solidFill>
              </a:rPr>
              <a:t>color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/>
              <a:t>; </a:t>
            </a:r>
            <a:r>
              <a:rPr lang="en-US" b="1" dirty="0">
                <a:solidFill>
                  <a:srgbClr val="0000FF"/>
                </a:solidFill>
              </a:rPr>
              <a:t>font-size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150</a:t>
            </a:r>
            <a:r>
              <a:rPr lang="en-US" dirty="0"/>
              <a:t>%;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396" y="1322754"/>
            <a:ext cx="44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color of  ‘text’ and the font-size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8502" y="2873232"/>
            <a:ext cx="995949" cy="64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228" y="2283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8" y="363530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26919" y="1992084"/>
            <a:ext cx="4541163" cy="101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6919" y="3382393"/>
            <a:ext cx="4541163" cy="124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2854" y="3787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font-size = 15px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0" y="244045"/>
            <a:ext cx="4608000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439021"/>
            <a:ext cx="2849088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 smtClean="0"/>
              <a:t>Cascading priorities :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class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element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06871"/>
              </p:ext>
            </p:extLst>
          </p:nvPr>
        </p:nvGraphicFramePr>
        <p:xfrm>
          <a:off x="3129973" y="1502973"/>
          <a:ext cx="5556827" cy="26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924"/>
                <a:gridCol w="849754"/>
                <a:gridCol w="858892"/>
                <a:gridCol w="1123869"/>
                <a:gridCol w="777388"/>
              </a:tblGrid>
              <a:tr h="392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496"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li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n-US" b="0" dirty="0" err="1" smtClean="0"/>
                        <a:t>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stepview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#navigation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92496">
                <a:tc>
                  <a:txBody>
                    <a:bodyPr/>
                    <a:lstStyle/>
                    <a:p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p.pclass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span#sid.sclass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3823" y="4502039"/>
            <a:ext cx="58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rules have the same weight, the latter wins the battle.</a:t>
            </a:r>
          </a:p>
        </p:txBody>
      </p:sp>
    </p:spTree>
    <p:extLst>
      <p:ext uri="{BB962C8B-B14F-4D97-AF65-F5344CB8AC3E}">
        <p14:creationId xmlns:p14="http://schemas.microsoft.com/office/powerpoint/2010/main" val="13332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- basics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6653" y="1482725"/>
            <a:ext cx="158248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!important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66653" y="2293108"/>
            <a:ext cx="6915400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Will override all previous cascade and give it the highest priority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b="1" dirty="0"/>
              <a:t>!important </a:t>
            </a:r>
            <a:r>
              <a:rPr lang="en-US" dirty="0"/>
              <a:t>is specified more than once for the same element, </a:t>
            </a:r>
          </a:p>
          <a:p>
            <a:pPr>
              <a:lnSpc>
                <a:spcPct val="120000"/>
              </a:lnSpc>
            </a:pPr>
            <a:r>
              <a:rPr lang="en-US" dirty="0"/>
              <a:t>they will fall back to the normal cascading rules.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3435" y="1565666"/>
            <a:ext cx="6090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(placed </a:t>
            </a:r>
            <a:r>
              <a:rPr lang="en-US" sz="1600" dirty="0"/>
              <a:t>after the declaration, before the </a:t>
            </a:r>
            <a:r>
              <a:rPr lang="en-US" sz="1600" dirty="0" smtClean="0"/>
              <a:t>semicolon)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94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browsers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2526" y="1294694"/>
            <a:ext cx="59785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CSS-3 is supported by all ‘modern’ browsers.</a:t>
            </a:r>
          </a:p>
          <a:p>
            <a:endParaRPr lang="en-US" dirty="0" smtClean="0"/>
          </a:p>
          <a:p>
            <a:r>
              <a:rPr lang="en-US" dirty="0" smtClean="0"/>
              <a:t>For some ‘older’ browsers vendor specific styles are available.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81235" y="4284727"/>
            <a:ext cx="592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http://www.w3schools.com/</a:t>
            </a:r>
            <a:r>
              <a:rPr lang="en-US" dirty="0" err="1">
                <a:hlinkClick r:id="rId4"/>
              </a:rPr>
              <a:t>cssref</a:t>
            </a:r>
            <a:r>
              <a:rPr lang="en-US" dirty="0">
                <a:hlinkClick r:id="rId4"/>
              </a:rPr>
              <a:t>/css3_browsersupport.asp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9785" y="2457073"/>
            <a:ext cx="4751350" cy="156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Prefixes:</a:t>
            </a:r>
          </a:p>
          <a:p>
            <a:pPr>
              <a:lnSpc>
                <a:spcPct val="130000"/>
              </a:lnSpc>
            </a:pPr>
            <a:r>
              <a:rPr lang="en-US" dirty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</a:t>
            </a:r>
            <a:r>
              <a:rPr lang="en-US" dirty="0"/>
              <a:t>		Mozilla (Firefox)</a:t>
            </a:r>
          </a:p>
          <a:p>
            <a:r>
              <a:rPr lang="en-US" dirty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</a:t>
            </a:r>
            <a:r>
              <a:rPr lang="en-US" dirty="0"/>
              <a:t>		</a:t>
            </a:r>
            <a:r>
              <a:rPr lang="en-US" dirty="0" err="1"/>
              <a:t>Webkit</a:t>
            </a:r>
            <a:r>
              <a:rPr lang="en-US" dirty="0"/>
              <a:t> (Chrome, Safari)</a:t>
            </a:r>
          </a:p>
          <a:p>
            <a:r>
              <a:rPr lang="is-IS" dirty="0"/>
              <a:t>-</a:t>
            </a:r>
            <a:r>
              <a:rPr lang="is-IS" dirty="0" smtClean="0"/>
              <a:t>o-</a:t>
            </a:r>
            <a:r>
              <a:rPr lang="is-IS" dirty="0"/>
              <a:t>		Opera</a:t>
            </a:r>
          </a:p>
          <a:p>
            <a:r>
              <a:rPr lang="is-IS" dirty="0"/>
              <a:t>-</a:t>
            </a:r>
            <a:r>
              <a:rPr lang="is-IS" dirty="0" smtClean="0"/>
              <a:t>ms-</a:t>
            </a:r>
            <a:r>
              <a:rPr lang="is-IS" dirty="0"/>
              <a:t>		Internet </a:t>
            </a:r>
            <a:r>
              <a:rPr lang="is-IS" dirty="0" smtClean="0"/>
              <a:t>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border</a:t>
            </a:r>
            <a:r>
              <a:rPr lang="en-US" sz="2800" smtClean="0"/>
              <a:t>-radius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25532" y="2191399"/>
            <a:ext cx="675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border</a:t>
            </a:r>
            <a:r>
              <a:rPr lang="en-US" b="1" dirty="0">
                <a:solidFill>
                  <a:srgbClr val="0000FF"/>
                </a:solidFill>
              </a:rPr>
              <a:t>-radius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b="1" dirty="0" smtClean="0">
                <a:solidFill>
                  <a:srgbClr val="008000"/>
                </a:solidFill>
              </a:rPr>
              <a:t>px</a:t>
            </a:r>
            <a:r>
              <a:rPr lang="en-US" dirty="0" smtClean="0"/>
              <a:t>;</a:t>
            </a:r>
          </a:p>
          <a:p>
            <a:r>
              <a:rPr lang="en-US" b="1" dirty="0">
                <a:solidFill>
                  <a:srgbClr val="0000FF"/>
                </a:solidFill>
              </a:rPr>
              <a:t>border-radius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50</a:t>
            </a:r>
            <a:r>
              <a:rPr lang="en-US" b="1" dirty="0" smtClean="0">
                <a:solidFill>
                  <a:srgbClr val="008000"/>
                </a:solidFill>
              </a:rPr>
              <a:t>%</a:t>
            </a:r>
            <a:r>
              <a:rPr lang="en-US" dirty="0" smtClean="0"/>
              <a:t>;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-</a:t>
            </a:r>
            <a:r>
              <a:rPr lang="en-US" b="1" dirty="0" err="1">
                <a:solidFill>
                  <a:srgbClr val="0000FF"/>
                </a:solidFill>
              </a:rPr>
              <a:t>moz</a:t>
            </a:r>
            <a:r>
              <a:rPr lang="en-US" b="1" dirty="0">
                <a:solidFill>
                  <a:srgbClr val="0000FF"/>
                </a:solidFill>
              </a:rPr>
              <a:t>-border-radius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b="1" dirty="0">
                <a:solidFill>
                  <a:srgbClr val="008000"/>
                </a:solidFill>
              </a:rPr>
              <a:t>px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b="1" dirty="0">
                <a:solidFill>
                  <a:srgbClr val="008000"/>
                </a:solidFill>
              </a:rPr>
              <a:t>px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b="1" dirty="0">
                <a:solidFill>
                  <a:srgbClr val="008000"/>
                </a:solidFill>
              </a:rPr>
              <a:t>px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b="1" dirty="0">
                <a:solidFill>
                  <a:srgbClr val="008000"/>
                </a:solidFill>
              </a:rPr>
              <a:t>px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-</a:t>
            </a:r>
            <a:r>
              <a:rPr lang="en-US" b="1" dirty="0" err="1">
                <a:solidFill>
                  <a:srgbClr val="0000FF"/>
                </a:solidFill>
              </a:rPr>
              <a:t>webkit</a:t>
            </a:r>
            <a:r>
              <a:rPr lang="en-US" b="1" dirty="0">
                <a:solidFill>
                  <a:srgbClr val="0000FF"/>
                </a:solidFill>
              </a:rPr>
              <a:t>-border-radius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b="1" dirty="0">
                <a:solidFill>
                  <a:srgbClr val="008000"/>
                </a:solidFill>
              </a:rPr>
              <a:t>px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b="1" dirty="0">
                <a:solidFill>
                  <a:srgbClr val="008000"/>
                </a:solidFill>
              </a:rPr>
              <a:t>px 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b="1" dirty="0" smtClean="0">
                <a:solidFill>
                  <a:srgbClr val="008000"/>
                </a:solidFill>
              </a:rPr>
              <a:t>px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border-radius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10</a:t>
            </a:r>
            <a:r>
              <a:rPr lang="en-US" b="1" dirty="0" smtClean="0">
                <a:solidFill>
                  <a:srgbClr val="008000"/>
                </a:solidFill>
              </a:rPr>
              <a:t>px 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30</a:t>
            </a:r>
            <a:r>
              <a:rPr lang="en-US" b="1" dirty="0" smtClean="0">
                <a:solidFill>
                  <a:srgbClr val="008000"/>
                </a:solidFill>
              </a:rPr>
              <a:t>px</a:t>
            </a:r>
            <a:r>
              <a:rPr lang="en-US" dirty="0"/>
              <a:t>;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horizontal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radius / vertical radius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072" y="1375251"/>
            <a:ext cx="656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border-radius</a:t>
            </a:r>
            <a:r>
              <a:rPr lang="en-US" dirty="0"/>
              <a:t>: &lt;top-left&gt;</a:t>
            </a:r>
            <a:r>
              <a:rPr lang="en-US" b="1" dirty="0"/>
              <a:t> </a:t>
            </a:r>
            <a:r>
              <a:rPr lang="en-US" dirty="0"/>
              <a:t>&lt;top-right&gt;</a:t>
            </a:r>
            <a:r>
              <a:rPr lang="en-US" b="1" dirty="0"/>
              <a:t> </a:t>
            </a:r>
            <a:r>
              <a:rPr lang="en-US" dirty="0"/>
              <a:t>&lt;bottom-right&gt; &lt;bottom-left&gt;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gradient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8446" y="4481821"/>
            <a:ext cx="503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http://www.w3schools.com/</a:t>
            </a:r>
            <a:r>
              <a:rPr lang="en-US" dirty="0" err="1">
                <a:hlinkClick r:id="rId4"/>
              </a:rPr>
              <a:t>css</a:t>
            </a:r>
            <a:r>
              <a:rPr lang="en-US" dirty="0">
                <a:hlinkClick r:id="rId4"/>
              </a:rPr>
              <a:t>/css3_gradients.asp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6303" y="1505841"/>
            <a:ext cx="709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background</a:t>
            </a:r>
            <a:r>
              <a:rPr lang="en-US" dirty="0" smtClean="0"/>
              <a:t>: linear-gradient(direction/angle, color-stop1, color-stop2, ...);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573" y="2722492"/>
            <a:ext cx="2220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CSS3 directions: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right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bottom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bottom right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303" y="1983644"/>
            <a:ext cx="7510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radial-gradient(shape size at position, start-color, ..., last-color);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3549" y="2722492"/>
            <a:ext cx="3152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</a:t>
            </a:r>
            <a:r>
              <a:rPr lang="en-US" u="sng" dirty="0" err="1"/>
              <a:t>moz</a:t>
            </a:r>
            <a:r>
              <a:rPr lang="en-US" u="sng" dirty="0"/>
              <a:t>- </a:t>
            </a:r>
            <a:r>
              <a:rPr lang="en-US" u="sng" dirty="0" smtClean="0"/>
              <a:t> and-</a:t>
            </a:r>
            <a:r>
              <a:rPr lang="en-US" u="sng" dirty="0" err="1" smtClean="0"/>
              <a:t>webkit</a:t>
            </a:r>
            <a:r>
              <a:rPr lang="en-US" u="sng" dirty="0" smtClean="0"/>
              <a:t>- directions: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left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135deg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6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shadow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05545" y="1505841"/>
            <a:ext cx="4398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text-shadow</a:t>
            </a:r>
            <a:r>
              <a:rPr lang="en-US" dirty="0" smtClean="0"/>
              <a:t>: offset-x  offset-y  blur  color;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5544" y="2075003"/>
            <a:ext cx="4398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box-shadow</a:t>
            </a:r>
            <a:r>
              <a:rPr lang="en-US" dirty="0" smtClean="0"/>
              <a:t>: </a:t>
            </a:r>
            <a:r>
              <a:rPr lang="en-US" dirty="0"/>
              <a:t>offset-x  offset-y  blur  color;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3224" y="3816849"/>
            <a:ext cx="333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color</a:t>
            </a:r>
            <a:r>
              <a:rPr lang="fi-FI" dirty="0" smtClean="0"/>
              <a:t>:   rgba(128,  128,  128,  0.5)</a:t>
            </a:r>
            <a:r>
              <a:rPr lang="fi-FI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transitions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125" y="1430436"/>
            <a:ext cx="62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Transitions allow you to change </a:t>
            </a:r>
            <a:r>
              <a:rPr lang="en-US" sz="2400" dirty="0" smtClean="0"/>
              <a:t>smoothly 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70572" y="2208157"/>
            <a:ext cx="5288627" cy="136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To create a transition effect, you must </a:t>
            </a:r>
            <a:r>
              <a:rPr lang="en-US" sz="2000" dirty="0" smtClean="0"/>
              <a:t>specify:</a:t>
            </a:r>
            <a:endParaRPr lang="en-US" sz="20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the CSS property you want to add </a:t>
            </a:r>
            <a:r>
              <a:rPr lang="en-US" sz="2000" dirty="0" smtClean="0"/>
              <a:t>an </a:t>
            </a:r>
            <a:r>
              <a:rPr lang="en-US" sz="2000" dirty="0"/>
              <a:t>effect </a:t>
            </a:r>
            <a:r>
              <a:rPr lang="en-US" sz="2000" dirty="0" smtClean="0"/>
              <a:t>to 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duration of the </a:t>
            </a:r>
            <a:r>
              <a:rPr lang="en-US" sz="2000" dirty="0" smtClean="0"/>
              <a:t>effect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2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transitions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3173" y="1463135"/>
            <a:ext cx="6932068" cy="2516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transition-timing-</a:t>
            </a:r>
            <a:r>
              <a:rPr lang="en-US" u="sng" dirty="0" smtClean="0"/>
              <a:t>function: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/>
              <a:t>    </a:t>
            </a:r>
            <a:r>
              <a:rPr lang="en-US" b="1" dirty="0" smtClean="0"/>
              <a:t>ease</a:t>
            </a:r>
            <a:r>
              <a:rPr lang="en-US" b="1" dirty="0" smtClean="0">
                <a:solidFill>
                  <a:srgbClr val="D9371D"/>
                </a:solidFill>
              </a:rPr>
              <a:t>	</a:t>
            </a:r>
            <a:r>
              <a:rPr lang="en-US" dirty="0" smtClean="0"/>
              <a:t>- </a:t>
            </a:r>
            <a:r>
              <a:rPr lang="en-US" dirty="0"/>
              <a:t>low start, then </a:t>
            </a:r>
            <a:r>
              <a:rPr lang="en-US" dirty="0" smtClean="0"/>
              <a:t>fast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end slowly (default)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linear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	- </a:t>
            </a:r>
            <a:r>
              <a:rPr lang="en-US" dirty="0"/>
              <a:t>same speed from start to end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ease</a:t>
            </a:r>
            <a:r>
              <a:rPr lang="en-US" b="1" dirty="0">
                <a:solidFill>
                  <a:srgbClr val="000000"/>
                </a:solidFill>
              </a:rPr>
              <a:t>-in</a:t>
            </a:r>
            <a:r>
              <a:rPr lang="en-US" b="1" dirty="0">
                <a:solidFill>
                  <a:srgbClr val="D9371D"/>
                </a:solidFill>
              </a:rPr>
              <a:t> </a:t>
            </a:r>
            <a:r>
              <a:rPr lang="en-US" b="1" dirty="0" smtClean="0">
                <a:solidFill>
                  <a:srgbClr val="D9371D"/>
                </a:solidFill>
              </a:rPr>
              <a:t>	</a:t>
            </a:r>
            <a:r>
              <a:rPr lang="en-US" dirty="0" smtClean="0"/>
              <a:t>- </a:t>
            </a:r>
            <a:r>
              <a:rPr lang="en-US" dirty="0"/>
              <a:t>slow start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ease</a:t>
            </a:r>
            <a:r>
              <a:rPr lang="en-US" b="1" dirty="0">
                <a:solidFill>
                  <a:srgbClr val="000000"/>
                </a:solidFill>
              </a:rPr>
              <a:t>-out </a:t>
            </a:r>
            <a:r>
              <a:rPr lang="en-US" b="1" dirty="0" smtClean="0">
                <a:solidFill>
                  <a:srgbClr val="D9371D"/>
                </a:solidFill>
              </a:rPr>
              <a:t>	</a:t>
            </a:r>
            <a:r>
              <a:rPr lang="en-US" dirty="0" smtClean="0"/>
              <a:t>- </a:t>
            </a:r>
            <a:r>
              <a:rPr lang="en-US" dirty="0"/>
              <a:t>slow end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ease</a:t>
            </a:r>
            <a:r>
              <a:rPr lang="en-US" b="1" dirty="0">
                <a:solidFill>
                  <a:srgbClr val="000000"/>
                </a:solidFill>
              </a:rPr>
              <a:t>-in-out </a:t>
            </a:r>
            <a:r>
              <a:rPr lang="en-US" b="1" dirty="0" smtClean="0">
                <a:solidFill>
                  <a:srgbClr val="D9371D"/>
                </a:solidFill>
              </a:rPr>
              <a:t>	</a:t>
            </a:r>
            <a:r>
              <a:rPr lang="en-US" dirty="0" smtClean="0"/>
              <a:t>- </a:t>
            </a:r>
            <a:r>
              <a:rPr lang="en-US" dirty="0"/>
              <a:t>slow start and end</a:t>
            </a:r>
          </a:p>
          <a:p>
            <a:pPr>
              <a:lnSpc>
                <a:spcPct val="130000"/>
              </a:lnSpc>
              <a:tabLst>
                <a:tab pos="25114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cubic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b="1" dirty="0" err="1">
                <a:solidFill>
                  <a:srgbClr val="000000"/>
                </a:solidFill>
              </a:rPr>
              <a:t>bezier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n,n,n,n</a:t>
            </a:r>
            <a:r>
              <a:rPr lang="en-US" b="1" dirty="0">
                <a:solidFill>
                  <a:srgbClr val="000000"/>
                </a:solidFill>
              </a:rPr>
              <a:t>) </a:t>
            </a:r>
            <a:r>
              <a:rPr lang="en-US" b="1" dirty="0" smtClean="0">
                <a:solidFill>
                  <a:srgbClr val="D9371D"/>
                </a:solidFill>
              </a:rPr>
              <a:t>	</a:t>
            </a:r>
            <a:r>
              <a:rPr lang="en-US" dirty="0" smtClean="0"/>
              <a:t>- define </a:t>
            </a:r>
            <a:r>
              <a:rPr lang="en-US" dirty="0"/>
              <a:t>your own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transform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6400" y="3599612"/>
            <a:ext cx="5626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http://www.w3schools.com/</a:t>
            </a:r>
            <a:r>
              <a:rPr lang="en-US" dirty="0" err="1">
                <a:hlinkClick r:id="rId4"/>
              </a:rPr>
              <a:t>css</a:t>
            </a:r>
            <a:r>
              <a:rPr lang="en-US" dirty="0">
                <a:hlinkClick r:id="rId4"/>
              </a:rPr>
              <a:t>/css3_2dtransforms.asp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19416" y="4232876"/>
            <a:ext cx="5954771" cy="369332"/>
            <a:chOff x="1121947" y="3816849"/>
            <a:chExt cx="595477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275677" y="3816849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http://css3.bradshawenterprises.com/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1947" y="3816849"/>
              <a:ext cx="2153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Some nice examples: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7248" y="2586245"/>
            <a:ext cx="699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CSS3 </a:t>
            </a:r>
            <a:r>
              <a:rPr lang="en-US" dirty="0"/>
              <a:t>supports 2D and 3D transformations.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37248" y="1271046"/>
            <a:ext cx="7066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transformation lets an element change shape, </a:t>
            </a:r>
            <a:r>
              <a:rPr lang="en-US" sz="2000" dirty="0" smtClean="0"/>
              <a:t>size </a:t>
            </a:r>
            <a:r>
              <a:rPr lang="en-US" sz="2000" dirty="0"/>
              <a:t>and </a:t>
            </a:r>
            <a:r>
              <a:rPr lang="en-US" sz="2000" dirty="0" smtClean="0"/>
              <a:t>position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37248" y="1729158"/>
            <a:ext cx="341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(translate, rotate, scale, and skew)</a:t>
            </a:r>
          </a:p>
        </p:txBody>
      </p:sp>
    </p:spTree>
    <p:extLst>
      <p:ext uri="{BB962C8B-B14F-4D97-AF65-F5344CB8AC3E}">
        <p14:creationId xmlns:p14="http://schemas.microsoft.com/office/powerpoint/2010/main" val="36581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CSS 3 - animation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6104" y="1370447"/>
            <a:ext cx="6852860" cy="216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to do CSS animations:</a:t>
            </a:r>
          </a:p>
          <a:p>
            <a:endParaRPr lang="en-US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keyframes</a:t>
            </a:r>
            <a:r>
              <a:rPr lang="en-US" b="1" dirty="0" smtClean="0"/>
              <a:t> </a:t>
            </a:r>
            <a:r>
              <a:rPr lang="en-US" dirty="0" smtClean="0"/>
              <a:t>  -   </a:t>
            </a:r>
            <a:r>
              <a:rPr lang="en-US" dirty="0" smtClean="0"/>
              <a:t>define the </a:t>
            </a:r>
            <a:r>
              <a:rPr lang="en-US" dirty="0"/>
              <a:t>stages and styles of the </a:t>
            </a:r>
            <a:r>
              <a:rPr lang="en-US" dirty="0" smtClean="0"/>
              <a:t>animation</a:t>
            </a:r>
            <a:endParaRPr lang="en-US" b="1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en-US" dirty="0"/>
              <a:t>to a specific CSS element </a:t>
            </a:r>
            <a:r>
              <a:rPr lang="is-IS" dirty="0" smtClean="0"/>
              <a:t>… </a:t>
            </a:r>
            <a:br>
              <a:rPr lang="is-IS" dirty="0" smtClean="0"/>
            </a:br>
            <a:r>
              <a:rPr lang="en-US" dirty="0" smtClean="0"/>
              <a:t>and </a:t>
            </a:r>
            <a:r>
              <a:rPr lang="en-US" dirty="0"/>
              <a:t>define how it is animated.</a:t>
            </a:r>
          </a:p>
        </p:txBody>
      </p:sp>
    </p:spTree>
    <p:extLst>
      <p:ext uri="{BB962C8B-B14F-4D97-AF65-F5344CB8AC3E}">
        <p14:creationId xmlns:p14="http://schemas.microsoft.com/office/powerpoint/2010/main" val="33256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HTML 4 - structure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0885" y="1404000"/>
            <a:ext cx="8777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&lt;!DOCTYPE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HTML </a:t>
            </a:r>
            <a:r>
              <a:rPr lang="en-US" sz="1600" dirty="0">
                <a:latin typeface="Courier New"/>
                <a:cs typeface="Courier New"/>
              </a:rPr>
              <a:t>PUBLIC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"-//W3C//DTD HTML 4.01 Transitional//EN"</a:t>
            </a:r>
            <a:b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  "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http://www.w3.org/TR/html4/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loose.dtd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meta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http-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equiv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"Content-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content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"text/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html;charset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=UTF-8"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  .</a:t>
            </a:r>
            <a:r>
              <a:rPr lang="en-US" sz="1600" dirty="0">
                <a:latin typeface="Courier New"/>
                <a:cs typeface="Courier New"/>
              </a:rPr>
              <a:t>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</a:t>
            </a:r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. Content ...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HTML 5 + CSS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2D89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0"/>
            <a:ext cx="936000" cy="93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7413" y="2216120"/>
            <a:ext cx="5087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/>
              <a:t>Define your own tags </a:t>
            </a:r>
            <a:r>
              <a:rPr lang="is-IS" sz="4000" dirty="0" smtClean="0"/>
              <a:t>… </a:t>
            </a:r>
            <a:endParaRPr lang="en-US" sz="4000" dirty="0"/>
          </a:p>
        </p:txBody>
      </p:sp>
      <p:pic>
        <p:nvPicPr>
          <p:cNvPr id="7" name="Picture 6" descr="HTML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62" y="70463"/>
            <a:ext cx="78028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85" y="12968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responsive-w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7" y="0"/>
            <a:ext cx="64309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1547" y="1744954"/>
            <a:ext cx="667011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CSS and HTML </a:t>
            </a:r>
            <a:r>
              <a:rPr lang="en-US" sz="2800" dirty="0" smtClean="0"/>
              <a:t>to </a:t>
            </a:r>
            <a:r>
              <a:rPr lang="en-US" sz="2800" dirty="0"/>
              <a:t>resize, hide, shrink, </a:t>
            </a:r>
            <a:r>
              <a:rPr lang="en-US" sz="2800" dirty="0" smtClean="0"/>
              <a:t>enlarge </a:t>
            </a:r>
            <a:r>
              <a:rPr lang="en-US" sz="2800" dirty="0"/>
              <a:t>or move </a:t>
            </a:r>
            <a:r>
              <a:rPr lang="en-US" sz="2800" dirty="0" smtClean="0"/>
              <a:t>the </a:t>
            </a:r>
            <a:r>
              <a:rPr lang="en-US" sz="2800" dirty="0"/>
              <a:t>content </a:t>
            </a:r>
            <a:endParaRPr lang="en-US" sz="2800" dirty="0" smtClean="0"/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make it look good on any screen</a:t>
            </a:r>
          </a:p>
        </p:txBody>
      </p:sp>
    </p:spTree>
    <p:extLst>
      <p:ext uri="{BB962C8B-B14F-4D97-AF65-F5344CB8AC3E}">
        <p14:creationId xmlns:p14="http://schemas.microsoft.com/office/powerpoint/2010/main" val="12374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986" y="1363193"/>
            <a:ext cx="39015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u="sng" dirty="0" smtClean="0"/>
              <a:t>Recipe: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Set viewport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Use media queries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/>
              <a:t>Use a grid-</a:t>
            </a:r>
            <a:r>
              <a:rPr lang="en-US" sz="2400" dirty="0" smtClean="0"/>
              <a:t>view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/>
              <a:t>Optimize for mobile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2088" y="1446088"/>
            <a:ext cx="4739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1. Viewport  -  the </a:t>
            </a:r>
            <a:r>
              <a:rPr lang="en-US" sz="2400" dirty="0"/>
              <a:t>user's visible area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088" y="2208331"/>
            <a:ext cx="738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viewport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content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"width=device-width, initial-scale=</a:t>
            </a:r>
            <a:r>
              <a:rPr lang="en-US" b="1" dirty="0" smtClean="0">
                <a:solidFill>
                  <a:srgbClr val="008000"/>
                </a:solidFill>
              </a:rPr>
              <a:t>1"</a:t>
            </a:r>
            <a:r>
              <a:rPr lang="en-US" dirty="0" smtClean="0"/>
              <a:t> /&gt;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088" y="2904909"/>
            <a:ext cx="775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"viewport" 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</a:rPr>
              <a:t>content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"width=device-width, </a:t>
            </a:r>
            <a:r>
              <a:rPr lang="en-US" b="1" dirty="0" err="1">
                <a:solidFill>
                  <a:srgbClr val="008000"/>
                </a:solidFill>
              </a:rPr>
              <a:t>minimumscale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1, </a:t>
            </a:r>
            <a:r>
              <a:rPr lang="en-US" b="1" dirty="0">
                <a:solidFill>
                  <a:srgbClr val="008000"/>
                </a:solidFill>
              </a:rPr>
              <a:t>maximum-scale</a:t>
            </a:r>
            <a:r>
              <a:rPr lang="en-US" b="1" dirty="0" smtClean="0">
                <a:solidFill>
                  <a:srgbClr val="008000"/>
                </a:solidFill>
              </a:rPr>
              <a:t>=1" </a:t>
            </a:r>
            <a:r>
              <a:rPr lang="en-US" dirty="0"/>
              <a:t>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2088" y="3812775"/>
            <a:ext cx="775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"viewport" 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        </a:t>
            </a:r>
            <a:r>
              <a:rPr lang="en-US" b="1" dirty="0" smtClean="0">
                <a:solidFill>
                  <a:srgbClr val="0000FF"/>
                </a:solidFill>
              </a:rPr>
              <a:t>content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"width=device-width, initial-scale=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b="1" dirty="0">
                <a:solidFill>
                  <a:srgbClr val="008000"/>
                </a:solidFill>
              </a:rPr>
              <a:t>, user-scalable = </a:t>
            </a:r>
            <a:r>
              <a:rPr lang="en-US" b="1" dirty="0" smtClean="0">
                <a:solidFill>
                  <a:srgbClr val="008000"/>
                </a:solidFill>
              </a:rPr>
              <a:t>no" </a:t>
            </a: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03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2088" y="1446088"/>
            <a:ext cx="3746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Media Queries  - react on: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1190" y="2073843"/>
            <a:ext cx="2814241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creen size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orientation 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resolution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56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21843"/>
            <a:ext cx="8486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phone.css</a:t>
            </a:r>
            <a:r>
              <a:rPr lang="en-US" sz="1600" b="1" dirty="0">
                <a:solidFill>
                  <a:srgbClr val="008000"/>
                </a:solidFill>
              </a:rPr>
              <a:t>"  </a:t>
            </a:r>
            <a:r>
              <a:rPr lang="en-US" sz="1600" b="1" dirty="0" smtClean="0">
                <a:solidFill>
                  <a:srgbClr val="008000"/>
                </a:solidFill>
              </a:rPr>
              <a:t>  </a:t>
            </a:r>
            <a:r>
              <a:rPr lang="en-US" sz="1600" b="1" dirty="0">
                <a:solidFill>
                  <a:srgbClr val="0000FF"/>
                </a:solidFill>
              </a:rPr>
              <a:t>media=</a:t>
            </a:r>
            <a:r>
              <a:rPr lang="en-US" sz="1600" b="1" dirty="0">
                <a:solidFill>
                  <a:srgbClr val="008000"/>
                </a:solidFill>
              </a:rPr>
              <a:t>"only screen and (max-width: 499px</a:t>
            </a:r>
            <a:r>
              <a:rPr lang="en-US" sz="1600" b="1" dirty="0" smtClean="0">
                <a:solidFill>
                  <a:srgbClr val="008000"/>
                </a:solidFill>
              </a:rPr>
              <a:t>)" 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tablet.css</a:t>
            </a:r>
            <a:r>
              <a:rPr lang="en-US" sz="1600" b="1" dirty="0">
                <a:solidFill>
                  <a:srgbClr val="008000"/>
                </a:solidFill>
              </a:rPr>
              <a:t>" </a:t>
            </a:r>
            <a:r>
              <a:rPr lang="en-US" sz="1600" b="1" dirty="0" smtClean="0">
                <a:solidFill>
                  <a:srgbClr val="008000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media=</a:t>
            </a:r>
            <a:r>
              <a:rPr lang="en-US" sz="1600" b="1" dirty="0">
                <a:solidFill>
                  <a:srgbClr val="008000"/>
                </a:solidFill>
              </a:rPr>
              <a:t>"only screen and (min-width: 500px) and (max-width: 1023px</a:t>
            </a:r>
            <a:r>
              <a:rPr lang="en-US" sz="1600" b="1" dirty="0" smtClean="0">
                <a:solidFill>
                  <a:srgbClr val="008000"/>
                </a:solidFill>
              </a:rPr>
              <a:t>)</a:t>
            </a:r>
            <a:r>
              <a:rPr lang="en-US" sz="1600" b="1" dirty="0">
                <a:solidFill>
                  <a:srgbClr val="008000"/>
                </a:solidFill>
              </a:rPr>
              <a:t> "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desktop.css</a:t>
            </a:r>
            <a:r>
              <a:rPr lang="en-US" sz="1600" b="1" dirty="0">
                <a:solidFill>
                  <a:srgbClr val="008000"/>
                </a:solidFill>
              </a:rPr>
              <a:t>" </a:t>
            </a:r>
            <a:r>
              <a:rPr lang="en-US" sz="1600" b="1" dirty="0">
                <a:solidFill>
                  <a:srgbClr val="0000FF"/>
                </a:solidFill>
              </a:rPr>
              <a:t>media=</a:t>
            </a:r>
            <a:r>
              <a:rPr lang="en-US" sz="1600" b="1" dirty="0">
                <a:solidFill>
                  <a:srgbClr val="008000"/>
                </a:solidFill>
              </a:rPr>
              <a:t>"only screen and (min-width: 1024px</a:t>
            </a:r>
            <a:r>
              <a:rPr lang="en-US" sz="1600" b="1" dirty="0" smtClean="0">
                <a:solidFill>
                  <a:srgbClr val="008000"/>
                </a:solidFill>
              </a:rPr>
              <a:t>)" 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53067"/>
            <a:ext cx="464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HTML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695765"/>
            <a:ext cx="464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CSS</a:t>
            </a:r>
            <a:r>
              <a:rPr lang="en-US" u="sng" dirty="0" smtClean="0"/>
              <a:t>  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457200" y="3119070"/>
            <a:ext cx="783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@media only </a:t>
            </a:r>
            <a:r>
              <a:rPr lang="en-US" sz="1600" b="1" dirty="0">
                <a:solidFill>
                  <a:srgbClr val="008000"/>
                </a:solidFill>
              </a:rPr>
              <a:t>screen </a:t>
            </a:r>
            <a:r>
              <a:rPr lang="en-US" sz="1600" b="1" dirty="0">
                <a:solidFill>
                  <a:srgbClr val="000080"/>
                </a:solidFill>
              </a:rPr>
              <a:t>and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FF"/>
                </a:solidFill>
              </a:rPr>
              <a:t>min-device-width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00FF"/>
                </a:solidFill>
              </a:rPr>
              <a:t>500</a:t>
            </a:r>
            <a:r>
              <a:rPr lang="en-US" sz="1600" b="1" dirty="0">
                <a:solidFill>
                  <a:srgbClr val="008000"/>
                </a:solidFill>
              </a:rPr>
              <a:t>px</a:t>
            </a:r>
            <a:r>
              <a:rPr lang="en-US" sz="1600" dirty="0"/>
              <a:t>) </a:t>
            </a:r>
            <a:r>
              <a:rPr lang="en-US" sz="1600" b="1" dirty="0">
                <a:solidFill>
                  <a:srgbClr val="000080"/>
                </a:solidFill>
              </a:rPr>
              <a:t>and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FF"/>
                </a:solidFill>
              </a:rPr>
              <a:t>max-width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00FF"/>
                </a:solidFill>
              </a:rPr>
              <a:t>1023</a:t>
            </a:r>
            <a:r>
              <a:rPr lang="en-US" sz="1600" b="1" dirty="0">
                <a:solidFill>
                  <a:srgbClr val="008000"/>
                </a:solidFill>
              </a:rPr>
              <a:t>px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is-IS" sz="1600" dirty="0" smtClean="0"/>
              <a:t>…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72341"/>
            <a:ext cx="5937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@media only </a:t>
            </a:r>
            <a:r>
              <a:rPr lang="en-US" sz="1600" b="1" dirty="0">
                <a:solidFill>
                  <a:srgbClr val="008000"/>
                </a:solidFill>
              </a:rPr>
              <a:t>screen </a:t>
            </a:r>
            <a:r>
              <a:rPr lang="en-US" sz="1600" b="1" dirty="0">
                <a:solidFill>
                  <a:srgbClr val="000080"/>
                </a:solidFill>
              </a:rPr>
              <a:t>and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FF"/>
                </a:solidFill>
              </a:rPr>
              <a:t>orientation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landscape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is-IS" sz="1600" dirty="0" smtClean="0"/>
              <a:t>…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5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2088" y="1446088"/>
            <a:ext cx="178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Grid-view:</a:t>
            </a:r>
            <a:endParaRPr lang="en-US" sz="2400" dirty="0"/>
          </a:p>
        </p:txBody>
      </p:sp>
      <p:pic>
        <p:nvPicPr>
          <p:cNvPr id="8" name="Picture 7" descr="gr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5" y="2233935"/>
            <a:ext cx="8495597" cy="21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2088" y="1446088"/>
            <a:ext cx="178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Grid-view:</a:t>
            </a:r>
            <a:endParaRPr lang="en-US" sz="2400" dirty="0"/>
          </a:p>
        </p:txBody>
      </p:sp>
      <p:pic>
        <p:nvPicPr>
          <p:cNvPr id="3" name="Picture 2" descr="grid-de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94" y="1309048"/>
            <a:ext cx="6412935" cy="3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2088" y="144608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Optimize for mobile use: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995" y="2073843"/>
            <a:ext cx="5893460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trigger appropriate keyboard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save bandwidth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home screen icons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400" dirty="0" smtClean="0"/>
              <a:t>full screen browsing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72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885" y="1404000"/>
            <a:ext cx="8777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&lt;!DOCTYPE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meta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charset=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"UTF-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8”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  .</a:t>
            </a:r>
            <a:r>
              <a:rPr lang="en-US" sz="1600" dirty="0">
                <a:latin typeface="Courier New"/>
                <a:cs typeface="Courier New"/>
              </a:rPr>
              <a:t>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</a:t>
            </a:r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. Content ...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7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HTML 5 - structure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6100" y="1235476"/>
            <a:ext cx="3858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Trigger </a:t>
            </a:r>
            <a:r>
              <a:rPr lang="en-US" sz="2400" dirty="0"/>
              <a:t>appropriate </a:t>
            </a:r>
            <a:r>
              <a:rPr lang="en-US" sz="2400" dirty="0" smtClean="0"/>
              <a:t>keyboard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865691" y="20903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type=</a:t>
            </a:r>
            <a:r>
              <a:rPr lang="en-US" b="1" dirty="0">
                <a:solidFill>
                  <a:srgbClr val="008000"/>
                </a:solidFill>
              </a:rPr>
              <a:t>"email"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tel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number”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337" y="3933601"/>
            <a:ext cx="377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enforces the numeric keyboard on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691" y="342723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type=</a:t>
            </a:r>
            <a:r>
              <a:rPr lang="en-US" b="1" dirty="0">
                <a:solidFill>
                  <a:srgbClr val="008000"/>
                </a:solidFill>
              </a:rPr>
              <a:t>"number" </a:t>
            </a:r>
            <a:r>
              <a:rPr lang="en-US" b="1" dirty="0">
                <a:solidFill>
                  <a:srgbClr val="0000FF"/>
                </a:solidFill>
              </a:rPr>
              <a:t>pattern=</a:t>
            </a:r>
            <a:r>
              <a:rPr lang="en-US" b="1" dirty="0">
                <a:solidFill>
                  <a:srgbClr val="008000"/>
                </a:solidFill>
              </a:rPr>
              <a:t>"[0-9]*"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2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6100" y="1235476"/>
            <a:ext cx="2668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Home screens icons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08292" y="2239936"/>
            <a:ext cx="7396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 err="1">
                <a:solidFill>
                  <a:srgbClr val="0000FF"/>
                </a:solidFill>
              </a:rPr>
              <a:t>rel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"apple-touch-icon"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icon.png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 err="1">
                <a:solidFill>
                  <a:srgbClr val="0000FF"/>
                </a:solidFill>
              </a:rPr>
              <a:t>rel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"apple-touch-icon-</a:t>
            </a:r>
            <a:r>
              <a:rPr lang="en-US" b="1" dirty="0" err="1">
                <a:solidFill>
                  <a:srgbClr val="008000"/>
                </a:solidFill>
              </a:rPr>
              <a:t>precomposed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icon.png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 err="1">
                <a:solidFill>
                  <a:srgbClr val="0000FF"/>
                </a:solidFill>
              </a:rPr>
              <a:t>rel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"shortcut icon" </a:t>
            </a:r>
            <a:r>
              <a:rPr lang="en-US" b="1" dirty="0">
                <a:solidFill>
                  <a:srgbClr val="0000FF"/>
                </a:solidFill>
              </a:rPr>
              <a:t>sizes=</a:t>
            </a:r>
            <a:r>
              <a:rPr lang="en-US" b="1" dirty="0">
                <a:solidFill>
                  <a:srgbClr val="008000"/>
                </a:solidFill>
              </a:rPr>
              <a:t>"196x196"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"icon-196x196.png"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50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Responsive design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5121" y="2376855"/>
            <a:ext cx="83479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"apple-mobile-web-app-capable" </a:t>
            </a:r>
            <a:r>
              <a:rPr lang="en-US" b="1" dirty="0">
                <a:solidFill>
                  <a:srgbClr val="0000FF"/>
                </a:solidFill>
              </a:rPr>
              <a:t>content=</a:t>
            </a:r>
            <a:r>
              <a:rPr lang="en-US" b="1" dirty="0">
                <a:solidFill>
                  <a:srgbClr val="008000"/>
                </a:solidFill>
              </a:rPr>
              <a:t>"yes"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"apple-mobile-web-app-status-bar-style" </a:t>
            </a:r>
            <a:r>
              <a:rPr lang="en-US" b="1" dirty="0">
                <a:solidFill>
                  <a:srgbClr val="0000FF"/>
                </a:solidFill>
              </a:rPr>
              <a:t>content=</a:t>
            </a:r>
            <a:r>
              <a:rPr lang="en-US" b="1" dirty="0">
                <a:solidFill>
                  <a:srgbClr val="008000"/>
                </a:solidFill>
              </a:rPr>
              <a:t>"black-translucent"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meta </a:t>
            </a:r>
            <a:r>
              <a:rPr lang="en-US" b="1" dirty="0">
                <a:solidFill>
                  <a:srgbClr val="0000FF"/>
                </a:solidFill>
              </a:rPr>
              <a:t>name=</a:t>
            </a:r>
            <a:r>
              <a:rPr lang="en-US" b="1" dirty="0">
                <a:solidFill>
                  <a:srgbClr val="008000"/>
                </a:solidFill>
              </a:rPr>
              <a:t>"mobile-web-app-capable" </a:t>
            </a:r>
            <a:r>
              <a:rPr lang="en-US" b="1" dirty="0">
                <a:solidFill>
                  <a:srgbClr val="0000FF"/>
                </a:solidFill>
              </a:rPr>
              <a:t>content=</a:t>
            </a:r>
            <a:r>
              <a:rPr lang="en-US" b="1" dirty="0">
                <a:solidFill>
                  <a:srgbClr val="008000"/>
                </a:solidFill>
              </a:rPr>
              <a:t>"yes"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100" y="1235476"/>
            <a:ext cx="2742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Full screen browsing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4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85" y="12968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18" y="533400"/>
            <a:ext cx="54229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SASS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C14F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65" y="117274"/>
            <a:ext cx="936000" cy="701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776688" y="1096152"/>
            <a:ext cx="678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SASS is a CSS Pre-Processor and offers: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07661" y="1635321"/>
            <a:ext cx="689851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smtClean="0"/>
              <a:t>Variables</a:t>
            </a:r>
            <a:r>
              <a:rPr lang="en-US" sz="2000" dirty="0" smtClean="0"/>
              <a:t>		- </a:t>
            </a:r>
            <a:r>
              <a:rPr lang="en-US" dirty="0" err="1" smtClean="0"/>
              <a:t>ie</a:t>
            </a:r>
            <a:r>
              <a:rPr lang="en-US" dirty="0" smtClean="0"/>
              <a:t> color scheme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smtClean="0"/>
              <a:t>Nesting</a:t>
            </a:r>
            <a:r>
              <a:rPr lang="en-US" sz="2000" dirty="0" smtClean="0"/>
              <a:t>		</a:t>
            </a:r>
            <a:r>
              <a:rPr lang="en-US" dirty="0" smtClean="0"/>
              <a:t>- follow the structure of your HTML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smtClean="0"/>
              <a:t>Partials - Import</a:t>
            </a:r>
            <a:r>
              <a:rPr lang="en-US" sz="2000" dirty="0" smtClean="0"/>
              <a:t>	</a:t>
            </a:r>
            <a:r>
              <a:rPr lang="en-US" dirty="0" smtClean="0"/>
              <a:t>- separate styles in different files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err="1" smtClean="0"/>
              <a:t>Mixin</a:t>
            </a:r>
            <a:r>
              <a:rPr lang="en-US" sz="2000" dirty="0" smtClean="0"/>
              <a:t>			</a:t>
            </a:r>
            <a:r>
              <a:rPr lang="en-US" dirty="0" smtClean="0"/>
              <a:t>- structures for reuse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smtClean="0"/>
              <a:t>Extend</a:t>
            </a:r>
            <a:r>
              <a:rPr lang="en-US" sz="2000" dirty="0" smtClean="0"/>
              <a:t>		</a:t>
            </a:r>
            <a:r>
              <a:rPr lang="en-US" dirty="0" smtClean="0"/>
              <a:t>- share properties from selectors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 smtClean="0"/>
              <a:t>Math operators</a:t>
            </a:r>
            <a:r>
              <a:rPr lang="en-US" sz="2000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to calculate width,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9157" y="453401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http://sass-</a:t>
            </a:r>
            <a:r>
              <a:rPr lang="en-US" dirty="0" err="1">
                <a:hlinkClick r:id="rId3"/>
              </a:rPr>
              <a:t>lang.com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042543"/>
            <a:ext cx="1729305" cy="1729305"/>
          </a:xfrm>
          <a:prstGeom prst="rect">
            <a:avLst/>
          </a:prstGeom>
        </p:spPr>
      </p:pic>
      <p:pic>
        <p:nvPicPr>
          <p:cNvPr id="10" name="Picture 9" descr="cs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90" y="872212"/>
            <a:ext cx="2018403" cy="2018403"/>
          </a:xfrm>
          <a:prstGeom prst="rect">
            <a:avLst/>
          </a:prstGeom>
        </p:spPr>
      </p:pic>
      <p:pic>
        <p:nvPicPr>
          <p:cNvPr id="12" name="Picture 11" descr="responsive-w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35" y="666450"/>
            <a:ext cx="3329173" cy="26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Frameworks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5" y="-4180"/>
            <a:ext cx="936000" cy="936000"/>
          </a:xfrm>
          <a:prstGeom prst="rect">
            <a:avLst/>
          </a:prstGeom>
        </p:spPr>
      </p:pic>
      <p:pic>
        <p:nvPicPr>
          <p:cNvPr id="8" name="Picture 7" descr="HTML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62" y="66283"/>
            <a:ext cx="780288" cy="7802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65826" y="1413601"/>
            <a:ext cx="6829177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Twitter </a:t>
            </a:r>
            <a:r>
              <a:rPr lang="en-US" dirty="0"/>
              <a:t>Bootstrap </a:t>
            </a:r>
            <a:r>
              <a:rPr lang="en-US" dirty="0" smtClean="0"/>
              <a:t>	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getbootstrap.com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Foundation 		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foundation.zurb.com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HTML </a:t>
            </a:r>
            <a:r>
              <a:rPr lang="en-US" dirty="0" err="1"/>
              <a:t>Kickstart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://www.99lime.com/</a:t>
            </a:r>
            <a:r>
              <a:rPr lang="en-US" dirty="0" smtClean="0">
                <a:hlinkClick r:id="rId7"/>
              </a:rPr>
              <a:t>elements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Gumby </a:t>
            </a:r>
            <a:r>
              <a:rPr lang="en-US" dirty="0"/>
              <a:t>Framework </a:t>
            </a:r>
            <a:r>
              <a:rPr lang="en-US" dirty="0" smtClean="0"/>
              <a:t>	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www.gumbyframework.com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Skeleton 			</a:t>
            </a:r>
            <a:r>
              <a:rPr lang="en-US" dirty="0" smtClean="0">
                <a:hlinkClick r:id="rId9"/>
              </a:rPr>
              <a:t>http://getskeleton.com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W3 </a:t>
            </a:r>
            <a:r>
              <a:rPr lang="en-US" dirty="0" err="1" smtClean="0"/>
              <a:t>css</a:t>
            </a:r>
            <a:r>
              <a:rPr lang="en-US" dirty="0" smtClean="0"/>
              <a:t> 			</a:t>
            </a:r>
            <a:r>
              <a:rPr lang="en-US" dirty="0" smtClean="0">
                <a:hlinkClick r:id="rId10"/>
              </a:rPr>
              <a:t>http://www.w3schools.com/w3css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HTML5 boilerplate 		</a:t>
            </a:r>
            <a:r>
              <a:rPr lang="en-US" dirty="0" smtClean="0">
                <a:hlinkClick r:id="rId11"/>
              </a:rPr>
              <a:t>https://html5boilerplate.com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Frameworks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5" y="-4180"/>
            <a:ext cx="936000" cy="936000"/>
          </a:xfrm>
          <a:prstGeom prst="rect">
            <a:avLst/>
          </a:prstGeom>
        </p:spPr>
      </p:pic>
      <p:pic>
        <p:nvPicPr>
          <p:cNvPr id="8" name="Picture 7" descr="HTML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62" y="66283"/>
            <a:ext cx="780288" cy="780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9786" y="1469113"/>
            <a:ext cx="6924244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Font </a:t>
            </a:r>
            <a:r>
              <a:rPr lang="en-US" dirty="0"/>
              <a:t>awesome </a:t>
            </a: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://fortawesome.github.io/Font-Awesome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Google </a:t>
            </a:r>
            <a:r>
              <a:rPr lang="en-US" dirty="0"/>
              <a:t>Fonts </a:t>
            </a: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://www.google.com/</a:t>
            </a:r>
            <a:r>
              <a:rPr lang="en-US" dirty="0" smtClean="0">
                <a:hlinkClick r:id="rId6"/>
              </a:rPr>
              <a:t>fonts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Reference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5" y="-4180"/>
            <a:ext cx="936000" cy="936000"/>
          </a:xfrm>
          <a:prstGeom prst="rect">
            <a:avLst/>
          </a:prstGeom>
        </p:spPr>
      </p:pic>
      <p:pic>
        <p:nvPicPr>
          <p:cNvPr id="8" name="Picture 7" descr="HTML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62" y="66283"/>
            <a:ext cx="780288" cy="780288"/>
          </a:xfrm>
          <a:prstGeom prst="rect">
            <a:avLst/>
          </a:prstGeom>
        </p:spPr>
      </p:pic>
      <p:sp>
        <p:nvSpPr>
          <p:cNvPr id="2" name="Rectangle 1">
            <a:hlinkClick r:id="rId5"/>
          </p:cNvPr>
          <p:cNvSpPr/>
          <p:nvPr/>
        </p:nvSpPr>
        <p:spPr>
          <a:xfrm>
            <a:off x="3784223" y="1617722"/>
            <a:ext cx="2177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www.w3schools.com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4223" y="2205189"/>
            <a:ext cx="224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www.html5rocks.com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84223" y="3380123"/>
            <a:ext cx="149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css-tricks.com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4223" y="3967591"/>
            <a:ext cx="135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hlinkClick r:id="rId8"/>
              </a:rPr>
              <a:t>caniuse.com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4223" y="2792656"/>
            <a:ext cx="221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www.html5tuts.co.uk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8846" y="3976727"/>
            <a:ext cx="176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Get inspired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D937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4" y="93691"/>
            <a:ext cx="1035601" cy="828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5" y="-4180"/>
            <a:ext cx="936000" cy="936000"/>
          </a:xfrm>
          <a:prstGeom prst="rect">
            <a:avLst/>
          </a:prstGeom>
        </p:spPr>
      </p:pic>
      <p:pic>
        <p:nvPicPr>
          <p:cNvPr id="8" name="Picture 7" descr="HTML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62" y="66283"/>
            <a:ext cx="780288" cy="7802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6174" y="1403029"/>
            <a:ext cx="2972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Some inspiration </a:t>
            </a:r>
            <a:r>
              <a:rPr lang="is-IS" sz="2800" dirty="0"/>
              <a:t>… 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349999" y="3262667"/>
            <a:ext cx="6481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5"/>
              </a:rPr>
              <a:t>https://daneden.github.io/animate.css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http://nicolasgallagher.com/pure-css-speech-bubbles/demo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9999" y="2469308"/>
            <a:ext cx="5877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codepen.io</a:t>
            </a:r>
            <a:r>
              <a:rPr lang="en-US" dirty="0" smtClean="0"/>
              <a:t>		</a:t>
            </a:r>
            <a:r>
              <a:rPr lang="en-US" dirty="0" err="1" smtClean="0"/>
              <a:t>ie</a:t>
            </a:r>
            <a:r>
              <a:rPr lang="en-US" dirty="0" smtClean="0"/>
              <a:t>. search for Material Design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885" y="1404000"/>
            <a:ext cx="8777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&lt;!DOCTYPE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.</a:t>
            </a:r>
            <a:r>
              <a:rPr lang="en-US" sz="1600" dirty="0">
                <a:latin typeface="Courier New"/>
                <a:cs typeface="Courier New"/>
              </a:rPr>
              <a:t>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.</a:t>
            </a:r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. Content ...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&lt;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ourier New"/>
                <a:cs typeface="Courier New"/>
              </a:rPr>
              <a:t>html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HTML 5 - structure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4"/>
            <a:ext cx="78028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042543"/>
            <a:ext cx="1729305" cy="1729305"/>
          </a:xfrm>
          <a:prstGeom prst="rect">
            <a:avLst/>
          </a:prstGeom>
        </p:spPr>
      </p:pic>
      <p:pic>
        <p:nvPicPr>
          <p:cNvPr id="10" name="Picture 9" descr="cs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90" y="872212"/>
            <a:ext cx="2018403" cy="2018403"/>
          </a:xfrm>
          <a:prstGeom prst="rect">
            <a:avLst/>
          </a:prstGeom>
        </p:spPr>
      </p:pic>
      <p:pic>
        <p:nvPicPr>
          <p:cNvPr id="12" name="Picture 11" descr="responsive-w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35" y="666450"/>
            <a:ext cx="3329173" cy="266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96" y="3632778"/>
            <a:ext cx="8229600" cy="857250"/>
          </a:xfrm>
        </p:spPr>
        <p:txBody>
          <a:bodyPr>
            <a:normAutofit/>
          </a:bodyPr>
          <a:lstStyle/>
          <a:p>
            <a:r>
              <a:rPr lang="is-IS" sz="3600" dirty="0" smtClean="0"/>
              <a:t>Have fun …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55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HTML 5 - new elements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4400" y="1274400"/>
            <a:ext cx="3768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New semantic elements: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    &lt;</a:t>
            </a:r>
            <a:r>
              <a:rPr lang="en-US" sz="2400" dirty="0"/>
              <a:t>header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&lt;</a:t>
            </a:r>
            <a:r>
              <a:rPr lang="en-US" sz="2400" dirty="0"/>
              <a:t>footer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&lt;section&gt;</a:t>
            </a:r>
          </a:p>
          <a:p>
            <a:r>
              <a:rPr lang="en-US" sz="2400" dirty="0" smtClean="0"/>
              <a:t>    &lt;</a:t>
            </a:r>
            <a:r>
              <a:rPr lang="en-US" sz="2400" dirty="0"/>
              <a:t>article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&lt;aside&gt;</a:t>
            </a:r>
          </a:p>
          <a:p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2887" y="1227205"/>
            <a:ext cx="4037709" cy="3580874"/>
          </a:xfrm>
          <a:prstGeom prst="rect">
            <a:avLst/>
          </a:prstGeom>
          <a:noFill/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5288" y="1341506"/>
            <a:ext cx="3681515" cy="242871"/>
          </a:xfrm>
          <a:prstGeom prst="rect">
            <a:avLst/>
          </a:prstGeom>
          <a:solidFill>
            <a:srgbClr val="E34F26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&lt;header&gt;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5288" y="1698677"/>
            <a:ext cx="3681515" cy="242871"/>
          </a:xfrm>
          <a:prstGeom prst="rect">
            <a:avLst/>
          </a:prstGeom>
          <a:solidFill>
            <a:srgbClr val="EF652A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&lt;</a:t>
            </a:r>
            <a:r>
              <a:rPr lang="en-US" sz="1600" dirty="0" err="1" smtClean="0">
                <a:solidFill>
                  <a:srgbClr val="FFFFFF"/>
                </a:solidFill>
              </a:rPr>
              <a:t>nav</a:t>
            </a:r>
            <a:r>
              <a:rPr lang="en-US" sz="1600" dirty="0" smtClean="0">
                <a:solidFill>
                  <a:srgbClr val="FFFFFF"/>
                </a:solidFill>
              </a:rPr>
              <a:t>&gt;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1144" y="4457333"/>
            <a:ext cx="3681515" cy="242871"/>
          </a:xfrm>
          <a:prstGeom prst="rect">
            <a:avLst/>
          </a:prstGeom>
          <a:solidFill>
            <a:srgbClr val="E34F26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&lt;footer&gt;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9102" y="2074168"/>
            <a:ext cx="923557" cy="2243954"/>
          </a:xfrm>
          <a:prstGeom prst="rect">
            <a:avLst/>
          </a:prstGeom>
          <a:solidFill>
            <a:srgbClr val="FAA062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&lt;aside&gt;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11144" y="2074168"/>
            <a:ext cx="2623610" cy="1034883"/>
          </a:xfrm>
          <a:prstGeom prst="rect">
            <a:avLst/>
          </a:prstGeom>
          <a:solidFill>
            <a:srgbClr val="E44D26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27920" y="2367233"/>
            <a:ext cx="2375054" cy="265948"/>
          </a:xfrm>
          <a:prstGeom prst="rect">
            <a:avLst/>
          </a:prstGeom>
          <a:solidFill>
            <a:srgbClr val="FAA062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&lt;article&gt;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7920" y="2761398"/>
            <a:ext cx="2380894" cy="265948"/>
          </a:xfrm>
          <a:prstGeom prst="rect">
            <a:avLst/>
          </a:prstGeom>
          <a:solidFill>
            <a:srgbClr val="FAA062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&lt;article&gt;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6875" y="20741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&lt;section&gt;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11144" y="3283238"/>
            <a:ext cx="2617770" cy="1034883"/>
          </a:xfrm>
          <a:prstGeom prst="rect">
            <a:avLst/>
          </a:prstGeom>
          <a:solidFill>
            <a:srgbClr val="E34F26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7923" y="3576303"/>
            <a:ext cx="2375053" cy="265948"/>
          </a:xfrm>
          <a:prstGeom prst="rect">
            <a:avLst/>
          </a:prstGeom>
          <a:solidFill>
            <a:srgbClr val="FAA062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&lt;section&gt;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27919" y="3970470"/>
            <a:ext cx="2375054" cy="265948"/>
          </a:xfrm>
          <a:prstGeom prst="rect">
            <a:avLst/>
          </a:prstGeom>
          <a:solidFill>
            <a:srgbClr val="FAA062"/>
          </a:solidFill>
          <a:ln w="19050">
            <a:solidFill>
              <a:srgbClr val="E44D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&lt;section&gt;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6875" y="3283237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&lt;article&gt;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HTML 5 - new elements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240" y="1273357"/>
            <a:ext cx="29042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New input types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number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range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tel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url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62806" y="1273355"/>
            <a:ext cx="3282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400" dirty="0"/>
              <a:t>… poor browser support</a:t>
            </a:r>
            <a:r>
              <a:rPr lang="is-IS" sz="2400" dirty="0" smtClean="0"/>
              <a:t>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datetime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datetime</a:t>
            </a:r>
            <a:r>
              <a:rPr lang="en-US" sz="2400" dirty="0"/>
              <a:t>-local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month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week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time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color</a:t>
            </a:r>
          </a:p>
        </p:txBody>
      </p:sp>
      <p:sp>
        <p:nvSpPr>
          <p:cNvPr id="11" name="TextBox 10"/>
          <p:cNvSpPr txBox="1"/>
          <p:nvPr/>
        </p:nvSpPr>
        <p:spPr>
          <a:xfrm rot="19720541">
            <a:off x="3860571" y="2987279"/>
            <a:ext cx="3980502" cy="584776"/>
          </a:xfrm>
          <a:prstGeom prst="rect">
            <a:avLst/>
          </a:prstGeom>
          <a:noFill/>
          <a:ln w="25400">
            <a:solidFill>
              <a:srgbClr val="D60000"/>
            </a:solidFill>
          </a:ln>
          <a:effectLst>
            <a:glow rad="38100">
              <a:schemeClr val="bg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75000"/>
                    </a:schemeClr>
                  </a:glow>
                </a:effectLst>
              </a:rPr>
              <a:t>- IST VERBOTEN - </a:t>
            </a:r>
            <a:endParaRPr lang="en-US" sz="3200" b="1" spc="50" dirty="0">
              <a:ln w="11430">
                <a:solidFill>
                  <a:schemeClr val="bg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50800">
                  <a:schemeClr val="bg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0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73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HTML 5 - new elements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0885" y="943299"/>
            <a:ext cx="852422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ML5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88735"/>
            <a:ext cx="780288" cy="780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9943" y="1274400"/>
            <a:ext cx="28920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New </a:t>
            </a:r>
            <a:r>
              <a:rPr lang="en-US" sz="2400" u="sng" dirty="0"/>
              <a:t>Input </a:t>
            </a:r>
            <a:r>
              <a:rPr lang="en-US" sz="2400" u="sng" dirty="0" smtClean="0"/>
              <a:t>Attributes: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placeholder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pattern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autofocus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autocomplete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min </a:t>
            </a:r>
            <a:r>
              <a:rPr lang="en-US" sz="2400" dirty="0" smtClean="0"/>
              <a:t>/ max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height / </a:t>
            </a:r>
            <a:r>
              <a:rPr lang="en-US" sz="2400" dirty="0" smtClean="0"/>
              <a:t>width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3190" y="2064708"/>
            <a:ext cx="24545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required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contenteditable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list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step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7634</TotalTime>
  <Words>1734</Words>
  <Application>Microsoft Macintosh PowerPoint</Application>
  <PresentationFormat>On-screen Show (16:9)</PresentationFormat>
  <Paragraphs>478</Paragraphs>
  <Slides>60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HTML 4 - structure</vt:lpstr>
      <vt:lpstr>PowerPoint Presentation</vt:lpstr>
      <vt:lpstr>HTML 5 - structure</vt:lpstr>
      <vt:lpstr>HTML 5 - new elements </vt:lpstr>
      <vt:lpstr>HTML 5 - new elements </vt:lpstr>
      <vt:lpstr>HTML 5 - new elements </vt:lpstr>
      <vt:lpstr>HTML 5 - new elements </vt:lpstr>
      <vt:lpstr>HTML 5 - new elements </vt:lpstr>
      <vt:lpstr>HTML 5 - removed elements </vt:lpstr>
      <vt:lpstr>PowerPoint Presentation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- basics</vt:lpstr>
      <vt:lpstr>CSS 3 - browsers</vt:lpstr>
      <vt:lpstr>CSS 3 - border-radius</vt:lpstr>
      <vt:lpstr>CSS 3 - gradient</vt:lpstr>
      <vt:lpstr>CSS 3 - shadow</vt:lpstr>
      <vt:lpstr>CSS 3 - transitions</vt:lpstr>
      <vt:lpstr>CSS 3 - transitions</vt:lpstr>
      <vt:lpstr>CSS 3 - transform</vt:lpstr>
      <vt:lpstr>CSS 3 - animation</vt:lpstr>
      <vt:lpstr>HTML 5 + CSS</vt:lpstr>
      <vt:lpstr>PowerPoint Presentation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Responsive design</vt:lpstr>
      <vt:lpstr>PowerPoint Presentation</vt:lpstr>
      <vt:lpstr>SASS</vt:lpstr>
      <vt:lpstr>PowerPoint Presentation</vt:lpstr>
      <vt:lpstr>Frameworks</vt:lpstr>
      <vt:lpstr>Frameworks</vt:lpstr>
      <vt:lpstr>Reference</vt:lpstr>
      <vt:lpstr>Get inspired</vt:lpstr>
      <vt:lpstr>Have fun 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Design</dc:title>
  <dc:creator>Winfred &amp; Marian van Egteren</dc:creator>
  <cp:lastModifiedBy>Winfred &amp; Marian van Egteren</cp:lastModifiedBy>
  <cp:revision>129</cp:revision>
  <dcterms:created xsi:type="dcterms:W3CDTF">2015-12-27T12:21:55Z</dcterms:created>
  <dcterms:modified xsi:type="dcterms:W3CDTF">2016-01-20T12:32:34Z</dcterms:modified>
</cp:coreProperties>
</file>