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1.xml" ContentType="application/vnd.openxmlformats-officedocument.presentationml.notesSlide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297" r:id="rId2"/>
    <p:sldId id="304" r:id="rId3"/>
    <p:sldId id="281" r:id="rId4"/>
    <p:sldId id="318" r:id="rId5"/>
    <p:sldId id="290" r:id="rId6"/>
    <p:sldId id="274" r:id="rId7"/>
    <p:sldId id="282" r:id="rId8"/>
    <p:sldId id="264" r:id="rId9"/>
    <p:sldId id="308" r:id="rId10"/>
    <p:sldId id="320" r:id="rId11"/>
    <p:sldId id="331" r:id="rId12"/>
    <p:sldId id="332" r:id="rId13"/>
    <p:sldId id="334" r:id="rId14"/>
    <p:sldId id="333" r:id="rId15"/>
    <p:sldId id="309" r:id="rId16"/>
    <p:sldId id="323" r:id="rId17"/>
    <p:sldId id="335" r:id="rId18"/>
    <p:sldId id="336" r:id="rId19"/>
    <p:sldId id="283" r:id="rId20"/>
    <p:sldId id="296" r:id="rId21"/>
    <p:sldId id="319" r:id="rId22"/>
    <p:sldId id="328" r:id="rId23"/>
    <p:sldId id="329" r:id="rId24"/>
    <p:sldId id="330" r:id="rId25"/>
    <p:sldId id="295" r:id="rId26"/>
    <p:sldId id="321" r:id="rId27"/>
    <p:sldId id="322" r:id="rId28"/>
    <p:sldId id="285" r:id="rId29"/>
    <p:sldId id="337" r:id="rId30"/>
    <p:sldId id="280" r:id="rId31"/>
    <p:sldId id="302" r:id="rId32"/>
    <p:sldId id="286" r:id="rId33"/>
  </p:sldIdLst>
  <p:sldSz cx="9001125" cy="5040313"/>
  <p:notesSz cx="6858000" cy="9144000"/>
  <p:custDataLst>
    <p:tags r:id="rId35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EBA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94021" autoAdjust="0"/>
  </p:normalViewPr>
  <p:slideViewPr>
    <p:cSldViewPr>
      <p:cViewPr varScale="1">
        <p:scale>
          <a:sx n="90" d="100"/>
          <a:sy n="90" d="100"/>
        </p:scale>
        <p:origin x="84" y="630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229A-47CE-4F0A-B08C-5C6343B1C87C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8803-3430-4CC7-981F-A2507768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1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9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8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4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emf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emf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6.docx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5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emf"/><Relationship Id="rId2" Type="http://schemas.openxmlformats.org/officeDocument/2006/relationships/tags" Target="../tags/tag17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8.docx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emf"/><Relationship Id="rId2" Type="http://schemas.openxmlformats.org/officeDocument/2006/relationships/tags" Target="../tags/tag18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Document10.docx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9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.docx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H_SubTitle_2"/>
          <p:cNvSpPr txBox="1"/>
          <p:nvPr>
            <p:custDataLst>
              <p:tags r:id="rId1"/>
            </p:custDataLst>
          </p:nvPr>
        </p:nvSpPr>
        <p:spPr>
          <a:xfrm>
            <a:off x="2412330" y="1767730"/>
            <a:ext cx="1944216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Unity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制作</a:t>
            </a:r>
            <a:endParaRPr lang="da-DK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Adobe Caslon Pro Bold" panose="0205070206050A0204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MH_SubTitle_2"/>
          <p:cNvSpPr txBox="1"/>
          <p:nvPr>
            <p:custDataLst>
              <p:tags r:id="rId2"/>
            </p:custDataLst>
          </p:nvPr>
        </p:nvSpPr>
        <p:spPr>
          <a:xfrm>
            <a:off x="2412330" y="2192463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跑酷 小游戏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MH_SubTitle_2"/>
          <p:cNvSpPr txBox="1"/>
          <p:nvPr>
            <p:custDataLst>
              <p:tags r:id="rId3"/>
            </p:custDataLst>
          </p:nvPr>
        </p:nvSpPr>
        <p:spPr>
          <a:xfrm>
            <a:off x="3564458" y="309568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组长：汪诗怡   组员：马易安 王淑慧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指导老师：杨枨   </a:t>
            </a:r>
            <a:endParaRPr lang="da-DK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MH_SubTitle_2"/>
          <p:cNvSpPr txBox="1"/>
          <p:nvPr>
            <p:custDataLst>
              <p:tags r:id="rId4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1" name="Picture 3" descr="C:\Users\Administrator\Deskto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7" y="71808"/>
            <a:ext cx="3384451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3765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6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BC189E2-642E-4BA1-B18A-2BA8383BF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594007"/>
              </p:ext>
            </p:extLst>
          </p:nvPr>
        </p:nvGraphicFramePr>
        <p:xfrm>
          <a:off x="1548234" y="1500981"/>
          <a:ext cx="527526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r:id="rId4" imgW="5274753" imgH="2038393" progId="Word.Document.12">
                  <p:embed/>
                </p:oleObj>
              </mc:Choice>
              <mc:Fallback>
                <p:oleObj name="Document" r:id="rId4" imgW="5274753" imgH="2038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8234" y="1500981"/>
                        <a:ext cx="5275262" cy="203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B4DFDF3-54D9-43C3-B430-BA2BB3E5C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34036"/>
              </p:ext>
            </p:extLst>
          </p:nvPr>
        </p:nvGraphicFramePr>
        <p:xfrm>
          <a:off x="1567454" y="3508626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7454" y="3508626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9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777FFAB-8662-4CAF-A9BC-448B60F76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75959"/>
              </p:ext>
            </p:extLst>
          </p:nvPr>
        </p:nvGraphicFramePr>
        <p:xfrm>
          <a:off x="1620242" y="1603375"/>
          <a:ext cx="5275262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4" imgW="5274753" imgH="1833906" progId="Word.Document.12">
                  <p:embed/>
                </p:oleObj>
              </mc:Choice>
              <mc:Fallback>
                <p:oleObj name="Document" r:id="rId4" imgW="5274753" imgH="18339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242" y="1603375"/>
                        <a:ext cx="5275262" cy="183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5226B24-A075-49B7-9E38-2F1610BA6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91634"/>
              </p:ext>
            </p:extLst>
          </p:nvPr>
        </p:nvGraphicFramePr>
        <p:xfrm>
          <a:off x="1620242" y="3528268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0242" y="3528268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86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54F638-54E4-44EA-9942-AC5D3C91D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87422"/>
              </p:ext>
            </p:extLst>
          </p:nvPr>
        </p:nvGraphicFramePr>
        <p:xfrm>
          <a:off x="1404218" y="1803399"/>
          <a:ext cx="527526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4" imgW="5274753" imgH="1431411" progId="Word.Document.12">
                  <p:embed/>
                </p:oleObj>
              </mc:Choice>
              <mc:Fallback>
                <p:oleObj name="Document" r:id="rId4" imgW="5274753" imgH="14314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4218" y="1803399"/>
                        <a:ext cx="527526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4FA812E-892E-4F22-83FF-08F22FA24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782507"/>
              </p:ext>
            </p:extLst>
          </p:nvPr>
        </p:nvGraphicFramePr>
        <p:xfrm>
          <a:off x="1430529" y="3384252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0529" y="3384252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31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3CD87C5-A0E9-4F40-A625-F87F132D4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11728"/>
              </p:ext>
            </p:extLst>
          </p:nvPr>
        </p:nvGraphicFramePr>
        <p:xfrm>
          <a:off x="1620242" y="1500981"/>
          <a:ext cx="5275262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4" imgW="5274753" imgH="2038393" progId="Word.Document.12">
                  <p:embed/>
                </p:oleObj>
              </mc:Choice>
              <mc:Fallback>
                <p:oleObj name="Document" r:id="rId4" imgW="5274753" imgH="20383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0242" y="1500981"/>
                        <a:ext cx="5275262" cy="203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316296C-A2A0-4242-8F2C-4D5419A81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886531"/>
              </p:ext>
            </p:extLst>
          </p:nvPr>
        </p:nvGraphicFramePr>
        <p:xfrm>
          <a:off x="1620242" y="3672284"/>
          <a:ext cx="52752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6" imgW="5274753" imgH="613462" progId="Word.Document.12">
                  <p:embed/>
                </p:oleObj>
              </mc:Choice>
              <mc:Fallback>
                <p:oleObj name="Document" r:id="rId6" imgW="5274753" imgH="613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0242" y="3672284"/>
                        <a:ext cx="52752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04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数据字典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175D029-326C-40E9-B2E0-14343C9FA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09812"/>
              </p:ext>
            </p:extLst>
          </p:nvPr>
        </p:nvGraphicFramePr>
        <p:xfrm>
          <a:off x="1692250" y="1497806"/>
          <a:ext cx="527526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ocument" r:id="rId4" imgW="5274753" imgH="2044873" progId="Word.Document.12">
                  <p:embed/>
                </p:oleObj>
              </mc:Choice>
              <mc:Fallback>
                <p:oleObj name="Document" r:id="rId4" imgW="5274753" imgH="20448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2250" y="1497806"/>
                        <a:ext cx="5275262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0452FAC-7AD1-4532-B72D-4966002F5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343954"/>
              </p:ext>
            </p:extLst>
          </p:nvPr>
        </p:nvGraphicFramePr>
        <p:xfrm>
          <a:off x="1692250" y="3772434"/>
          <a:ext cx="52752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Document" r:id="rId6" imgW="5274753" imgH="817949" progId="Word.Document.12">
                  <p:embed/>
                </p:oleObj>
              </mc:Choice>
              <mc:Fallback>
                <p:oleObj name="Document" r:id="rId6" imgW="5274753" imgH="8179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50" y="3772434"/>
                        <a:ext cx="5275262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75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开始页面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828A4-4DEA-4B27-972F-AFD63EE9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2" y="378058"/>
            <a:ext cx="8255979" cy="46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游戏页面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3A5CA-4657-4CCE-8C20-6963EB04A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1" y="396326"/>
            <a:ext cx="8223502" cy="46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暂停页面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A09241-F562-4020-A839-966F8CB7D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2" y="373972"/>
            <a:ext cx="8255979" cy="464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56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4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5148634" y="793511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市场分析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界面原型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AutoNum type="arabicPlain" startAt="3"/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  <a:p>
            <a:pPr algn="ctr">
              <a:lnSpc>
                <a:spcPct val="120000"/>
              </a:lnSpc>
              <a:defRPr/>
            </a:pPr>
            <a:endParaRPr lang="zh-CN" altLang="en-US" sz="20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da-DK" altLang="zh-CN" sz="2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IPO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BAE15-A274-4C53-9A62-1283744F1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" y="426996"/>
            <a:ext cx="4621034" cy="40140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097A4-1C4A-495C-AF18-9227C9F0C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98" y="1029432"/>
            <a:ext cx="4536504" cy="40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46C057-FD7B-46A5-B699-ABFAE717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" y="935980"/>
            <a:ext cx="9001125" cy="3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5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1E2164-C2F0-4ECB-A30F-6C39B33A5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6" y="412038"/>
            <a:ext cx="7841952" cy="46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7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E45C3-9897-4D16-852D-9F410008C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40" y="396326"/>
            <a:ext cx="7075043" cy="46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832F8-2E6D-43B7-8AB9-5D914A89B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17" y="409236"/>
            <a:ext cx="7266890" cy="46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96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01AF9-AB47-4658-8760-57F1F7ED4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70" y="393602"/>
            <a:ext cx="5664380" cy="4646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89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层次方框图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1033EB-6CD5-4418-BA92-3274747AA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4507" y="394661"/>
            <a:ext cx="4514406" cy="3261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B53BCF-7E98-49D6-A911-70D20523A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66" y="2031710"/>
            <a:ext cx="5517281" cy="32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2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状态图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E0B7E6-4C72-46BE-A0FE-C24292257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46" y="396326"/>
            <a:ext cx="3600400" cy="47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89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5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988394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41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会议纪要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41E72D-59A7-49E6-BE15-0AA7251088AB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B61C810-0DA0-4419-8154-8AEA109C643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会议记录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921297-64EC-43AD-8E6A-180FC5BF4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10" y="0"/>
            <a:ext cx="4418504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412008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2963" y="1270817"/>
            <a:ext cx="1632793" cy="725655"/>
            <a:chOff x="465719" y="1295954"/>
            <a:chExt cx="1658494" cy="740511"/>
          </a:xfrm>
        </p:grpSpPr>
        <p:sp>
          <p:nvSpPr>
            <p:cNvPr id="3" name="Freeform 1"/>
            <p:cNvSpPr>
              <a:spLocks noChangeArrowheads="1"/>
            </p:cNvSpPr>
            <p:nvPr/>
          </p:nvSpPr>
          <p:spPr bwMode="auto">
            <a:xfrm rot="10800000">
              <a:off x="465719" y="1295954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sp>
          <p:nvSpPr>
            <p:cNvPr id="4" name="Freeform 41"/>
            <p:cNvSpPr>
              <a:spLocks noEditPoints="1"/>
            </p:cNvSpPr>
            <p:nvPr/>
          </p:nvSpPr>
          <p:spPr bwMode="auto">
            <a:xfrm>
              <a:off x="1089592" y="1430439"/>
              <a:ext cx="458072" cy="416658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6"/>
          <p:cNvSpPr txBox="1"/>
          <p:nvPr/>
        </p:nvSpPr>
        <p:spPr>
          <a:xfrm>
            <a:off x="2547212" y="1193268"/>
            <a:ext cx="5337026" cy="1154782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[1]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软件工程导论，第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6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版，张海藩，牟永敏（编著），清华大学出版社，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2013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[2]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软件项目管理，第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版，朱少民、韩莹（编著），人民邮电出版社，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2007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[3]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项目管理知识体系指南（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PMBOK 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指南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)/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项目管理协会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[4]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项目计划书模板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国标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(GB8567——88)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[5]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游戏专业概论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,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版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,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谌宝业 魏伟 伍建平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(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编著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)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，清华大学出版社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530648" y="934854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（一）</a:t>
            </a:r>
            <a:r>
              <a:rPr lang="zh-CN" altLang="en-US" sz="1600" b="1" dirty="0"/>
              <a:t>书籍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2963" y="3420988"/>
            <a:ext cx="1632793" cy="760362"/>
            <a:chOff x="465719" y="3291830"/>
            <a:chExt cx="1658494" cy="740511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11"/>
          <p:cNvSpPr txBox="1"/>
          <p:nvPr/>
        </p:nvSpPr>
        <p:spPr>
          <a:xfrm>
            <a:off x="2571484" y="2703648"/>
            <a:ext cx="5992971" cy="553848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 </a:t>
            </a:r>
            <a:r>
              <a:rPr lang="en-US" altLang="zh-CN" sz="1100" dirty="0">
                <a:latin typeface="+mn-ea"/>
              </a:rPr>
              <a:t>CSDN https://blog.csdn.net/hack_tian/article/details/78652655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latin typeface="+mn-ea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456233" y="2444399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二</a:t>
            </a:r>
            <a:r>
              <a:rPr lang="zh-CN" altLang="zh-CN" sz="1600" b="1" dirty="0"/>
              <a:t>）</a:t>
            </a:r>
            <a:r>
              <a:rPr lang="zh-CN" altLang="en-US" b="1" dirty="0"/>
              <a:t>网站</a:t>
            </a:r>
            <a:endParaRPr lang="zh-CN" altLang="en-US" sz="1600" b="1" dirty="0"/>
          </a:p>
        </p:txBody>
      </p:sp>
      <p:sp>
        <p:nvSpPr>
          <p:cNvPr id="12" name="TextBox 13"/>
          <p:cNvSpPr txBox="1"/>
          <p:nvPr/>
        </p:nvSpPr>
        <p:spPr>
          <a:xfrm>
            <a:off x="2619920" y="3627026"/>
            <a:ext cx="5992971" cy="424261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 </a:t>
            </a:r>
            <a:r>
              <a:rPr lang="en-US" altLang="zh-CN" sz="1100" dirty="0">
                <a:latin typeface="+mn-ea"/>
              </a:rPr>
              <a:t>CNNIC     http://www.cnnic.net.cn/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[8] </a:t>
            </a:r>
            <a:r>
              <a:rPr lang="en-US" altLang="zh-CN" sz="1100" dirty="0">
                <a:latin typeface="+mn-ea"/>
              </a:rPr>
              <a:t>199IT     http://www.199it.com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2504669" y="336777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三</a:t>
            </a:r>
            <a:r>
              <a:rPr lang="zh-CN" altLang="zh-CN" sz="1600" b="1" dirty="0"/>
              <a:t>）</a:t>
            </a:r>
            <a:r>
              <a:rPr lang="zh-CN" altLang="en-US" b="1" dirty="0"/>
              <a:t>数据来源</a:t>
            </a:r>
            <a:endParaRPr lang="zh-CN" altLang="en-US" sz="1600" b="1" dirty="0"/>
          </a:p>
        </p:txBody>
      </p:sp>
      <p:grpSp>
        <p:nvGrpSpPr>
          <p:cNvPr id="14" name="Group 4"/>
          <p:cNvGrpSpPr/>
          <p:nvPr/>
        </p:nvGrpSpPr>
        <p:grpSpPr>
          <a:xfrm>
            <a:off x="812963" y="2346569"/>
            <a:ext cx="1632793" cy="759635"/>
            <a:chOff x="1372486" y="3793072"/>
            <a:chExt cx="6146978" cy="2804667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 rot="10800000">
              <a:off x="1372486" y="3793072"/>
              <a:ext cx="6146978" cy="2804667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grpSp>
          <p:nvGrpSpPr>
            <p:cNvPr id="16" name="Group 2"/>
            <p:cNvGrpSpPr>
              <a:grpSpLocks/>
            </p:cNvGrpSpPr>
            <p:nvPr/>
          </p:nvGrpSpPr>
          <p:grpSpPr bwMode="auto">
            <a:xfrm>
              <a:off x="3531959" y="4060393"/>
              <a:ext cx="1906518" cy="1888205"/>
              <a:chOff x="1569458" y="688424"/>
              <a:chExt cx="334962" cy="331788"/>
            </a:xfrm>
            <a:solidFill>
              <a:schemeClr val="bg1"/>
            </a:solidFill>
          </p:grpSpPr>
          <p:sp>
            <p:nvSpPr>
              <p:cNvPr id="17" name="Freeform 11"/>
              <p:cNvSpPr>
                <a:spLocks noChangeArrowheads="1"/>
              </p:cNvSpPr>
              <p:nvPr/>
            </p:nvSpPr>
            <p:spPr bwMode="auto">
              <a:xfrm>
                <a:off x="1587500" y="901699"/>
                <a:ext cx="42863" cy="77788"/>
              </a:xfrm>
              <a:custGeom>
                <a:avLst/>
                <a:gdLst>
                  <a:gd name="T0" fmla="*/ 0 w 118"/>
                  <a:gd name="T1" fmla="*/ 183 h 218"/>
                  <a:gd name="T2" fmla="*/ 25 w 118"/>
                  <a:gd name="T3" fmla="*/ 217 h 218"/>
                  <a:gd name="T4" fmla="*/ 84 w 118"/>
                  <a:gd name="T5" fmla="*/ 217 h 218"/>
                  <a:gd name="T6" fmla="*/ 117 w 118"/>
                  <a:gd name="T7" fmla="*/ 183 h 218"/>
                  <a:gd name="T8" fmla="*/ 117 w 118"/>
                  <a:gd name="T9" fmla="*/ 0 h 218"/>
                  <a:gd name="T10" fmla="*/ 17 w 118"/>
                  <a:gd name="T11" fmla="*/ 91 h 218"/>
                  <a:gd name="T12" fmla="*/ 0 w 118"/>
                  <a:gd name="T13" fmla="*/ 75 h 218"/>
                  <a:gd name="T14" fmla="*/ 0 w 118"/>
                  <a:gd name="T15" fmla="*/ 183 h 218"/>
                  <a:gd name="T16" fmla="*/ 0 w 118"/>
                  <a:gd name="T17" fmla="*/ 183 h 218"/>
                  <a:gd name="T18" fmla="*/ 0 w 118"/>
                  <a:gd name="T19" fmla="*/ 18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18">
                    <a:moveTo>
                      <a:pt x="0" y="183"/>
                    </a:moveTo>
                    <a:cubicBezTo>
                      <a:pt x="0" y="200"/>
                      <a:pt x="8" y="217"/>
                      <a:pt x="25" y="217"/>
                    </a:cubicBezTo>
                    <a:cubicBezTo>
                      <a:pt x="84" y="217"/>
                      <a:pt x="84" y="217"/>
                      <a:pt x="84" y="217"/>
                    </a:cubicBezTo>
                    <a:cubicBezTo>
                      <a:pt x="100" y="217"/>
                      <a:pt x="117" y="200"/>
                      <a:pt x="117" y="18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183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8" name="Freeform 12"/>
              <p:cNvSpPr>
                <a:spLocks noChangeArrowheads="1"/>
              </p:cNvSpPr>
              <p:nvPr/>
            </p:nvSpPr>
            <p:spPr bwMode="auto">
              <a:xfrm>
                <a:off x="1657350" y="858837"/>
                <a:ext cx="42863" cy="120650"/>
              </a:xfrm>
              <a:custGeom>
                <a:avLst/>
                <a:gdLst>
                  <a:gd name="T0" fmla="*/ 0 w 118"/>
                  <a:gd name="T1" fmla="*/ 301 h 336"/>
                  <a:gd name="T2" fmla="*/ 34 w 118"/>
                  <a:gd name="T3" fmla="*/ 335 h 336"/>
                  <a:gd name="T4" fmla="*/ 84 w 118"/>
                  <a:gd name="T5" fmla="*/ 335 h 336"/>
                  <a:gd name="T6" fmla="*/ 117 w 118"/>
                  <a:gd name="T7" fmla="*/ 301 h 336"/>
                  <a:gd name="T8" fmla="*/ 117 w 118"/>
                  <a:gd name="T9" fmla="*/ 76 h 336"/>
                  <a:gd name="T10" fmla="*/ 42 w 118"/>
                  <a:gd name="T11" fmla="*/ 0 h 336"/>
                  <a:gd name="T12" fmla="*/ 0 w 118"/>
                  <a:gd name="T13" fmla="*/ 42 h 336"/>
                  <a:gd name="T14" fmla="*/ 0 w 118"/>
                  <a:gd name="T15" fmla="*/ 301 h 336"/>
                  <a:gd name="T16" fmla="*/ 0 w 118"/>
                  <a:gd name="T17" fmla="*/ 301 h 336"/>
                  <a:gd name="T18" fmla="*/ 0 w 118"/>
                  <a:gd name="T19" fmla="*/ 30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336">
                    <a:moveTo>
                      <a:pt x="0" y="301"/>
                    </a:moveTo>
                    <a:cubicBezTo>
                      <a:pt x="0" y="318"/>
                      <a:pt x="17" y="335"/>
                      <a:pt x="34" y="335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101" y="335"/>
                      <a:pt x="117" y="318"/>
                      <a:pt x="117" y="301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01"/>
                    </a:lnTo>
                    <a:close/>
                    <a:moveTo>
                      <a:pt x="0" y="301"/>
                    </a:moveTo>
                    <a:lnTo>
                      <a:pt x="0" y="3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9" name="Freeform 13"/>
              <p:cNvSpPr>
                <a:spLocks noChangeArrowheads="1"/>
              </p:cNvSpPr>
              <p:nvPr/>
            </p:nvSpPr>
            <p:spPr bwMode="auto">
              <a:xfrm>
                <a:off x="1727200" y="858837"/>
                <a:ext cx="42863" cy="120650"/>
              </a:xfrm>
              <a:custGeom>
                <a:avLst/>
                <a:gdLst>
                  <a:gd name="T0" fmla="*/ 92 w 118"/>
                  <a:gd name="T1" fmla="*/ 335 h 336"/>
                  <a:gd name="T2" fmla="*/ 117 w 118"/>
                  <a:gd name="T3" fmla="*/ 301 h 336"/>
                  <a:gd name="T4" fmla="*/ 117 w 118"/>
                  <a:gd name="T5" fmla="*/ 0 h 336"/>
                  <a:gd name="T6" fmla="*/ 0 w 118"/>
                  <a:gd name="T7" fmla="*/ 118 h 336"/>
                  <a:gd name="T8" fmla="*/ 0 w 118"/>
                  <a:gd name="T9" fmla="*/ 301 h 336"/>
                  <a:gd name="T10" fmla="*/ 33 w 118"/>
                  <a:gd name="T11" fmla="*/ 335 h 336"/>
                  <a:gd name="T12" fmla="*/ 92 w 118"/>
                  <a:gd name="T13" fmla="*/ 335 h 336"/>
                  <a:gd name="T14" fmla="*/ 92 w 118"/>
                  <a:gd name="T15" fmla="*/ 335 h 336"/>
                  <a:gd name="T16" fmla="*/ 92 w 118"/>
                  <a:gd name="T17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36">
                    <a:moveTo>
                      <a:pt x="92" y="335"/>
                    </a:moveTo>
                    <a:cubicBezTo>
                      <a:pt x="108" y="335"/>
                      <a:pt x="117" y="318"/>
                      <a:pt x="117" y="30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18"/>
                      <a:pt x="16" y="335"/>
                      <a:pt x="33" y="335"/>
                    </a:cubicBezTo>
                    <a:lnTo>
                      <a:pt x="92" y="335"/>
                    </a:lnTo>
                    <a:close/>
                    <a:moveTo>
                      <a:pt x="92" y="335"/>
                    </a:moveTo>
                    <a:lnTo>
                      <a:pt x="92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0" name="Freeform 14"/>
              <p:cNvSpPr>
                <a:spLocks noChangeArrowheads="1"/>
              </p:cNvSpPr>
              <p:nvPr/>
            </p:nvSpPr>
            <p:spPr bwMode="auto">
              <a:xfrm>
                <a:off x="1795463" y="817562"/>
                <a:ext cx="46037" cy="163512"/>
              </a:xfrm>
              <a:custGeom>
                <a:avLst/>
                <a:gdLst>
                  <a:gd name="T0" fmla="*/ 0 w 126"/>
                  <a:gd name="T1" fmla="*/ 41 h 452"/>
                  <a:gd name="T2" fmla="*/ 0 w 126"/>
                  <a:gd name="T3" fmla="*/ 417 h 452"/>
                  <a:gd name="T4" fmla="*/ 33 w 126"/>
                  <a:gd name="T5" fmla="*/ 451 h 452"/>
                  <a:gd name="T6" fmla="*/ 92 w 126"/>
                  <a:gd name="T7" fmla="*/ 451 h 452"/>
                  <a:gd name="T8" fmla="*/ 125 w 126"/>
                  <a:gd name="T9" fmla="*/ 417 h 452"/>
                  <a:gd name="T10" fmla="*/ 125 w 126"/>
                  <a:gd name="T11" fmla="*/ 66 h 452"/>
                  <a:gd name="T12" fmla="*/ 50 w 126"/>
                  <a:gd name="T13" fmla="*/ 0 h 452"/>
                  <a:gd name="T14" fmla="*/ 0 w 126"/>
                  <a:gd name="T15" fmla="*/ 41 h 452"/>
                  <a:gd name="T16" fmla="*/ 0 w 126"/>
                  <a:gd name="T17" fmla="*/ 41 h 452"/>
                  <a:gd name="T18" fmla="*/ 0 w 126"/>
                  <a:gd name="T19" fmla="*/ 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52">
                    <a:moveTo>
                      <a:pt x="0" y="41"/>
                    </a:moveTo>
                    <a:cubicBezTo>
                      <a:pt x="0" y="417"/>
                      <a:pt x="0" y="417"/>
                      <a:pt x="0" y="417"/>
                    </a:cubicBezTo>
                    <a:cubicBezTo>
                      <a:pt x="0" y="434"/>
                      <a:pt x="17" y="451"/>
                      <a:pt x="33" y="451"/>
                    </a:cubicBezTo>
                    <a:cubicBezTo>
                      <a:pt x="92" y="451"/>
                      <a:pt x="92" y="451"/>
                      <a:pt x="92" y="451"/>
                    </a:cubicBezTo>
                    <a:cubicBezTo>
                      <a:pt x="109" y="451"/>
                      <a:pt x="125" y="434"/>
                      <a:pt x="125" y="417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0" y="41"/>
                    </a:lnTo>
                    <a:close/>
                    <a:moveTo>
                      <a:pt x="0" y="41"/>
                    </a:move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1" name="Freeform 15"/>
              <p:cNvSpPr>
                <a:spLocks noChangeArrowheads="1"/>
              </p:cNvSpPr>
              <p:nvPr/>
            </p:nvSpPr>
            <p:spPr bwMode="auto">
              <a:xfrm>
                <a:off x="1576388" y="744537"/>
                <a:ext cx="261937" cy="163512"/>
              </a:xfrm>
              <a:custGeom>
                <a:avLst/>
                <a:gdLst>
                  <a:gd name="T0" fmla="*/ 234 w 728"/>
                  <a:gd name="T1" fmla="*/ 284 h 452"/>
                  <a:gd name="T2" fmla="*/ 292 w 728"/>
                  <a:gd name="T3" fmla="*/ 284 h 452"/>
                  <a:gd name="T4" fmla="*/ 359 w 728"/>
                  <a:gd name="T5" fmla="*/ 351 h 452"/>
                  <a:gd name="T6" fmla="*/ 401 w 728"/>
                  <a:gd name="T7" fmla="*/ 368 h 452"/>
                  <a:gd name="T8" fmla="*/ 434 w 728"/>
                  <a:gd name="T9" fmla="*/ 351 h 452"/>
                  <a:gd name="T10" fmla="*/ 660 w 728"/>
                  <a:gd name="T11" fmla="*/ 134 h 452"/>
                  <a:gd name="T12" fmla="*/ 694 w 728"/>
                  <a:gd name="T13" fmla="*/ 167 h 452"/>
                  <a:gd name="T14" fmla="*/ 710 w 728"/>
                  <a:gd name="T15" fmla="*/ 175 h 452"/>
                  <a:gd name="T16" fmla="*/ 727 w 728"/>
                  <a:gd name="T17" fmla="*/ 159 h 452"/>
                  <a:gd name="T18" fmla="*/ 727 w 728"/>
                  <a:gd name="T19" fmla="*/ 33 h 452"/>
                  <a:gd name="T20" fmla="*/ 719 w 728"/>
                  <a:gd name="T21" fmla="*/ 8 h 452"/>
                  <a:gd name="T22" fmla="*/ 694 w 728"/>
                  <a:gd name="T23" fmla="*/ 0 h 452"/>
                  <a:gd name="T24" fmla="*/ 568 w 728"/>
                  <a:gd name="T25" fmla="*/ 0 h 452"/>
                  <a:gd name="T26" fmla="*/ 551 w 728"/>
                  <a:gd name="T27" fmla="*/ 8 h 452"/>
                  <a:gd name="T28" fmla="*/ 551 w 728"/>
                  <a:gd name="T29" fmla="*/ 33 h 452"/>
                  <a:gd name="T30" fmla="*/ 585 w 728"/>
                  <a:gd name="T31" fmla="*/ 58 h 452"/>
                  <a:gd name="T32" fmla="*/ 426 w 728"/>
                  <a:gd name="T33" fmla="*/ 217 h 452"/>
                  <a:gd name="T34" fmla="*/ 401 w 728"/>
                  <a:gd name="T35" fmla="*/ 225 h 452"/>
                  <a:gd name="T36" fmla="*/ 368 w 728"/>
                  <a:gd name="T37" fmla="*/ 217 h 452"/>
                  <a:gd name="T38" fmla="*/ 292 w 728"/>
                  <a:gd name="T39" fmla="*/ 142 h 452"/>
                  <a:gd name="T40" fmla="*/ 234 w 728"/>
                  <a:gd name="T41" fmla="*/ 142 h 452"/>
                  <a:gd name="T42" fmla="*/ 8 w 728"/>
                  <a:gd name="T43" fmla="*/ 359 h 452"/>
                  <a:gd name="T44" fmla="*/ 0 w 728"/>
                  <a:gd name="T45" fmla="*/ 393 h 452"/>
                  <a:gd name="T46" fmla="*/ 8 w 728"/>
                  <a:gd name="T47" fmla="*/ 426 h 452"/>
                  <a:gd name="T48" fmla="*/ 25 w 728"/>
                  <a:gd name="T49" fmla="*/ 435 h 452"/>
                  <a:gd name="T50" fmla="*/ 83 w 728"/>
                  <a:gd name="T51" fmla="*/ 435 h 452"/>
                  <a:gd name="T52" fmla="*/ 234 w 728"/>
                  <a:gd name="T53" fmla="*/ 284 h 452"/>
                  <a:gd name="T54" fmla="*/ 234 w 728"/>
                  <a:gd name="T55" fmla="*/ 284 h 452"/>
                  <a:gd name="T56" fmla="*/ 234 w 728"/>
                  <a:gd name="T57" fmla="*/ 28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8" h="452">
                    <a:moveTo>
                      <a:pt x="234" y="284"/>
                    </a:moveTo>
                    <a:cubicBezTo>
                      <a:pt x="250" y="267"/>
                      <a:pt x="276" y="267"/>
                      <a:pt x="292" y="284"/>
                    </a:cubicBezTo>
                    <a:cubicBezTo>
                      <a:pt x="359" y="351"/>
                      <a:pt x="359" y="351"/>
                      <a:pt x="359" y="351"/>
                    </a:cubicBezTo>
                    <a:cubicBezTo>
                      <a:pt x="376" y="368"/>
                      <a:pt x="384" y="368"/>
                      <a:pt x="401" y="368"/>
                    </a:cubicBezTo>
                    <a:cubicBezTo>
                      <a:pt x="418" y="368"/>
                      <a:pt x="426" y="368"/>
                      <a:pt x="434" y="351"/>
                    </a:cubicBezTo>
                    <a:cubicBezTo>
                      <a:pt x="660" y="134"/>
                      <a:pt x="660" y="134"/>
                      <a:pt x="660" y="134"/>
                    </a:cubicBezTo>
                    <a:cubicBezTo>
                      <a:pt x="694" y="167"/>
                      <a:pt x="694" y="167"/>
                      <a:pt x="694" y="167"/>
                    </a:cubicBezTo>
                    <a:cubicBezTo>
                      <a:pt x="702" y="175"/>
                      <a:pt x="710" y="175"/>
                      <a:pt x="710" y="175"/>
                    </a:cubicBezTo>
                    <a:cubicBezTo>
                      <a:pt x="719" y="175"/>
                      <a:pt x="727" y="167"/>
                      <a:pt x="727" y="159"/>
                    </a:cubicBezTo>
                    <a:cubicBezTo>
                      <a:pt x="727" y="33"/>
                      <a:pt x="727" y="33"/>
                      <a:pt x="727" y="33"/>
                    </a:cubicBezTo>
                    <a:cubicBezTo>
                      <a:pt x="727" y="25"/>
                      <a:pt x="727" y="16"/>
                      <a:pt x="719" y="8"/>
                    </a:cubicBezTo>
                    <a:cubicBezTo>
                      <a:pt x="710" y="0"/>
                      <a:pt x="702" y="0"/>
                      <a:pt x="694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0" y="0"/>
                      <a:pt x="551" y="0"/>
                      <a:pt x="551" y="8"/>
                    </a:cubicBezTo>
                    <a:cubicBezTo>
                      <a:pt x="543" y="16"/>
                      <a:pt x="551" y="25"/>
                      <a:pt x="551" y="33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426" y="217"/>
                      <a:pt x="426" y="217"/>
                      <a:pt x="426" y="217"/>
                    </a:cubicBezTo>
                    <a:cubicBezTo>
                      <a:pt x="426" y="225"/>
                      <a:pt x="409" y="225"/>
                      <a:pt x="401" y="225"/>
                    </a:cubicBezTo>
                    <a:cubicBezTo>
                      <a:pt x="393" y="225"/>
                      <a:pt x="376" y="225"/>
                      <a:pt x="368" y="217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76" y="125"/>
                      <a:pt x="250" y="125"/>
                      <a:pt x="234" y="142"/>
                    </a:cubicBezTo>
                    <a:cubicBezTo>
                      <a:pt x="8" y="359"/>
                      <a:pt x="8" y="359"/>
                      <a:pt x="8" y="359"/>
                    </a:cubicBezTo>
                    <a:cubicBezTo>
                      <a:pt x="0" y="368"/>
                      <a:pt x="0" y="384"/>
                      <a:pt x="0" y="393"/>
                    </a:cubicBezTo>
                    <a:cubicBezTo>
                      <a:pt x="0" y="410"/>
                      <a:pt x="0" y="418"/>
                      <a:pt x="8" y="426"/>
                    </a:cubicBezTo>
                    <a:cubicBezTo>
                      <a:pt x="25" y="435"/>
                      <a:pt x="25" y="435"/>
                      <a:pt x="25" y="435"/>
                    </a:cubicBezTo>
                    <a:cubicBezTo>
                      <a:pt x="41" y="451"/>
                      <a:pt x="67" y="451"/>
                      <a:pt x="83" y="435"/>
                    </a:cubicBezTo>
                    <a:lnTo>
                      <a:pt x="234" y="284"/>
                    </a:lnTo>
                    <a:close/>
                    <a:moveTo>
                      <a:pt x="234" y="284"/>
                    </a:moveTo>
                    <a:lnTo>
                      <a:pt x="234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2" name="Freeform 16"/>
              <p:cNvSpPr>
                <a:spLocks noChangeArrowheads="1"/>
              </p:cNvSpPr>
              <p:nvPr/>
            </p:nvSpPr>
            <p:spPr bwMode="auto">
              <a:xfrm>
                <a:off x="1569458" y="688424"/>
                <a:ext cx="334962" cy="331788"/>
              </a:xfrm>
              <a:custGeom>
                <a:avLst/>
                <a:gdLst>
                  <a:gd name="T0" fmla="*/ 887 w 929"/>
                  <a:gd name="T1" fmla="*/ 0 h 921"/>
                  <a:gd name="T2" fmla="*/ 836 w 929"/>
                  <a:gd name="T3" fmla="*/ 50 h 921"/>
                  <a:gd name="T4" fmla="*/ 836 w 929"/>
                  <a:gd name="T5" fmla="*/ 837 h 921"/>
                  <a:gd name="T6" fmla="*/ 51 w 929"/>
                  <a:gd name="T7" fmla="*/ 837 h 921"/>
                  <a:gd name="T8" fmla="*/ 0 w 929"/>
                  <a:gd name="T9" fmla="*/ 878 h 921"/>
                  <a:gd name="T10" fmla="*/ 51 w 929"/>
                  <a:gd name="T11" fmla="*/ 920 h 921"/>
                  <a:gd name="T12" fmla="*/ 887 w 929"/>
                  <a:gd name="T13" fmla="*/ 920 h 921"/>
                  <a:gd name="T14" fmla="*/ 928 w 929"/>
                  <a:gd name="T15" fmla="*/ 878 h 921"/>
                  <a:gd name="T16" fmla="*/ 928 w 929"/>
                  <a:gd name="T17" fmla="*/ 50 h 921"/>
                  <a:gd name="T18" fmla="*/ 887 w 929"/>
                  <a:gd name="T19" fmla="*/ 0 h 921"/>
                  <a:gd name="T20" fmla="*/ 887 w 929"/>
                  <a:gd name="T21" fmla="*/ 0 h 921"/>
                  <a:gd name="T22" fmla="*/ 887 w 929"/>
                  <a:gd name="T23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9" h="921">
                    <a:moveTo>
                      <a:pt x="887" y="0"/>
                    </a:moveTo>
                    <a:cubicBezTo>
                      <a:pt x="862" y="0"/>
                      <a:pt x="836" y="26"/>
                      <a:pt x="836" y="50"/>
                    </a:cubicBezTo>
                    <a:cubicBezTo>
                      <a:pt x="836" y="837"/>
                      <a:pt x="836" y="837"/>
                      <a:pt x="836" y="837"/>
                    </a:cubicBezTo>
                    <a:cubicBezTo>
                      <a:pt x="51" y="837"/>
                      <a:pt x="51" y="837"/>
                      <a:pt x="51" y="837"/>
                    </a:cubicBezTo>
                    <a:cubicBezTo>
                      <a:pt x="26" y="837"/>
                      <a:pt x="0" y="853"/>
                      <a:pt x="0" y="878"/>
                    </a:cubicBezTo>
                    <a:cubicBezTo>
                      <a:pt x="0" y="903"/>
                      <a:pt x="26" y="920"/>
                      <a:pt x="51" y="920"/>
                    </a:cubicBezTo>
                    <a:cubicBezTo>
                      <a:pt x="887" y="920"/>
                      <a:pt x="887" y="920"/>
                      <a:pt x="887" y="920"/>
                    </a:cubicBezTo>
                    <a:cubicBezTo>
                      <a:pt x="912" y="920"/>
                      <a:pt x="928" y="903"/>
                      <a:pt x="928" y="878"/>
                    </a:cubicBezTo>
                    <a:cubicBezTo>
                      <a:pt x="928" y="50"/>
                      <a:pt x="928" y="50"/>
                      <a:pt x="928" y="50"/>
                    </a:cubicBezTo>
                    <a:cubicBezTo>
                      <a:pt x="928" y="26"/>
                      <a:pt x="903" y="0"/>
                      <a:pt x="887" y="0"/>
                    </a:cubicBezTo>
                    <a:close/>
                    <a:moveTo>
                      <a:pt x="887" y="0"/>
                    </a:moveTo>
                    <a:lnTo>
                      <a:pt x="88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参考资料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"/>
    </mc:Choice>
    <mc:Fallback xmlns="">
      <p:transition spd="slow" advTm="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020747" y="1218044"/>
            <a:ext cx="2623449" cy="2786281"/>
            <a:chOff x="4516955" y="1649312"/>
            <a:chExt cx="3553454" cy="3791975"/>
          </a:xfrm>
        </p:grpSpPr>
        <p:sp>
          <p:nvSpPr>
            <p:cNvPr id="3" name="Freeform 414"/>
            <p:cNvSpPr>
              <a:spLocks noEditPoints="1"/>
            </p:cNvSpPr>
            <p:nvPr/>
          </p:nvSpPr>
          <p:spPr bwMode="auto">
            <a:xfrm>
              <a:off x="4516955" y="2019261"/>
              <a:ext cx="3159167" cy="3168902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16"/>
            <p:cNvSpPr>
              <a:spLocks/>
            </p:cNvSpPr>
            <p:nvPr/>
          </p:nvSpPr>
          <p:spPr bwMode="auto">
            <a:xfrm>
              <a:off x="5553785" y="472572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7"/>
            <p:cNvSpPr>
              <a:spLocks/>
            </p:cNvSpPr>
            <p:nvPr/>
          </p:nvSpPr>
          <p:spPr bwMode="auto">
            <a:xfrm>
              <a:off x="5071878" y="1902435"/>
              <a:ext cx="793442" cy="754501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8"/>
            <p:cNvSpPr>
              <a:spLocks/>
            </p:cNvSpPr>
            <p:nvPr/>
          </p:nvSpPr>
          <p:spPr bwMode="auto">
            <a:xfrm>
              <a:off x="6537069" y="3265404"/>
              <a:ext cx="1533340" cy="2175883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20"/>
            <p:cNvSpPr>
              <a:spLocks/>
            </p:cNvSpPr>
            <p:nvPr/>
          </p:nvSpPr>
          <p:spPr bwMode="auto">
            <a:xfrm>
              <a:off x="6293682" y="1649312"/>
              <a:ext cx="1635562" cy="1504133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43715" y="826636"/>
            <a:ext cx="2786309" cy="837695"/>
            <a:chOff x="6655890" y="1130073"/>
            <a:chExt cx="3774048" cy="1140057"/>
          </a:xfrm>
        </p:grpSpPr>
        <p:grpSp>
          <p:nvGrpSpPr>
            <p:cNvPr id="11" name="组合 10"/>
            <p:cNvGrpSpPr/>
            <p:nvPr/>
          </p:nvGrpSpPr>
          <p:grpSpPr>
            <a:xfrm>
              <a:off x="7789419" y="1130073"/>
              <a:ext cx="2640519" cy="649105"/>
              <a:chOff x="7860852" y="1152157"/>
              <a:chExt cx="4314929" cy="649105"/>
            </a:xfrm>
          </p:grpSpPr>
          <p:sp>
            <p:nvSpPr>
              <p:cNvPr id="13" name="文本框 32"/>
              <p:cNvSpPr txBox="1"/>
              <p:nvPr/>
            </p:nvSpPr>
            <p:spPr>
              <a:xfrm>
                <a:off x="7860852" y="1152157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讨论选题</a:t>
                </a:r>
              </a:p>
            </p:txBody>
          </p:sp>
          <p:sp>
            <p:nvSpPr>
              <p:cNvPr id="14" name="矩形 1"/>
              <p:cNvSpPr>
                <a:spLocks noChangeArrowheads="1"/>
              </p:cNvSpPr>
              <p:nvPr/>
            </p:nvSpPr>
            <p:spPr bwMode="auto">
              <a:xfrm>
                <a:off x="7874298" y="1466169"/>
                <a:ext cx="4301483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小组进行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6655890" y="1449859"/>
              <a:ext cx="1075765" cy="820271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5" h="820271">
                  <a:moveTo>
                    <a:pt x="0" y="820271"/>
                  </a:moveTo>
                  <a:lnTo>
                    <a:pt x="389965" y="0"/>
                  </a:lnTo>
                  <a:lnTo>
                    <a:pt x="1075765" y="0"/>
                  </a:lnTo>
                  <a:lnTo>
                    <a:pt x="1075765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66365" y="3703877"/>
            <a:ext cx="2633429" cy="948386"/>
            <a:chOff x="6280220" y="5045836"/>
            <a:chExt cx="3566972" cy="1290700"/>
          </a:xfrm>
        </p:grpSpPr>
        <p:sp>
          <p:nvSpPr>
            <p:cNvPr id="26" name="任意多边形 25"/>
            <p:cNvSpPr/>
            <p:nvPr/>
          </p:nvSpPr>
          <p:spPr>
            <a:xfrm>
              <a:off x="6280220" y="5045836"/>
              <a:ext cx="860611" cy="820270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611" h="820270">
                  <a:moveTo>
                    <a:pt x="0" y="0"/>
                  </a:moveTo>
                  <a:lnTo>
                    <a:pt x="174811" y="806823"/>
                  </a:lnTo>
                  <a:lnTo>
                    <a:pt x="860611" y="806823"/>
                  </a:lnTo>
                  <a:lnTo>
                    <a:pt x="860611" y="82027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178998" y="5513269"/>
              <a:ext cx="2668194" cy="823267"/>
              <a:chOff x="7860852" y="1089543"/>
              <a:chExt cx="4360154" cy="823267"/>
            </a:xfrm>
          </p:grpSpPr>
          <p:sp>
            <p:nvSpPr>
              <p:cNvPr id="28" name="文本框 62"/>
              <p:cNvSpPr txBox="1"/>
              <p:nvPr/>
            </p:nvSpPr>
            <p:spPr>
              <a:xfrm>
                <a:off x="7860852" y="1089543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游戏制作</a:t>
                </a:r>
              </a:p>
            </p:txBody>
          </p:sp>
          <p:sp>
            <p:nvSpPr>
              <p:cNvPr id="29" name="矩形 1"/>
              <p:cNvSpPr>
                <a:spLocks noChangeArrowheads="1"/>
              </p:cNvSpPr>
              <p:nvPr/>
            </p:nvSpPr>
            <p:spPr bwMode="auto">
              <a:xfrm>
                <a:off x="7874301" y="1368283"/>
                <a:ext cx="4346705" cy="544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小组共同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游戏测试审核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14319" y="3279189"/>
            <a:ext cx="2756174" cy="637169"/>
            <a:chOff x="927184" y="4467863"/>
            <a:chExt cx="3733230" cy="867151"/>
          </a:xfrm>
        </p:grpSpPr>
        <p:grpSp>
          <p:nvGrpSpPr>
            <p:cNvPr id="31" name="组合 30"/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33" name="文本框 35"/>
              <p:cNvSpPr txBox="1"/>
              <p:nvPr/>
            </p:nvSpPr>
            <p:spPr>
              <a:xfrm>
                <a:off x="1445155" y="1471874"/>
                <a:ext cx="314950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马易安</a:t>
                </a:r>
              </a:p>
            </p:txBody>
          </p:sp>
          <p:sp>
            <p:nvSpPr>
              <p:cNvPr id="34" name="矩形 1"/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36376" y="978538"/>
            <a:ext cx="7764749" cy="3101914"/>
            <a:chOff x="1634309" y="1336805"/>
            <a:chExt cx="10517334" cy="4221536"/>
          </a:xfrm>
        </p:grpSpPr>
        <p:grpSp>
          <p:nvGrpSpPr>
            <p:cNvPr id="36" name="组合 35"/>
            <p:cNvGrpSpPr/>
            <p:nvPr/>
          </p:nvGrpSpPr>
          <p:grpSpPr>
            <a:xfrm>
              <a:off x="1634309" y="1336805"/>
              <a:ext cx="10517334" cy="4221536"/>
              <a:chOff x="1390466" y="1515015"/>
              <a:chExt cx="16669324" cy="4221536"/>
            </a:xfrm>
          </p:grpSpPr>
          <p:sp>
            <p:nvSpPr>
              <p:cNvPr id="38" name="文本框 66"/>
              <p:cNvSpPr txBox="1"/>
              <p:nvPr/>
            </p:nvSpPr>
            <p:spPr>
              <a:xfrm>
                <a:off x="1390466" y="1515015"/>
                <a:ext cx="3149510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汪诗怡</a:t>
                </a:r>
              </a:p>
            </p:txBody>
          </p:sp>
          <p:sp>
            <p:nvSpPr>
              <p:cNvPr id="39" name="矩形 1"/>
              <p:cNvSpPr>
                <a:spLocks noChangeArrowheads="1"/>
              </p:cNvSpPr>
              <p:nvPr/>
            </p:nvSpPr>
            <p:spPr bwMode="auto">
              <a:xfrm>
                <a:off x="13143067" y="4354289"/>
                <a:ext cx="4916723" cy="1382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项目计划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游戏策划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可行性报告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需求报告、数据流图、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IPO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、层次方框图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3631416" y="1551710"/>
              <a:ext cx="1385047" cy="86061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  <a:gd name="connsiteX0" fmla="*/ 0 w 1546411"/>
                <a:gd name="connsiteY0" fmla="*/ 443753 h 443753"/>
                <a:gd name="connsiteX1" fmla="*/ 860611 w 1546411"/>
                <a:gd name="connsiteY1" fmla="*/ 0 h 443753"/>
                <a:gd name="connsiteX2" fmla="*/ 1546411 w 1546411"/>
                <a:gd name="connsiteY2" fmla="*/ 0 h 443753"/>
                <a:gd name="connsiteX3" fmla="*/ 1546411 w 1546411"/>
                <a:gd name="connsiteY3" fmla="*/ 13447 h 443753"/>
                <a:gd name="connsiteX0" fmla="*/ 0 w 1385047"/>
                <a:gd name="connsiteY0" fmla="*/ 860612 h 860612"/>
                <a:gd name="connsiteX1" fmla="*/ 699247 w 1385047"/>
                <a:gd name="connsiteY1" fmla="*/ 0 h 860612"/>
                <a:gd name="connsiteX2" fmla="*/ 1385047 w 1385047"/>
                <a:gd name="connsiteY2" fmla="*/ 0 h 860612"/>
                <a:gd name="connsiteX3" fmla="*/ 1385047 w 1385047"/>
                <a:gd name="connsiteY3" fmla="*/ 13447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小组分工及评价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Freeform 418">
            <a:extLst>
              <a:ext uri="{FF2B5EF4-FFF2-40B4-BE49-F238E27FC236}">
                <a16:creationId xmlns:a16="http://schemas.microsoft.com/office/drawing/2014/main" id="{2D14A684-4E02-4118-8D18-869774EBD8D7}"/>
              </a:ext>
            </a:extLst>
          </p:cNvPr>
          <p:cNvSpPr>
            <a:spLocks/>
          </p:cNvSpPr>
          <p:nvPr/>
        </p:nvSpPr>
        <p:spPr bwMode="auto">
          <a:xfrm rot="20203661">
            <a:off x="4912054" y="2036721"/>
            <a:ext cx="1246646" cy="1586974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88">
                <a:moveTo>
                  <a:pt x="65" y="29"/>
                </a:moveTo>
                <a:cubicBezTo>
                  <a:pt x="65" y="72"/>
                  <a:pt x="38" y="109"/>
                  <a:pt x="0" y="124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89" y="162"/>
                  <a:pt x="133" y="101"/>
                  <a:pt x="133" y="29"/>
                </a:cubicBezTo>
                <a:cubicBezTo>
                  <a:pt x="133" y="19"/>
                  <a:pt x="132" y="10"/>
                  <a:pt x="131" y="0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7"/>
                  <a:pt x="65" y="23"/>
                  <a:pt x="65" y="29"/>
                </a:cubicBezTo>
                <a:close/>
              </a:path>
            </a:pathLst>
          </a:custGeom>
          <a:solidFill>
            <a:srgbClr val="18BEBA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6474C07-2925-4EC5-A492-4AD1BCEFB991}"/>
              </a:ext>
            </a:extLst>
          </p:cNvPr>
          <p:cNvGrpSpPr/>
          <p:nvPr/>
        </p:nvGrpSpPr>
        <p:grpSpPr>
          <a:xfrm flipH="1">
            <a:off x="5831072" y="2505973"/>
            <a:ext cx="2685350" cy="677799"/>
            <a:chOff x="927184" y="4467863"/>
            <a:chExt cx="3733230" cy="86715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7738ACD-1AAF-4711-B7FC-EF93C328E060}"/>
                </a:ext>
              </a:extLst>
            </p:cNvPr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47" name="文本框 35">
                <a:extLst>
                  <a:ext uri="{FF2B5EF4-FFF2-40B4-BE49-F238E27FC236}">
                    <a16:creationId xmlns:a16="http://schemas.microsoft.com/office/drawing/2014/main" id="{B899CAD1-1651-456E-909E-AE83905296CC}"/>
                  </a:ext>
                </a:extLst>
              </p:cNvPr>
              <p:cNvSpPr txBox="1"/>
              <p:nvPr/>
            </p:nvSpPr>
            <p:spPr>
              <a:xfrm>
                <a:off x="1445155" y="1471874"/>
                <a:ext cx="3149509" cy="374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王淑慧</a:t>
                </a:r>
              </a:p>
            </p:txBody>
          </p:sp>
          <p:sp>
            <p:nvSpPr>
              <p:cNvPr id="48" name="矩形 1">
                <a:extLst>
                  <a:ext uri="{FF2B5EF4-FFF2-40B4-BE49-F238E27FC236}">
                    <a16:creationId xmlns:a16="http://schemas.microsoft.com/office/drawing/2014/main" id="{84C16F3C-655E-43EC-BB78-EC4FC80D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任意多边形 31">
              <a:extLst>
                <a:ext uri="{FF2B5EF4-FFF2-40B4-BE49-F238E27FC236}">
                  <a16:creationId xmlns:a16="http://schemas.microsoft.com/office/drawing/2014/main" id="{C49D0FBF-FDD3-4C6A-992D-7FF9729BECF1}"/>
                </a:ext>
              </a:extLst>
            </p:cNvPr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9D9DCFC-298F-4825-8C4D-939134096A9F}"/>
              </a:ext>
            </a:extLst>
          </p:cNvPr>
          <p:cNvSpPr txBox="1"/>
          <p:nvPr/>
        </p:nvSpPr>
        <p:spPr>
          <a:xfrm>
            <a:off x="2021331" y="1273230"/>
            <a:ext cx="10310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游戏素材设计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FA2DCB-E66B-4E14-B3F3-860D80781D68}"/>
              </a:ext>
            </a:extLst>
          </p:cNvPr>
          <p:cNvSpPr txBox="1"/>
          <p:nvPr/>
        </p:nvSpPr>
        <p:spPr>
          <a:xfrm>
            <a:off x="1973852" y="3747257"/>
            <a:ext cx="232788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脚本编写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流程图、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图、数据字典、状态图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96551" y="64794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91/100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9852" y="318377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3325" y="246289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70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H_SubTitle_2"/>
          <p:cNvSpPr txBox="1"/>
          <p:nvPr>
            <p:custDataLst>
              <p:tags r:id="rId1"/>
            </p:custDataLst>
          </p:nvPr>
        </p:nvSpPr>
        <p:spPr>
          <a:xfrm>
            <a:off x="2340322" y="2160116"/>
            <a:ext cx="597666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演示完毕  感谢您的聆听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MH_SubTitle_2">
            <a:extLst>
              <a:ext uri="{FF2B5EF4-FFF2-40B4-BE49-F238E27FC236}">
                <a16:creationId xmlns:a16="http://schemas.microsoft.com/office/drawing/2014/main" id="{DFB1F3C4-614C-4C2F-AB29-9EF3088888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/>
          <p:nvPr/>
        </p:nvGrpSpPr>
        <p:grpSpPr>
          <a:xfrm>
            <a:off x="6740821" y="1626028"/>
            <a:ext cx="1748573" cy="2959866"/>
            <a:chOff x="6858016" y="1659315"/>
            <a:chExt cx="1784289" cy="3020460"/>
          </a:xfrm>
        </p:grpSpPr>
        <p:grpSp>
          <p:nvGrpSpPr>
            <p:cNvPr id="3" name="Group 49"/>
            <p:cNvGrpSpPr/>
            <p:nvPr/>
          </p:nvGrpSpPr>
          <p:grpSpPr>
            <a:xfrm>
              <a:off x="6858016" y="3357568"/>
              <a:ext cx="1766287" cy="1322207"/>
              <a:chOff x="6858016" y="3357568"/>
              <a:chExt cx="1766287" cy="1322207"/>
            </a:xfrm>
          </p:grpSpPr>
          <p:sp>
            <p:nvSpPr>
              <p:cNvPr id="9" name="Rectangle 22"/>
              <p:cNvSpPr/>
              <p:nvPr/>
            </p:nvSpPr>
            <p:spPr>
              <a:xfrm>
                <a:off x="6858016" y="3643320"/>
                <a:ext cx="1766287" cy="1036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正如阿甘一样，不停奔跑锲而不舍，跑过一切障碍与烦恼。在手游这个大流中，愿所有的跑酷游戏都能奔跑不息，巩固跑酷游戏在业界的一席之地。</a:t>
                </a:r>
              </a:p>
            </p:txBody>
          </p:sp>
          <p:sp>
            <p:nvSpPr>
              <p:cNvPr id="10" name="Rectangle 23"/>
              <p:cNvSpPr/>
              <p:nvPr/>
            </p:nvSpPr>
            <p:spPr>
              <a:xfrm>
                <a:off x="7280697" y="3357568"/>
                <a:ext cx="803479" cy="27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未来发展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" name="Rectangle 10"/>
            <p:cNvSpPr/>
            <p:nvPr/>
          </p:nvSpPr>
          <p:spPr>
            <a:xfrm rot="2700000">
              <a:off x="7088589" y="1659315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" name="Rectangle 15"/>
            <p:cNvSpPr/>
            <p:nvPr/>
          </p:nvSpPr>
          <p:spPr>
            <a:xfrm rot="13500000">
              <a:off x="8038271" y="2095995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" name="AutoShape 16"/>
            <p:cNvSpPr/>
            <p:nvPr/>
          </p:nvSpPr>
          <p:spPr bwMode="auto">
            <a:xfrm>
              <a:off x="7612858" y="2194848"/>
              <a:ext cx="45678" cy="4630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grpSp>
        <p:nvGrpSpPr>
          <p:cNvPr id="11" name="Group 55"/>
          <p:cNvGrpSpPr/>
          <p:nvPr/>
        </p:nvGrpSpPr>
        <p:grpSpPr>
          <a:xfrm>
            <a:off x="4753263" y="1202680"/>
            <a:ext cx="1730932" cy="3518957"/>
            <a:chOff x="4786314" y="1227299"/>
            <a:chExt cx="1766287" cy="3590998"/>
          </a:xfrm>
        </p:grpSpPr>
        <p:grpSp>
          <p:nvGrpSpPr>
            <p:cNvPr id="12" name="Group 48"/>
            <p:cNvGrpSpPr/>
            <p:nvPr/>
          </p:nvGrpSpPr>
          <p:grpSpPr>
            <a:xfrm>
              <a:off x="4786314" y="3357568"/>
              <a:ext cx="1766287" cy="1460729"/>
              <a:chOff x="4786314" y="3357568"/>
              <a:chExt cx="1766287" cy="1460729"/>
            </a:xfrm>
          </p:grpSpPr>
          <p:sp>
            <p:nvSpPr>
              <p:cNvPr id="26" name="Rectangle 20"/>
              <p:cNvSpPr/>
              <p:nvPr/>
            </p:nvSpPr>
            <p:spPr>
              <a:xfrm>
                <a:off x="4786314" y="3643320"/>
                <a:ext cx="1766287" cy="1174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碎片化时间的合理利用。跑酷游戏以休闲娱乐为主，每次游戏花费时间较少，稍有空余便可以玩。上班坐地铁的时候，购物小歇时刻，甚至上厕所也可以玩。</a:t>
                </a:r>
              </a:p>
              <a:p>
                <a:endParaRPr lang="zh-CN" altLang="en-US" sz="882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1"/>
              <p:cNvSpPr/>
              <p:nvPr/>
            </p:nvSpPr>
            <p:spPr>
              <a:xfrm>
                <a:off x="5228337" y="3357568"/>
                <a:ext cx="803478" cy="27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盛行原因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" name="Rectangle 9"/>
            <p:cNvSpPr/>
            <p:nvPr/>
          </p:nvSpPr>
          <p:spPr>
            <a:xfrm rot="2700000">
              <a:off x="5016887" y="1659315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 rot="8100000">
              <a:off x="5954712" y="1227299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357818" y="2000246"/>
              <a:ext cx="366050" cy="366676"/>
              <a:chOff x="5519041" y="1071552"/>
              <a:chExt cx="366050" cy="366676"/>
            </a:xfrm>
            <a:solidFill>
              <a:schemeClr val="accent4"/>
            </a:solidFill>
          </p:grpSpPr>
          <p:sp>
            <p:nvSpPr>
              <p:cNvPr id="16" name="AutoShape 18"/>
              <p:cNvSpPr/>
              <p:nvPr/>
            </p:nvSpPr>
            <p:spPr bwMode="auto">
              <a:xfrm>
                <a:off x="5519041" y="1071552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7" name="AutoShape 19"/>
              <p:cNvSpPr/>
              <p:nvPr/>
            </p:nvSpPr>
            <p:spPr bwMode="auto">
              <a:xfrm>
                <a:off x="5599134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8" name="AutoShape 20"/>
              <p:cNvSpPr/>
              <p:nvPr/>
            </p:nvSpPr>
            <p:spPr bwMode="auto">
              <a:xfrm>
                <a:off x="5599134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9" name="AutoShape 21"/>
              <p:cNvSpPr/>
              <p:nvPr/>
            </p:nvSpPr>
            <p:spPr bwMode="auto">
              <a:xfrm>
                <a:off x="5599134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0" name="AutoShape 22"/>
              <p:cNvSpPr/>
              <p:nvPr/>
            </p:nvSpPr>
            <p:spPr bwMode="auto">
              <a:xfrm>
                <a:off x="5679227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1" name="AutoShape 23"/>
              <p:cNvSpPr/>
              <p:nvPr/>
            </p:nvSpPr>
            <p:spPr bwMode="auto">
              <a:xfrm>
                <a:off x="5679227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2" name="AutoShape 24"/>
              <p:cNvSpPr/>
              <p:nvPr/>
            </p:nvSpPr>
            <p:spPr bwMode="auto">
              <a:xfrm>
                <a:off x="5679227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3" name="AutoShape 25"/>
              <p:cNvSpPr/>
              <p:nvPr/>
            </p:nvSpPr>
            <p:spPr bwMode="auto">
              <a:xfrm>
                <a:off x="5759321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4" name="AutoShape 26"/>
              <p:cNvSpPr/>
              <p:nvPr/>
            </p:nvSpPr>
            <p:spPr bwMode="auto">
              <a:xfrm>
                <a:off x="5759321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5" name="AutoShape 27"/>
              <p:cNvSpPr/>
              <p:nvPr/>
            </p:nvSpPr>
            <p:spPr bwMode="auto">
              <a:xfrm>
                <a:off x="5759321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</p:grpSp>
      <p:grpSp>
        <p:nvGrpSpPr>
          <p:cNvPr id="28" name="Group 56"/>
          <p:cNvGrpSpPr/>
          <p:nvPr/>
        </p:nvGrpSpPr>
        <p:grpSpPr>
          <a:xfrm>
            <a:off x="640758" y="1626025"/>
            <a:ext cx="1495455" cy="3006034"/>
            <a:chOff x="633357" y="1659313"/>
            <a:chExt cx="1526000" cy="3067574"/>
          </a:xfrm>
        </p:grpSpPr>
        <p:grpSp>
          <p:nvGrpSpPr>
            <p:cNvPr id="29" name="Group 46"/>
            <p:cNvGrpSpPr/>
            <p:nvPr/>
          </p:nvGrpSpPr>
          <p:grpSpPr>
            <a:xfrm>
              <a:off x="633357" y="3357568"/>
              <a:ext cx="1526000" cy="1369319"/>
              <a:chOff x="633357" y="3357568"/>
              <a:chExt cx="1526000" cy="1369319"/>
            </a:xfrm>
          </p:grpSpPr>
          <p:sp>
            <p:nvSpPr>
              <p:cNvPr id="33" name="Rectangle 16"/>
              <p:cNvSpPr/>
              <p:nvPr/>
            </p:nvSpPr>
            <p:spPr>
              <a:xfrm>
                <a:off x="633357" y="3643320"/>
                <a:ext cx="1526000" cy="1083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2012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年一款名为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《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神庙逃亡</a:t>
                </a:r>
                <a:r>
                  <a:rPr lang="en-US" altLang="zh-CN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》</a:t>
                </a: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的游戏进入中国大陆，跑酷游戏迅速进入人们视野，成为近年来最热门的手游类型之一。</a:t>
                </a:r>
              </a:p>
            </p:txBody>
          </p:sp>
          <p:sp>
            <p:nvSpPr>
              <p:cNvPr id="34" name="Rectangle 17"/>
              <p:cNvSpPr/>
              <p:nvPr/>
            </p:nvSpPr>
            <p:spPr>
              <a:xfrm>
                <a:off x="987845" y="3357568"/>
                <a:ext cx="803478" cy="27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跑酷盛行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0" name="Rectangle 7"/>
            <p:cNvSpPr/>
            <p:nvPr/>
          </p:nvSpPr>
          <p:spPr>
            <a:xfrm rot="2700000">
              <a:off x="944922" y="1659313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12"/>
            <p:cNvSpPr/>
            <p:nvPr/>
          </p:nvSpPr>
          <p:spPr>
            <a:xfrm rot="2700000">
              <a:off x="506439" y="2604190"/>
              <a:ext cx="1113306" cy="102024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5" name="Group 57"/>
          <p:cNvGrpSpPr/>
          <p:nvPr/>
        </p:nvGrpSpPr>
        <p:grpSpPr>
          <a:xfrm>
            <a:off x="2522961" y="593137"/>
            <a:ext cx="2371241" cy="4131474"/>
            <a:chOff x="2554002" y="605279"/>
            <a:chExt cx="2419674" cy="4216055"/>
          </a:xfrm>
        </p:grpSpPr>
        <p:grpSp>
          <p:nvGrpSpPr>
            <p:cNvPr id="36" name="Group 47"/>
            <p:cNvGrpSpPr/>
            <p:nvPr/>
          </p:nvGrpSpPr>
          <p:grpSpPr>
            <a:xfrm>
              <a:off x="2695537" y="3357568"/>
              <a:ext cx="1766287" cy="1463766"/>
              <a:chOff x="2695537" y="3357568"/>
              <a:chExt cx="1766287" cy="1463766"/>
            </a:xfrm>
          </p:grpSpPr>
          <p:sp>
            <p:nvSpPr>
              <p:cNvPr id="40" name="Rectangle 18"/>
              <p:cNvSpPr/>
              <p:nvPr/>
            </p:nvSpPr>
            <p:spPr>
              <a:xfrm>
                <a:off x="2695537" y="3627839"/>
                <a:ext cx="1766287" cy="1193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跑酷游戏源于跑酷运动，带给玩家极限的刺激体验和成就感，挑战性十足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 </a:t>
                </a:r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在跑酷游戏中，上手是容易的，但随着你技能的提高，游戏的难度也逐渐提供，以保证你自始至终需要全情投入。</a:t>
                </a:r>
              </a:p>
            </p:txBody>
          </p:sp>
          <p:sp>
            <p:nvSpPr>
              <p:cNvPr id="41" name="Rectangle 19"/>
              <p:cNvSpPr/>
              <p:nvPr/>
            </p:nvSpPr>
            <p:spPr>
              <a:xfrm>
                <a:off x="3060202" y="3357568"/>
                <a:ext cx="803478" cy="27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176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  <a:cs typeface="Open Sans" panose="020B0606030504020204" pitchFamily="34" charset="0"/>
                  </a:rPr>
                  <a:t>跑酷起源</a:t>
                </a:r>
                <a:endParaRPr lang="en-US" sz="1176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7" name="Rectangle 8"/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AutoShape 100"/>
            <p:cNvSpPr/>
            <p:nvPr/>
          </p:nvSpPr>
          <p:spPr bwMode="auto">
            <a:xfrm>
              <a:off x="4653303" y="605279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MH_SubTitle_2"/>
          <p:cNvSpPr txBox="1"/>
          <p:nvPr>
            <p:custDataLst>
              <p:tags r:id="rId1"/>
            </p:custDataLst>
          </p:nvPr>
        </p:nvSpPr>
        <p:spPr>
          <a:xfrm>
            <a:off x="352449" y="215900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游戏背景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A7824A8A-E9DB-49EB-85A8-0265F56D99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94" y="1835151"/>
            <a:ext cx="661533" cy="661533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A791EFC-2C45-424C-9305-B539BAB322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11" y="1832365"/>
            <a:ext cx="635292" cy="56667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BFFEFF1-D561-43E1-98EE-D36DA273A9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98" y="1832365"/>
            <a:ext cx="566678" cy="56667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D9AE30E-3A30-4A53-AA93-E4B75AC7A9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2356" y="1832366"/>
            <a:ext cx="703670" cy="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996DF-CBE0-417F-8F7F-DEDB6F5DE3AD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16258BC5-40ED-48CB-8062-7D93170AF9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意义分析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A8049-9956-45AB-AA05-D33B7A312D2E}"/>
              </a:ext>
            </a:extLst>
          </p:cNvPr>
          <p:cNvSpPr/>
          <p:nvPr/>
        </p:nvSpPr>
        <p:spPr>
          <a:xfrm>
            <a:off x="540122" y="1152004"/>
            <a:ext cx="36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从用户使用移动设备玩游戏的类型上看，比较轻度的跑酷休闲类游戏依然是主要游戏类型，其用户占比均超过了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从产品针对的用户群体来说，跑酷游戏主要针对大量使用时间碎片化、付费能力较低的用户。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17848-CA30-4925-A793-54BA9D28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44" y="0"/>
            <a:ext cx="4764384" cy="50403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8EAA69-90DE-4594-B96F-E2E1102A328B}"/>
              </a:ext>
            </a:extLst>
          </p:cNvPr>
          <p:cNvSpPr/>
          <p:nvPr/>
        </p:nvSpPr>
        <p:spPr>
          <a:xfrm>
            <a:off x="3894300" y="460838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5400000">
            <a:off x="633133" y="1727423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34981" y="2258254"/>
            <a:ext cx="3754245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28710" y="1302495"/>
            <a:ext cx="3312368" cy="92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游戏的主要用户在</a:t>
            </a:r>
            <a:r>
              <a:rPr lang="en-US" altLang="zh-CN" sz="1400" dirty="0"/>
              <a:t>14-30</a:t>
            </a:r>
            <a:r>
              <a:rPr lang="zh-CN" altLang="en-US" sz="1400" dirty="0"/>
              <a:t>岁左右，核心的用户群以学生和上班族为主；主力用户为学生，对于游戏她们兴趣很广，想法很独特，喜爱有创意</a:t>
            </a: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72725" y="2808188"/>
            <a:ext cx="3168353" cy="11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年轻的我们，对于游戏有目的的选择，知道自己需要什么，会更加理性、务实，会在游戏时间上倾注；渴望具有挑战性，刺激性，用以打发无聊时间。寻找游戏的快节奏，以刺激、满足感为主</a:t>
            </a:r>
            <a:r>
              <a:rPr lang="zh-CN" altLang="en-US" sz="900" dirty="0"/>
              <a:t>。</a:t>
            </a:r>
            <a:endParaRPr lang="zh-CN" altLang="en-US" sz="882" dirty="0"/>
          </a:p>
        </p:txBody>
      </p:sp>
      <p:sp>
        <p:nvSpPr>
          <p:cNvPr id="15" name="矩形 1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2"/>
          <p:cNvSpPr txBox="1"/>
          <p:nvPr>
            <p:custDataLst>
              <p:tags r:id="rId2"/>
            </p:custDataLst>
          </p:nvPr>
        </p:nvSpPr>
        <p:spPr>
          <a:xfrm>
            <a:off x="-179958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用户类别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燕尾形 3">
            <a:extLst>
              <a:ext uri="{FF2B5EF4-FFF2-40B4-BE49-F238E27FC236}">
                <a16:creationId xmlns:a16="http://schemas.microsoft.com/office/drawing/2014/main" id="{60554901-14D3-4DEB-AF64-71FC2BDA6424}"/>
              </a:ext>
            </a:extLst>
          </p:cNvPr>
          <p:cNvSpPr/>
          <p:nvPr/>
        </p:nvSpPr>
        <p:spPr>
          <a:xfrm rot="5400000">
            <a:off x="715118" y="3499561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3593A6-C3E2-4301-9340-263E848615CE}"/>
              </a:ext>
            </a:extLst>
          </p:cNvPr>
          <p:cNvCxnSpPr>
            <a:cxnSpLocks/>
          </p:cNvCxnSpPr>
          <p:nvPr/>
        </p:nvCxnSpPr>
        <p:spPr>
          <a:xfrm>
            <a:off x="616966" y="4030392"/>
            <a:ext cx="3672260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981D207-6EB6-475D-AD3F-5E8F9C4DD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9141"/>
              </p:ext>
            </p:extLst>
          </p:nvPr>
        </p:nvGraphicFramePr>
        <p:xfrm>
          <a:off x="4500562" y="1305027"/>
          <a:ext cx="5275262" cy="290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5" imgW="5274753" imgH="2904584" progId="Word.Document.12">
                  <p:embed/>
                </p:oleObj>
              </mc:Choice>
              <mc:Fallback>
                <p:oleObj name="Document" r:id="rId5" imgW="5274753" imgH="29045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2" y="1305027"/>
                        <a:ext cx="5275262" cy="290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636466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项目需求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141648" y="774373"/>
            <a:ext cx="3817550" cy="1321775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35212" y="2062944"/>
            <a:ext cx="3817550" cy="1182478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98" y="2427507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游戏设计者需求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92641" y="1266781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游戏玩家需求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6615" y="2091182"/>
            <a:ext cx="4264743" cy="144309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）游戏能提供不一样的色彩的衣服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）游戏能设计出不一样的游戏主角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）根据跑酷途中获得的芯片数量，得到积分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）购买阿里云服务器，实现积分排名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37949" y="4333793"/>
            <a:ext cx="1136861" cy="26001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SubTitle_2"/>
          <p:cNvSpPr txBox="1"/>
          <p:nvPr>
            <p:custDataLst>
              <p:tags r:id="rId1"/>
            </p:custDataLst>
          </p:nvPr>
        </p:nvSpPr>
        <p:spPr>
          <a:xfrm>
            <a:off x="112426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各类需求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ED0943C-B590-4073-82A6-FFDBECC40955}"/>
              </a:ext>
            </a:extLst>
          </p:cNvPr>
          <p:cNvSpPr txBox="1"/>
          <p:nvPr/>
        </p:nvSpPr>
        <p:spPr>
          <a:xfrm>
            <a:off x="900162" y="3245422"/>
            <a:ext cx="4264743" cy="11660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）游戏能拥有商城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）游戏能拥有休闲区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）游戏能实现加好友功能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）游戏能实现聊天功能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7E81907-B0D4-4049-A679-301E38FA6223}"/>
              </a:ext>
            </a:extLst>
          </p:cNvPr>
          <p:cNvSpPr txBox="1"/>
          <p:nvPr/>
        </p:nvSpPr>
        <p:spPr>
          <a:xfrm>
            <a:off x="882044" y="643233"/>
            <a:ext cx="3923319" cy="1720092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）游戏能换装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）游戏角色可换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）游戏能拥有积分排名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2">
            <a:extLst>
              <a:ext uri="{FF2B5EF4-FFF2-40B4-BE49-F238E27FC236}">
                <a16:creationId xmlns:a16="http://schemas.microsoft.com/office/drawing/2014/main" id="{7C0D955E-A81E-4FAD-9762-1288704C59EA}"/>
              </a:ext>
            </a:extLst>
          </p:cNvPr>
          <p:cNvSpPr/>
          <p:nvPr/>
        </p:nvSpPr>
        <p:spPr>
          <a:xfrm>
            <a:off x="4141648" y="3245422"/>
            <a:ext cx="3817550" cy="1113350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2" descr="https://img1.doubanio.com/view/photo/l/public/p958628637.webp">
            <a:extLst>
              <a:ext uri="{FF2B5EF4-FFF2-40B4-BE49-F238E27FC236}">
                <a16:creationId xmlns:a16="http://schemas.microsoft.com/office/drawing/2014/main" id="{FDF94B55-901C-4060-A1AC-7F2144EBB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163" y="2366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s://img1.doubanio.com/view/photo/l/public/p958628637.webp">
            <a:extLst>
              <a:ext uri="{FF2B5EF4-FFF2-40B4-BE49-F238E27FC236}">
                <a16:creationId xmlns:a16="http://schemas.microsoft.com/office/drawing/2014/main" id="{85F20EB0-913C-45AB-9F49-992C9FC8A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519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E-R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ABBFE-EB5E-46B8-B586-1FCFC97D9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8" y="424458"/>
            <a:ext cx="8088617" cy="46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71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9.pptx1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自定义</PresentationFormat>
  <Paragraphs>133</Paragraphs>
  <Slides>32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Adobe Caslon Pro Bold</vt:lpstr>
      <vt:lpstr>等线</vt:lpstr>
      <vt:lpstr>方正兰亭准黑_GBK</vt:lpstr>
      <vt:lpstr>宋体</vt:lpstr>
      <vt:lpstr>微软雅黑</vt:lpstr>
      <vt:lpstr>Arial</vt:lpstr>
      <vt:lpstr>Arial Black</vt:lpstr>
      <vt:lpstr>Calibri</vt:lpstr>
      <vt:lpstr>Office 主题</vt:lpstr>
      <vt:lpstr>Document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modified xsi:type="dcterms:W3CDTF">2019-04-13T12:03:35Z</dcterms:modified>
</cp:coreProperties>
</file>