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256" r:id="rId3"/>
    <p:sldId id="310" r:id="rId4"/>
    <p:sldId id="311" r:id="rId5"/>
    <p:sldId id="312" r:id="rId6"/>
    <p:sldId id="313" r:id="rId7"/>
    <p:sldId id="315" r:id="rId8"/>
    <p:sldId id="314" r:id="rId9"/>
    <p:sldId id="316" r:id="rId10"/>
    <p:sldId id="317" r:id="rId11"/>
    <p:sldId id="318" r:id="rId12"/>
    <p:sldId id="320" r:id="rId13"/>
    <p:sldId id="319" r:id="rId14"/>
    <p:sldId id="321" r:id="rId15"/>
    <p:sldId id="323" r:id="rId16"/>
    <p:sldId id="322" r:id="rId17"/>
    <p:sldId id="326" r:id="rId18"/>
    <p:sldId id="327" r:id="rId19"/>
    <p:sldId id="324" r:id="rId20"/>
    <p:sldId id="329" r:id="rId21"/>
    <p:sldId id="328" r:id="rId22"/>
    <p:sldId id="330" r:id="rId23"/>
    <p:sldId id="257" r:id="rId24"/>
    <p:sldId id="331" r:id="rId25"/>
    <p:sldId id="258" r:id="rId26"/>
    <p:sldId id="332" r:id="rId27"/>
    <p:sldId id="333" r:id="rId28"/>
    <p:sldId id="337" r:id="rId29"/>
    <p:sldId id="336" r:id="rId30"/>
    <p:sldId id="334" r:id="rId31"/>
    <p:sldId id="335" r:id="rId32"/>
    <p:sldId id="339" r:id="rId33"/>
    <p:sldId id="340" r:id="rId34"/>
    <p:sldId id="338" r:id="rId35"/>
    <p:sldId id="351" r:id="rId36"/>
    <p:sldId id="343" r:id="rId37"/>
    <p:sldId id="342" r:id="rId38"/>
    <p:sldId id="344" r:id="rId39"/>
    <p:sldId id="346" r:id="rId40"/>
    <p:sldId id="347" r:id="rId41"/>
    <p:sldId id="348" r:id="rId42"/>
    <p:sldId id="341" r:id="rId43"/>
    <p:sldId id="259" r:id="rId44"/>
    <p:sldId id="354" r:id="rId45"/>
    <p:sldId id="353" r:id="rId46"/>
    <p:sldId id="30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5647"/>
    <a:srgbClr val="FAC14D"/>
    <a:srgbClr val="7CB554"/>
    <a:srgbClr val="1C9494"/>
    <a:srgbClr val="1D4A53"/>
    <a:srgbClr val="15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98" d="100"/>
          <a:sy n="98" d="100"/>
        </p:scale>
        <p:origin x="-16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Excel____1.xlsx"/><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A629-44DA-A114-52A735B85AF3}"/>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A629-44DA-A114-52A735B85AF3}"/>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A629-44DA-A114-52A735B85AF3}"/>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A629-44DA-A114-52A735B85AF3}"/>
              </c:ext>
            </c:extLst>
          </c:dPt>
          <c:cat>
            <c:strRef>
              <c:f>Sheet1!$A$2:$A$5</c:f>
              <c:strCache>
                <c:ptCount val="2"/>
                <c:pt idx="0">
                  <c:v>维护</c:v>
                </c:pt>
                <c:pt idx="1">
                  <c:v>非维护</c:v>
                </c:pt>
              </c:strCache>
            </c:strRef>
          </c:cat>
          <c:val>
            <c:numRef>
              <c:f>Sheet1!$B$2:$B$5</c:f>
              <c:numCache>
                <c:formatCode>0.00%</c:formatCode>
                <c:ptCount val="4"/>
                <c:pt idx="0">
                  <c:v>0.70799999999999996</c:v>
                </c:pt>
                <c:pt idx="1">
                  <c:v>0.29199999999999998</c:v>
                </c:pt>
              </c:numCache>
            </c:numRef>
          </c:val>
          <c:extLst xmlns:c16r2="http://schemas.microsoft.com/office/drawing/2015/06/chart">
            <c:ext xmlns:c16="http://schemas.microsoft.com/office/drawing/2014/chart" uri="{C3380CC4-5D6E-409C-BE32-E72D297353CC}">
              <c16:uniqueId val="{00000000-A9A5-4FE3-BE22-E00814169C08}"/>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在软件产品被开发出来并交付用户使用之后</a:t>
          </a:r>
          <a:r>
            <a:rPr lang="en-US" altLang="en-US" dirty="0"/>
            <a:t>,</a:t>
          </a:r>
          <a:r>
            <a:rPr lang="zh-CN" altLang="en-US" dirty="0"/>
            <a:t>就进入了软件的运行维护阶段。这个阶段是</a:t>
          </a:r>
          <a:r>
            <a:rPr lang="zh-CN" altLang="en-US" dirty="0">
              <a:solidFill>
                <a:srgbClr val="FFFF00"/>
              </a:solidFill>
            </a:rPr>
            <a:t>软件生命周期的最后一个阶段</a:t>
          </a:r>
          <a:r>
            <a:rPr lang="en-US" altLang="en-US" dirty="0"/>
            <a:t>,</a:t>
          </a:r>
          <a:r>
            <a:rPr lang="zh-CN" altLang="en-US" dirty="0"/>
            <a:t>其基本任务是保证软件在一个相当长的时期能够正常运行</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t>       软件维护是指软件系统交付使用以后</a:t>
          </a:r>
          <a:r>
            <a:rPr lang="en-US" altLang="en-US" dirty="0"/>
            <a:t>,</a:t>
          </a:r>
          <a:r>
            <a:rPr lang="zh-CN" altLang="en-US" dirty="0"/>
            <a:t>为了改正错误或满足新的需求而修改软件的过程</a:t>
          </a:r>
          <a:endParaRPr lang="en-US" altLang="zh-CN" dirty="0"/>
        </a:p>
        <a:p>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t>
        <a:bodyPr/>
        <a:lstStyle/>
        <a:p>
          <a:endParaRPr lang="zh-CN" altLang="en-US"/>
        </a:p>
      </dgm:t>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t>
        <a:bodyPr/>
        <a:lstStyle/>
        <a:p>
          <a:endParaRPr lang="zh-CN" altLang="en-US"/>
        </a:p>
      </dgm:t>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t>
        <a:bodyPr/>
        <a:lstStyle/>
        <a:p>
          <a:endParaRPr lang="zh-CN" altLang="en-US"/>
        </a:p>
      </dgm:t>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217009DF-1A7C-49EA-8C76-71F4EAB625DF}" type="presOf" srcId="{4F9A61F4-BF38-4453-89AB-F961C5CE0FDE}" destId="{109E49AB-4E8B-42DD-8F25-BAEF382D008D}" srcOrd="0" destOrd="0" presId="urn:microsoft.com/office/officeart/2008/layout/VerticalCurvedList"/>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D197F86F-4DDB-4858-AA68-92F9F6644E21}" srcId="{64E78ECB-2D06-4A6D-B970-75766064DF5F}" destId="{58EB1E34-AFF2-44F9-8D4C-D2C07E0188BC}" srcOrd="1" destOrd="0" parTransId="{3435E547-389A-477F-9801-3A8FF5B993F3}" sibTransId="{07E0FC9E-5A0C-4EB4-BAAF-C6AFC0D9884A}"/>
    <dgm:cxn modelId="{FE585ED1-68F6-4114-A162-70486C9E9F7F}" type="presOf" srcId="{64E78ECB-2D06-4A6D-B970-75766064DF5F}" destId="{772F8606-B7B7-4E22-9DF7-86045452F882}" srcOrd="0" destOrd="0" presId="urn:microsoft.com/office/officeart/2008/layout/VerticalCurvedList"/>
    <dgm:cxn modelId="{656B4540-DFC7-444C-8348-76A9C76E37FE}" srcId="{64E78ECB-2D06-4A6D-B970-75766064DF5F}" destId="{07D52C58-CF97-4A9C-9871-4E3CA0D71809}" srcOrd="0" destOrd="0" parTransId="{2C6431FA-6D77-4C78-9384-C77A1EAB9697}" sibTransId="{4F9A61F4-BF38-4453-89AB-F961C5CE0FDE}"/>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EAE0CB1-469A-4003-BC45-182503D9C41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6B11905B-909A-45FE-8988-FF8BDE6AA515}">
      <dgm:prSet/>
      <dgm:spPr/>
      <dgm:t>
        <a:bodyPr/>
        <a:lstStyle/>
        <a:p>
          <a:r>
            <a:rPr lang="zh-CN" altLang="en-US" dirty="0">
              <a:solidFill>
                <a:srgbClr val="FFFF00"/>
              </a:solidFill>
            </a:rPr>
            <a:t>非结构化维护的代价很高</a:t>
          </a:r>
          <a:r>
            <a:rPr lang="zh-CN" altLang="en-US" dirty="0">
              <a:solidFill>
                <a:schemeClr val="bg1"/>
              </a:solidFill>
            </a:rPr>
            <a:t>（浪费精力并且遭受挫折），这种维护方式是没有使用软件工程方法学出来的软件的必然结果。</a:t>
          </a:r>
          <a:endParaRPr lang="zh-CN" altLang="en-US" dirty="0"/>
        </a:p>
      </dgm:t>
    </dgm:pt>
    <dgm:pt modelId="{A4F4C139-2510-48EC-9649-AC6D2C489AC5}" type="parTrans" cxnId="{CEDED303-AF28-4FA6-99D4-6E1AD5C49688}">
      <dgm:prSet/>
      <dgm:spPr/>
      <dgm:t>
        <a:bodyPr/>
        <a:lstStyle/>
        <a:p>
          <a:endParaRPr lang="zh-CN" altLang="en-US"/>
        </a:p>
      </dgm:t>
    </dgm:pt>
    <dgm:pt modelId="{6E47C3F7-5103-494E-9881-2C32DF8EFC6B}" type="sibTrans" cxnId="{CEDED303-AF28-4FA6-99D4-6E1AD5C49688}">
      <dgm:prSet/>
      <dgm:spPr/>
      <dgm:t>
        <a:bodyPr/>
        <a:lstStyle/>
        <a:p>
          <a:endParaRPr lang="zh-CN" altLang="en-US"/>
        </a:p>
      </dgm:t>
    </dgm:pt>
    <dgm:pt modelId="{AEF3604B-4CC6-47D6-8DC6-AE3ED2FABB3D}">
      <dgm:prSet/>
      <dgm:spPr/>
      <dgm:t>
        <a:bodyPr/>
        <a:lstStyle/>
        <a:p>
          <a:r>
            <a:rPr lang="zh-CN" altLang="en-US" dirty="0">
              <a:solidFill>
                <a:srgbClr val="FFFF00"/>
              </a:solidFill>
            </a:rPr>
            <a:t>以完整的软件配置为基础的结构化维护</a:t>
          </a:r>
          <a:r>
            <a:rPr lang="zh-CN" altLang="en-US" dirty="0"/>
            <a:t>，是在软件开发过程中应用软件过程方法学的结果。虽然有了软件的完整配置并不能保证维护时没有问题，但是确实能减少精力的浪费并且可以提高维护的总体质量。</a:t>
          </a:r>
        </a:p>
      </dgm:t>
    </dgm:pt>
    <dgm:pt modelId="{F0A524ED-047B-4923-A01F-1AA87A0C32FD}" type="parTrans" cxnId="{5EC84F0A-DC82-4DB0-B878-919D98041AA4}">
      <dgm:prSet/>
      <dgm:spPr/>
      <dgm:t>
        <a:bodyPr/>
        <a:lstStyle/>
        <a:p>
          <a:endParaRPr lang="zh-CN" altLang="en-US"/>
        </a:p>
      </dgm:t>
    </dgm:pt>
    <dgm:pt modelId="{1EA53939-602B-4EE6-8852-B184611662A2}" type="sibTrans" cxnId="{5EC84F0A-DC82-4DB0-B878-919D98041AA4}">
      <dgm:prSet/>
      <dgm:spPr/>
      <dgm:t>
        <a:bodyPr/>
        <a:lstStyle/>
        <a:p>
          <a:endParaRPr lang="zh-CN" altLang="en-US"/>
        </a:p>
      </dgm:t>
    </dgm:pt>
    <dgm:pt modelId="{375E69FF-243F-4004-BA24-92DA11270A95}" type="pres">
      <dgm:prSet presAssocID="{DEAE0CB1-469A-4003-BC45-182503D9C414}" presName="linear" presStyleCnt="0">
        <dgm:presLayoutVars>
          <dgm:animLvl val="lvl"/>
          <dgm:resizeHandles val="exact"/>
        </dgm:presLayoutVars>
      </dgm:prSet>
      <dgm:spPr/>
      <dgm:t>
        <a:bodyPr/>
        <a:lstStyle/>
        <a:p>
          <a:endParaRPr lang="zh-CN" altLang="en-US"/>
        </a:p>
      </dgm:t>
    </dgm:pt>
    <dgm:pt modelId="{FF82F119-7900-4DD9-BFCF-F213158384BB}" type="pres">
      <dgm:prSet presAssocID="{6B11905B-909A-45FE-8988-FF8BDE6AA515}" presName="parentText" presStyleLbl="node1" presStyleIdx="0" presStyleCnt="2">
        <dgm:presLayoutVars>
          <dgm:chMax val="0"/>
          <dgm:bulletEnabled val="1"/>
        </dgm:presLayoutVars>
      </dgm:prSet>
      <dgm:spPr/>
      <dgm:t>
        <a:bodyPr/>
        <a:lstStyle/>
        <a:p>
          <a:endParaRPr lang="zh-CN" altLang="en-US"/>
        </a:p>
      </dgm:t>
    </dgm:pt>
    <dgm:pt modelId="{6A8D3DF8-EE17-4DF3-9DC1-148103DF2624}" type="pres">
      <dgm:prSet presAssocID="{6E47C3F7-5103-494E-9881-2C32DF8EFC6B}" presName="spacer" presStyleCnt="0"/>
      <dgm:spPr/>
    </dgm:pt>
    <dgm:pt modelId="{C61C0B9E-416C-427F-8A13-CBB0009180F6}" type="pres">
      <dgm:prSet presAssocID="{AEF3604B-4CC6-47D6-8DC6-AE3ED2FABB3D}" presName="parentText" presStyleLbl="node1" presStyleIdx="1" presStyleCnt="2">
        <dgm:presLayoutVars>
          <dgm:chMax val="0"/>
          <dgm:bulletEnabled val="1"/>
        </dgm:presLayoutVars>
      </dgm:prSet>
      <dgm:spPr/>
      <dgm:t>
        <a:bodyPr/>
        <a:lstStyle/>
        <a:p>
          <a:endParaRPr lang="zh-CN" altLang="en-US"/>
        </a:p>
      </dgm:t>
    </dgm:pt>
  </dgm:ptLst>
  <dgm:cxnLst>
    <dgm:cxn modelId="{5EC84F0A-DC82-4DB0-B878-919D98041AA4}" srcId="{DEAE0CB1-469A-4003-BC45-182503D9C414}" destId="{AEF3604B-4CC6-47D6-8DC6-AE3ED2FABB3D}" srcOrd="1" destOrd="0" parTransId="{F0A524ED-047B-4923-A01F-1AA87A0C32FD}" sibTransId="{1EA53939-602B-4EE6-8852-B184611662A2}"/>
    <dgm:cxn modelId="{10F9C077-C9A8-4074-9D2F-24083517493B}" type="presOf" srcId="{AEF3604B-4CC6-47D6-8DC6-AE3ED2FABB3D}" destId="{C61C0B9E-416C-427F-8A13-CBB0009180F6}" srcOrd="0" destOrd="0" presId="urn:microsoft.com/office/officeart/2005/8/layout/vList2"/>
    <dgm:cxn modelId="{6F0D5DD0-83B8-4463-A997-B24887607D7A}" type="presOf" srcId="{DEAE0CB1-469A-4003-BC45-182503D9C414}" destId="{375E69FF-243F-4004-BA24-92DA11270A95}" srcOrd="0" destOrd="0" presId="urn:microsoft.com/office/officeart/2005/8/layout/vList2"/>
    <dgm:cxn modelId="{194E0FD3-38D8-454E-8207-AA9673FA74FE}" type="presOf" srcId="{6B11905B-909A-45FE-8988-FF8BDE6AA515}" destId="{FF82F119-7900-4DD9-BFCF-F213158384BB}" srcOrd="0" destOrd="0" presId="urn:microsoft.com/office/officeart/2005/8/layout/vList2"/>
    <dgm:cxn modelId="{CEDED303-AF28-4FA6-99D4-6E1AD5C49688}" srcId="{DEAE0CB1-469A-4003-BC45-182503D9C414}" destId="{6B11905B-909A-45FE-8988-FF8BDE6AA515}" srcOrd="0" destOrd="0" parTransId="{A4F4C139-2510-48EC-9649-AC6D2C489AC5}" sibTransId="{6E47C3F7-5103-494E-9881-2C32DF8EFC6B}"/>
    <dgm:cxn modelId="{D99DBCDD-9084-4448-B747-3D49F79A7709}" type="presParOf" srcId="{375E69FF-243F-4004-BA24-92DA11270A95}" destId="{FF82F119-7900-4DD9-BFCF-F213158384BB}" srcOrd="0" destOrd="0" presId="urn:microsoft.com/office/officeart/2005/8/layout/vList2"/>
    <dgm:cxn modelId="{4EB4D7BB-4D9C-4CE7-A03F-3436A7400F8C}" type="presParOf" srcId="{375E69FF-243F-4004-BA24-92DA11270A95}" destId="{6A8D3DF8-EE17-4DF3-9DC1-148103DF2624}" srcOrd="1" destOrd="0" presId="urn:microsoft.com/office/officeart/2005/8/layout/vList2"/>
    <dgm:cxn modelId="{3F48B3A3-FDD9-428A-9639-26EEF293518C}" type="presParOf" srcId="{375E69FF-243F-4004-BA24-92DA11270A95}" destId="{C61C0B9E-416C-427F-8A13-CBB0009180F6}"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6B2B14B-6982-46E4-9A1A-FEDF2E33B273}" type="doc">
      <dgm:prSet loTypeId="urn:microsoft.com/office/officeart/2005/8/layout/chart3" loCatId="cycle" qsTypeId="urn:microsoft.com/office/officeart/2005/8/quickstyle/simple1" qsCatId="simple" csTypeId="urn:microsoft.com/office/officeart/2005/8/colors/accent2_2" csCatId="accent2" phldr="1"/>
      <dgm:spPr/>
      <dgm:t>
        <a:bodyPr/>
        <a:lstStyle/>
        <a:p>
          <a:endParaRPr lang="zh-CN" altLang="en-US"/>
        </a:p>
      </dgm:t>
    </dgm:pt>
    <dgm:pt modelId="{64BE8D1C-B42B-4C71-9AB6-165FC3514F09}">
      <dgm:prSet phldrT="[文本]"/>
      <dgm:spPr/>
      <dgm:t>
        <a:bodyPr/>
        <a:lstStyle/>
        <a:p>
          <a:r>
            <a:rPr lang="en-US" altLang="zh-CN" dirty="0" smtClean="0"/>
            <a:t> </a:t>
          </a:r>
          <a:endParaRPr lang="zh-CN" altLang="en-US" dirty="0"/>
        </a:p>
      </dgm:t>
    </dgm:pt>
    <dgm:pt modelId="{C869D197-F273-4567-B256-605BDA17226F}" type="sibTrans" cxnId="{930ECAD5-F3D5-491D-B765-0B46A7ED5172}">
      <dgm:prSet/>
      <dgm:spPr/>
      <dgm:t>
        <a:bodyPr/>
        <a:lstStyle/>
        <a:p>
          <a:endParaRPr lang="zh-CN" altLang="en-US"/>
        </a:p>
      </dgm:t>
    </dgm:pt>
    <dgm:pt modelId="{3C65660B-B9F0-4949-B00E-D807D736FB1C}" type="parTrans" cxnId="{930ECAD5-F3D5-491D-B765-0B46A7ED5172}">
      <dgm:prSet/>
      <dgm:spPr/>
      <dgm:t>
        <a:bodyPr/>
        <a:lstStyle/>
        <a:p>
          <a:endParaRPr lang="zh-CN" altLang="en-US"/>
        </a:p>
      </dgm:t>
    </dgm:pt>
    <dgm:pt modelId="{59AAA717-5898-47B2-A2A7-B1BD7195930A}">
      <dgm:prSet phldrT="[文本]"/>
      <dgm:spPr/>
      <dgm:t>
        <a:bodyPr/>
        <a:lstStyle/>
        <a:p>
          <a:r>
            <a:rPr lang="en-US" altLang="zh-CN" dirty="0" smtClean="0"/>
            <a:t> </a:t>
          </a:r>
          <a:endParaRPr lang="zh-CN" altLang="en-US" dirty="0"/>
        </a:p>
      </dgm:t>
    </dgm:pt>
    <dgm:pt modelId="{30D752E4-BB43-46F7-87CC-2B4C63360CE1}" type="sibTrans" cxnId="{95E85DDB-DFAF-4499-A19F-153FFDED56AD}">
      <dgm:prSet/>
      <dgm:spPr/>
      <dgm:t>
        <a:bodyPr/>
        <a:lstStyle/>
        <a:p>
          <a:endParaRPr lang="zh-CN" altLang="en-US"/>
        </a:p>
      </dgm:t>
    </dgm:pt>
    <dgm:pt modelId="{D313FE28-8B27-46CA-B1E4-80B8893FE850}" type="parTrans" cxnId="{95E85DDB-DFAF-4499-A19F-153FFDED56AD}">
      <dgm:prSet/>
      <dgm:spPr/>
      <dgm:t>
        <a:bodyPr/>
        <a:lstStyle/>
        <a:p>
          <a:endParaRPr lang="zh-CN" altLang="en-US"/>
        </a:p>
      </dgm:t>
    </dgm:pt>
    <dgm:pt modelId="{01029F78-5E7E-449A-A3A9-DE0F0B1141C0}">
      <dgm:prSet phldrT="[文本]"/>
      <dgm:spPr/>
      <dgm:t>
        <a:bodyPr/>
        <a:lstStyle/>
        <a:p>
          <a:r>
            <a:rPr lang="en-US" altLang="zh-CN" dirty="0" smtClean="0"/>
            <a:t> </a:t>
          </a:r>
          <a:endParaRPr lang="zh-CN" altLang="en-US" dirty="0"/>
        </a:p>
      </dgm:t>
    </dgm:pt>
    <dgm:pt modelId="{985AA18A-A12E-4540-A33C-A3561883AA75}" type="sibTrans" cxnId="{34EB48A6-CF82-42F7-830F-A35026604E1B}">
      <dgm:prSet/>
      <dgm:spPr/>
      <dgm:t>
        <a:bodyPr/>
        <a:lstStyle/>
        <a:p>
          <a:endParaRPr lang="zh-CN" altLang="en-US"/>
        </a:p>
      </dgm:t>
    </dgm:pt>
    <dgm:pt modelId="{27D5E9DD-312F-43B5-8C0E-AA0EAD4CAEB9}" type="parTrans" cxnId="{34EB48A6-CF82-42F7-830F-A35026604E1B}">
      <dgm:prSet/>
      <dgm:spPr/>
      <dgm:t>
        <a:bodyPr/>
        <a:lstStyle/>
        <a:p>
          <a:endParaRPr lang="zh-CN" altLang="en-US"/>
        </a:p>
      </dgm:t>
    </dgm:pt>
    <dgm:pt modelId="{E5EBCA82-BD3E-447B-A1A1-47F98C22B44F}" type="pres">
      <dgm:prSet presAssocID="{16B2B14B-6982-46E4-9A1A-FEDF2E33B273}" presName="compositeShape" presStyleCnt="0">
        <dgm:presLayoutVars>
          <dgm:chMax val="7"/>
          <dgm:dir/>
          <dgm:resizeHandles val="exact"/>
        </dgm:presLayoutVars>
      </dgm:prSet>
      <dgm:spPr/>
      <dgm:t>
        <a:bodyPr/>
        <a:lstStyle/>
        <a:p>
          <a:endParaRPr lang="zh-CN" altLang="en-US"/>
        </a:p>
      </dgm:t>
    </dgm:pt>
    <dgm:pt modelId="{3FE0F251-7F1F-46F5-BF03-16FEBF06C3F2}" type="pres">
      <dgm:prSet presAssocID="{16B2B14B-6982-46E4-9A1A-FEDF2E33B273}" presName="wedge1" presStyleLbl="node1" presStyleIdx="0" presStyleCnt="3"/>
      <dgm:spPr/>
      <dgm:t>
        <a:bodyPr/>
        <a:lstStyle/>
        <a:p>
          <a:endParaRPr lang="zh-CN" altLang="en-US"/>
        </a:p>
      </dgm:t>
    </dgm:pt>
    <dgm:pt modelId="{B3C3E380-EB58-498E-8F15-B3D05F2CC012}" type="pres">
      <dgm:prSet presAssocID="{16B2B14B-6982-46E4-9A1A-FEDF2E33B273}" presName="wedge1Tx" presStyleLbl="node1" presStyleIdx="0" presStyleCnt="3">
        <dgm:presLayoutVars>
          <dgm:chMax val="0"/>
          <dgm:chPref val="0"/>
          <dgm:bulletEnabled val="1"/>
        </dgm:presLayoutVars>
      </dgm:prSet>
      <dgm:spPr/>
      <dgm:t>
        <a:bodyPr/>
        <a:lstStyle/>
        <a:p>
          <a:endParaRPr lang="zh-CN" altLang="en-US"/>
        </a:p>
      </dgm:t>
    </dgm:pt>
    <dgm:pt modelId="{5C631BBE-6922-4BD5-8B77-85C9FF0B9B28}" type="pres">
      <dgm:prSet presAssocID="{16B2B14B-6982-46E4-9A1A-FEDF2E33B273}" presName="wedge2" presStyleLbl="node1" presStyleIdx="1" presStyleCnt="3"/>
      <dgm:spPr/>
      <dgm:t>
        <a:bodyPr/>
        <a:lstStyle/>
        <a:p>
          <a:endParaRPr lang="zh-CN" altLang="en-US"/>
        </a:p>
      </dgm:t>
    </dgm:pt>
    <dgm:pt modelId="{D698F3E2-857B-4681-B47F-77680E118766}" type="pres">
      <dgm:prSet presAssocID="{16B2B14B-6982-46E4-9A1A-FEDF2E33B273}" presName="wedge2Tx" presStyleLbl="node1" presStyleIdx="1" presStyleCnt="3">
        <dgm:presLayoutVars>
          <dgm:chMax val="0"/>
          <dgm:chPref val="0"/>
          <dgm:bulletEnabled val="1"/>
        </dgm:presLayoutVars>
      </dgm:prSet>
      <dgm:spPr/>
      <dgm:t>
        <a:bodyPr/>
        <a:lstStyle/>
        <a:p>
          <a:endParaRPr lang="zh-CN" altLang="en-US"/>
        </a:p>
      </dgm:t>
    </dgm:pt>
    <dgm:pt modelId="{155E5233-3BA1-4F5B-B467-DFEF99561BDB}" type="pres">
      <dgm:prSet presAssocID="{16B2B14B-6982-46E4-9A1A-FEDF2E33B273}" presName="wedge3" presStyleLbl="node1" presStyleIdx="2" presStyleCnt="3"/>
      <dgm:spPr/>
      <dgm:t>
        <a:bodyPr/>
        <a:lstStyle/>
        <a:p>
          <a:endParaRPr lang="zh-CN" altLang="en-US"/>
        </a:p>
      </dgm:t>
    </dgm:pt>
    <dgm:pt modelId="{DA5E562C-DB89-4B89-8269-0AD2E95FAC4B}" type="pres">
      <dgm:prSet presAssocID="{16B2B14B-6982-46E4-9A1A-FEDF2E33B273}" presName="wedge3Tx" presStyleLbl="node1" presStyleIdx="2" presStyleCnt="3">
        <dgm:presLayoutVars>
          <dgm:chMax val="0"/>
          <dgm:chPref val="0"/>
          <dgm:bulletEnabled val="1"/>
        </dgm:presLayoutVars>
      </dgm:prSet>
      <dgm:spPr/>
      <dgm:t>
        <a:bodyPr/>
        <a:lstStyle/>
        <a:p>
          <a:endParaRPr lang="zh-CN" altLang="en-US"/>
        </a:p>
      </dgm:t>
    </dgm:pt>
  </dgm:ptLst>
  <dgm:cxnLst>
    <dgm:cxn modelId="{A5B1D0A9-60D1-4BF8-AA3F-94132232DB86}" type="presOf" srcId="{64BE8D1C-B42B-4C71-9AB6-165FC3514F09}" destId="{155E5233-3BA1-4F5B-B467-DFEF99561BDB}" srcOrd="0" destOrd="0" presId="urn:microsoft.com/office/officeart/2005/8/layout/chart3"/>
    <dgm:cxn modelId="{E1A238EF-2526-4ED9-9F05-AA6A0A8795FC}" type="presOf" srcId="{59AAA717-5898-47B2-A2A7-B1BD7195930A}" destId="{D698F3E2-857B-4681-B47F-77680E118766}" srcOrd="1" destOrd="0" presId="urn:microsoft.com/office/officeart/2005/8/layout/chart3"/>
    <dgm:cxn modelId="{822CF275-3CAF-4E22-88A0-9379C3A94F77}" type="presOf" srcId="{01029F78-5E7E-449A-A3A9-DE0F0B1141C0}" destId="{B3C3E380-EB58-498E-8F15-B3D05F2CC012}" srcOrd="1" destOrd="0" presId="urn:microsoft.com/office/officeart/2005/8/layout/chart3"/>
    <dgm:cxn modelId="{CEACE91A-BC98-4878-936A-167F7306508B}" type="presOf" srcId="{01029F78-5E7E-449A-A3A9-DE0F0B1141C0}" destId="{3FE0F251-7F1F-46F5-BF03-16FEBF06C3F2}" srcOrd="0" destOrd="0" presId="urn:microsoft.com/office/officeart/2005/8/layout/chart3"/>
    <dgm:cxn modelId="{9366CC24-C7FD-479F-8BF9-25ED8DB3E5E4}" type="presOf" srcId="{59AAA717-5898-47B2-A2A7-B1BD7195930A}" destId="{5C631BBE-6922-4BD5-8B77-85C9FF0B9B28}" srcOrd="0" destOrd="0" presId="urn:microsoft.com/office/officeart/2005/8/layout/chart3"/>
    <dgm:cxn modelId="{7EF8F710-31BB-4E1C-8579-6D4693B14D18}" type="presOf" srcId="{64BE8D1C-B42B-4C71-9AB6-165FC3514F09}" destId="{DA5E562C-DB89-4B89-8269-0AD2E95FAC4B}" srcOrd="1" destOrd="0" presId="urn:microsoft.com/office/officeart/2005/8/layout/chart3"/>
    <dgm:cxn modelId="{930ECAD5-F3D5-491D-B765-0B46A7ED5172}" srcId="{16B2B14B-6982-46E4-9A1A-FEDF2E33B273}" destId="{64BE8D1C-B42B-4C71-9AB6-165FC3514F09}" srcOrd="2" destOrd="0" parTransId="{3C65660B-B9F0-4949-B00E-D807D736FB1C}" sibTransId="{C869D197-F273-4567-B256-605BDA17226F}"/>
    <dgm:cxn modelId="{95E85DDB-DFAF-4499-A19F-153FFDED56AD}" srcId="{16B2B14B-6982-46E4-9A1A-FEDF2E33B273}" destId="{59AAA717-5898-47B2-A2A7-B1BD7195930A}" srcOrd="1" destOrd="0" parTransId="{D313FE28-8B27-46CA-B1E4-80B8893FE850}" sibTransId="{30D752E4-BB43-46F7-87CC-2B4C63360CE1}"/>
    <dgm:cxn modelId="{6625CE4E-6857-4BF7-9325-34BD4A6194DD}" type="presOf" srcId="{16B2B14B-6982-46E4-9A1A-FEDF2E33B273}" destId="{E5EBCA82-BD3E-447B-A1A1-47F98C22B44F}" srcOrd="0" destOrd="0" presId="urn:microsoft.com/office/officeart/2005/8/layout/chart3"/>
    <dgm:cxn modelId="{34EB48A6-CF82-42F7-830F-A35026604E1B}" srcId="{16B2B14B-6982-46E4-9A1A-FEDF2E33B273}" destId="{01029F78-5E7E-449A-A3A9-DE0F0B1141C0}" srcOrd="0" destOrd="0" parTransId="{27D5E9DD-312F-43B5-8C0E-AA0EAD4CAEB9}" sibTransId="{985AA18A-A12E-4540-A33C-A3561883AA75}"/>
    <dgm:cxn modelId="{49471A4D-6CE0-45B7-B65B-9849C34F21F3}" type="presParOf" srcId="{E5EBCA82-BD3E-447B-A1A1-47F98C22B44F}" destId="{3FE0F251-7F1F-46F5-BF03-16FEBF06C3F2}" srcOrd="0" destOrd="0" presId="urn:microsoft.com/office/officeart/2005/8/layout/chart3"/>
    <dgm:cxn modelId="{699ADD85-5947-4D8E-9D89-23EDAA089690}" type="presParOf" srcId="{E5EBCA82-BD3E-447B-A1A1-47F98C22B44F}" destId="{B3C3E380-EB58-498E-8F15-B3D05F2CC012}" srcOrd="1" destOrd="0" presId="urn:microsoft.com/office/officeart/2005/8/layout/chart3"/>
    <dgm:cxn modelId="{E2F838E3-63D5-40B4-AF75-04B82680DCB4}" type="presParOf" srcId="{E5EBCA82-BD3E-447B-A1A1-47F98C22B44F}" destId="{5C631BBE-6922-4BD5-8B77-85C9FF0B9B28}" srcOrd="2" destOrd="0" presId="urn:microsoft.com/office/officeart/2005/8/layout/chart3"/>
    <dgm:cxn modelId="{7FD0C49A-55CA-49B3-BBB8-3D14622FBE2F}" type="presParOf" srcId="{E5EBCA82-BD3E-447B-A1A1-47F98C22B44F}" destId="{D698F3E2-857B-4681-B47F-77680E118766}" srcOrd="3" destOrd="0" presId="urn:microsoft.com/office/officeart/2005/8/layout/chart3"/>
    <dgm:cxn modelId="{F85EB249-DFA4-4ED3-B39D-38498475DB07}" type="presParOf" srcId="{E5EBCA82-BD3E-447B-A1A1-47F98C22B44F}" destId="{155E5233-3BA1-4F5B-B467-DFEF99561BDB}" srcOrd="4" destOrd="0" presId="urn:microsoft.com/office/officeart/2005/8/layout/chart3"/>
    <dgm:cxn modelId="{7DC58A62-33E4-4B2E-9459-F73C1052ABCF}" type="presParOf" srcId="{E5EBCA82-BD3E-447B-A1A1-47F98C22B44F}" destId="{DA5E562C-DB89-4B89-8269-0AD2E95FAC4B}"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AE0CB1-469A-4003-BC45-182503D9C41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6B11905B-909A-45FE-8988-FF8BDE6AA515}">
      <dgm:prSet/>
      <dgm:spPr/>
      <dgm:t>
        <a:bodyPr/>
        <a:lstStyle/>
        <a:p>
          <a:r>
            <a:rPr lang="zh-CN" altLang="en-US" dirty="0"/>
            <a:t>软件维护需要的工作量很大</a:t>
          </a:r>
          <a:r>
            <a:rPr lang="en-US" altLang="en-US" dirty="0"/>
            <a:t>,</a:t>
          </a:r>
          <a:r>
            <a:rPr lang="zh-CN" altLang="en-US" dirty="0"/>
            <a:t>平均说来</a:t>
          </a:r>
          <a:r>
            <a:rPr lang="en-US" altLang="en-US" dirty="0"/>
            <a:t>,</a:t>
          </a:r>
          <a:r>
            <a:rPr lang="zh-CN" altLang="en-US" dirty="0"/>
            <a:t>大型软件的维护成本是开发成本的</a:t>
          </a:r>
          <a:r>
            <a:rPr lang="en-US" altLang="en-US" dirty="0">
              <a:solidFill>
                <a:srgbClr val="FFFF00"/>
              </a:solidFill>
            </a:rPr>
            <a:t>4</a:t>
          </a:r>
          <a:r>
            <a:rPr lang="zh-CN" altLang="en-US" dirty="0">
              <a:solidFill>
                <a:srgbClr val="FFFF00"/>
              </a:solidFill>
            </a:rPr>
            <a:t>倍左右</a:t>
          </a:r>
          <a:r>
            <a:rPr lang="zh-CN" altLang="en-US" dirty="0"/>
            <a:t>。目前国外许多软件开发组织把</a:t>
          </a:r>
          <a:r>
            <a:rPr lang="en-US" altLang="en-US" dirty="0">
              <a:solidFill>
                <a:srgbClr val="FFFF00"/>
              </a:solidFill>
            </a:rPr>
            <a:t>60%</a:t>
          </a:r>
          <a:r>
            <a:rPr lang="zh-CN" altLang="en-US" dirty="0">
              <a:solidFill>
                <a:srgbClr val="FFFF00"/>
              </a:solidFill>
            </a:rPr>
            <a:t>以上</a:t>
          </a:r>
          <a:r>
            <a:rPr lang="zh-CN" altLang="en-US" dirty="0"/>
            <a:t>的人力用于维护已有的软件</a:t>
          </a:r>
          <a:r>
            <a:rPr lang="en-US" altLang="en-US" dirty="0"/>
            <a:t>,</a:t>
          </a:r>
          <a:r>
            <a:rPr lang="zh-CN" altLang="en-US" dirty="0"/>
            <a:t>而且随着软件数量增多和使用寿命延长</a:t>
          </a:r>
          <a:r>
            <a:rPr lang="en-US" altLang="en-US" dirty="0"/>
            <a:t>,</a:t>
          </a:r>
          <a:r>
            <a:rPr lang="zh-CN" altLang="en-US" dirty="0"/>
            <a:t>这个百分比还在持续上升。将来维护工作甚至可能会束缚住软件开发组织的手脚</a:t>
          </a:r>
          <a:r>
            <a:rPr lang="en-US" altLang="en-US" dirty="0"/>
            <a:t>,</a:t>
          </a:r>
          <a:r>
            <a:rPr lang="zh-CN" altLang="en-US" dirty="0"/>
            <a:t>使他们没有余力开发新的软件</a:t>
          </a:r>
        </a:p>
      </dgm:t>
    </dgm:pt>
    <dgm:pt modelId="{A4F4C139-2510-48EC-9649-AC6D2C489AC5}" type="parTrans" cxnId="{CEDED303-AF28-4FA6-99D4-6E1AD5C49688}">
      <dgm:prSet/>
      <dgm:spPr/>
      <dgm:t>
        <a:bodyPr/>
        <a:lstStyle/>
        <a:p>
          <a:endParaRPr lang="zh-CN" altLang="en-US"/>
        </a:p>
      </dgm:t>
    </dgm:pt>
    <dgm:pt modelId="{6E47C3F7-5103-494E-9881-2C32DF8EFC6B}" type="sibTrans" cxnId="{CEDED303-AF28-4FA6-99D4-6E1AD5C49688}">
      <dgm:prSet/>
      <dgm:spPr/>
      <dgm:t>
        <a:bodyPr/>
        <a:lstStyle/>
        <a:p>
          <a:endParaRPr lang="zh-CN" altLang="en-US"/>
        </a:p>
      </dgm:t>
    </dgm:pt>
    <dgm:pt modelId="{AEF3604B-4CC6-47D6-8DC6-AE3ED2FABB3D}">
      <dgm:prSet/>
      <dgm:spPr/>
      <dgm:t>
        <a:bodyPr/>
        <a:lstStyle/>
        <a:p>
          <a:r>
            <a:rPr lang="zh-CN" altLang="en-US" dirty="0"/>
            <a:t>因此</a:t>
          </a:r>
          <a:r>
            <a:rPr lang="en-US" altLang="en-US" dirty="0"/>
            <a:t>,</a:t>
          </a:r>
          <a:r>
            <a:rPr lang="zh-CN" altLang="en-US" dirty="0"/>
            <a:t>应充分认识到维护工作的重要性和迫切性</a:t>
          </a:r>
          <a:r>
            <a:rPr lang="en-US" altLang="en-US" dirty="0"/>
            <a:t>,</a:t>
          </a:r>
          <a:r>
            <a:rPr lang="zh-CN" altLang="en-US" dirty="0"/>
            <a:t>提高软件的可维护性</a:t>
          </a:r>
          <a:r>
            <a:rPr lang="en-US" altLang="en-US" dirty="0"/>
            <a:t>,</a:t>
          </a:r>
          <a:r>
            <a:rPr lang="zh-CN" altLang="en-US" dirty="0"/>
            <a:t>减少维护的工作量和费用</a:t>
          </a:r>
          <a:r>
            <a:rPr lang="en-US" altLang="en-US" dirty="0"/>
            <a:t>,</a:t>
          </a:r>
          <a:r>
            <a:rPr lang="zh-CN" altLang="en-US" dirty="0"/>
            <a:t>延长已开发软件的生命期</a:t>
          </a:r>
          <a:r>
            <a:rPr lang="en-US" altLang="en-US" dirty="0"/>
            <a:t>,</a:t>
          </a:r>
          <a:r>
            <a:rPr lang="zh-CN" altLang="en-US" dirty="0"/>
            <a:t>以发挥其应有的效益</a:t>
          </a:r>
        </a:p>
      </dgm:t>
    </dgm:pt>
    <dgm:pt modelId="{F0A524ED-047B-4923-A01F-1AA87A0C32FD}" type="parTrans" cxnId="{5EC84F0A-DC82-4DB0-B878-919D98041AA4}">
      <dgm:prSet/>
      <dgm:spPr/>
      <dgm:t>
        <a:bodyPr/>
        <a:lstStyle/>
        <a:p>
          <a:endParaRPr lang="zh-CN" altLang="en-US"/>
        </a:p>
      </dgm:t>
    </dgm:pt>
    <dgm:pt modelId="{1EA53939-602B-4EE6-8852-B184611662A2}" type="sibTrans" cxnId="{5EC84F0A-DC82-4DB0-B878-919D98041AA4}">
      <dgm:prSet/>
      <dgm:spPr/>
      <dgm:t>
        <a:bodyPr/>
        <a:lstStyle/>
        <a:p>
          <a:endParaRPr lang="zh-CN" altLang="en-US"/>
        </a:p>
      </dgm:t>
    </dgm:pt>
    <dgm:pt modelId="{375E69FF-243F-4004-BA24-92DA11270A95}" type="pres">
      <dgm:prSet presAssocID="{DEAE0CB1-469A-4003-BC45-182503D9C414}" presName="linear" presStyleCnt="0">
        <dgm:presLayoutVars>
          <dgm:animLvl val="lvl"/>
          <dgm:resizeHandles val="exact"/>
        </dgm:presLayoutVars>
      </dgm:prSet>
      <dgm:spPr/>
      <dgm:t>
        <a:bodyPr/>
        <a:lstStyle/>
        <a:p>
          <a:endParaRPr lang="zh-CN" altLang="en-US"/>
        </a:p>
      </dgm:t>
    </dgm:pt>
    <dgm:pt modelId="{FF82F119-7900-4DD9-BFCF-F213158384BB}" type="pres">
      <dgm:prSet presAssocID="{6B11905B-909A-45FE-8988-FF8BDE6AA515}" presName="parentText" presStyleLbl="node1" presStyleIdx="0" presStyleCnt="2">
        <dgm:presLayoutVars>
          <dgm:chMax val="0"/>
          <dgm:bulletEnabled val="1"/>
        </dgm:presLayoutVars>
      </dgm:prSet>
      <dgm:spPr/>
      <dgm:t>
        <a:bodyPr/>
        <a:lstStyle/>
        <a:p>
          <a:endParaRPr lang="zh-CN" altLang="en-US"/>
        </a:p>
      </dgm:t>
    </dgm:pt>
    <dgm:pt modelId="{6A8D3DF8-EE17-4DF3-9DC1-148103DF2624}" type="pres">
      <dgm:prSet presAssocID="{6E47C3F7-5103-494E-9881-2C32DF8EFC6B}" presName="spacer" presStyleCnt="0"/>
      <dgm:spPr/>
    </dgm:pt>
    <dgm:pt modelId="{C61C0B9E-416C-427F-8A13-CBB0009180F6}" type="pres">
      <dgm:prSet presAssocID="{AEF3604B-4CC6-47D6-8DC6-AE3ED2FABB3D}" presName="parentText" presStyleLbl="node1" presStyleIdx="1" presStyleCnt="2">
        <dgm:presLayoutVars>
          <dgm:chMax val="0"/>
          <dgm:bulletEnabled val="1"/>
        </dgm:presLayoutVars>
      </dgm:prSet>
      <dgm:spPr/>
      <dgm:t>
        <a:bodyPr/>
        <a:lstStyle/>
        <a:p>
          <a:endParaRPr lang="zh-CN" altLang="en-US"/>
        </a:p>
      </dgm:t>
    </dgm:pt>
  </dgm:ptLst>
  <dgm:cxnLst>
    <dgm:cxn modelId="{5EC84F0A-DC82-4DB0-B878-919D98041AA4}" srcId="{DEAE0CB1-469A-4003-BC45-182503D9C414}" destId="{AEF3604B-4CC6-47D6-8DC6-AE3ED2FABB3D}" srcOrd="1" destOrd="0" parTransId="{F0A524ED-047B-4923-A01F-1AA87A0C32FD}" sibTransId="{1EA53939-602B-4EE6-8852-B184611662A2}"/>
    <dgm:cxn modelId="{10F9C077-C9A8-4074-9D2F-24083517493B}" type="presOf" srcId="{AEF3604B-4CC6-47D6-8DC6-AE3ED2FABB3D}" destId="{C61C0B9E-416C-427F-8A13-CBB0009180F6}" srcOrd="0" destOrd="0" presId="urn:microsoft.com/office/officeart/2005/8/layout/vList2"/>
    <dgm:cxn modelId="{6F0D5DD0-83B8-4463-A997-B24887607D7A}" type="presOf" srcId="{DEAE0CB1-469A-4003-BC45-182503D9C414}" destId="{375E69FF-243F-4004-BA24-92DA11270A95}" srcOrd="0" destOrd="0" presId="urn:microsoft.com/office/officeart/2005/8/layout/vList2"/>
    <dgm:cxn modelId="{194E0FD3-38D8-454E-8207-AA9673FA74FE}" type="presOf" srcId="{6B11905B-909A-45FE-8988-FF8BDE6AA515}" destId="{FF82F119-7900-4DD9-BFCF-F213158384BB}" srcOrd="0" destOrd="0" presId="urn:microsoft.com/office/officeart/2005/8/layout/vList2"/>
    <dgm:cxn modelId="{CEDED303-AF28-4FA6-99D4-6E1AD5C49688}" srcId="{DEAE0CB1-469A-4003-BC45-182503D9C414}" destId="{6B11905B-909A-45FE-8988-FF8BDE6AA515}" srcOrd="0" destOrd="0" parTransId="{A4F4C139-2510-48EC-9649-AC6D2C489AC5}" sibTransId="{6E47C3F7-5103-494E-9881-2C32DF8EFC6B}"/>
    <dgm:cxn modelId="{D99DBCDD-9084-4448-B747-3D49F79A7709}" type="presParOf" srcId="{375E69FF-243F-4004-BA24-92DA11270A95}" destId="{FF82F119-7900-4DD9-BFCF-F213158384BB}" srcOrd="0" destOrd="0" presId="urn:microsoft.com/office/officeart/2005/8/layout/vList2"/>
    <dgm:cxn modelId="{4EB4D7BB-4D9C-4CE7-A03F-3436A7400F8C}" type="presParOf" srcId="{375E69FF-243F-4004-BA24-92DA11270A95}" destId="{6A8D3DF8-EE17-4DF3-9DC1-148103DF2624}" srcOrd="1" destOrd="0" presId="urn:microsoft.com/office/officeart/2005/8/layout/vList2"/>
    <dgm:cxn modelId="{3F48B3A3-FDD9-428A-9639-26EEF293518C}" type="presParOf" srcId="{375E69FF-243F-4004-BA24-92DA11270A95}" destId="{C61C0B9E-416C-427F-8A13-CBB0009180F6}"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849494-2523-4720-9069-6B7E3B9EAEC0}"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zh-CN" altLang="en-US"/>
        </a:p>
      </dgm:t>
    </dgm:pt>
    <dgm:pt modelId="{F88574B6-CD86-4468-AFFD-B753AFEECAD9}">
      <dgm:prSet custT="1"/>
      <dgm:spPr/>
      <dgm:t>
        <a:bodyPr/>
        <a:lstStyle/>
        <a:p>
          <a:r>
            <a:rPr lang="zh-CN" altLang="en-US" sz="2400" dirty="0"/>
            <a:t>软件工程的目的是要</a:t>
          </a:r>
          <a:r>
            <a:rPr lang="zh-CN" altLang="en-US" sz="2400" dirty="0">
              <a:solidFill>
                <a:srgbClr val="FFFF00"/>
              </a:solidFill>
            </a:rPr>
            <a:t>提高软件的可维护性</a:t>
          </a:r>
          <a:r>
            <a:rPr lang="en-US" altLang="en-US" sz="2400" dirty="0">
              <a:solidFill>
                <a:srgbClr val="FFFF00"/>
              </a:solidFill>
            </a:rPr>
            <a:t>,</a:t>
          </a:r>
          <a:r>
            <a:rPr lang="zh-CN" altLang="en-US" sz="2400" dirty="0">
              <a:solidFill>
                <a:srgbClr val="FFFF00"/>
              </a:solidFill>
            </a:rPr>
            <a:t>减少软件维护所需要的工作量</a:t>
          </a:r>
          <a:r>
            <a:rPr lang="en-US" altLang="en-US" sz="2400" dirty="0">
              <a:solidFill>
                <a:srgbClr val="FFFF00"/>
              </a:solidFill>
            </a:rPr>
            <a:t>,</a:t>
          </a:r>
          <a:r>
            <a:rPr lang="zh-CN" altLang="en-US" sz="2400" dirty="0">
              <a:solidFill>
                <a:srgbClr val="FFFF00"/>
              </a:solidFill>
            </a:rPr>
            <a:t>降低软件系统的总成本</a:t>
          </a:r>
        </a:p>
      </dgm:t>
    </dgm:pt>
    <dgm:pt modelId="{B480BA2B-52D5-4DB1-804A-591F11E2FA95}" type="parTrans" cxnId="{4D514741-567C-454F-A035-F9B059D74A6B}">
      <dgm:prSet/>
      <dgm:spPr/>
      <dgm:t>
        <a:bodyPr/>
        <a:lstStyle/>
        <a:p>
          <a:endParaRPr lang="zh-CN" altLang="en-US"/>
        </a:p>
      </dgm:t>
    </dgm:pt>
    <dgm:pt modelId="{32EA1C78-9EAB-45A3-AF1C-40156CB22A3F}" type="sibTrans" cxnId="{4D514741-567C-454F-A035-F9B059D74A6B}">
      <dgm:prSet/>
      <dgm:spPr/>
      <dgm:t>
        <a:bodyPr/>
        <a:lstStyle/>
        <a:p>
          <a:endParaRPr lang="zh-CN" altLang="en-US"/>
        </a:p>
      </dgm:t>
    </dgm:pt>
    <dgm:pt modelId="{7EFFB8DE-7A5B-468F-8584-A4C231F3496B}">
      <dgm:prSet custT="1"/>
      <dgm:spPr/>
      <dgm:t>
        <a:bodyPr/>
        <a:lstStyle/>
        <a:p>
          <a:r>
            <a:rPr lang="zh-CN" altLang="en-US" sz="2000" dirty="0"/>
            <a:t>对软件进行维护的目的是</a:t>
          </a:r>
          <a:r>
            <a:rPr lang="en-US" altLang="en-US" sz="2000" dirty="0"/>
            <a:t>:</a:t>
          </a:r>
          <a:r>
            <a:rPr lang="zh-CN" altLang="en-US" sz="2000" dirty="0"/>
            <a:t>为了纠正软件开发过程未发现的错误</a:t>
          </a:r>
          <a:r>
            <a:rPr lang="en-US" altLang="en-US" sz="2000" dirty="0"/>
            <a:t>,</a:t>
          </a:r>
          <a:r>
            <a:rPr lang="zh-CN" altLang="en-US" sz="2000" dirty="0"/>
            <a:t>增强、改进和完善软件的功能和性能</a:t>
          </a:r>
          <a:r>
            <a:rPr lang="en-US" altLang="en-US" sz="2000" dirty="0"/>
            <a:t>,</a:t>
          </a:r>
          <a:r>
            <a:rPr lang="zh-CN" altLang="en-US" sz="2000" dirty="0"/>
            <a:t>以适应软件的发展</a:t>
          </a:r>
          <a:r>
            <a:rPr lang="en-US" altLang="en-US" sz="2000" dirty="0"/>
            <a:t>,</a:t>
          </a:r>
          <a:r>
            <a:rPr lang="zh-CN" altLang="en-US" sz="2000" dirty="0"/>
            <a:t>延长软件的寿命。</a:t>
          </a:r>
        </a:p>
      </dgm:t>
    </dgm:pt>
    <dgm:pt modelId="{25F01C66-D482-4DA3-8231-3700FB5A7F45}" type="parTrans" cxnId="{FD0398E3-3655-4119-B8ED-80BC048567E4}">
      <dgm:prSet/>
      <dgm:spPr/>
      <dgm:t>
        <a:bodyPr/>
        <a:lstStyle/>
        <a:p>
          <a:endParaRPr lang="zh-CN" altLang="en-US"/>
        </a:p>
      </dgm:t>
    </dgm:pt>
    <dgm:pt modelId="{77A536E6-DBC2-40F8-B3F8-1D68A74F47D1}" type="sibTrans" cxnId="{FD0398E3-3655-4119-B8ED-80BC048567E4}">
      <dgm:prSet/>
      <dgm:spPr/>
      <dgm:t>
        <a:bodyPr/>
        <a:lstStyle/>
        <a:p>
          <a:endParaRPr lang="zh-CN" altLang="en-US"/>
        </a:p>
      </dgm:t>
    </dgm:pt>
    <dgm:pt modelId="{B693D7D3-E526-4633-A1A2-2F4C1CCF1263}" type="pres">
      <dgm:prSet presAssocID="{A9849494-2523-4720-9069-6B7E3B9EAEC0}" presName="diagram" presStyleCnt="0">
        <dgm:presLayoutVars>
          <dgm:dir/>
          <dgm:resizeHandles val="exact"/>
        </dgm:presLayoutVars>
      </dgm:prSet>
      <dgm:spPr/>
      <dgm:t>
        <a:bodyPr/>
        <a:lstStyle/>
        <a:p>
          <a:endParaRPr lang="zh-CN" altLang="en-US"/>
        </a:p>
      </dgm:t>
    </dgm:pt>
    <dgm:pt modelId="{DD146A5C-69F2-46B0-B8F9-980A297CF043}" type="pres">
      <dgm:prSet presAssocID="{F88574B6-CD86-4468-AFFD-B753AFEECAD9}" presName="node" presStyleLbl="node1" presStyleIdx="0" presStyleCnt="2" custScaleX="134817">
        <dgm:presLayoutVars>
          <dgm:bulletEnabled val="1"/>
        </dgm:presLayoutVars>
      </dgm:prSet>
      <dgm:spPr/>
      <dgm:t>
        <a:bodyPr/>
        <a:lstStyle/>
        <a:p>
          <a:endParaRPr lang="zh-CN" altLang="en-US"/>
        </a:p>
      </dgm:t>
    </dgm:pt>
    <dgm:pt modelId="{4EB929B8-46ED-4E79-89A6-194E4532FD25}" type="pres">
      <dgm:prSet presAssocID="{32EA1C78-9EAB-45A3-AF1C-40156CB22A3F}" presName="sibTrans" presStyleCnt="0"/>
      <dgm:spPr/>
    </dgm:pt>
    <dgm:pt modelId="{1F49CB31-A6A4-49BD-B669-8CDD36EDB42A}" type="pres">
      <dgm:prSet presAssocID="{7EFFB8DE-7A5B-468F-8584-A4C231F3496B}" presName="node" presStyleLbl="node1" presStyleIdx="1" presStyleCnt="2" custScaleX="133604">
        <dgm:presLayoutVars>
          <dgm:bulletEnabled val="1"/>
        </dgm:presLayoutVars>
      </dgm:prSet>
      <dgm:spPr/>
      <dgm:t>
        <a:bodyPr/>
        <a:lstStyle/>
        <a:p>
          <a:endParaRPr lang="zh-CN" altLang="en-US"/>
        </a:p>
      </dgm:t>
    </dgm:pt>
  </dgm:ptLst>
  <dgm:cxnLst>
    <dgm:cxn modelId="{4D514741-567C-454F-A035-F9B059D74A6B}" srcId="{A9849494-2523-4720-9069-6B7E3B9EAEC0}" destId="{F88574B6-CD86-4468-AFFD-B753AFEECAD9}" srcOrd="0" destOrd="0" parTransId="{B480BA2B-52D5-4DB1-804A-591F11E2FA95}" sibTransId="{32EA1C78-9EAB-45A3-AF1C-40156CB22A3F}"/>
    <dgm:cxn modelId="{69B94B9D-98EC-4326-A12D-1612733E0835}" type="presOf" srcId="{A9849494-2523-4720-9069-6B7E3B9EAEC0}" destId="{B693D7D3-E526-4633-A1A2-2F4C1CCF1263}" srcOrd="0" destOrd="0" presId="urn:microsoft.com/office/officeart/2005/8/layout/default"/>
    <dgm:cxn modelId="{F04EA86E-71B3-444D-9DB3-8AB3C3390D37}" type="presOf" srcId="{F88574B6-CD86-4468-AFFD-B753AFEECAD9}" destId="{DD146A5C-69F2-46B0-B8F9-980A297CF043}" srcOrd="0" destOrd="0" presId="urn:microsoft.com/office/officeart/2005/8/layout/default"/>
    <dgm:cxn modelId="{FD0398E3-3655-4119-B8ED-80BC048567E4}" srcId="{A9849494-2523-4720-9069-6B7E3B9EAEC0}" destId="{7EFFB8DE-7A5B-468F-8584-A4C231F3496B}" srcOrd="1" destOrd="0" parTransId="{25F01C66-D482-4DA3-8231-3700FB5A7F45}" sibTransId="{77A536E6-DBC2-40F8-B3F8-1D68A74F47D1}"/>
    <dgm:cxn modelId="{3E947D25-94DF-4AFE-8BB2-B8FD00EBF89E}" type="presOf" srcId="{7EFFB8DE-7A5B-468F-8584-A4C231F3496B}" destId="{1F49CB31-A6A4-49BD-B669-8CDD36EDB42A}" srcOrd="0" destOrd="0" presId="urn:microsoft.com/office/officeart/2005/8/layout/default"/>
    <dgm:cxn modelId="{619D3AA1-9A9D-42ED-BF37-3B159356CA68}" type="presParOf" srcId="{B693D7D3-E526-4633-A1A2-2F4C1CCF1263}" destId="{DD146A5C-69F2-46B0-B8F9-980A297CF043}" srcOrd="0" destOrd="0" presId="urn:microsoft.com/office/officeart/2005/8/layout/default"/>
    <dgm:cxn modelId="{2F6E25AF-0769-43E6-ACFA-E00E4D06E733}" type="presParOf" srcId="{B693D7D3-E526-4633-A1A2-2F4C1CCF1263}" destId="{4EB929B8-46ED-4E79-89A6-194E4532FD25}" srcOrd="1" destOrd="0" presId="urn:microsoft.com/office/officeart/2005/8/layout/default"/>
    <dgm:cxn modelId="{ECF240CD-3F50-48DE-A5DE-B1C5EA1DFF09}" type="presParOf" srcId="{B693D7D3-E526-4633-A1A2-2F4C1CCF1263}" destId="{1F49CB31-A6A4-49BD-B669-8CDD36EDB42A}"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在如果</a:t>
          </a:r>
          <a:r>
            <a:rPr lang="zh-CN" altLang="en-US" dirty="0">
              <a:solidFill>
                <a:srgbClr val="FFFF00"/>
              </a:solidFill>
            </a:rPr>
            <a:t>软件配置的唯一成分是程序代码</a:t>
          </a:r>
          <a:r>
            <a:rPr lang="zh-CN" altLang="en-US" dirty="0"/>
            <a:t>，那么维护活动从艰苦的评价程序代码开始，而且常常由于程序内部文档不足而使评价更困难。而且对程序代码所做的改动的后果是难于估量的：因为没有测试方面的文档，所以不可能进行回归测试</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solidFill>
                <a:srgbClr val="FFFF00"/>
              </a:solidFill>
            </a:rPr>
            <a:t>       非结构化维护付出代价高昂。</a:t>
          </a:r>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t>
        <a:bodyPr/>
        <a:lstStyle/>
        <a:p>
          <a:endParaRPr lang="zh-CN" altLang="en-US"/>
        </a:p>
      </dgm:t>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t>
        <a:bodyPr/>
        <a:lstStyle/>
        <a:p>
          <a:endParaRPr lang="zh-CN" altLang="en-US"/>
        </a:p>
      </dgm:t>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t>
        <a:bodyPr/>
        <a:lstStyle/>
        <a:p>
          <a:endParaRPr lang="zh-CN" altLang="en-US"/>
        </a:p>
      </dgm:t>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217009DF-1A7C-49EA-8C76-71F4EAB625DF}" type="presOf" srcId="{4F9A61F4-BF38-4453-89AB-F961C5CE0FDE}" destId="{109E49AB-4E8B-42DD-8F25-BAEF382D008D}" srcOrd="0" destOrd="0" presId="urn:microsoft.com/office/officeart/2008/layout/VerticalCurvedList"/>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D197F86F-4DDB-4858-AA68-92F9F6644E21}" srcId="{64E78ECB-2D06-4A6D-B970-75766064DF5F}" destId="{58EB1E34-AFF2-44F9-8D4C-D2C07E0188BC}" srcOrd="1" destOrd="0" parTransId="{3435E547-389A-477F-9801-3A8FF5B993F3}" sibTransId="{07E0FC9E-5A0C-4EB4-BAAF-C6AFC0D9884A}"/>
    <dgm:cxn modelId="{FE585ED1-68F6-4114-A162-70486C9E9F7F}" type="presOf" srcId="{64E78ECB-2D06-4A6D-B970-75766064DF5F}" destId="{772F8606-B7B7-4E22-9DF7-86045452F882}" srcOrd="0" destOrd="0" presId="urn:microsoft.com/office/officeart/2008/layout/VerticalCurvedList"/>
    <dgm:cxn modelId="{656B4540-DFC7-444C-8348-76A9C76E37FE}" srcId="{64E78ECB-2D06-4A6D-B970-75766064DF5F}" destId="{07D52C58-CF97-4A9C-9871-4E3CA0D71809}" srcOrd="0" destOrd="0" parTransId="{2C6431FA-6D77-4C78-9384-C77A1EAB9697}" sibTransId="{4F9A61F4-BF38-4453-89AB-F961C5CE0FDE}"/>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在如果</a:t>
          </a:r>
          <a:r>
            <a:rPr lang="zh-CN" altLang="en-US" dirty="0">
              <a:solidFill>
                <a:srgbClr val="FFFF00"/>
              </a:solidFill>
            </a:rPr>
            <a:t>有一个完整的软件配置存在</a:t>
          </a:r>
          <a:r>
            <a:rPr lang="zh-CN" altLang="en-US" dirty="0"/>
            <a:t>，那么维护活动从艰苦的评价设计文档开始，确定软件重要的结构特点、性能特点以及接口特点；估量要求的改动将带来的影响，并且计划实施途径。然后首先修改设计并且对所做的修改进行仔细复查。接下来编写相应的源程序代码；使用在测试说明书包含的信息进行回归测试；最后，把修改后的软件再次交付使用。</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solidFill>
                <a:srgbClr val="FFFF00"/>
              </a:solidFill>
            </a:rPr>
            <a:t>       结构化维护能减少精力浪费并且能提高维护的总体质量。</a:t>
          </a:r>
          <a:endParaRPr lang="en-US" altLang="zh-CN" dirty="0">
            <a:solidFill>
              <a:srgbClr val="FFFF00"/>
            </a:solidFill>
          </a:endParaRPr>
        </a:p>
        <a:p>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t>
        <a:bodyPr/>
        <a:lstStyle/>
        <a:p>
          <a:endParaRPr lang="zh-CN" altLang="en-US"/>
        </a:p>
      </dgm:t>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t>
        <a:bodyPr/>
        <a:lstStyle/>
        <a:p>
          <a:endParaRPr lang="zh-CN" altLang="en-US"/>
        </a:p>
      </dgm:t>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t>
        <a:bodyPr/>
        <a:lstStyle/>
        <a:p>
          <a:endParaRPr lang="zh-CN" altLang="en-US"/>
        </a:p>
      </dgm:t>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217009DF-1A7C-49EA-8C76-71F4EAB625DF}" type="presOf" srcId="{4F9A61F4-BF38-4453-89AB-F961C5CE0FDE}" destId="{109E49AB-4E8B-42DD-8F25-BAEF382D008D}" srcOrd="0" destOrd="0" presId="urn:microsoft.com/office/officeart/2008/layout/VerticalCurvedList"/>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D197F86F-4DDB-4858-AA68-92F9F6644E21}" srcId="{64E78ECB-2D06-4A6D-B970-75766064DF5F}" destId="{58EB1E34-AFF2-44F9-8D4C-D2C07E0188BC}" srcOrd="1" destOrd="0" parTransId="{3435E547-389A-477F-9801-3A8FF5B993F3}" sibTransId="{07E0FC9E-5A0C-4EB4-BAAF-C6AFC0D9884A}"/>
    <dgm:cxn modelId="{FE585ED1-68F6-4114-A162-70486C9E9F7F}" type="presOf" srcId="{64E78ECB-2D06-4A6D-B970-75766064DF5F}" destId="{772F8606-B7B7-4E22-9DF7-86045452F882}" srcOrd="0" destOrd="0" presId="urn:microsoft.com/office/officeart/2008/layout/VerticalCurvedList"/>
    <dgm:cxn modelId="{656B4540-DFC7-444C-8348-76A9C76E37FE}" srcId="{64E78ECB-2D06-4A6D-B970-75766064DF5F}" destId="{07D52C58-CF97-4A9C-9871-4E3CA0D71809}" srcOrd="0" destOrd="0" parTransId="{2C6431FA-6D77-4C78-9384-C77A1EAB9697}" sibTransId="{4F9A61F4-BF38-4453-89AB-F961C5CE0FDE}"/>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849494-2523-4720-9069-6B7E3B9EAEC0}"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zh-CN" altLang="en-US"/>
        </a:p>
      </dgm:t>
    </dgm:pt>
    <dgm:pt modelId="{F88574B6-CD86-4468-AFFD-B753AFEECAD9}">
      <dgm:prSet custT="1"/>
      <dgm:spPr/>
      <dgm:t>
        <a:bodyPr/>
        <a:lstStyle/>
        <a:p>
          <a:r>
            <a:rPr lang="zh-CN" altLang="en-US" sz="2400" dirty="0">
              <a:solidFill>
                <a:srgbClr val="FFFF00"/>
              </a:solidFill>
            </a:rPr>
            <a:t>非结构化维护</a:t>
          </a:r>
          <a:r>
            <a:rPr lang="en-US" altLang="zh-CN" sz="2400" dirty="0">
              <a:solidFill>
                <a:srgbClr val="FFFF00"/>
              </a:solidFill>
            </a:rPr>
            <a:t>-</a:t>
          </a:r>
          <a:r>
            <a:rPr lang="zh-CN" altLang="en-US" sz="2400" dirty="0">
              <a:solidFill>
                <a:schemeClr val="bg1"/>
              </a:solidFill>
            </a:rPr>
            <a:t>软件配置的唯一成分是程序代码，缺乏必要的文档说明，文档缺少或者不一致，难于确定数据结构、系统接口等特性，这样的维护工作令人生畏。因此非结构化维护需要付出很大代价。</a:t>
          </a:r>
        </a:p>
      </dgm:t>
    </dgm:pt>
    <dgm:pt modelId="{B480BA2B-52D5-4DB1-804A-591F11E2FA95}" type="parTrans" cxnId="{4D514741-567C-454F-A035-F9B059D74A6B}">
      <dgm:prSet/>
      <dgm:spPr/>
      <dgm:t>
        <a:bodyPr/>
        <a:lstStyle/>
        <a:p>
          <a:endParaRPr lang="zh-CN" altLang="en-US"/>
        </a:p>
      </dgm:t>
    </dgm:pt>
    <dgm:pt modelId="{32EA1C78-9EAB-45A3-AF1C-40156CB22A3F}" type="sibTrans" cxnId="{4D514741-567C-454F-A035-F9B059D74A6B}">
      <dgm:prSet/>
      <dgm:spPr/>
      <dgm:t>
        <a:bodyPr/>
        <a:lstStyle/>
        <a:p>
          <a:endParaRPr lang="zh-CN" altLang="en-US"/>
        </a:p>
      </dgm:t>
    </dgm:pt>
    <dgm:pt modelId="{7EFFB8DE-7A5B-468F-8584-A4C231F3496B}">
      <dgm:prSet custT="1"/>
      <dgm:spPr/>
      <dgm:t>
        <a:bodyPr/>
        <a:lstStyle/>
        <a:p>
          <a:r>
            <a:rPr lang="zh-CN" altLang="en-US" sz="2000" dirty="0">
              <a:solidFill>
                <a:srgbClr val="FFFF00"/>
              </a:solidFill>
            </a:rPr>
            <a:t>结构化维护</a:t>
          </a:r>
          <a:r>
            <a:rPr lang="en-US" altLang="zh-CN" sz="2000" dirty="0">
              <a:solidFill>
                <a:srgbClr val="FFFF00"/>
              </a:solidFill>
            </a:rPr>
            <a:t>-</a:t>
          </a:r>
          <a:r>
            <a:rPr lang="zh-CN" altLang="en-US" sz="2000" dirty="0"/>
            <a:t>指软件开发过程是按照软件工程方法进行的，开发各阶段的文档齐全，软件的维护过程，有一整套完整的方案、技术、审定过程及文档。因此易于维护。</a:t>
          </a:r>
        </a:p>
      </dgm:t>
    </dgm:pt>
    <dgm:pt modelId="{25F01C66-D482-4DA3-8231-3700FB5A7F45}" type="parTrans" cxnId="{FD0398E3-3655-4119-B8ED-80BC048567E4}">
      <dgm:prSet/>
      <dgm:spPr/>
      <dgm:t>
        <a:bodyPr/>
        <a:lstStyle/>
        <a:p>
          <a:endParaRPr lang="zh-CN" altLang="en-US"/>
        </a:p>
      </dgm:t>
    </dgm:pt>
    <dgm:pt modelId="{77A536E6-DBC2-40F8-B3F8-1D68A74F47D1}" type="sibTrans" cxnId="{FD0398E3-3655-4119-B8ED-80BC048567E4}">
      <dgm:prSet/>
      <dgm:spPr/>
      <dgm:t>
        <a:bodyPr/>
        <a:lstStyle/>
        <a:p>
          <a:endParaRPr lang="zh-CN" altLang="en-US"/>
        </a:p>
      </dgm:t>
    </dgm:pt>
    <dgm:pt modelId="{B693D7D3-E526-4633-A1A2-2F4C1CCF1263}" type="pres">
      <dgm:prSet presAssocID="{A9849494-2523-4720-9069-6B7E3B9EAEC0}" presName="diagram" presStyleCnt="0">
        <dgm:presLayoutVars>
          <dgm:dir/>
          <dgm:resizeHandles val="exact"/>
        </dgm:presLayoutVars>
      </dgm:prSet>
      <dgm:spPr/>
      <dgm:t>
        <a:bodyPr/>
        <a:lstStyle/>
        <a:p>
          <a:endParaRPr lang="zh-CN" altLang="en-US"/>
        </a:p>
      </dgm:t>
    </dgm:pt>
    <dgm:pt modelId="{DD146A5C-69F2-46B0-B8F9-980A297CF043}" type="pres">
      <dgm:prSet presAssocID="{F88574B6-CD86-4468-AFFD-B753AFEECAD9}" presName="node" presStyleLbl="node1" presStyleIdx="0" presStyleCnt="2" custScaleX="134817">
        <dgm:presLayoutVars>
          <dgm:bulletEnabled val="1"/>
        </dgm:presLayoutVars>
      </dgm:prSet>
      <dgm:spPr/>
      <dgm:t>
        <a:bodyPr/>
        <a:lstStyle/>
        <a:p>
          <a:endParaRPr lang="zh-CN" altLang="en-US"/>
        </a:p>
      </dgm:t>
    </dgm:pt>
    <dgm:pt modelId="{4EB929B8-46ED-4E79-89A6-194E4532FD25}" type="pres">
      <dgm:prSet presAssocID="{32EA1C78-9EAB-45A3-AF1C-40156CB22A3F}" presName="sibTrans" presStyleCnt="0"/>
      <dgm:spPr/>
    </dgm:pt>
    <dgm:pt modelId="{1F49CB31-A6A4-49BD-B669-8CDD36EDB42A}" type="pres">
      <dgm:prSet presAssocID="{7EFFB8DE-7A5B-468F-8584-A4C231F3496B}" presName="node" presStyleLbl="node1" presStyleIdx="1" presStyleCnt="2" custScaleX="133604">
        <dgm:presLayoutVars>
          <dgm:bulletEnabled val="1"/>
        </dgm:presLayoutVars>
      </dgm:prSet>
      <dgm:spPr/>
      <dgm:t>
        <a:bodyPr/>
        <a:lstStyle/>
        <a:p>
          <a:endParaRPr lang="zh-CN" altLang="en-US"/>
        </a:p>
      </dgm:t>
    </dgm:pt>
  </dgm:ptLst>
  <dgm:cxnLst>
    <dgm:cxn modelId="{4D514741-567C-454F-A035-F9B059D74A6B}" srcId="{A9849494-2523-4720-9069-6B7E3B9EAEC0}" destId="{F88574B6-CD86-4468-AFFD-B753AFEECAD9}" srcOrd="0" destOrd="0" parTransId="{B480BA2B-52D5-4DB1-804A-591F11E2FA95}" sibTransId="{32EA1C78-9EAB-45A3-AF1C-40156CB22A3F}"/>
    <dgm:cxn modelId="{69B94B9D-98EC-4326-A12D-1612733E0835}" type="presOf" srcId="{A9849494-2523-4720-9069-6B7E3B9EAEC0}" destId="{B693D7D3-E526-4633-A1A2-2F4C1CCF1263}" srcOrd="0" destOrd="0" presId="urn:microsoft.com/office/officeart/2005/8/layout/default"/>
    <dgm:cxn modelId="{F04EA86E-71B3-444D-9DB3-8AB3C3390D37}" type="presOf" srcId="{F88574B6-CD86-4468-AFFD-B753AFEECAD9}" destId="{DD146A5C-69F2-46B0-B8F9-980A297CF043}" srcOrd="0" destOrd="0" presId="urn:microsoft.com/office/officeart/2005/8/layout/default"/>
    <dgm:cxn modelId="{FD0398E3-3655-4119-B8ED-80BC048567E4}" srcId="{A9849494-2523-4720-9069-6B7E3B9EAEC0}" destId="{7EFFB8DE-7A5B-468F-8584-A4C231F3496B}" srcOrd="1" destOrd="0" parTransId="{25F01C66-D482-4DA3-8231-3700FB5A7F45}" sibTransId="{77A536E6-DBC2-40F8-B3F8-1D68A74F47D1}"/>
    <dgm:cxn modelId="{3E947D25-94DF-4AFE-8BB2-B8FD00EBF89E}" type="presOf" srcId="{7EFFB8DE-7A5B-468F-8584-A4C231F3496B}" destId="{1F49CB31-A6A4-49BD-B669-8CDD36EDB42A}" srcOrd="0" destOrd="0" presId="urn:microsoft.com/office/officeart/2005/8/layout/default"/>
    <dgm:cxn modelId="{619D3AA1-9A9D-42ED-BF37-3B159356CA68}" type="presParOf" srcId="{B693D7D3-E526-4633-A1A2-2F4C1CCF1263}" destId="{DD146A5C-69F2-46B0-B8F9-980A297CF043}" srcOrd="0" destOrd="0" presId="urn:microsoft.com/office/officeart/2005/8/layout/default"/>
    <dgm:cxn modelId="{2F6E25AF-0769-43E6-ACFA-E00E4D06E733}" type="presParOf" srcId="{B693D7D3-E526-4633-A1A2-2F4C1CCF1263}" destId="{4EB929B8-46ED-4E79-89A6-194E4532FD25}" srcOrd="1" destOrd="0" presId="urn:microsoft.com/office/officeart/2005/8/layout/default"/>
    <dgm:cxn modelId="{ECF240CD-3F50-48DE-A5DE-B1C5EA1DFF09}" type="presParOf" srcId="{B693D7D3-E526-4633-A1A2-2F4C1CCF1263}" destId="{1F49CB31-A6A4-49BD-B669-8CDD36EDB42A}"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E49AB-4E8B-42DD-8F25-BAEF382D008D}">
      <dsp:nvSpPr>
        <dsp:cNvPr id="0" name=""/>
        <dsp:cNvSpPr/>
      </dsp:nvSpPr>
      <dsp:spPr>
        <a:xfrm>
          <a:off x="-7755416" y="-1184976"/>
          <a:ext cx="9227952" cy="9227952"/>
        </a:xfrm>
        <a:prstGeom prst="blockArc">
          <a:avLst>
            <a:gd name="adj1" fmla="val 18900000"/>
            <a:gd name="adj2" fmla="val 2700000"/>
            <a:gd name="adj3" fmla="val 234"/>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025BC-41B0-451D-9240-2C455199BE45}">
      <dsp:nvSpPr>
        <dsp:cNvPr id="0" name=""/>
        <dsp:cNvSpPr/>
      </dsp:nvSpPr>
      <dsp:spPr>
        <a:xfrm>
          <a:off x="1197532" y="979733"/>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a:t>       在软件产品被开发出来并交付用户使用之后</a:t>
          </a:r>
          <a:r>
            <a:rPr lang="en-US" altLang="en-US" sz="2300" kern="1200" dirty="0"/>
            <a:t>,</a:t>
          </a:r>
          <a:r>
            <a:rPr lang="zh-CN" altLang="en-US" sz="2300" kern="1200" dirty="0"/>
            <a:t>就进入了软件的运行维护阶段。这个阶段是</a:t>
          </a:r>
          <a:r>
            <a:rPr lang="zh-CN" altLang="en-US" sz="2300" kern="1200" dirty="0">
              <a:solidFill>
                <a:srgbClr val="FFFF00"/>
              </a:solidFill>
            </a:rPr>
            <a:t>软件生命周期的最后一个阶段</a:t>
          </a:r>
          <a:r>
            <a:rPr lang="en-US" altLang="en-US" sz="2300" kern="1200" dirty="0"/>
            <a:t>,</a:t>
          </a:r>
          <a:r>
            <a:rPr lang="zh-CN" altLang="en-US" sz="2300" kern="1200" dirty="0"/>
            <a:t>其基本任务是保证软件在一个相当长的时期能够正常运行</a:t>
          </a:r>
        </a:p>
      </dsp:txBody>
      <dsp:txXfrm>
        <a:off x="1197532" y="979733"/>
        <a:ext cx="8732976" cy="1959193"/>
      </dsp:txXfrm>
    </dsp:sp>
    <dsp:sp modelId="{7833A016-6E71-49B4-A1C4-6ACEA02881D6}">
      <dsp:nvSpPr>
        <dsp:cNvPr id="0" name=""/>
        <dsp:cNvSpPr/>
      </dsp:nvSpPr>
      <dsp:spPr>
        <a:xfrm>
          <a:off x="547227" y="962027"/>
          <a:ext cx="1967373" cy="199460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25F164-51A0-472E-B22E-DF40B2ED4912}">
      <dsp:nvSpPr>
        <dsp:cNvPr id="0" name=""/>
        <dsp:cNvSpPr/>
      </dsp:nvSpPr>
      <dsp:spPr>
        <a:xfrm>
          <a:off x="1197532" y="3919072"/>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a:t>       软件维护是指软件系统交付使用以后</a:t>
          </a:r>
          <a:r>
            <a:rPr lang="en-US" altLang="en-US" sz="2300" kern="1200" dirty="0"/>
            <a:t>,</a:t>
          </a:r>
          <a:r>
            <a:rPr lang="zh-CN" altLang="en-US" sz="2300" kern="1200" dirty="0"/>
            <a:t>为了改正错误或满足新的需求而修改软件的过程</a:t>
          </a:r>
          <a:endParaRPr lang="en-US" altLang="zh-CN" sz="2300" kern="1200" dirty="0"/>
        </a:p>
        <a:p>
          <a:pPr lvl="0" algn="l" defTabSz="1022350">
            <a:lnSpc>
              <a:spcPct val="90000"/>
            </a:lnSpc>
            <a:spcBef>
              <a:spcPct val="0"/>
            </a:spcBef>
            <a:spcAft>
              <a:spcPct val="35000"/>
            </a:spcAft>
          </a:pPr>
          <a:endParaRPr lang="zh-CN" altLang="en-US" sz="2300" kern="1200" dirty="0"/>
        </a:p>
      </dsp:txBody>
      <dsp:txXfrm>
        <a:off x="1197532" y="3919072"/>
        <a:ext cx="8732976" cy="1959193"/>
      </dsp:txXfrm>
    </dsp:sp>
    <dsp:sp modelId="{4FFD984B-6AF5-4965-A1B3-5CF516DE3FEB}">
      <dsp:nvSpPr>
        <dsp:cNvPr id="0" name=""/>
        <dsp:cNvSpPr/>
      </dsp:nvSpPr>
      <dsp:spPr>
        <a:xfrm>
          <a:off x="518623" y="3886194"/>
          <a:ext cx="2100745" cy="200589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2F119-7900-4DD9-BFCF-F213158384BB}">
      <dsp:nvSpPr>
        <dsp:cNvPr id="0" name=""/>
        <dsp:cNvSpPr/>
      </dsp:nvSpPr>
      <dsp:spPr>
        <a:xfrm>
          <a:off x="0" y="54121"/>
          <a:ext cx="8934449" cy="261209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a:solidFill>
                <a:srgbClr val="FFFF00"/>
              </a:solidFill>
            </a:rPr>
            <a:t>非结构化维护的代价很高</a:t>
          </a:r>
          <a:r>
            <a:rPr lang="zh-CN" altLang="en-US" sz="2700" kern="1200" dirty="0">
              <a:solidFill>
                <a:schemeClr val="bg1"/>
              </a:solidFill>
            </a:rPr>
            <a:t>（浪费精力并且遭受挫折），这种维护方式是没有使用软件工程方法学出来的软件的必然结果。</a:t>
          </a:r>
          <a:endParaRPr lang="zh-CN" altLang="en-US" sz="2700" kern="1200" dirty="0"/>
        </a:p>
      </dsp:txBody>
      <dsp:txXfrm>
        <a:off x="127512" y="181633"/>
        <a:ext cx="8679425" cy="2357074"/>
      </dsp:txXfrm>
    </dsp:sp>
    <dsp:sp modelId="{C61C0B9E-416C-427F-8A13-CBB0009180F6}">
      <dsp:nvSpPr>
        <dsp:cNvPr id="0" name=""/>
        <dsp:cNvSpPr/>
      </dsp:nvSpPr>
      <dsp:spPr>
        <a:xfrm>
          <a:off x="0" y="2743980"/>
          <a:ext cx="8934449" cy="261209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a:solidFill>
                <a:srgbClr val="FFFF00"/>
              </a:solidFill>
            </a:rPr>
            <a:t>以完整的软件配置为基础的结构化维护</a:t>
          </a:r>
          <a:r>
            <a:rPr lang="zh-CN" altLang="en-US" sz="2700" kern="1200" dirty="0"/>
            <a:t>，是在软件开发过程中应用软件过程方法学的结果。虽然有了软件的完整配置并不能保证维护时没有问题，但是确实能减少精力的浪费并且可以提高维护的总体质量。</a:t>
          </a:r>
        </a:p>
      </dsp:txBody>
      <dsp:txXfrm>
        <a:off x="127512" y="2871492"/>
        <a:ext cx="8679425" cy="235707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0F251-7F1F-46F5-BF03-16FEBF06C3F2}">
      <dsp:nvSpPr>
        <dsp:cNvPr id="0" name=""/>
        <dsp:cNvSpPr/>
      </dsp:nvSpPr>
      <dsp:spPr>
        <a:xfrm>
          <a:off x="1905474" y="365760"/>
          <a:ext cx="4551680" cy="4551680"/>
        </a:xfrm>
        <a:prstGeom prst="pie">
          <a:avLst>
            <a:gd name="adj1" fmla="val 16200000"/>
            <a:gd name="adj2" fmla="val 18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2755900">
            <a:lnSpc>
              <a:spcPct val="90000"/>
            </a:lnSpc>
            <a:spcBef>
              <a:spcPct val="0"/>
            </a:spcBef>
            <a:spcAft>
              <a:spcPct val="35000"/>
            </a:spcAft>
          </a:pPr>
          <a:r>
            <a:rPr lang="en-US" altLang="zh-CN" sz="6200" kern="1200" dirty="0" smtClean="0"/>
            <a:t> </a:t>
          </a:r>
          <a:endParaRPr lang="zh-CN" altLang="en-US" sz="6200" kern="1200" dirty="0"/>
        </a:p>
      </dsp:txBody>
      <dsp:txXfrm>
        <a:off x="4380179" y="1205653"/>
        <a:ext cx="1544320" cy="1517226"/>
      </dsp:txXfrm>
    </dsp:sp>
    <dsp:sp modelId="{5C631BBE-6922-4BD5-8B77-85C9FF0B9B28}">
      <dsp:nvSpPr>
        <dsp:cNvPr id="0" name=""/>
        <dsp:cNvSpPr/>
      </dsp:nvSpPr>
      <dsp:spPr>
        <a:xfrm>
          <a:off x="1670845" y="501226"/>
          <a:ext cx="4551680" cy="4551680"/>
        </a:xfrm>
        <a:prstGeom prst="pie">
          <a:avLst>
            <a:gd name="adj1" fmla="val 1800000"/>
            <a:gd name="adj2" fmla="val 90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2755900">
            <a:lnSpc>
              <a:spcPct val="90000"/>
            </a:lnSpc>
            <a:spcBef>
              <a:spcPct val="0"/>
            </a:spcBef>
            <a:spcAft>
              <a:spcPct val="35000"/>
            </a:spcAft>
          </a:pPr>
          <a:r>
            <a:rPr lang="en-US" altLang="zh-CN" sz="6200" kern="1200" dirty="0" smtClean="0"/>
            <a:t> </a:t>
          </a:r>
          <a:endParaRPr lang="zh-CN" altLang="en-US" sz="6200" kern="1200" dirty="0"/>
        </a:p>
      </dsp:txBody>
      <dsp:txXfrm>
        <a:off x="2917139" y="3373120"/>
        <a:ext cx="2059093" cy="1408853"/>
      </dsp:txXfrm>
    </dsp:sp>
    <dsp:sp modelId="{155E5233-3BA1-4F5B-B467-DFEF99561BDB}">
      <dsp:nvSpPr>
        <dsp:cNvPr id="0" name=""/>
        <dsp:cNvSpPr/>
      </dsp:nvSpPr>
      <dsp:spPr>
        <a:xfrm>
          <a:off x="1670845" y="501226"/>
          <a:ext cx="4551680" cy="4551680"/>
        </a:xfrm>
        <a:prstGeom prst="pie">
          <a:avLst>
            <a:gd name="adj1" fmla="val 9000000"/>
            <a:gd name="adj2" fmla="val 162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2755900">
            <a:lnSpc>
              <a:spcPct val="90000"/>
            </a:lnSpc>
            <a:spcBef>
              <a:spcPct val="0"/>
            </a:spcBef>
            <a:spcAft>
              <a:spcPct val="35000"/>
            </a:spcAft>
          </a:pPr>
          <a:r>
            <a:rPr lang="en-US" altLang="zh-CN" sz="6200" kern="1200" dirty="0" smtClean="0"/>
            <a:t> </a:t>
          </a:r>
          <a:endParaRPr lang="zh-CN" altLang="en-US" sz="6200" kern="1200" dirty="0"/>
        </a:p>
      </dsp:txBody>
      <dsp:txXfrm>
        <a:off x="2158525" y="1395306"/>
        <a:ext cx="1544320" cy="1517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2F119-7900-4DD9-BFCF-F213158384BB}">
      <dsp:nvSpPr>
        <dsp:cNvPr id="0" name=""/>
        <dsp:cNvSpPr/>
      </dsp:nvSpPr>
      <dsp:spPr>
        <a:xfrm>
          <a:off x="0" y="47939"/>
          <a:ext cx="8934449" cy="2625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a:t>软件维护需要的工作量很大</a:t>
          </a:r>
          <a:r>
            <a:rPr lang="en-US" altLang="en-US" sz="2200" kern="1200" dirty="0"/>
            <a:t>,</a:t>
          </a:r>
          <a:r>
            <a:rPr lang="zh-CN" altLang="en-US" sz="2200" kern="1200" dirty="0"/>
            <a:t>平均说来</a:t>
          </a:r>
          <a:r>
            <a:rPr lang="en-US" altLang="en-US" sz="2200" kern="1200" dirty="0"/>
            <a:t>,</a:t>
          </a:r>
          <a:r>
            <a:rPr lang="zh-CN" altLang="en-US" sz="2200" kern="1200" dirty="0"/>
            <a:t>大型软件的维护成本是开发成本的</a:t>
          </a:r>
          <a:r>
            <a:rPr lang="en-US" altLang="en-US" sz="2200" kern="1200" dirty="0">
              <a:solidFill>
                <a:srgbClr val="FFFF00"/>
              </a:solidFill>
            </a:rPr>
            <a:t>4</a:t>
          </a:r>
          <a:r>
            <a:rPr lang="zh-CN" altLang="en-US" sz="2200" kern="1200" dirty="0">
              <a:solidFill>
                <a:srgbClr val="FFFF00"/>
              </a:solidFill>
            </a:rPr>
            <a:t>倍左右</a:t>
          </a:r>
          <a:r>
            <a:rPr lang="zh-CN" altLang="en-US" sz="2200" kern="1200" dirty="0"/>
            <a:t>。目前国外许多软件开发组织把</a:t>
          </a:r>
          <a:r>
            <a:rPr lang="en-US" altLang="en-US" sz="2200" kern="1200" dirty="0">
              <a:solidFill>
                <a:srgbClr val="FFFF00"/>
              </a:solidFill>
            </a:rPr>
            <a:t>60%</a:t>
          </a:r>
          <a:r>
            <a:rPr lang="zh-CN" altLang="en-US" sz="2200" kern="1200" dirty="0">
              <a:solidFill>
                <a:srgbClr val="FFFF00"/>
              </a:solidFill>
            </a:rPr>
            <a:t>以上</a:t>
          </a:r>
          <a:r>
            <a:rPr lang="zh-CN" altLang="en-US" sz="2200" kern="1200" dirty="0"/>
            <a:t>的人力用于维护已有的软件</a:t>
          </a:r>
          <a:r>
            <a:rPr lang="en-US" altLang="en-US" sz="2200" kern="1200" dirty="0"/>
            <a:t>,</a:t>
          </a:r>
          <a:r>
            <a:rPr lang="zh-CN" altLang="en-US" sz="2200" kern="1200" dirty="0"/>
            <a:t>而且随着软件数量增多和使用寿命延长</a:t>
          </a:r>
          <a:r>
            <a:rPr lang="en-US" altLang="en-US" sz="2200" kern="1200" dirty="0"/>
            <a:t>,</a:t>
          </a:r>
          <a:r>
            <a:rPr lang="zh-CN" altLang="en-US" sz="2200" kern="1200" dirty="0"/>
            <a:t>这个百分比还在持续上升。将来维护工作甚至可能会束缚住软件开发组织的手脚</a:t>
          </a:r>
          <a:r>
            <a:rPr lang="en-US" altLang="en-US" sz="2200" kern="1200" dirty="0"/>
            <a:t>,</a:t>
          </a:r>
          <a:r>
            <a:rPr lang="zh-CN" altLang="en-US" sz="2200" kern="1200" dirty="0"/>
            <a:t>使他们没有余力开发新的软件</a:t>
          </a:r>
        </a:p>
      </dsp:txBody>
      <dsp:txXfrm>
        <a:off x="128165" y="176104"/>
        <a:ext cx="8678119" cy="2369150"/>
      </dsp:txXfrm>
    </dsp:sp>
    <dsp:sp modelId="{C61C0B9E-416C-427F-8A13-CBB0009180F6}">
      <dsp:nvSpPr>
        <dsp:cNvPr id="0" name=""/>
        <dsp:cNvSpPr/>
      </dsp:nvSpPr>
      <dsp:spPr>
        <a:xfrm>
          <a:off x="0" y="2736779"/>
          <a:ext cx="8934449" cy="2625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a:t>因此</a:t>
          </a:r>
          <a:r>
            <a:rPr lang="en-US" altLang="en-US" sz="2200" kern="1200" dirty="0"/>
            <a:t>,</a:t>
          </a:r>
          <a:r>
            <a:rPr lang="zh-CN" altLang="en-US" sz="2200" kern="1200" dirty="0"/>
            <a:t>应充分认识到维护工作的重要性和迫切性</a:t>
          </a:r>
          <a:r>
            <a:rPr lang="en-US" altLang="en-US" sz="2200" kern="1200" dirty="0"/>
            <a:t>,</a:t>
          </a:r>
          <a:r>
            <a:rPr lang="zh-CN" altLang="en-US" sz="2200" kern="1200" dirty="0"/>
            <a:t>提高软件的可维护性</a:t>
          </a:r>
          <a:r>
            <a:rPr lang="en-US" altLang="en-US" sz="2200" kern="1200" dirty="0"/>
            <a:t>,</a:t>
          </a:r>
          <a:r>
            <a:rPr lang="zh-CN" altLang="en-US" sz="2200" kern="1200" dirty="0"/>
            <a:t>减少维护的工作量和费用</a:t>
          </a:r>
          <a:r>
            <a:rPr lang="en-US" altLang="en-US" sz="2200" kern="1200" dirty="0"/>
            <a:t>,</a:t>
          </a:r>
          <a:r>
            <a:rPr lang="zh-CN" altLang="en-US" sz="2200" kern="1200" dirty="0"/>
            <a:t>延长已开发软件的生命期</a:t>
          </a:r>
          <a:r>
            <a:rPr lang="en-US" altLang="en-US" sz="2200" kern="1200" dirty="0"/>
            <a:t>,</a:t>
          </a:r>
          <a:r>
            <a:rPr lang="zh-CN" altLang="en-US" sz="2200" kern="1200" dirty="0"/>
            <a:t>以发挥其应有的效益</a:t>
          </a:r>
        </a:p>
      </dsp:txBody>
      <dsp:txXfrm>
        <a:off x="128165" y="2864944"/>
        <a:ext cx="8678119" cy="2369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46A5C-69F2-46B0-B8F9-980A297CF043}">
      <dsp:nvSpPr>
        <dsp:cNvPr id="0" name=""/>
        <dsp:cNvSpPr/>
      </dsp:nvSpPr>
      <dsp:spPr>
        <a:xfrm>
          <a:off x="1266822" y="3959"/>
          <a:ext cx="6353179" cy="2827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t>软件工程的目的是要</a:t>
          </a:r>
          <a:r>
            <a:rPr lang="zh-CN" altLang="en-US" sz="2400" kern="1200" dirty="0">
              <a:solidFill>
                <a:srgbClr val="FFFF00"/>
              </a:solidFill>
            </a:rPr>
            <a:t>提高软件的可维护性</a:t>
          </a:r>
          <a:r>
            <a:rPr lang="en-US" altLang="en-US" sz="2400" kern="1200" dirty="0">
              <a:solidFill>
                <a:srgbClr val="FFFF00"/>
              </a:solidFill>
            </a:rPr>
            <a:t>,</a:t>
          </a:r>
          <a:r>
            <a:rPr lang="zh-CN" altLang="en-US" sz="2400" kern="1200" dirty="0">
              <a:solidFill>
                <a:srgbClr val="FFFF00"/>
              </a:solidFill>
            </a:rPr>
            <a:t>减少软件维护所需要的工作量</a:t>
          </a:r>
          <a:r>
            <a:rPr lang="en-US" altLang="en-US" sz="2400" kern="1200" dirty="0">
              <a:solidFill>
                <a:srgbClr val="FFFF00"/>
              </a:solidFill>
            </a:rPr>
            <a:t>,</a:t>
          </a:r>
          <a:r>
            <a:rPr lang="zh-CN" altLang="en-US" sz="2400" kern="1200" dirty="0">
              <a:solidFill>
                <a:srgbClr val="FFFF00"/>
              </a:solidFill>
            </a:rPr>
            <a:t>降低软件系统的总成本</a:t>
          </a:r>
        </a:p>
      </dsp:txBody>
      <dsp:txXfrm>
        <a:off x="1266822" y="3959"/>
        <a:ext cx="6353179" cy="2827468"/>
      </dsp:txXfrm>
    </dsp:sp>
    <dsp:sp modelId="{1F49CB31-A6A4-49BD-B669-8CDD36EDB42A}">
      <dsp:nvSpPr>
        <dsp:cNvPr id="0" name=""/>
        <dsp:cNvSpPr/>
      </dsp:nvSpPr>
      <dsp:spPr>
        <a:xfrm>
          <a:off x="1295403" y="3302672"/>
          <a:ext cx="6296018" cy="2827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t>对软件进行维护的目的是</a:t>
          </a:r>
          <a:r>
            <a:rPr lang="en-US" altLang="en-US" sz="2000" kern="1200" dirty="0"/>
            <a:t>:</a:t>
          </a:r>
          <a:r>
            <a:rPr lang="zh-CN" altLang="en-US" sz="2000" kern="1200" dirty="0"/>
            <a:t>为了纠正软件开发过程未发现的错误</a:t>
          </a:r>
          <a:r>
            <a:rPr lang="en-US" altLang="en-US" sz="2000" kern="1200" dirty="0"/>
            <a:t>,</a:t>
          </a:r>
          <a:r>
            <a:rPr lang="zh-CN" altLang="en-US" sz="2000" kern="1200" dirty="0"/>
            <a:t>增强、改进和完善软件的功能和性能</a:t>
          </a:r>
          <a:r>
            <a:rPr lang="en-US" altLang="en-US" sz="2000" kern="1200" dirty="0"/>
            <a:t>,</a:t>
          </a:r>
          <a:r>
            <a:rPr lang="zh-CN" altLang="en-US" sz="2000" kern="1200" dirty="0"/>
            <a:t>以适应软件的发展</a:t>
          </a:r>
          <a:r>
            <a:rPr lang="en-US" altLang="en-US" sz="2000" kern="1200" dirty="0"/>
            <a:t>,</a:t>
          </a:r>
          <a:r>
            <a:rPr lang="zh-CN" altLang="en-US" sz="2000" kern="1200" dirty="0"/>
            <a:t>延长软件的寿命。</a:t>
          </a:r>
        </a:p>
      </dsp:txBody>
      <dsp:txXfrm>
        <a:off x="1295403" y="3302672"/>
        <a:ext cx="6296018" cy="28274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E49AB-4E8B-42DD-8F25-BAEF382D008D}">
      <dsp:nvSpPr>
        <dsp:cNvPr id="0" name=""/>
        <dsp:cNvSpPr/>
      </dsp:nvSpPr>
      <dsp:spPr>
        <a:xfrm>
          <a:off x="-7755416" y="-1184976"/>
          <a:ext cx="9227952" cy="9227952"/>
        </a:xfrm>
        <a:prstGeom prst="blockArc">
          <a:avLst>
            <a:gd name="adj1" fmla="val 18900000"/>
            <a:gd name="adj2" fmla="val 2700000"/>
            <a:gd name="adj3" fmla="val 234"/>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025BC-41B0-451D-9240-2C455199BE45}">
      <dsp:nvSpPr>
        <dsp:cNvPr id="0" name=""/>
        <dsp:cNvSpPr/>
      </dsp:nvSpPr>
      <dsp:spPr>
        <a:xfrm>
          <a:off x="1197532" y="979733"/>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a:t>       在如果</a:t>
          </a:r>
          <a:r>
            <a:rPr lang="zh-CN" altLang="en-US" sz="2000" kern="1200" dirty="0">
              <a:solidFill>
                <a:srgbClr val="FFFF00"/>
              </a:solidFill>
            </a:rPr>
            <a:t>软件配置的唯一成分是程序代码</a:t>
          </a:r>
          <a:r>
            <a:rPr lang="zh-CN" altLang="en-US" sz="2000" kern="1200" dirty="0"/>
            <a:t>，那么维护活动从艰苦的评价程序代码开始，而且常常由于程序内部文档不足而使评价更困难。而且对程序代码所做的改动的后果是难于估量的：因为没有测试方面的文档，所以不可能进行回归测试</a:t>
          </a:r>
        </a:p>
      </dsp:txBody>
      <dsp:txXfrm>
        <a:off x="1197532" y="979733"/>
        <a:ext cx="8732976" cy="1959193"/>
      </dsp:txXfrm>
    </dsp:sp>
    <dsp:sp modelId="{7833A016-6E71-49B4-A1C4-6ACEA02881D6}">
      <dsp:nvSpPr>
        <dsp:cNvPr id="0" name=""/>
        <dsp:cNvSpPr/>
      </dsp:nvSpPr>
      <dsp:spPr>
        <a:xfrm>
          <a:off x="547227" y="962027"/>
          <a:ext cx="1967373" cy="199460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25F164-51A0-472E-B22E-DF40B2ED4912}">
      <dsp:nvSpPr>
        <dsp:cNvPr id="0" name=""/>
        <dsp:cNvSpPr/>
      </dsp:nvSpPr>
      <dsp:spPr>
        <a:xfrm>
          <a:off x="1197532" y="3919072"/>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a:solidFill>
                <a:srgbClr val="FFFF00"/>
              </a:solidFill>
            </a:rPr>
            <a:t>       非结构化维护付出代价高昂。</a:t>
          </a:r>
          <a:endParaRPr lang="zh-CN" altLang="en-US" sz="2000" kern="1200" dirty="0"/>
        </a:p>
      </dsp:txBody>
      <dsp:txXfrm>
        <a:off x="1197532" y="3919072"/>
        <a:ext cx="8732976" cy="1959193"/>
      </dsp:txXfrm>
    </dsp:sp>
    <dsp:sp modelId="{4FFD984B-6AF5-4965-A1B3-5CF516DE3FEB}">
      <dsp:nvSpPr>
        <dsp:cNvPr id="0" name=""/>
        <dsp:cNvSpPr/>
      </dsp:nvSpPr>
      <dsp:spPr>
        <a:xfrm>
          <a:off x="518623" y="3886194"/>
          <a:ext cx="2100745" cy="200589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E49AB-4E8B-42DD-8F25-BAEF382D008D}">
      <dsp:nvSpPr>
        <dsp:cNvPr id="0" name=""/>
        <dsp:cNvSpPr/>
      </dsp:nvSpPr>
      <dsp:spPr>
        <a:xfrm>
          <a:off x="-7755416" y="-1184976"/>
          <a:ext cx="9227952" cy="9227952"/>
        </a:xfrm>
        <a:prstGeom prst="blockArc">
          <a:avLst>
            <a:gd name="adj1" fmla="val 18900000"/>
            <a:gd name="adj2" fmla="val 2700000"/>
            <a:gd name="adj3" fmla="val 234"/>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025BC-41B0-451D-9240-2C455199BE45}">
      <dsp:nvSpPr>
        <dsp:cNvPr id="0" name=""/>
        <dsp:cNvSpPr/>
      </dsp:nvSpPr>
      <dsp:spPr>
        <a:xfrm>
          <a:off x="1197532" y="979733"/>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a:t>       在如果</a:t>
          </a:r>
          <a:r>
            <a:rPr lang="zh-CN" altLang="en-US" sz="1700" kern="1200" dirty="0">
              <a:solidFill>
                <a:srgbClr val="FFFF00"/>
              </a:solidFill>
            </a:rPr>
            <a:t>有一个完整的软件配置存在</a:t>
          </a:r>
          <a:r>
            <a:rPr lang="zh-CN" altLang="en-US" sz="1700" kern="1200" dirty="0"/>
            <a:t>，那么维护活动从艰苦的评价设计文档开始，确定软件重要的结构特点、性能特点以及接口特点；估量要求的改动将带来的影响，并且计划实施途径。然后首先修改设计并且对所做的修改进行仔细复查。接下来编写相应的源程序代码；使用在测试说明书包含的信息进行回归测试；最后，把修改后的软件再次交付使用。</a:t>
          </a:r>
        </a:p>
      </dsp:txBody>
      <dsp:txXfrm>
        <a:off x="1197532" y="979733"/>
        <a:ext cx="8732976" cy="1959193"/>
      </dsp:txXfrm>
    </dsp:sp>
    <dsp:sp modelId="{7833A016-6E71-49B4-A1C4-6ACEA02881D6}">
      <dsp:nvSpPr>
        <dsp:cNvPr id="0" name=""/>
        <dsp:cNvSpPr/>
      </dsp:nvSpPr>
      <dsp:spPr>
        <a:xfrm>
          <a:off x="547227" y="962027"/>
          <a:ext cx="1967373" cy="199460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25F164-51A0-472E-B22E-DF40B2ED4912}">
      <dsp:nvSpPr>
        <dsp:cNvPr id="0" name=""/>
        <dsp:cNvSpPr/>
      </dsp:nvSpPr>
      <dsp:spPr>
        <a:xfrm>
          <a:off x="1197532" y="3919072"/>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a:solidFill>
                <a:srgbClr val="FFFF00"/>
              </a:solidFill>
            </a:rPr>
            <a:t>       结构化维护能减少精力浪费并且能提高维护的总体质量。</a:t>
          </a:r>
          <a:endParaRPr lang="en-US" altLang="zh-CN" sz="1700" kern="1200" dirty="0">
            <a:solidFill>
              <a:srgbClr val="FFFF00"/>
            </a:solidFill>
          </a:endParaRPr>
        </a:p>
        <a:p>
          <a:pPr lvl="0" algn="l" defTabSz="755650">
            <a:lnSpc>
              <a:spcPct val="90000"/>
            </a:lnSpc>
            <a:spcBef>
              <a:spcPct val="0"/>
            </a:spcBef>
            <a:spcAft>
              <a:spcPct val="35000"/>
            </a:spcAft>
          </a:pPr>
          <a:endParaRPr lang="zh-CN" altLang="en-US" sz="1700" kern="1200" dirty="0"/>
        </a:p>
      </dsp:txBody>
      <dsp:txXfrm>
        <a:off x="1197532" y="3919072"/>
        <a:ext cx="8732976" cy="1959193"/>
      </dsp:txXfrm>
    </dsp:sp>
    <dsp:sp modelId="{4FFD984B-6AF5-4965-A1B3-5CF516DE3FEB}">
      <dsp:nvSpPr>
        <dsp:cNvPr id="0" name=""/>
        <dsp:cNvSpPr/>
      </dsp:nvSpPr>
      <dsp:spPr>
        <a:xfrm>
          <a:off x="518623" y="3886194"/>
          <a:ext cx="2100745" cy="200589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46A5C-69F2-46B0-B8F9-980A297CF043}">
      <dsp:nvSpPr>
        <dsp:cNvPr id="0" name=""/>
        <dsp:cNvSpPr/>
      </dsp:nvSpPr>
      <dsp:spPr>
        <a:xfrm>
          <a:off x="1529368" y="2716"/>
          <a:ext cx="5823980" cy="25919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solidFill>
                <a:srgbClr val="FFFF00"/>
              </a:solidFill>
            </a:rPr>
            <a:t>非结构化维护</a:t>
          </a:r>
          <a:r>
            <a:rPr lang="en-US" altLang="zh-CN" sz="2400" kern="1200" dirty="0">
              <a:solidFill>
                <a:srgbClr val="FFFF00"/>
              </a:solidFill>
            </a:rPr>
            <a:t>-</a:t>
          </a:r>
          <a:r>
            <a:rPr lang="zh-CN" altLang="en-US" sz="2400" kern="1200" dirty="0">
              <a:solidFill>
                <a:schemeClr val="bg1"/>
              </a:solidFill>
            </a:rPr>
            <a:t>软件配置的唯一成分是程序代码，缺乏必要的文档说明，文档缺少或者不一致，难于确定数据结构、系统接口等特性，这样的维护工作令人生畏。因此非结构化维护需要付出很大代价。</a:t>
          </a:r>
        </a:p>
      </dsp:txBody>
      <dsp:txXfrm>
        <a:off x="1529368" y="2716"/>
        <a:ext cx="5823980" cy="2591949"/>
      </dsp:txXfrm>
    </dsp:sp>
    <dsp:sp modelId="{1F49CB31-A6A4-49BD-B669-8CDD36EDB42A}">
      <dsp:nvSpPr>
        <dsp:cNvPr id="0" name=""/>
        <dsp:cNvSpPr/>
      </dsp:nvSpPr>
      <dsp:spPr>
        <a:xfrm>
          <a:off x="1555568" y="3026657"/>
          <a:ext cx="5771580" cy="25919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solidFill>
                <a:srgbClr val="FFFF00"/>
              </a:solidFill>
            </a:rPr>
            <a:t>结构化维护</a:t>
          </a:r>
          <a:r>
            <a:rPr lang="en-US" altLang="zh-CN" sz="2000" kern="1200" dirty="0">
              <a:solidFill>
                <a:srgbClr val="FFFF00"/>
              </a:solidFill>
            </a:rPr>
            <a:t>-</a:t>
          </a:r>
          <a:r>
            <a:rPr lang="zh-CN" altLang="en-US" sz="2000" kern="1200" dirty="0"/>
            <a:t>指软件开发过程是按照软件工程方法进行的，开发各阶段的文档齐全，软件的维护过程，有一整套完整的方案、技术、审定过程及文档。因此易于维护。</a:t>
          </a:r>
        </a:p>
      </dsp:txBody>
      <dsp:txXfrm>
        <a:off x="1555568" y="3026657"/>
        <a:ext cx="5771580" cy="259194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0.51641</cdr:x>
      <cdr:y>0.5</cdr:y>
    </cdr:from>
    <cdr:to>
      <cdr:x>0.76484</cdr:x>
      <cdr:y>0.66875</cdr:y>
    </cdr:to>
    <cdr:sp macro="" textlink="">
      <cdr:nvSpPr>
        <cdr:cNvPr id="2" name="文本框 1">
          <a:extLst xmlns:a="http://schemas.openxmlformats.org/drawingml/2006/main">
            <a:ext uri="{FF2B5EF4-FFF2-40B4-BE49-F238E27FC236}">
              <a16:creationId xmlns="" xmlns:a16="http://schemas.microsoft.com/office/drawing/2014/main" id="{2C533901-3454-495F-BACA-27399EE556A4}"/>
            </a:ext>
          </a:extLst>
        </cdr:cNvPr>
        <cdr:cNvSpPr txBox="1"/>
      </cdr:nvSpPr>
      <cdr:spPr>
        <a:xfrm xmlns:a="http://schemas.openxmlformats.org/drawingml/2006/main">
          <a:off x="4197349" y="2709333"/>
          <a:ext cx="20193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zh-CN" altLang="en-US" sz="4800" dirty="0">
              <a:solidFill>
                <a:schemeClr val="bg1"/>
              </a:solidFill>
            </a:rPr>
            <a:t>维护</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48BDA-5594-4572-9717-70E4063C72C0}" type="datetimeFigureOut">
              <a:rPr lang="zh-CN" altLang="en-US" smtClean="0"/>
              <a:t>2019/5/21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71C90-A70D-4340-A746-004952B6B16F}" type="slidenum">
              <a:rPr lang="zh-CN" altLang="en-US" smtClean="0"/>
              <a:t>‹#›</a:t>
            </a:fld>
            <a:endParaRPr lang="zh-CN" altLang="en-US"/>
          </a:p>
        </p:txBody>
      </p:sp>
    </p:spTree>
    <p:extLst>
      <p:ext uri="{BB962C8B-B14F-4D97-AF65-F5344CB8AC3E}">
        <p14:creationId xmlns:p14="http://schemas.microsoft.com/office/powerpoint/2010/main" val="338837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8860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038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015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410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015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34024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71B382F-0DB0-4C05-8F8A-715D1490EF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40867DC3-F5D4-4AB7-A803-C7D3B831C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A62AEC1D-0AF6-44D3-94E3-BA2875DA270F}"/>
              </a:ext>
            </a:extLst>
          </p:cNvPr>
          <p:cNvSpPr>
            <a:spLocks noGrp="1"/>
          </p:cNvSpPr>
          <p:nvPr>
            <p:ph type="dt" sz="half" idx="10"/>
          </p:nvPr>
        </p:nvSpPr>
        <p:spPr/>
        <p:txBody>
          <a:bodyPr/>
          <a:lstStyle/>
          <a:p>
            <a:fld id="{3976BF90-B7E5-4305-848D-B1896E49C9CA}" type="datetimeFigureOut">
              <a:rPr lang="zh-CN" altLang="en-US" smtClean="0"/>
              <a:t>2019/5/21</a:t>
            </a:fld>
            <a:endParaRPr lang="zh-CN" altLang="en-US"/>
          </a:p>
        </p:txBody>
      </p:sp>
      <p:sp>
        <p:nvSpPr>
          <p:cNvPr id="5" name="页脚占位符 4">
            <a:extLst>
              <a:ext uri="{FF2B5EF4-FFF2-40B4-BE49-F238E27FC236}">
                <a16:creationId xmlns="" xmlns:a16="http://schemas.microsoft.com/office/drawing/2014/main" id="{625BF556-9DCB-4DD4-96A1-D5AFA6E9A0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124175F-653E-420D-B010-6B48AC363806}"/>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72804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248E99-43C0-40D8-ADD8-18B908D8DDC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6B31CCE-0BFB-44BE-A499-F6146387934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AAFE01D2-3CFA-447A-B909-0EB481880B01}"/>
              </a:ext>
            </a:extLst>
          </p:cNvPr>
          <p:cNvSpPr>
            <a:spLocks noGrp="1"/>
          </p:cNvSpPr>
          <p:nvPr>
            <p:ph type="dt" sz="half" idx="10"/>
          </p:nvPr>
        </p:nvSpPr>
        <p:spPr/>
        <p:txBody>
          <a:bodyPr/>
          <a:lstStyle/>
          <a:p>
            <a:fld id="{3976BF90-B7E5-4305-848D-B1896E49C9CA}" type="datetimeFigureOut">
              <a:rPr lang="zh-CN" altLang="en-US" smtClean="0"/>
              <a:t>2019/5/21</a:t>
            </a:fld>
            <a:endParaRPr lang="zh-CN" altLang="en-US"/>
          </a:p>
        </p:txBody>
      </p:sp>
      <p:sp>
        <p:nvSpPr>
          <p:cNvPr id="5" name="页脚占位符 4">
            <a:extLst>
              <a:ext uri="{FF2B5EF4-FFF2-40B4-BE49-F238E27FC236}">
                <a16:creationId xmlns="" xmlns:a16="http://schemas.microsoft.com/office/drawing/2014/main" id="{8FB1A4E5-35DD-4DBE-B52D-9D42B3CF6F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005A99C-DDBA-4634-AA57-8B448E192EDF}"/>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956091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E19EC44-5D6B-4CFA-9519-80D26BD25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C98F18E3-296A-46F7-8BC2-FD726C47DDE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5EA9A48-5176-4FB2-961A-C9AC46599367}"/>
              </a:ext>
            </a:extLst>
          </p:cNvPr>
          <p:cNvSpPr>
            <a:spLocks noGrp="1"/>
          </p:cNvSpPr>
          <p:nvPr>
            <p:ph type="dt" sz="half" idx="10"/>
          </p:nvPr>
        </p:nvSpPr>
        <p:spPr/>
        <p:txBody>
          <a:bodyPr/>
          <a:lstStyle/>
          <a:p>
            <a:fld id="{3976BF90-B7E5-4305-848D-B1896E49C9CA}" type="datetimeFigureOut">
              <a:rPr lang="zh-CN" altLang="en-US" smtClean="0"/>
              <a:t>2019/5/21</a:t>
            </a:fld>
            <a:endParaRPr lang="zh-CN" altLang="en-US"/>
          </a:p>
        </p:txBody>
      </p:sp>
      <p:sp>
        <p:nvSpPr>
          <p:cNvPr id="5" name="页脚占位符 4">
            <a:extLst>
              <a:ext uri="{FF2B5EF4-FFF2-40B4-BE49-F238E27FC236}">
                <a16:creationId xmlns="" xmlns:a16="http://schemas.microsoft.com/office/drawing/2014/main" id="{3CFDFA20-1526-4F0B-85D3-52AD3A7436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8D3AC53-B292-4398-87A7-E98512E1A6F5}"/>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60162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Full Screen">
    <p:spTree>
      <p:nvGrpSpPr>
        <p:cNvPr id="1" name=""/>
        <p:cNvGrpSpPr/>
        <p:nvPr/>
      </p:nvGrpSpPr>
      <p:grpSpPr>
        <a:xfrm>
          <a:off x="0" y="0"/>
          <a:ext cx="0" cy="0"/>
          <a:chOff x="0" y="0"/>
          <a:chExt cx="0" cy="0"/>
        </a:xfrm>
      </p:grpSpPr>
      <p:sp>
        <p:nvSpPr>
          <p:cNvPr id="9" name="Picture Placeholder 7"/>
          <p:cNvSpPr>
            <a:spLocks noGrp="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endParaRPr lang="en-US" dirty="0"/>
          </a:p>
        </p:txBody>
      </p:sp>
    </p:spTree>
    <p:extLst>
      <p:ext uri="{BB962C8B-B14F-4D97-AF65-F5344CB8AC3E}">
        <p14:creationId xmlns:p14="http://schemas.microsoft.com/office/powerpoint/2010/main" val="21298093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 with Bars">
    <p:spTree>
      <p:nvGrpSpPr>
        <p:cNvPr id="1" name=""/>
        <p:cNvGrpSpPr/>
        <p:nvPr/>
      </p:nvGrpSpPr>
      <p:grpSpPr>
        <a:xfrm>
          <a:off x="0" y="0"/>
          <a:ext cx="0" cy="0"/>
          <a:chOff x="0" y="0"/>
          <a:chExt cx="0" cy="0"/>
        </a:xfrm>
      </p:grpSpPr>
      <p:grpSp>
        <p:nvGrpSpPr>
          <p:cNvPr id="10" name="Group 9"/>
          <p:cNvGrpSpPr/>
          <p:nvPr userDrawn="1"/>
        </p:nvGrpSpPr>
        <p:grpSpPr>
          <a:xfrm>
            <a:off x="0" y="6811553"/>
            <a:ext cx="12192000" cy="94827"/>
            <a:chOff x="0" y="3474720"/>
            <a:chExt cx="10261600" cy="71120"/>
          </a:xfrm>
        </p:grpSpPr>
        <p:sp>
          <p:nvSpPr>
            <p:cNvPr id="13" name="Rectangle 12"/>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ectangle 15"/>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Rectangle 16"/>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8" name="Rectangle 1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9" name="Isosceles Triangle 1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406255045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13373"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8" name="Picture Placeholder 2"/>
          <p:cNvSpPr>
            <a:spLocks noGrp="1"/>
          </p:cNvSpPr>
          <p:nvPr>
            <p:ph type="pic" sz="quarter" idx="11"/>
          </p:nvPr>
        </p:nvSpPr>
        <p:spPr>
          <a:xfrm>
            <a:off x="3858304"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9" name="Picture Placeholder 2"/>
          <p:cNvSpPr>
            <a:spLocks noGrp="1"/>
          </p:cNvSpPr>
          <p:nvPr>
            <p:ph type="pic" sz="quarter" idx="12"/>
          </p:nvPr>
        </p:nvSpPr>
        <p:spPr>
          <a:xfrm>
            <a:off x="6175556"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0" name="Picture Placeholder 2"/>
          <p:cNvSpPr>
            <a:spLocks noGrp="1"/>
          </p:cNvSpPr>
          <p:nvPr>
            <p:ph type="pic" sz="quarter" idx="13"/>
          </p:nvPr>
        </p:nvSpPr>
        <p:spPr>
          <a:xfrm>
            <a:off x="8497217"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5" name="Rectangle 1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6" name="Isosceles Triangle 1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7763555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72793" y="1835637"/>
            <a:ext cx="3050097" cy="3050097"/>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5" name="Rectangle 1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6" name="Isosceles Triangle 1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0" name="Group 19"/>
          <p:cNvGrpSpPr/>
          <p:nvPr userDrawn="1"/>
        </p:nvGrpSpPr>
        <p:grpSpPr>
          <a:xfrm>
            <a:off x="0" y="6811553"/>
            <a:ext cx="12192000" cy="94827"/>
            <a:chOff x="0" y="3474720"/>
            <a:chExt cx="10261600" cy="71120"/>
          </a:xfrm>
        </p:grpSpPr>
        <p:sp>
          <p:nvSpPr>
            <p:cNvPr id="21" name="Rectangle 20"/>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Rectangle 21"/>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Rectangle 22"/>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6442110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3" y="0"/>
            <a:ext cx="5954184" cy="6858000"/>
          </a:xfrm>
          <a:ln>
            <a:noFill/>
          </a:ln>
        </p:spPr>
        <p:txBody>
          <a:bodyPr>
            <a:normAutofit/>
          </a:bodyPr>
          <a:lstStyle>
            <a:lvl1pPr marL="0" indent="0">
              <a:buNone/>
              <a:defRPr sz="2400">
                <a:solidFill>
                  <a:schemeClr val="bg1">
                    <a:lumMod val="75000"/>
                  </a:schemeClr>
                </a:solidFill>
              </a:defRPr>
            </a:lvl1pPr>
          </a:lstStyle>
          <a:p>
            <a:endParaRPr lang="en-US"/>
          </a:p>
        </p:txBody>
      </p:sp>
      <p:sp>
        <p:nvSpPr>
          <p:cNvPr id="5" name="Rectangle 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6" name="Isosceles Triangle 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9"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16096949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 y="1177582"/>
            <a:ext cx="6100233" cy="2838449"/>
          </a:xfrm>
        </p:spPr>
        <p:txBody>
          <a:bodyPr>
            <a:normAutofit/>
          </a:bodyPr>
          <a:lstStyle>
            <a:lvl1pPr marL="0" indent="0">
              <a:buNone/>
              <a:defRPr sz="2133">
                <a:solidFill>
                  <a:schemeClr val="bg1">
                    <a:lumMod val="75000"/>
                  </a:schemeClr>
                </a:solidFill>
              </a:defRPr>
            </a:lvl1pPr>
          </a:lstStyle>
          <a:p>
            <a:endParaRPr lang="en-US"/>
          </a:p>
        </p:txBody>
      </p:sp>
      <p:sp>
        <p:nvSpPr>
          <p:cNvPr id="12" name="Rectangle 11"/>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3" name="Isosceles Triangle 12"/>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4"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15" name="Group 14"/>
          <p:cNvGrpSpPr/>
          <p:nvPr userDrawn="1"/>
        </p:nvGrpSpPr>
        <p:grpSpPr>
          <a:xfrm>
            <a:off x="0" y="6811553"/>
            <a:ext cx="12192000" cy="94827"/>
            <a:chOff x="0" y="3474720"/>
            <a:chExt cx="10261600" cy="71120"/>
          </a:xfrm>
        </p:grpSpPr>
        <p:sp>
          <p:nvSpPr>
            <p:cNvPr id="16" name="Rectangle 1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Rectangle 1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Rectangle 25"/>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0115943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 Picture">
    <p:spTree>
      <p:nvGrpSpPr>
        <p:cNvPr id="1" name=""/>
        <p:cNvGrpSpPr/>
        <p:nvPr/>
      </p:nvGrpSpPr>
      <p:grpSpPr>
        <a:xfrm>
          <a:off x="0" y="0"/>
          <a:ext cx="0" cy="0"/>
          <a:chOff x="0" y="0"/>
          <a:chExt cx="0" cy="0"/>
        </a:xfrm>
      </p:grpSpPr>
      <p:sp>
        <p:nvSpPr>
          <p:cNvPr id="12" name="Picture Placeholder 8"/>
          <p:cNvSpPr>
            <a:spLocks noGrp="1"/>
          </p:cNvSpPr>
          <p:nvPr>
            <p:ph type="pic" sz="quarter" idx="10"/>
          </p:nvPr>
        </p:nvSpPr>
        <p:spPr>
          <a:xfrm>
            <a:off x="6225020" y="3080566"/>
            <a:ext cx="5247315" cy="2838449"/>
          </a:xfrm>
        </p:spPr>
        <p:txBody>
          <a:bodyPr>
            <a:normAutofit/>
          </a:bodyPr>
          <a:lstStyle>
            <a:lvl1pPr marL="0" indent="0">
              <a:buNone/>
              <a:defRPr sz="2133">
                <a:solidFill>
                  <a:schemeClr val="bg1">
                    <a:lumMod val="75000"/>
                  </a:schemeClr>
                </a:solidFill>
              </a:defRPr>
            </a:lvl1pPr>
          </a:lstStyle>
          <a:p>
            <a:endParaRPr lang="en-US"/>
          </a:p>
        </p:txBody>
      </p:sp>
      <p:sp>
        <p:nvSpPr>
          <p:cNvPr id="22" name="Rectangle 21"/>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2" name="Isosceles Triangle 1"/>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3"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0" name="Group 19"/>
          <p:cNvGrpSpPr/>
          <p:nvPr userDrawn="1"/>
        </p:nvGrpSpPr>
        <p:grpSpPr>
          <a:xfrm>
            <a:off x="0" y="6811553"/>
            <a:ext cx="12192000" cy="94827"/>
            <a:chOff x="0" y="3474720"/>
            <a:chExt cx="10261600" cy="71120"/>
          </a:xfrm>
        </p:grpSpPr>
        <p:sp>
          <p:nvSpPr>
            <p:cNvPr id="21" name="Rectangle 20"/>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Rectangle 25"/>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Rectangle 26"/>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15674336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3785656"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6" name="Picture Placeholder 13"/>
          <p:cNvSpPr>
            <a:spLocks noGrp="1"/>
          </p:cNvSpPr>
          <p:nvPr>
            <p:ph type="pic" sz="quarter" idx="12"/>
          </p:nvPr>
        </p:nvSpPr>
        <p:spPr>
          <a:xfrm>
            <a:off x="6173620" y="1374662"/>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7" name="Picture Placeholder 13"/>
          <p:cNvSpPr>
            <a:spLocks noGrp="1"/>
          </p:cNvSpPr>
          <p:nvPr>
            <p:ph type="pic" sz="quarter" idx="13"/>
          </p:nvPr>
        </p:nvSpPr>
        <p:spPr>
          <a:xfrm>
            <a:off x="8561584"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8" name="Picture Placeholder 13"/>
          <p:cNvSpPr>
            <a:spLocks noGrp="1"/>
          </p:cNvSpPr>
          <p:nvPr>
            <p:ph type="pic" sz="quarter" idx="14"/>
          </p:nvPr>
        </p:nvSpPr>
        <p:spPr>
          <a:xfrm>
            <a:off x="1397692" y="377971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3785656" y="3779714"/>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6173620" y="3769451"/>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8561584" y="3769451"/>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09299812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0501792-8664-4E80-9449-517D355085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C32F8C6-5A3B-4700-A14D-E88AF742448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A879DA0A-A892-4BFE-9D25-4DBCB93326F3}"/>
              </a:ext>
            </a:extLst>
          </p:cNvPr>
          <p:cNvSpPr>
            <a:spLocks noGrp="1"/>
          </p:cNvSpPr>
          <p:nvPr>
            <p:ph type="dt" sz="half" idx="10"/>
          </p:nvPr>
        </p:nvSpPr>
        <p:spPr/>
        <p:txBody>
          <a:bodyPr/>
          <a:lstStyle/>
          <a:p>
            <a:fld id="{3976BF90-B7E5-4305-848D-B1896E49C9CA}" type="datetimeFigureOut">
              <a:rPr lang="zh-CN" altLang="en-US" smtClean="0"/>
              <a:t>2019/5/21</a:t>
            </a:fld>
            <a:endParaRPr lang="zh-CN" altLang="en-US"/>
          </a:p>
        </p:txBody>
      </p:sp>
      <p:sp>
        <p:nvSpPr>
          <p:cNvPr id="5" name="页脚占位符 4">
            <a:extLst>
              <a:ext uri="{FF2B5EF4-FFF2-40B4-BE49-F238E27FC236}">
                <a16:creationId xmlns="" xmlns:a16="http://schemas.microsoft.com/office/drawing/2014/main" id="{F852234F-F574-474F-AE8F-EB94F82DB6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9CC653F-923B-4A0D-BED2-DC0FFAB5FF3C}"/>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6849269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4"/>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28" name="Picture Placeholder 13"/>
          <p:cNvSpPr>
            <a:spLocks noGrp="1"/>
          </p:cNvSpPr>
          <p:nvPr>
            <p:ph type="pic" sz="quarter" idx="14"/>
          </p:nvPr>
        </p:nvSpPr>
        <p:spPr>
          <a:xfrm>
            <a:off x="6088956" y="1369494"/>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30" name="Picture Placeholder 13"/>
          <p:cNvSpPr>
            <a:spLocks noGrp="1"/>
          </p:cNvSpPr>
          <p:nvPr>
            <p:ph type="pic" sz="quarter" idx="15"/>
          </p:nvPr>
        </p:nvSpPr>
        <p:spPr>
          <a:xfrm>
            <a:off x="1397692" y="3783562"/>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33" name="Picture Placeholder 13"/>
          <p:cNvSpPr>
            <a:spLocks noGrp="1"/>
          </p:cNvSpPr>
          <p:nvPr>
            <p:ph type="pic" sz="quarter" idx="16"/>
          </p:nvPr>
        </p:nvSpPr>
        <p:spPr>
          <a:xfrm>
            <a:off x="6088956" y="3783562"/>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53533610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2"/>
            <a:ext cx="2317411" cy="4701141"/>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3785656" y="1369494"/>
            <a:ext cx="4691264"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854747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3785656"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6159509"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854747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0996846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5" name="Picture Placeholder 13"/>
          <p:cNvSpPr>
            <a:spLocks noGrp="1"/>
          </p:cNvSpPr>
          <p:nvPr>
            <p:ph type="pic" sz="quarter" idx="11"/>
          </p:nvPr>
        </p:nvSpPr>
        <p:spPr>
          <a:xfrm>
            <a:off x="3785656"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6169718" y="1379756"/>
            <a:ext cx="4695167" cy="4690877"/>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3" name="Picture Placeholder 13"/>
          <p:cNvSpPr>
            <a:spLocks noGrp="1"/>
          </p:cNvSpPr>
          <p:nvPr>
            <p:ph type="pic" sz="quarter" idx="16"/>
          </p:nvPr>
        </p:nvSpPr>
        <p:spPr>
          <a:xfrm>
            <a:off x="1397692" y="3755341"/>
            <a:ext cx="2317411" cy="2315295"/>
          </a:xfrm>
          <a:effectLst/>
        </p:spPr>
        <p:txBody>
          <a:bodyPr>
            <a:normAutofit/>
          </a:bodyPr>
          <a:lstStyle>
            <a:lvl1pPr marL="0" indent="0">
              <a:buNone/>
              <a:defRPr sz="2133">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17779589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5" name="Rectangle 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6" name="Isosceles Triangle 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9" name="Picture Placeholder 13"/>
          <p:cNvSpPr>
            <a:spLocks noGrp="1"/>
          </p:cNvSpPr>
          <p:nvPr>
            <p:ph type="pic" sz="quarter" idx="11"/>
          </p:nvPr>
        </p:nvSpPr>
        <p:spPr>
          <a:xfrm>
            <a:off x="3785656" y="1369493"/>
            <a:ext cx="4691264" cy="4701140"/>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0" name="Picture Placeholder 13"/>
          <p:cNvSpPr>
            <a:spLocks noGrp="1"/>
          </p:cNvSpPr>
          <p:nvPr>
            <p:ph type="pic" sz="quarter" idx="13"/>
          </p:nvPr>
        </p:nvSpPr>
        <p:spPr>
          <a:xfrm>
            <a:off x="854747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3" name="Picture Placeholder 13"/>
          <p:cNvSpPr>
            <a:spLocks noGrp="1"/>
          </p:cNvSpPr>
          <p:nvPr>
            <p:ph type="pic" sz="quarter" idx="17"/>
          </p:nvPr>
        </p:nvSpPr>
        <p:spPr>
          <a:xfrm>
            <a:off x="854747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4" name="Picture Placeholder 13"/>
          <p:cNvSpPr>
            <a:spLocks noGrp="1"/>
          </p:cNvSpPr>
          <p:nvPr>
            <p:ph type="pic" sz="quarter" idx="18"/>
          </p:nvPr>
        </p:nvSpPr>
        <p:spPr>
          <a:xfrm>
            <a:off x="139878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5" name="Picture Placeholder 13"/>
          <p:cNvSpPr>
            <a:spLocks noGrp="1"/>
          </p:cNvSpPr>
          <p:nvPr>
            <p:ph type="pic" sz="quarter" idx="19"/>
          </p:nvPr>
        </p:nvSpPr>
        <p:spPr>
          <a:xfrm>
            <a:off x="139878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6702173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 Desig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4976752" y="1254624"/>
            <a:ext cx="2242731" cy="4773897"/>
          </a:xfrm>
          <a:prstGeom prst="rect">
            <a:avLst/>
          </a:prstGeom>
        </p:spPr>
      </p:pic>
      <p:sp>
        <p:nvSpPr>
          <p:cNvPr id="10" name="Picture Placeholder 9"/>
          <p:cNvSpPr>
            <a:spLocks noGrp="1"/>
          </p:cNvSpPr>
          <p:nvPr>
            <p:ph type="pic" sz="quarter" idx="10"/>
          </p:nvPr>
        </p:nvSpPr>
        <p:spPr>
          <a:xfrm>
            <a:off x="5180106" y="1962152"/>
            <a:ext cx="1871133" cy="3357033"/>
          </a:xfrm>
        </p:spPr>
        <p:txBody>
          <a:bodyPr>
            <a:normAutofit/>
          </a:bodyPr>
          <a:lstStyle>
            <a:lvl1pPr marL="0" indent="0">
              <a:buNone/>
              <a:defRPr sz="1400">
                <a:solidFill>
                  <a:schemeClr val="tx1">
                    <a:lumMod val="50000"/>
                    <a:lumOff val="50000"/>
                  </a:schemeClr>
                </a:solidFill>
              </a:defRPr>
            </a:lvl1pPr>
          </a:lstStyle>
          <a:p>
            <a:endParaRPr lang="en-US"/>
          </a:p>
        </p:txBody>
      </p:sp>
      <p:grpSp>
        <p:nvGrpSpPr>
          <p:cNvPr id="11" name="Group 10"/>
          <p:cNvGrpSpPr/>
          <p:nvPr userDrawn="1"/>
        </p:nvGrpSpPr>
        <p:grpSpPr>
          <a:xfrm>
            <a:off x="0" y="6811553"/>
            <a:ext cx="12192000" cy="94827"/>
            <a:chOff x="0" y="3474720"/>
            <a:chExt cx="10261600" cy="71120"/>
          </a:xfrm>
        </p:grpSpPr>
        <p:sp>
          <p:nvSpPr>
            <p:cNvPr id="12" name="Rectangle 11"/>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ectangle 15"/>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7" name="Rectangle 16"/>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8" name="Isosceles Triangle 17"/>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9"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37521711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265168"/>
            <a:ext cx="12192000" cy="3386667"/>
          </a:xfrm>
        </p:spPr>
        <p:txBody>
          <a:bodyPr>
            <a:normAutofit/>
          </a:bodyPr>
          <a:lstStyle>
            <a:lvl1pPr marL="0" indent="0">
              <a:buNone/>
              <a:defRPr sz="2133">
                <a:solidFill>
                  <a:schemeClr val="bg1">
                    <a:lumMod val="65000"/>
                  </a:schemeClr>
                </a:solidFill>
              </a:defRPr>
            </a:lvl1pPr>
          </a:lstStyle>
          <a:p>
            <a:endParaRPr lang="en-US"/>
          </a:p>
        </p:txBody>
      </p:sp>
      <p:sp>
        <p:nvSpPr>
          <p:cNvPr id="16" name="Rectangle 15"/>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7" name="Isosceles Triangle 16"/>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8"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200625429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Service Sample">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7" name="Picture Placeholder 16"/>
          <p:cNvSpPr>
            <a:spLocks noGrp="1"/>
          </p:cNvSpPr>
          <p:nvPr>
            <p:ph type="pic" sz="quarter" idx="10"/>
          </p:nvPr>
        </p:nvSpPr>
        <p:spPr>
          <a:xfrm>
            <a:off x="4779434" y="4454342"/>
            <a:ext cx="1693333" cy="1693333"/>
          </a:xfrm>
        </p:spPr>
        <p:txBody>
          <a:bodyPr>
            <a:normAutofit/>
          </a:bodyPr>
          <a:lstStyle>
            <a:lvl1pPr marL="0" indent="0">
              <a:buNone/>
              <a:defRPr sz="1200"/>
            </a:lvl1pPr>
          </a:lstStyle>
          <a:p>
            <a:endParaRPr lang="en-US"/>
          </a:p>
        </p:txBody>
      </p:sp>
      <p:sp>
        <p:nvSpPr>
          <p:cNvPr id="18" name="Picture Placeholder 16"/>
          <p:cNvSpPr>
            <a:spLocks noGrp="1"/>
          </p:cNvSpPr>
          <p:nvPr>
            <p:ph type="pic" sz="quarter" idx="11"/>
          </p:nvPr>
        </p:nvSpPr>
        <p:spPr>
          <a:xfrm>
            <a:off x="6622815" y="4454342"/>
            <a:ext cx="1693333" cy="1693333"/>
          </a:xfrm>
        </p:spPr>
        <p:txBody>
          <a:bodyPr>
            <a:normAutofit/>
          </a:bodyPr>
          <a:lstStyle>
            <a:lvl1pPr marL="0" indent="0">
              <a:buNone/>
              <a:defRPr sz="1200"/>
            </a:lvl1pPr>
          </a:lstStyle>
          <a:p>
            <a:endParaRPr lang="en-US"/>
          </a:p>
        </p:txBody>
      </p:sp>
      <p:sp>
        <p:nvSpPr>
          <p:cNvPr id="19" name="Picture Placeholder 16"/>
          <p:cNvSpPr>
            <a:spLocks noGrp="1"/>
          </p:cNvSpPr>
          <p:nvPr>
            <p:ph type="pic" sz="quarter" idx="12"/>
          </p:nvPr>
        </p:nvSpPr>
        <p:spPr>
          <a:xfrm>
            <a:off x="8458039" y="4454342"/>
            <a:ext cx="2680333" cy="1693333"/>
          </a:xfrm>
        </p:spPr>
        <p:txBody>
          <a:bodyPr>
            <a:normAutofit/>
          </a:bodyPr>
          <a:lstStyle>
            <a:lvl1pPr marL="0" indent="0">
              <a:buNone/>
              <a:defRPr sz="1200"/>
            </a:lvl1pPr>
          </a:lstStyle>
          <a:p>
            <a:endParaRPr lang="en-US"/>
          </a:p>
        </p:txBody>
      </p:sp>
    </p:spTree>
    <p:extLst>
      <p:ext uri="{BB962C8B-B14F-4D97-AF65-F5344CB8AC3E}">
        <p14:creationId xmlns:p14="http://schemas.microsoft.com/office/powerpoint/2010/main" val="1129222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 Design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pic>
        <p:nvPicPr>
          <p:cNvPr id="21" name="Picture 20"/>
          <p:cNvPicPr>
            <a:picLocks noChangeAspect="1"/>
          </p:cNvPicPr>
          <p:nvPr/>
        </p:nvPicPr>
        <p:blipFill>
          <a:blip r:embed="rId2" cstate="print"/>
          <a:stretch>
            <a:fillRect/>
          </a:stretch>
        </p:blipFill>
        <p:spPr>
          <a:xfrm>
            <a:off x="3282265" y="1756335"/>
            <a:ext cx="1729831" cy="3682135"/>
          </a:xfrm>
          <a:prstGeom prst="rect">
            <a:avLst/>
          </a:prstGeom>
        </p:spPr>
      </p:pic>
      <p:pic>
        <p:nvPicPr>
          <p:cNvPr id="16" name="Picture 15"/>
          <p:cNvPicPr>
            <a:picLocks noChangeAspect="1"/>
          </p:cNvPicPr>
          <p:nvPr/>
        </p:nvPicPr>
        <p:blipFill>
          <a:blip r:embed="rId2" cstate="print"/>
          <a:stretch>
            <a:fillRect/>
          </a:stretch>
        </p:blipFill>
        <p:spPr>
          <a:xfrm>
            <a:off x="634579" y="1756335"/>
            <a:ext cx="1729831" cy="3682135"/>
          </a:xfrm>
          <a:prstGeom prst="rect">
            <a:avLst/>
          </a:prstGeom>
        </p:spPr>
      </p:pic>
      <p:sp>
        <p:nvSpPr>
          <p:cNvPr id="23" name="Picture Placeholder 16"/>
          <p:cNvSpPr>
            <a:spLocks noGrp="1"/>
          </p:cNvSpPr>
          <p:nvPr userDrawn="1">
            <p:ph type="pic" sz="quarter" idx="13"/>
          </p:nvPr>
        </p:nvSpPr>
        <p:spPr>
          <a:xfrm>
            <a:off x="3928973" y="2303202"/>
            <a:ext cx="944871" cy="2572188"/>
          </a:xfrm>
        </p:spPr>
        <p:txBody>
          <a:bodyPr>
            <a:normAutofit/>
          </a:bodyPr>
          <a:lstStyle>
            <a:lvl1pPr marL="0" indent="0">
              <a:buNone/>
              <a:defRPr sz="667"/>
            </a:lvl1pPr>
          </a:lstStyle>
          <a:p>
            <a:endParaRPr lang="en-US"/>
          </a:p>
        </p:txBody>
      </p:sp>
      <p:sp>
        <p:nvSpPr>
          <p:cNvPr id="24" name="Picture Placeholder 16"/>
          <p:cNvSpPr>
            <a:spLocks noGrp="1"/>
          </p:cNvSpPr>
          <p:nvPr userDrawn="1">
            <p:ph type="pic" sz="quarter" idx="14"/>
          </p:nvPr>
        </p:nvSpPr>
        <p:spPr>
          <a:xfrm>
            <a:off x="790222" y="2296146"/>
            <a:ext cx="896020" cy="2572188"/>
          </a:xfrm>
        </p:spPr>
        <p:txBody>
          <a:bodyPr>
            <a:normAutofit/>
          </a:bodyPr>
          <a:lstStyle>
            <a:lvl1pPr marL="0" indent="0">
              <a:buNone/>
              <a:defRPr sz="667"/>
            </a:lvl1pPr>
          </a:lstStyle>
          <a:p>
            <a:endParaRPr lang="en-US"/>
          </a:p>
        </p:txBody>
      </p:sp>
      <p:sp>
        <p:nvSpPr>
          <p:cNvPr id="25" name="Picture Placeholder 16"/>
          <p:cNvSpPr>
            <a:spLocks noGrp="1"/>
          </p:cNvSpPr>
          <p:nvPr>
            <p:ph type="pic" sz="quarter" idx="10"/>
          </p:nvPr>
        </p:nvSpPr>
        <p:spPr>
          <a:xfrm>
            <a:off x="1877923" y="2013923"/>
            <a:ext cx="1889744" cy="3369467"/>
          </a:xfrm>
        </p:spPr>
        <p:txBody>
          <a:bodyPr>
            <a:normAutofit/>
          </a:bodyPr>
          <a:lstStyle>
            <a:lvl1pPr marL="0" indent="0">
              <a:buNone/>
              <a:defRPr sz="667"/>
            </a:lvl1pPr>
          </a:lstStyle>
          <a:p>
            <a:endParaRPr lang="en-US"/>
          </a:p>
        </p:txBody>
      </p:sp>
      <p:pic>
        <p:nvPicPr>
          <p:cNvPr id="14" name="Picture 13"/>
          <p:cNvPicPr>
            <a:picLocks noChangeAspect="1"/>
          </p:cNvPicPr>
          <p:nvPr userDrawn="1"/>
        </p:nvPicPr>
        <p:blipFill>
          <a:blip r:embed="rId2"/>
          <a:stretch>
            <a:fillRect/>
          </a:stretch>
        </p:blipFill>
        <p:spPr>
          <a:xfrm>
            <a:off x="1686241" y="1309009"/>
            <a:ext cx="2242731" cy="4773897"/>
          </a:xfrm>
          <a:prstGeom prst="rect">
            <a:avLst/>
          </a:prstGeom>
        </p:spPr>
      </p:pic>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98067085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 Design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pic>
        <p:nvPicPr>
          <p:cNvPr id="22" name="Picture 21"/>
          <p:cNvPicPr>
            <a:picLocks noChangeAspect="1"/>
          </p:cNvPicPr>
          <p:nvPr userDrawn="1"/>
        </p:nvPicPr>
        <p:blipFill>
          <a:blip r:embed="rId2" cstate="print"/>
          <a:stretch>
            <a:fillRect/>
          </a:stretch>
        </p:blipFill>
        <p:spPr>
          <a:xfrm>
            <a:off x="1925213" y="1161841"/>
            <a:ext cx="1699820" cy="3618252"/>
          </a:xfrm>
          <a:prstGeom prst="rect">
            <a:avLst/>
          </a:prstGeom>
        </p:spPr>
      </p:pic>
      <p:sp>
        <p:nvSpPr>
          <p:cNvPr id="26" name="Picture Placeholder 9"/>
          <p:cNvSpPr>
            <a:spLocks noGrp="1"/>
          </p:cNvSpPr>
          <p:nvPr>
            <p:ph type="pic" sz="quarter" idx="10"/>
          </p:nvPr>
        </p:nvSpPr>
        <p:spPr>
          <a:xfrm>
            <a:off x="2080182" y="1700036"/>
            <a:ext cx="1418177" cy="2544377"/>
          </a:xfrm>
        </p:spPr>
        <p:txBody>
          <a:bodyPr>
            <a:normAutofit/>
          </a:bodyPr>
          <a:lstStyle>
            <a:lvl1pPr marL="0" indent="0">
              <a:buNone/>
              <a:defRPr sz="1067">
                <a:solidFill>
                  <a:schemeClr val="tx1">
                    <a:lumMod val="50000"/>
                    <a:lumOff val="50000"/>
                  </a:schemeClr>
                </a:solidFill>
              </a:defRPr>
            </a:lvl1pPr>
          </a:lstStyle>
          <a:p>
            <a:endParaRPr lang="en-US"/>
          </a:p>
        </p:txBody>
      </p:sp>
      <p:pic>
        <p:nvPicPr>
          <p:cNvPr id="29" name="Picture 28"/>
          <p:cNvPicPr>
            <a:picLocks noChangeAspect="1"/>
          </p:cNvPicPr>
          <p:nvPr userDrawn="1"/>
        </p:nvPicPr>
        <p:blipFill>
          <a:blip r:embed="rId2" cstate="print"/>
          <a:stretch>
            <a:fillRect/>
          </a:stretch>
        </p:blipFill>
        <p:spPr>
          <a:xfrm>
            <a:off x="5210575" y="1161841"/>
            <a:ext cx="1699820" cy="3618252"/>
          </a:xfrm>
          <a:prstGeom prst="rect">
            <a:avLst/>
          </a:prstGeom>
        </p:spPr>
      </p:pic>
      <p:sp>
        <p:nvSpPr>
          <p:cNvPr id="30" name="Picture Placeholder 9"/>
          <p:cNvSpPr>
            <a:spLocks noGrp="1"/>
          </p:cNvSpPr>
          <p:nvPr>
            <p:ph type="pic" sz="quarter" idx="11"/>
          </p:nvPr>
        </p:nvSpPr>
        <p:spPr>
          <a:xfrm>
            <a:off x="5365545" y="1700036"/>
            <a:ext cx="1418177" cy="2544377"/>
          </a:xfrm>
        </p:spPr>
        <p:txBody>
          <a:bodyPr>
            <a:normAutofit/>
          </a:bodyPr>
          <a:lstStyle>
            <a:lvl1pPr marL="0" indent="0">
              <a:buNone/>
              <a:defRPr sz="1067">
                <a:solidFill>
                  <a:schemeClr val="tx1">
                    <a:lumMod val="50000"/>
                    <a:lumOff val="50000"/>
                  </a:schemeClr>
                </a:solidFill>
              </a:defRPr>
            </a:lvl1pPr>
          </a:lstStyle>
          <a:p>
            <a:endParaRPr lang="en-US"/>
          </a:p>
        </p:txBody>
      </p:sp>
      <p:pic>
        <p:nvPicPr>
          <p:cNvPr id="33" name="Picture 32"/>
          <p:cNvPicPr>
            <a:picLocks noChangeAspect="1"/>
          </p:cNvPicPr>
          <p:nvPr userDrawn="1"/>
        </p:nvPicPr>
        <p:blipFill>
          <a:blip r:embed="rId2" cstate="print"/>
          <a:stretch>
            <a:fillRect/>
          </a:stretch>
        </p:blipFill>
        <p:spPr>
          <a:xfrm>
            <a:off x="8540814" y="1161841"/>
            <a:ext cx="1699820" cy="3618252"/>
          </a:xfrm>
          <a:prstGeom prst="rect">
            <a:avLst/>
          </a:prstGeom>
        </p:spPr>
      </p:pic>
      <p:sp>
        <p:nvSpPr>
          <p:cNvPr id="34" name="Picture Placeholder 9"/>
          <p:cNvSpPr>
            <a:spLocks noGrp="1"/>
          </p:cNvSpPr>
          <p:nvPr>
            <p:ph type="pic" sz="quarter" idx="12"/>
          </p:nvPr>
        </p:nvSpPr>
        <p:spPr>
          <a:xfrm>
            <a:off x="8695784" y="1700036"/>
            <a:ext cx="1418177" cy="2544377"/>
          </a:xfrm>
        </p:spPr>
        <p:txBody>
          <a:bodyPr>
            <a:normAutofit/>
          </a:bodyPr>
          <a:lstStyle>
            <a:lvl1pPr marL="0" indent="0">
              <a:buNone/>
              <a:defRPr sz="1400">
                <a:solidFill>
                  <a:schemeClr val="tx1">
                    <a:lumMod val="50000"/>
                    <a:lumOff val="50000"/>
                  </a:schemeClr>
                </a:solidFill>
              </a:defRPr>
            </a:lvl1pPr>
          </a:lstStyle>
          <a:p>
            <a:endParaRPr lang="en-US"/>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0006677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 Design 03">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7" name="Picture 16"/>
          <p:cNvPicPr>
            <a:picLocks noChangeAspect="1"/>
          </p:cNvPicPr>
          <p:nvPr userDrawn="1"/>
        </p:nvPicPr>
        <p:blipFill>
          <a:blip r:embed="rId2"/>
          <a:stretch>
            <a:fillRect/>
          </a:stretch>
        </p:blipFill>
        <p:spPr>
          <a:xfrm>
            <a:off x="8655790" y="1116077"/>
            <a:ext cx="2314063" cy="4925736"/>
          </a:xfrm>
          <a:prstGeom prst="rect">
            <a:avLst/>
          </a:prstGeom>
        </p:spPr>
      </p:pic>
      <p:sp>
        <p:nvSpPr>
          <p:cNvPr id="18" name="Picture Placeholder 9"/>
          <p:cNvSpPr>
            <a:spLocks noGrp="1"/>
          </p:cNvSpPr>
          <p:nvPr>
            <p:ph type="pic" sz="quarter" idx="11"/>
          </p:nvPr>
        </p:nvSpPr>
        <p:spPr>
          <a:xfrm>
            <a:off x="8864323" y="1837652"/>
            <a:ext cx="1944995" cy="3490704"/>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1632625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ABBE9EA-B8C4-4695-B2D0-F9C0079D0F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10938955-A260-43C3-9303-16660B95E2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65A7AD89-826E-44E5-90D2-07363CBF5C72}"/>
              </a:ext>
            </a:extLst>
          </p:cNvPr>
          <p:cNvSpPr>
            <a:spLocks noGrp="1"/>
          </p:cNvSpPr>
          <p:nvPr>
            <p:ph type="dt" sz="half" idx="10"/>
          </p:nvPr>
        </p:nvSpPr>
        <p:spPr/>
        <p:txBody>
          <a:bodyPr/>
          <a:lstStyle/>
          <a:p>
            <a:fld id="{3976BF90-B7E5-4305-848D-B1896E49C9CA}" type="datetimeFigureOut">
              <a:rPr lang="zh-CN" altLang="en-US" smtClean="0"/>
              <a:t>2019/5/21</a:t>
            </a:fld>
            <a:endParaRPr lang="zh-CN" altLang="en-US"/>
          </a:p>
        </p:txBody>
      </p:sp>
      <p:sp>
        <p:nvSpPr>
          <p:cNvPr id="5" name="页脚占位符 4">
            <a:extLst>
              <a:ext uri="{FF2B5EF4-FFF2-40B4-BE49-F238E27FC236}">
                <a16:creationId xmlns="" xmlns:a16="http://schemas.microsoft.com/office/drawing/2014/main" id="{5FC76845-52EC-4E63-8630-343B9B1FD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19B2A00-15AE-4834-A30B-7DC54B2D3C42}"/>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8226407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 Design 04">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3" name="Picture 12"/>
          <p:cNvPicPr>
            <a:picLocks noChangeAspect="1"/>
          </p:cNvPicPr>
          <p:nvPr userDrawn="1"/>
        </p:nvPicPr>
        <p:blipFill>
          <a:blip r:embed="rId2"/>
          <a:stretch>
            <a:fillRect/>
          </a:stretch>
        </p:blipFill>
        <p:spPr>
          <a:xfrm>
            <a:off x="4951910" y="1116077"/>
            <a:ext cx="2314063" cy="4925736"/>
          </a:xfrm>
          <a:prstGeom prst="rect">
            <a:avLst/>
          </a:prstGeom>
        </p:spPr>
      </p:pic>
      <p:sp>
        <p:nvSpPr>
          <p:cNvPr id="14" name="Picture Placeholder 9"/>
          <p:cNvSpPr>
            <a:spLocks noGrp="1"/>
          </p:cNvSpPr>
          <p:nvPr>
            <p:ph type="pic" sz="quarter" idx="11"/>
          </p:nvPr>
        </p:nvSpPr>
        <p:spPr>
          <a:xfrm>
            <a:off x="5150217" y="1828884"/>
            <a:ext cx="1944995" cy="3490704"/>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0411729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 Design 05">
    <p:spTree>
      <p:nvGrpSpPr>
        <p:cNvPr id="1" name=""/>
        <p:cNvGrpSpPr/>
        <p:nvPr/>
      </p:nvGrpSpPr>
      <p:grpSpPr>
        <a:xfrm>
          <a:off x="0" y="0"/>
          <a:ext cx="0" cy="0"/>
          <a:chOff x="0" y="0"/>
          <a:chExt cx="0" cy="0"/>
        </a:xfrm>
      </p:grpSpPr>
      <p:pic>
        <p:nvPicPr>
          <p:cNvPr id="36" name="Picture 35"/>
          <p:cNvPicPr>
            <a:picLocks noChangeAspect="1"/>
          </p:cNvPicPr>
          <p:nvPr userDrawn="1"/>
        </p:nvPicPr>
        <p:blipFill>
          <a:blip r:embed="rId2" cstate="print"/>
          <a:stretch>
            <a:fillRect/>
          </a:stretch>
        </p:blipFill>
        <p:spPr>
          <a:xfrm>
            <a:off x="6553446" y="1883555"/>
            <a:ext cx="1603977" cy="3414241"/>
          </a:xfrm>
          <a:prstGeom prst="rect">
            <a:avLst/>
          </a:prstGeom>
        </p:spPr>
      </p:pic>
      <p:pic>
        <p:nvPicPr>
          <p:cNvPr id="37" name="Picture 36"/>
          <p:cNvPicPr>
            <a:picLocks noChangeAspect="1"/>
          </p:cNvPicPr>
          <p:nvPr userDrawn="1"/>
        </p:nvPicPr>
        <p:blipFill>
          <a:blip r:embed="rId2" cstate="print"/>
          <a:stretch>
            <a:fillRect/>
          </a:stretch>
        </p:blipFill>
        <p:spPr>
          <a:xfrm>
            <a:off x="3905761" y="1883555"/>
            <a:ext cx="1603977" cy="3414241"/>
          </a:xfrm>
          <a:prstGeom prst="rect">
            <a:avLst/>
          </a:prstGeom>
        </p:spPr>
      </p:pic>
      <p:pic>
        <p:nvPicPr>
          <p:cNvPr id="41" name="Picture 40"/>
          <p:cNvPicPr>
            <a:picLocks noChangeAspect="1"/>
          </p:cNvPicPr>
          <p:nvPr userDrawn="1"/>
        </p:nvPicPr>
        <p:blipFill>
          <a:blip r:embed="rId3" cstate="print"/>
          <a:stretch>
            <a:fillRect/>
          </a:stretch>
        </p:blipFill>
        <p:spPr>
          <a:xfrm>
            <a:off x="4957424" y="1515659"/>
            <a:ext cx="2079561" cy="4426573"/>
          </a:xfrm>
          <a:prstGeom prst="rect">
            <a:avLst/>
          </a:prstGeom>
        </p:spPr>
      </p:pic>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38" name="Picture Placeholder 16"/>
          <p:cNvSpPr>
            <a:spLocks noGrp="1"/>
          </p:cNvSpPr>
          <p:nvPr>
            <p:ph type="pic" sz="quarter" idx="13"/>
          </p:nvPr>
        </p:nvSpPr>
        <p:spPr>
          <a:xfrm>
            <a:off x="7036984" y="2394393"/>
            <a:ext cx="1006768" cy="2385049"/>
          </a:xfrm>
        </p:spPr>
        <p:txBody>
          <a:bodyPr>
            <a:normAutofit/>
          </a:bodyPr>
          <a:lstStyle>
            <a:lvl1pPr marL="0" indent="0">
              <a:buNone/>
              <a:defRPr sz="667"/>
            </a:lvl1pPr>
          </a:lstStyle>
          <a:p>
            <a:endParaRPr lang="en-US"/>
          </a:p>
        </p:txBody>
      </p:sp>
      <p:sp>
        <p:nvSpPr>
          <p:cNvPr id="39" name="Picture Placeholder 16"/>
          <p:cNvSpPr>
            <a:spLocks noGrp="1"/>
          </p:cNvSpPr>
          <p:nvPr>
            <p:ph type="pic" sz="quarter" idx="14"/>
          </p:nvPr>
        </p:nvSpPr>
        <p:spPr>
          <a:xfrm>
            <a:off x="4047873" y="2393726"/>
            <a:ext cx="920404" cy="2385049"/>
          </a:xfrm>
        </p:spPr>
        <p:txBody>
          <a:bodyPr>
            <a:normAutofit/>
          </a:bodyPr>
          <a:lstStyle>
            <a:lvl1pPr marL="0" indent="0">
              <a:buNone/>
              <a:defRPr sz="667"/>
            </a:lvl1pPr>
          </a:lstStyle>
          <a:p>
            <a:endParaRPr lang="en-US"/>
          </a:p>
        </p:txBody>
      </p:sp>
      <p:sp>
        <p:nvSpPr>
          <p:cNvPr id="25" name="Picture Placeholder 16"/>
          <p:cNvSpPr>
            <a:spLocks noGrp="1"/>
          </p:cNvSpPr>
          <p:nvPr>
            <p:ph type="pic" sz="quarter" idx="10"/>
          </p:nvPr>
        </p:nvSpPr>
        <p:spPr>
          <a:xfrm>
            <a:off x="5147240" y="2183257"/>
            <a:ext cx="1747045" cy="3114540"/>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35860311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 Design 06">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7" name="Picture 16"/>
          <p:cNvPicPr>
            <a:picLocks noChangeAspect="1"/>
          </p:cNvPicPr>
          <p:nvPr userDrawn="1"/>
        </p:nvPicPr>
        <p:blipFill>
          <a:blip r:embed="rId2"/>
          <a:stretch>
            <a:fillRect/>
          </a:stretch>
        </p:blipFill>
        <p:spPr>
          <a:xfrm>
            <a:off x="3881483" y="1483959"/>
            <a:ext cx="2152576" cy="4581995"/>
          </a:xfrm>
          <a:prstGeom prst="rect">
            <a:avLst/>
          </a:prstGeom>
        </p:spPr>
      </p:pic>
      <p:pic>
        <p:nvPicPr>
          <p:cNvPr id="18" name="Picture 17"/>
          <p:cNvPicPr>
            <a:picLocks noChangeAspect="1"/>
          </p:cNvPicPr>
          <p:nvPr userDrawn="1"/>
        </p:nvPicPr>
        <p:blipFill>
          <a:blip r:embed="rId2"/>
          <a:stretch>
            <a:fillRect/>
          </a:stretch>
        </p:blipFill>
        <p:spPr>
          <a:xfrm>
            <a:off x="6088245" y="1483959"/>
            <a:ext cx="2152576" cy="4581995"/>
          </a:xfrm>
          <a:prstGeom prst="rect">
            <a:avLst/>
          </a:prstGeom>
        </p:spPr>
      </p:pic>
      <p:sp>
        <p:nvSpPr>
          <p:cNvPr id="19" name="Picture Placeholder 16"/>
          <p:cNvSpPr>
            <a:spLocks noGrp="1"/>
          </p:cNvSpPr>
          <p:nvPr>
            <p:ph type="pic" sz="quarter" idx="10"/>
          </p:nvPr>
        </p:nvSpPr>
        <p:spPr>
          <a:xfrm>
            <a:off x="4068440" y="2171161"/>
            <a:ext cx="1808005" cy="3224268"/>
          </a:xfrm>
        </p:spPr>
        <p:txBody>
          <a:bodyPr>
            <a:normAutofit/>
          </a:bodyPr>
          <a:lstStyle>
            <a:lvl1pPr marL="0" indent="0">
              <a:buNone/>
              <a:defRPr sz="667"/>
            </a:lvl1pPr>
          </a:lstStyle>
          <a:p>
            <a:endParaRPr lang="en-US"/>
          </a:p>
        </p:txBody>
      </p:sp>
      <p:sp>
        <p:nvSpPr>
          <p:cNvPr id="20" name="Picture Placeholder 16"/>
          <p:cNvSpPr>
            <a:spLocks noGrp="1"/>
          </p:cNvSpPr>
          <p:nvPr>
            <p:ph type="pic" sz="quarter" idx="11"/>
          </p:nvPr>
        </p:nvSpPr>
        <p:spPr>
          <a:xfrm>
            <a:off x="6278807" y="2171161"/>
            <a:ext cx="1808005" cy="3224268"/>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427866494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t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3" name="Picture 2" descr="iPad Air White.png"/>
          <p:cNvPicPr>
            <a:picLocks noChangeAspect="1"/>
          </p:cNvPicPr>
          <p:nvPr userDrawn="1"/>
        </p:nvPicPr>
        <p:blipFill>
          <a:blip r:embed="rId2" cstate="print"/>
          <a:stretch>
            <a:fillRect/>
          </a:stretch>
        </p:blipFill>
        <p:spPr>
          <a:xfrm>
            <a:off x="591027" y="1032567"/>
            <a:ext cx="3804879" cy="5446539"/>
          </a:xfrm>
          <a:prstGeom prst="rect">
            <a:avLst/>
          </a:prstGeom>
        </p:spPr>
      </p:pic>
      <p:sp>
        <p:nvSpPr>
          <p:cNvPr id="19" name="Picture Placeholder 16"/>
          <p:cNvSpPr>
            <a:spLocks noGrp="1"/>
          </p:cNvSpPr>
          <p:nvPr>
            <p:ph type="pic" sz="quarter" idx="10"/>
          </p:nvPr>
        </p:nvSpPr>
        <p:spPr>
          <a:xfrm>
            <a:off x="1035948" y="1710684"/>
            <a:ext cx="2955320" cy="3966149"/>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348876225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t 02">
    <p:spTree>
      <p:nvGrpSpPr>
        <p:cNvPr id="1" name=""/>
        <p:cNvGrpSpPr/>
        <p:nvPr/>
      </p:nvGrpSpPr>
      <p:grpSpPr>
        <a:xfrm>
          <a:off x="0" y="0"/>
          <a:ext cx="0" cy="0"/>
          <a:chOff x="0" y="0"/>
          <a:chExt cx="0" cy="0"/>
        </a:xfrm>
      </p:grpSpPr>
      <p:pic>
        <p:nvPicPr>
          <p:cNvPr id="22" name="Picture 21" descr="iPad Air White wo Shadow.png"/>
          <p:cNvPicPr>
            <a:picLocks noChangeAspect="1"/>
          </p:cNvPicPr>
          <p:nvPr userDrawn="1"/>
        </p:nvPicPr>
        <p:blipFill>
          <a:blip r:embed="rId2" cstate="print"/>
          <a:stretch>
            <a:fillRect/>
          </a:stretch>
        </p:blipFill>
        <p:spPr>
          <a:xfrm rot="5400000">
            <a:off x="4078528" y="2898"/>
            <a:ext cx="3764777" cy="5561685"/>
          </a:xfrm>
          <a:prstGeom prst="rect">
            <a:avLst/>
          </a:prstGeom>
        </p:spPr>
      </p:pic>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8" name="Picture Placeholder 16"/>
          <p:cNvSpPr>
            <a:spLocks noGrp="1"/>
          </p:cNvSpPr>
          <p:nvPr>
            <p:ph type="pic" sz="quarter" idx="12"/>
          </p:nvPr>
        </p:nvSpPr>
        <p:spPr>
          <a:xfrm>
            <a:off x="4148745" y="1387928"/>
            <a:ext cx="3779520" cy="2828544"/>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40775870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ptop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5" name="Group 14"/>
          <p:cNvGrpSpPr/>
          <p:nvPr userDrawn="1"/>
        </p:nvGrpSpPr>
        <p:grpSpPr>
          <a:xfrm>
            <a:off x="257387" y="1472323"/>
            <a:ext cx="6659197" cy="5181355"/>
            <a:chOff x="2084279" y="594889"/>
            <a:chExt cx="4994398" cy="3886016"/>
          </a:xfrm>
        </p:grpSpPr>
        <p:pic>
          <p:nvPicPr>
            <p:cNvPr id="16" name="Picture 15"/>
            <p:cNvPicPr>
              <a:picLocks noChangeAspect="1"/>
            </p:cNvPicPr>
            <p:nvPr/>
          </p:nvPicPr>
          <p:blipFill>
            <a:blip r:embed="rId2"/>
            <a:stretch>
              <a:fillRect/>
            </a:stretch>
          </p:blipFill>
          <p:spPr>
            <a:xfrm>
              <a:off x="2084279" y="594889"/>
              <a:ext cx="4994398" cy="3886016"/>
            </a:xfrm>
            <a:prstGeom prst="rect">
              <a:avLst/>
            </a:prstGeom>
          </p:spPr>
        </p:pic>
        <p:sp>
          <p:nvSpPr>
            <p:cNvPr id="17" name="Rectangle 1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dirty="0"/>
            </a:p>
          </p:txBody>
        </p:sp>
      </p:grpSp>
      <p:sp>
        <p:nvSpPr>
          <p:cNvPr id="14" name="Picture Placeholder 9"/>
          <p:cNvSpPr>
            <a:spLocks noGrp="1"/>
          </p:cNvSpPr>
          <p:nvPr>
            <p:ph type="pic" sz="quarter" idx="11"/>
          </p:nvPr>
        </p:nvSpPr>
        <p:spPr>
          <a:xfrm>
            <a:off x="1352943" y="2427646"/>
            <a:ext cx="4413504" cy="2769217"/>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6997629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sktop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8" name="Picture 17" descr="iMac.png"/>
          <p:cNvPicPr>
            <a:picLocks noChangeAspect="1"/>
          </p:cNvPicPr>
          <p:nvPr userDrawn="1"/>
        </p:nvPicPr>
        <p:blipFill>
          <a:blip r:embed="rId2"/>
          <a:stretch>
            <a:fillRect/>
          </a:stretch>
        </p:blipFill>
        <p:spPr>
          <a:xfrm>
            <a:off x="6132383" y="1046340"/>
            <a:ext cx="5908184" cy="5178349"/>
          </a:xfrm>
          <a:prstGeom prst="rect">
            <a:avLst/>
          </a:prstGeom>
        </p:spPr>
      </p:pic>
      <p:sp>
        <p:nvSpPr>
          <p:cNvPr id="14" name="Picture Placeholder 9"/>
          <p:cNvSpPr>
            <a:spLocks noGrp="1"/>
          </p:cNvSpPr>
          <p:nvPr>
            <p:ph type="pic" sz="quarter" idx="11"/>
          </p:nvPr>
        </p:nvSpPr>
        <p:spPr>
          <a:xfrm>
            <a:off x="6942671" y="1761068"/>
            <a:ext cx="4339463" cy="2491081"/>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20023206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sktop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8" name="Picture 17" descr="iMac.png"/>
          <p:cNvPicPr>
            <a:picLocks noChangeAspect="1"/>
          </p:cNvPicPr>
          <p:nvPr userDrawn="1"/>
        </p:nvPicPr>
        <p:blipFill>
          <a:blip r:embed="rId2"/>
          <a:stretch>
            <a:fillRect/>
          </a:stretch>
        </p:blipFill>
        <p:spPr>
          <a:xfrm>
            <a:off x="416437" y="1046340"/>
            <a:ext cx="5908184" cy="5178349"/>
          </a:xfrm>
          <a:prstGeom prst="rect">
            <a:avLst/>
          </a:prstGeom>
        </p:spPr>
      </p:pic>
      <p:sp>
        <p:nvSpPr>
          <p:cNvPr id="14" name="Picture Placeholder 9"/>
          <p:cNvSpPr>
            <a:spLocks noGrp="1"/>
          </p:cNvSpPr>
          <p:nvPr>
            <p:ph type="pic" sz="quarter" idx="11"/>
          </p:nvPr>
        </p:nvSpPr>
        <p:spPr>
          <a:xfrm>
            <a:off x="1226726" y="1761068"/>
            <a:ext cx="4339463" cy="2491081"/>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043829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ptop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1" name="Group 20"/>
          <p:cNvGrpSpPr/>
          <p:nvPr userDrawn="1"/>
        </p:nvGrpSpPr>
        <p:grpSpPr>
          <a:xfrm>
            <a:off x="3251917" y="875372"/>
            <a:ext cx="5704033" cy="4438165"/>
            <a:chOff x="2084279" y="594889"/>
            <a:chExt cx="4994398" cy="3886016"/>
          </a:xfrm>
        </p:grpSpPr>
        <p:pic>
          <p:nvPicPr>
            <p:cNvPr id="22" name="Picture 21"/>
            <p:cNvPicPr>
              <a:picLocks noChangeAspect="1"/>
            </p:cNvPicPr>
            <p:nvPr/>
          </p:nvPicPr>
          <p:blipFill>
            <a:blip r:embed="rId2" cstate="print"/>
            <a:stretch>
              <a:fillRect/>
            </a:stretch>
          </p:blipFill>
          <p:spPr>
            <a:xfrm>
              <a:off x="2084279" y="594889"/>
              <a:ext cx="4994398" cy="3886016"/>
            </a:xfrm>
            <a:prstGeom prst="rect">
              <a:avLst/>
            </a:prstGeom>
          </p:spPr>
        </p:pic>
        <p:sp>
          <p:nvSpPr>
            <p:cNvPr id="23" name="Rectangle 22"/>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dirty="0"/>
            </a:p>
          </p:txBody>
        </p:sp>
      </p:grpSp>
      <p:sp>
        <p:nvSpPr>
          <p:cNvPr id="24" name="Picture Placeholder 9"/>
          <p:cNvSpPr>
            <a:spLocks noGrp="1"/>
          </p:cNvSpPr>
          <p:nvPr>
            <p:ph type="pic" sz="quarter" idx="11"/>
          </p:nvPr>
        </p:nvSpPr>
        <p:spPr>
          <a:xfrm>
            <a:off x="4185257" y="1693350"/>
            <a:ext cx="3804836" cy="2365807"/>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48824667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 without bars">
    <p:spTree>
      <p:nvGrpSpPr>
        <p:cNvPr id="1" name=""/>
        <p:cNvGrpSpPr/>
        <p:nvPr/>
      </p:nvGrpSpPr>
      <p:grpSpPr>
        <a:xfrm>
          <a:off x="0" y="0"/>
          <a:ext cx="0" cy="0"/>
          <a:chOff x="0" y="0"/>
          <a:chExt cx="0" cy="0"/>
        </a:xfrm>
      </p:grpSpPr>
      <p:sp>
        <p:nvSpPr>
          <p:cNvPr id="18" name="Rectangle 1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9" name="Isosceles Triangle 1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16733180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A24CD34-911D-4853-8F09-8AFFE65D47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DD328E3-8E79-44B9-9F41-2BDC62261C6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C4CAEACD-0979-4889-A1CE-B13C3AACF89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2E9CAEC2-297B-4943-97F9-BD1C1462131B}"/>
              </a:ext>
            </a:extLst>
          </p:cNvPr>
          <p:cNvSpPr>
            <a:spLocks noGrp="1"/>
          </p:cNvSpPr>
          <p:nvPr>
            <p:ph type="dt" sz="half" idx="10"/>
          </p:nvPr>
        </p:nvSpPr>
        <p:spPr/>
        <p:txBody>
          <a:bodyPr/>
          <a:lstStyle/>
          <a:p>
            <a:fld id="{3976BF90-B7E5-4305-848D-B1896E49C9CA}" type="datetimeFigureOut">
              <a:rPr lang="zh-CN" altLang="en-US" smtClean="0"/>
              <a:t>2019/5/21</a:t>
            </a:fld>
            <a:endParaRPr lang="zh-CN" altLang="en-US"/>
          </a:p>
        </p:txBody>
      </p:sp>
      <p:sp>
        <p:nvSpPr>
          <p:cNvPr id="6" name="页脚占位符 5">
            <a:extLst>
              <a:ext uri="{FF2B5EF4-FFF2-40B4-BE49-F238E27FC236}">
                <a16:creationId xmlns="" xmlns:a16="http://schemas.microsoft.com/office/drawing/2014/main" id="{3453BC08-AEC3-4DC3-AE11-69F02C8192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7EF0DD3-AF9B-4611-B458-21F172F31535}"/>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3793221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Default - Thinking step">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16199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714502F-A321-4A5E-A31F-8AD080AB3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1D410ABF-D440-46D6-A5C0-7C51D1969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51476690-0E3C-4C40-921A-AEFEAB2CD5E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123EA42A-8001-4F23-ACAB-CD0FAF092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F2DCD41D-F674-4A60-B631-55E1814BF84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FA285A9D-5065-4AFE-89C9-AB52E93D9F0D}"/>
              </a:ext>
            </a:extLst>
          </p:cNvPr>
          <p:cNvSpPr>
            <a:spLocks noGrp="1"/>
          </p:cNvSpPr>
          <p:nvPr>
            <p:ph type="dt" sz="half" idx="10"/>
          </p:nvPr>
        </p:nvSpPr>
        <p:spPr/>
        <p:txBody>
          <a:bodyPr/>
          <a:lstStyle/>
          <a:p>
            <a:fld id="{3976BF90-B7E5-4305-848D-B1896E49C9CA}" type="datetimeFigureOut">
              <a:rPr lang="zh-CN" altLang="en-US" smtClean="0"/>
              <a:t>2019/5/21</a:t>
            </a:fld>
            <a:endParaRPr lang="zh-CN" altLang="en-US"/>
          </a:p>
        </p:txBody>
      </p:sp>
      <p:sp>
        <p:nvSpPr>
          <p:cNvPr id="8" name="页脚占位符 7">
            <a:extLst>
              <a:ext uri="{FF2B5EF4-FFF2-40B4-BE49-F238E27FC236}">
                <a16:creationId xmlns="" xmlns:a16="http://schemas.microsoft.com/office/drawing/2014/main" id="{9F95A745-B139-4375-8D0B-D6568D6687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DD3F443B-E2FA-4827-BFCC-B5E4719CDE4D}"/>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420061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AAEE54E-EC44-4EAA-B1CE-C268BC66C8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C288F955-9590-468D-85F1-937C0FF5FF23}"/>
              </a:ext>
            </a:extLst>
          </p:cNvPr>
          <p:cNvSpPr>
            <a:spLocks noGrp="1"/>
          </p:cNvSpPr>
          <p:nvPr>
            <p:ph type="dt" sz="half" idx="10"/>
          </p:nvPr>
        </p:nvSpPr>
        <p:spPr/>
        <p:txBody>
          <a:bodyPr/>
          <a:lstStyle/>
          <a:p>
            <a:fld id="{3976BF90-B7E5-4305-848D-B1896E49C9CA}" type="datetimeFigureOut">
              <a:rPr lang="zh-CN" altLang="en-US" smtClean="0"/>
              <a:t>2019/5/21</a:t>
            </a:fld>
            <a:endParaRPr lang="zh-CN" altLang="en-US"/>
          </a:p>
        </p:txBody>
      </p:sp>
      <p:sp>
        <p:nvSpPr>
          <p:cNvPr id="4" name="页脚占位符 3">
            <a:extLst>
              <a:ext uri="{FF2B5EF4-FFF2-40B4-BE49-F238E27FC236}">
                <a16:creationId xmlns="" xmlns:a16="http://schemas.microsoft.com/office/drawing/2014/main" id="{2A9E3D38-F66B-47C9-A7A4-9BF245423D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F526CCC4-7DD0-4F59-AAEC-C2DBF5A72AE4}"/>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95814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791A152C-5E96-4283-8627-F77161FBAA68}"/>
              </a:ext>
            </a:extLst>
          </p:cNvPr>
          <p:cNvSpPr>
            <a:spLocks noGrp="1"/>
          </p:cNvSpPr>
          <p:nvPr>
            <p:ph type="dt" sz="half" idx="10"/>
          </p:nvPr>
        </p:nvSpPr>
        <p:spPr/>
        <p:txBody>
          <a:bodyPr/>
          <a:lstStyle/>
          <a:p>
            <a:fld id="{3976BF90-B7E5-4305-848D-B1896E49C9CA}" type="datetimeFigureOut">
              <a:rPr lang="zh-CN" altLang="en-US" smtClean="0"/>
              <a:t>2019/5/21</a:t>
            </a:fld>
            <a:endParaRPr lang="zh-CN" altLang="en-US"/>
          </a:p>
        </p:txBody>
      </p:sp>
      <p:sp>
        <p:nvSpPr>
          <p:cNvPr id="3" name="页脚占位符 2">
            <a:extLst>
              <a:ext uri="{FF2B5EF4-FFF2-40B4-BE49-F238E27FC236}">
                <a16:creationId xmlns="" xmlns:a16="http://schemas.microsoft.com/office/drawing/2014/main" id="{B2229452-3F9B-492E-9F91-61B1D23E2E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B917FA7A-72E4-4CE2-A957-64E5C8F28D38}"/>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63701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3A3A056-E3B3-4AF2-A989-21CC5B6D27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8708F2BD-07D4-4CA4-87C9-2B202D1111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2DCC7623-3C03-40C6-9FE5-A1FC14F24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8C5A514A-B0D0-43C1-B917-ABC9029E718C}"/>
              </a:ext>
            </a:extLst>
          </p:cNvPr>
          <p:cNvSpPr>
            <a:spLocks noGrp="1"/>
          </p:cNvSpPr>
          <p:nvPr>
            <p:ph type="dt" sz="half" idx="10"/>
          </p:nvPr>
        </p:nvSpPr>
        <p:spPr/>
        <p:txBody>
          <a:bodyPr/>
          <a:lstStyle/>
          <a:p>
            <a:fld id="{3976BF90-B7E5-4305-848D-B1896E49C9CA}" type="datetimeFigureOut">
              <a:rPr lang="zh-CN" altLang="en-US" smtClean="0"/>
              <a:t>2019/5/21</a:t>
            </a:fld>
            <a:endParaRPr lang="zh-CN" altLang="en-US"/>
          </a:p>
        </p:txBody>
      </p:sp>
      <p:sp>
        <p:nvSpPr>
          <p:cNvPr id="6" name="页脚占位符 5">
            <a:extLst>
              <a:ext uri="{FF2B5EF4-FFF2-40B4-BE49-F238E27FC236}">
                <a16:creationId xmlns="" xmlns:a16="http://schemas.microsoft.com/office/drawing/2014/main" id="{A8FE5C7A-3253-4BD6-AA40-4CEBDE1ECC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82576FF-43F7-42B9-AF3E-6380771996D6}"/>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72517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F62967-88F5-4F47-A854-EE46D6FC82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C908EA4-F13B-49FA-9B45-9F4789AC3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01CD8159-38DB-4D3A-AF44-FFDF7E72E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2A84C0D7-553D-46A2-8E92-2F4ED677BE7B}"/>
              </a:ext>
            </a:extLst>
          </p:cNvPr>
          <p:cNvSpPr>
            <a:spLocks noGrp="1"/>
          </p:cNvSpPr>
          <p:nvPr>
            <p:ph type="dt" sz="half" idx="10"/>
          </p:nvPr>
        </p:nvSpPr>
        <p:spPr/>
        <p:txBody>
          <a:bodyPr/>
          <a:lstStyle/>
          <a:p>
            <a:fld id="{3976BF90-B7E5-4305-848D-B1896E49C9CA}" type="datetimeFigureOut">
              <a:rPr lang="zh-CN" altLang="en-US" smtClean="0"/>
              <a:t>2019/5/21</a:t>
            </a:fld>
            <a:endParaRPr lang="zh-CN" altLang="en-US"/>
          </a:p>
        </p:txBody>
      </p:sp>
      <p:sp>
        <p:nvSpPr>
          <p:cNvPr id="6" name="页脚占位符 5">
            <a:extLst>
              <a:ext uri="{FF2B5EF4-FFF2-40B4-BE49-F238E27FC236}">
                <a16:creationId xmlns="" xmlns:a16="http://schemas.microsoft.com/office/drawing/2014/main" id="{8976A07B-B56A-442A-B3C9-A8A935D429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91B552BF-748F-47CD-AF21-FE29EC744C09}"/>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84112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3D1D27D-DA7B-48E3-9BDA-188C355DE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0EB5035-3B7D-4479-BC2D-45A19819E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58DCD89-E3C8-4365-99AA-847A8891B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6BF90-B7E5-4305-848D-B1896E49C9CA}" type="datetimeFigureOut">
              <a:rPr lang="zh-CN" altLang="en-US" smtClean="0"/>
              <a:t>2019/5/21</a:t>
            </a:fld>
            <a:endParaRPr lang="zh-CN" altLang="en-US"/>
          </a:p>
        </p:txBody>
      </p:sp>
      <p:sp>
        <p:nvSpPr>
          <p:cNvPr id="5" name="页脚占位符 4">
            <a:extLst>
              <a:ext uri="{FF2B5EF4-FFF2-40B4-BE49-F238E27FC236}">
                <a16:creationId xmlns="" xmlns:a16="http://schemas.microsoft.com/office/drawing/2014/main" id="{2AA867BE-AE64-4F0F-942A-0D69A25E5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5DB216C-3A2D-4DF1-9B6D-86656B82C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44371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1">
            <a:alphaModFix amt="23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20" tIns="45709" rIns="91420" bIns="45709"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20" tIns="45709" rIns="91420" bIns="4570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20" tIns="45709" rIns="91420" bIns="45709"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20" tIns="45709" rIns="91420" bIns="4570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20" tIns="45709" rIns="91420" bIns="45709" rtlCol="0" anchor="ctr"/>
          <a:lstStyle>
            <a:lvl1pPr algn="r">
              <a:defRPr sz="1600">
                <a:solidFill>
                  <a:schemeClr val="tx1">
                    <a:tint val="75000"/>
                  </a:schemeClr>
                </a:solidFill>
              </a:defRPr>
            </a:lvl1pPr>
          </a:lstStyle>
          <a:p>
            <a:fld id="{314FFB07-917D-5348-AE2D-F9A4E0AD1751}" type="slidenum">
              <a:rPr lang="en-US" smtClean="0"/>
              <a:t>‹#›</a:t>
            </a:fld>
            <a:endParaRPr lang="en-US"/>
          </a:p>
        </p:txBody>
      </p:sp>
    </p:spTree>
    <p:extLst>
      <p:ext uri="{BB962C8B-B14F-4D97-AF65-F5344CB8AC3E}">
        <p14:creationId xmlns:p14="http://schemas.microsoft.com/office/powerpoint/2010/main" val="1907625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hdr="0" ftr="0" dt="0"/>
  <p:txStyles>
    <p:titleStyle>
      <a:lvl1pPr algn="ctr" defTabSz="608738"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8738"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8738"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8738" rtl="0" eaLnBrk="1" latinLnBrk="0" hangingPunct="1">
        <a:spcBef>
          <a:spcPct val="20000"/>
        </a:spcBef>
        <a:buFont typeface="Arial"/>
        <a:buChar char="•"/>
        <a:defRPr sz="3200" kern="1200">
          <a:solidFill>
            <a:schemeClr val="tx1"/>
          </a:solidFill>
          <a:latin typeface="+mn-lt"/>
          <a:ea typeface="+mn-ea"/>
          <a:cs typeface="+mn-cs"/>
        </a:defRPr>
      </a:lvl3pPr>
      <a:lvl4pPr marL="2132700" indent="-304792" algn="l" defTabSz="608738" rtl="0" eaLnBrk="1" latinLnBrk="0" hangingPunct="1">
        <a:spcBef>
          <a:spcPct val="20000"/>
        </a:spcBef>
        <a:buFont typeface="Arial"/>
        <a:buChar char="–"/>
        <a:defRPr sz="2667" kern="1200">
          <a:solidFill>
            <a:schemeClr val="tx1"/>
          </a:solidFill>
          <a:latin typeface="+mn-lt"/>
          <a:ea typeface="+mn-ea"/>
          <a:cs typeface="+mn-cs"/>
        </a:defRPr>
      </a:lvl4pPr>
      <a:lvl5pPr marL="2742285" indent="-304792" algn="l" defTabSz="608738" rtl="0" eaLnBrk="1" latinLnBrk="0" hangingPunct="1">
        <a:spcBef>
          <a:spcPct val="20000"/>
        </a:spcBef>
        <a:buFont typeface="Arial"/>
        <a:buChar char="»"/>
        <a:defRPr sz="2667" kern="1200">
          <a:solidFill>
            <a:schemeClr val="tx1"/>
          </a:solidFill>
          <a:latin typeface="+mn-lt"/>
          <a:ea typeface="+mn-ea"/>
          <a:cs typeface="+mn-cs"/>
        </a:defRPr>
      </a:lvl5pPr>
      <a:lvl6pPr marL="3351870" indent="-304792" algn="l" defTabSz="608738" rtl="0" eaLnBrk="1" latinLnBrk="0" hangingPunct="1">
        <a:spcBef>
          <a:spcPct val="20000"/>
        </a:spcBef>
        <a:buFont typeface="Arial"/>
        <a:buChar char="•"/>
        <a:defRPr sz="2667" kern="1200">
          <a:solidFill>
            <a:schemeClr val="tx1"/>
          </a:solidFill>
          <a:latin typeface="+mn-lt"/>
          <a:ea typeface="+mn-ea"/>
          <a:cs typeface="+mn-cs"/>
        </a:defRPr>
      </a:lvl6pPr>
      <a:lvl7pPr marL="3961454" indent="-304792" algn="l" defTabSz="608738" rtl="0" eaLnBrk="1" latinLnBrk="0" hangingPunct="1">
        <a:spcBef>
          <a:spcPct val="20000"/>
        </a:spcBef>
        <a:buFont typeface="Arial"/>
        <a:buChar char="•"/>
        <a:defRPr sz="2667" kern="1200">
          <a:solidFill>
            <a:schemeClr val="tx1"/>
          </a:solidFill>
          <a:latin typeface="+mn-lt"/>
          <a:ea typeface="+mn-ea"/>
          <a:cs typeface="+mn-cs"/>
        </a:defRPr>
      </a:lvl7pPr>
      <a:lvl8pPr marL="4571039" indent="-304792" algn="l" defTabSz="608738" rtl="0" eaLnBrk="1" latinLnBrk="0" hangingPunct="1">
        <a:spcBef>
          <a:spcPct val="20000"/>
        </a:spcBef>
        <a:buFont typeface="Arial"/>
        <a:buChar char="•"/>
        <a:defRPr sz="2667" kern="1200">
          <a:solidFill>
            <a:schemeClr val="tx1"/>
          </a:solidFill>
          <a:latin typeface="+mn-lt"/>
          <a:ea typeface="+mn-ea"/>
          <a:cs typeface="+mn-cs"/>
        </a:defRPr>
      </a:lvl8pPr>
      <a:lvl9pPr marL="5180624" indent="-304792" algn="l" defTabSz="608738"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8738" rtl="0" eaLnBrk="1" latinLnBrk="0" hangingPunct="1">
        <a:defRPr sz="2400" kern="1200">
          <a:solidFill>
            <a:schemeClr val="tx1"/>
          </a:solidFill>
          <a:latin typeface="+mn-lt"/>
          <a:ea typeface="+mn-ea"/>
          <a:cs typeface="+mn-cs"/>
        </a:defRPr>
      </a:lvl1pPr>
      <a:lvl2pPr marL="609585" algn="l" defTabSz="608738" rtl="0" eaLnBrk="1" latinLnBrk="0" hangingPunct="1">
        <a:defRPr sz="2400" kern="1200">
          <a:solidFill>
            <a:schemeClr val="tx1"/>
          </a:solidFill>
          <a:latin typeface="+mn-lt"/>
          <a:ea typeface="+mn-ea"/>
          <a:cs typeface="+mn-cs"/>
        </a:defRPr>
      </a:lvl2pPr>
      <a:lvl3pPr marL="1219170" algn="l" defTabSz="608738" rtl="0" eaLnBrk="1" latinLnBrk="0" hangingPunct="1">
        <a:defRPr sz="2400" kern="1200">
          <a:solidFill>
            <a:schemeClr val="tx1"/>
          </a:solidFill>
          <a:latin typeface="+mn-lt"/>
          <a:ea typeface="+mn-ea"/>
          <a:cs typeface="+mn-cs"/>
        </a:defRPr>
      </a:lvl3pPr>
      <a:lvl4pPr marL="1828754" algn="l" defTabSz="608738" rtl="0" eaLnBrk="1" latinLnBrk="0" hangingPunct="1">
        <a:defRPr sz="2400" kern="1200">
          <a:solidFill>
            <a:schemeClr val="tx1"/>
          </a:solidFill>
          <a:latin typeface="+mn-lt"/>
          <a:ea typeface="+mn-ea"/>
          <a:cs typeface="+mn-cs"/>
        </a:defRPr>
      </a:lvl4pPr>
      <a:lvl5pPr marL="2437492" algn="l" defTabSz="608738" rtl="0" eaLnBrk="1" latinLnBrk="0" hangingPunct="1">
        <a:defRPr sz="2400" kern="1200">
          <a:solidFill>
            <a:schemeClr val="tx1"/>
          </a:solidFill>
          <a:latin typeface="+mn-lt"/>
          <a:ea typeface="+mn-ea"/>
          <a:cs typeface="+mn-cs"/>
        </a:defRPr>
      </a:lvl5pPr>
      <a:lvl6pPr marL="3047077" algn="l" defTabSz="608738" rtl="0" eaLnBrk="1" latinLnBrk="0" hangingPunct="1">
        <a:defRPr sz="2400" kern="1200">
          <a:solidFill>
            <a:schemeClr val="tx1"/>
          </a:solidFill>
          <a:latin typeface="+mn-lt"/>
          <a:ea typeface="+mn-ea"/>
          <a:cs typeface="+mn-cs"/>
        </a:defRPr>
      </a:lvl6pPr>
      <a:lvl7pPr marL="3656662" algn="l" defTabSz="608738" rtl="0" eaLnBrk="1" latinLnBrk="0" hangingPunct="1">
        <a:defRPr sz="2400" kern="1200">
          <a:solidFill>
            <a:schemeClr val="tx1"/>
          </a:solidFill>
          <a:latin typeface="+mn-lt"/>
          <a:ea typeface="+mn-ea"/>
          <a:cs typeface="+mn-cs"/>
        </a:defRPr>
      </a:lvl7pPr>
      <a:lvl8pPr marL="4266247" algn="l" defTabSz="608738" rtl="0" eaLnBrk="1" latinLnBrk="0" hangingPunct="1">
        <a:defRPr sz="2400" kern="1200">
          <a:solidFill>
            <a:schemeClr val="tx1"/>
          </a:solidFill>
          <a:latin typeface="+mn-lt"/>
          <a:ea typeface="+mn-ea"/>
          <a:cs typeface="+mn-cs"/>
        </a:defRPr>
      </a:lvl8pPr>
      <a:lvl9pPr marL="4875831" algn="l" defTabSz="6087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40.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40.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0.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hyperlink" Target="https://wenku.baidu.com/view/7f01109210a6f524cdbf8570.html"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0.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22016"/>
            <a:ext cx="12192000" cy="6855319"/>
            <a:chOff x="-4770" y="0"/>
            <a:chExt cx="12196771" cy="6858001"/>
          </a:xfrm>
        </p:grpSpPr>
        <p:sp>
          <p:nvSpPr>
            <p:cNvPr id="38" name="等腰三角形 37"/>
            <p:cNvSpPr/>
            <p:nvPr/>
          </p:nvSpPr>
          <p:spPr>
            <a:xfrm flipV="1">
              <a:off x="585782" y="0"/>
              <a:ext cx="11015667" cy="6858000"/>
            </a:xfrm>
            <a:prstGeom prs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grpSp>
          <p:nvGrpSpPr>
            <p:cNvPr id="39" name="组合 38"/>
            <p:cNvGrpSpPr/>
            <p:nvPr/>
          </p:nvGrpSpPr>
          <p:grpSpPr>
            <a:xfrm>
              <a:off x="7677151" y="1052137"/>
              <a:ext cx="4514850" cy="5805864"/>
              <a:chOff x="8188641" y="1709887"/>
              <a:chExt cx="4003359" cy="5148113"/>
            </a:xfrm>
          </p:grpSpPr>
          <p:sp>
            <p:nvSpPr>
              <p:cNvPr id="40" name="直角三角形 39"/>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1" name="直接连接符 40"/>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flipH="1">
              <a:off x="-4770" y="1198778"/>
              <a:ext cx="4400816" cy="5659222"/>
              <a:chOff x="8188641" y="1709887"/>
              <a:chExt cx="4003359" cy="5148113"/>
            </a:xfrm>
          </p:grpSpPr>
          <p:sp>
            <p:nvSpPr>
              <p:cNvPr id="43" name="直角三角形 42"/>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4" name="直接连接符 43"/>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sp>
        <p:nvSpPr>
          <p:cNvPr id="12" name="TextBox 11"/>
          <p:cNvSpPr txBox="1"/>
          <p:nvPr/>
        </p:nvSpPr>
        <p:spPr>
          <a:xfrm>
            <a:off x="1376382" y="923748"/>
            <a:ext cx="9439236" cy="4021712"/>
          </a:xfrm>
          <a:prstGeom prst="rect">
            <a:avLst/>
          </a:prstGeom>
          <a:noFill/>
        </p:spPr>
        <p:txBody>
          <a:bodyPr wrap="square" lIns="121893" tIns="60945" rIns="121893" bIns="60945" rtlCol="0">
            <a:spAutoFit/>
          </a:bodyPr>
          <a:lstStyle/>
          <a:p>
            <a:pPr algn="ctr" defTabSz="608738"/>
            <a:r>
              <a:rPr lang="en-US" altLang="zh-CN" sz="7200" b="1" dirty="0">
                <a:solidFill>
                  <a:prstClr val="white"/>
                </a:solidFill>
                <a:effectLst>
                  <a:outerShdw blurRad="50800" dist="38100" dir="2700000" algn="tl" rotWithShape="0">
                    <a:prstClr val="black">
                      <a:alpha val="40000"/>
                    </a:prstClr>
                  </a:outerShdw>
                </a:effectLst>
                <a:latin typeface="微软雅黑"/>
                <a:ea typeface="微软雅黑"/>
              </a:rPr>
              <a:t>8.1 </a:t>
            </a:r>
            <a:r>
              <a:rPr lang="zh-CN" altLang="en-US" sz="7200" b="1" dirty="0">
                <a:solidFill>
                  <a:prstClr val="white"/>
                </a:solidFill>
                <a:effectLst>
                  <a:outerShdw blurRad="50800" dist="38100" dir="2700000" algn="tl" rotWithShape="0">
                    <a:prstClr val="black">
                      <a:alpha val="40000"/>
                    </a:prstClr>
                  </a:outerShdw>
                </a:effectLst>
                <a:latin typeface="微软雅黑"/>
                <a:ea typeface="微软雅黑"/>
              </a:rPr>
              <a:t>软件维护的定义</a:t>
            </a:r>
            <a:endParaRPr lang="en-US" altLang="zh-CN" sz="72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en-US" altLang="zh-CN" sz="2400" b="1" dirty="0">
                <a:solidFill>
                  <a:prstClr val="white"/>
                </a:solidFill>
                <a:effectLst>
                  <a:outerShdw blurRad="50800" dist="38100" dir="2700000" algn="tl" rotWithShape="0">
                    <a:prstClr val="black">
                      <a:alpha val="40000"/>
                    </a:prstClr>
                  </a:outerShdw>
                </a:effectLst>
                <a:latin typeface="微软雅黑"/>
                <a:ea typeface="微软雅黑"/>
              </a:rPr>
              <a:t>G12</a:t>
            </a: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组长：汪诗怡</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组员：马易安 王淑慧</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p:txBody>
      </p:sp>
      <p:pic>
        <p:nvPicPr>
          <p:cNvPr id="3" name="图片 2">
            <a:extLst>
              <a:ext uri="{FF2B5EF4-FFF2-40B4-BE49-F238E27FC236}">
                <a16:creationId xmlns="" xmlns:a16="http://schemas.microsoft.com/office/drawing/2014/main" id="{F343C440-2617-4816-A744-6FA5FEF3A9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1235" y="4945460"/>
            <a:ext cx="1529529" cy="1529529"/>
          </a:xfrm>
          <a:prstGeom prst="rect">
            <a:avLst/>
          </a:prstGeom>
        </p:spPr>
      </p:pic>
    </p:spTree>
    <p:extLst>
      <p:ext uri="{BB962C8B-B14F-4D97-AF65-F5344CB8AC3E}">
        <p14:creationId xmlns:p14="http://schemas.microsoft.com/office/powerpoint/2010/main" val="3912121141"/>
      </p:ext>
    </p:extLst>
  </p:cSld>
  <p:clrMapOvr>
    <a:masterClrMapping/>
  </p:clrMapOvr>
  <mc:AlternateContent xmlns:mc="http://schemas.openxmlformats.org/markup-compatibility/2006" xmlns:p14="http://schemas.microsoft.com/office/powerpoint/2010/main">
    <mc:Choice Requires="p14">
      <p:transition spd="slow" p14:dur="9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完善性维护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3</a:t>
            </a:r>
            <a:endParaRPr sz="5867" b="1" dirty="0">
              <a:latin typeface="微软雅黑"/>
              <a:ea typeface="微软雅黑"/>
            </a:endParaRPr>
          </a:p>
        </p:txBody>
      </p:sp>
      <p:sp>
        <p:nvSpPr>
          <p:cNvPr id="9" name="Shape 15208">
            <a:extLst>
              <a:ext uri="{FF2B5EF4-FFF2-40B4-BE49-F238E27FC236}">
                <a16:creationId xmlns="" xmlns:a16="http://schemas.microsoft.com/office/drawing/2014/main" id="{B901FFE2-9B54-4892-A190-5A7A45CF90A1}"/>
              </a:ext>
            </a:extLst>
          </p:cNvPr>
          <p:cNvSpPr/>
          <p:nvPr/>
        </p:nvSpPr>
        <p:spPr>
          <a:xfrm>
            <a:off x="1090578" y="1388533"/>
            <a:ext cx="5498107" cy="3785652"/>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在软件的使用过程中，用户往往会对软件提出新的</a:t>
            </a:r>
            <a:r>
              <a:rPr lang="zh-CN" altLang="en-US" sz="2400" b="1" dirty="0">
                <a:solidFill>
                  <a:srgbClr val="FFFF00"/>
                </a:solidFill>
                <a:uFill>
                  <a:solidFill>
                    <a:srgbClr val="FFFFFF"/>
                  </a:solidFill>
                </a:uFill>
                <a:latin typeface="微软雅黑"/>
                <a:ea typeface="微软雅黑"/>
                <a:sym typeface="Bebas Neue"/>
              </a:rPr>
              <a:t>功能</a:t>
            </a:r>
            <a:r>
              <a:rPr lang="zh-CN" altLang="en-US" sz="2400" b="1" dirty="0">
                <a:solidFill>
                  <a:srgbClr val="FFFFFF"/>
                </a:solidFill>
                <a:uFill>
                  <a:solidFill>
                    <a:srgbClr val="FFFFFF"/>
                  </a:solidFill>
                </a:uFill>
                <a:latin typeface="微软雅黑"/>
                <a:ea typeface="微软雅黑"/>
                <a:sym typeface="Bebas Neue"/>
              </a:rPr>
              <a:t>和</a:t>
            </a:r>
            <a:r>
              <a:rPr lang="zh-CN" altLang="en-US" sz="2400" b="1" dirty="0">
                <a:solidFill>
                  <a:srgbClr val="FFFF00"/>
                </a:solidFill>
                <a:uFill>
                  <a:solidFill>
                    <a:srgbClr val="FFFFFF"/>
                  </a:solidFill>
                </a:uFill>
                <a:latin typeface="微软雅黑"/>
                <a:ea typeface="微软雅黑"/>
                <a:sym typeface="Bebas Neue"/>
              </a:rPr>
              <a:t>性能</a:t>
            </a:r>
            <a:r>
              <a:rPr lang="zh-CN" altLang="en-US" sz="2400" b="1" dirty="0">
                <a:solidFill>
                  <a:srgbClr val="FFFFFF"/>
                </a:solidFill>
                <a:uFill>
                  <a:solidFill>
                    <a:srgbClr val="FFFFFF"/>
                  </a:solidFill>
                </a:uFill>
                <a:latin typeface="微软雅黑"/>
                <a:ea typeface="微软雅黑"/>
                <a:sym typeface="Bebas Neue"/>
              </a:rPr>
              <a:t>要求。</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为了满足这些要求，需要修改或再开发软件，</a:t>
            </a:r>
            <a:r>
              <a:rPr lang="zh-CN" altLang="en-US" sz="2400" b="1" dirty="0">
                <a:solidFill>
                  <a:srgbClr val="FFFF00"/>
                </a:solidFill>
                <a:uFill>
                  <a:solidFill>
                    <a:srgbClr val="FFFFFF"/>
                  </a:solidFill>
                </a:uFill>
                <a:latin typeface="微软雅黑"/>
                <a:ea typeface="微软雅黑"/>
                <a:sym typeface="Bebas Neue"/>
              </a:rPr>
              <a:t>以扩充软件功能、增强软件性能、改进加工效率、提高软件的可维护性。</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这种情况下进行的维护活动叫做完善性维护。</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 xmlns:a16="http://schemas.microsoft.com/office/drawing/2014/main" id="{64E8D632-60CB-42FF-85F3-826C66E3D7E9}"/>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 xmlns:a16="http://schemas.microsoft.com/office/drawing/2014/main" id="{446FBFB6-4FF9-4D82-A6A8-A4A5FB86032B}"/>
              </a:ext>
            </a:extLst>
          </p:cNvPr>
          <p:cNvSpPr/>
          <p:nvPr/>
        </p:nvSpPr>
        <p:spPr>
          <a:xfrm>
            <a:off x="551543" y="2595830"/>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 xmlns:a16="http://schemas.microsoft.com/office/drawing/2014/main" id="{C4EE5988-5922-4F02-AE0A-5AA0089220B6}"/>
              </a:ext>
            </a:extLst>
          </p:cNvPr>
          <p:cNvSpPr/>
          <p:nvPr/>
        </p:nvSpPr>
        <p:spPr>
          <a:xfrm>
            <a:off x="533678" y="43458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7454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完善性维护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3</a:t>
            </a:r>
            <a:endParaRPr sz="5867" b="1" dirty="0">
              <a:latin typeface="微软雅黑"/>
              <a:ea typeface="微软雅黑"/>
            </a:endParaRPr>
          </a:p>
        </p:txBody>
      </p:sp>
      <p:sp>
        <p:nvSpPr>
          <p:cNvPr id="9" name="Shape 15208">
            <a:extLst>
              <a:ext uri="{FF2B5EF4-FFF2-40B4-BE49-F238E27FC236}">
                <a16:creationId xmlns="" xmlns:a16="http://schemas.microsoft.com/office/drawing/2014/main" id="{B901FFE2-9B54-4892-A190-5A7A45CF90A1}"/>
              </a:ext>
            </a:extLst>
          </p:cNvPr>
          <p:cNvSpPr/>
          <p:nvPr/>
        </p:nvSpPr>
        <p:spPr>
          <a:xfrm>
            <a:off x="1090578" y="1388533"/>
            <a:ext cx="5498107" cy="4154984"/>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实践表明，在几种维护活动中，完善性维护所占的比重最大。即</a:t>
            </a:r>
            <a:r>
              <a:rPr lang="zh-CN" altLang="en-US" sz="2400" b="1" dirty="0">
                <a:solidFill>
                  <a:srgbClr val="FFFF00"/>
                </a:solidFill>
                <a:uFill>
                  <a:solidFill>
                    <a:srgbClr val="FFFFFF"/>
                  </a:solidFill>
                </a:uFill>
                <a:latin typeface="微软雅黑"/>
                <a:ea typeface="微软雅黑"/>
                <a:sym typeface="Bebas Neue"/>
              </a:rPr>
              <a:t>大部分维护工作是改变和加强软件，而不是纠错。</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完善性维护不一定是救火式的紧急维修，而可以</a:t>
            </a:r>
            <a:r>
              <a:rPr lang="zh-CN" altLang="en-US" sz="2400" b="1" dirty="0">
                <a:solidFill>
                  <a:srgbClr val="FFFF00"/>
                </a:solidFill>
                <a:uFill>
                  <a:solidFill>
                    <a:srgbClr val="FFFFFF"/>
                  </a:solidFill>
                </a:uFill>
                <a:latin typeface="微软雅黑"/>
                <a:ea typeface="微软雅黑"/>
                <a:sym typeface="Bebas Neue"/>
              </a:rPr>
              <a:t>是有计划、有预谋的一种再开发活动</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事实证明，来自用户要求扩充、加强软件功能、性能的维护活动约占整个维护工作的</a:t>
            </a:r>
            <a:r>
              <a:rPr lang="en-US" altLang="zh-CN" sz="2400" b="1" dirty="0">
                <a:solidFill>
                  <a:srgbClr val="FFFFFF"/>
                </a:solidFill>
                <a:uFill>
                  <a:solidFill>
                    <a:srgbClr val="FFFFFF"/>
                  </a:solidFill>
                </a:uFill>
                <a:latin typeface="微软雅黑"/>
                <a:ea typeface="微软雅黑"/>
                <a:sym typeface="Bebas Neue"/>
              </a:rPr>
              <a:t>50%</a:t>
            </a:r>
            <a:r>
              <a:rPr lang="zh-CN" altLang="en-US" sz="2400" b="1" dirty="0">
                <a:solidFill>
                  <a:srgbClr val="FFFFFF"/>
                </a:solidFill>
                <a:uFill>
                  <a:solidFill>
                    <a:srgbClr val="FFFFFF"/>
                  </a:solidFill>
                </a:uFill>
                <a:latin typeface="微软雅黑"/>
                <a:ea typeface="微软雅黑"/>
                <a:sym typeface="Bebas Neue"/>
              </a:rPr>
              <a:t>以上</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 xmlns:a16="http://schemas.microsoft.com/office/drawing/2014/main" id="{64E8D632-60CB-42FF-85F3-826C66E3D7E9}"/>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 xmlns:a16="http://schemas.microsoft.com/office/drawing/2014/main" id="{446FBFB6-4FF9-4D82-A6A8-A4A5FB86032B}"/>
              </a:ext>
            </a:extLst>
          </p:cNvPr>
          <p:cNvSpPr/>
          <p:nvPr/>
        </p:nvSpPr>
        <p:spPr>
          <a:xfrm>
            <a:off x="533678" y="2866453"/>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 xmlns:a16="http://schemas.microsoft.com/office/drawing/2014/main" id="{C4EE5988-5922-4F02-AE0A-5AA0089220B6}"/>
              </a:ext>
            </a:extLst>
          </p:cNvPr>
          <p:cNvSpPr/>
          <p:nvPr/>
        </p:nvSpPr>
        <p:spPr>
          <a:xfrm>
            <a:off x="533678" y="43458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111514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预防性维护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4</a:t>
            </a:r>
            <a:endParaRPr sz="5867" b="1" dirty="0">
              <a:latin typeface="微软雅黑"/>
              <a:ea typeface="微软雅黑"/>
            </a:endParaRPr>
          </a:p>
        </p:txBody>
      </p:sp>
      <p:sp>
        <p:nvSpPr>
          <p:cNvPr id="9" name="Shape 15208">
            <a:extLst>
              <a:ext uri="{FF2B5EF4-FFF2-40B4-BE49-F238E27FC236}">
                <a16:creationId xmlns="" xmlns:a16="http://schemas.microsoft.com/office/drawing/2014/main" id="{AB909AE6-114D-45A8-BE63-1F4F0C905340}"/>
              </a:ext>
            </a:extLst>
          </p:cNvPr>
          <p:cNvSpPr/>
          <p:nvPr/>
        </p:nvSpPr>
        <p:spPr>
          <a:xfrm>
            <a:off x="1090578" y="1388533"/>
            <a:ext cx="5498107" cy="4154984"/>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预防性维护是为了</a:t>
            </a:r>
            <a:r>
              <a:rPr lang="zh-CN" altLang="en-US" sz="2400" b="1" dirty="0">
                <a:solidFill>
                  <a:srgbClr val="FFFF00"/>
                </a:solidFill>
                <a:uFill>
                  <a:solidFill>
                    <a:srgbClr val="FFFFFF"/>
                  </a:solidFill>
                </a:uFill>
                <a:latin typeface="微软雅黑"/>
                <a:ea typeface="微软雅黑"/>
                <a:sym typeface="Bebas Neue"/>
              </a:rPr>
              <a:t>提高软件的可维护性、可靠性等</a:t>
            </a:r>
            <a:r>
              <a:rPr lang="zh-CN" altLang="en-US" sz="2400" b="1" dirty="0">
                <a:solidFill>
                  <a:srgbClr val="FFFFFF"/>
                </a:solidFill>
                <a:uFill>
                  <a:solidFill>
                    <a:srgbClr val="FFFFFF"/>
                  </a:solidFill>
                </a:uFill>
                <a:latin typeface="微软雅黑"/>
                <a:ea typeface="微软雅黑"/>
                <a:sym typeface="Bebas Neue"/>
              </a:rPr>
              <a:t>，为以后进一步改进软件打下良好基础。</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预防性维护定义为：</a:t>
            </a:r>
            <a:r>
              <a:rPr lang="zh-CN" altLang="en-US" sz="2400" b="1" dirty="0">
                <a:solidFill>
                  <a:srgbClr val="FFFF00"/>
                </a:solidFill>
                <a:uFill>
                  <a:solidFill>
                    <a:srgbClr val="FFFFFF"/>
                  </a:solidFill>
                </a:uFill>
                <a:latin typeface="微软雅黑"/>
                <a:ea typeface="微软雅黑"/>
                <a:sym typeface="Bebas Neue"/>
              </a:rPr>
              <a:t>采用先进的软件工程方法对需要维护的软件或软件中的某一部分（重新）进行设计、编制和测试。</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在整个维护活动中，预防性维护占很小的比例，只占</a:t>
            </a:r>
            <a:r>
              <a:rPr lang="en-US" altLang="zh-CN" sz="2400" b="1" dirty="0">
                <a:solidFill>
                  <a:srgbClr val="FFFFFF"/>
                </a:solidFill>
                <a:uFill>
                  <a:solidFill>
                    <a:srgbClr val="FFFFFF"/>
                  </a:solidFill>
                </a:uFill>
                <a:latin typeface="微软雅黑"/>
                <a:ea typeface="微软雅黑"/>
                <a:sym typeface="Bebas Neue"/>
              </a:rPr>
              <a:t>4%</a:t>
            </a:r>
            <a:r>
              <a:rPr lang="zh-CN" altLang="en-US" sz="2400" b="1" dirty="0">
                <a:solidFill>
                  <a:srgbClr val="FFFFFF"/>
                </a:solidFill>
                <a:uFill>
                  <a:solidFill>
                    <a:srgbClr val="FFFFFF"/>
                  </a:solidFill>
                </a:uFill>
                <a:latin typeface="微软雅黑"/>
                <a:ea typeface="微软雅黑"/>
                <a:sym typeface="Bebas Neue"/>
              </a:rPr>
              <a:t>左右。</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 xmlns:a16="http://schemas.microsoft.com/office/drawing/2014/main" id="{30B5BAF6-F8FD-49EF-B87E-7D480891F03D}"/>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53294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综述</a:t>
            </a:r>
            <a:endParaRPr lang="en-US" altLang="zh-CN" sz="5400" b="1" dirty="0">
              <a:solidFill>
                <a:srgbClr val="1C9494"/>
              </a:solidFill>
              <a:cs typeface="Helvetica Neue"/>
            </a:endParaRPr>
          </a:p>
        </p:txBody>
      </p:sp>
      <p:grpSp>
        <p:nvGrpSpPr>
          <p:cNvPr id="15215" name="Group 15215"/>
          <p:cNvGrpSpPr/>
          <p:nvPr/>
        </p:nvGrpSpPr>
        <p:grpSpPr>
          <a:xfrm>
            <a:off x="564628" y="1314450"/>
            <a:ext cx="11062741" cy="1609725"/>
            <a:chOff x="-558" y="-37596"/>
            <a:chExt cx="1883887" cy="1737118"/>
          </a:xfrm>
        </p:grpSpPr>
        <p:sp>
          <p:nvSpPr>
            <p:cNvPr id="15210" name="Shape 15210"/>
            <p:cNvSpPr/>
            <p:nvPr/>
          </p:nvSpPr>
          <p:spPr>
            <a:xfrm>
              <a:off x="-558" y="116076"/>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1" name="Shape 15211"/>
            <p:cNvSpPr/>
            <p:nvPr/>
          </p:nvSpPr>
          <p:spPr>
            <a:xfrm>
              <a:off x="-558" y="518079"/>
              <a:ext cx="1797051" cy="1120189"/>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algn="l" defTabSz="608738">
                <a:defRPr sz="1800">
                  <a:solidFill>
                    <a:srgbClr val="000000"/>
                  </a:solidFill>
                  <a:uFillTx/>
                </a:defRPr>
              </a:pPr>
              <a:r>
                <a:rPr lang="zh-CN" altLang="en-US" sz="2800" b="1" dirty="0">
                  <a:latin typeface="微软雅黑"/>
                  <a:ea typeface="微软雅黑"/>
                </a:rPr>
                <a:t>在整个软件维护阶段所花费的全部工作量中，</a:t>
              </a:r>
              <a:r>
                <a:rPr lang="zh-CN" altLang="en-US" sz="2800" b="1" dirty="0">
                  <a:solidFill>
                    <a:srgbClr val="FF0000"/>
                  </a:solidFill>
                  <a:latin typeface="微软雅黑"/>
                  <a:ea typeface="微软雅黑"/>
                </a:rPr>
                <a:t>完善性维护占了几乎</a:t>
              </a:r>
              <a:endParaRPr lang="en-US" altLang="zh-CN" sz="2800" b="1" dirty="0">
                <a:solidFill>
                  <a:srgbClr val="FF0000"/>
                </a:solidFill>
                <a:latin typeface="微软雅黑"/>
                <a:ea typeface="微软雅黑"/>
              </a:endParaRPr>
            </a:p>
            <a:p>
              <a:pPr algn="l" defTabSz="608738">
                <a:defRPr sz="1800">
                  <a:solidFill>
                    <a:srgbClr val="000000"/>
                  </a:solidFill>
                  <a:uFillTx/>
                </a:defRPr>
              </a:pPr>
              <a:endParaRPr lang="en-US" altLang="zh-CN" sz="2800" b="1" dirty="0">
                <a:solidFill>
                  <a:srgbClr val="FF0000"/>
                </a:solidFill>
                <a:latin typeface="微软雅黑"/>
                <a:ea typeface="微软雅黑"/>
              </a:endParaRPr>
            </a:p>
            <a:p>
              <a:pPr algn="l" defTabSz="608738">
                <a:defRPr sz="1800">
                  <a:solidFill>
                    <a:srgbClr val="000000"/>
                  </a:solidFill>
                  <a:uFillTx/>
                </a:defRPr>
              </a:pPr>
              <a:r>
                <a:rPr lang="zh-CN" altLang="en-US" sz="2800" b="1" dirty="0">
                  <a:solidFill>
                    <a:srgbClr val="FF0000"/>
                  </a:solidFill>
                  <a:latin typeface="微软雅黑"/>
                  <a:ea typeface="微软雅黑"/>
                </a:rPr>
                <a:t>一半的工作量</a:t>
              </a:r>
              <a:r>
                <a:rPr lang="zh-CN" altLang="en-US" sz="2000" b="1" dirty="0">
                  <a:solidFill>
                    <a:srgbClr val="FF0000"/>
                  </a:solidFill>
                  <a:latin typeface="微软雅黑"/>
                  <a:ea typeface="微软雅黑"/>
                </a:rPr>
                <a:t>。</a:t>
              </a:r>
              <a:endParaRPr sz="2000" b="1" dirty="0">
                <a:solidFill>
                  <a:srgbClr val="FF0000"/>
                </a:solidFill>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2">
                <a:lumMod val="75000"/>
              </a:schemeClr>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5" name="Group 15215">
            <a:extLst>
              <a:ext uri="{FF2B5EF4-FFF2-40B4-BE49-F238E27FC236}">
                <a16:creationId xmlns="" xmlns:a16="http://schemas.microsoft.com/office/drawing/2014/main" id="{D9E95B86-FA84-45EC-AD7F-BAA2C6EEDD27}"/>
              </a:ext>
            </a:extLst>
          </p:cNvPr>
          <p:cNvGrpSpPr/>
          <p:nvPr/>
        </p:nvGrpSpPr>
        <p:grpSpPr>
          <a:xfrm>
            <a:off x="564628" y="3418901"/>
            <a:ext cx="11062741" cy="2915224"/>
            <a:chOff x="-558" y="-37596"/>
            <a:chExt cx="1883887" cy="3145933"/>
          </a:xfrm>
        </p:grpSpPr>
        <p:sp>
          <p:nvSpPr>
            <p:cNvPr id="16" name="Shape 15210">
              <a:extLst>
                <a:ext uri="{FF2B5EF4-FFF2-40B4-BE49-F238E27FC236}">
                  <a16:creationId xmlns="" xmlns:a16="http://schemas.microsoft.com/office/drawing/2014/main" id="{3F623431-610C-4CFF-B42E-D8F47C8AEA23}"/>
                </a:ext>
              </a:extLst>
            </p:cNvPr>
            <p:cNvSpPr/>
            <p:nvPr/>
          </p:nvSpPr>
          <p:spPr>
            <a:xfrm>
              <a:off x="-558" y="116076"/>
              <a:ext cx="1797051" cy="29922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7" name="Shape 15211">
              <a:extLst>
                <a:ext uri="{FF2B5EF4-FFF2-40B4-BE49-F238E27FC236}">
                  <a16:creationId xmlns="" xmlns:a16="http://schemas.microsoft.com/office/drawing/2014/main" id="{BB71BE8C-9E55-4C02-93AA-9AD825723371}"/>
                </a:ext>
              </a:extLst>
            </p:cNvPr>
            <p:cNvSpPr/>
            <p:nvPr/>
          </p:nvSpPr>
          <p:spPr>
            <a:xfrm>
              <a:off x="-558" y="401129"/>
              <a:ext cx="1797051" cy="2422153"/>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algn="l" defTabSz="608738">
                <a:defRPr sz="1800">
                  <a:solidFill>
                    <a:srgbClr val="000000"/>
                  </a:solidFill>
                  <a:uFillTx/>
                </a:defRPr>
              </a:pPr>
              <a:r>
                <a:rPr lang="zh-CN" altLang="en-US" sz="2800" b="1" dirty="0">
                  <a:latin typeface="微软雅黑"/>
                  <a:ea typeface="微软雅黑"/>
                </a:rPr>
                <a:t>在软件维护活动所花费的工作占</a:t>
              </a:r>
              <a:r>
                <a:rPr lang="zh-CN" altLang="en-US" sz="2800" b="1" dirty="0">
                  <a:solidFill>
                    <a:srgbClr val="FF0000"/>
                  </a:solidFill>
                  <a:latin typeface="微软雅黑"/>
                  <a:ea typeface="微软雅黑"/>
                </a:rPr>
                <a:t>整个生存期工作量的</a:t>
              </a:r>
              <a:endParaRPr lang="en-US" altLang="zh-CN" sz="2800" b="1" dirty="0">
                <a:solidFill>
                  <a:srgbClr val="FF0000"/>
                </a:solidFill>
                <a:latin typeface="微软雅黑"/>
                <a:ea typeface="微软雅黑"/>
              </a:endParaRPr>
            </a:p>
            <a:p>
              <a:pPr algn="l" defTabSz="608738">
                <a:defRPr sz="1800">
                  <a:solidFill>
                    <a:srgbClr val="000000"/>
                  </a:solidFill>
                  <a:uFillTx/>
                </a:defRPr>
              </a:pPr>
              <a:endParaRPr lang="en-US" altLang="zh-CN" sz="2800" b="1" dirty="0">
                <a:solidFill>
                  <a:srgbClr val="FF0000"/>
                </a:solidFill>
                <a:latin typeface="微软雅黑"/>
                <a:ea typeface="微软雅黑"/>
              </a:endParaRPr>
            </a:p>
            <a:p>
              <a:pPr algn="l" defTabSz="608738">
                <a:defRPr sz="1800">
                  <a:solidFill>
                    <a:srgbClr val="000000"/>
                  </a:solidFill>
                  <a:uFillTx/>
                </a:defRPr>
              </a:pPr>
              <a:r>
                <a:rPr lang="en-US" altLang="zh-CN" sz="2800" b="1" dirty="0">
                  <a:solidFill>
                    <a:srgbClr val="FF0000"/>
                  </a:solidFill>
                  <a:latin typeface="微软雅黑"/>
                  <a:ea typeface="微软雅黑"/>
                </a:rPr>
                <a:t>70%</a:t>
              </a:r>
              <a:r>
                <a:rPr lang="zh-CN" altLang="en-US" sz="2800" b="1" dirty="0">
                  <a:solidFill>
                    <a:srgbClr val="FF0000"/>
                  </a:solidFill>
                  <a:latin typeface="微软雅黑"/>
                  <a:ea typeface="微软雅黑"/>
                </a:rPr>
                <a:t>以上</a:t>
              </a:r>
              <a:r>
                <a:rPr lang="zh-CN" altLang="en-US" sz="2800" b="1" dirty="0">
                  <a:latin typeface="微软雅黑"/>
                  <a:ea typeface="微软雅黑"/>
                </a:rPr>
                <a:t>，这是由于在漫长的软件运行过程中需要不断对软件进行</a:t>
              </a:r>
              <a:endParaRPr lang="en-US" altLang="zh-CN" sz="2800" b="1" dirty="0">
                <a:latin typeface="微软雅黑"/>
                <a:ea typeface="微软雅黑"/>
              </a:endParaRPr>
            </a:p>
            <a:p>
              <a:pPr algn="l" defTabSz="608738">
                <a:defRPr sz="1800">
                  <a:solidFill>
                    <a:srgbClr val="000000"/>
                  </a:solidFill>
                  <a:uFillTx/>
                </a:defRPr>
              </a:pPr>
              <a:endParaRPr lang="en-US" altLang="zh-CN" sz="2800" b="1" dirty="0">
                <a:latin typeface="微软雅黑"/>
                <a:ea typeface="微软雅黑"/>
              </a:endParaRPr>
            </a:p>
            <a:p>
              <a:pPr algn="l" defTabSz="608738">
                <a:defRPr sz="1800">
                  <a:solidFill>
                    <a:srgbClr val="000000"/>
                  </a:solidFill>
                  <a:uFillTx/>
                </a:defRPr>
              </a:pPr>
              <a:r>
                <a:rPr lang="zh-CN" altLang="en-US" sz="2800" b="1" dirty="0">
                  <a:latin typeface="微软雅黑"/>
                  <a:ea typeface="微软雅黑"/>
                </a:rPr>
                <a:t>修改，以</a:t>
              </a:r>
              <a:r>
                <a:rPr lang="zh-CN" altLang="en-US" sz="2800" b="1" dirty="0">
                  <a:solidFill>
                    <a:srgbClr val="FF0000"/>
                  </a:solidFill>
                  <a:latin typeface="微软雅黑"/>
                  <a:ea typeface="微软雅黑"/>
                </a:rPr>
                <a:t>改正新发现的错误</a:t>
              </a:r>
              <a:r>
                <a:rPr lang="zh-CN" altLang="en-US" sz="2800" b="1" dirty="0">
                  <a:latin typeface="微软雅黑"/>
                  <a:ea typeface="微软雅黑"/>
                </a:rPr>
                <a:t>、适应新的环境和用户新的要求，这些</a:t>
              </a:r>
              <a:endParaRPr lang="en-US" altLang="zh-CN" sz="2800" b="1" dirty="0">
                <a:latin typeface="微软雅黑"/>
                <a:ea typeface="微软雅黑"/>
              </a:endParaRPr>
            </a:p>
            <a:p>
              <a:pPr algn="l" defTabSz="608738">
                <a:defRPr sz="1800">
                  <a:solidFill>
                    <a:srgbClr val="000000"/>
                  </a:solidFill>
                  <a:uFillTx/>
                </a:defRPr>
              </a:pPr>
              <a:endParaRPr lang="en-US" altLang="zh-CN" sz="2800" b="1" dirty="0">
                <a:latin typeface="微软雅黑"/>
                <a:ea typeface="微软雅黑"/>
              </a:endParaRPr>
            </a:p>
            <a:p>
              <a:pPr algn="l" defTabSz="608738">
                <a:defRPr sz="1800">
                  <a:solidFill>
                    <a:srgbClr val="000000"/>
                  </a:solidFill>
                  <a:uFillTx/>
                </a:defRPr>
              </a:pPr>
              <a:r>
                <a:rPr lang="zh-CN" altLang="en-US" sz="2800" b="1" dirty="0">
                  <a:latin typeface="微软雅黑"/>
                  <a:ea typeface="微软雅黑"/>
                </a:rPr>
                <a:t>修改需要花费很多精力和时间，而且有时会引入新的错误。</a:t>
              </a:r>
              <a:endParaRPr lang="en-US" altLang="zh-CN" sz="2800" b="1" dirty="0">
                <a:latin typeface="微软雅黑"/>
                <a:ea typeface="微软雅黑"/>
              </a:endParaRPr>
            </a:p>
          </p:txBody>
        </p:sp>
        <p:sp>
          <p:nvSpPr>
            <p:cNvPr id="18" name="Shape 15213">
              <a:extLst>
                <a:ext uri="{FF2B5EF4-FFF2-40B4-BE49-F238E27FC236}">
                  <a16:creationId xmlns="" xmlns:a16="http://schemas.microsoft.com/office/drawing/2014/main" id="{7FC2CF8E-7010-4982-92D5-72485CE736B4}"/>
                </a:ext>
              </a:extLst>
            </p:cNvPr>
            <p:cNvSpPr/>
            <p:nvPr/>
          </p:nvSpPr>
          <p:spPr>
            <a:xfrm rot="10800000">
              <a:off x="1365249" y="-2"/>
              <a:ext cx="518080" cy="9572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9" name="Shape 15214">
              <a:extLst>
                <a:ext uri="{FF2B5EF4-FFF2-40B4-BE49-F238E27FC236}">
                  <a16:creationId xmlns="" xmlns:a16="http://schemas.microsoft.com/office/drawing/2014/main" id="{F64C7A1D-96C4-4685-9E35-E6ED12881F80}"/>
                </a:ext>
              </a:extLst>
            </p:cNvPr>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19055445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5"/>
                                        </p:tgtEl>
                                        <p:attrNameLst>
                                          <p:attrName>style.visibility</p:attrName>
                                        </p:attrNameLst>
                                      </p:cBhvr>
                                      <p:to>
                                        <p:strVal val="visible"/>
                                      </p:to>
                                    </p:set>
                                    <p:anim calcmode="lin" valueType="num">
                                      <p:cBhvr>
                                        <p:cTn id="12" dur="300" fill="hold"/>
                                        <p:tgtEl>
                                          <p:spTgt spid="15"/>
                                        </p:tgtEl>
                                        <p:attrNameLst>
                                          <p:attrName>ppt_x</p:attrName>
                                        </p:attrNameLst>
                                      </p:cBhvr>
                                      <p:tavLst>
                                        <p:tav tm="0">
                                          <p:val>
                                            <p:strVal val="0-#ppt_w/2"/>
                                          </p:val>
                                        </p:tav>
                                        <p:tav tm="100000">
                                          <p:val>
                                            <p:strVal val="#ppt_x"/>
                                          </p:val>
                                        </p:tav>
                                      </p:tavLst>
                                    </p:anim>
                                    <p:anim calcmode="lin" valueType="num">
                                      <p:cBhvr>
                                        <p:cTn id="13" dur="3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P spid="15"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维护在软件生存期所占比例额</a:t>
            </a:r>
            <a:endParaRPr lang="en-US" altLang="zh-CN" sz="5400" b="1" dirty="0">
              <a:solidFill>
                <a:srgbClr val="1C9494"/>
              </a:solidFill>
              <a:cs typeface="Helvetica Neue"/>
            </a:endParaRPr>
          </a:p>
        </p:txBody>
      </p:sp>
      <p:graphicFrame>
        <p:nvGraphicFramePr>
          <p:cNvPr id="16" name="图表 15">
            <a:extLst>
              <a:ext uri="{FF2B5EF4-FFF2-40B4-BE49-F238E27FC236}">
                <a16:creationId xmlns="" xmlns:a16="http://schemas.microsoft.com/office/drawing/2014/main" id="{D79454A1-258C-489C-B990-07EC92F4BF55}"/>
              </a:ext>
            </a:extLst>
          </p:cNvPr>
          <p:cNvGraphicFramePr/>
          <p:nvPr>
            <p:extLst>
              <p:ext uri="{D42A27DB-BD31-4B8C-83A1-F6EECF244321}">
                <p14:modId xmlns:p14="http://schemas.microsoft.com/office/powerpoint/2010/main" val="3255046758"/>
              </p:ext>
            </p:extLst>
          </p:nvPr>
        </p:nvGraphicFramePr>
        <p:xfrm>
          <a:off x="1898650" y="1167341"/>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889217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各种维护所占比例</a:t>
            </a:r>
            <a:endParaRPr lang="en-US" altLang="zh-CN" sz="5400" b="1" dirty="0">
              <a:solidFill>
                <a:srgbClr val="1C9494"/>
              </a:solidFill>
              <a:cs typeface="Helvetica Neue"/>
            </a:endParaRPr>
          </a:p>
        </p:txBody>
      </p:sp>
      <p:pic>
        <p:nvPicPr>
          <p:cNvPr id="8" name="图片 7">
            <a:extLst>
              <a:ext uri="{FF2B5EF4-FFF2-40B4-BE49-F238E27FC236}">
                <a16:creationId xmlns="" xmlns:a16="http://schemas.microsoft.com/office/drawing/2014/main" id="{10D169DC-B1A8-457A-A0F9-BF125BFF686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3793"/>
          <a:stretch/>
        </p:blipFill>
        <p:spPr>
          <a:xfrm>
            <a:off x="1391345" y="1143000"/>
            <a:ext cx="9095680" cy="5715000"/>
          </a:xfrm>
          <a:prstGeom prst="rect">
            <a:avLst/>
          </a:prstGeom>
        </p:spPr>
      </p:pic>
    </p:spTree>
    <p:extLst>
      <p:ext uri="{BB962C8B-B14F-4D97-AF65-F5344CB8AC3E}">
        <p14:creationId xmlns:p14="http://schemas.microsoft.com/office/powerpoint/2010/main" val="31736148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a:extLst>
              <a:ext uri="{FF2B5EF4-FFF2-40B4-BE49-F238E27FC236}">
                <a16:creationId xmlns="" xmlns:a16="http://schemas.microsoft.com/office/drawing/2014/main" id="{59212BE4-EB2A-499B-9986-CE5D23BC313C}"/>
              </a:ext>
            </a:extLst>
          </p:cNvPr>
          <p:cNvSpPr>
            <a:spLocks noChangeArrowheads="1"/>
          </p:cNvSpPr>
          <p:nvPr/>
        </p:nvSpPr>
        <p:spPr bwMode="auto">
          <a:xfrm>
            <a:off x="6516398" y="1975980"/>
            <a:ext cx="1951204" cy="3312180"/>
          </a:xfrm>
          <a:custGeom>
            <a:avLst/>
            <a:gdLst>
              <a:gd name="T0" fmla="*/ 3657 w 6720"/>
              <a:gd name="T1" fmla="*/ 0 h 11406"/>
              <a:gd name="T2" fmla="*/ 0 w 6720"/>
              <a:gd name="T3" fmla="*/ 0 h 11406"/>
              <a:gd name="T4" fmla="*/ 3657 w 6720"/>
              <a:gd name="T5" fmla="*/ 11405 h 11406"/>
              <a:gd name="T6" fmla="*/ 6719 w 6720"/>
              <a:gd name="T7" fmla="*/ 5686 h 11406"/>
              <a:gd name="T8" fmla="*/ 3657 w 6720"/>
              <a:gd name="T9" fmla="*/ 0 h 11406"/>
            </a:gdLst>
            <a:ahLst/>
            <a:cxnLst>
              <a:cxn ang="0">
                <a:pos x="T0" y="T1"/>
              </a:cxn>
              <a:cxn ang="0">
                <a:pos x="T2" y="T3"/>
              </a:cxn>
              <a:cxn ang="0">
                <a:pos x="T4" y="T5"/>
              </a:cxn>
              <a:cxn ang="0">
                <a:pos x="T6" y="T7"/>
              </a:cxn>
              <a:cxn ang="0">
                <a:pos x="T8" y="T9"/>
              </a:cxn>
            </a:cxnLst>
            <a:rect l="0" t="0" r="r" b="b"/>
            <a:pathLst>
              <a:path w="6720" h="11406">
                <a:moveTo>
                  <a:pt x="3657" y="0"/>
                </a:moveTo>
                <a:lnTo>
                  <a:pt x="0" y="0"/>
                </a:lnTo>
                <a:lnTo>
                  <a:pt x="3657" y="11405"/>
                </a:lnTo>
                <a:lnTo>
                  <a:pt x="6719" y="5686"/>
                </a:lnTo>
                <a:lnTo>
                  <a:pt x="3657"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5" name="Freeform 2">
            <a:extLst>
              <a:ext uri="{FF2B5EF4-FFF2-40B4-BE49-F238E27FC236}">
                <a16:creationId xmlns="" xmlns:a16="http://schemas.microsoft.com/office/drawing/2014/main" id="{3F5F9E4F-FC6A-485D-81CE-E97475B94A21}"/>
              </a:ext>
            </a:extLst>
          </p:cNvPr>
          <p:cNvSpPr>
            <a:spLocks noChangeArrowheads="1"/>
          </p:cNvSpPr>
          <p:nvPr/>
        </p:nvSpPr>
        <p:spPr bwMode="auto">
          <a:xfrm>
            <a:off x="3062558" y="1977097"/>
            <a:ext cx="1942241" cy="3312181"/>
          </a:xfrm>
          <a:custGeom>
            <a:avLst/>
            <a:gdLst>
              <a:gd name="T0" fmla="*/ 3062 w 6688"/>
              <a:gd name="T1" fmla="*/ 0 h 11406"/>
              <a:gd name="T2" fmla="*/ 0 w 6688"/>
              <a:gd name="T3" fmla="*/ 5686 h 11406"/>
              <a:gd name="T4" fmla="*/ 3062 w 6688"/>
              <a:gd name="T5" fmla="*/ 11405 h 11406"/>
              <a:gd name="T6" fmla="*/ 6687 w 6688"/>
              <a:gd name="T7" fmla="*/ 11405 h 11406"/>
              <a:gd name="T8" fmla="*/ 3062 w 6688"/>
              <a:gd name="T9" fmla="*/ 0 h 11406"/>
            </a:gdLst>
            <a:ahLst/>
            <a:cxnLst>
              <a:cxn ang="0">
                <a:pos x="T0" y="T1"/>
              </a:cxn>
              <a:cxn ang="0">
                <a:pos x="T2" y="T3"/>
              </a:cxn>
              <a:cxn ang="0">
                <a:pos x="T4" y="T5"/>
              </a:cxn>
              <a:cxn ang="0">
                <a:pos x="T6" y="T7"/>
              </a:cxn>
              <a:cxn ang="0">
                <a:pos x="T8" y="T9"/>
              </a:cxn>
            </a:cxnLst>
            <a:rect l="0" t="0" r="r" b="b"/>
            <a:pathLst>
              <a:path w="6688" h="11406">
                <a:moveTo>
                  <a:pt x="3062" y="0"/>
                </a:moveTo>
                <a:lnTo>
                  <a:pt x="0" y="5686"/>
                </a:lnTo>
                <a:lnTo>
                  <a:pt x="3062" y="11405"/>
                </a:lnTo>
                <a:lnTo>
                  <a:pt x="6687" y="11405"/>
                </a:lnTo>
                <a:lnTo>
                  <a:pt x="3062" y="0"/>
                </a:lnTo>
              </a:path>
            </a:pathLst>
          </a:custGeom>
          <a:solidFill>
            <a:schemeClr val="accent4">
              <a:lumMod val="60000"/>
              <a:lumOff val="40000"/>
            </a:schemeClr>
          </a:solidFill>
          <a:ln>
            <a:noFill/>
          </a:ln>
          <a:effectLst/>
        </p:spPr>
        <p:txBody>
          <a:bodyPr wrap="none" anchor="ctr"/>
          <a:lstStyle/>
          <a:p>
            <a:pPr defTabSz="608738"/>
            <a:endParaRPr lang="en-US" sz="2400">
              <a:solidFill>
                <a:prstClr val="black"/>
              </a:solidFill>
              <a:latin typeface="微软雅黑"/>
              <a:ea typeface="微软雅黑"/>
            </a:endParaRPr>
          </a:p>
        </p:txBody>
      </p:sp>
      <p:grpSp>
        <p:nvGrpSpPr>
          <p:cNvPr id="6" name="Group 43">
            <a:extLst>
              <a:ext uri="{FF2B5EF4-FFF2-40B4-BE49-F238E27FC236}">
                <a16:creationId xmlns="" xmlns:a16="http://schemas.microsoft.com/office/drawing/2014/main" id="{479BFBC6-D63F-4FA7-9949-FE18B57A35BA}"/>
              </a:ext>
            </a:extLst>
          </p:cNvPr>
          <p:cNvGrpSpPr/>
          <p:nvPr/>
        </p:nvGrpSpPr>
        <p:grpSpPr>
          <a:xfrm>
            <a:off x="4644113" y="2909560"/>
            <a:ext cx="1171128" cy="1418788"/>
            <a:chOff x="2765604" y="2192731"/>
            <a:chExt cx="878346" cy="1064091"/>
          </a:xfrm>
        </p:grpSpPr>
        <p:cxnSp>
          <p:nvCxnSpPr>
            <p:cNvPr id="7" name="Straight Connector 21">
              <a:extLst>
                <a:ext uri="{FF2B5EF4-FFF2-40B4-BE49-F238E27FC236}">
                  <a16:creationId xmlns="" xmlns:a16="http://schemas.microsoft.com/office/drawing/2014/main" id="{C3F7E031-88E2-4B5C-A0A4-FD8C13E4B769}"/>
                </a:ext>
              </a:extLst>
            </p:cNvPr>
            <p:cNvCxnSpPr/>
            <p:nvPr/>
          </p:nvCxnSpPr>
          <p:spPr>
            <a:xfrm flipH="1" flipV="1">
              <a:off x="2878928" y="2192731"/>
              <a:ext cx="765022" cy="121621"/>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23">
              <a:extLst>
                <a:ext uri="{FF2B5EF4-FFF2-40B4-BE49-F238E27FC236}">
                  <a16:creationId xmlns="" xmlns:a16="http://schemas.microsoft.com/office/drawing/2014/main" id="{AD2B8470-FF34-4162-A8B6-C6D87550AC5B}"/>
                </a:ext>
              </a:extLst>
            </p:cNvPr>
            <p:cNvCxnSpPr/>
            <p:nvPr/>
          </p:nvCxnSpPr>
          <p:spPr>
            <a:xfrm flipH="1">
              <a:off x="2765604" y="2314352"/>
              <a:ext cx="878346" cy="420262"/>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25">
              <a:extLst>
                <a:ext uri="{FF2B5EF4-FFF2-40B4-BE49-F238E27FC236}">
                  <a16:creationId xmlns="" xmlns:a16="http://schemas.microsoft.com/office/drawing/2014/main" id="{009B2C7F-752E-4E53-B53D-AE8977D953CA}"/>
                </a:ext>
              </a:extLst>
            </p:cNvPr>
            <p:cNvCxnSpPr/>
            <p:nvPr/>
          </p:nvCxnSpPr>
          <p:spPr>
            <a:xfrm flipH="1">
              <a:off x="3026734" y="2314352"/>
              <a:ext cx="617216" cy="942470"/>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47">
            <a:extLst>
              <a:ext uri="{FF2B5EF4-FFF2-40B4-BE49-F238E27FC236}">
                <a16:creationId xmlns="" xmlns:a16="http://schemas.microsoft.com/office/drawing/2014/main" id="{909456A7-7996-4750-8F1F-76F825AC8764}"/>
              </a:ext>
            </a:extLst>
          </p:cNvPr>
          <p:cNvGrpSpPr/>
          <p:nvPr/>
        </p:nvGrpSpPr>
        <p:grpSpPr>
          <a:xfrm>
            <a:off x="5804306" y="2702210"/>
            <a:ext cx="971145" cy="1347779"/>
            <a:chOff x="5578681" y="2027495"/>
            <a:chExt cx="728359" cy="1010834"/>
          </a:xfrm>
        </p:grpSpPr>
        <p:cxnSp>
          <p:nvCxnSpPr>
            <p:cNvPr id="12" name="Straight Connector 32">
              <a:extLst>
                <a:ext uri="{FF2B5EF4-FFF2-40B4-BE49-F238E27FC236}">
                  <a16:creationId xmlns="" xmlns:a16="http://schemas.microsoft.com/office/drawing/2014/main" id="{5974A7FB-E904-4FAF-BC9F-DDBA2752E85F}"/>
                </a:ext>
              </a:extLst>
            </p:cNvPr>
            <p:cNvCxnSpPr/>
            <p:nvPr/>
          </p:nvCxnSpPr>
          <p:spPr>
            <a:xfrm flipV="1">
              <a:off x="5578681" y="2027495"/>
              <a:ext cx="551701" cy="286857"/>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36">
              <a:extLst>
                <a:ext uri="{FF2B5EF4-FFF2-40B4-BE49-F238E27FC236}">
                  <a16:creationId xmlns="" xmlns:a16="http://schemas.microsoft.com/office/drawing/2014/main" id="{A7CDE9EC-8B99-48D8-99C4-132DEAB7DFD7}"/>
                </a:ext>
              </a:extLst>
            </p:cNvPr>
            <p:cNvCxnSpPr/>
            <p:nvPr/>
          </p:nvCxnSpPr>
          <p:spPr>
            <a:xfrm>
              <a:off x="5578681" y="2314352"/>
              <a:ext cx="728359" cy="201765"/>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39">
              <a:extLst>
                <a:ext uri="{FF2B5EF4-FFF2-40B4-BE49-F238E27FC236}">
                  <a16:creationId xmlns="" xmlns:a16="http://schemas.microsoft.com/office/drawing/2014/main" id="{116E421F-78F4-4D2A-BB3C-9A0DD817B768}"/>
                </a:ext>
              </a:extLst>
            </p:cNvPr>
            <p:cNvCxnSpPr/>
            <p:nvPr/>
          </p:nvCxnSpPr>
          <p:spPr>
            <a:xfrm>
              <a:off x="5578681" y="2314352"/>
              <a:ext cx="704101" cy="723977"/>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grpSp>
      <p:sp>
        <p:nvSpPr>
          <p:cNvPr id="15" name="Subtitle 2">
            <a:extLst>
              <a:ext uri="{FF2B5EF4-FFF2-40B4-BE49-F238E27FC236}">
                <a16:creationId xmlns="" xmlns:a16="http://schemas.microsoft.com/office/drawing/2014/main" id="{D5739D75-026F-423E-8C84-586AA9F85236}"/>
              </a:ext>
            </a:extLst>
          </p:cNvPr>
          <p:cNvSpPr txBox="1"/>
          <p:nvPr/>
        </p:nvSpPr>
        <p:spPr>
          <a:xfrm>
            <a:off x="471250" y="1975980"/>
            <a:ext cx="2544545" cy="3180999"/>
          </a:xfrm>
          <a:prstGeom prst="rect">
            <a:avLst/>
          </a:prstGeom>
          <a:solidFill>
            <a:srgbClr val="F3F3F3"/>
          </a:solidFill>
        </p:spPr>
        <p:txBody>
          <a:bodyPr vert="horz" wrap="square" lIns="121920" tIns="60960" rIns="121920" bIns="6096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cs typeface="Helvetica Neue"/>
              </a:rPr>
              <a:t>在软件的维护过程中，需要花费大量的工作量，从而</a:t>
            </a:r>
            <a:r>
              <a:rPr lang="zh-CN" altLang="en-US" sz="2800" b="1" dirty="0">
                <a:solidFill>
                  <a:srgbClr val="FF0000"/>
                </a:solidFill>
                <a:cs typeface="Helvetica Neue"/>
              </a:rPr>
              <a:t>直接影响了软件维护的成本</a:t>
            </a:r>
            <a:r>
              <a:rPr lang="zh-CN" altLang="en-US" sz="2800" dirty="0">
                <a:solidFill>
                  <a:srgbClr val="FF0000"/>
                </a:solidFill>
                <a:latin typeface="Helvetica Neue"/>
                <a:ea typeface="微软雅黑"/>
                <a:cs typeface="Helvetica Neue"/>
              </a:rPr>
              <a:t>。</a:t>
            </a:r>
            <a:endParaRPr lang="en-US" sz="2800" dirty="0">
              <a:solidFill>
                <a:srgbClr val="FF0000"/>
              </a:solidFill>
              <a:latin typeface="Helvetica Neue"/>
              <a:ea typeface="微软雅黑"/>
              <a:cs typeface="Helvetica Neue"/>
            </a:endParaRPr>
          </a:p>
        </p:txBody>
      </p:sp>
      <p:sp>
        <p:nvSpPr>
          <p:cNvPr id="17" name="Shape 15208">
            <a:extLst>
              <a:ext uri="{FF2B5EF4-FFF2-40B4-BE49-F238E27FC236}">
                <a16:creationId xmlns="" xmlns:a16="http://schemas.microsoft.com/office/drawing/2014/main" id="{8D6F609F-2F7D-476C-B131-89F4EA30C7A1}"/>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维护工作量</a:t>
            </a:r>
            <a:endParaRPr lang="en-US" altLang="zh-CN" sz="5400" b="1" dirty="0">
              <a:solidFill>
                <a:srgbClr val="1C9494"/>
              </a:solidFill>
              <a:cs typeface="Helvetica Neue"/>
            </a:endParaRPr>
          </a:p>
        </p:txBody>
      </p:sp>
      <p:sp>
        <p:nvSpPr>
          <p:cNvPr id="18" name="Subtitle 2">
            <a:extLst>
              <a:ext uri="{FF2B5EF4-FFF2-40B4-BE49-F238E27FC236}">
                <a16:creationId xmlns="" xmlns:a16="http://schemas.microsoft.com/office/drawing/2014/main" id="{B0D7FB1E-22DE-4333-BA58-ABE4D778A019}"/>
              </a:ext>
            </a:extLst>
          </p:cNvPr>
          <p:cNvSpPr txBox="1"/>
          <p:nvPr/>
        </p:nvSpPr>
        <p:spPr>
          <a:xfrm>
            <a:off x="8706928" y="1975980"/>
            <a:ext cx="3485072" cy="3180999"/>
          </a:xfrm>
          <a:prstGeom prst="rect">
            <a:avLst/>
          </a:prstGeom>
          <a:solidFill>
            <a:srgbClr val="F3F3F3"/>
          </a:solidFill>
        </p:spPr>
        <p:txBody>
          <a:bodyPr vert="horz" wrap="square" lIns="121920" tIns="60960" rIns="121920" bIns="6096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cs typeface="Helvetica Neue"/>
              </a:rPr>
              <a:t>应当考虑</a:t>
            </a:r>
            <a:r>
              <a:rPr lang="zh-CN" altLang="en-US" sz="2800" b="1" dirty="0">
                <a:solidFill>
                  <a:srgbClr val="FF0000"/>
                </a:solidFill>
                <a:cs typeface="Helvetica Neue"/>
              </a:rPr>
              <a:t>有哪些因素影响软件维护的工作量</a:t>
            </a:r>
            <a:r>
              <a:rPr lang="zh-CN" altLang="en-US" sz="2800" b="1" dirty="0">
                <a:cs typeface="Helvetica Neue"/>
              </a:rPr>
              <a:t>，相应应该</a:t>
            </a:r>
            <a:r>
              <a:rPr lang="zh-CN" altLang="en-US" sz="2800" b="1" dirty="0">
                <a:solidFill>
                  <a:srgbClr val="FF0000"/>
                </a:solidFill>
                <a:cs typeface="Helvetica Neue"/>
              </a:rPr>
              <a:t>采取什么维护策略</a:t>
            </a:r>
            <a:r>
              <a:rPr lang="zh-CN" altLang="en-US" sz="2800" b="1" dirty="0">
                <a:cs typeface="Helvetica Neue"/>
              </a:rPr>
              <a:t>，才能有效地维护软件并控制维护的成本</a:t>
            </a:r>
            <a:r>
              <a:rPr lang="zh-CN" altLang="en-US" sz="2800" dirty="0">
                <a:solidFill>
                  <a:prstClr val="white">
                    <a:lumMod val="50000"/>
                  </a:prstClr>
                </a:solidFill>
                <a:latin typeface="Helvetica Neue"/>
                <a:ea typeface="微软雅黑"/>
                <a:cs typeface="Helvetica Neue"/>
              </a:rPr>
              <a:t>。</a:t>
            </a:r>
            <a:endParaRPr lang="en-US" sz="2800" dirty="0">
              <a:solidFill>
                <a:prstClr val="white">
                  <a:lumMod val="50000"/>
                </a:prstClr>
              </a:solidFill>
              <a:latin typeface="Helvetica Neue"/>
              <a:ea typeface="微软雅黑"/>
              <a:cs typeface="Helvetica Neue"/>
            </a:endParaRPr>
          </a:p>
        </p:txBody>
      </p:sp>
    </p:spTree>
    <p:extLst>
      <p:ext uri="{BB962C8B-B14F-4D97-AF65-F5344CB8AC3E}">
        <p14:creationId xmlns:p14="http://schemas.microsoft.com/office/powerpoint/2010/main" val="13683508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7446006" y="2549685"/>
            <a:ext cx="3350693" cy="33103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8" name="Straight Connector 7"/>
          <p:cNvCxnSpPr/>
          <p:nvPr/>
        </p:nvCxnSpPr>
        <p:spPr>
          <a:xfrm>
            <a:off x="7450656" y="3325134"/>
            <a:ext cx="335069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736501" y="2788401"/>
            <a:ext cx="2014040" cy="225767"/>
          </a:xfrm>
          <a:prstGeom prst="rect">
            <a:avLst/>
          </a:prstGeom>
          <a:noFill/>
        </p:spPr>
        <p:txBody>
          <a:bodyPr wrap="square" lIns="0" tIns="0" rIns="121893" bIns="0" rtlCol="0">
            <a:spAutoFit/>
          </a:bodyPr>
          <a:lstStyle/>
          <a:p>
            <a:pPr algn="ctr" defTabSz="608738"/>
            <a:r>
              <a:rPr lang="zh-CN" altLang="en-US" sz="1467" b="1" dirty="0">
                <a:solidFill>
                  <a:prstClr val="white"/>
                </a:solidFill>
                <a:latin typeface="微软雅黑"/>
                <a:ea typeface="微软雅黑"/>
                <a:cs typeface="Helvetica Neue"/>
              </a:rPr>
              <a:t>平面设计</a:t>
            </a:r>
            <a:endParaRPr lang="en-US" sz="1467" b="1" dirty="0">
              <a:solidFill>
                <a:prstClr val="white"/>
              </a:solidFill>
              <a:latin typeface="微软雅黑"/>
              <a:ea typeface="微软雅黑"/>
              <a:cs typeface="Helvetica Neue"/>
            </a:endParaRPr>
          </a:p>
        </p:txBody>
      </p:sp>
      <p:sp>
        <p:nvSpPr>
          <p:cNvPr id="86" name="TextBox 85"/>
          <p:cNvSpPr txBox="1"/>
          <p:nvPr/>
        </p:nvSpPr>
        <p:spPr>
          <a:xfrm>
            <a:off x="7450656" y="3669655"/>
            <a:ext cx="3350692" cy="2184701"/>
          </a:xfrm>
          <a:prstGeom prst="rect">
            <a:avLst/>
          </a:prstGeom>
          <a:noFill/>
        </p:spPr>
        <p:txBody>
          <a:bodyPr wrap="square" lIns="121920" tIns="0" rIns="121893" bIns="0" rtlCol="0">
            <a:spAutoFit/>
          </a:bodyPr>
          <a:lstStyle/>
          <a:p>
            <a:pPr algn="ctr" defTabSz="608738">
              <a:lnSpc>
                <a:spcPct val="120000"/>
              </a:lnSpc>
            </a:pPr>
            <a:r>
              <a:rPr lang="zh-CN" altLang="en-US" sz="2000" dirty="0">
                <a:solidFill>
                  <a:prstClr val="white"/>
                </a:solidFill>
                <a:latin typeface="微软雅黑"/>
                <a:ea typeface="微软雅黑"/>
                <a:cs typeface="Calibri"/>
              </a:rPr>
              <a:t>使用强功能的程序设计语言可以控制程序的规模。语言的功能越强，生成程序的模块化和结构化程度越高，所需要的指令数越少，程序的可读性越好。</a:t>
            </a:r>
            <a:endParaRPr lang="en-US" sz="2000" dirty="0">
              <a:solidFill>
                <a:prstClr val="white"/>
              </a:solidFill>
              <a:latin typeface="微软雅黑"/>
              <a:ea typeface="微软雅黑"/>
              <a:cs typeface="Calibri"/>
            </a:endParaRPr>
          </a:p>
        </p:txBody>
      </p:sp>
      <p:sp>
        <p:nvSpPr>
          <p:cNvPr id="91" name="Rectangle 90"/>
          <p:cNvSpPr/>
          <p:nvPr/>
        </p:nvSpPr>
        <p:spPr>
          <a:xfrm>
            <a:off x="1390650" y="2632304"/>
            <a:ext cx="3350695" cy="327274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98" name="Straight Connector 97"/>
          <p:cNvCxnSpPr/>
          <p:nvPr/>
        </p:nvCxnSpPr>
        <p:spPr>
          <a:xfrm>
            <a:off x="1459432" y="3324882"/>
            <a:ext cx="3350695"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1447191" y="2736925"/>
            <a:ext cx="3350693" cy="553998"/>
          </a:xfrm>
          <a:prstGeom prst="rect">
            <a:avLst/>
          </a:prstGeom>
          <a:noFill/>
        </p:spPr>
        <p:txBody>
          <a:bodyPr wrap="square" lIns="0" tIns="0" rIns="121893" bIns="0" rtlCol="0">
            <a:spAutoFit/>
          </a:bodyPr>
          <a:lstStyle/>
          <a:p>
            <a:pPr algn="ctr" defTabSz="608738"/>
            <a:r>
              <a:rPr lang="zh-CN" altLang="en-US" sz="3600" b="1" dirty="0">
                <a:solidFill>
                  <a:prstClr val="white"/>
                </a:solidFill>
                <a:latin typeface="微软雅黑"/>
                <a:ea typeface="微软雅黑"/>
                <a:cs typeface="Helvetica Neue"/>
              </a:rPr>
              <a:t>系统大小</a:t>
            </a:r>
            <a:endParaRPr lang="en-US" sz="3600" b="1" dirty="0">
              <a:solidFill>
                <a:prstClr val="white"/>
              </a:solidFill>
              <a:latin typeface="微软雅黑"/>
              <a:ea typeface="微软雅黑"/>
              <a:cs typeface="Helvetica Neue"/>
            </a:endParaRPr>
          </a:p>
        </p:txBody>
      </p:sp>
      <p:sp>
        <p:nvSpPr>
          <p:cNvPr id="106" name="TextBox 105"/>
          <p:cNvSpPr txBox="1"/>
          <p:nvPr/>
        </p:nvSpPr>
        <p:spPr>
          <a:xfrm>
            <a:off x="1390652" y="3712390"/>
            <a:ext cx="3350693" cy="1446037"/>
          </a:xfrm>
          <a:prstGeom prst="rect">
            <a:avLst/>
          </a:prstGeom>
          <a:noFill/>
        </p:spPr>
        <p:txBody>
          <a:bodyPr wrap="square" lIns="121920" tIns="0" rIns="121893" bIns="0" rtlCol="0">
            <a:spAutoFit/>
          </a:bodyPr>
          <a:lstStyle/>
          <a:p>
            <a:pPr algn="ctr" defTabSz="608738">
              <a:lnSpc>
                <a:spcPct val="120000"/>
              </a:lnSpc>
            </a:pPr>
            <a:r>
              <a:rPr lang="zh-CN" altLang="en-US" sz="2000" dirty="0">
                <a:solidFill>
                  <a:prstClr val="white"/>
                </a:solidFill>
                <a:latin typeface="微软雅黑"/>
                <a:ea typeface="微软雅黑"/>
                <a:cs typeface="Calibri"/>
              </a:rPr>
              <a:t>系统越大，理解掌握越来越困难。系统越大，所执行功能越复杂。因而需要更多的维护工作量</a:t>
            </a:r>
            <a:endParaRPr lang="en-US" sz="2000" dirty="0">
              <a:solidFill>
                <a:prstClr val="white"/>
              </a:solidFill>
              <a:latin typeface="微软雅黑"/>
              <a:ea typeface="微软雅黑"/>
              <a:cs typeface="Calibri"/>
            </a:endParaRPr>
          </a:p>
        </p:txBody>
      </p:sp>
      <p:grpSp>
        <p:nvGrpSpPr>
          <p:cNvPr id="57" name="组合 56"/>
          <p:cNvGrpSpPr/>
          <p:nvPr/>
        </p:nvGrpSpPr>
        <p:grpSpPr>
          <a:xfrm>
            <a:off x="2440311" y="1595673"/>
            <a:ext cx="1130381" cy="753745"/>
            <a:chOff x="3332164" y="207963"/>
            <a:chExt cx="509588" cy="454025"/>
          </a:xfrm>
          <a:solidFill>
            <a:schemeClr val="accent2"/>
          </a:solidFill>
        </p:grpSpPr>
        <p:sp>
          <p:nvSpPr>
            <p:cNvPr id="58" name="Freeform 41"/>
            <p:cNvSpPr>
              <a:spLocks noEditPoints="1"/>
            </p:cNvSpPr>
            <p:nvPr/>
          </p:nvSpPr>
          <p:spPr bwMode="auto">
            <a:xfrm>
              <a:off x="3332164" y="207963"/>
              <a:ext cx="509588" cy="454025"/>
            </a:xfrm>
            <a:custGeom>
              <a:avLst/>
              <a:gdLst>
                <a:gd name="T0" fmla="*/ 229 w 236"/>
                <a:gd name="T1" fmla="*/ 0 h 210"/>
                <a:gd name="T2" fmla="*/ 7 w 236"/>
                <a:gd name="T3" fmla="*/ 0 h 210"/>
                <a:gd name="T4" fmla="*/ 0 w 236"/>
                <a:gd name="T5" fmla="*/ 7 h 210"/>
                <a:gd name="T6" fmla="*/ 0 w 236"/>
                <a:gd name="T7" fmla="*/ 202 h 210"/>
                <a:gd name="T8" fmla="*/ 7 w 236"/>
                <a:gd name="T9" fmla="*/ 210 h 210"/>
                <a:gd name="T10" fmla="*/ 229 w 236"/>
                <a:gd name="T11" fmla="*/ 210 h 210"/>
                <a:gd name="T12" fmla="*/ 236 w 236"/>
                <a:gd name="T13" fmla="*/ 202 h 210"/>
                <a:gd name="T14" fmla="*/ 236 w 236"/>
                <a:gd name="T15" fmla="*/ 7 h 210"/>
                <a:gd name="T16" fmla="*/ 229 w 236"/>
                <a:gd name="T17" fmla="*/ 0 h 210"/>
                <a:gd name="T18" fmla="*/ 182 w 236"/>
                <a:gd name="T19" fmla="*/ 16 h 210"/>
                <a:gd name="T20" fmla="*/ 192 w 236"/>
                <a:gd name="T21" fmla="*/ 26 h 210"/>
                <a:gd name="T22" fmla="*/ 182 w 236"/>
                <a:gd name="T23" fmla="*/ 36 h 210"/>
                <a:gd name="T24" fmla="*/ 172 w 236"/>
                <a:gd name="T25" fmla="*/ 26 h 210"/>
                <a:gd name="T26" fmla="*/ 182 w 236"/>
                <a:gd name="T27" fmla="*/ 16 h 210"/>
                <a:gd name="T28" fmla="*/ 153 w 236"/>
                <a:gd name="T29" fmla="*/ 16 h 210"/>
                <a:gd name="T30" fmla="*/ 163 w 236"/>
                <a:gd name="T31" fmla="*/ 26 h 210"/>
                <a:gd name="T32" fmla="*/ 153 w 236"/>
                <a:gd name="T33" fmla="*/ 36 h 210"/>
                <a:gd name="T34" fmla="*/ 143 w 236"/>
                <a:gd name="T35" fmla="*/ 26 h 210"/>
                <a:gd name="T36" fmla="*/ 153 w 236"/>
                <a:gd name="T37" fmla="*/ 16 h 210"/>
                <a:gd name="T38" fmla="*/ 221 w 236"/>
                <a:gd name="T39" fmla="*/ 195 h 210"/>
                <a:gd name="T40" fmla="*/ 15 w 236"/>
                <a:gd name="T41" fmla="*/ 195 h 210"/>
                <a:gd name="T42" fmla="*/ 15 w 236"/>
                <a:gd name="T43" fmla="*/ 52 h 210"/>
                <a:gd name="T44" fmla="*/ 221 w 236"/>
                <a:gd name="T45" fmla="*/ 52 h 210"/>
                <a:gd name="T46" fmla="*/ 221 w 236"/>
                <a:gd name="T47" fmla="*/ 195 h 210"/>
                <a:gd name="T48" fmla="*/ 211 w 236"/>
                <a:gd name="T49" fmla="*/ 36 h 210"/>
                <a:gd name="T50" fmla="*/ 201 w 236"/>
                <a:gd name="T51" fmla="*/ 26 h 210"/>
                <a:gd name="T52" fmla="*/ 211 w 236"/>
                <a:gd name="T53" fmla="*/ 16 h 210"/>
                <a:gd name="T54" fmla="*/ 221 w 236"/>
                <a:gd name="T55" fmla="*/ 26 h 210"/>
                <a:gd name="T56" fmla="*/ 211 w 236"/>
                <a:gd name="T57" fmla="*/ 3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10">
                  <a:moveTo>
                    <a:pt x="229" y="0"/>
                  </a:moveTo>
                  <a:cubicBezTo>
                    <a:pt x="7" y="0"/>
                    <a:pt x="7" y="0"/>
                    <a:pt x="7" y="0"/>
                  </a:cubicBezTo>
                  <a:cubicBezTo>
                    <a:pt x="3" y="0"/>
                    <a:pt x="0" y="3"/>
                    <a:pt x="0" y="7"/>
                  </a:cubicBezTo>
                  <a:cubicBezTo>
                    <a:pt x="0" y="202"/>
                    <a:pt x="0" y="202"/>
                    <a:pt x="0" y="202"/>
                  </a:cubicBezTo>
                  <a:cubicBezTo>
                    <a:pt x="0" y="206"/>
                    <a:pt x="3" y="210"/>
                    <a:pt x="7" y="210"/>
                  </a:cubicBezTo>
                  <a:cubicBezTo>
                    <a:pt x="229" y="210"/>
                    <a:pt x="229" y="210"/>
                    <a:pt x="229" y="210"/>
                  </a:cubicBezTo>
                  <a:cubicBezTo>
                    <a:pt x="233" y="210"/>
                    <a:pt x="236" y="206"/>
                    <a:pt x="236" y="202"/>
                  </a:cubicBezTo>
                  <a:cubicBezTo>
                    <a:pt x="236" y="7"/>
                    <a:pt x="236" y="7"/>
                    <a:pt x="236" y="7"/>
                  </a:cubicBezTo>
                  <a:cubicBezTo>
                    <a:pt x="236" y="3"/>
                    <a:pt x="233" y="0"/>
                    <a:pt x="229" y="0"/>
                  </a:cubicBezTo>
                  <a:close/>
                  <a:moveTo>
                    <a:pt x="182" y="16"/>
                  </a:moveTo>
                  <a:cubicBezTo>
                    <a:pt x="187" y="16"/>
                    <a:pt x="192" y="21"/>
                    <a:pt x="192" y="26"/>
                  </a:cubicBezTo>
                  <a:cubicBezTo>
                    <a:pt x="192" y="32"/>
                    <a:pt x="187" y="36"/>
                    <a:pt x="182" y="36"/>
                  </a:cubicBezTo>
                  <a:cubicBezTo>
                    <a:pt x="176" y="36"/>
                    <a:pt x="172" y="32"/>
                    <a:pt x="172" y="26"/>
                  </a:cubicBezTo>
                  <a:cubicBezTo>
                    <a:pt x="172" y="21"/>
                    <a:pt x="176" y="16"/>
                    <a:pt x="182" y="16"/>
                  </a:cubicBezTo>
                  <a:close/>
                  <a:moveTo>
                    <a:pt x="153" y="16"/>
                  </a:moveTo>
                  <a:cubicBezTo>
                    <a:pt x="158" y="16"/>
                    <a:pt x="163" y="21"/>
                    <a:pt x="163" y="26"/>
                  </a:cubicBezTo>
                  <a:cubicBezTo>
                    <a:pt x="163" y="32"/>
                    <a:pt x="158" y="36"/>
                    <a:pt x="153" y="36"/>
                  </a:cubicBezTo>
                  <a:cubicBezTo>
                    <a:pt x="147" y="36"/>
                    <a:pt x="143" y="32"/>
                    <a:pt x="143" y="26"/>
                  </a:cubicBezTo>
                  <a:cubicBezTo>
                    <a:pt x="143" y="21"/>
                    <a:pt x="147" y="16"/>
                    <a:pt x="153" y="16"/>
                  </a:cubicBezTo>
                  <a:close/>
                  <a:moveTo>
                    <a:pt x="221" y="195"/>
                  </a:moveTo>
                  <a:cubicBezTo>
                    <a:pt x="15" y="195"/>
                    <a:pt x="15" y="195"/>
                    <a:pt x="15" y="195"/>
                  </a:cubicBezTo>
                  <a:cubicBezTo>
                    <a:pt x="15" y="52"/>
                    <a:pt x="15" y="52"/>
                    <a:pt x="15" y="52"/>
                  </a:cubicBezTo>
                  <a:cubicBezTo>
                    <a:pt x="221" y="52"/>
                    <a:pt x="221" y="52"/>
                    <a:pt x="221" y="52"/>
                  </a:cubicBezTo>
                  <a:lnTo>
                    <a:pt x="221" y="195"/>
                  </a:lnTo>
                  <a:close/>
                  <a:moveTo>
                    <a:pt x="211" y="36"/>
                  </a:moveTo>
                  <a:cubicBezTo>
                    <a:pt x="206" y="36"/>
                    <a:pt x="201" y="32"/>
                    <a:pt x="201" y="26"/>
                  </a:cubicBezTo>
                  <a:cubicBezTo>
                    <a:pt x="201" y="21"/>
                    <a:pt x="206" y="16"/>
                    <a:pt x="211" y="16"/>
                  </a:cubicBezTo>
                  <a:cubicBezTo>
                    <a:pt x="217" y="16"/>
                    <a:pt x="221" y="21"/>
                    <a:pt x="221" y="26"/>
                  </a:cubicBezTo>
                  <a:cubicBezTo>
                    <a:pt x="221" y="32"/>
                    <a:pt x="217" y="36"/>
                    <a:pt x="21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59" name="Freeform 42"/>
            <p:cNvSpPr/>
            <p:nvPr/>
          </p:nvSpPr>
          <p:spPr bwMode="auto">
            <a:xfrm>
              <a:off x="3405189" y="400051"/>
              <a:ext cx="120650" cy="153988"/>
            </a:xfrm>
            <a:custGeom>
              <a:avLst/>
              <a:gdLst>
                <a:gd name="T0" fmla="*/ 47 w 56"/>
                <a:gd name="T1" fmla="*/ 71 h 71"/>
                <a:gd name="T2" fmla="*/ 42 w 56"/>
                <a:gd name="T3" fmla="*/ 70 h 71"/>
                <a:gd name="T4" fmla="*/ 4 w 56"/>
                <a:gd name="T5" fmla="*/ 43 h 71"/>
                <a:gd name="T6" fmla="*/ 0 w 56"/>
                <a:gd name="T7" fmla="*/ 36 h 71"/>
                <a:gd name="T8" fmla="*/ 4 w 56"/>
                <a:gd name="T9" fmla="*/ 29 h 71"/>
                <a:gd name="T10" fmla="*/ 42 w 56"/>
                <a:gd name="T11" fmla="*/ 2 h 71"/>
                <a:gd name="T12" fmla="*/ 54 w 56"/>
                <a:gd name="T13" fmla="*/ 4 h 71"/>
                <a:gd name="T14" fmla="*/ 51 w 56"/>
                <a:gd name="T15" fmla="*/ 16 h 71"/>
                <a:gd name="T16" fmla="*/ 23 w 56"/>
                <a:gd name="T17" fmla="*/ 36 h 71"/>
                <a:gd name="T18" fmla="*/ 51 w 56"/>
                <a:gd name="T19" fmla="*/ 56 h 71"/>
                <a:gd name="T20" fmla="*/ 54 w 56"/>
                <a:gd name="T21" fmla="*/ 67 h 71"/>
                <a:gd name="T22" fmla="*/ 47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47" y="71"/>
                  </a:moveTo>
                  <a:cubicBezTo>
                    <a:pt x="45" y="71"/>
                    <a:pt x="43" y="71"/>
                    <a:pt x="42" y="70"/>
                  </a:cubicBezTo>
                  <a:cubicBezTo>
                    <a:pt x="4" y="43"/>
                    <a:pt x="4" y="43"/>
                    <a:pt x="4" y="43"/>
                  </a:cubicBezTo>
                  <a:cubicBezTo>
                    <a:pt x="1" y="41"/>
                    <a:pt x="0" y="39"/>
                    <a:pt x="0" y="36"/>
                  </a:cubicBezTo>
                  <a:cubicBezTo>
                    <a:pt x="0" y="33"/>
                    <a:pt x="1" y="31"/>
                    <a:pt x="4" y="29"/>
                  </a:cubicBezTo>
                  <a:cubicBezTo>
                    <a:pt x="42" y="2"/>
                    <a:pt x="42" y="2"/>
                    <a:pt x="42" y="2"/>
                  </a:cubicBezTo>
                  <a:cubicBezTo>
                    <a:pt x="45" y="0"/>
                    <a:pt x="51" y="1"/>
                    <a:pt x="54" y="4"/>
                  </a:cubicBezTo>
                  <a:cubicBezTo>
                    <a:pt x="56" y="8"/>
                    <a:pt x="55" y="14"/>
                    <a:pt x="51" y="16"/>
                  </a:cubicBezTo>
                  <a:cubicBezTo>
                    <a:pt x="23" y="36"/>
                    <a:pt x="23" y="36"/>
                    <a:pt x="23" y="36"/>
                  </a:cubicBezTo>
                  <a:cubicBezTo>
                    <a:pt x="51" y="56"/>
                    <a:pt x="51" y="56"/>
                    <a:pt x="51" y="56"/>
                  </a:cubicBezTo>
                  <a:cubicBezTo>
                    <a:pt x="55" y="58"/>
                    <a:pt x="56" y="64"/>
                    <a:pt x="54" y="67"/>
                  </a:cubicBezTo>
                  <a:cubicBezTo>
                    <a:pt x="52" y="70"/>
                    <a:pt x="49" y="71"/>
                    <a:pt x="4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60" name="Freeform 43"/>
            <p:cNvSpPr/>
            <p:nvPr/>
          </p:nvSpPr>
          <p:spPr bwMode="auto">
            <a:xfrm>
              <a:off x="3646489" y="400051"/>
              <a:ext cx="122238" cy="153988"/>
            </a:xfrm>
            <a:custGeom>
              <a:avLst/>
              <a:gdLst>
                <a:gd name="T0" fmla="*/ 9 w 56"/>
                <a:gd name="T1" fmla="*/ 71 h 71"/>
                <a:gd name="T2" fmla="*/ 2 w 56"/>
                <a:gd name="T3" fmla="*/ 67 h 71"/>
                <a:gd name="T4" fmla="*/ 4 w 56"/>
                <a:gd name="T5" fmla="*/ 56 h 71"/>
                <a:gd name="T6" fmla="*/ 33 w 56"/>
                <a:gd name="T7" fmla="*/ 36 h 71"/>
                <a:gd name="T8" fmla="*/ 4 w 56"/>
                <a:gd name="T9" fmla="*/ 16 h 71"/>
                <a:gd name="T10" fmla="*/ 2 w 56"/>
                <a:gd name="T11" fmla="*/ 4 h 71"/>
                <a:gd name="T12" fmla="*/ 14 w 56"/>
                <a:gd name="T13" fmla="*/ 2 h 71"/>
                <a:gd name="T14" fmla="*/ 52 w 56"/>
                <a:gd name="T15" fmla="*/ 29 h 71"/>
                <a:gd name="T16" fmla="*/ 56 w 56"/>
                <a:gd name="T17" fmla="*/ 36 h 71"/>
                <a:gd name="T18" fmla="*/ 52 w 56"/>
                <a:gd name="T19" fmla="*/ 43 h 71"/>
                <a:gd name="T20" fmla="*/ 14 w 56"/>
                <a:gd name="T21" fmla="*/ 70 h 71"/>
                <a:gd name="T22" fmla="*/ 9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9" y="71"/>
                  </a:moveTo>
                  <a:cubicBezTo>
                    <a:pt x="7" y="71"/>
                    <a:pt x="4" y="70"/>
                    <a:pt x="2" y="67"/>
                  </a:cubicBezTo>
                  <a:cubicBezTo>
                    <a:pt x="0" y="64"/>
                    <a:pt x="1" y="58"/>
                    <a:pt x="4" y="56"/>
                  </a:cubicBezTo>
                  <a:cubicBezTo>
                    <a:pt x="33" y="36"/>
                    <a:pt x="33" y="36"/>
                    <a:pt x="33" y="36"/>
                  </a:cubicBezTo>
                  <a:cubicBezTo>
                    <a:pt x="4" y="16"/>
                    <a:pt x="4" y="16"/>
                    <a:pt x="4" y="16"/>
                  </a:cubicBezTo>
                  <a:cubicBezTo>
                    <a:pt x="1" y="14"/>
                    <a:pt x="0" y="8"/>
                    <a:pt x="2" y="4"/>
                  </a:cubicBezTo>
                  <a:cubicBezTo>
                    <a:pt x="5" y="1"/>
                    <a:pt x="10" y="0"/>
                    <a:pt x="14" y="2"/>
                  </a:cubicBezTo>
                  <a:cubicBezTo>
                    <a:pt x="52" y="29"/>
                    <a:pt x="52" y="29"/>
                    <a:pt x="52" y="29"/>
                  </a:cubicBezTo>
                  <a:cubicBezTo>
                    <a:pt x="55" y="31"/>
                    <a:pt x="56" y="33"/>
                    <a:pt x="56" y="36"/>
                  </a:cubicBezTo>
                  <a:cubicBezTo>
                    <a:pt x="56" y="39"/>
                    <a:pt x="55" y="41"/>
                    <a:pt x="52" y="43"/>
                  </a:cubicBezTo>
                  <a:cubicBezTo>
                    <a:pt x="14" y="70"/>
                    <a:pt x="14" y="70"/>
                    <a:pt x="14" y="70"/>
                  </a:cubicBezTo>
                  <a:cubicBezTo>
                    <a:pt x="13" y="71"/>
                    <a:pt x="11" y="71"/>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61" name="Freeform 44"/>
            <p:cNvSpPr/>
            <p:nvPr/>
          </p:nvSpPr>
          <p:spPr bwMode="auto">
            <a:xfrm>
              <a:off x="3536951" y="384176"/>
              <a:ext cx="100013" cy="184150"/>
            </a:xfrm>
            <a:custGeom>
              <a:avLst/>
              <a:gdLst>
                <a:gd name="T0" fmla="*/ 9 w 46"/>
                <a:gd name="T1" fmla="*/ 85 h 85"/>
                <a:gd name="T2" fmla="*/ 6 w 46"/>
                <a:gd name="T3" fmla="*/ 84 h 85"/>
                <a:gd name="T4" fmla="*/ 1 w 46"/>
                <a:gd name="T5" fmla="*/ 73 h 85"/>
                <a:gd name="T6" fmla="*/ 29 w 46"/>
                <a:gd name="T7" fmla="*/ 7 h 85"/>
                <a:gd name="T8" fmla="*/ 40 w 46"/>
                <a:gd name="T9" fmla="*/ 2 h 85"/>
                <a:gd name="T10" fmla="*/ 44 w 46"/>
                <a:gd name="T11" fmla="*/ 13 h 85"/>
                <a:gd name="T12" fmla="*/ 17 w 46"/>
                <a:gd name="T13" fmla="*/ 79 h 85"/>
                <a:gd name="T14" fmla="*/ 9 w 46"/>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85">
                  <a:moveTo>
                    <a:pt x="9" y="85"/>
                  </a:moveTo>
                  <a:cubicBezTo>
                    <a:pt x="8" y="85"/>
                    <a:pt x="7" y="84"/>
                    <a:pt x="6" y="84"/>
                  </a:cubicBezTo>
                  <a:cubicBezTo>
                    <a:pt x="2" y="82"/>
                    <a:pt x="0" y="77"/>
                    <a:pt x="1" y="73"/>
                  </a:cubicBezTo>
                  <a:cubicBezTo>
                    <a:pt x="29" y="7"/>
                    <a:pt x="29" y="7"/>
                    <a:pt x="29" y="7"/>
                  </a:cubicBezTo>
                  <a:cubicBezTo>
                    <a:pt x="30" y="2"/>
                    <a:pt x="35" y="0"/>
                    <a:pt x="40" y="2"/>
                  </a:cubicBezTo>
                  <a:cubicBezTo>
                    <a:pt x="44" y="4"/>
                    <a:pt x="46" y="9"/>
                    <a:pt x="44" y="13"/>
                  </a:cubicBezTo>
                  <a:cubicBezTo>
                    <a:pt x="17" y="79"/>
                    <a:pt x="17" y="79"/>
                    <a:pt x="17" y="79"/>
                  </a:cubicBezTo>
                  <a:cubicBezTo>
                    <a:pt x="16" y="83"/>
                    <a:pt x="13" y="85"/>
                    <a:pt x="9"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grpSp>
        <p:nvGrpSpPr>
          <p:cNvPr id="71" name="组合 70"/>
          <p:cNvGrpSpPr/>
          <p:nvPr/>
        </p:nvGrpSpPr>
        <p:grpSpPr>
          <a:xfrm>
            <a:off x="8494537" y="1504368"/>
            <a:ext cx="1257152" cy="863695"/>
            <a:chOff x="8356601" y="152401"/>
            <a:chExt cx="566738" cy="514350"/>
          </a:xfrm>
          <a:solidFill>
            <a:schemeClr val="accent1"/>
          </a:solidFill>
        </p:grpSpPr>
        <p:sp>
          <p:nvSpPr>
            <p:cNvPr id="72" name="Rectangle 541"/>
            <p:cNvSpPr>
              <a:spLocks noChangeArrowheads="1"/>
            </p:cNvSpPr>
            <p:nvPr/>
          </p:nvSpPr>
          <p:spPr bwMode="auto">
            <a:xfrm>
              <a:off x="8564564" y="614363"/>
              <a:ext cx="1492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3" name="Freeform 542"/>
            <p:cNvSpPr/>
            <p:nvPr/>
          </p:nvSpPr>
          <p:spPr bwMode="auto">
            <a:xfrm>
              <a:off x="8520114" y="654051"/>
              <a:ext cx="241300" cy="12700"/>
            </a:xfrm>
            <a:custGeom>
              <a:avLst/>
              <a:gdLst>
                <a:gd name="T0" fmla="*/ 107 w 112"/>
                <a:gd name="T1" fmla="*/ 0 h 6"/>
                <a:gd name="T2" fmla="*/ 4 w 112"/>
                <a:gd name="T3" fmla="*/ 0 h 6"/>
                <a:gd name="T4" fmla="*/ 0 w 112"/>
                <a:gd name="T5" fmla="*/ 5 h 6"/>
                <a:gd name="T6" fmla="*/ 0 w 112"/>
                <a:gd name="T7" fmla="*/ 6 h 6"/>
                <a:gd name="T8" fmla="*/ 112 w 112"/>
                <a:gd name="T9" fmla="*/ 6 h 6"/>
                <a:gd name="T10" fmla="*/ 112 w 112"/>
                <a:gd name="T11" fmla="*/ 5 h 6"/>
                <a:gd name="T12" fmla="*/ 107 w 1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2" h="6">
                  <a:moveTo>
                    <a:pt x="107" y="0"/>
                  </a:moveTo>
                  <a:cubicBezTo>
                    <a:pt x="4" y="0"/>
                    <a:pt x="4" y="0"/>
                    <a:pt x="4" y="0"/>
                  </a:cubicBezTo>
                  <a:cubicBezTo>
                    <a:pt x="2" y="0"/>
                    <a:pt x="0" y="2"/>
                    <a:pt x="0" y="5"/>
                  </a:cubicBezTo>
                  <a:cubicBezTo>
                    <a:pt x="0" y="6"/>
                    <a:pt x="0" y="6"/>
                    <a:pt x="0" y="6"/>
                  </a:cubicBezTo>
                  <a:cubicBezTo>
                    <a:pt x="112" y="6"/>
                    <a:pt x="112" y="6"/>
                    <a:pt x="112" y="6"/>
                  </a:cubicBezTo>
                  <a:cubicBezTo>
                    <a:pt x="112" y="5"/>
                    <a:pt x="112" y="5"/>
                    <a:pt x="112" y="5"/>
                  </a:cubicBezTo>
                  <a:cubicBezTo>
                    <a:pt x="112" y="2"/>
                    <a:pt x="110" y="0"/>
                    <a:pt x="1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4" name="Freeform 543"/>
            <p:cNvSpPr/>
            <p:nvPr/>
          </p:nvSpPr>
          <p:spPr bwMode="auto">
            <a:xfrm>
              <a:off x="8356601" y="193676"/>
              <a:ext cx="566738" cy="412750"/>
            </a:xfrm>
            <a:custGeom>
              <a:avLst/>
              <a:gdLst>
                <a:gd name="T0" fmla="*/ 257 w 263"/>
                <a:gd name="T1" fmla="*/ 0 h 191"/>
                <a:gd name="T2" fmla="*/ 232 w 263"/>
                <a:gd name="T3" fmla="*/ 0 h 191"/>
                <a:gd name="T4" fmla="*/ 224 w 263"/>
                <a:gd name="T5" fmla="*/ 10 h 191"/>
                <a:gd name="T6" fmla="*/ 219 w 263"/>
                <a:gd name="T7" fmla="*/ 16 h 191"/>
                <a:gd name="T8" fmla="*/ 247 w 263"/>
                <a:gd name="T9" fmla="*/ 16 h 191"/>
                <a:gd name="T10" fmla="*/ 247 w 263"/>
                <a:gd name="T11" fmla="*/ 150 h 191"/>
                <a:gd name="T12" fmla="*/ 16 w 263"/>
                <a:gd name="T13" fmla="*/ 150 h 191"/>
                <a:gd name="T14" fmla="*/ 16 w 263"/>
                <a:gd name="T15" fmla="*/ 16 h 191"/>
                <a:gd name="T16" fmla="*/ 158 w 263"/>
                <a:gd name="T17" fmla="*/ 16 h 191"/>
                <a:gd name="T18" fmla="*/ 181 w 263"/>
                <a:gd name="T19" fmla="*/ 0 h 191"/>
                <a:gd name="T20" fmla="*/ 7 w 263"/>
                <a:gd name="T21" fmla="*/ 0 h 191"/>
                <a:gd name="T22" fmla="*/ 0 w 263"/>
                <a:gd name="T23" fmla="*/ 7 h 191"/>
                <a:gd name="T24" fmla="*/ 0 w 263"/>
                <a:gd name="T25" fmla="*/ 185 h 191"/>
                <a:gd name="T26" fmla="*/ 7 w 263"/>
                <a:gd name="T27" fmla="*/ 191 h 191"/>
                <a:gd name="T28" fmla="*/ 257 w 263"/>
                <a:gd name="T29" fmla="*/ 191 h 191"/>
                <a:gd name="T30" fmla="*/ 263 w 263"/>
                <a:gd name="T31" fmla="*/ 185 h 191"/>
                <a:gd name="T32" fmla="*/ 263 w 263"/>
                <a:gd name="T33" fmla="*/ 7 h 191"/>
                <a:gd name="T34" fmla="*/ 257 w 26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91">
                  <a:moveTo>
                    <a:pt x="257" y="0"/>
                  </a:moveTo>
                  <a:cubicBezTo>
                    <a:pt x="232" y="0"/>
                    <a:pt x="232" y="0"/>
                    <a:pt x="232" y="0"/>
                  </a:cubicBezTo>
                  <a:cubicBezTo>
                    <a:pt x="230" y="3"/>
                    <a:pt x="227" y="6"/>
                    <a:pt x="224" y="10"/>
                  </a:cubicBezTo>
                  <a:cubicBezTo>
                    <a:pt x="219" y="16"/>
                    <a:pt x="219" y="16"/>
                    <a:pt x="219" y="16"/>
                  </a:cubicBezTo>
                  <a:cubicBezTo>
                    <a:pt x="247" y="16"/>
                    <a:pt x="247" y="16"/>
                    <a:pt x="247" y="16"/>
                  </a:cubicBezTo>
                  <a:cubicBezTo>
                    <a:pt x="247" y="150"/>
                    <a:pt x="247" y="150"/>
                    <a:pt x="247" y="150"/>
                  </a:cubicBezTo>
                  <a:cubicBezTo>
                    <a:pt x="16" y="150"/>
                    <a:pt x="16" y="150"/>
                    <a:pt x="16" y="150"/>
                  </a:cubicBezTo>
                  <a:cubicBezTo>
                    <a:pt x="16" y="16"/>
                    <a:pt x="16" y="16"/>
                    <a:pt x="16" y="16"/>
                  </a:cubicBezTo>
                  <a:cubicBezTo>
                    <a:pt x="158" y="16"/>
                    <a:pt x="158" y="16"/>
                    <a:pt x="158" y="16"/>
                  </a:cubicBezTo>
                  <a:cubicBezTo>
                    <a:pt x="181" y="0"/>
                    <a:pt x="181" y="0"/>
                    <a:pt x="181" y="0"/>
                  </a:cubicBezTo>
                  <a:cubicBezTo>
                    <a:pt x="7" y="0"/>
                    <a:pt x="7" y="0"/>
                    <a:pt x="7" y="0"/>
                  </a:cubicBezTo>
                  <a:cubicBezTo>
                    <a:pt x="3" y="0"/>
                    <a:pt x="0" y="3"/>
                    <a:pt x="0" y="7"/>
                  </a:cubicBezTo>
                  <a:cubicBezTo>
                    <a:pt x="0" y="185"/>
                    <a:pt x="0" y="185"/>
                    <a:pt x="0" y="185"/>
                  </a:cubicBezTo>
                  <a:cubicBezTo>
                    <a:pt x="0" y="188"/>
                    <a:pt x="3" y="191"/>
                    <a:pt x="7" y="191"/>
                  </a:cubicBezTo>
                  <a:cubicBezTo>
                    <a:pt x="257" y="191"/>
                    <a:pt x="257" y="191"/>
                    <a:pt x="257" y="191"/>
                  </a:cubicBezTo>
                  <a:cubicBezTo>
                    <a:pt x="260" y="191"/>
                    <a:pt x="263" y="188"/>
                    <a:pt x="263" y="185"/>
                  </a:cubicBezTo>
                  <a:cubicBezTo>
                    <a:pt x="263" y="7"/>
                    <a:pt x="263" y="7"/>
                    <a:pt x="263" y="7"/>
                  </a:cubicBezTo>
                  <a:cubicBezTo>
                    <a:pt x="263" y="3"/>
                    <a:pt x="260"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6" name="Freeform 544"/>
            <p:cNvSpPr/>
            <p:nvPr/>
          </p:nvSpPr>
          <p:spPr bwMode="auto">
            <a:xfrm>
              <a:off x="8472489" y="384176"/>
              <a:ext cx="125413" cy="103188"/>
            </a:xfrm>
            <a:custGeom>
              <a:avLst/>
              <a:gdLst>
                <a:gd name="T0" fmla="*/ 18 w 58"/>
                <a:gd name="T1" fmla="*/ 12 h 48"/>
                <a:gd name="T2" fmla="*/ 0 w 58"/>
                <a:gd name="T3" fmla="*/ 44 h 48"/>
                <a:gd name="T4" fmla="*/ 6 w 58"/>
                <a:gd name="T5" fmla="*/ 46 h 48"/>
                <a:gd name="T6" fmla="*/ 19 w 58"/>
                <a:gd name="T7" fmla="*/ 35 h 48"/>
                <a:gd name="T8" fmla="*/ 16 w 58"/>
                <a:gd name="T9" fmla="*/ 47 h 48"/>
                <a:gd name="T10" fmla="*/ 41 w 58"/>
                <a:gd name="T11" fmla="*/ 40 h 48"/>
                <a:gd name="T12" fmla="*/ 58 w 58"/>
                <a:gd name="T13" fmla="*/ 18 h 48"/>
                <a:gd name="T14" fmla="*/ 42 w 58"/>
                <a:gd name="T15" fmla="*/ 0 h 48"/>
                <a:gd name="T16" fmla="*/ 18 w 58"/>
                <a:gd name="T17"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8">
                  <a:moveTo>
                    <a:pt x="18" y="12"/>
                  </a:moveTo>
                  <a:cubicBezTo>
                    <a:pt x="8" y="27"/>
                    <a:pt x="17" y="43"/>
                    <a:pt x="0" y="44"/>
                  </a:cubicBezTo>
                  <a:cubicBezTo>
                    <a:pt x="0" y="44"/>
                    <a:pt x="2" y="45"/>
                    <a:pt x="6" y="46"/>
                  </a:cubicBezTo>
                  <a:cubicBezTo>
                    <a:pt x="13" y="47"/>
                    <a:pt x="18" y="44"/>
                    <a:pt x="19" y="35"/>
                  </a:cubicBezTo>
                  <a:cubicBezTo>
                    <a:pt x="19" y="35"/>
                    <a:pt x="21" y="40"/>
                    <a:pt x="16" y="47"/>
                  </a:cubicBezTo>
                  <a:cubicBezTo>
                    <a:pt x="23" y="48"/>
                    <a:pt x="35" y="45"/>
                    <a:pt x="41" y="40"/>
                  </a:cubicBezTo>
                  <a:cubicBezTo>
                    <a:pt x="55" y="29"/>
                    <a:pt x="58" y="18"/>
                    <a:pt x="58" y="18"/>
                  </a:cubicBezTo>
                  <a:cubicBezTo>
                    <a:pt x="42" y="0"/>
                    <a:pt x="42" y="0"/>
                    <a:pt x="42" y="0"/>
                  </a:cubicBezTo>
                  <a:cubicBezTo>
                    <a:pt x="42" y="0"/>
                    <a:pt x="25" y="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7" name="Freeform 545"/>
            <p:cNvSpPr/>
            <p:nvPr/>
          </p:nvSpPr>
          <p:spPr bwMode="auto">
            <a:xfrm>
              <a:off x="8585201" y="152401"/>
              <a:ext cx="271463" cy="250825"/>
            </a:xfrm>
            <a:custGeom>
              <a:avLst/>
              <a:gdLst>
                <a:gd name="T0" fmla="*/ 103 w 126"/>
                <a:gd name="T1" fmla="*/ 14 h 116"/>
                <a:gd name="T2" fmla="*/ 32 w 126"/>
                <a:gd name="T3" fmla="*/ 63 h 116"/>
                <a:gd name="T4" fmla="*/ 3 w 126"/>
                <a:gd name="T5" fmla="*/ 95 h 116"/>
                <a:gd name="T6" fmla="*/ 18 w 126"/>
                <a:gd name="T7" fmla="*/ 111 h 116"/>
                <a:gd name="T8" fmla="*/ 53 w 126"/>
                <a:gd name="T9" fmla="*/ 87 h 116"/>
                <a:gd name="T10" fmla="*/ 110 w 126"/>
                <a:gd name="T11" fmla="*/ 22 h 116"/>
                <a:gd name="T12" fmla="*/ 103 w 126"/>
                <a:gd name="T13" fmla="*/ 14 h 116"/>
              </a:gdLst>
              <a:ahLst/>
              <a:cxnLst>
                <a:cxn ang="0">
                  <a:pos x="T0" y="T1"/>
                </a:cxn>
                <a:cxn ang="0">
                  <a:pos x="T2" y="T3"/>
                </a:cxn>
                <a:cxn ang="0">
                  <a:pos x="T4" y="T5"/>
                </a:cxn>
                <a:cxn ang="0">
                  <a:pos x="T6" y="T7"/>
                </a:cxn>
                <a:cxn ang="0">
                  <a:pos x="T8" y="T9"/>
                </a:cxn>
                <a:cxn ang="0">
                  <a:pos x="T10" y="T11"/>
                </a:cxn>
                <a:cxn ang="0">
                  <a:pos x="T12" y="T13"/>
                </a:cxn>
              </a:cxnLst>
              <a:rect l="0" t="0" r="r" b="b"/>
              <a:pathLst>
                <a:path w="126" h="116">
                  <a:moveTo>
                    <a:pt x="103" y="14"/>
                  </a:moveTo>
                  <a:cubicBezTo>
                    <a:pt x="83" y="27"/>
                    <a:pt x="51" y="49"/>
                    <a:pt x="32" y="63"/>
                  </a:cubicBezTo>
                  <a:cubicBezTo>
                    <a:pt x="12" y="76"/>
                    <a:pt x="0" y="91"/>
                    <a:pt x="3" y="95"/>
                  </a:cubicBezTo>
                  <a:cubicBezTo>
                    <a:pt x="7" y="100"/>
                    <a:pt x="14" y="107"/>
                    <a:pt x="18" y="111"/>
                  </a:cubicBezTo>
                  <a:cubicBezTo>
                    <a:pt x="22" y="116"/>
                    <a:pt x="38" y="105"/>
                    <a:pt x="53" y="87"/>
                  </a:cubicBezTo>
                  <a:cubicBezTo>
                    <a:pt x="69" y="69"/>
                    <a:pt x="94" y="40"/>
                    <a:pt x="110" y="22"/>
                  </a:cubicBezTo>
                  <a:cubicBezTo>
                    <a:pt x="126" y="4"/>
                    <a:pt x="122" y="0"/>
                    <a:pt x="10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8" name="Freeform 546"/>
            <p:cNvSpPr/>
            <p:nvPr/>
          </p:nvSpPr>
          <p:spPr bwMode="auto">
            <a:xfrm>
              <a:off x="8564564" y="358776"/>
              <a:ext cx="58738" cy="60325"/>
            </a:xfrm>
            <a:custGeom>
              <a:avLst/>
              <a:gdLst>
                <a:gd name="T0" fmla="*/ 9 w 27"/>
                <a:gd name="T1" fmla="*/ 1 h 28"/>
                <a:gd name="T2" fmla="*/ 4 w 27"/>
                <a:gd name="T3" fmla="*/ 1 h 28"/>
                <a:gd name="T4" fmla="*/ 3 w 27"/>
                <a:gd name="T5" fmla="*/ 5 h 28"/>
                <a:gd name="T6" fmla="*/ 2 w 27"/>
                <a:gd name="T7" fmla="*/ 6 h 28"/>
                <a:gd name="T8" fmla="*/ 1 w 27"/>
                <a:gd name="T9" fmla="*/ 10 h 28"/>
                <a:gd name="T10" fmla="*/ 16 w 27"/>
                <a:gd name="T11" fmla="*/ 26 h 28"/>
                <a:gd name="T12" fmla="*/ 20 w 27"/>
                <a:gd name="T13" fmla="*/ 26 h 28"/>
                <a:gd name="T14" fmla="*/ 21 w 27"/>
                <a:gd name="T15" fmla="*/ 26 h 28"/>
                <a:gd name="T16" fmla="*/ 25 w 27"/>
                <a:gd name="T17" fmla="*/ 24 h 28"/>
                <a:gd name="T18" fmla="*/ 26 w 27"/>
                <a:gd name="T19" fmla="*/ 19 h 28"/>
                <a:gd name="T20" fmla="*/ 9 w 27"/>
                <a:gd name="T2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8">
                  <a:moveTo>
                    <a:pt x="9" y="1"/>
                  </a:moveTo>
                  <a:cubicBezTo>
                    <a:pt x="8" y="0"/>
                    <a:pt x="6" y="0"/>
                    <a:pt x="4" y="1"/>
                  </a:cubicBezTo>
                  <a:cubicBezTo>
                    <a:pt x="3" y="2"/>
                    <a:pt x="2" y="4"/>
                    <a:pt x="3" y="5"/>
                  </a:cubicBezTo>
                  <a:cubicBezTo>
                    <a:pt x="2" y="5"/>
                    <a:pt x="2" y="5"/>
                    <a:pt x="2" y="6"/>
                  </a:cubicBezTo>
                  <a:cubicBezTo>
                    <a:pt x="0" y="7"/>
                    <a:pt x="0" y="9"/>
                    <a:pt x="1" y="10"/>
                  </a:cubicBezTo>
                  <a:cubicBezTo>
                    <a:pt x="16" y="26"/>
                    <a:pt x="16" y="26"/>
                    <a:pt x="16" y="26"/>
                  </a:cubicBezTo>
                  <a:cubicBezTo>
                    <a:pt x="17" y="28"/>
                    <a:pt x="19" y="28"/>
                    <a:pt x="20" y="26"/>
                  </a:cubicBezTo>
                  <a:cubicBezTo>
                    <a:pt x="21" y="26"/>
                    <a:pt x="21" y="26"/>
                    <a:pt x="21" y="26"/>
                  </a:cubicBezTo>
                  <a:cubicBezTo>
                    <a:pt x="22" y="26"/>
                    <a:pt x="24" y="26"/>
                    <a:pt x="25" y="24"/>
                  </a:cubicBezTo>
                  <a:cubicBezTo>
                    <a:pt x="26" y="23"/>
                    <a:pt x="27" y="21"/>
                    <a:pt x="26" y="19"/>
                  </a:cubicBezTo>
                  <a:lnTo>
                    <a:pt x="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sp>
        <p:nvSpPr>
          <p:cNvPr id="80" name="Shape 15208">
            <a:extLst>
              <a:ext uri="{FF2B5EF4-FFF2-40B4-BE49-F238E27FC236}">
                <a16:creationId xmlns="" xmlns:a16="http://schemas.microsoft.com/office/drawing/2014/main" id="{5BB33306-5485-44E0-AC0C-3574C595F018}"/>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endParaRPr lang="en-US" altLang="zh-CN" sz="5400" b="1" dirty="0">
              <a:solidFill>
                <a:srgbClr val="1C9494"/>
              </a:solidFill>
              <a:cs typeface="Helvetica Neue"/>
            </a:endParaRPr>
          </a:p>
        </p:txBody>
      </p:sp>
      <p:sp>
        <p:nvSpPr>
          <p:cNvPr id="81" name="TextBox 102">
            <a:extLst>
              <a:ext uri="{FF2B5EF4-FFF2-40B4-BE49-F238E27FC236}">
                <a16:creationId xmlns="" xmlns:a16="http://schemas.microsoft.com/office/drawing/2014/main" id="{B6A6894C-9205-45A8-9070-51BE1B692E2B}"/>
              </a:ext>
            </a:extLst>
          </p:cNvPr>
          <p:cNvSpPr txBox="1"/>
          <p:nvPr/>
        </p:nvSpPr>
        <p:spPr>
          <a:xfrm>
            <a:off x="7502545" y="2680594"/>
            <a:ext cx="3350693" cy="553998"/>
          </a:xfrm>
          <a:prstGeom prst="rect">
            <a:avLst/>
          </a:prstGeom>
          <a:noFill/>
        </p:spPr>
        <p:txBody>
          <a:bodyPr wrap="square" lIns="0" tIns="0" rIns="121893" bIns="0" rtlCol="0">
            <a:spAutoFit/>
          </a:bodyPr>
          <a:lstStyle/>
          <a:p>
            <a:pPr algn="ctr" defTabSz="608738"/>
            <a:r>
              <a:rPr lang="zh-CN" altLang="en-US" sz="3600" b="1" dirty="0">
                <a:solidFill>
                  <a:prstClr val="white"/>
                </a:solidFill>
                <a:latin typeface="微软雅黑"/>
                <a:ea typeface="微软雅黑"/>
                <a:cs typeface="Helvetica Neue"/>
              </a:rPr>
              <a:t>程序设计语言</a:t>
            </a:r>
            <a:endParaRPr lang="en-US" sz="3600" b="1" dirty="0">
              <a:solidFill>
                <a:prstClr val="white"/>
              </a:solidFill>
              <a:latin typeface="微软雅黑"/>
              <a:ea typeface="微软雅黑"/>
              <a:cs typeface="Helvetica Neue"/>
            </a:endParaRPr>
          </a:p>
        </p:txBody>
      </p:sp>
    </p:spTree>
    <p:extLst>
      <p:ext uri="{BB962C8B-B14F-4D97-AF65-F5344CB8AC3E}">
        <p14:creationId xmlns:p14="http://schemas.microsoft.com/office/powerpoint/2010/main" val="13151786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childTnLst>
                                </p:cTn>
                              </p:par>
                              <p:par>
                                <p:cTn id="9" presetID="53" presetClass="entr" presetSubtype="16"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p:cTn id="11" dur="500" fill="hold"/>
                                        <p:tgtEl>
                                          <p:spTgt spid="71"/>
                                        </p:tgtEl>
                                        <p:attrNameLst>
                                          <p:attrName>ppt_w</p:attrName>
                                        </p:attrNameLst>
                                      </p:cBhvr>
                                      <p:tavLst>
                                        <p:tav tm="0">
                                          <p:val>
                                            <p:fltVal val="0"/>
                                          </p:val>
                                        </p:tav>
                                        <p:tav tm="100000">
                                          <p:val>
                                            <p:strVal val="#ppt_w"/>
                                          </p:val>
                                        </p:tav>
                                      </p:tavLst>
                                    </p:anim>
                                    <p:anim calcmode="lin" valueType="num">
                                      <p:cBhvr>
                                        <p:cTn id="12" dur="500" fill="hold"/>
                                        <p:tgtEl>
                                          <p:spTgt spid="71"/>
                                        </p:tgtEl>
                                        <p:attrNameLst>
                                          <p:attrName>ppt_h</p:attrName>
                                        </p:attrNameLst>
                                      </p:cBhvr>
                                      <p:tavLst>
                                        <p:tav tm="0">
                                          <p:val>
                                            <p:fltVal val="0"/>
                                          </p:val>
                                        </p:tav>
                                        <p:tav tm="100000">
                                          <p:val>
                                            <p:strVal val="#ppt_h"/>
                                          </p:val>
                                        </p:tav>
                                      </p:tavLst>
                                    </p:anim>
                                    <p:animEffect transition="in" filter="fade">
                                      <p:cBhvr>
                                        <p:cTn id="13" dur="500"/>
                                        <p:tgtEl>
                                          <p:spTgt spid="71"/>
                                        </p:tgtEl>
                                      </p:cBhvr>
                                    </p:animEffect>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500" fill="hold"/>
                                        <p:tgtEl>
                                          <p:spTgt spid="85"/>
                                        </p:tgtEl>
                                        <p:attrNameLst>
                                          <p:attrName>ppt_w</p:attrName>
                                        </p:attrNameLst>
                                      </p:cBhvr>
                                      <p:tavLst>
                                        <p:tav tm="0">
                                          <p:val>
                                            <p:fltVal val="0"/>
                                          </p:val>
                                        </p:tav>
                                        <p:tav tm="100000">
                                          <p:val>
                                            <p:strVal val="#ppt_w"/>
                                          </p:val>
                                        </p:tav>
                                      </p:tavLst>
                                    </p:anim>
                                    <p:anim calcmode="lin" valueType="num">
                                      <p:cBhvr>
                                        <p:cTn id="23" dur="500" fill="hold"/>
                                        <p:tgtEl>
                                          <p:spTgt spid="85"/>
                                        </p:tgtEl>
                                        <p:attrNameLst>
                                          <p:attrName>ppt_h</p:attrName>
                                        </p:attrNameLst>
                                      </p:cBhvr>
                                      <p:tavLst>
                                        <p:tav tm="0">
                                          <p:val>
                                            <p:fltVal val="0"/>
                                          </p:val>
                                        </p:tav>
                                        <p:tav tm="100000">
                                          <p:val>
                                            <p:strVal val="#ppt_h"/>
                                          </p:val>
                                        </p:tav>
                                      </p:tavLst>
                                    </p:anim>
                                    <p:animEffect transition="in" filter="fade">
                                      <p:cBhvr>
                                        <p:cTn id="24" dur="500"/>
                                        <p:tgtEl>
                                          <p:spTgt spid="85"/>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dissolve">
                                      <p:cBhvr>
                                        <p:cTn id="28" dur="500"/>
                                        <p:tgtEl>
                                          <p:spTgt spid="86"/>
                                        </p:tgtEl>
                                      </p:cBhvr>
                                    </p:animEffect>
                                  </p:childTnLst>
                                </p:cTn>
                              </p:par>
                            </p:childTnLst>
                          </p:cTn>
                        </p:par>
                        <p:par>
                          <p:cTn id="29" fill="hold">
                            <p:stCondLst>
                              <p:cond delay="2000"/>
                            </p:stCondLst>
                            <p:childTnLst>
                              <p:par>
                                <p:cTn id="30" presetID="23" presetClass="entr" presetSubtype="16" fill="hold" grpId="0" nodeType="afterEffect">
                                  <p:stCondLst>
                                    <p:cond delay="0"/>
                                  </p:stCondLst>
                                  <p:childTnLst>
                                    <p:set>
                                      <p:cBhvr>
                                        <p:cTn id="31" dur="1" fill="hold">
                                          <p:stCondLst>
                                            <p:cond delay="0"/>
                                          </p:stCondLst>
                                        </p:cTn>
                                        <p:tgtEl>
                                          <p:spTgt spid="91"/>
                                        </p:tgtEl>
                                        <p:attrNameLst>
                                          <p:attrName>style.visibility</p:attrName>
                                        </p:attrNameLst>
                                      </p:cBhvr>
                                      <p:to>
                                        <p:strVal val="visible"/>
                                      </p:to>
                                    </p:set>
                                    <p:anim calcmode="lin" valueType="num">
                                      <p:cBhvr>
                                        <p:cTn id="32" dur="500" fill="hold"/>
                                        <p:tgtEl>
                                          <p:spTgt spid="91"/>
                                        </p:tgtEl>
                                        <p:attrNameLst>
                                          <p:attrName>ppt_w</p:attrName>
                                        </p:attrNameLst>
                                      </p:cBhvr>
                                      <p:tavLst>
                                        <p:tav tm="0">
                                          <p:val>
                                            <p:fltVal val="0"/>
                                          </p:val>
                                        </p:tav>
                                        <p:tav tm="100000">
                                          <p:val>
                                            <p:strVal val="#ppt_w"/>
                                          </p:val>
                                        </p:tav>
                                      </p:tavLst>
                                    </p:anim>
                                    <p:anim calcmode="lin" valueType="num">
                                      <p:cBhvr>
                                        <p:cTn id="33" dur="500" fill="hold"/>
                                        <p:tgtEl>
                                          <p:spTgt spid="91"/>
                                        </p:tgtEl>
                                        <p:attrNameLst>
                                          <p:attrName>ppt_h</p:attrName>
                                        </p:attrNameLst>
                                      </p:cBhvr>
                                      <p:tavLst>
                                        <p:tav tm="0">
                                          <p:val>
                                            <p:fltVal val="0"/>
                                          </p:val>
                                        </p:tav>
                                        <p:tav tm="100000">
                                          <p:val>
                                            <p:strVal val="#ppt_h"/>
                                          </p:val>
                                        </p:tav>
                                      </p:tavLst>
                                    </p:anim>
                                  </p:childTnLst>
                                </p:cTn>
                              </p:par>
                              <p:par>
                                <p:cTn id="34" presetID="53" presetClass="entr" presetSubtype="16" fill="hold" nodeType="withEffect">
                                  <p:stCondLst>
                                    <p:cond delay="0"/>
                                  </p:stCondLst>
                                  <p:childTnLst>
                                    <p:set>
                                      <p:cBhvr>
                                        <p:cTn id="35" dur="1" fill="hold">
                                          <p:stCondLst>
                                            <p:cond delay="0"/>
                                          </p:stCondLst>
                                        </p:cTn>
                                        <p:tgtEl>
                                          <p:spTgt spid="57"/>
                                        </p:tgtEl>
                                        <p:attrNameLst>
                                          <p:attrName>style.visibility</p:attrName>
                                        </p:attrNameLst>
                                      </p:cBhvr>
                                      <p:to>
                                        <p:strVal val="visible"/>
                                      </p:to>
                                    </p:set>
                                    <p:anim calcmode="lin" valueType="num">
                                      <p:cBhvr>
                                        <p:cTn id="36" dur="500" fill="hold"/>
                                        <p:tgtEl>
                                          <p:spTgt spid="57"/>
                                        </p:tgtEl>
                                        <p:attrNameLst>
                                          <p:attrName>ppt_w</p:attrName>
                                        </p:attrNameLst>
                                      </p:cBhvr>
                                      <p:tavLst>
                                        <p:tav tm="0">
                                          <p:val>
                                            <p:fltVal val="0"/>
                                          </p:val>
                                        </p:tav>
                                        <p:tav tm="100000">
                                          <p:val>
                                            <p:strVal val="#ppt_w"/>
                                          </p:val>
                                        </p:tav>
                                      </p:tavLst>
                                    </p:anim>
                                    <p:anim calcmode="lin" valueType="num">
                                      <p:cBhvr>
                                        <p:cTn id="37" dur="500" fill="hold"/>
                                        <p:tgtEl>
                                          <p:spTgt spid="57"/>
                                        </p:tgtEl>
                                        <p:attrNameLst>
                                          <p:attrName>ppt_h</p:attrName>
                                        </p:attrNameLst>
                                      </p:cBhvr>
                                      <p:tavLst>
                                        <p:tav tm="0">
                                          <p:val>
                                            <p:fltVal val="0"/>
                                          </p:val>
                                        </p:tav>
                                        <p:tav tm="100000">
                                          <p:val>
                                            <p:strVal val="#ppt_h"/>
                                          </p:val>
                                        </p:tav>
                                      </p:tavLst>
                                    </p:anim>
                                    <p:animEffect transition="in" filter="fade">
                                      <p:cBhvr>
                                        <p:cTn id="38" dur="500"/>
                                        <p:tgtEl>
                                          <p:spTgt spid="57"/>
                                        </p:tgtEl>
                                      </p:cBhvr>
                                    </p:animEffect>
                                  </p:childTnLst>
                                </p:cTn>
                              </p:par>
                            </p:childTnLst>
                          </p:cTn>
                        </p:par>
                        <p:par>
                          <p:cTn id="39" fill="hold">
                            <p:stCondLst>
                              <p:cond delay="2500"/>
                            </p:stCondLst>
                            <p:childTnLst>
                              <p:par>
                                <p:cTn id="40" presetID="23" presetClass="entr" presetSubtype="16" fill="hold" nodeType="after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fill="hold"/>
                                        <p:tgtEl>
                                          <p:spTgt spid="98"/>
                                        </p:tgtEl>
                                        <p:attrNameLst>
                                          <p:attrName>ppt_w</p:attrName>
                                        </p:attrNameLst>
                                      </p:cBhvr>
                                      <p:tavLst>
                                        <p:tav tm="0">
                                          <p:val>
                                            <p:fltVal val="0"/>
                                          </p:val>
                                        </p:tav>
                                        <p:tav tm="100000">
                                          <p:val>
                                            <p:strVal val="#ppt_w"/>
                                          </p:val>
                                        </p:tav>
                                      </p:tavLst>
                                    </p:anim>
                                    <p:anim calcmode="lin" valueType="num">
                                      <p:cBhvr>
                                        <p:cTn id="43" dur="500" fill="hold"/>
                                        <p:tgtEl>
                                          <p:spTgt spid="98"/>
                                        </p:tgtEl>
                                        <p:attrNameLst>
                                          <p:attrName>ppt_h</p:attrName>
                                        </p:attrNameLst>
                                      </p:cBhvr>
                                      <p:tavLst>
                                        <p:tav tm="0">
                                          <p:val>
                                            <p:fltVal val="0"/>
                                          </p:val>
                                        </p:tav>
                                        <p:tav tm="100000">
                                          <p:val>
                                            <p:strVal val="#ppt_h"/>
                                          </p:val>
                                        </p:tav>
                                      </p:tavLst>
                                    </p:anim>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103"/>
                                        </p:tgtEl>
                                        <p:attrNameLst>
                                          <p:attrName>style.visibility</p:attrName>
                                        </p:attrNameLst>
                                      </p:cBhvr>
                                      <p:to>
                                        <p:strVal val="visible"/>
                                      </p:to>
                                    </p:set>
                                    <p:anim calcmode="lin" valueType="num">
                                      <p:cBhvr>
                                        <p:cTn id="47" dur="500" fill="hold"/>
                                        <p:tgtEl>
                                          <p:spTgt spid="103"/>
                                        </p:tgtEl>
                                        <p:attrNameLst>
                                          <p:attrName>ppt_w</p:attrName>
                                        </p:attrNameLst>
                                      </p:cBhvr>
                                      <p:tavLst>
                                        <p:tav tm="0">
                                          <p:val>
                                            <p:fltVal val="0"/>
                                          </p:val>
                                        </p:tav>
                                        <p:tav tm="100000">
                                          <p:val>
                                            <p:strVal val="#ppt_w"/>
                                          </p:val>
                                        </p:tav>
                                      </p:tavLst>
                                    </p:anim>
                                    <p:anim calcmode="lin" valueType="num">
                                      <p:cBhvr>
                                        <p:cTn id="48" dur="500" fill="hold"/>
                                        <p:tgtEl>
                                          <p:spTgt spid="103"/>
                                        </p:tgtEl>
                                        <p:attrNameLst>
                                          <p:attrName>ppt_h</p:attrName>
                                        </p:attrNameLst>
                                      </p:cBhvr>
                                      <p:tavLst>
                                        <p:tav tm="0">
                                          <p:val>
                                            <p:fltVal val="0"/>
                                          </p:val>
                                        </p:tav>
                                        <p:tav tm="100000">
                                          <p:val>
                                            <p:strVal val="#ppt_h"/>
                                          </p:val>
                                        </p:tav>
                                      </p:tavLst>
                                    </p:anim>
                                    <p:animEffect transition="in" filter="fade">
                                      <p:cBhvr>
                                        <p:cTn id="49" dur="500"/>
                                        <p:tgtEl>
                                          <p:spTgt spid="103"/>
                                        </p:tgtEl>
                                      </p:cBhvr>
                                    </p:animEffect>
                                  </p:childTnLst>
                                </p:cTn>
                              </p:par>
                            </p:childTnLst>
                          </p:cTn>
                        </p:par>
                        <p:par>
                          <p:cTn id="50" fill="hold">
                            <p:stCondLst>
                              <p:cond delay="3500"/>
                            </p:stCondLst>
                            <p:childTnLst>
                              <p:par>
                                <p:cTn id="51" presetID="9" presetClass="entr" presetSubtype="0" fill="hold" grpId="0" nodeType="afterEffect">
                                  <p:stCondLst>
                                    <p:cond delay="0"/>
                                  </p:stCondLst>
                                  <p:childTnLst>
                                    <p:set>
                                      <p:cBhvr>
                                        <p:cTn id="52" dur="1" fill="hold">
                                          <p:stCondLst>
                                            <p:cond delay="0"/>
                                          </p:stCondLst>
                                        </p:cTn>
                                        <p:tgtEl>
                                          <p:spTgt spid="106"/>
                                        </p:tgtEl>
                                        <p:attrNameLst>
                                          <p:attrName>style.visibility</p:attrName>
                                        </p:attrNameLst>
                                      </p:cBhvr>
                                      <p:to>
                                        <p:strVal val="visible"/>
                                      </p:to>
                                    </p:set>
                                    <p:animEffect transition="in" filter="dissolve">
                                      <p:cBhvr>
                                        <p:cTn id="53" dur="500"/>
                                        <p:tgtEl>
                                          <p:spTgt spid="106"/>
                                        </p:tgtEl>
                                      </p:cBhvr>
                                    </p:animEffect>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5" grpId="0"/>
      <p:bldP spid="86" grpId="0"/>
      <p:bldP spid="91" grpId="0" animBg="1"/>
      <p:bldP spid="103" grpId="0"/>
      <p:bldP spid="106" grpId="0"/>
      <p:bldP spid="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8"/>
          <p:cNvSpPr>
            <a:spLocks noChangeArrowheads="1"/>
          </p:cNvSpPr>
          <p:nvPr/>
        </p:nvSpPr>
        <p:spPr bwMode="auto">
          <a:xfrm>
            <a:off x="2161014" y="2526911"/>
            <a:ext cx="1283557" cy="1272787"/>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3">
              <a:lumMod val="75000"/>
              <a:alpha val="84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2" name="Freeform 2"/>
          <p:cNvSpPr>
            <a:spLocks noChangeArrowheads="1"/>
          </p:cNvSpPr>
          <p:nvPr/>
        </p:nvSpPr>
        <p:spPr bwMode="auto">
          <a:xfrm>
            <a:off x="3444571" y="5063329"/>
            <a:ext cx="7925821" cy="1272787"/>
          </a:xfrm>
          <a:custGeom>
            <a:avLst/>
            <a:gdLst>
              <a:gd name="T0" fmla="*/ 10138 w 10139"/>
              <a:gd name="T1" fmla="*/ 3127 h 3128"/>
              <a:gd name="T2" fmla="*/ 0 w 10139"/>
              <a:gd name="T3" fmla="*/ 3127 h 3128"/>
              <a:gd name="T4" fmla="*/ 0 w 10139"/>
              <a:gd name="T5" fmla="*/ 0 h 3128"/>
              <a:gd name="T6" fmla="*/ 10138 w 10139"/>
              <a:gd name="T7" fmla="*/ 0 h 3128"/>
              <a:gd name="T8" fmla="*/ 10138 w 10139"/>
              <a:gd name="T9" fmla="*/ 3127 h 3128"/>
            </a:gdLst>
            <a:ahLst/>
            <a:cxnLst>
              <a:cxn ang="0">
                <a:pos x="T0" y="T1"/>
              </a:cxn>
              <a:cxn ang="0">
                <a:pos x="T2" y="T3"/>
              </a:cxn>
              <a:cxn ang="0">
                <a:pos x="T4" y="T5"/>
              </a:cxn>
              <a:cxn ang="0">
                <a:pos x="T6" y="T7"/>
              </a:cxn>
              <a:cxn ang="0">
                <a:pos x="T8" y="T9"/>
              </a:cxn>
            </a:cxnLst>
            <a:rect l="0" t="0" r="r" b="b"/>
            <a:pathLst>
              <a:path w="10139" h="3128">
                <a:moveTo>
                  <a:pt x="10138" y="3127"/>
                </a:moveTo>
                <a:lnTo>
                  <a:pt x="0" y="3127"/>
                </a:lnTo>
                <a:lnTo>
                  <a:pt x="0" y="0"/>
                </a:lnTo>
                <a:lnTo>
                  <a:pt x="10138" y="0"/>
                </a:lnTo>
                <a:lnTo>
                  <a:pt x="10138" y="3127"/>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8" name="Freeform 8"/>
          <p:cNvSpPr>
            <a:spLocks noChangeArrowheads="1"/>
          </p:cNvSpPr>
          <p:nvPr/>
        </p:nvSpPr>
        <p:spPr bwMode="auto">
          <a:xfrm>
            <a:off x="1151238" y="1752649"/>
            <a:ext cx="1011573" cy="802686"/>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2">
              <a:lumMod val="75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91" name="Freeform 11"/>
          <p:cNvSpPr>
            <a:spLocks noChangeArrowheads="1"/>
          </p:cNvSpPr>
          <p:nvPr/>
        </p:nvSpPr>
        <p:spPr bwMode="auto">
          <a:xfrm>
            <a:off x="2162812" y="5063329"/>
            <a:ext cx="1281761" cy="1272787"/>
          </a:xfrm>
          <a:custGeom>
            <a:avLst/>
            <a:gdLst>
              <a:gd name="T0" fmla="*/ 6300 w 6301"/>
              <a:gd name="T1" fmla="*/ 0 h 3128"/>
              <a:gd name="T2" fmla="*/ 6300 w 6301"/>
              <a:gd name="T3" fmla="*/ 3127 h 3128"/>
              <a:gd name="T4" fmla="*/ 0 w 6301"/>
              <a:gd name="T5" fmla="*/ 3127 h 3128"/>
              <a:gd name="T6" fmla="*/ 0 w 6301"/>
              <a:gd name="T7" fmla="*/ 0 h 3128"/>
              <a:gd name="T8" fmla="*/ 6300 w 6301"/>
              <a:gd name="T9" fmla="*/ 0 h 3128"/>
            </a:gdLst>
            <a:ahLst/>
            <a:cxnLst>
              <a:cxn ang="0">
                <a:pos x="T0" y="T1"/>
              </a:cxn>
              <a:cxn ang="0">
                <a:pos x="T2" y="T3"/>
              </a:cxn>
              <a:cxn ang="0">
                <a:pos x="T4" y="T5"/>
              </a:cxn>
              <a:cxn ang="0">
                <a:pos x="T6" y="T7"/>
              </a:cxn>
              <a:cxn ang="0">
                <a:pos x="T8" y="T9"/>
              </a:cxn>
            </a:cxnLst>
            <a:rect l="0" t="0" r="r" b="b"/>
            <a:pathLst>
              <a:path w="6301" h="3128">
                <a:moveTo>
                  <a:pt x="6300" y="0"/>
                </a:moveTo>
                <a:lnTo>
                  <a:pt x="6300" y="3127"/>
                </a:lnTo>
                <a:lnTo>
                  <a:pt x="0" y="3127"/>
                </a:lnTo>
                <a:lnTo>
                  <a:pt x="0" y="0"/>
                </a:lnTo>
                <a:lnTo>
                  <a:pt x="6300" y="0"/>
                </a:lnTo>
              </a:path>
            </a:pathLst>
          </a:custGeom>
          <a:solidFill>
            <a:schemeClr val="accent5">
              <a:lumMod val="75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4" name="Freeform 4"/>
          <p:cNvSpPr>
            <a:spLocks noChangeArrowheads="1"/>
          </p:cNvSpPr>
          <p:nvPr/>
        </p:nvSpPr>
        <p:spPr bwMode="auto">
          <a:xfrm>
            <a:off x="2162811" y="1763247"/>
            <a:ext cx="9207583" cy="786148"/>
          </a:xfrm>
          <a:custGeom>
            <a:avLst/>
            <a:gdLst>
              <a:gd name="T0" fmla="*/ 16438 w 16439"/>
              <a:gd name="T1" fmla="*/ 3127 h 3128"/>
              <a:gd name="T2" fmla="*/ 0 w 16439"/>
              <a:gd name="T3" fmla="*/ 3127 h 3128"/>
              <a:gd name="T4" fmla="*/ 0 w 16439"/>
              <a:gd name="T5" fmla="*/ 0 h 3128"/>
              <a:gd name="T6" fmla="*/ 16438 w 16439"/>
              <a:gd name="T7" fmla="*/ 0 h 3128"/>
              <a:gd name="T8" fmla="*/ 16438 w 16439"/>
              <a:gd name="T9" fmla="*/ 3127 h 3128"/>
            </a:gdLst>
            <a:ahLst/>
            <a:cxnLst>
              <a:cxn ang="0">
                <a:pos x="T0" y="T1"/>
              </a:cxn>
              <a:cxn ang="0">
                <a:pos x="T2" y="T3"/>
              </a:cxn>
              <a:cxn ang="0">
                <a:pos x="T4" y="T5"/>
              </a:cxn>
              <a:cxn ang="0">
                <a:pos x="T6" y="T7"/>
              </a:cxn>
              <a:cxn ang="0">
                <a:pos x="T8" y="T9"/>
              </a:cxn>
            </a:cxnLst>
            <a:rect l="0" t="0" r="r" b="b"/>
            <a:pathLst>
              <a:path w="16439" h="3128">
                <a:moveTo>
                  <a:pt x="16438" y="3127"/>
                </a:moveTo>
                <a:lnTo>
                  <a:pt x="0" y="3127"/>
                </a:lnTo>
                <a:lnTo>
                  <a:pt x="0" y="0"/>
                </a:lnTo>
                <a:lnTo>
                  <a:pt x="16438" y="0"/>
                </a:lnTo>
                <a:lnTo>
                  <a:pt x="16438" y="3127"/>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1" name="Freeform 1"/>
          <p:cNvSpPr>
            <a:spLocks noChangeArrowheads="1"/>
          </p:cNvSpPr>
          <p:nvPr/>
        </p:nvSpPr>
        <p:spPr bwMode="auto">
          <a:xfrm>
            <a:off x="3444569" y="2537509"/>
            <a:ext cx="7925824" cy="1263809"/>
          </a:xfrm>
          <a:custGeom>
            <a:avLst/>
            <a:gdLst>
              <a:gd name="T0" fmla="*/ 13288 w 13289"/>
              <a:gd name="T1" fmla="*/ 3104 h 3105"/>
              <a:gd name="T2" fmla="*/ 0 w 13289"/>
              <a:gd name="T3" fmla="*/ 3104 h 3105"/>
              <a:gd name="T4" fmla="*/ 0 w 13289"/>
              <a:gd name="T5" fmla="*/ 0 h 3105"/>
              <a:gd name="T6" fmla="*/ 13288 w 13289"/>
              <a:gd name="T7" fmla="*/ 0 h 3105"/>
              <a:gd name="T8" fmla="*/ 13288 w 13289"/>
              <a:gd name="T9" fmla="*/ 3104 h 3105"/>
            </a:gdLst>
            <a:ahLst/>
            <a:cxnLst>
              <a:cxn ang="0">
                <a:pos x="T0" y="T1"/>
              </a:cxn>
              <a:cxn ang="0">
                <a:pos x="T2" y="T3"/>
              </a:cxn>
              <a:cxn ang="0">
                <a:pos x="T4" y="T5"/>
              </a:cxn>
              <a:cxn ang="0">
                <a:pos x="T6" y="T7"/>
              </a:cxn>
              <a:cxn ang="0">
                <a:pos x="T8" y="T9"/>
              </a:cxn>
            </a:cxnLst>
            <a:rect l="0" t="0" r="r" b="b"/>
            <a:pathLst>
              <a:path w="13289" h="3105">
                <a:moveTo>
                  <a:pt x="13288" y="3104"/>
                </a:moveTo>
                <a:lnTo>
                  <a:pt x="0" y="3104"/>
                </a:lnTo>
                <a:lnTo>
                  <a:pt x="0" y="0"/>
                </a:lnTo>
                <a:lnTo>
                  <a:pt x="13288" y="0"/>
                </a:lnTo>
                <a:lnTo>
                  <a:pt x="13288" y="3104"/>
                </a:lnTo>
              </a:path>
            </a:pathLst>
          </a:custGeom>
          <a:solidFill>
            <a:schemeClr val="accent3"/>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3" name="Freeform 3"/>
          <p:cNvSpPr>
            <a:spLocks noChangeArrowheads="1"/>
          </p:cNvSpPr>
          <p:nvPr/>
        </p:nvSpPr>
        <p:spPr bwMode="auto">
          <a:xfrm>
            <a:off x="2164289" y="3801318"/>
            <a:ext cx="9206105" cy="1281761"/>
          </a:xfrm>
          <a:custGeom>
            <a:avLst/>
            <a:gdLst>
              <a:gd name="T0" fmla="*/ 13288 w 13289"/>
              <a:gd name="T1" fmla="*/ 3149 h 3150"/>
              <a:gd name="T2" fmla="*/ 0 w 13289"/>
              <a:gd name="T3" fmla="*/ 3149 h 3150"/>
              <a:gd name="T4" fmla="*/ 0 w 13289"/>
              <a:gd name="T5" fmla="*/ 0 h 3150"/>
              <a:gd name="T6" fmla="*/ 13288 w 13289"/>
              <a:gd name="T7" fmla="*/ 0 h 3150"/>
              <a:gd name="T8" fmla="*/ 13288 w 13289"/>
              <a:gd name="T9" fmla="*/ 3149 h 3150"/>
            </a:gdLst>
            <a:ahLst/>
            <a:cxnLst>
              <a:cxn ang="0">
                <a:pos x="T0" y="T1"/>
              </a:cxn>
              <a:cxn ang="0">
                <a:pos x="T2" y="T3"/>
              </a:cxn>
              <a:cxn ang="0">
                <a:pos x="T4" y="T5"/>
              </a:cxn>
              <a:cxn ang="0">
                <a:pos x="T6" y="T7"/>
              </a:cxn>
              <a:cxn ang="0">
                <a:pos x="T8" y="T9"/>
              </a:cxn>
            </a:cxnLst>
            <a:rect l="0" t="0" r="r" b="b"/>
            <a:pathLst>
              <a:path w="13289" h="3150">
                <a:moveTo>
                  <a:pt x="13288" y="3149"/>
                </a:moveTo>
                <a:lnTo>
                  <a:pt x="0" y="3149"/>
                </a:lnTo>
                <a:lnTo>
                  <a:pt x="0" y="0"/>
                </a:lnTo>
                <a:lnTo>
                  <a:pt x="13288" y="0"/>
                </a:lnTo>
                <a:lnTo>
                  <a:pt x="13288" y="3149"/>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66" name="Subtitle 2"/>
          <p:cNvSpPr txBox="1"/>
          <p:nvPr/>
        </p:nvSpPr>
        <p:spPr>
          <a:xfrm>
            <a:off x="2161014" y="1767027"/>
            <a:ext cx="9009523" cy="673397"/>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老系统随着不断地修改，结构越来越乱。</a:t>
            </a:r>
            <a:endParaRPr lang="en-US" b="1" dirty="0">
              <a:solidFill>
                <a:prstClr val="white"/>
              </a:solidFill>
              <a:latin typeface="微软雅黑"/>
              <a:ea typeface="微软雅黑"/>
              <a:cs typeface="Helvetica Neue"/>
            </a:endParaRPr>
          </a:p>
        </p:txBody>
      </p:sp>
      <p:sp>
        <p:nvSpPr>
          <p:cNvPr id="167" name="Subtitle 2"/>
          <p:cNvSpPr txBox="1"/>
          <p:nvPr/>
        </p:nvSpPr>
        <p:spPr>
          <a:xfrm>
            <a:off x="3477884" y="2576564"/>
            <a:ext cx="7733767" cy="1207497"/>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维护人员经常更换，程序又变得越来越难于理解</a:t>
            </a:r>
            <a:endParaRPr lang="en-US" dirty="0">
              <a:solidFill>
                <a:prstClr val="white"/>
              </a:solidFill>
              <a:latin typeface="微软雅黑"/>
              <a:ea typeface="微软雅黑"/>
              <a:cs typeface="Helvetica Neue"/>
            </a:endParaRPr>
          </a:p>
        </p:txBody>
      </p:sp>
      <p:sp>
        <p:nvSpPr>
          <p:cNvPr id="168" name="Subtitle 2"/>
          <p:cNvSpPr txBox="1"/>
          <p:nvPr/>
        </p:nvSpPr>
        <p:spPr>
          <a:xfrm>
            <a:off x="2197598" y="3801318"/>
            <a:ext cx="9014051" cy="1244755"/>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许多老系统在当初并未按照软件工程的要求进行开发，因而没有文档，或文档太少。</a:t>
            </a:r>
            <a:endParaRPr lang="en-US" dirty="0">
              <a:solidFill>
                <a:prstClr val="white"/>
              </a:solidFill>
              <a:latin typeface="微软雅黑"/>
              <a:ea typeface="微软雅黑"/>
              <a:cs typeface="Helvetica Neue"/>
            </a:endParaRPr>
          </a:p>
        </p:txBody>
      </p:sp>
      <p:sp>
        <p:nvSpPr>
          <p:cNvPr id="187" name="Subtitle 2"/>
          <p:cNvSpPr txBox="1"/>
          <p:nvPr/>
        </p:nvSpPr>
        <p:spPr>
          <a:xfrm>
            <a:off x="3477884" y="5154460"/>
            <a:ext cx="7733765" cy="95309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solidFill>
                <a:latin typeface="微软雅黑"/>
                <a:ea typeface="微软雅黑"/>
                <a:cs typeface="Helvetica Neue"/>
              </a:rPr>
              <a:t>在长期的维护过程中文档在许多地方与程序实现变得不一致，在维护时就会遇到很大困难。</a:t>
            </a:r>
            <a:endParaRPr lang="en-US" sz="2800" dirty="0">
              <a:solidFill>
                <a:prstClr val="white"/>
              </a:solidFill>
              <a:latin typeface="微软雅黑"/>
              <a:ea typeface="微软雅黑"/>
              <a:cs typeface="Helvetica Neue"/>
            </a:endParaRPr>
          </a:p>
        </p:txBody>
      </p:sp>
      <p:sp>
        <p:nvSpPr>
          <p:cNvPr id="36" name="Freeform 8"/>
          <p:cNvSpPr>
            <a:spLocks noChangeArrowheads="1"/>
          </p:cNvSpPr>
          <p:nvPr/>
        </p:nvSpPr>
        <p:spPr bwMode="auto">
          <a:xfrm>
            <a:off x="885979" y="3803933"/>
            <a:ext cx="1283557" cy="1272787"/>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4">
              <a:lumMod val="75000"/>
              <a:alpha val="77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3" name="Freeform 21"/>
          <p:cNvSpPr>
            <a:spLocks noEditPoints="1"/>
          </p:cNvSpPr>
          <p:nvPr/>
        </p:nvSpPr>
        <p:spPr bwMode="auto">
          <a:xfrm>
            <a:off x="2529801" y="2756975"/>
            <a:ext cx="598743" cy="749687"/>
          </a:xfrm>
          <a:custGeom>
            <a:avLst/>
            <a:gdLst/>
            <a:ahLst/>
            <a:cxnLst>
              <a:cxn ang="0">
                <a:pos x="1318" y="27"/>
              </a:cxn>
              <a:cxn ang="0">
                <a:pos x="1469" y="119"/>
              </a:cxn>
              <a:cxn ang="0">
                <a:pos x="1575" y="259"/>
              </a:cxn>
              <a:cxn ang="0">
                <a:pos x="1619" y="436"/>
              </a:cxn>
              <a:cxn ang="0">
                <a:pos x="1592" y="618"/>
              </a:cxn>
              <a:cxn ang="0">
                <a:pos x="1501" y="769"/>
              </a:cxn>
              <a:cxn ang="0">
                <a:pos x="1359" y="874"/>
              </a:cxn>
              <a:cxn ang="0">
                <a:pos x="1183" y="919"/>
              </a:cxn>
              <a:cxn ang="0">
                <a:pos x="1002" y="891"/>
              </a:cxn>
              <a:cxn ang="0">
                <a:pos x="851" y="800"/>
              </a:cxn>
              <a:cxn ang="0">
                <a:pos x="745" y="659"/>
              </a:cxn>
              <a:cxn ang="0">
                <a:pos x="701" y="483"/>
              </a:cxn>
              <a:cxn ang="0">
                <a:pos x="727" y="302"/>
              </a:cxn>
              <a:cxn ang="0">
                <a:pos x="820" y="151"/>
              </a:cxn>
              <a:cxn ang="0">
                <a:pos x="960" y="45"/>
              </a:cxn>
              <a:cxn ang="0">
                <a:pos x="1136" y="0"/>
              </a:cxn>
              <a:cxn ang="0">
                <a:pos x="2381" y="2807"/>
              </a:cxn>
              <a:cxn ang="0">
                <a:pos x="2341" y="2889"/>
              </a:cxn>
              <a:cxn ang="0">
                <a:pos x="2275" y="2950"/>
              </a:cxn>
              <a:cxn ang="0">
                <a:pos x="2189" y="2981"/>
              </a:cxn>
              <a:cxn ang="0">
                <a:pos x="188" y="2979"/>
              </a:cxn>
              <a:cxn ang="0">
                <a:pos x="104" y="2944"/>
              </a:cxn>
              <a:cxn ang="0">
                <a:pos x="40" y="2880"/>
              </a:cxn>
              <a:cxn ang="0">
                <a:pos x="5" y="2796"/>
              </a:cxn>
              <a:cxn ang="0">
                <a:pos x="2261" y="1440"/>
              </a:cxn>
              <a:cxn ang="0">
                <a:pos x="2338" y="1492"/>
              </a:cxn>
              <a:cxn ang="0">
                <a:pos x="2358" y="2551"/>
              </a:cxn>
              <a:cxn ang="0">
                <a:pos x="2314" y="2633"/>
              </a:cxn>
              <a:cxn ang="0">
                <a:pos x="2128" y="2661"/>
              </a:cxn>
              <a:cxn ang="0">
                <a:pos x="2042" y="2625"/>
              </a:cxn>
              <a:cxn ang="0">
                <a:pos x="2006" y="2539"/>
              </a:cxn>
              <a:cxn ang="0">
                <a:pos x="2035" y="1482"/>
              </a:cxn>
              <a:cxn ang="0">
                <a:pos x="2117" y="1438"/>
              </a:cxn>
              <a:cxn ang="0">
                <a:pos x="318" y="1453"/>
              </a:cxn>
              <a:cxn ang="0">
                <a:pos x="376" y="1524"/>
              </a:cxn>
              <a:cxn ang="0">
                <a:pos x="372" y="2586"/>
              </a:cxn>
              <a:cxn ang="0">
                <a:pos x="307" y="2651"/>
              </a:cxn>
              <a:cxn ang="0">
                <a:pos x="115" y="2655"/>
              </a:cxn>
              <a:cxn ang="0">
                <a:pos x="45" y="2597"/>
              </a:cxn>
              <a:cxn ang="0">
                <a:pos x="32" y="1536"/>
              </a:cxn>
              <a:cxn ang="0">
                <a:pos x="84" y="1459"/>
              </a:cxn>
              <a:cxn ang="0">
                <a:pos x="1403" y="1027"/>
              </a:cxn>
              <a:cxn ang="0">
                <a:pos x="1590" y="1065"/>
              </a:cxn>
              <a:cxn ang="0">
                <a:pos x="1743" y="1168"/>
              </a:cxn>
              <a:cxn ang="0">
                <a:pos x="1846" y="1320"/>
              </a:cxn>
              <a:cxn ang="0">
                <a:pos x="1884" y="1507"/>
              </a:cxn>
              <a:cxn ang="0">
                <a:pos x="520" y="1388"/>
              </a:cxn>
              <a:cxn ang="0">
                <a:pos x="600" y="1221"/>
              </a:cxn>
              <a:cxn ang="0">
                <a:pos x="736" y="1096"/>
              </a:cxn>
              <a:cxn ang="0">
                <a:pos x="912" y="1033"/>
              </a:cxn>
              <a:cxn ang="0">
                <a:pos x="1424" y="1104"/>
              </a:cxn>
              <a:cxn ang="0">
                <a:pos x="884" y="1116"/>
              </a:cxn>
              <a:cxn ang="0">
                <a:pos x="743" y="1184"/>
              </a:cxn>
              <a:cxn ang="0">
                <a:pos x="639" y="1298"/>
              </a:cxn>
              <a:cxn ang="0">
                <a:pos x="585" y="1446"/>
              </a:cxn>
              <a:cxn ang="0">
                <a:pos x="1217" y="80"/>
              </a:cxn>
              <a:cxn ang="0">
                <a:pos x="910" y="751"/>
              </a:cxn>
              <a:cxn ang="0">
                <a:pos x="803" y="601"/>
              </a:cxn>
              <a:cxn ang="0">
                <a:pos x="778" y="420"/>
              </a:cxn>
              <a:cxn ang="0">
                <a:pos x="822" y="276"/>
              </a:cxn>
              <a:cxn ang="0">
                <a:pos x="915" y="163"/>
              </a:cxn>
              <a:cxn ang="0">
                <a:pos x="1046" y="93"/>
              </a:cxn>
            </a:cxnLst>
            <a:rect l="0" t="0" r="r" b="b"/>
            <a:pathLst>
              <a:path w="2388" h="2984">
                <a:moveTo>
                  <a:pt x="1160" y="0"/>
                </a:moveTo>
                <a:lnTo>
                  <a:pt x="1183" y="0"/>
                </a:lnTo>
                <a:lnTo>
                  <a:pt x="1207" y="2"/>
                </a:lnTo>
                <a:lnTo>
                  <a:pt x="1230" y="5"/>
                </a:lnTo>
                <a:lnTo>
                  <a:pt x="1252" y="9"/>
                </a:lnTo>
                <a:lnTo>
                  <a:pt x="1275" y="14"/>
                </a:lnTo>
                <a:lnTo>
                  <a:pt x="1296" y="20"/>
                </a:lnTo>
                <a:lnTo>
                  <a:pt x="1318" y="27"/>
                </a:lnTo>
                <a:lnTo>
                  <a:pt x="1338" y="36"/>
                </a:lnTo>
                <a:lnTo>
                  <a:pt x="1359" y="45"/>
                </a:lnTo>
                <a:lnTo>
                  <a:pt x="1379" y="55"/>
                </a:lnTo>
                <a:lnTo>
                  <a:pt x="1398" y="66"/>
                </a:lnTo>
                <a:lnTo>
                  <a:pt x="1417" y="78"/>
                </a:lnTo>
                <a:lnTo>
                  <a:pt x="1435" y="91"/>
                </a:lnTo>
                <a:lnTo>
                  <a:pt x="1452" y="104"/>
                </a:lnTo>
                <a:lnTo>
                  <a:pt x="1469" y="119"/>
                </a:lnTo>
                <a:lnTo>
                  <a:pt x="1485" y="134"/>
                </a:lnTo>
                <a:lnTo>
                  <a:pt x="1501" y="151"/>
                </a:lnTo>
                <a:lnTo>
                  <a:pt x="1515" y="167"/>
                </a:lnTo>
                <a:lnTo>
                  <a:pt x="1528" y="185"/>
                </a:lnTo>
                <a:lnTo>
                  <a:pt x="1541" y="202"/>
                </a:lnTo>
                <a:lnTo>
                  <a:pt x="1553" y="220"/>
                </a:lnTo>
                <a:lnTo>
                  <a:pt x="1564" y="240"/>
                </a:lnTo>
                <a:lnTo>
                  <a:pt x="1575" y="259"/>
                </a:lnTo>
                <a:lnTo>
                  <a:pt x="1584" y="280"/>
                </a:lnTo>
                <a:lnTo>
                  <a:pt x="1592" y="302"/>
                </a:lnTo>
                <a:lnTo>
                  <a:pt x="1599" y="322"/>
                </a:lnTo>
                <a:lnTo>
                  <a:pt x="1605" y="345"/>
                </a:lnTo>
                <a:lnTo>
                  <a:pt x="1610" y="366"/>
                </a:lnTo>
                <a:lnTo>
                  <a:pt x="1615" y="389"/>
                </a:lnTo>
                <a:lnTo>
                  <a:pt x="1618" y="412"/>
                </a:lnTo>
                <a:lnTo>
                  <a:pt x="1619" y="436"/>
                </a:lnTo>
                <a:lnTo>
                  <a:pt x="1620" y="460"/>
                </a:lnTo>
                <a:lnTo>
                  <a:pt x="1619" y="483"/>
                </a:lnTo>
                <a:lnTo>
                  <a:pt x="1618" y="506"/>
                </a:lnTo>
                <a:lnTo>
                  <a:pt x="1615" y="530"/>
                </a:lnTo>
                <a:lnTo>
                  <a:pt x="1610" y="552"/>
                </a:lnTo>
                <a:lnTo>
                  <a:pt x="1605" y="575"/>
                </a:lnTo>
                <a:lnTo>
                  <a:pt x="1599" y="596"/>
                </a:lnTo>
                <a:lnTo>
                  <a:pt x="1592" y="618"/>
                </a:lnTo>
                <a:lnTo>
                  <a:pt x="1584" y="638"/>
                </a:lnTo>
                <a:lnTo>
                  <a:pt x="1575" y="659"/>
                </a:lnTo>
                <a:lnTo>
                  <a:pt x="1564" y="678"/>
                </a:lnTo>
                <a:lnTo>
                  <a:pt x="1553" y="698"/>
                </a:lnTo>
                <a:lnTo>
                  <a:pt x="1541" y="716"/>
                </a:lnTo>
                <a:lnTo>
                  <a:pt x="1528" y="735"/>
                </a:lnTo>
                <a:lnTo>
                  <a:pt x="1515" y="752"/>
                </a:lnTo>
                <a:lnTo>
                  <a:pt x="1501" y="769"/>
                </a:lnTo>
                <a:lnTo>
                  <a:pt x="1485" y="784"/>
                </a:lnTo>
                <a:lnTo>
                  <a:pt x="1469" y="800"/>
                </a:lnTo>
                <a:lnTo>
                  <a:pt x="1452" y="814"/>
                </a:lnTo>
                <a:lnTo>
                  <a:pt x="1435" y="827"/>
                </a:lnTo>
                <a:lnTo>
                  <a:pt x="1417" y="841"/>
                </a:lnTo>
                <a:lnTo>
                  <a:pt x="1398" y="853"/>
                </a:lnTo>
                <a:lnTo>
                  <a:pt x="1379" y="863"/>
                </a:lnTo>
                <a:lnTo>
                  <a:pt x="1359" y="874"/>
                </a:lnTo>
                <a:lnTo>
                  <a:pt x="1338" y="883"/>
                </a:lnTo>
                <a:lnTo>
                  <a:pt x="1318" y="891"/>
                </a:lnTo>
                <a:lnTo>
                  <a:pt x="1296" y="898"/>
                </a:lnTo>
                <a:lnTo>
                  <a:pt x="1275" y="904"/>
                </a:lnTo>
                <a:lnTo>
                  <a:pt x="1252" y="909"/>
                </a:lnTo>
                <a:lnTo>
                  <a:pt x="1230" y="914"/>
                </a:lnTo>
                <a:lnTo>
                  <a:pt x="1207" y="917"/>
                </a:lnTo>
                <a:lnTo>
                  <a:pt x="1183" y="919"/>
                </a:lnTo>
                <a:lnTo>
                  <a:pt x="1160" y="919"/>
                </a:lnTo>
                <a:lnTo>
                  <a:pt x="1136" y="919"/>
                </a:lnTo>
                <a:lnTo>
                  <a:pt x="1112" y="917"/>
                </a:lnTo>
                <a:lnTo>
                  <a:pt x="1090" y="914"/>
                </a:lnTo>
                <a:lnTo>
                  <a:pt x="1067" y="909"/>
                </a:lnTo>
                <a:lnTo>
                  <a:pt x="1045" y="904"/>
                </a:lnTo>
                <a:lnTo>
                  <a:pt x="1023" y="898"/>
                </a:lnTo>
                <a:lnTo>
                  <a:pt x="1002" y="891"/>
                </a:lnTo>
                <a:lnTo>
                  <a:pt x="981" y="883"/>
                </a:lnTo>
                <a:lnTo>
                  <a:pt x="960" y="874"/>
                </a:lnTo>
                <a:lnTo>
                  <a:pt x="941" y="863"/>
                </a:lnTo>
                <a:lnTo>
                  <a:pt x="921" y="853"/>
                </a:lnTo>
                <a:lnTo>
                  <a:pt x="903" y="841"/>
                </a:lnTo>
                <a:lnTo>
                  <a:pt x="884" y="827"/>
                </a:lnTo>
                <a:lnTo>
                  <a:pt x="867" y="814"/>
                </a:lnTo>
                <a:lnTo>
                  <a:pt x="851" y="800"/>
                </a:lnTo>
                <a:lnTo>
                  <a:pt x="834" y="784"/>
                </a:lnTo>
                <a:lnTo>
                  <a:pt x="820" y="769"/>
                </a:lnTo>
                <a:lnTo>
                  <a:pt x="805" y="752"/>
                </a:lnTo>
                <a:lnTo>
                  <a:pt x="791" y="735"/>
                </a:lnTo>
                <a:lnTo>
                  <a:pt x="779" y="716"/>
                </a:lnTo>
                <a:lnTo>
                  <a:pt x="766" y="698"/>
                </a:lnTo>
                <a:lnTo>
                  <a:pt x="755" y="678"/>
                </a:lnTo>
                <a:lnTo>
                  <a:pt x="745" y="659"/>
                </a:lnTo>
                <a:lnTo>
                  <a:pt x="737" y="638"/>
                </a:lnTo>
                <a:lnTo>
                  <a:pt x="727" y="618"/>
                </a:lnTo>
                <a:lnTo>
                  <a:pt x="720" y="596"/>
                </a:lnTo>
                <a:lnTo>
                  <a:pt x="714" y="575"/>
                </a:lnTo>
                <a:lnTo>
                  <a:pt x="709" y="552"/>
                </a:lnTo>
                <a:lnTo>
                  <a:pt x="705" y="530"/>
                </a:lnTo>
                <a:lnTo>
                  <a:pt x="703" y="506"/>
                </a:lnTo>
                <a:lnTo>
                  <a:pt x="701" y="483"/>
                </a:lnTo>
                <a:lnTo>
                  <a:pt x="700" y="460"/>
                </a:lnTo>
                <a:lnTo>
                  <a:pt x="701" y="436"/>
                </a:lnTo>
                <a:lnTo>
                  <a:pt x="703" y="412"/>
                </a:lnTo>
                <a:lnTo>
                  <a:pt x="705" y="389"/>
                </a:lnTo>
                <a:lnTo>
                  <a:pt x="709" y="366"/>
                </a:lnTo>
                <a:lnTo>
                  <a:pt x="714" y="345"/>
                </a:lnTo>
                <a:lnTo>
                  <a:pt x="720" y="322"/>
                </a:lnTo>
                <a:lnTo>
                  <a:pt x="727" y="302"/>
                </a:lnTo>
                <a:lnTo>
                  <a:pt x="737" y="280"/>
                </a:lnTo>
                <a:lnTo>
                  <a:pt x="745" y="259"/>
                </a:lnTo>
                <a:lnTo>
                  <a:pt x="755" y="240"/>
                </a:lnTo>
                <a:lnTo>
                  <a:pt x="766" y="220"/>
                </a:lnTo>
                <a:lnTo>
                  <a:pt x="779" y="202"/>
                </a:lnTo>
                <a:lnTo>
                  <a:pt x="791" y="185"/>
                </a:lnTo>
                <a:lnTo>
                  <a:pt x="805" y="167"/>
                </a:lnTo>
                <a:lnTo>
                  <a:pt x="820" y="151"/>
                </a:lnTo>
                <a:lnTo>
                  <a:pt x="834" y="134"/>
                </a:lnTo>
                <a:lnTo>
                  <a:pt x="851" y="119"/>
                </a:lnTo>
                <a:lnTo>
                  <a:pt x="867" y="104"/>
                </a:lnTo>
                <a:lnTo>
                  <a:pt x="884" y="91"/>
                </a:lnTo>
                <a:lnTo>
                  <a:pt x="903" y="78"/>
                </a:lnTo>
                <a:lnTo>
                  <a:pt x="921" y="66"/>
                </a:lnTo>
                <a:lnTo>
                  <a:pt x="941" y="55"/>
                </a:lnTo>
                <a:lnTo>
                  <a:pt x="960" y="45"/>
                </a:lnTo>
                <a:lnTo>
                  <a:pt x="981" y="36"/>
                </a:lnTo>
                <a:lnTo>
                  <a:pt x="1002" y="27"/>
                </a:lnTo>
                <a:lnTo>
                  <a:pt x="1023" y="20"/>
                </a:lnTo>
                <a:lnTo>
                  <a:pt x="1045" y="14"/>
                </a:lnTo>
                <a:lnTo>
                  <a:pt x="1067" y="9"/>
                </a:lnTo>
                <a:lnTo>
                  <a:pt x="1090" y="5"/>
                </a:lnTo>
                <a:lnTo>
                  <a:pt x="1112" y="2"/>
                </a:lnTo>
                <a:lnTo>
                  <a:pt x="1136" y="0"/>
                </a:lnTo>
                <a:lnTo>
                  <a:pt x="1160" y="0"/>
                </a:lnTo>
                <a:close/>
                <a:moveTo>
                  <a:pt x="0" y="2749"/>
                </a:moveTo>
                <a:lnTo>
                  <a:pt x="2388" y="2749"/>
                </a:lnTo>
                <a:lnTo>
                  <a:pt x="2388" y="2761"/>
                </a:lnTo>
                <a:lnTo>
                  <a:pt x="2387" y="2773"/>
                </a:lnTo>
                <a:lnTo>
                  <a:pt x="2385" y="2785"/>
                </a:lnTo>
                <a:lnTo>
                  <a:pt x="2383" y="2796"/>
                </a:lnTo>
                <a:lnTo>
                  <a:pt x="2381" y="2807"/>
                </a:lnTo>
                <a:lnTo>
                  <a:pt x="2378" y="2818"/>
                </a:lnTo>
                <a:lnTo>
                  <a:pt x="2373" y="2830"/>
                </a:lnTo>
                <a:lnTo>
                  <a:pt x="2369" y="2840"/>
                </a:lnTo>
                <a:lnTo>
                  <a:pt x="2364" y="2850"/>
                </a:lnTo>
                <a:lnTo>
                  <a:pt x="2359" y="2861"/>
                </a:lnTo>
                <a:lnTo>
                  <a:pt x="2354" y="2871"/>
                </a:lnTo>
                <a:lnTo>
                  <a:pt x="2348" y="2880"/>
                </a:lnTo>
                <a:lnTo>
                  <a:pt x="2341" y="2889"/>
                </a:lnTo>
                <a:lnTo>
                  <a:pt x="2334" y="2899"/>
                </a:lnTo>
                <a:lnTo>
                  <a:pt x="2326" y="2907"/>
                </a:lnTo>
                <a:lnTo>
                  <a:pt x="2319" y="2915"/>
                </a:lnTo>
                <a:lnTo>
                  <a:pt x="2311" y="2922"/>
                </a:lnTo>
                <a:lnTo>
                  <a:pt x="2302" y="2930"/>
                </a:lnTo>
                <a:lnTo>
                  <a:pt x="2293" y="2937"/>
                </a:lnTo>
                <a:lnTo>
                  <a:pt x="2284" y="2944"/>
                </a:lnTo>
                <a:lnTo>
                  <a:pt x="2275" y="2950"/>
                </a:lnTo>
                <a:lnTo>
                  <a:pt x="2265" y="2955"/>
                </a:lnTo>
                <a:lnTo>
                  <a:pt x="2254" y="2960"/>
                </a:lnTo>
                <a:lnTo>
                  <a:pt x="2244" y="2965"/>
                </a:lnTo>
                <a:lnTo>
                  <a:pt x="2234" y="2969"/>
                </a:lnTo>
                <a:lnTo>
                  <a:pt x="2223" y="2973"/>
                </a:lnTo>
                <a:lnTo>
                  <a:pt x="2211" y="2977"/>
                </a:lnTo>
                <a:lnTo>
                  <a:pt x="2200" y="2979"/>
                </a:lnTo>
                <a:lnTo>
                  <a:pt x="2189" y="2981"/>
                </a:lnTo>
                <a:lnTo>
                  <a:pt x="2177" y="2983"/>
                </a:lnTo>
                <a:lnTo>
                  <a:pt x="2165" y="2984"/>
                </a:lnTo>
                <a:lnTo>
                  <a:pt x="2153" y="2984"/>
                </a:lnTo>
                <a:lnTo>
                  <a:pt x="236" y="2984"/>
                </a:lnTo>
                <a:lnTo>
                  <a:pt x="223" y="2984"/>
                </a:lnTo>
                <a:lnTo>
                  <a:pt x="211" y="2983"/>
                </a:lnTo>
                <a:lnTo>
                  <a:pt x="200" y="2981"/>
                </a:lnTo>
                <a:lnTo>
                  <a:pt x="188" y="2979"/>
                </a:lnTo>
                <a:lnTo>
                  <a:pt x="177" y="2977"/>
                </a:lnTo>
                <a:lnTo>
                  <a:pt x="166" y="2973"/>
                </a:lnTo>
                <a:lnTo>
                  <a:pt x="154" y="2969"/>
                </a:lnTo>
                <a:lnTo>
                  <a:pt x="144" y="2965"/>
                </a:lnTo>
                <a:lnTo>
                  <a:pt x="134" y="2960"/>
                </a:lnTo>
                <a:lnTo>
                  <a:pt x="124" y="2955"/>
                </a:lnTo>
                <a:lnTo>
                  <a:pt x="113" y="2950"/>
                </a:lnTo>
                <a:lnTo>
                  <a:pt x="104" y="2944"/>
                </a:lnTo>
                <a:lnTo>
                  <a:pt x="95" y="2937"/>
                </a:lnTo>
                <a:lnTo>
                  <a:pt x="86" y="2930"/>
                </a:lnTo>
                <a:lnTo>
                  <a:pt x="77" y="2922"/>
                </a:lnTo>
                <a:lnTo>
                  <a:pt x="69" y="2915"/>
                </a:lnTo>
                <a:lnTo>
                  <a:pt x="62" y="2907"/>
                </a:lnTo>
                <a:lnTo>
                  <a:pt x="54" y="2899"/>
                </a:lnTo>
                <a:lnTo>
                  <a:pt x="48" y="2889"/>
                </a:lnTo>
                <a:lnTo>
                  <a:pt x="40" y="2880"/>
                </a:lnTo>
                <a:lnTo>
                  <a:pt x="34" y="2871"/>
                </a:lnTo>
                <a:lnTo>
                  <a:pt x="29" y="2861"/>
                </a:lnTo>
                <a:lnTo>
                  <a:pt x="24" y="2850"/>
                </a:lnTo>
                <a:lnTo>
                  <a:pt x="19" y="2840"/>
                </a:lnTo>
                <a:lnTo>
                  <a:pt x="15" y="2830"/>
                </a:lnTo>
                <a:lnTo>
                  <a:pt x="11" y="2818"/>
                </a:lnTo>
                <a:lnTo>
                  <a:pt x="8" y="2807"/>
                </a:lnTo>
                <a:lnTo>
                  <a:pt x="5" y="2796"/>
                </a:lnTo>
                <a:lnTo>
                  <a:pt x="3" y="2785"/>
                </a:lnTo>
                <a:lnTo>
                  <a:pt x="1" y="2773"/>
                </a:lnTo>
                <a:lnTo>
                  <a:pt x="0" y="2761"/>
                </a:lnTo>
                <a:lnTo>
                  <a:pt x="0" y="2749"/>
                </a:lnTo>
                <a:close/>
                <a:moveTo>
                  <a:pt x="2129" y="1437"/>
                </a:moveTo>
                <a:lnTo>
                  <a:pt x="2236" y="1437"/>
                </a:lnTo>
                <a:lnTo>
                  <a:pt x="2248" y="1438"/>
                </a:lnTo>
                <a:lnTo>
                  <a:pt x="2261" y="1440"/>
                </a:lnTo>
                <a:lnTo>
                  <a:pt x="2272" y="1443"/>
                </a:lnTo>
                <a:lnTo>
                  <a:pt x="2283" y="1448"/>
                </a:lnTo>
                <a:lnTo>
                  <a:pt x="2294" y="1453"/>
                </a:lnTo>
                <a:lnTo>
                  <a:pt x="2305" y="1459"/>
                </a:lnTo>
                <a:lnTo>
                  <a:pt x="2314" y="1466"/>
                </a:lnTo>
                <a:lnTo>
                  <a:pt x="2322" y="1474"/>
                </a:lnTo>
                <a:lnTo>
                  <a:pt x="2330" y="1482"/>
                </a:lnTo>
                <a:lnTo>
                  <a:pt x="2338" y="1492"/>
                </a:lnTo>
                <a:lnTo>
                  <a:pt x="2344" y="1502"/>
                </a:lnTo>
                <a:lnTo>
                  <a:pt x="2349" y="1513"/>
                </a:lnTo>
                <a:lnTo>
                  <a:pt x="2353" y="1524"/>
                </a:lnTo>
                <a:lnTo>
                  <a:pt x="2356" y="1536"/>
                </a:lnTo>
                <a:lnTo>
                  <a:pt x="2358" y="1548"/>
                </a:lnTo>
                <a:lnTo>
                  <a:pt x="2358" y="1561"/>
                </a:lnTo>
                <a:lnTo>
                  <a:pt x="2358" y="2539"/>
                </a:lnTo>
                <a:lnTo>
                  <a:pt x="2358" y="2551"/>
                </a:lnTo>
                <a:lnTo>
                  <a:pt x="2356" y="2564"/>
                </a:lnTo>
                <a:lnTo>
                  <a:pt x="2353" y="2575"/>
                </a:lnTo>
                <a:lnTo>
                  <a:pt x="2349" y="2586"/>
                </a:lnTo>
                <a:lnTo>
                  <a:pt x="2344" y="2597"/>
                </a:lnTo>
                <a:lnTo>
                  <a:pt x="2338" y="2607"/>
                </a:lnTo>
                <a:lnTo>
                  <a:pt x="2330" y="2616"/>
                </a:lnTo>
                <a:lnTo>
                  <a:pt x="2322" y="2625"/>
                </a:lnTo>
                <a:lnTo>
                  <a:pt x="2314" y="2633"/>
                </a:lnTo>
                <a:lnTo>
                  <a:pt x="2305" y="2640"/>
                </a:lnTo>
                <a:lnTo>
                  <a:pt x="2294" y="2646"/>
                </a:lnTo>
                <a:lnTo>
                  <a:pt x="2284" y="2651"/>
                </a:lnTo>
                <a:lnTo>
                  <a:pt x="2273" y="2655"/>
                </a:lnTo>
                <a:lnTo>
                  <a:pt x="2261" y="2658"/>
                </a:lnTo>
                <a:lnTo>
                  <a:pt x="2249" y="2660"/>
                </a:lnTo>
                <a:lnTo>
                  <a:pt x="2237" y="2661"/>
                </a:lnTo>
                <a:lnTo>
                  <a:pt x="2128" y="2661"/>
                </a:lnTo>
                <a:lnTo>
                  <a:pt x="2116" y="2660"/>
                </a:lnTo>
                <a:lnTo>
                  <a:pt x="2103" y="2658"/>
                </a:lnTo>
                <a:lnTo>
                  <a:pt x="2092" y="2655"/>
                </a:lnTo>
                <a:lnTo>
                  <a:pt x="2081" y="2651"/>
                </a:lnTo>
                <a:lnTo>
                  <a:pt x="2071" y="2646"/>
                </a:lnTo>
                <a:lnTo>
                  <a:pt x="2060" y="2640"/>
                </a:lnTo>
                <a:lnTo>
                  <a:pt x="2051" y="2633"/>
                </a:lnTo>
                <a:lnTo>
                  <a:pt x="2042" y="2625"/>
                </a:lnTo>
                <a:lnTo>
                  <a:pt x="2035" y="2616"/>
                </a:lnTo>
                <a:lnTo>
                  <a:pt x="2027" y="2607"/>
                </a:lnTo>
                <a:lnTo>
                  <a:pt x="2021" y="2597"/>
                </a:lnTo>
                <a:lnTo>
                  <a:pt x="2016" y="2586"/>
                </a:lnTo>
                <a:lnTo>
                  <a:pt x="2012" y="2575"/>
                </a:lnTo>
                <a:lnTo>
                  <a:pt x="2009" y="2564"/>
                </a:lnTo>
                <a:lnTo>
                  <a:pt x="2007" y="2551"/>
                </a:lnTo>
                <a:lnTo>
                  <a:pt x="2006" y="2539"/>
                </a:lnTo>
                <a:lnTo>
                  <a:pt x="2006" y="1561"/>
                </a:lnTo>
                <a:lnTo>
                  <a:pt x="2007" y="1548"/>
                </a:lnTo>
                <a:lnTo>
                  <a:pt x="2009" y="1536"/>
                </a:lnTo>
                <a:lnTo>
                  <a:pt x="2012" y="1524"/>
                </a:lnTo>
                <a:lnTo>
                  <a:pt x="2016" y="1513"/>
                </a:lnTo>
                <a:lnTo>
                  <a:pt x="2021" y="1502"/>
                </a:lnTo>
                <a:lnTo>
                  <a:pt x="2027" y="1492"/>
                </a:lnTo>
                <a:lnTo>
                  <a:pt x="2035" y="1482"/>
                </a:lnTo>
                <a:lnTo>
                  <a:pt x="2042" y="1474"/>
                </a:lnTo>
                <a:lnTo>
                  <a:pt x="2051" y="1466"/>
                </a:lnTo>
                <a:lnTo>
                  <a:pt x="2060" y="1459"/>
                </a:lnTo>
                <a:lnTo>
                  <a:pt x="2071" y="1453"/>
                </a:lnTo>
                <a:lnTo>
                  <a:pt x="2081" y="1448"/>
                </a:lnTo>
                <a:lnTo>
                  <a:pt x="2092" y="1443"/>
                </a:lnTo>
                <a:lnTo>
                  <a:pt x="2104" y="1440"/>
                </a:lnTo>
                <a:lnTo>
                  <a:pt x="2117" y="1438"/>
                </a:lnTo>
                <a:lnTo>
                  <a:pt x="2129" y="1437"/>
                </a:lnTo>
                <a:close/>
                <a:moveTo>
                  <a:pt x="152" y="1437"/>
                </a:moveTo>
                <a:lnTo>
                  <a:pt x="259" y="1437"/>
                </a:lnTo>
                <a:lnTo>
                  <a:pt x="271" y="1438"/>
                </a:lnTo>
                <a:lnTo>
                  <a:pt x="284" y="1440"/>
                </a:lnTo>
                <a:lnTo>
                  <a:pt x="296" y="1443"/>
                </a:lnTo>
                <a:lnTo>
                  <a:pt x="307" y="1448"/>
                </a:lnTo>
                <a:lnTo>
                  <a:pt x="318" y="1453"/>
                </a:lnTo>
                <a:lnTo>
                  <a:pt x="328" y="1459"/>
                </a:lnTo>
                <a:lnTo>
                  <a:pt x="337" y="1466"/>
                </a:lnTo>
                <a:lnTo>
                  <a:pt x="346" y="1474"/>
                </a:lnTo>
                <a:lnTo>
                  <a:pt x="354" y="1482"/>
                </a:lnTo>
                <a:lnTo>
                  <a:pt x="361" y="1492"/>
                </a:lnTo>
                <a:lnTo>
                  <a:pt x="367" y="1502"/>
                </a:lnTo>
                <a:lnTo>
                  <a:pt x="372" y="1513"/>
                </a:lnTo>
                <a:lnTo>
                  <a:pt x="376" y="1524"/>
                </a:lnTo>
                <a:lnTo>
                  <a:pt x="379" y="1536"/>
                </a:lnTo>
                <a:lnTo>
                  <a:pt x="381" y="1548"/>
                </a:lnTo>
                <a:lnTo>
                  <a:pt x="382" y="1561"/>
                </a:lnTo>
                <a:lnTo>
                  <a:pt x="382" y="2539"/>
                </a:lnTo>
                <a:lnTo>
                  <a:pt x="381" y="2551"/>
                </a:lnTo>
                <a:lnTo>
                  <a:pt x="379" y="2564"/>
                </a:lnTo>
                <a:lnTo>
                  <a:pt x="376" y="2575"/>
                </a:lnTo>
                <a:lnTo>
                  <a:pt x="372" y="2586"/>
                </a:lnTo>
                <a:lnTo>
                  <a:pt x="367" y="2597"/>
                </a:lnTo>
                <a:lnTo>
                  <a:pt x="361" y="2607"/>
                </a:lnTo>
                <a:lnTo>
                  <a:pt x="354" y="2616"/>
                </a:lnTo>
                <a:lnTo>
                  <a:pt x="346" y="2625"/>
                </a:lnTo>
                <a:lnTo>
                  <a:pt x="337" y="2633"/>
                </a:lnTo>
                <a:lnTo>
                  <a:pt x="328" y="2640"/>
                </a:lnTo>
                <a:lnTo>
                  <a:pt x="318" y="2646"/>
                </a:lnTo>
                <a:lnTo>
                  <a:pt x="307" y="2651"/>
                </a:lnTo>
                <a:lnTo>
                  <a:pt x="296" y="2655"/>
                </a:lnTo>
                <a:lnTo>
                  <a:pt x="285" y="2658"/>
                </a:lnTo>
                <a:lnTo>
                  <a:pt x="272" y="2660"/>
                </a:lnTo>
                <a:lnTo>
                  <a:pt x="260" y="2661"/>
                </a:lnTo>
                <a:lnTo>
                  <a:pt x="151" y="2661"/>
                </a:lnTo>
                <a:lnTo>
                  <a:pt x="139" y="2660"/>
                </a:lnTo>
                <a:lnTo>
                  <a:pt x="128" y="2658"/>
                </a:lnTo>
                <a:lnTo>
                  <a:pt x="115" y="2655"/>
                </a:lnTo>
                <a:lnTo>
                  <a:pt x="104" y="2651"/>
                </a:lnTo>
                <a:lnTo>
                  <a:pt x="94" y="2646"/>
                </a:lnTo>
                <a:lnTo>
                  <a:pt x="84" y="2640"/>
                </a:lnTo>
                <a:lnTo>
                  <a:pt x="74" y="2633"/>
                </a:lnTo>
                <a:lnTo>
                  <a:pt x="65" y="2625"/>
                </a:lnTo>
                <a:lnTo>
                  <a:pt x="58" y="2616"/>
                </a:lnTo>
                <a:lnTo>
                  <a:pt x="51" y="2607"/>
                </a:lnTo>
                <a:lnTo>
                  <a:pt x="45" y="2597"/>
                </a:lnTo>
                <a:lnTo>
                  <a:pt x="39" y="2586"/>
                </a:lnTo>
                <a:lnTo>
                  <a:pt x="35" y="2575"/>
                </a:lnTo>
                <a:lnTo>
                  <a:pt x="32" y="2564"/>
                </a:lnTo>
                <a:lnTo>
                  <a:pt x="30" y="2551"/>
                </a:lnTo>
                <a:lnTo>
                  <a:pt x="30" y="2539"/>
                </a:lnTo>
                <a:lnTo>
                  <a:pt x="30" y="1561"/>
                </a:lnTo>
                <a:lnTo>
                  <a:pt x="30" y="1548"/>
                </a:lnTo>
                <a:lnTo>
                  <a:pt x="32" y="1536"/>
                </a:lnTo>
                <a:lnTo>
                  <a:pt x="35" y="1524"/>
                </a:lnTo>
                <a:lnTo>
                  <a:pt x="39" y="1513"/>
                </a:lnTo>
                <a:lnTo>
                  <a:pt x="45" y="1502"/>
                </a:lnTo>
                <a:lnTo>
                  <a:pt x="51" y="1492"/>
                </a:lnTo>
                <a:lnTo>
                  <a:pt x="58" y="1482"/>
                </a:lnTo>
                <a:lnTo>
                  <a:pt x="66" y="1474"/>
                </a:lnTo>
                <a:lnTo>
                  <a:pt x="74" y="1466"/>
                </a:lnTo>
                <a:lnTo>
                  <a:pt x="84" y="1459"/>
                </a:lnTo>
                <a:lnTo>
                  <a:pt x="94" y="1453"/>
                </a:lnTo>
                <a:lnTo>
                  <a:pt x="105" y="1448"/>
                </a:lnTo>
                <a:lnTo>
                  <a:pt x="116" y="1443"/>
                </a:lnTo>
                <a:lnTo>
                  <a:pt x="128" y="1440"/>
                </a:lnTo>
                <a:lnTo>
                  <a:pt x="140" y="1438"/>
                </a:lnTo>
                <a:lnTo>
                  <a:pt x="152" y="1437"/>
                </a:lnTo>
                <a:close/>
                <a:moveTo>
                  <a:pt x="985" y="1027"/>
                </a:moveTo>
                <a:lnTo>
                  <a:pt x="1403" y="1027"/>
                </a:lnTo>
                <a:lnTo>
                  <a:pt x="1428" y="1028"/>
                </a:lnTo>
                <a:lnTo>
                  <a:pt x="1452" y="1030"/>
                </a:lnTo>
                <a:lnTo>
                  <a:pt x="1476" y="1033"/>
                </a:lnTo>
                <a:lnTo>
                  <a:pt x="1500" y="1037"/>
                </a:lnTo>
                <a:lnTo>
                  <a:pt x="1523" y="1042"/>
                </a:lnTo>
                <a:lnTo>
                  <a:pt x="1546" y="1048"/>
                </a:lnTo>
                <a:lnTo>
                  <a:pt x="1568" y="1056"/>
                </a:lnTo>
                <a:lnTo>
                  <a:pt x="1590" y="1065"/>
                </a:lnTo>
                <a:lnTo>
                  <a:pt x="1612" y="1075"/>
                </a:lnTo>
                <a:lnTo>
                  <a:pt x="1632" y="1085"/>
                </a:lnTo>
                <a:lnTo>
                  <a:pt x="1652" y="1096"/>
                </a:lnTo>
                <a:lnTo>
                  <a:pt x="1671" y="1109"/>
                </a:lnTo>
                <a:lnTo>
                  <a:pt x="1691" y="1123"/>
                </a:lnTo>
                <a:lnTo>
                  <a:pt x="1709" y="1136"/>
                </a:lnTo>
                <a:lnTo>
                  <a:pt x="1727" y="1152"/>
                </a:lnTo>
                <a:lnTo>
                  <a:pt x="1743" y="1168"/>
                </a:lnTo>
                <a:lnTo>
                  <a:pt x="1758" y="1185"/>
                </a:lnTo>
                <a:lnTo>
                  <a:pt x="1774" y="1202"/>
                </a:lnTo>
                <a:lnTo>
                  <a:pt x="1788" y="1221"/>
                </a:lnTo>
                <a:lnTo>
                  <a:pt x="1801" y="1239"/>
                </a:lnTo>
                <a:lnTo>
                  <a:pt x="1814" y="1259"/>
                </a:lnTo>
                <a:lnTo>
                  <a:pt x="1826" y="1279"/>
                </a:lnTo>
                <a:lnTo>
                  <a:pt x="1836" y="1300"/>
                </a:lnTo>
                <a:lnTo>
                  <a:pt x="1846" y="1320"/>
                </a:lnTo>
                <a:lnTo>
                  <a:pt x="1855" y="1343"/>
                </a:lnTo>
                <a:lnTo>
                  <a:pt x="1862" y="1364"/>
                </a:lnTo>
                <a:lnTo>
                  <a:pt x="1868" y="1388"/>
                </a:lnTo>
                <a:lnTo>
                  <a:pt x="1874" y="1411"/>
                </a:lnTo>
                <a:lnTo>
                  <a:pt x="1879" y="1434"/>
                </a:lnTo>
                <a:lnTo>
                  <a:pt x="1882" y="1459"/>
                </a:lnTo>
                <a:lnTo>
                  <a:pt x="1884" y="1482"/>
                </a:lnTo>
                <a:lnTo>
                  <a:pt x="1884" y="1507"/>
                </a:lnTo>
                <a:lnTo>
                  <a:pt x="1884" y="2661"/>
                </a:lnTo>
                <a:lnTo>
                  <a:pt x="505" y="2661"/>
                </a:lnTo>
                <a:lnTo>
                  <a:pt x="505" y="1507"/>
                </a:lnTo>
                <a:lnTo>
                  <a:pt x="505" y="1482"/>
                </a:lnTo>
                <a:lnTo>
                  <a:pt x="507" y="1459"/>
                </a:lnTo>
                <a:lnTo>
                  <a:pt x="510" y="1434"/>
                </a:lnTo>
                <a:lnTo>
                  <a:pt x="514" y="1411"/>
                </a:lnTo>
                <a:lnTo>
                  <a:pt x="520" y="1388"/>
                </a:lnTo>
                <a:lnTo>
                  <a:pt x="526" y="1364"/>
                </a:lnTo>
                <a:lnTo>
                  <a:pt x="533" y="1343"/>
                </a:lnTo>
                <a:lnTo>
                  <a:pt x="543" y="1320"/>
                </a:lnTo>
                <a:lnTo>
                  <a:pt x="552" y="1300"/>
                </a:lnTo>
                <a:lnTo>
                  <a:pt x="562" y="1279"/>
                </a:lnTo>
                <a:lnTo>
                  <a:pt x="574" y="1259"/>
                </a:lnTo>
                <a:lnTo>
                  <a:pt x="587" y="1239"/>
                </a:lnTo>
                <a:lnTo>
                  <a:pt x="600" y="1221"/>
                </a:lnTo>
                <a:lnTo>
                  <a:pt x="614" y="1202"/>
                </a:lnTo>
                <a:lnTo>
                  <a:pt x="630" y="1185"/>
                </a:lnTo>
                <a:lnTo>
                  <a:pt x="645" y="1168"/>
                </a:lnTo>
                <a:lnTo>
                  <a:pt x="662" y="1152"/>
                </a:lnTo>
                <a:lnTo>
                  <a:pt x="679" y="1136"/>
                </a:lnTo>
                <a:lnTo>
                  <a:pt x="698" y="1123"/>
                </a:lnTo>
                <a:lnTo>
                  <a:pt x="716" y="1109"/>
                </a:lnTo>
                <a:lnTo>
                  <a:pt x="736" y="1096"/>
                </a:lnTo>
                <a:lnTo>
                  <a:pt x="756" y="1085"/>
                </a:lnTo>
                <a:lnTo>
                  <a:pt x="777" y="1075"/>
                </a:lnTo>
                <a:lnTo>
                  <a:pt x="798" y="1065"/>
                </a:lnTo>
                <a:lnTo>
                  <a:pt x="820" y="1056"/>
                </a:lnTo>
                <a:lnTo>
                  <a:pt x="842" y="1048"/>
                </a:lnTo>
                <a:lnTo>
                  <a:pt x="865" y="1042"/>
                </a:lnTo>
                <a:lnTo>
                  <a:pt x="889" y="1037"/>
                </a:lnTo>
                <a:lnTo>
                  <a:pt x="912" y="1033"/>
                </a:lnTo>
                <a:lnTo>
                  <a:pt x="936" y="1030"/>
                </a:lnTo>
                <a:lnTo>
                  <a:pt x="960" y="1028"/>
                </a:lnTo>
                <a:lnTo>
                  <a:pt x="985" y="1027"/>
                </a:lnTo>
                <a:close/>
                <a:moveTo>
                  <a:pt x="581" y="2585"/>
                </a:moveTo>
                <a:lnTo>
                  <a:pt x="653" y="2585"/>
                </a:lnTo>
                <a:lnTo>
                  <a:pt x="1443" y="1105"/>
                </a:lnTo>
                <a:lnTo>
                  <a:pt x="1433" y="1104"/>
                </a:lnTo>
                <a:lnTo>
                  <a:pt x="1424" y="1104"/>
                </a:lnTo>
                <a:lnTo>
                  <a:pt x="1413" y="1103"/>
                </a:lnTo>
                <a:lnTo>
                  <a:pt x="1403" y="1103"/>
                </a:lnTo>
                <a:lnTo>
                  <a:pt x="985" y="1103"/>
                </a:lnTo>
                <a:lnTo>
                  <a:pt x="964" y="1104"/>
                </a:lnTo>
                <a:lnTo>
                  <a:pt x="944" y="1105"/>
                </a:lnTo>
                <a:lnTo>
                  <a:pt x="924" y="1108"/>
                </a:lnTo>
                <a:lnTo>
                  <a:pt x="904" y="1111"/>
                </a:lnTo>
                <a:lnTo>
                  <a:pt x="884" y="1116"/>
                </a:lnTo>
                <a:lnTo>
                  <a:pt x="865" y="1121"/>
                </a:lnTo>
                <a:lnTo>
                  <a:pt x="847" y="1127"/>
                </a:lnTo>
                <a:lnTo>
                  <a:pt x="828" y="1134"/>
                </a:lnTo>
                <a:lnTo>
                  <a:pt x="810" y="1143"/>
                </a:lnTo>
                <a:lnTo>
                  <a:pt x="792" y="1152"/>
                </a:lnTo>
                <a:lnTo>
                  <a:pt x="776" y="1161"/>
                </a:lnTo>
                <a:lnTo>
                  <a:pt x="759" y="1172"/>
                </a:lnTo>
                <a:lnTo>
                  <a:pt x="743" y="1184"/>
                </a:lnTo>
                <a:lnTo>
                  <a:pt x="727" y="1195"/>
                </a:lnTo>
                <a:lnTo>
                  <a:pt x="713" y="1208"/>
                </a:lnTo>
                <a:lnTo>
                  <a:pt x="699" y="1222"/>
                </a:lnTo>
                <a:lnTo>
                  <a:pt x="685" y="1236"/>
                </a:lnTo>
                <a:lnTo>
                  <a:pt x="673" y="1250"/>
                </a:lnTo>
                <a:lnTo>
                  <a:pt x="661" y="1266"/>
                </a:lnTo>
                <a:lnTo>
                  <a:pt x="649" y="1281"/>
                </a:lnTo>
                <a:lnTo>
                  <a:pt x="639" y="1298"/>
                </a:lnTo>
                <a:lnTo>
                  <a:pt x="629" y="1315"/>
                </a:lnTo>
                <a:lnTo>
                  <a:pt x="621" y="1333"/>
                </a:lnTo>
                <a:lnTo>
                  <a:pt x="612" y="1350"/>
                </a:lnTo>
                <a:lnTo>
                  <a:pt x="605" y="1368"/>
                </a:lnTo>
                <a:lnTo>
                  <a:pt x="598" y="1387"/>
                </a:lnTo>
                <a:lnTo>
                  <a:pt x="593" y="1406"/>
                </a:lnTo>
                <a:lnTo>
                  <a:pt x="589" y="1426"/>
                </a:lnTo>
                <a:lnTo>
                  <a:pt x="585" y="1446"/>
                </a:lnTo>
                <a:lnTo>
                  <a:pt x="583" y="1466"/>
                </a:lnTo>
                <a:lnTo>
                  <a:pt x="581" y="1487"/>
                </a:lnTo>
                <a:lnTo>
                  <a:pt x="581" y="1507"/>
                </a:lnTo>
                <a:lnTo>
                  <a:pt x="581" y="2585"/>
                </a:lnTo>
                <a:close/>
                <a:moveTo>
                  <a:pt x="1160" y="76"/>
                </a:moveTo>
                <a:lnTo>
                  <a:pt x="1179" y="76"/>
                </a:lnTo>
                <a:lnTo>
                  <a:pt x="1199" y="78"/>
                </a:lnTo>
                <a:lnTo>
                  <a:pt x="1217" y="80"/>
                </a:lnTo>
                <a:lnTo>
                  <a:pt x="1236" y="83"/>
                </a:lnTo>
                <a:lnTo>
                  <a:pt x="1254" y="87"/>
                </a:lnTo>
                <a:lnTo>
                  <a:pt x="1273" y="92"/>
                </a:lnTo>
                <a:lnTo>
                  <a:pt x="1290" y="98"/>
                </a:lnTo>
                <a:lnTo>
                  <a:pt x="1308" y="104"/>
                </a:lnTo>
                <a:lnTo>
                  <a:pt x="948" y="779"/>
                </a:lnTo>
                <a:lnTo>
                  <a:pt x="929" y="766"/>
                </a:lnTo>
                <a:lnTo>
                  <a:pt x="910" y="751"/>
                </a:lnTo>
                <a:lnTo>
                  <a:pt x="894" y="736"/>
                </a:lnTo>
                <a:lnTo>
                  <a:pt x="877" y="720"/>
                </a:lnTo>
                <a:lnTo>
                  <a:pt x="862" y="702"/>
                </a:lnTo>
                <a:lnTo>
                  <a:pt x="848" y="684"/>
                </a:lnTo>
                <a:lnTo>
                  <a:pt x="835" y="664"/>
                </a:lnTo>
                <a:lnTo>
                  <a:pt x="823" y="644"/>
                </a:lnTo>
                <a:lnTo>
                  <a:pt x="813" y="623"/>
                </a:lnTo>
                <a:lnTo>
                  <a:pt x="803" y="601"/>
                </a:lnTo>
                <a:lnTo>
                  <a:pt x="795" y="579"/>
                </a:lnTo>
                <a:lnTo>
                  <a:pt x="788" y="556"/>
                </a:lnTo>
                <a:lnTo>
                  <a:pt x="783" y="533"/>
                </a:lnTo>
                <a:lnTo>
                  <a:pt x="779" y="509"/>
                </a:lnTo>
                <a:lnTo>
                  <a:pt x="777" y="484"/>
                </a:lnTo>
                <a:lnTo>
                  <a:pt x="776" y="460"/>
                </a:lnTo>
                <a:lnTo>
                  <a:pt x="777" y="439"/>
                </a:lnTo>
                <a:lnTo>
                  <a:pt x="778" y="420"/>
                </a:lnTo>
                <a:lnTo>
                  <a:pt x="781" y="401"/>
                </a:lnTo>
                <a:lnTo>
                  <a:pt x="784" y="382"/>
                </a:lnTo>
                <a:lnTo>
                  <a:pt x="788" y="363"/>
                </a:lnTo>
                <a:lnTo>
                  <a:pt x="793" y="345"/>
                </a:lnTo>
                <a:lnTo>
                  <a:pt x="799" y="327"/>
                </a:lnTo>
                <a:lnTo>
                  <a:pt x="806" y="310"/>
                </a:lnTo>
                <a:lnTo>
                  <a:pt x="814" y="293"/>
                </a:lnTo>
                <a:lnTo>
                  <a:pt x="822" y="276"/>
                </a:lnTo>
                <a:lnTo>
                  <a:pt x="831" y="260"/>
                </a:lnTo>
                <a:lnTo>
                  <a:pt x="841" y="245"/>
                </a:lnTo>
                <a:lnTo>
                  <a:pt x="852" y="230"/>
                </a:lnTo>
                <a:lnTo>
                  <a:pt x="864" y="215"/>
                </a:lnTo>
                <a:lnTo>
                  <a:pt x="875" y="201"/>
                </a:lnTo>
                <a:lnTo>
                  <a:pt x="889" y="188"/>
                </a:lnTo>
                <a:lnTo>
                  <a:pt x="902" y="175"/>
                </a:lnTo>
                <a:lnTo>
                  <a:pt x="915" y="163"/>
                </a:lnTo>
                <a:lnTo>
                  <a:pt x="930" y="152"/>
                </a:lnTo>
                <a:lnTo>
                  <a:pt x="945" y="141"/>
                </a:lnTo>
                <a:lnTo>
                  <a:pt x="960" y="131"/>
                </a:lnTo>
                <a:lnTo>
                  <a:pt x="977" y="122"/>
                </a:lnTo>
                <a:lnTo>
                  <a:pt x="993" y="114"/>
                </a:lnTo>
                <a:lnTo>
                  <a:pt x="1011" y="105"/>
                </a:lnTo>
                <a:lnTo>
                  <a:pt x="1028" y="98"/>
                </a:lnTo>
                <a:lnTo>
                  <a:pt x="1046" y="93"/>
                </a:lnTo>
                <a:lnTo>
                  <a:pt x="1064" y="87"/>
                </a:lnTo>
                <a:lnTo>
                  <a:pt x="1083" y="83"/>
                </a:lnTo>
                <a:lnTo>
                  <a:pt x="1101" y="80"/>
                </a:lnTo>
                <a:lnTo>
                  <a:pt x="1121" y="78"/>
                </a:lnTo>
                <a:lnTo>
                  <a:pt x="1140" y="76"/>
                </a:lnTo>
                <a:lnTo>
                  <a:pt x="1160" y="76"/>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30" name="Freeform 9"/>
          <p:cNvSpPr>
            <a:spLocks noEditPoints="1"/>
          </p:cNvSpPr>
          <p:nvPr/>
        </p:nvSpPr>
        <p:spPr bwMode="auto">
          <a:xfrm>
            <a:off x="1393821" y="1878811"/>
            <a:ext cx="526405" cy="550362"/>
          </a:xfrm>
          <a:custGeom>
            <a:avLst/>
            <a:gdLst/>
            <a:ahLst/>
            <a:cxnLst>
              <a:cxn ang="0">
                <a:pos x="276" y="2140"/>
              </a:cxn>
              <a:cxn ang="0">
                <a:pos x="526" y="2837"/>
              </a:cxn>
              <a:cxn ang="0">
                <a:pos x="818" y="3375"/>
              </a:cxn>
              <a:cxn ang="0">
                <a:pos x="1144" y="3765"/>
              </a:cxn>
              <a:cxn ang="0">
                <a:pos x="1460" y="3985"/>
              </a:cxn>
              <a:cxn ang="0">
                <a:pos x="2217" y="4044"/>
              </a:cxn>
              <a:cxn ang="0">
                <a:pos x="2744" y="3727"/>
              </a:cxn>
              <a:cxn ang="0">
                <a:pos x="3055" y="3338"/>
              </a:cxn>
              <a:cxn ang="0">
                <a:pos x="3344" y="2792"/>
              </a:cxn>
              <a:cxn ang="0">
                <a:pos x="3592" y="2072"/>
              </a:cxn>
              <a:cxn ang="0">
                <a:pos x="3650" y="1331"/>
              </a:cxn>
              <a:cxn ang="0">
                <a:pos x="2961" y="1084"/>
              </a:cxn>
              <a:cxn ang="0">
                <a:pos x="2179" y="966"/>
              </a:cxn>
              <a:cxn ang="0">
                <a:pos x="1361" y="994"/>
              </a:cxn>
              <a:cxn ang="0">
                <a:pos x="611" y="1164"/>
              </a:cxn>
              <a:cxn ang="0">
                <a:pos x="1147" y="3033"/>
              </a:cxn>
              <a:cxn ang="0">
                <a:pos x="1620" y="3608"/>
              </a:cxn>
              <a:cxn ang="0">
                <a:pos x="2052" y="3725"/>
              </a:cxn>
              <a:cxn ang="0">
                <a:pos x="2280" y="3183"/>
              </a:cxn>
              <a:cxn ang="0">
                <a:pos x="3030" y="2619"/>
              </a:cxn>
              <a:cxn ang="0">
                <a:pos x="3001" y="2273"/>
              </a:cxn>
              <a:cxn ang="0">
                <a:pos x="2308" y="2582"/>
              </a:cxn>
              <a:cxn ang="0">
                <a:pos x="2222" y="2013"/>
              </a:cxn>
              <a:cxn ang="0">
                <a:pos x="2244" y="1327"/>
              </a:cxn>
              <a:cxn ang="0">
                <a:pos x="1724" y="1320"/>
              </a:cxn>
              <a:cxn ang="0">
                <a:pos x="1616" y="1847"/>
              </a:cxn>
              <a:cxn ang="0">
                <a:pos x="1633" y="2565"/>
              </a:cxn>
              <a:cxn ang="0">
                <a:pos x="994" y="2349"/>
              </a:cxn>
              <a:cxn ang="0">
                <a:pos x="725" y="2377"/>
              </a:cxn>
              <a:cxn ang="0">
                <a:pos x="1451" y="47"/>
              </a:cxn>
              <a:cxn ang="0">
                <a:pos x="1367" y="528"/>
              </a:cxn>
              <a:cxn ang="0">
                <a:pos x="1115" y="674"/>
              </a:cxn>
              <a:cxn ang="0">
                <a:pos x="719" y="782"/>
              </a:cxn>
              <a:cxn ang="0">
                <a:pos x="592" y="510"/>
              </a:cxn>
              <a:cxn ang="0">
                <a:pos x="277" y="595"/>
              </a:cxn>
              <a:cxn ang="0">
                <a:pos x="11" y="833"/>
              </a:cxn>
              <a:cxn ang="0">
                <a:pos x="190" y="1276"/>
              </a:cxn>
              <a:cxn ang="0">
                <a:pos x="885" y="1028"/>
              </a:cxn>
              <a:cxn ang="0">
                <a:pos x="1670" y="910"/>
              </a:cxn>
              <a:cxn ang="0">
                <a:pos x="2491" y="939"/>
              </a:cxn>
              <a:cxn ang="0">
                <a:pos x="3244" y="1109"/>
              </a:cxn>
              <a:cxn ang="0">
                <a:pos x="3776" y="1208"/>
              </a:cxn>
              <a:cxn ang="0">
                <a:pos x="3850" y="764"/>
              </a:cxn>
              <a:cxn ang="0">
                <a:pos x="3333" y="449"/>
              </a:cxn>
              <a:cxn ang="0">
                <a:pos x="3186" y="670"/>
              </a:cxn>
              <a:cxn ang="0">
                <a:pos x="3027" y="750"/>
              </a:cxn>
              <a:cxn ang="0">
                <a:pos x="2562" y="637"/>
              </a:cxn>
              <a:cxn ang="0">
                <a:pos x="2440" y="282"/>
              </a:cxn>
              <a:cxn ang="0">
                <a:pos x="2179" y="21"/>
              </a:cxn>
              <a:cxn ang="0">
                <a:pos x="1607" y="28"/>
              </a:cxn>
              <a:cxn ang="0">
                <a:pos x="528" y="2082"/>
              </a:cxn>
              <a:cxn ang="0">
                <a:pos x="870" y="2956"/>
              </a:cxn>
              <a:cxn ang="0">
                <a:pos x="1175" y="3425"/>
              </a:cxn>
              <a:cxn ang="0">
                <a:pos x="1642" y="3785"/>
              </a:cxn>
              <a:cxn ang="0">
                <a:pos x="2234" y="3750"/>
              </a:cxn>
              <a:cxn ang="0">
                <a:pos x="2648" y="3456"/>
              </a:cxn>
              <a:cxn ang="0">
                <a:pos x="2958" y="2996"/>
              </a:cxn>
              <a:cxn ang="0">
                <a:pos x="3308" y="2132"/>
              </a:cxn>
              <a:cxn ang="0">
                <a:pos x="3410" y="1506"/>
              </a:cxn>
              <a:cxn ang="0">
                <a:pos x="2802" y="1311"/>
              </a:cxn>
              <a:cxn ang="0">
                <a:pos x="2168" y="1223"/>
              </a:cxn>
              <a:cxn ang="0">
                <a:pos x="1534" y="1235"/>
              </a:cxn>
              <a:cxn ang="0">
                <a:pos x="904" y="1346"/>
              </a:cxn>
            </a:cxnLst>
            <a:rect l="0" t="0" r="r" b="b"/>
            <a:pathLst>
              <a:path w="3850" h="4155">
                <a:moveTo>
                  <a:pt x="103" y="1380"/>
                </a:moveTo>
                <a:lnTo>
                  <a:pt x="113" y="1435"/>
                </a:lnTo>
                <a:lnTo>
                  <a:pt x="125" y="1494"/>
                </a:lnTo>
                <a:lnTo>
                  <a:pt x="137" y="1553"/>
                </a:lnTo>
                <a:lnTo>
                  <a:pt x="149" y="1614"/>
                </a:lnTo>
                <a:lnTo>
                  <a:pt x="162" y="1677"/>
                </a:lnTo>
                <a:lnTo>
                  <a:pt x="176" y="1740"/>
                </a:lnTo>
                <a:lnTo>
                  <a:pt x="191" y="1805"/>
                </a:lnTo>
                <a:lnTo>
                  <a:pt x="206" y="1871"/>
                </a:lnTo>
                <a:lnTo>
                  <a:pt x="223" y="1937"/>
                </a:lnTo>
                <a:lnTo>
                  <a:pt x="240" y="2004"/>
                </a:lnTo>
                <a:lnTo>
                  <a:pt x="257" y="2072"/>
                </a:lnTo>
                <a:lnTo>
                  <a:pt x="276" y="2140"/>
                </a:lnTo>
                <a:lnTo>
                  <a:pt x="295" y="2208"/>
                </a:lnTo>
                <a:lnTo>
                  <a:pt x="316" y="2276"/>
                </a:lnTo>
                <a:lnTo>
                  <a:pt x="338" y="2344"/>
                </a:lnTo>
                <a:lnTo>
                  <a:pt x="360" y="2411"/>
                </a:lnTo>
                <a:lnTo>
                  <a:pt x="376" y="2460"/>
                </a:lnTo>
                <a:lnTo>
                  <a:pt x="393" y="2508"/>
                </a:lnTo>
                <a:lnTo>
                  <a:pt x="411" y="2557"/>
                </a:lnTo>
                <a:lnTo>
                  <a:pt x="429" y="2605"/>
                </a:lnTo>
                <a:lnTo>
                  <a:pt x="447" y="2651"/>
                </a:lnTo>
                <a:lnTo>
                  <a:pt x="466" y="2698"/>
                </a:lnTo>
                <a:lnTo>
                  <a:pt x="486" y="2745"/>
                </a:lnTo>
                <a:lnTo>
                  <a:pt x="505" y="2792"/>
                </a:lnTo>
                <a:lnTo>
                  <a:pt x="526" y="2837"/>
                </a:lnTo>
                <a:lnTo>
                  <a:pt x="546" y="2882"/>
                </a:lnTo>
                <a:lnTo>
                  <a:pt x="567" y="2927"/>
                </a:lnTo>
                <a:lnTo>
                  <a:pt x="588" y="2971"/>
                </a:lnTo>
                <a:lnTo>
                  <a:pt x="609" y="3014"/>
                </a:lnTo>
                <a:lnTo>
                  <a:pt x="632" y="3057"/>
                </a:lnTo>
                <a:lnTo>
                  <a:pt x="654" y="3100"/>
                </a:lnTo>
                <a:lnTo>
                  <a:pt x="676" y="3141"/>
                </a:lnTo>
                <a:lnTo>
                  <a:pt x="700" y="3182"/>
                </a:lnTo>
                <a:lnTo>
                  <a:pt x="723" y="3222"/>
                </a:lnTo>
                <a:lnTo>
                  <a:pt x="747" y="3261"/>
                </a:lnTo>
                <a:lnTo>
                  <a:pt x="770" y="3301"/>
                </a:lnTo>
                <a:lnTo>
                  <a:pt x="794" y="3338"/>
                </a:lnTo>
                <a:lnTo>
                  <a:pt x="818" y="3375"/>
                </a:lnTo>
                <a:lnTo>
                  <a:pt x="842" y="3411"/>
                </a:lnTo>
                <a:lnTo>
                  <a:pt x="868" y="3446"/>
                </a:lnTo>
                <a:lnTo>
                  <a:pt x="892" y="3481"/>
                </a:lnTo>
                <a:lnTo>
                  <a:pt x="918" y="3514"/>
                </a:lnTo>
                <a:lnTo>
                  <a:pt x="942" y="3547"/>
                </a:lnTo>
                <a:lnTo>
                  <a:pt x="967" y="3578"/>
                </a:lnTo>
                <a:lnTo>
                  <a:pt x="993" y="3609"/>
                </a:lnTo>
                <a:lnTo>
                  <a:pt x="1018" y="3639"/>
                </a:lnTo>
                <a:lnTo>
                  <a:pt x="1045" y="3667"/>
                </a:lnTo>
                <a:lnTo>
                  <a:pt x="1071" y="3694"/>
                </a:lnTo>
                <a:lnTo>
                  <a:pt x="1095" y="3718"/>
                </a:lnTo>
                <a:lnTo>
                  <a:pt x="1119" y="3742"/>
                </a:lnTo>
                <a:lnTo>
                  <a:pt x="1144" y="3765"/>
                </a:lnTo>
                <a:lnTo>
                  <a:pt x="1167" y="3786"/>
                </a:lnTo>
                <a:lnTo>
                  <a:pt x="1192" y="3807"/>
                </a:lnTo>
                <a:lnTo>
                  <a:pt x="1216" y="3827"/>
                </a:lnTo>
                <a:lnTo>
                  <a:pt x="1239" y="3846"/>
                </a:lnTo>
                <a:lnTo>
                  <a:pt x="1264" y="3864"/>
                </a:lnTo>
                <a:lnTo>
                  <a:pt x="1288" y="3881"/>
                </a:lnTo>
                <a:lnTo>
                  <a:pt x="1313" y="3898"/>
                </a:lnTo>
                <a:lnTo>
                  <a:pt x="1337" y="3914"/>
                </a:lnTo>
                <a:lnTo>
                  <a:pt x="1362" y="3930"/>
                </a:lnTo>
                <a:lnTo>
                  <a:pt x="1386" y="3945"/>
                </a:lnTo>
                <a:lnTo>
                  <a:pt x="1411" y="3959"/>
                </a:lnTo>
                <a:lnTo>
                  <a:pt x="1436" y="3972"/>
                </a:lnTo>
                <a:lnTo>
                  <a:pt x="1460" y="3985"/>
                </a:lnTo>
                <a:lnTo>
                  <a:pt x="1511" y="4010"/>
                </a:lnTo>
                <a:lnTo>
                  <a:pt x="1563" y="4033"/>
                </a:lnTo>
                <a:lnTo>
                  <a:pt x="1617" y="4055"/>
                </a:lnTo>
                <a:lnTo>
                  <a:pt x="1672" y="4075"/>
                </a:lnTo>
                <a:lnTo>
                  <a:pt x="1728" y="4096"/>
                </a:lnTo>
                <a:lnTo>
                  <a:pt x="1787" y="4116"/>
                </a:lnTo>
                <a:lnTo>
                  <a:pt x="1846" y="4135"/>
                </a:lnTo>
                <a:lnTo>
                  <a:pt x="1909" y="4155"/>
                </a:lnTo>
                <a:lnTo>
                  <a:pt x="1968" y="4136"/>
                </a:lnTo>
                <a:lnTo>
                  <a:pt x="2030" y="4116"/>
                </a:lnTo>
                <a:lnTo>
                  <a:pt x="2093" y="4094"/>
                </a:lnTo>
                <a:lnTo>
                  <a:pt x="2155" y="4069"/>
                </a:lnTo>
                <a:lnTo>
                  <a:pt x="2217" y="4044"/>
                </a:lnTo>
                <a:lnTo>
                  <a:pt x="2278" y="4016"/>
                </a:lnTo>
                <a:lnTo>
                  <a:pt x="2339" y="3986"/>
                </a:lnTo>
                <a:lnTo>
                  <a:pt x="2399" y="3956"/>
                </a:lnTo>
                <a:lnTo>
                  <a:pt x="2457" y="3926"/>
                </a:lnTo>
                <a:lnTo>
                  <a:pt x="2512" y="3894"/>
                </a:lnTo>
                <a:lnTo>
                  <a:pt x="2565" y="3861"/>
                </a:lnTo>
                <a:lnTo>
                  <a:pt x="2615" y="3828"/>
                </a:lnTo>
                <a:lnTo>
                  <a:pt x="2639" y="3811"/>
                </a:lnTo>
                <a:lnTo>
                  <a:pt x="2662" y="3794"/>
                </a:lnTo>
                <a:lnTo>
                  <a:pt x="2684" y="3778"/>
                </a:lnTo>
                <a:lnTo>
                  <a:pt x="2706" y="3761"/>
                </a:lnTo>
                <a:lnTo>
                  <a:pt x="2725" y="3744"/>
                </a:lnTo>
                <a:lnTo>
                  <a:pt x="2744" y="3727"/>
                </a:lnTo>
                <a:lnTo>
                  <a:pt x="2762" y="3711"/>
                </a:lnTo>
                <a:lnTo>
                  <a:pt x="2779" y="3694"/>
                </a:lnTo>
                <a:lnTo>
                  <a:pt x="2804" y="3667"/>
                </a:lnTo>
                <a:lnTo>
                  <a:pt x="2831" y="3639"/>
                </a:lnTo>
                <a:lnTo>
                  <a:pt x="2856" y="3609"/>
                </a:lnTo>
                <a:lnTo>
                  <a:pt x="2882" y="3578"/>
                </a:lnTo>
                <a:lnTo>
                  <a:pt x="2907" y="3547"/>
                </a:lnTo>
                <a:lnTo>
                  <a:pt x="2932" y="3514"/>
                </a:lnTo>
                <a:lnTo>
                  <a:pt x="2957" y="3481"/>
                </a:lnTo>
                <a:lnTo>
                  <a:pt x="2982" y="3446"/>
                </a:lnTo>
                <a:lnTo>
                  <a:pt x="3007" y="3411"/>
                </a:lnTo>
                <a:lnTo>
                  <a:pt x="3032" y="3375"/>
                </a:lnTo>
                <a:lnTo>
                  <a:pt x="3055" y="3338"/>
                </a:lnTo>
                <a:lnTo>
                  <a:pt x="3080" y="3301"/>
                </a:lnTo>
                <a:lnTo>
                  <a:pt x="3103" y="3261"/>
                </a:lnTo>
                <a:lnTo>
                  <a:pt x="3126" y="3222"/>
                </a:lnTo>
                <a:lnTo>
                  <a:pt x="3150" y="3182"/>
                </a:lnTo>
                <a:lnTo>
                  <a:pt x="3173" y="3141"/>
                </a:lnTo>
                <a:lnTo>
                  <a:pt x="3195" y="3100"/>
                </a:lnTo>
                <a:lnTo>
                  <a:pt x="3218" y="3057"/>
                </a:lnTo>
                <a:lnTo>
                  <a:pt x="3239" y="3014"/>
                </a:lnTo>
                <a:lnTo>
                  <a:pt x="3261" y="2971"/>
                </a:lnTo>
                <a:lnTo>
                  <a:pt x="3282" y="2927"/>
                </a:lnTo>
                <a:lnTo>
                  <a:pt x="3303" y="2882"/>
                </a:lnTo>
                <a:lnTo>
                  <a:pt x="3324" y="2837"/>
                </a:lnTo>
                <a:lnTo>
                  <a:pt x="3344" y="2792"/>
                </a:lnTo>
                <a:lnTo>
                  <a:pt x="3363" y="2745"/>
                </a:lnTo>
                <a:lnTo>
                  <a:pt x="3383" y="2698"/>
                </a:lnTo>
                <a:lnTo>
                  <a:pt x="3401" y="2651"/>
                </a:lnTo>
                <a:lnTo>
                  <a:pt x="3421" y="2605"/>
                </a:lnTo>
                <a:lnTo>
                  <a:pt x="3439" y="2557"/>
                </a:lnTo>
                <a:lnTo>
                  <a:pt x="3456" y="2508"/>
                </a:lnTo>
                <a:lnTo>
                  <a:pt x="3474" y="2460"/>
                </a:lnTo>
                <a:lnTo>
                  <a:pt x="3490" y="2411"/>
                </a:lnTo>
                <a:lnTo>
                  <a:pt x="3512" y="2344"/>
                </a:lnTo>
                <a:lnTo>
                  <a:pt x="3533" y="2276"/>
                </a:lnTo>
                <a:lnTo>
                  <a:pt x="3553" y="2208"/>
                </a:lnTo>
                <a:lnTo>
                  <a:pt x="3574" y="2140"/>
                </a:lnTo>
                <a:lnTo>
                  <a:pt x="3592" y="2072"/>
                </a:lnTo>
                <a:lnTo>
                  <a:pt x="3610" y="2004"/>
                </a:lnTo>
                <a:lnTo>
                  <a:pt x="3627" y="1937"/>
                </a:lnTo>
                <a:lnTo>
                  <a:pt x="3644" y="1871"/>
                </a:lnTo>
                <a:lnTo>
                  <a:pt x="3658" y="1805"/>
                </a:lnTo>
                <a:lnTo>
                  <a:pt x="3673" y="1740"/>
                </a:lnTo>
                <a:lnTo>
                  <a:pt x="3687" y="1677"/>
                </a:lnTo>
                <a:lnTo>
                  <a:pt x="3700" y="1614"/>
                </a:lnTo>
                <a:lnTo>
                  <a:pt x="3713" y="1553"/>
                </a:lnTo>
                <a:lnTo>
                  <a:pt x="3724" y="1494"/>
                </a:lnTo>
                <a:lnTo>
                  <a:pt x="3736" y="1435"/>
                </a:lnTo>
                <a:lnTo>
                  <a:pt x="3747" y="1380"/>
                </a:lnTo>
                <a:lnTo>
                  <a:pt x="3699" y="1356"/>
                </a:lnTo>
                <a:lnTo>
                  <a:pt x="3650" y="1331"/>
                </a:lnTo>
                <a:lnTo>
                  <a:pt x="3601" y="1308"/>
                </a:lnTo>
                <a:lnTo>
                  <a:pt x="3551" y="1286"/>
                </a:lnTo>
                <a:lnTo>
                  <a:pt x="3501" y="1264"/>
                </a:lnTo>
                <a:lnTo>
                  <a:pt x="3449" y="1243"/>
                </a:lnTo>
                <a:lnTo>
                  <a:pt x="3398" y="1222"/>
                </a:lnTo>
                <a:lnTo>
                  <a:pt x="3345" y="1203"/>
                </a:lnTo>
                <a:lnTo>
                  <a:pt x="3292" y="1184"/>
                </a:lnTo>
                <a:lnTo>
                  <a:pt x="3239" y="1164"/>
                </a:lnTo>
                <a:lnTo>
                  <a:pt x="3184" y="1147"/>
                </a:lnTo>
                <a:lnTo>
                  <a:pt x="3129" y="1130"/>
                </a:lnTo>
                <a:lnTo>
                  <a:pt x="3073" y="1113"/>
                </a:lnTo>
                <a:lnTo>
                  <a:pt x="3018" y="1099"/>
                </a:lnTo>
                <a:lnTo>
                  <a:pt x="2961" y="1084"/>
                </a:lnTo>
                <a:lnTo>
                  <a:pt x="2903" y="1070"/>
                </a:lnTo>
                <a:lnTo>
                  <a:pt x="2846" y="1056"/>
                </a:lnTo>
                <a:lnTo>
                  <a:pt x="2787" y="1044"/>
                </a:lnTo>
                <a:lnTo>
                  <a:pt x="2729" y="1033"/>
                </a:lnTo>
                <a:lnTo>
                  <a:pt x="2669" y="1022"/>
                </a:lnTo>
                <a:lnTo>
                  <a:pt x="2610" y="1011"/>
                </a:lnTo>
                <a:lnTo>
                  <a:pt x="2549" y="1003"/>
                </a:lnTo>
                <a:lnTo>
                  <a:pt x="2489" y="994"/>
                </a:lnTo>
                <a:lnTo>
                  <a:pt x="2427" y="987"/>
                </a:lnTo>
                <a:lnTo>
                  <a:pt x="2366" y="981"/>
                </a:lnTo>
                <a:lnTo>
                  <a:pt x="2304" y="974"/>
                </a:lnTo>
                <a:lnTo>
                  <a:pt x="2242" y="969"/>
                </a:lnTo>
                <a:lnTo>
                  <a:pt x="2179" y="966"/>
                </a:lnTo>
                <a:lnTo>
                  <a:pt x="2116" y="962"/>
                </a:lnTo>
                <a:lnTo>
                  <a:pt x="2052" y="959"/>
                </a:lnTo>
                <a:lnTo>
                  <a:pt x="1988" y="958"/>
                </a:lnTo>
                <a:lnTo>
                  <a:pt x="1925" y="958"/>
                </a:lnTo>
                <a:lnTo>
                  <a:pt x="1861" y="958"/>
                </a:lnTo>
                <a:lnTo>
                  <a:pt x="1797" y="959"/>
                </a:lnTo>
                <a:lnTo>
                  <a:pt x="1733" y="962"/>
                </a:lnTo>
                <a:lnTo>
                  <a:pt x="1670" y="966"/>
                </a:lnTo>
                <a:lnTo>
                  <a:pt x="1607" y="969"/>
                </a:lnTo>
                <a:lnTo>
                  <a:pt x="1545" y="974"/>
                </a:lnTo>
                <a:lnTo>
                  <a:pt x="1483" y="981"/>
                </a:lnTo>
                <a:lnTo>
                  <a:pt x="1421" y="987"/>
                </a:lnTo>
                <a:lnTo>
                  <a:pt x="1361" y="994"/>
                </a:lnTo>
                <a:lnTo>
                  <a:pt x="1300" y="1003"/>
                </a:lnTo>
                <a:lnTo>
                  <a:pt x="1239" y="1011"/>
                </a:lnTo>
                <a:lnTo>
                  <a:pt x="1180" y="1022"/>
                </a:lnTo>
                <a:lnTo>
                  <a:pt x="1120" y="1033"/>
                </a:lnTo>
                <a:lnTo>
                  <a:pt x="1062" y="1044"/>
                </a:lnTo>
                <a:lnTo>
                  <a:pt x="1004" y="1056"/>
                </a:lnTo>
                <a:lnTo>
                  <a:pt x="946" y="1070"/>
                </a:lnTo>
                <a:lnTo>
                  <a:pt x="889" y="1084"/>
                </a:lnTo>
                <a:lnTo>
                  <a:pt x="832" y="1099"/>
                </a:lnTo>
                <a:lnTo>
                  <a:pt x="776" y="1113"/>
                </a:lnTo>
                <a:lnTo>
                  <a:pt x="720" y="1130"/>
                </a:lnTo>
                <a:lnTo>
                  <a:pt x="666" y="1147"/>
                </a:lnTo>
                <a:lnTo>
                  <a:pt x="611" y="1164"/>
                </a:lnTo>
                <a:lnTo>
                  <a:pt x="557" y="1184"/>
                </a:lnTo>
                <a:lnTo>
                  <a:pt x="504" y="1203"/>
                </a:lnTo>
                <a:lnTo>
                  <a:pt x="451" y="1222"/>
                </a:lnTo>
                <a:lnTo>
                  <a:pt x="400" y="1243"/>
                </a:lnTo>
                <a:lnTo>
                  <a:pt x="348" y="1264"/>
                </a:lnTo>
                <a:lnTo>
                  <a:pt x="298" y="1286"/>
                </a:lnTo>
                <a:lnTo>
                  <a:pt x="248" y="1308"/>
                </a:lnTo>
                <a:lnTo>
                  <a:pt x="199" y="1331"/>
                </a:lnTo>
                <a:lnTo>
                  <a:pt x="151" y="1356"/>
                </a:lnTo>
                <a:lnTo>
                  <a:pt x="103" y="1380"/>
                </a:lnTo>
                <a:close/>
                <a:moveTo>
                  <a:pt x="986" y="2965"/>
                </a:moveTo>
                <a:lnTo>
                  <a:pt x="1066" y="3000"/>
                </a:lnTo>
                <a:lnTo>
                  <a:pt x="1147" y="3033"/>
                </a:lnTo>
                <a:lnTo>
                  <a:pt x="1227" y="3066"/>
                </a:lnTo>
                <a:lnTo>
                  <a:pt x="1307" y="3098"/>
                </a:lnTo>
                <a:lnTo>
                  <a:pt x="1387" y="3128"/>
                </a:lnTo>
                <a:lnTo>
                  <a:pt x="1468" y="3157"/>
                </a:lnTo>
                <a:lnTo>
                  <a:pt x="1548" y="3185"/>
                </a:lnTo>
                <a:lnTo>
                  <a:pt x="1628" y="3210"/>
                </a:lnTo>
                <a:lnTo>
                  <a:pt x="1627" y="3267"/>
                </a:lnTo>
                <a:lnTo>
                  <a:pt x="1626" y="3324"/>
                </a:lnTo>
                <a:lnTo>
                  <a:pt x="1625" y="3380"/>
                </a:lnTo>
                <a:lnTo>
                  <a:pt x="1623" y="3437"/>
                </a:lnTo>
                <a:lnTo>
                  <a:pt x="1622" y="3494"/>
                </a:lnTo>
                <a:lnTo>
                  <a:pt x="1621" y="3550"/>
                </a:lnTo>
                <a:lnTo>
                  <a:pt x="1620" y="3608"/>
                </a:lnTo>
                <a:lnTo>
                  <a:pt x="1618" y="3664"/>
                </a:lnTo>
                <a:lnTo>
                  <a:pt x="1652" y="3681"/>
                </a:lnTo>
                <a:lnTo>
                  <a:pt x="1686" y="3697"/>
                </a:lnTo>
                <a:lnTo>
                  <a:pt x="1720" y="3712"/>
                </a:lnTo>
                <a:lnTo>
                  <a:pt x="1756" y="3726"/>
                </a:lnTo>
                <a:lnTo>
                  <a:pt x="1792" y="3740"/>
                </a:lnTo>
                <a:lnTo>
                  <a:pt x="1830" y="3753"/>
                </a:lnTo>
                <a:lnTo>
                  <a:pt x="1868" y="3767"/>
                </a:lnTo>
                <a:lnTo>
                  <a:pt x="1909" y="3780"/>
                </a:lnTo>
                <a:lnTo>
                  <a:pt x="1943" y="3768"/>
                </a:lnTo>
                <a:lnTo>
                  <a:pt x="1978" y="3754"/>
                </a:lnTo>
                <a:lnTo>
                  <a:pt x="2015" y="3741"/>
                </a:lnTo>
                <a:lnTo>
                  <a:pt x="2052" y="3725"/>
                </a:lnTo>
                <a:lnTo>
                  <a:pt x="2091" y="3709"/>
                </a:lnTo>
                <a:lnTo>
                  <a:pt x="2131" y="3691"/>
                </a:lnTo>
                <a:lnTo>
                  <a:pt x="2169" y="3673"/>
                </a:lnTo>
                <a:lnTo>
                  <a:pt x="2208" y="3654"/>
                </a:lnTo>
                <a:lnTo>
                  <a:pt x="2206" y="3598"/>
                </a:lnTo>
                <a:lnTo>
                  <a:pt x="2205" y="3543"/>
                </a:lnTo>
                <a:lnTo>
                  <a:pt x="2203" y="3488"/>
                </a:lnTo>
                <a:lnTo>
                  <a:pt x="2201" y="3431"/>
                </a:lnTo>
                <a:lnTo>
                  <a:pt x="2200" y="3376"/>
                </a:lnTo>
                <a:lnTo>
                  <a:pt x="2198" y="3321"/>
                </a:lnTo>
                <a:lnTo>
                  <a:pt x="2197" y="3266"/>
                </a:lnTo>
                <a:lnTo>
                  <a:pt x="2196" y="3210"/>
                </a:lnTo>
                <a:lnTo>
                  <a:pt x="2280" y="3183"/>
                </a:lnTo>
                <a:lnTo>
                  <a:pt x="2365" y="3154"/>
                </a:lnTo>
                <a:lnTo>
                  <a:pt x="2448" y="3123"/>
                </a:lnTo>
                <a:lnTo>
                  <a:pt x="2532" y="3091"/>
                </a:lnTo>
                <a:lnTo>
                  <a:pt x="2617" y="3057"/>
                </a:lnTo>
                <a:lnTo>
                  <a:pt x="2701" y="3023"/>
                </a:lnTo>
                <a:lnTo>
                  <a:pt x="2786" y="2987"/>
                </a:lnTo>
                <a:lnTo>
                  <a:pt x="2871" y="2951"/>
                </a:lnTo>
                <a:lnTo>
                  <a:pt x="2893" y="2911"/>
                </a:lnTo>
                <a:lnTo>
                  <a:pt x="2914" y="2869"/>
                </a:lnTo>
                <a:lnTo>
                  <a:pt x="2934" y="2828"/>
                </a:lnTo>
                <a:lnTo>
                  <a:pt x="2954" y="2786"/>
                </a:lnTo>
                <a:lnTo>
                  <a:pt x="2993" y="2703"/>
                </a:lnTo>
                <a:lnTo>
                  <a:pt x="3030" y="2619"/>
                </a:lnTo>
                <a:lnTo>
                  <a:pt x="3064" y="2538"/>
                </a:lnTo>
                <a:lnTo>
                  <a:pt x="3095" y="2456"/>
                </a:lnTo>
                <a:lnTo>
                  <a:pt x="3125" y="2375"/>
                </a:lnTo>
                <a:lnTo>
                  <a:pt x="3152" y="2297"/>
                </a:lnTo>
                <a:lnTo>
                  <a:pt x="3161" y="2269"/>
                </a:lnTo>
                <a:lnTo>
                  <a:pt x="3171" y="2241"/>
                </a:lnTo>
                <a:lnTo>
                  <a:pt x="3179" y="2213"/>
                </a:lnTo>
                <a:lnTo>
                  <a:pt x="3188" y="2185"/>
                </a:lnTo>
                <a:lnTo>
                  <a:pt x="3155" y="2200"/>
                </a:lnTo>
                <a:lnTo>
                  <a:pt x="3121" y="2214"/>
                </a:lnTo>
                <a:lnTo>
                  <a:pt x="3088" y="2230"/>
                </a:lnTo>
                <a:lnTo>
                  <a:pt x="3054" y="2246"/>
                </a:lnTo>
                <a:lnTo>
                  <a:pt x="3001" y="2273"/>
                </a:lnTo>
                <a:lnTo>
                  <a:pt x="2947" y="2298"/>
                </a:lnTo>
                <a:lnTo>
                  <a:pt x="2894" y="2325"/>
                </a:lnTo>
                <a:lnTo>
                  <a:pt x="2840" y="2351"/>
                </a:lnTo>
                <a:lnTo>
                  <a:pt x="2787" y="2376"/>
                </a:lnTo>
                <a:lnTo>
                  <a:pt x="2733" y="2400"/>
                </a:lnTo>
                <a:lnTo>
                  <a:pt x="2680" y="2425"/>
                </a:lnTo>
                <a:lnTo>
                  <a:pt x="2627" y="2449"/>
                </a:lnTo>
                <a:lnTo>
                  <a:pt x="2574" y="2473"/>
                </a:lnTo>
                <a:lnTo>
                  <a:pt x="2521" y="2496"/>
                </a:lnTo>
                <a:lnTo>
                  <a:pt x="2468" y="2518"/>
                </a:lnTo>
                <a:lnTo>
                  <a:pt x="2414" y="2541"/>
                </a:lnTo>
                <a:lnTo>
                  <a:pt x="2361" y="2562"/>
                </a:lnTo>
                <a:lnTo>
                  <a:pt x="2308" y="2582"/>
                </a:lnTo>
                <a:lnTo>
                  <a:pt x="2255" y="2601"/>
                </a:lnTo>
                <a:lnTo>
                  <a:pt x="2202" y="2620"/>
                </a:lnTo>
                <a:lnTo>
                  <a:pt x="2203" y="2565"/>
                </a:lnTo>
                <a:lnTo>
                  <a:pt x="2205" y="2510"/>
                </a:lnTo>
                <a:lnTo>
                  <a:pt x="2207" y="2455"/>
                </a:lnTo>
                <a:lnTo>
                  <a:pt x="2209" y="2399"/>
                </a:lnTo>
                <a:lnTo>
                  <a:pt x="2210" y="2344"/>
                </a:lnTo>
                <a:lnTo>
                  <a:pt x="2213" y="2289"/>
                </a:lnTo>
                <a:lnTo>
                  <a:pt x="2215" y="2234"/>
                </a:lnTo>
                <a:lnTo>
                  <a:pt x="2217" y="2178"/>
                </a:lnTo>
                <a:lnTo>
                  <a:pt x="2219" y="2123"/>
                </a:lnTo>
                <a:lnTo>
                  <a:pt x="2221" y="2068"/>
                </a:lnTo>
                <a:lnTo>
                  <a:pt x="2222" y="2013"/>
                </a:lnTo>
                <a:lnTo>
                  <a:pt x="2224" y="1957"/>
                </a:lnTo>
                <a:lnTo>
                  <a:pt x="2226" y="1902"/>
                </a:lnTo>
                <a:lnTo>
                  <a:pt x="2229" y="1847"/>
                </a:lnTo>
                <a:lnTo>
                  <a:pt x="2231" y="1791"/>
                </a:lnTo>
                <a:lnTo>
                  <a:pt x="2233" y="1736"/>
                </a:lnTo>
                <a:lnTo>
                  <a:pt x="2234" y="1685"/>
                </a:lnTo>
                <a:lnTo>
                  <a:pt x="2236" y="1634"/>
                </a:lnTo>
                <a:lnTo>
                  <a:pt x="2237" y="1583"/>
                </a:lnTo>
                <a:lnTo>
                  <a:pt x="2239" y="1532"/>
                </a:lnTo>
                <a:lnTo>
                  <a:pt x="2240" y="1481"/>
                </a:lnTo>
                <a:lnTo>
                  <a:pt x="2241" y="1430"/>
                </a:lnTo>
                <a:lnTo>
                  <a:pt x="2243" y="1378"/>
                </a:lnTo>
                <a:lnTo>
                  <a:pt x="2244" y="1327"/>
                </a:lnTo>
                <a:lnTo>
                  <a:pt x="2204" y="1325"/>
                </a:lnTo>
                <a:lnTo>
                  <a:pt x="2164" y="1322"/>
                </a:lnTo>
                <a:lnTo>
                  <a:pt x="2124" y="1320"/>
                </a:lnTo>
                <a:lnTo>
                  <a:pt x="2084" y="1317"/>
                </a:lnTo>
                <a:lnTo>
                  <a:pt x="2044" y="1316"/>
                </a:lnTo>
                <a:lnTo>
                  <a:pt x="2004" y="1315"/>
                </a:lnTo>
                <a:lnTo>
                  <a:pt x="1964" y="1315"/>
                </a:lnTo>
                <a:lnTo>
                  <a:pt x="1925" y="1315"/>
                </a:lnTo>
                <a:lnTo>
                  <a:pt x="1884" y="1315"/>
                </a:lnTo>
                <a:lnTo>
                  <a:pt x="1844" y="1315"/>
                </a:lnTo>
                <a:lnTo>
                  <a:pt x="1804" y="1316"/>
                </a:lnTo>
                <a:lnTo>
                  <a:pt x="1763" y="1317"/>
                </a:lnTo>
                <a:lnTo>
                  <a:pt x="1724" y="1320"/>
                </a:lnTo>
                <a:lnTo>
                  <a:pt x="1684" y="1322"/>
                </a:lnTo>
                <a:lnTo>
                  <a:pt x="1643" y="1325"/>
                </a:lnTo>
                <a:lnTo>
                  <a:pt x="1603" y="1328"/>
                </a:lnTo>
                <a:lnTo>
                  <a:pt x="1603" y="1379"/>
                </a:lnTo>
                <a:lnTo>
                  <a:pt x="1605" y="1430"/>
                </a:lnTo>
                <a:lnTo>
                  <a:pt x="1606" y="1481"/>
                </a:lnTo>
                <a:lnTo>
                  <a:pt x="1607" y="1532"/>
                </a:lnTo>
                <a:lnTo>
                  <a:pt x="1608" y="1583"/>
                </a:lnTo>
                <a:lnTo>
                  <a:pt x="1609" y="1634"/>
                </a:lnTo>
                <a:lnTo>
                  <a:pt x="1611" y="1685"/>
                </a:lnTo>
                <a:lnTo>
                  <a:pt x="1612" y="1736"/>
                </a:lnTo>
                <a:lnTo>
                  <a:pt x="1613" y="1791"/>
                </a:lnTo>
                <a:lnTo>
                  <a:pt x="1616" y="1847"/>
                </a:lnTo>
                <a:lnTo>
                  <a:pt x="1617" y="1902"/>
                </a:lnTo>
                <a:lnTo>
                  <a:pt x="1619" y="1957"/>
                </a:lnTo>
                <a:lnTo>
                  <a:pt x="1620" y="2013"/>
                </a:lnTo>
                <a:lnTo>
                  <a:pt x="1622" y="2068"/>
                </a:lnTo>
                <a:lnTo>
                  <a:pt x="1623" y="2123"/>
                </a:lnTo>
                <a:lnTo>
                  <a:pt x="1624" y="2178"/>
                </a:lnTo>
                <a:lnTo>
                  <a:pt x="1625" y="2234"/>
                </a:lnTo>
                <a:lnTo>
                  <a:pt x="1626" y="2289"/>
                </a:lnTo>
                <a:lnTo>
                  <a:pt x="1628" y="2344"/>
                </a:lnTo>
                <a:lnTo>
                  <a:pt x="1629" y="2399"/>
                </a:lnTo>
                <a:lnTo>
                  <a:pt x="1630" y="2455"/>
                </a:lnTo>
                <a:lnTo>
                  <a:pt x="1631" y="2510"/>
                </a:lnTo>
                <a:lnTo>
                  <a:pt x="1633" y="2565"/>
                </a:lnTo>
                <a:lnTo>
                  <a:pt x="1633" y="2620"/>
                </a:lnTo>
                <a:lnTo>
                  <a:pt x="1579" y="2601"/>
                </a:lnTo>
                <a:lnTo>
                  <a:pt x="1526" y="2582"/>
                </a:lnTo>
                <a:lnTo>
                  <a:pt x="1473" y="2562"/>
                </a:lnTo>
                <a:lnTo>
                  <a:pt x="1420" y="2541"/>
                </a:lnTo>
                <a:lnTo>
                  <a:pt x="1367" y="2518"/>
                </a:lnTo>
                <a:lnTo>
                  <a:pt x="1314" y="2496"/>
                </a:lnTo>
                <a:lnTo>
                  <a:pt x="1261" y="2473"/>
                </a:lnTo>
                <a:lnTo>
                  <a:pt x="1208" y="2449"/>
                </a:lnTo>
                <a:lnTo>
                  <a:pt x="1153" y="2425"/>
                </a:lnTo>
                <a:lnTo>
                  <a:pt x="1100" y="2400"/>
                </a:lnTo>
                <a:lnTo>
                  <a:pt x="1047" y="2375"/>
                </a:lnTo>
                <a:lnTo>
                  <a:pt x="994" y="2349"/>
                </a:lnTo>
                <a:lnTo>
                  <a:pt x="941" y="2324"/>
                </a:lnTo>
                <a:lnTo>
                  <a:pt x="887" y="2298"/>
                </a:lnTo>
                <a:lnTo>
                  <a:pt x="834" y="2272"/>
                </a:lnTo>
                <a:lnTo>
                  <a:pt x="779" y="2246"/>
                </a:lnTo>
                <a:lnTo>
                  <a:pt x="751" y="2231"/>
                </a:lnTo>
                <a:lnTo>
                  <a:pt x="721" y="2219"/>
                </a:lnTo>
                <a:lnTo>
                  <a:pt x="692" y="2205"/>
                </a:lnTo>
                <a:lnTo>
                  <a:pt x="664" y="2192"/>
                </a:lnTo>
                <a:lnTo>
                  <a:pt x="671" y="2219"/>
                </a:lnTo>
                <a:lnTo>
                  <a:pt x="680" y="2244"/>
                </a:lnTo>
                <a:lnTo>
                  <a:pt x="689" y="2271"/>
                </a:lnTo>
                <a:lnTo>
                  <a:pt x="698" y="2297"/>
                </a:lnTo>
                <a:lnTo>
                  <a:pt x="725" y="2377"/>
                </a:lnTo>
                <a:lnTo>
                  <a:pt x="755" y="2459"/>
                </a:lnTo>
                <a:lnTo>
                  <a:pt x="788" y="2543"/>
                </a:lnTo>
                <a:lnTo>
                  <a:pt x="823" y="2627"/>
                </a:lnTo>
                <a:lnTo>
                  <a:pt x="860" y="2712"/>
                </a:lnTo>
                <a:lnTo>
                  <a:pt x="901" y="2797"/>
                </a:lnTo>
                <a:lnTo>
                  <a:pt x="921" y="2839"/>
                </a:lnTo>
                <a:lnTo>
                  <a:pt x="942" y="2882"/>
                </a:lnTo>
                <a:lnTo>
                  <a:pt x="963" y="2923"/>
                </a:lnTo>
                <a:lnTo>
                  <a:pt x="986" y="2965"/>
                </a:lnTo>
                <a:close/>
                <a:moveTo>
                  <a:pt x="1533" y="38"/>
                </a:moveTo>
                <a:lnTo>
                  <a:pt x="1484" y="43"/>
                </a:lnTo>
                <a:lnTo>
                  <a:pt x="1459" y="46"/>
                </a:lnTo>
                <a:lnTo>
                  <a:pt x="1451" y="47"/>
                </a:lnTo>
                <a:lnTo>
                  <a:pt x="1450" y="47"/>
                </a:lnTo>
                <a:lnTo>
                  <a:pt x="1449" y="50"/>
                </a:lnTo>
                <a:lnTo>
                  <a:pt x="1448" y="59"/>
                </a:lnTo>
                <a:lnTo>
                  <a:pt x="1442" y="88"/>
                </a:lnTo>
                <a:lnTo>
                  <a:pt x="1433" y="144"/>
                </a:lnTo>
                <a:lnTo>
                  <a:pt x="1425" y="183"/>
                </a:lnTo>
                <a:lnTo>
                  <a:pt x="1418" y="231"/>
                </a:lnTo>
                <a:lnTo>
                  <a:pt x="1408" y="282"/>
                </a:lnTo>
                <a:lnTo>
                  <a:pt x="1400" y="335"/>
                </a:lnTo>
                <a:lnTo>
                  <a:pt x="1390" y="390"/>
                </a:lnTo>
                <a:lnTo>
                  <a:pt x="1382" y="441"/>
                </a:lnTo>
                <a:lnTo>
                  <a:pt x="1373" y="488"/>
                </a:lnTo>
                <a:lnTo>
                  <a:pt x="1367" y="528"/>
                </a:lnTo>
                <a:lnTo>
                  <a:pt x="1357" y="584"/>
                </a:lnTo>
                <a:lnTo>
                  <a:pt x="1352" y="613"/>
                </a:lnTo>
                <a:lnTo>
                  <a:pt x="1350" y="622"/>
                </a:lnTo>
                <a:lnTo>
                  <a:pt x="1350" y="624"/>
                </a:lnTo>
                <a:lnTo>
                  <a:pt x="1349" y="624"/>
                </a:lnTo>
                <a:lnTo>
                  <a:pt x="1343" y="626"/>
                </a:lnTo>
                <a:lnTo>
                  <a:pt x="1323" y="630"/>
                </a:lnTo>
                <a:lnTo>
                  <a:pt x="1287" y="637"/>
                </a:lnTo>
                <a:lnTo>
                  <a:pt x="1261" y="644"/>
                </a:lnTo>
                <a:lnTo>
                  <a:pt x="1229" y="650"/>
                </a:lnTo>
                <a:lnTo>
                  <a:pt x="1194" y="657"/>
                </a:lnTo>
                <a:lnTo>
                  <a:pt x="1156" y="666"/>
                </a:lnTo>
                <a:lnTo>
                  <a:pt x="1115" y="674"/>
                </a:lnTo>
                <a:lnTo>
                  <a:pt x="1074" y="684"/>
                </a:lnTo>
                <a:lnTo>
                  <a:pt x="1032" y="694"/>
                </a:lnTo>
                <a:lnTo>
                  <a:pt x="992" y="704"/>
                </a:lnTo>
                <a:lnTo>
                  <a:pt x="954" y="714"/>
                </a:lnTo>
                <a:lnTo>
                  <a:pt x="917" y="723"/>
                </a:lnTo>
                <a:lnTo>
                  <a:pt x="883" y="733"/>
                </a:lnTo>
                <a:lnTo>
                  <a:pt x="851" y="742"/>
                </a:lnTo>
                <a:lnTo>
                  <a:pt x="822" y="750"/>
                </a:lnTo>
                <a:lnTo>
                  <a:pt x="796" y="758"/>
                </a:lnTo>
                <a:lnTo>
                  <a:pt x="775" y="765"/>
                </a:lnTo>
                <a:lnTo>
                  <a:pt x="757" y="770"/>
                </a:lnTo>
                <a:lnTo>
                  <a:pt x="732" y="778"/>
                </a:lnTo>
                <a:lnTo>
                  <a:pt x="719" y="782"/>
                </a:lnTo>
                <a:lnTo>
                  <a:pt x="715" y="783"/>
                </a:lnTo>
                <a:lnTo>
                  <a:pt x="714" y="784"/>
                </a:lnTo>
                <a:lnTo>
                  <a:pt x="714" y="783"/>
                </a:lnTo>
                <a:lnTo>
                  <a:pt x="710" y="776"/>
                </a:lnTo>
                <a:lnTo>
                  <a:pt x="703" y="758"/>
                </a:lnTo>
                <a:lnTo>
                  <a:pt x="687" y="723"/>
                </a:lnTo>
                <a:lnTo>
                  <a:pt x="676" y="699"/>
                </a:lnTo>
                <a:lnTo>
                  <a:pt x="664" y="670"/>
                </a:lnTo>
                <a:lnTo>
                  <a:pt x="649" y="637"/>
                </a:lnTo>
                <a:lnTo>
                  <a:pt x="634" y="604"/>
                </a:lnTo>
                <a:lnTo>
                  <a:pt x="619" y="571"/>
                </a:lnTo>
                <a:lnTo>
                  <a:pt x="605" y="539"/>
                </a:lnTo>
                <a:lnTo>
                  <a:pt x="592" y="510"/>
                </a:lnTo>
                <a:lnTo>
                  <a:pt x="581" y="485"/>
                </a:lnTo>
                <a:lnTo>
                  <a:pt x="566" y="450"/>
                </a:lnTo>
                <a:lnTo>
                  <a:pt x="558" y="433"/>
                </a:lnTo>
                <a:lnTo>
                  <a:pt x="555" y="427"/>
                </a:lnTo>
                <a:lnTo>
                  <a:pt x="554" y="426"/>
                </a:lnTo>
                <a:lnTo>
                  <a:pt x="553" y="427"/>
                </a:lnTo>
                <a:lnTo>
                  <a:pt x="544" y="432"/>
                </a:lnTo>
                <a:lnTo>
                  <a:pt x="516" y="449"/>
                </a:lnTo>
                <a:lnTo>
                  <a:pt x="462" y="482"/>
                </a:lnTo>
                <a:lnTo>
                  <a:pt x="424" y="505"/>
                </a:lnTo>
                <a:lnTo>
                  <a:pt x="378" y="533"/>
                </a:lnTo>
                <a:lnTo>
                  <a:pt x="329" y="563"/>
                </a:lnTo>
                <a:lnTo>
                  <a:pt x="277" y="595"/>
                </a:lnTo>
                <a:lnTo>
                  <a:pt x="226" y="626"/>
                </a:lnTo>
                <a:lnTo>
                  <a:pt x="176" y="656"/>
                </a:lnTo>
                <a:lnTo>
                  <a:pt x="130" y="684"/>
                </a:lnTo>
                <a:lnTo>
                  <a:pt x="92" y="707"/>
                </a:lnTo>
                <a:lnTo>
                  <a:pt x="39" y="739"/>
                </a:lnTo>
                <a:lnTo>
                  <a:pt x="11" y="756"/>
                </a:lnTo>
                <a:lnTo>
                  <a:pt x="1" y="763"/>
                </a:lnTo>
                <a:lnTo>
                  <a:pt x="0" y="764"/>
                </a:lnTo>
                <a:lnTo>
                  <a:pt x="0" y="764"/>
                </a:lnTo>
                <a:lnTo>
                  <a:pt x="1" y="768"/>
                </a:lnTo>
                <a:lnTo>
                  <a:pt x="2" y="779"/>
                </a:lnTo>
                <a:lnTo>
                  <a:pt x="5" y="799"/>
                </a:lnTo>
                <a:lnTo>
                  <a:pt x="11" y="833"/>
                </a:lnTo>
                <a:lnTo>
                  <a:pt x="19" y="883"/>
                </a:lnTo>
                <a:lnTo>
                  <a:pt x="30" y="952"/>
                </a:lnTo>
                <a:lnTo>
                  <a:pt x="45" y="1045"/>
                </a:lnTo>
                <a:lnTo>
                  <a:pt x="51" y="1074"/>
                </a:lnTo>
                <a:lnTo>
                  <a:pt x="56" y="1105"/>
                </a:lnTo>
                <a:lnTo>
                  <a:pt x="61" y="1138"/>
                </a:lnTo>
                <a:lnTo>
                  <a:pt x="67" y="1172"/>
                </a:lnTo>
                <a:lnTo>
                  <a:pt x="73" y="1208"/>
                </a:lnTo>
                <a:lnTo>
                  <a:pt x="79" y="1245"/>
                </a:lnTo>
                <a:lnTo>
                  <a:pt x="86" y="1283"/>
                </a:lnTo>
                <a:lnTo>
                  <a:pt x="93" y="1324"/>
                </a:lnTo>
                <a:lnTo>
                  <a:pt x="141" y="1299"/>
                </a:lnTo>
                <a:lnTo>
                  <a:pt x="190" y="1276"/>
                </a:lnTo>
                <a:lnTo>
                  <a:pt x="240" y="1253"/>
                </a:lnTo>
                <a:lnTo>
                  <a:pt x="290" y="1230"/>
                </a:lnTo>
                <a:lnTo>
                  <a:pt x="341" y="1208"/>
                </a:lnTo>
                <a:lnTo>
                  <a:pt x="393" y="1187"/>
                </a:lnTo>
                <a:lnTo>
                  <a:pt x="445" y="1167"/>
                </a:lnTo>
                <a:lnTo>
                  <a:pt x="498" y="1146"/>
                </a:lnTo>
                <a:lnTo>
                  <a:pt x="551" y="1127"/>
                </a:lnTo>
                <a:lnTo>
                  <a:pt x="605" y="1109"/>
                </a:lnTo>
                <a:lnTo>
                  <a:pt x="659" y="1091"/>
                </a:lnTo>
                <a:lnTo>
                  <a:pt x="715" y="1074"/>
                </a:lnTo>
                <a:lnTo>
                  <a:pt x="771" y="1058"/>
                </a:lnTo>
                <a:lnTo>
                  <a:pt x="827" y="1043"/>
                </a:lnTo>
                <a:lnTo>
                  <a:pt x="885" y="1028"/>
                </a:lnTo>
                <a:lnTo>
                  <a:pt x="942" y="1015"/>
                </a:lnTo>
                <a:lnTo>
                  <a:pt x="1000" y="1001"/>
                </a:lnTo>
                <a:lnTo>
                  <a:pt x="1059" y="989"/>
                </a:lnTo>
                <a:lnTo>
                  <a:pt x="1117" y="977"/>
                </a:lnTo>
                <a:lnTo>
                  <a:pt x="1177" y="967"/>
                </a:lnTo>
                <a:lnTo>
                  <a:pt x="1237" y="956"/>
                </a:lnTo>
                <a:lnTo>
                  <a:pt x="1298" y="948"/>
                </a:lnTo>
                <a:lnTo>
                  <a:pt x="1358" y="939"/>
                </a:lnTo>
                <a:lnTo>
                  <a:pt x="1420" y="932"/>
                </a:lnTo>
                <a:lnTo>
                  <a:pt x="1482" y="925"/>
                </a:lnTo>
                <a:lnTo>
                  <a:pt x="1544" y="919"/>
                </a:lnTo>
                <a:lnTo>
                  <a:pt x="1606" y="914"/>
                </a:lnTo>
                <a:lnTo>
                  <a:pt x="1670" y="910"/>
                </a:lnTo>
                <a:lnTo>
                  <a:pt x="1732" y="907"/>
                </a:lnTo>
                <a:lnTo>
                  <a:pt x="1796" y="905"/>
                </a:lnTo>
                <a:lnTo>
                  <a:pt x="1860" y="903"/>
                </a:lnTo>
                <a:lnTo>
                  <a:pt x="1925" y="903"/>
                </a:lnTo>
                <a:lnTo>
                  <a:pt x="1988" y="903"/>
                </a:lnTo>
                <a:lnTo>
                  <a:pt x="2053" y="905"/>
                </a:lnTo>
                <a:lnTo>
                  <a:pt x="2117" y="907"/>
                </a:lnTo>
                <a:lnTo>
                  <a:pt x="2180" y="910"/>
                </a:lnTo>
                <a:lnTo>
                  <a:pt x="2242" y="914"/>
                </a:lnTo>
                <a:lnTo>
                  <a:pt x="2305" y="919"/>
                </a:lnTo>
                <a:lnTo>
                  <a:pt x="2368" y="925"/>
                </a:lnTo>
                <a:lnTo>
                  <a:pt x="2429" y="932"/>
                </a:lnTo>
                <a:lnTo>
                  <a:pt x="2491" y="939"/>
                </a:lnTo>
                <a:lnTo>
                  <a:pt x="2551" y="948"/>
                </a:lnTo>
                <a:lnTo>
                  <a:pt x="2612" y="956"/>
                </a:lnTo>
                <a:lnTo>
                  <a:pt x="2673" y="967"/>
                </a:lnTo>
                <a:lnTo>
                  <a:pt x="2732" y="977"/>
                </a:lnTo>
                <a:lnTo>
                  <a:pt x="2791" y="989"/>
                </a:lnTo>
                <a:lnTo>
                  <a:pt x="2849" y="1001"/>
                </a:lnTo>
                <a:lnTo>
                  <a:pt x="2907" y="1015"/>
                </a:lnTo>
                <a:lnTo>
                  <a:pt x="2965" y="1028"/>
                </a:lnTo>
                <a:lnTo>
                  <a:pt x="3022" y="1043"/>
                </a:lnTo>
                <a:lnTo>
                  <a:pt x="3078" y="1058"/>
                </a:lnTo>
                <a:lnTo>
                  <a:pt x="3134" y="1074"/>
                </a:lnTo>
                <a:lnTo>
                  <a:pt x="3190" y="1091"/>
                </a:lnTo>
                <a:lnTo>
                  <a:pt x="3244" y="1109"/>
                </a:lnTo>
                <a:lnTo>
                  <a:pt x="3298" y="1127"/>
                </a:lnTo>
                <a:lnTo>
                  <a:pt x="3351" y="1146"/>
                </a:lnTo>
                <a:lnTo>
                  <a:pt x="3405" y="1167"/>
                </a:lnTo>
                <a:lnTo>
                  <a:pt x="3457" y="1187"/>
                </a:lnTo>
                <a:lnTo>
                  <a:pt x="3509" y="1208"/>
                </a:lnTo>
                <a:lnTo>
                  <a:pt x="3560" y="1230"/>
                </a:lnTo>
                <a:lnTo>
                  <a:pt x="3610" y="1253"/>
                </a:lnTo>
                <a:lnTo>
                  <a:pt x="3660" y="1276"/>
                </a:lnTo>
                <a:lnTo>
                  <a:pt x="3708" y="1299"/>
                </a:lnTo>
                <a:lnTo>
                  <a:pt x="3756" y="1324"/>
                </a:lnTo>
                <a:lnTo>
                  <a:pt x="3764" y="1283"/>
                </a:lnTo>
                <a:lnTo>
                  <a:pt x="3770" y="1245"/>
                </a:lnTo>
                <a:lnTo>
                  <a:pt x="3776" y="1208"/>
                </a:lnTo>
                <a:lnTo>
                  <a:pt x="3783" y="1172"/>
                </a:lnTo>
                <a:lnTo>
                  <a:pt x="3788" y="1138"/>
                </a:lnTo>
                <a:lnTo>
                  <a:pt x="3793" y="1105"/>
                </a:lnTo>
                <a:lnTo>
                  <a:pt x="3799" y="1074"/>
                </a:lnTo>
                <a:lnTo>
                  <a:pt x="3804" y="1045"/>
                </a:lnTo>
                <a:lnTo>
                  <a:pt x="3819" y="952"/>
                </a:lnTo>
                <a:lnTo>
                  <a:pt x="3831" y="883"/>
                </a:lnTo>
                <a:lnTo>
                  <a:pt x="3838" y="833"/>
                </a:lnTo>
                <a:lnTo>
                  <a:pt x="3844" y="799"/>
                </a:lnTo>
                <a:lnTo>
                  <a:pt x="3848" y="779"/>
                </a:lnTo>
                <a:lnTo>
                  <a:pt x="3849" y="768"/>
                </a:lnTo>
                <a:lnTo>
                  <a:pt x="3850" y="764"/>
                </a:lnTo>
                <a:lnTo>
                  <a:pt x="3850" y="764"/>
                </a:lnTo>
                <a:lnTo>
                  <a:pt x="3849" y="763"/>
                </a:lnTo>
                <a:lnTo>
                  <a:pt x="3838" y="756"/>
                </a:lnTo>
                <a:lnTo>
                  <a:pt x="3810" y="739"/>
                </a:lnTo>
                <a:lnTo>
                  <a:pt x="3757" y="707"/>
                </a:lnTo>
                <a:lnTo>
                  <a:pt x="3719" y="684"/>
                </a:lnTo>
                <a:lnTo>
                  <a:pt x="3673" y="656"/>
                </a:lnTo>
                <a:lnTo>
                  <a:pt x="3623" y="626"/>
                </a:lnTo>
                <a:lnTo>
                  <a:pt x="3572" y="595"/>
                </a:lnTo>
                <a:lnTo>
                  <a:pt x="3520" y="563"/>
                </a:lnTo>
                <a:lnTo>
                  <a:pt x="3472" y="533"/>
                </a:lnTo>
                <a:lnTo>
                  <a:pt x="3426" y="505"/>
                </a:lnTo>
                <a:lnTo>
                  <a:pt x="3388" y="482"/>
                </a:lnTo>
                <a:lnTo>
                  <a:pt x="3333" y="449"/>
                </a:lnTo>
                <a:lnTo>
                  <a:pt x="3306" y="432"/>
                </a:lnTo>
                <a:lnTo>
                  <a:pt x="3296" y="427"/>
                </a:lnTo>
                <a:lnTo>
                  <a:pt x="3295" y="426"/>
                </a:lnTo>
                <a:lnTo>
                  <a:pt x="3294" y="427"/>
                </a:lnTo>
                <a:lnTo>
                  <a:pt x="3291" y="433"/>
                </a:lnTo>
                <a:lnTo>
                  <a:pt x="3283" y="450"/>
                </a:lnTo>
                <a:lnTo>
                  <a:pt x="3269" y="485"/>
                </a:lnTo>
                <a:lnTo>
                  <a:pt x="3257" y="510"/>
                </a:lnTo>
                <a:lnTo>
                  <a:pt x="3244" y="539"/>
                </a:lnTo>
                <a:lnTo>
                  <a:pt x="3230" y="571"/>
                </a:lnTo>
                <a:lnTo>
                  <a:pt x="3215" y="604"/>
                </a:lnTo>
                <a:lnTo>
                  <a:pt x="3201" y="637"/>
                </a:lnTo>
                <a:lnTo>
                  <a:pt x="3186" y="670"/>
                </a:lnTo>
                <a:lnTo>
                  <a:pt x="3173" y="699"/>
                </a:lnTo>
                <a:lnTo>
                  <a:pt x="3162" y="723"/>
                </a:lnTo>
                <a:lnTo>
                  <a:pt x="3146" y="758"/>
                </a:lnTo>
                <a:lnTo>
                  <a:pt x="3139" y="776"/>
                </a:lnTo>
                <a:lnTo>
                  <a:pt x="3136" y="783"/>
                </a:lnTo>
                <a:lnTo>
                  <a:pt x="3136" y="784"/>
                </a:lnTo>
                <a:lnTo>
                  <a:pt x="3135" y="783"/>
                </a:lnTo>
                <a:lnTo>
                  <a:pt x="3130" y="782"/>
                </a:lnTo>
                <a:lnTo>
                  <a:pt x="3118" y="778"/>
                </a:lnTo>
                <a:lnTo>
                  <a:pt x="3092" y="770"/>
                </a:lnTo>
                <a:lnTo>
                  <a:pt x="3074" y="765"/>
                </a:lnTo>
                <a:lnTo>
                  <a:pt x="3053" y="758"/>
                </a:lnTo>
                <a:lnTo>
                  <a:pt x="3027" y="750"/>
                </a:lnTo>
                <a:lnTo>
                  <a:pt x="2999" y="742"/>
                </a:lnTo>
                <a:lnTo>
                  <a:pt x="2967" y="733"/>
                </a:lnTo>
                <a:lnTo>
                  <a:pt x="2933" y="723"/>
                </a:lnTo>
                <a:lnTo>
                  <a:pt x="2896" y="714"/>
                </a:lnTo>
                <a:lnTo>
                  <a:pt x="2857" y="704"/>
                </a:lnTo>
                <a:lnTo>
                  <a:pt x="2817" y="694"/>
                </a:lnTo>
                <a:lnTo>
                  <a:pt x="2776" y="684"/>
                </a:lnTo>
                <a:lnTo>
                  <a:pt x="2734" y="674"/>
                </a:lnTo>
                <a:lnTo>
                  <a:pt x="2694" y="666"/>
                </a:lnTo>
                <a:lnTo>
                  <a:pt x="2656" y="657"/>
                </a:lnTo>
                <a:lnTo>
                  <a:pt x="2621" y="650"/>
                </a:lnTo>
                <a:lnTo>
                  <a:pt x="2589" y="644"/>
                </a:lnTo>
                <a:lnTo>
                  <a:pt x="2562" y="637"/>
                </a:lnTo>
                <a:lnTo>
                  <a:pt x="2526" y="630"/>
                </a:lnTo>
                <a:lnTo>
                  <a:pt x="2507" y="626"/>
                </a:lnTo>
                <a:lnTo>
                  <a:pt x="2501" y="624"/>
                </a:lnTo>
                <a:lnTo>
                  <a:pt x="2499" y="624"/>
                </a:lnTo>
                <a:lnTo>
                  <a:pt x="2499" y="622"/>
                </a:lnTo>
                <a:lnTo>
                  <a:pt x="2497" y="613"/>
                </a:lnTo>
                <a:lnTo>
                  <a:pt x="2492" y="584"/>
                </a:lnTo>
                <a:lnTo>
                  <a:pt x="2482" y="528"/>
                </a:lnTo>
                <a:lnTo>
                  <a:pt x="2476" y="488"/>
                </a:lnTo>
                <a:lnTo>
                  <a:pt x="2468" y="441"/>
                </a:lnTo>
                <a:lnTo>
                  <a:pt x="2459" y="390"/>
                </a:lnTo>
                <a:lnTo>
                  <a:pt x="2450" y="335"/>
                </a:lnTo>
                <a:lnTo>
                  <a:pt x="2440" y="282"/>
                </a:lnTo>
                <a:lnTo>
                  <a:pt x="2431" y="231"/>
                </a:lnTo>
                <a:lnTo>
                  <a:pt x="2423" y="183"/>
                </a:lnTo>
                <a:lnTo>
                  <a:pt x="2417" y="144"/>
                </a:lnTo>
                <a:lnTo>
                  <a:pt x="2407" y="88"/>
                </a:lnTo>
                <a:lnTo>
                  <a:pt x="2402" y="59"/>
                </a:lnTo>
                <a:lnTo>
                  <a:pt x="2401" y="50"/>
                </a:lnTo>
                <a:lnTo>
                  <a:pt x="2400" y="47"/>
                </a:lnTo>
                <a:lnTo>
                  <a:pt x="2399" y="47"/>
                </a:lnTo>
                <a:lnTo>
                  <a:pt x="2390" y="46"/>
                </a:lnTo>
                <a:lnTo>
                  <a:pt x="2365" y="43"/>
                </a:lnTo>
                <a:lnTo>
                  <a:pt x="2317" y="38"/>
                </a:lnTo>
                <a:lnTo>
                  <a:pt x="2242" y="28"/>
                </a:lnTo>
                <a:lnTo>
                  <a:pt x="2179" y="21"/>
                </a:lnTo>
                <a:lnTo>
                  <a:pt x="2123" y="14"/>
                </a:lnTo>
                <a:lnTo>
                  <a:pt x="2074" y="9"/>
                </a:lnTo>
                <a:lnTo>
                  <a:pt x="2032" y="5"/>
                </a:lnTo>
                <a:lnTo>
                  <a:pt x="1994" y="2"/>
                </a:lnTo>
                <a:lnTo>
                  <a:pt x="1959" y="0"/>
                </a:lnTo>
                <a:lnTo>
                  <a:pt x="1925" y="0"/>
                </a:lnTo>
                <a:lnTo>
                  <a:pt x="1891" y="0"/>
                </a:lnTo>
                <a:lnTo>
                  <a:pt x="1856" y="2"/>
                </a:lnTo>
                <a:lnTo>
                  <a:pt x="1817" y="5"/>
                </a:lnTo>
                <a:lnTo>
                  <a:pt x="1775" y="9"/>
                </a:lnTo>
                <a:lnTo>
                  <a:pt x="1726" y="14"/>
                </a:lnTo>
                <a:lnTo>
                  <a:pt x="1671" y="21"/>
                </a:lnTo>
                <a:lnTo>
                  <a:pt x="1607" y="28"/>
                </a:lnTo>
                <a:lnTo>
                  <a:pt x="1533" y="38"/>
                </a:lnTo>
                <a:close/>
                <a:moveTo>
                  <a:pt x="394" y="1526"/>
                </a:moveTo>
                <a:lnTo>
                  <a:pt x="404" y="1577"/>
                </a:lnTo>
                <a:lnTo>
                  <a:pt x="415" y="1627"/>
                </a:lnTo>
                <a:lnTo>
                  <a:pt x="427" y="1678"/>
                </a:lnTo>
                <a:lnTo>
                  <a:pt x="437" y="1729"/>
                </a:lnTo>
                <a:lnTo>
                  <a:pt x="449" y="1780"/>
                </a:lnTo>
                <a:lnTo>
                  <a:pt x="462" y="1830"/>
                </a:lnTo>
                <a:lnTo>
                  <a:pt x="473" y="1881"/>
                </a:lnTo>
                <a:lnTo>
                  <a:pt x="486" y="1931"/>
                </a:lnTo>
                <a:lnTo>
                  <a:pt x="500" y="1982"/>
                </a:lnTo>
                <a:lnTo>
                  <a:pt x="514" y="2032"/>
                </a:lnTo>
                <a:lnTo>
                  <a:pt x="528" y="2082"/>
                </a:lnTo>
                <a:lnTo>
                  <a:pt x="541" y="2132"/>
                </a:lnTo>
                <a:lnTo>
                  <a:pt x="556" y="2180"/>
                </a:lnTo>
                <a:lnTo>
                  <a:pt x="572" y="2230"/>
                </a:lnTo>
                <a:lnTo>
                  <a:pt x="588" y="2279"/>
                </a:lnTo>
                <a:lnTo>
                  <a:pt x="604" y="2328"/>
                </a:lnTo>
                <a:lnTo>
                  <a:pt x="630" y="2404"/>
                </a:lnTo>
                <a:lnTo>
                  <a:pt x="658" y="2480"/>
                </a:lnTo>
                <a:lnTo>
                  <a:pt x="688" y="2559"/>
                </a:lnTo>
                <a:lnTo>
                  <a:pt x="721" y="2637"/>
                </a:lnTo>
                <a:lnTo>
                  <a:pt x="755" y="2717"/>
                </a:lnTo>
                <a:lnTo>
                  <a:pt x="791" y="2797"/>
                </a:lnTo>
                <a:lnTo>
                  <a:pt x="829" y="2877"/>
                </a:lnTo>
                <a:lnTo>
                  <a:pt x="870" y="2956"/>
                </a:lnTo>
                <a:lnTo>
                  <a:pt x="891" y="2996"/>
                </a:lnTo>
                <a:lnTo>
                  <a:pt x="912" y="3034"/>
                </a:lnTo>
                <a:lnTo>
                  <a:pt x="934" y="3072"/>
                </a:lnTo>
                <a:lnTo>
                  <a:pt x="956" y="3110"/>
                </a:lnTo>
                <a:lnTo>
                  <a:pt x="978" y="3148"/>
                </a:lnTo>
                <a:lnTo>
                  <a:pt x="1001" y="3185"/>
                </a:lnTo>
                <a:lnTo>
                  <a:pt x="1025" y="3222"/>
                </a:lnTo>
                <a:lnTo>
                  <a:pt x="1049" y="3257"/>
                </a:lnTo>
                <a:lnTo>
                  <a:pt x="1074" y="3292"/>
                </a:lnTo>
                <a:lnTo>
                  <a:pt x="1098" y="3327"/>
                </a:lnTo>
                <a:lnTo>
                  <a:pt x="1124" y="3360"/>
                </a:lnTo>
                <a:lnTo>
                  <a:pt x="1149" y="3393"/>
                </a:lnTo>
                <a:lnTo>
                  <a:pt x="1175" y="3425"/>
                </a:lnTo>
                <a:lnTo>
                  <a:pt x="1201" y="3456"/>
                </a:lnTo>
                <a:lnTo>
                  <a:pt x="1229" y="3486"/>
                </a:lnTo>
                <a:lnTo>
                  <a:pt x="1255" y="3514"/>
                </a:lnTo>
                <a:lnTo>
                  <a:pt x="1294" y="3552"/>
                </a:lnTo>
                <a:lnTo>
                  <a:pt x="1332" y="3587"/>
                </a:lnTo>
                <a:lnTo>
                  <a:pt x="1369" y="3618"/>
                </a:lnTo>
                <a:lnTo>
                  <a:pt x="1407" y="3648"/>
                </a:lnTo>
                <a:lnTo>
                  <a:pt x="1446" y="3676"/>
                </a:lnTo>
                <a:lnTo>
                  <a:pt x="1484" y="3701"/>
                </a:lnTo>
                <a:lnTo>
                  <a:pt x="1522" y="3725"/>
                </a:lnTo>
                <a:lnTo>
                  <a:pt x="1561" y="3746"/>
                </a:lnTo>
                <a:lnTo>
                  <a:pt x="1602" y="3766"/>
                </a:lnTo>
                <a:lnTo>
                  <a:pt x="1642" y="3785"/>
                </a:lnTo>
                <a:lnTo>
                  <a:pt x="1685" y="3803"/>
                </a:lnTo>
                <a:lnTo>
                  <a:pt x="1727" y="3820"/>
                </a:lnTo>
                <a:lnTo>
                  <a:pt x="1771" y="3837"/>
                </a:lnTo>
                <a:lnTo>
                  <a:pt x="1815" y="3853"/>
                </a:lnTo>
                <a:lnTo>
                  <a:pt x="1862" y="3868"/>
                </a:lnTo>
                <a:lnTo>
                  <a:pt x="1910" y="3884"/>
                </a:lnTo>
                <a:lnTo>
                  <a:pt x="1952" y="3869"/>
                </a:lnTo>
                <a:lnTo>
                  <a:pt x="1997" y="3853"/>
                </a:lnTo>
                <a:lnTo>
                  <a:pt x="2044" y="3835"/>
                </a:lnTo>
                <a:lnTo>
                  <a:pt x="2090" y="3816"/>
                </a:lnTo>
                <a:lnTo>
                  <a:pt x="2138" y="3795"/>
                </a:lnTo>
                <a:lnTo>
                  <a:pt x="2186" y="3774"/>
                </a:lnTo>
                <a:lnTo>
                  <a:pt x="2234" y="3750"/>
                </a:lnTo>
                <a:lnTo>
                  <a:pt x="2282" y="3727"/>
                </a:lnTo>
                <a:lnTo>
                  <a:pt x="2328" y="3702"/>
                </a:lnTo>
                <a:lnTo>
                  <a:pt x="2373" y="3677"/>
                </a:lnTo>
                <a:lnTo>
                  <a:pt x="2417" y="3650"/>
                </a:lnTo>
                <a:lnTo>
                  <a:pt x="2457" y="3624"/>
                </a:lnTo>
                <a:lnTo>
                  <a:pt x="2496" y="3597"/>
                </a:lnTo>
                <a:lnTo>
                  <a:pt x="2532" y="3570"/>
                </a:lnTo>
                <a:lnTo>
                  <a:pt x="2548" y="3556"/>
                </a:lnTo>
                <a:lnTo>
                  <a:pt x="2564" y="3542"/>
                </a:lnTo>
                <a:lnTo>
                  <a:pt x="2579" y="3528"/>
                </a:lnTo>
                <a:lnTo>
                  <a:pt x="2594" y="3514"/>
                </a:lnTo>
                <a:lnTo>
                  <a:pt x="2621" y="3486"/>
                </a:lnTo>
                <a:lnTo>
                  <a:pt x="2648" y="3456"/>
                </a:lnTo>
                <a:lnTo>
                  <a:pt x="2674" y="3425"/>
                </a:lnTo>
                <a:lnTo>
                  <a:pt x="2700" y="3393"/>
                </a:lnTo>
                <a:lnTo>
                  <a:pt x="2726" y="3360"/>
                </a:lnTo>
                <a:lnTo>
                  <a:pt x="2751" y="3327"/>
                </a:lnTo>
                <a:lnTo>
                  <a:pt x="2776" y="3292"/>
                </a:lnTo>
                <a:lnTo>
                  <a:pt x="2800" y="3257"/>
                </a:lnTo>
                <a:lnTo>
                  <a:pt x="2825" y="3222"/>
                </a:lnTo>
                <a:lnTo>
                  <a:pt x="2848" y="3185"/>
                </a:lnTo>
                <a:lnTo>
                  <a:pt x="2871" y="3148"/>
                </a:lnTo>
                <a:lnTo>
                  <a:pt x="2894" y="3110"/>
                </a:lnTo>
                <a:lnTo>
                  <a:pt x="2916" y="3072"/>
                </a:lnTo>
                <a:lnTo>
                  <a:pt x="2937" y="3034"/>
                </a:lnTo>
                <a:lnTo>
                  <a:pt x="2958" y="2996"/>
                </a:lnTo>
                <a:lnTo>
                  <a:pt x="2980" y="2956"/>
                </a:lnTo>
                <a:lnTo>
                  <a:pt x="3020" y="2877"/>
                </a:lnTo>
                <a:lnTo>
                  <a:pt x="3058" y="2797"/>
                </a:lnTo>
                <a:lnTo>
                  <a:pt x="3094" y="2717"/>
                </a:lnTo>
                <a:lnTo>
                  <a:pt x="3128" y="2637"/>
                </a:lnTo>
                <a:lnTo>
                  <a:pt x="3161" y="2559"/>
                </a:lnTo>
                <a:lnTo>
                  <a:pt x="3191" y="2480"/>
                </a:lnTo>
                <a:lnTo>
                  <a:pt x="3220" y="2404"/>
                </a:lnTo>
                <a:lnTo>
                  <a:pt x="3245" y="2328"/>
                </a:lnTo>
                <a:lnTo>
                  <a:pt x="3261" y="2279"/>
                </a:lnTo>
                <a:lnTo>
                  <a:pt x="3277" y="2230"/>
                </a:lnTo>
                <a:lnTo>
                  <a:pt x="3293" y="2180"/>
                </a:lnTo>
                <a:lnTo>
                  <a:pt x="3308" y="2132"/>
                </a:lnTo>
                <a:lnTo>
                  <a:pt x="3322" y="2082"/>
                </a:lnTo>
                <a:lnTo>
                  <a:pt x="3336" y="2032"/>
                </a:lnTo>
                <a:lnTo>
                  <a:pt x="3349" y="1982"/>
                </a:lnTo>
                <a:lnTo>
                  <a:pt x="3362" y="1931"/>
                </a:lnTo>
                <a:lnTo>
                  <a:pt x="3376" y="1881"/>
                </a:lnTo>
                <a:lnTo>
                  <a:pt x="3388" y="1830"/>
                </a:lnTo>
                <a:lnTo>
                  <a:pt x="3400" y="1780"/>
                </a:lnTo>
                <a:lnTo>
                  <a:pt x="3412" y="1729"/>
                </a:lnTo>
                <a:lnTo>
                  <a:pt x="3423" y="1678"/>
                </a:lnTo>
                <a:lnTo>
                  <a:pt x="3434" y="1627"/>
                </a:lnTo>
                <a:lnTo>
                  <a:pt x="3445" y="1577"/>
                </a:lnTo>
                <a:lnTo>
                  <a:pt x="3456" y="1526"/>
                </a:lnTo>
                <a:lnTo>
                  <a:pt x="3410" y="1506"/>
                </a:lnTo>
                <a:lnTo>
                  <a:pt x="3365" y="1488"/>
                </a:lnTo>
                <a:lnTo>
                  <a:pt x="3320" y="1468"/>
                </a:lnTo>
                <a:lnTo>
                  <a:pt x="3274" y="1451"/>
                </a:lnTo>
                <a:lnTo>
                  <a:pt x="3228" y="1434"/>
                </a:lnTo>
                <a:lnTo>
                  <a:pt x="3181" y="1418"/>
                </a:lnTo>
                <a:lnTo>
                  <a:pt x="3135" y="1402"/>
                </a:lnTo>
                <a:lnTo>
                  <a:pt x="3088" y="1388"/>
                </a:lnTo>
                <a:lnTo>
                  <a:pt x="3040" y="1373"/>
                </a:lnTo>
                <a:lnTo>
                  <a:pt x="2993" y="1359"/>
                </a:lnTo>
                <a:lnTo>
                  <a:pt x="2946" y="1346"/>
                </a:lnTo>
                <a:lnTo>
                  <a:pt x="2898" y="1334"/>
                </a:lnTo>
                <a:lnTo>
                  <a:pt x="2850" y="1323"/>
                </a:lnTo>
                <a:lnTo>
                  <a:pt x="2802" y="1311"/>
                </a:lnTo>
                <a:lnTo>
                  <a:pt x="2753" y="1300"/>
                </a:lnTo>
                <a:lnTo>
                  <a:pt x="2706" y="1291"/>
                </a:lnTo>
                <a:lnTo>
                  <a:pt x="2657" y="1281"/>
                </a:lnTo>
                <a:lnTo>
                  <a:pt x="2608" y="1273"/>
                </a:lnTo>
                <a:lnTo>
                  <a:pt x="2560" y="1265"/>
                </a:lnTo>
                <a:lnTo>
                  <a:pt x="2511" y="1258"/>
                </a:lnTo>
                <a:lnTo>
                  <a:pt x="2462" y="1252"/>
                </a:lnTo>
                <a:lnTo>
                  <a:pt x="2413" y="1245"/>
                </a:lnTo>
                <a:lnTo>
                  <a:pt x="2365" y="1240"/>
                </a:lnTo>
                <a:lnTo>
                  <a:pt x="2316" y="1235"/>
                </a:lnTo>
                <a:lnTo>
                  <a:pt x="2266" y="1230"/>
                </a:lnTo>
                <a:lnTo>
                  <a:pt x="2217" y="1226"/>
                </a:lnTo>
                <a:lnTo>
                  <a:pt x="2168" y="1223"/>
                </a:lnTo>
                <a:lnTo>
                  <a:pt x="2119" y="1221"/>
                </a:lnTo>
                <a:lnTo>
                  <a:pt x="2070" y="1219"/>
                </a:lnTo>
                <a:lnTo>
                  <a:pt x="2022" y="1218"/>
                </a:lnTo>
                <a:lnTo>
                  <a:pt x="1974" y="1216"/>
                </a:lnTo>
                <a:lnTo>
                  <a:pt x="1925" y="1216"/>
                </a:lnTo>
                <a:lnTo>
                  <a:pt x="1876" y="1216"/>
                </a:lnTo>
                <a:lnTo>
                  <a:pt x="1827" y="1218"/>
                </a:lnTo>
                <a:lnTo>
                  <a:pt x="1778" y="1219"/>
                </a:lnTo>
                <a:lnTo>
                  <a:pt x="1730" y="1221"/>
                </a:lnTo>
                <a:lnTo>
                  <a:pt x="1680" y="1223"/>
                </a:lnTo>
                <a:lnTo>
                  <a:pt x="1631" y="1226"/>
                </a:lnTo>
                <a:lnTo>
                  <a:pt x="1583" y="1230"/>
                </a:lnTo>
                <a:lnTo>
                  <a:pt x="1534" y="1235"/>
                </a:lnTo>
                <a:lnTo>
                  <a:pt x="1485" y="1240"/>
                </a:lnTo>
                <a:lnTo>
                  <a:pt x="1436" y="1245"/>
                </a:lnTo>
                <a:lnTo>
                  <a:pt x="1387" y="1252"/>
                </a:lnTo>
                <a:lnTo>
                  <a:pt x="1338" y="1258"/>
                </a:lnTo>
                <a:lnTo>
                  <a:pt x="1289" y="1265"/>
                </a:lnTo>
                <a:lnTo>
                  <a:pt x="1241" y="1273"/>
                </a:lnTo>
                <a:lnTo>
                  <a:pt x="1193" y="1281"/>
                </a:lnTo>
                <a:lnTo>
                  <a:pt x="1144" y="1291"/>
                </a:lnTo>
                <a:lnTo>
                  <a:pt x="1096" y="1300"/>
                </a:lnTo>
                <a:lnTo>
                  <a:pt x="1047" y="1311"/>
                </a:lnTo>
                <a:lnTo>
                  <a:pt x="999" y="1323"/>
                </a:lnTo>
                <a:lnTo>
                  <a:pt x="952" y="1334"/>
                </a:lnTo>
                <a:lnTo>
                  <a:pt x="904" y="1346"/>
                </a:lnTo>
                <a:lnTo>
                  <a:pt x="856" y="1359"/>
                </a:lnTo>
                <a:lnTo>
                  <a:pt x="808" y="1373"/>
                </a:lnTo>
                <a:lnTo>
                  <a:pt x="761" y="1388"/>
                </a:lnTo>
                <a:lnTo>
                  <a:pt x="715" y="1402"/>
                </a:lnTo>
                <a:lnTo>
                  <a:pt x="668" y="1418"/>
                </a:lnTo>
                <a:lnTo>
                  <a:pt x="621" y="1434"/>
                </a:lnTo>
                <a:lnTo>
                  <a:pt x="575" y="1451"/>
                </a:lnTo>
                <a:lnTo>
                  <a:pt x="530" y="1468"/>
                </a:lnTo>
                <a:lnTo>
                  <a:pt x="484" y="1488"/>
                </a:lnTo>
                <a:lnTo>
                  <a:pt x="439" y="1506"/>
                </a:lnTo>
                <a:lnTo>
                  <a:pt x="394" y="1526"/>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31" name="Freeform 10"/>
          <p:cNvSpPr>
            <a:spLocks noEditPoints="1"/>
          </p:cNvSpPr>
          <p:nvPr/>
        </p:nvSpPr>
        <p:spPr bwMode="auto">
          <a:xfrm>
            <a:off x="1156231" y="4043948"/>
            <a:ext cx="689523" cy="726281"/>
          </a:xfrm>
          <a:custGeom>
            <a:avLst/>
            <a:gdLst/>
            <a:ahLst/>
            <a:cxnLst>
              <a:cxn ang="0">
                <a:pos x="2156" y="2059"/>
              </a:cxn>
              <a:cxn ang="0">
                <a:pos x="2351" y="2911"/>
              </a:cxn>
              <a:cxn ang="0">
                <a:pos x="1910" y="3662"/>
              </a:cxn>
              <a:cxn ang="0">
                <a:pos x="1073" y="3908"/>
              </a:cxn>
              <a:cxn ang="0">
                <a:pos x="296" y="3513"/>
              </a:cxn>
              <a:cxn ang="0">
                <a:pos x="0" y="2693"/>
              </a:cxn>
              <a:cxn ang="0">
                <a:pos x="346" y="1894"/>
              </a:cxn>
              <a:cxn ang="0">
                <a:pos x="1145" y="1547"/>
              </a:cxn>
              <a:cxn ang="0">
                <a:pos x="3548" y="2476"/>
              </a:cxn>
              <a:cxn ang="0">
                <a:pos x="3517" y="3016"/>
              </a:cxn>
              <a:cxn ang="0">
                <a:pos x="3102" y="3391"/>
              </a:cxn>
              <a:cxn ang="0">
                <a:pos x="2743" y="2988"/>
              </a:cxn>
              <a:cxn ang="0">
                <a:pos x="2770" y="2429"/>
              </a:cxn>
              <a:cxn ang="0">
                <a:pos x="3170" y="2624"/>
              </a:cxn>
              <a:cxn ang="0">
                <a:pos x="3356" y="2842"/>
              </a:cxn>
              <a:cxn ang="0">
                <a:pos x="3170" y="3059"/>
              </a:cxn>
              <a:cxn ang="0">
                <a:pos x="2925" y="2907"/>
              </a:cxn>
              <a:cxn ang="0">
                <a:pos x="3031" y="2648"/>
              </a:cxn>
              <a:cxn ang="0">
                <a:pos x="3293" y="2757"/>
              </a:cxn>
              <a:cxn ang="0">
                <a:pos x="3136" y="3020"/>
              </a:cxn>
              <a:cxn ang="0">
                <a:pos x="2979" y="2757"/>
              </a:cxn>
              <a:cxn ang="0">
                <a:pos x="3253" y="2738"/>
              </a:cxn>
              <a:cxn ang="0">
                <a:pos x="3258" y="2937"/>
              </a:cxn>
              <a:cxn ang="0">
                <a:pos x="3083" y="2948"/>
              </a:cxn>
              <a:cxn ang="0">
                <a:pos x="2985" y="2803"/>
              </a:cxn>
              <a:cxn ang="0">
                <a:pos x="3145" y="2686"/>
              </a:cxn>
              <a:cxn ang="0">
                <a:pos x="3040" y="1792"/>
              </a:cxn>
              <a:cxn ang="0">
                <a:pos x="2973" y="2073"/>
              </a:cxn>
              <a:cxn ang="0">
                <a:pos x="2696" y="2161"/>
              </a:cxn>
              <a:cxn ang="0">
                <a:pos x="1536" y="1045"/>
              </a:cxn>
              <a:cxn ang="0">
                <a:pos x="1817" y="1112"/>
              </a:cxn>
              <a:cxn ang="0">
                <a:pos x="2019" y="916"/>
              </a:cxn>
              <a:cxn ang="0">
                <a:pos x="1959" y="633"/>
              </a:cxn>
              <a:cxn ang="0">
                <a:pos x="2997" y="1637"/>
              </a:cxn>
              <a:cxn ang="0">
                <a:pos x="2725" y="1641"/>
              </a:cxn>
              <a:cxn ang="0">
                <a:pos x="2937" y="1727"/>
              </a:cxn>
              <a:cxn ang="0">
                <a:pos x="2973" y="1950"/>
              </a:cxn>
              <a:cxn ang="0">
                <a:pos x="2797" y="2100"/>
              </a:cxn>
              <a:cxn ang="0">
                <a:pos x="2581" y="2024"/>
              </a:cxn>
              <a:cxn ang="0">
                <a:pos x="2533" y="1802"/>
              </a:cxn>
              <a:cxn ang="0">
                <a:pos x="2796" y="1672"/>
              </a:cxn>
              <a:cxn ang="0">
                <a:pos x="2911" y="2000"/>
              </a:cxn>
              <a:cxn ang="0">
                <a:pos x="2567" y="1945"/>
              </a:cxn>
              <a:cxn ang="0">
                <a:pos x="1366" y="2294"/>
              </a:cxn>
              <a:cxn ang="0">
                <a:pos x="1650" y="2658"/>
              </a:cxn>
              <a:cxn ang="0">
                <a:pos x="1483" y="3095"/>
              </a:cxn>
              <a:cxn ang="0">
                <a:pos x="1020" y="3174"/>
              </a:cxn>
              <a:cxn ang="0">
                <a:pos x="719" y="2826"/>
              </a:cxn>
              <a:cxn ang="0">
                <a:pos x="863" y="2379"/>
              </a:cxn>
              <a:cxn ang="0">
                <a:pos x="1278" y="2357"/>
              </a:cxn>
              <a:cxn ang="0">
                <a:pos x="1549" y="2615"/>
              </a:cxn>
              <a:cxn ang="0">
                <a:pos x="1466" y="2988"/>
              </a:cxn>
              <a:cxn ang="0">
                <a:pos x="1105" y="3106"/>
              </a:cxn>
              <a:cxn ang="0">
                <a:pos x="821" y="2862"/>
              </a:cxn>
              <a:cxn ang="0">
                <a:pos x="886" y="2486"/>
              </a:cxn>
              <a:cxn ang="0">
                <a:pos x="1271" y="2491"/>
              </a:cxn>
              <a:cxn ang="0">
                <a:pos x="1516" y="2709"/>
              </a:cxn>
              <a:cxn ang="0">
                <a:pos x="1287" y="2962"/>
              </a:cxn>
              <a:cxn ang="0">
                <a:pos x="960" y="2981"/>
              </a:cxn>
              <a:cxn ang="0">
                <a:pos x="943" y="2641"/>
              </a:cxn>
              <a:cxn ang="0">
                <a:pos x="1161" y="2396"/>
              </a:cxn>
            </a:cxnLst>
            <a:rect l="0" t="0" r="r" b="b"/>
            <a:pathLst>
              <a:path w="3713" h="3913">
                <a:moveTo>
                  <a:pt x="1468" y="1582"/>
                </a:moveTo>
                <a:lnTo>
                  <a:pt x="1468" y="1874"/>
                </a:lnTo>
                <a:lnTo>
                  <a:pt x="1498" y="1885"/>
                </a:lnTo>
                <a:lnTo>
                  <a:pt x="1526" y="1897"/>
                </a:lnTo>
                <a:lnTo>
                  <a:pt x="1556" y="1909"/>
                </a:lnTo>
                <a:lnTo>
                  <a:pt x="1584" y="1923"/>
                </a:lnTo>
                <a:lnTo>
                  <a:pt x="1791" y="1716"/>
                </a:lnTo>
                <a:lnTo>
                  <a:pt x="1822" y="1735"/>
                </a:lnTo>
                <a:lnTo>
                  <a:pt x="1852" y="1755"/>
                </a:lnTo>
                <a:lnTo>
                  <a:pt x="1881" y="1776"/>
                </a:lnTo>
                <a:lnTo>
                  <a:pt x="1910" y="1798"/>
                </a:lnTo>
                <a:lnTo>
                  <a:pt x="1938" y="1820"/>
                </a:lnTo>
                <a:lnTo>
                  <a:pt x="1965" y="1844"/>
                </a:lnTo>
                <a:lnTo>
                  <a:pt x="1992" y="1868"/>
                </a:lnTo>
                <a:lnTo>
                  <a:pt x="2018" y="1894"/>
                </a:lnTo>
                <a:lnTo>
                  <a:pt x="2043" y="1919"/>
                </a:lnTo>
                <a:lnTo>
                  <a:pt x="2067" y="1946"/>
                </a:lnTo>
                <a:lnTo>
                  <a:pt x="2090" y="1973"/>
                </a:lnTo>
                <a:lnTo>
                  <a:pt x="2114" y="2001"/>
                </a:lnTo>
                <a:lnTo>
                  <a:pt x="2135" y="2030"/>
                </a:lnTo>
                <a:lnTo>
                  <a:pt x="2156" y="2059"/>
                </a:lnTo>
                <a:lnTo>
                  <a:pt x="2176" y="2089"/>
                </a:lnTo>
                <a:lnTo>
                  <a:pt x="2196" y="2120"/>
                </a:lnTo>
                <a:lnTo>
                  <a:pt x="1988" y="2327"/>
                </a:lnTo>
                <a:lnTo>
                  <a:pt x="2002" y="2356"/>
                </a:lnTo>
                <a:lnTo>
                  <a:pt x="2014" y="2385"/>
                </a:lnTo>
                <a:lnTo>
                  <a:pt x="2026" y="2414"/>
                </a:lnTo>
                <a:lnTo>
                  <a:pt x="2036" y="2444"/>
                </a:lnTo>
                <a:lnTo>
                  <a:pt x="2329" y="2444"/>
                </a:lnTo>
                <a:lnTo>
                  <a:pt x="2338" y="2478"/>
                </a:lnTo>
                <a:lnTo>
                  <a:pt x="2344" y="2513"/>
                </a:lnTo>
                <a:lnTo>
                  <a:pt x="2351" y="2548"/>
                </a:lnTo>
                <a:lnTo>
                  <a:pt x="2355" y="2584"/>
                </a:lnTo>
                <a:lnTo>
                  <a:pt x="2359" y="2621"/>
                </a:lnTo>
                <a:lnTo>
                  <a:pt x="2362" y="2657"/>
                </a:lnTo>
                <a:lnTo>
                  <a:pt x="2363" y="2693"/>
                </a:lnTo>
                <a:lnTo>
                  <a:pt x="2364" y="2730"/>
                </a:lnTo>
                <a:lnTo>
                  <a:pt x="2363" y="2766"/>
                </a:lnTo>
                <a:lnTo>
                  <a:pt x="2362" y="2803"/>
                </a:lnTo>
                <a:lnTo>
                  <a:pt x="2359" y="2839"/>
                </a:lnTo>
                <a:lnTo>
                  <a:pt x="2355" y="2876"/>
                </a:lnTo>
                <a:lnTo>
                  <a:pt x="2351" y="2911"/>
                </a:lnTo>
                <a:lnTo>
                  <a:pt x="2344" y="2946"/>
                </a:lnTo>
                <a:lnTo>
                  <a:pt x="2338" y="2981"/>
                </a:lnTo>
                <a:lnTo>
                  <a:pt x="2329" y="3016"/>
                </a:lnTo>
                <a:lnTo>
                  <a:pt x="2036" y="3016"/>
                </a:lnTo>
                <a:lnTo>
                  <a:pt x="2026" y="3046"/>
                </a:lnTo>
                <a:lnTo>
                  <a:pt x="2014" y="3075"/>
                </a:lnTo>
                <a:lnTo>
                  <a:pt x="2002" y="3104"/>
                </a:lnTo>
                <a:lnTo>
                  <a:pt x="1988" y="3132"/>
                </a:lnTo>
                <a:lnTo>
                  <a:pt x="2196" y="3339"/>
                </a:lnTo>
                <a:lnTo>
                  <a:pt x="2176" y="3370"/>
                </a:lnTo>
                <a:lnTo>
                  <a:pt x="2156" y="3401"/>
                </a:lnTo>
                <a:lnTo>
                  <a:pt x="2135" y="3429"/>
                </a:lnTo>
                <a:lnTo>
                  <a:pt x="2114" y="3458"/>
                </a:lnTo>
                <a:lnTo>
                  <a:pt x="2090" y="3487"/>
                </a:lnTo>
                <a:lnTo>
                  <a:pt x="2067" y="3513"/>
                </a:lnTo>
                <a:lnTo>
                  <a:pt x="2043" y="3541"/>
                </a:lnTo>
                <a:lnTo>
                  <a:pt x="2018" y="3566"/>
                </a:lnTo>
                <a:lnTo>
                  <a:pt x="1992" y="3591"/>
                </a:lnTo>
                <a:lnTo>
                  <a:pt x="1965" y="3615"/>
                </a:lnTo>
                <a:lnTo>
                  <a:pt x="1938" y="3639"/>
                </a:lnTo>
                <a:lnTo>
                  <a:pt x="1910" y="3662"/>
                </a:lnTo>
                <a:lnTo>
                  <a:pt x="1881" y="3683"/>
                </a:lnTo>
                <a:lnTo>
                  <a:pt x="1852" y="3705"/>
                </a:lnTo>
                <a:lnTo>
                  <a:pt x="1822" y="3725"/>
                </a:lnTo>
                <a:lnTo>
                  <a:pt x="1791" y="3744"/>
                </a:lnTo>
                <a:lnTo>
                  <a:pt x="1584" y="3537"/>
                </a:lnTo>
                <a:lnTo>
                  <a:pt x="1556" y="3550"/>
                </a:lnTo>
                <a:lnTo>
                  <a:pt x="1526" y="3562"/>
                </a:lnTo>
                <a:lnTo>
                  <a:pt x="1498" y="3574"/>
                </a:lnTo>
                <a:lnTo>
                  <a:pt x="1468" y="3584"/>
                </a:lnTo>
                <a:lnTo>
                  <a:pt x="1468" y="3878"/>
                </a:lnTo>
                <a:lnTo>
                  <a:pt x="1433" y="3886"/>
                </a:lnTo>
                <a:lnTo>
                  <a:pt x="1398" y="3893"/>
                </a:lnTo>
                <a:lnTo>
                  <a:pt x="1363" y="3899"/>
                </a:lnTo>
                <a:lnTo>
                  <a:pt x="1328" y="3904"/>
                </a:lnTo>
                <a:lnTo>
                  <a:pt x="1291" y="3908"/>
                </a:lnTo>
                <a:lnTo>
                  <a:pt x="1255" y="3911"/>
                </a:lnTo>
                <a:lnTo>
                  <a:pt x="1218" y="3912"/>
                </a:lnTo>
                <a:lnTo>
                  <a:pt x="1182" y="3913"/>
                </a:lnTo>
                <a:lnTo>
                  <a:pt x="1145" y="3912"/>
                </a:lnTo>
                <a:lnTo>
                  <a:pt x="1109" y="3911"/>
                </a:lnTo>
                <a:lnTo>
                  <a:pt x="1073" y="3908"/>
                </a:lnTo>
                <a:lnTo>
                  <a:pt x="1037" y="3904"/>
                </a:lnTo>
                <a:lnTo>
                  <a:pt x="1000" y="3899"/>
                </a:lnTo>
                <a:lnTo>
                  <a:pt x="965" y="3893"/>
                </a:lnTo>
                <a:lnTo>
                  <a:pt x="930" y="3886"/>
                </a:lnTo>
                <a:lnTo>
                  <a:pt x="896" y="3878"/>
                </a:lnTo>
                <a:lnTo>
                  <a:pt x="896" y="3584"/>
                </a:lnTo>
                <a:lnTo>
                  <a:pt x="867" y="3574"/>
                </a:lnTo>
                <a:lnTo>
                  <a:pt x="837" y="3562"/>
                </a:lnTo>
                <a:lnTo>
                  <a:pt x="808" y="3550"/>
                </a:lnTo>
                <a:lnTo>
                  <a:pt x="779" y="3537"/>
                </a:lnTo>
                <a:lnTo>
                  <a:pt x="572" y="3744"/>
                </a:lnTo>
                <a:lnTo>
                  <a:pt x="541" y="3725"/>
                </a:lnTo>
                <a:lnTo>
                  <a:pt x="512" y="3705"/>
                </a:lnTo>
                <a:lnTo>
                  <a:pt x="482" y="3683"/>
                </a:lnTo>
                <a:lnTo>
                  <a:pt x="453" y="3662"/>
                </a:lnTo>
                <a:lnTo>
                  <a:pt x="426" y="3639"/>
                </a:lnTo>
                <a:lnTo>
                  <a:pt x="398" y="3615"/>
                </a:lnTo>
                <a:lnTo>
                  <a:pt x="371" y="3591"/>
                </a:lnTo>
                <a:lnTo>
                  <a:pt x="346" y="3566"/>
                </a:lnTo>
                <a:lnTo>
                  <a:pt x="320" y="3541"/>
                </a:lnTo>
                <a:lnTo>
                  <a:pt x="296" y="3513"/>
                </a:lnTo>
                <a:lnTo>
                  <a:pt x="273" y="3487"/>
                </a:lnTo>
                <a:lnTo>
                  <a:pt x="250" y="3458"/>
                </a:lnTo>
                <a:lnTo>
                  <a:pt x="228" y="3429"/>
                </a:lnTo>
                <a:lnTo>
                  <a:pt x="208" y="3401"/>
                </a:lnTo>
                <a:lnTo>
                  <a:pt x="188" y="3370"/>
                </a:lnTo>
                <a:lnTo>
                  <a:pt x="169" y="3339"/>
                </a:lnTo>
                <a:lnTo>
                  <a:pt x="376" y="3132"/>
                </a:lnTo>
                <a:lnTo>
                  <a:pt x="362" y="3104"/>
                </a:lnTo>
                <a:lnTo>
                  <a:pt x="349" y="3075"/>
                </a:lnTo>
                <a:lnTo>
                  <a:pt x="337" y="3046"/>
                </a:lnTo>
                <a:lnTo>
                  <a:pt x="327" y="3016"/>
                </a:lnTo>
                <a:lnTo>
                  <a:pt x="34" y="3016"/>
                </a:lnTo>
                <a:lnTo>
                  <a:pt x="26" y="2981"/>
                </a:lnTo>
                <a:lnTo>
                  <a:pt x="19" y="2946"/>
                </a:lnTo>
                <a:lnTo>
                  <a:pt x="13" y="2911"/>
                </a:lnTo>
                <a:lnTo>
                  <a:pt x="8" y="2876"/>
                </a:lnTo>
                <a:lnTo>
                  <a:pt x="4" y="2839"/>
                </a:lnTo>
                <a:lnTo>
                  <a:pt x="2" y="2803"/>
                </a:lnTo>
                <a:lnTo>
                  <a:pt x="0" y="2766"/>
                </a:lnTo>
                <a:lnTo>
                  <a:pt x="0" y="2730"/>
                </a:lnTo>
                <a:lnTo>
                  <a:pt x="0" y="2693"/>
                </a:lnTo>
                <a:lnTo>
                  <a:pt x="2" y="2657"/>
                </a:lnTo>
                <a:lnTo>
                  <a:pt x="4" y="2621"/>
                </a:lnTo>
                <a:lnTo>
                  <a:pt x="8" y="2584"/>
                </a:lnTo>
                <a:lnTo>
                  <a:pt x="13" y="2548"/>
                </a:lnTo>
                <a:lnTo>
                  <a:pt x="19" y="2513"/>
                </a:lnTo>
                <a:lnTo>
                  <a:pt x="26" y="2478"/>
                </a:lnTo>
                <a:lnTo>
                  <a:pt x="34" y="2444"/>
                </a:lnTo>
                <a:lnTo>
                  <a:pt x="327" y="2444"/>
                </a:lnTo>
                <a:lnTo>
                  <a:pt x="337" y="2414"/>
                </a:lnTo>
                <a:lnTo>
                  <a:pt x="349" y="2385"/>
                </a:lnTo>
                <a:lnTo>
                  <a:pt x="362" y="2356"/>
                </a:lnTo>
                <a:lnTo>
                  <a:pt x="376" y="2327"/>
                </a:lnTo>
                <a:lnTo>
                  <a:pt x="169" y="2120"/>
                </a:lnTo>
                <a:lnTo>
                  <a:pt x="188" y="2089"/>
                </a:lnTo>
                <a:lnTo>
                  <a:pt x="208" y="2059"/>
                </a:lnTo>
                <a:lnTo>
                  <a:pt x="228" y="2030"/>
                </a:lnTo>
                <a:lnTo>
                  <a:pt x="250" y="2001"/>
                </a:lnTo>
                <a:lnTo>
                  <a:pt x="273" y="1973"/>
                </a:lnTo>
                <a:lnTo>
                  <a:pt x="296" y="1946"/>
                </a:lnTo>
                <a:lnTo>
                  <a:pt x="320" y="1919"/>
                </a:lnTo>
                <a:lnTo>
                  <a:pt x="346" y="1894"/>
                </a:lnTo>
                <a:lnTo>
                  <a:pt x="371" y="1868"/>
                </a:lnTo>
                <a:lnTo>
                  <a:pt x="398" y="1844"/>
                </a:lnTo>
                <a:lnTo>
                  <a:pt x="426" y="1820"/>
                </a:lnTo>
                <a:lnTo>
                  <a:pt x="453" y="1798"/>
                </a:lnTo>
                <a:lnTo>
                  <a:pt x="482" y="1776"/>
                </a:lnTo>
                <a:lnTo>
                  <a:pt x="512" y="1755"/>
                </a:lnTo>
                <a:lnTo>
                  <a:pt x="541" y="1735"/>
                </a:lnTo>
                <a:lnTo>
                  <a:pt x="572" y="1716"/>
                </a:lnTo>
                <a:lnTo>
                  <a:pt x="779" y="1923"/>
                </a:lnTo>
                <a:lnTo>
                  <a:pt x="808" y="1909"/>
                </a:lnTo>
                <a:lnTo>
                  <a:pt x="837" y="1897"/>
                </a:lnTo>
                <a:lnTo>
                  <a:pt x="867" y="1885"/>
                </a:lnTo>
                <a:lnTo>
                  <a:pt x="896" y="1874"/>
                </a:lnTo>
                <a:lnTo>
                  <a:pt x="896" y="1582"/>
                </a:lnTo>
                <a:lnTo>
                  <a:pt x="930" y="1574"/>
                </a:lnTo>
                <a:lnTo>
                  <a:pt x="965" y="1566"/>
                </a:lnTo>
                <a:lnTo>
                  <a:pt x="1000" y="1561"/>
                </a:lnTo>
                <a:lnTo>
                  <a:pt x="1037" y="1556"/>
                </a:lnTo>
                <a:lnTo>
                  <a:pt x="1073" y="1551"/>
                </a:lnTo>
                <a:lnTo>
                  <a:pt x="1109" y="1549"/>
                </a:lnTo>
                <a:lnTo>
                  <a:pt x="1145" y="1547"/>
                </a:lnTo>
                <a:lnTo>
                  <a:pt x="1182" y="1547"/>
                </a:lnTo>
                <a:lnTo>
                  <a:pt x="1218" y="1547"/>
                </a:lnTo>
                <a:lnTo>
                  <a:pt x="1255" y="1549"/>
                </a:lnTo>
                <a:lnTo>
                  <a:pt x="1291" y="1551"/>
                </a:lnTo>
                <a:lnTo>
                  <a:pt x="1328" y="1556"/>
                </a:lnTo>
                <a:lnTo>
                  <a:pt x="1363" y="1561"/>
                </a:lnTo>
                <a:lnTo>
                  <a:pt x="1398" y="1566"/>
                </a:lnTo>
                <a:lnTo>
                  <a:pt x="1433" y="1574"/>
                </a:lnTo>
                <a:lnTo>
                  <a:pt x="1468" y="1582"/>
                </a:lnTo>
                <a:close/>
                <a:moveTo>
                  <a:pt x="3269" y="2307"/>
                </a:moveTo>
                <a:lnTo>
                  <a:pt x="3269" y="2443"/>
                </a:lnTo>
                <a:lnTo>
                  <a:pt x="3282" y="2448"/>
                </a:lnTo>
                <a:lnTo>
                  <a:pt x="3296" y="2454"/>
                </a:lnTo>
                <a:lnTo>
                  <a:pt x="3310" y="2459"/>
                </a:lnTo>
                <a:lnTo>
                  <a:pt x="3323" y="2465"/>
                </a:lnTo>
                <a:lnTo>
                  <a:pt x="3419" y="2370"/>
                </a:lnTo>
                <a:lnTo>
                  <a:pt x="3448" y="2388"/>
                </a:lnTo>
                <a:lnTo>
                  <a:pt x="3475" y="2407"/>
                </a:lnTo>
                <a:lnTo>
                  <a:pt x="3501" y="2429"/>
                </a:lnTo>
                <a:lnTo>
                  <a:pt x="3526" y="2452"/>
                </a:lnTo>
                <a:lnTo>
                  <a:pt x="3548" y="2476"/>
                </a:lnTo>
                <a:lnTo>
                  <a:pt x="3569" y="2503"/>
                </a:lnTo>
                <a:lnTo>
                  <a:pt x="3589" y="2529"/>
                </a:lnTo>
                <a:lnTo>
                  <a:pt x="3607" y="2558"/>
                </a:lnTo>
                <a:lnTo>
                  <a:pt x="3512" y="2655"/>
                </a:lnTo>
                <a:lnTo>
                  <a:pt x="3517" y="2667"/>
                </a:lnTo>
                <a:lnTo>
                  <a:pt x="3524" y="2681"/>
                </a:lnTo>
                <a:lnTo>
                  <a:pt x="3529" y="2695"/>
                </a:lnTo>
                <a:lnTo>
                  <a:pt x="3534" y="2709"/>
                </a:lnTo>
                <a:lnTo>
                  <a:pt x="3670" y="2709"/>
                </a:lnTo>
                <a:lnTo>
                  <a:pt x="3678" y="2741"/>
                </a:lnTo>
                <a:lnTo>
                  <a:pt x="3683" y="2774"/>
                </a:lnTo>
                <a:lnTo>
                  <a:pt x="3685" y="2808"/>
                </a:lnTo>
                <a:lnTo>
                  <a:pt x="3686" y="2842"/>
                </a:lnTo>
                <a:lnTo>
                  <a:pt x="3685" y="2876"/>
                </a:lnTo>
                <a:lnTo>
                  <a:pt x="3683" y="2910"/>
                </a:lnTo>
                <a:lnTo>
                  <a:pt x="3678" y="2943"/>
                </a:lnTo>
                <a:lnTo>
                  <a:pt x="3670" y="2974"/>
                </a:lnTo>
                <a:lnTo>
                  <a:pt x="3534" y="2974"/>
                </a:lnTo>
                <a:lnTo>
                  <a:pt x="3529" y="2988"/>
                </a:lnTo>
                <a:lnTo>
                  <a:pt x="3524" y="3002"/>
                </a:lnTo>
                <a:lnTo>
                  <a:pt x="3517" y="3016"/>
                </a:lnTo>
                <a:lnTo>
                  <a:pt x="3512" y="3029"/>
                </a:lnTo>
                <a:lnTo>
                  <a:pt x="3607" y="3125"/>
                </a:lnTo>
                <a:lnTo>
                  <a:pt x="3589" y="3154"/>
                </a:lnTo>
                <a:lnTo>
                  <a:pt x="3569" y="3181"/>
                </a:lnTo>
                <a:lnTo>
                  <a:pt x="3548" y="3207"/>
                </a:lnTo>
                <a:lnTo>
                  <a:pt x="3526" y="3232"/>
                </a:lnTo>
                <a:lnTo>
                  <a:pt x="3501" y="3254"/>
                </a:lnTo>
                <a:lnTo>
                  <a:pt x="3475" y="3275"/>
                </a:lnTo>
                <a:lnTo>
                  <a:pt x="3448" y="3295"/>
                </a:lnTo>
                <a:lnTo>
                  <a:pt x="3419" y="3313"/>
                </a:lnTo>
                <a:lnTo>
                  <a:pt x="3323" y="3217"/>
                </a:lnTo>
                <a:lnTo>
                  <a:pt x="3310" y="3223"/>
                </a:lnTo>
                <a:lnTo>
                  <a:pt x="3296" y="3230"/>
                </a:lnTo>
                <a:lnTo>
                  <a:pt x="3282" y="3235"/>
                </a:lnTo>
                <a:lnTo>
                  <a:pt x="3269" y="3240"/>
                </a:lnTo>
                <a:lnTo>
                  <a:pt x="3269" y="3376"/>
                </a:lnTo>
                <a:lnTo>
                  <a:pt x="3237" y="3384"/>
                </a:lnTo>
                <a:lnTo>
                  <a:pt x="3204" y="3389"/>
                </a:lnTo>
                <a:lnTo>
                  <a:pt x="3170" y="3391"/>
                </a:lnTo>
                <a:lnTo>
                  <a:pt x="3136" y="3392"/>
                </a:lnTo>
                <a:lnTo>
                  <a:pt x="3102" y="3391"/>
                </a:lnTo>
                <a:lnTo>
                  <a:pt x="3068" y="3389"/>
                </a:lnTo>
                <a:lnTo>
                  <a:pt x="3035" y="3384"/>
                </a:lnTo>
                <a:lnTo>
                  <a:pt x="3003" y="3376"/>
                </a:lnTo>
                <a:lnTo>
                  <a:pt x="3003" y="3240"/>
                </a:lnTo>
                <a:lnTo>
                  <a:pt x="2989" y="3235"/>
                </a:lnTo>
                <a:lnTo>
                  <a:pt x="2975" y="3230"/>
                </a:lnTo>
                <a:lnTo>
                  <a:pt x="2962" y="3223"/>
                </a:lnTo>
                <a:lnTo>
                  <a:pt x="2949" y="3217"/>
                </a:lnTo>
                <a:lnTo>
                  <a:pt x="2852" y="3313"/>
                </a:lnTo>
                <a:lnTo>
                  <a:pt x="2823" y="3295"/>
                </a:lnTo>
                <a:lnTo>
                  <a:pt x="2797" y="3275"/>
                </a:lnTo>
                <a:lnTo>
                  <a:pt x="2770" y="3254"/>
                </a:lnTo>
                <a:lnTo>
                  <a:pt x="2746" y="3232"/>
                </a:lnTo>
                <a:lnTo>
                  <a:pt x="2724" y="3207"/>
                </a:lnTo>
                <a:lnTo>
                  <a:pt x="2701" y="3181"/>
                </a:lnTo>
                <a:lnTo>
                  <a:pt x="2682" y="3154"/>
                </a:lnTo>
                <a:lnTo>
                  <a:pt x="2664" y="3125"/>
                </a:lnTo>
                <a:lnTo>
                  <a:pt x="2760" y="3029"/>
                </a:lnTo>
                <a:lnTo>
                  <a:pt x="2753" y="3016"/>
                </a:lnTo>
                <a:lnTo>
                  <a:pt x="2748" y="3002"/>
                </a:lnTo>
                <a:lnTo>
                  <a:pt x="2743" y="2988"/>
                </a:lnTo>
                <a:lnTo>
                  <a:pt x="2737" y="2974"/>
                </a:lnTo>
                <a:lnTo>
                  <a:pt x="2601" y="2974"/>
                </a:lnTo>
                <a:lnTo>
                  <a:pt x="2594" y="2943"/>
                </a:lnTo>
                <a:lnTo>
                  <a:pt x="2589" y="2910"/>
                </a:lnTo>
                <a:lnTo>
                  <a:pt x="2585" y="2876"/>
                </a:lnTo>
                <a:lnTo>
                  <a:pt x="2584" y="2842"/>
                </a:lnTo>
                <a:lnTo>
                  <a:pt x="2585" y="2808"/>
                </a:lnTo>
                <a:lnTo>
                  <a:pt x="2589" y="2774"/>
                </a:lnTo>
                <a:lnTo>
                  <a:pt x="2594" y="2741"/>
                </a:lnTo>
                <a:lnTo>
                  <a:pt x="2601" y="2709"/>
                </a:lnTo>
                <a:lnTo>
                  <a:pt x="2737" y="2709"/>
                </a:lnTo>
                <a:lnTo>
                  <a:pt x="2743" y="2695"/>
                </a:lnTo>
                <a:lnTo>
                  <a:pt x="2748" y="2681"/>
                </a:lnTo>
                <a:lnTo>
                  <a:pt x="2753" y="2667"/>
                </a:lnTo>
                <a:lnTo>
                  <a:pt x="2760" y="2655"/>
                </a:lnTo>
                <a:lnTo>
                  <a:pt x="2664" y="2558"/>
                </a:lnTo>
                <a:lnTo>
                  <a:pt x="2682" y="2529"/>
                </a:lnTo>
                <a:lnTo>
                  <a:pt x="2701" y="2503"/>
                </a:lnTo>
                <a:lnTo>
                  <a:pt x="2724" y="2476"/>
                </a:lnTo>
                <a:lnTo>
                  <a:pt x="2746" y="2452"/>
                </a:lnTo>
                <a:lnTo>
                  <a:pt x="2770" y="2429"/>
                </a:lnTo>
                <a:lnTo>
                  <a:pt x="2797" y="2407"/>
                </a:lnTo>
                <a:lnTo>
                  <a:pt x="2823" y="2388"/>
                </a:lnTo>
                <a:lnTo>
                  <a:pt x="2852" y="2370"/>
                </a:lnTo>
                <a:lnTo>
                  <a:pt x="2949" y="2465"/>
                </a:lnTo>
                <a:lnTo>
                  <a:pt x="2962" y="2459"/>
                </a:lnTo>
                <a:lnTo>
                  <a:pt x="2975" y="2454"/>
                </a:lnTo>
                <a:lnTo>
                  <a:pt x="2989" y="2448"/>
                </a:lnTo>
                <a:lnTo>
                  <a:pt x="3003" y="2443"/>
                </a:lnTo>
                <a:lnTo>
                  <a:pt x="3003" y="2307"/>
                </a:lnTo>
                <a:lnTo>
                  <a:pt x="3035" y="2300"/>
                </a:lnTo>
                <a:lnTo>
                  <a:pt x="3068" y="2294"/>
                </a:lnTo>
                <a:lnTo>
                  <a:pt x="3102" y="2291"/>
                </a:lnTo>
                <a:lnTo>
                  <a:pt x="3136" y="2290"/>
                </a:lnTo>
                <a:lnTo>
                  <a:pt x="3170" y="2291"/>
                </a:lnTo>
                <a:lnTo>
                  <a:pt x="3204" y="2294"/>
                </a:lnTo>
                <a:lnTo>
                  <a:pt x="3237" y="2300"/>
                </a:lnTo>
                <a:lnTo>
                  <a:pt x="3269" y="2307"/>
                </a:lnTo>
                <a:close/>
                <a:moveTo>
                  <a:pt x="3136" y="2622"/>
                </a:moveTo>
                <a:lnTo>
                  <a:pt x="3147" y="2622"/>
                </a:lnTo>
                <a:lnTo>
                  <a:pt x="3158" y="2623"/>
                </a:lnTo>
                <a:lnTo>
                  <a:pt x="3170" y="2624"/>
                </a:lnTo>
                <a:lnTo>
                  <a:pt x="3180" y="2626"/>
                </a:lnTo>
                <a:lnTo>
                  <a:pt x="3191" y="2628"/>
                </a:lnTo>
                <a:lnTo>
                  <a:pt x="3202" y="2631"/>
                </a:lnTo>
                <a:lnTo>
                  <a:pt x="3211" y="2634"/>
                </a:lnTo>
                <a:lnTo>
                  <a:pt x="3222" y="2639"/>
                </a:lnTo>
                <a:lnTo>
                  <a:pt x="3241" y="2648"/>
                </a:lnTo>
                <a:lnTo>
                  <a:pt x="3259" y="2659"/>
                </a:lnTo>
                <a:lnTo>
                  <a:pt x="3276" y="2672"/>
                </a:lnTo>
                <a:lnTo>
                  <a:pt x="3292" y="2685"/>
                </a:lnTo>
                <a:lnTo>
                  <a:pt x="3306" y="2701"/>
                </a:lnTo>
                <a:lnTo>
                  <a:pt x="3319" y="2718"/>
                </a:lnTo>
                <a:lnTo>
                  <a:pt x="3329" y="2736"/>
                </a:lnTo>
                <a:lnTo>
                  <a:pt x="3339" y="2755"/>
                </a:lnTo>
                <a:lnTo>
                  <a:pt x="3343" y="2766"/>
                </a:lnTo>
                <a:lnTo>
                  <a:pt x="3346" y="2776"/>
                </a:lnTo>
                <a:lnTo>
                  <a:pt x="3349" y="2786"/>
                </a:lnTo>
                <a:lnTo>
                  <a:pt x="3351" y="2797"/>
                </a:lnTo>
                <a:lnTo>
                  <a:pt x="3354" y="2808"/>
                </a:lnTo>
                <a:lnTo>
                  <a:pt x="3355" y="2819"/>
                </a:lnTo>
                <a:lnTo>
                  <a:pt x="3356" y="2830"/>
                </a:lnTo>
                <a:lnTo>
                  <a:pt x="3356" y="2842"/>
                </a:lnTo>
                <a:lnTo>
                  <a:pt x="3356" y="2853"/>
                </a:lnTo>
                <a:lnTo>
                  <a:pt x="3355" y="2864"/>
                </a:lnTo>
                <a:lnTo>
                  <a:pt x="3354" y="2876"/>
                </a:lnTo>
                <a:lnTo>
                  <a:pt x="3351" y="2886"/>
                </a:lnTo>
                <a:lnTo>
                  <a:pt x="3349" y="2897"/>
                </a:lnTo>
                <a:lnTo>
                  <a:pt x="3346" y="2907"/>
                </a:lnTo>
                <a:lnTo>
                  <a:pt x="3343" y="2917"/>
                </a:lnTo>
                <a:lnTo>
                  <a:pt x="3339" y="2928"/>
                </a:lnTo>
                <a:lnTo>
                  <a:pt x="3329" y="2947"/>
                </a:lnTo>
                <a:lnTo>
                  <a:pt x="3319" y="2965"/>
                </a:lnTo>
                <a:lnTo>
                  <a:pt x="3306" y="2982"/>
                </a:lnTo>
                <a:lnTo>
                  <a:pt x="3292" y="2998"/>
                </a:lnTo>
                <a:lnTo>
                  <a:pt x="3276" y="3012"/>
                </a:lnTo>
                <a:lnTo>
                  <a:pt x="3259" y="3024"/>
                </a:lnTo>
                <a:lnTo>
                  <a:pt x="3241" y="3035"/>
                </a:lnTo>
                <a:lnTo>
                  <a:pt x="3222" y="3045"/>
                </a:lnTo>
                <a:lnTo>
                  <a:pt x="3211" y="3049"/>
                </a:lnTo>
                <a:lnTo>
                  <a:pt x="3202" y="3052"/>
                </a:lnTo>
                <a:lnTo>
                  <a:pt x="3191" y="3055"/>
                </a:lnTo>
                <a:lnTo>
                  <a:pt x="3180" y="3057"/>
                </a:lnTo>
                <a:lnTo>
                  <a:pt x="3170" y="3059"/>
                </a:lnTo>
                <a:lnTo>
                  <a:pt x="3158" y="3061"/>
                </a:lnTo>
                <a:lnTo>
                  <a:pt x="3147" y="3062"/>
                </a:lnTo>
                <a:lnTo>
                  <a:pt x="3136" y="3062"/>
                </a:lnTo>
                <a:lnTo>
                  <a:pt x="3124" y="3062"/>
                </a:lnTo>
                <a:lnTo>
                  <a:pt x="3113" y="3061"/>
                </a:lnTo>
                <a:lnTo>
                  <a:pt x="3102" y="3059"/>
                </a:lnTo>
                <a:lnTo>
                  <a:pt x="3091" y="3057"/>
                </a:lnTo>
                <a:lnTo>
                  <a:pt x="3081" y="3055"/>
                </a:lnTo>
                <a:lnTo>
                  <a:pt x="3070" y="3052"/>
                </a:lnTo>
                <a:lnTo>
                  <a:pt x="3060" y="3049"/>
                </a:lnTo>
                <a:lnTo>
                  <a:pt x="3050" y="3045"/>
                </a:lnTo>
                <a:lnTo>
                  <a:pt x="3031" y="3035"/>
                </a:lnTo>
                <a:lnTo>
                  <a:pt x="3013" y="3024"/>
                </a:lnTo>
                <a:lnTo>
                  <a:pt x="2996" y="3012"/>
                </a:lnTo>
                <a:lnTo>
                  <a:pt x="2980" y="2998"/>
                </a:lnTo>
                <a:lnTo>
                  <a:pt x="2966" y="2982"/>
                </a:lnTo>
                <a:lnTo>
                  <a:pt x="2953" y="2965"/>
                </a:lnTo>
                <a:lnTo>
                  <a:pt x="2942" y="2947"/>
                </a:lnTo>
                <a:lnTo>
                  <a:pt x="2933" y="2928"/>
                </a:lnTo>
                <a:lnTo>
                  <a:pt x="2929" y="2917"/>
                </a:lnTo>
                <a:lnTo>
                  <a:pt x="2925" y="2907"/>
                </a:lnTo>
                <a:lnTo>
                  <a:pt x="2922" y="2897"/>
                </a:lnTo>
                <a:lnTo>
                  <a:pt x="2920" y="2886"/>
                </a:lnTo>
                <a:lnTo>
                  <a:pt x="2918" y="2876"/>
                </a:lnTo>
                <a:lnTo>
                  <a:pt x="2917" y="2864"/>
                </a:lnTo>
                <a:lnTo>
                  <a:pt x="2916" y="2853"/>
                </a:lnTo>
                <a:lnTo>
                  <a:pt x="2916" y="2842"/>
                </a:lnTo>
                <a:lnTo>
                  <a:pt x="2916" y="2830"/>
                </a:lnTo>
                <a:lnTo>
                  <a:pt x="2917" y="2819"/>
                </a:lnTo>
                <a:lnTo>
                  <a:pt x="2918" y="2808"/>
                </a:lnTo>
                <a:lnTo>
                  <a:pt x="2920" y="2797"/>
                </a:lnTo>
                <a:lnTo>
                  <a:pt x="2922" y="2786"/>
                </a:lnTo>
                <a:lnTo>
                  <a:pt x="2925" y="2776"/>
                </a:lnTo>
                <a:lnTo>
                  <a:pt x="2929" y="2766"/>
                </a:lnTo>
                <a:lnTo>
                  <a:pt x="2933" y="2755"/>
                </a:lnTo>
                <a:lnTo>
                  <a:pt x="2942" y="2736"/>
                </a:lnTo>
                <a:lnTo>
                  <a:pt x="2953" y="2718"/>
                </a:lnTo>
                <a:lnTo>
                  <a:pt x="2966" y="2701"/>
                </a:lnTo>
                <a:lnTo>
                  <a:pt x="2980" y="2685"/>
                </a:lnTo>
                <a:lnTo>
                  <a:pt x="2996" y="2672"/>
                </a:lnTo>
                <a:lnTo>
                  <a:pt x="3013" y="2659"/>
                </a:lnTo>
                <a:lnTo>
                  <a:pt x="3031" y="2648"/>
                </a:lnTo>
                <a:lnTo>
                  <a:pt x="3050" y="2639"/>
                </a:lnTo>
                <a:lnTo>
                  <a:pt x="3060" y="2634"/>
                </a:lnTo>
                <a:lnTo>
                  <a:pt x="3070" y="2631"/>
                </a:lnTo>
                <a:lnTo>
                  <a:pt x="3081" y="2628"/>
                </a:lnTo>
                <a:lnTo>
                  <a:pt x="3091" y="2626"/>
                </a:lnTo>
                <a:lnTo>
                  <a:pt x="3102" y="2624"/>
                </a:lnTo>
                <a:lnTo>
                  <a:pt x="3113" y="2623"/>
                </a:lnTo>
                <a:lnTo>
                  <a:pt x="3124" y="2622"/>
                </a:lnTo>
                <a:lnTo>
                  <a:pt x="3136" y="2622"/>
                </a:lnTo>
                <a:close/>
                <a:moveTo>
                  <a:pt x="3136" y="2662"/>
                </a:moveTo>
                <a:lnTo>
                  <a:pt x="3154" y="2663"/>
                </a:lnTo>
                <a:lnTo>
                  <a:pt x="3172" y="2666"/>
                </a:lnTo>
                <a:lnTo>
                  <a:pt x="3189" y="2670"/>
                </a:lnTo>
                <a:lnTo>
                  <a:pt x="3206" y="2677"/>
                </a:lnTo>
                <a:lnTo>
                  <a:pt x="3221" y="2684"/>
                </a:lnTo>
                <a:lnTo>
                  <a:pt x="3236" y="2693"/>
                </a:lnTo>
                <a:lnTo>
                  <a:pt x="3249" y="2703"/>
                </a:lnTo>
                <a:lnTo>
                  <a:pt x="3262" y="2715"/>
                </a:lnTo>
                <a:lnTo>
                  <a:pt x="3274" y="2728"/>
                </a:lnTo>
                <a:lnTo>
                  <a:pt x="3285" y="2742"/>
                </a:lnTo>
                <a:lnTo>
                  <a:pt x="3293" y="2757"/>
                </a:lnTo>
                <a:lnTo>
                  <a:pt x="3300" y="2771"/>
                </a:lnTo>
                <a:lnTo>
                  <a:pt x="3307" y="2788"/>
                </a:lnTo>
                <a:lnTo>
                  <a:pt x="3311" y="2805"/>
                </a:lnTo>
                <a:lnTo>
                  <a:pt x="3314" y="2824"/>
                </a:lnTo>
                <a:lnTo>
                  <a:pt x="3314" y="2842"/>
                </a:lnTo>
                <a:lnTo>
                  <a:pt x="3314" y="2860"/>
                </a:lnTo>
                <a:lnTo>
                  <a:pt x="3311" y="2878"/>
                </a:lnTo>
                <a:lnTo>
                  <a:pt x="3307" y="2895"/>
                </a:lnTo>
                <a:lnTo>
                  <a:pt x="3300" y="2912"/>
                </a:lnTo>
                <a:lnTo>
                  <a:pt x="3293" y="2927"/>
                </a:lnTo>
                <a:lnTo>
                  <a:pt x="3285" y="2941"/>
                </a:lnTo>
                <a:lnTo>
                  <a:pt x="3274" y="2955"/>
                </a:lnTo>
                <a:lnTo>
                  <a:pt x="3262" y="2968"/>
                </a:lnTo>
                <a:lnTo>
                  <a:pt x="3249" y="2980"/>
                </a:lnTo>
                <a:lnTo>
                  <a:pt x="3236" y="2990"/>
                </a:lnTo>
                <a:lnTo>
                  <a:pt x="3221" y="2999"/>
                </a:lnTo>
                <a:lnTo>
                  <a:pt x="3206" y="3006"/>
                </a:lnTo>
                <a:lnTo>
                  <a:pt x="3189" y="3013"/>
                </a:lnTo>
                <a:lnTo>
                  <a:pt x="3172" y="3017"/>
                </a:lnTo>
                <a:lnTo>
                  <a:pt x="3154" y="3020"/>
                </a:lnTo>
                <a:lnTo>
                  <a:pt x="3136" y="3020"/>
                </a:lnTo>
                <a:lnTo>
                  <a:pt x="3118" y="3020"/>
                </a:lnTo>
                <a:lnTo>
                  <a:pt x="3100" y="3017"/>
                </a:lnTo>
                <a:lnTo>
                  <a:pt x="3083" y="3013"/>
                </a:lnTo>
                <a:lnTo>
                  <a:pt x="3066" y="3006"/>
                </a:lnTo>
                <a:lnTo>
                  <a:pt x="3051" y="2999"/>
                </a:lnTo>
                <a:lnTo>
                  <a:pt x="3036" y="2990"/>
                </a:lnTo>
                <a:lnTo>
                  <a:pt x="3022" y="2980"/>
                </a:lnTo>
                <a:lnTo>
                  <a:pt x="3009" y="2968"/>
                </a:lnTo>
                <a:lnTo>
                  <a:pt x="2998" y="2955"/>
                </a:lnTo>
                <a:lnTo>
                  <a:pt x="2987" y="2941"/>
                </a:lnTo>
                <a:lnTo>
                  <a:pt x="2979" y="2927"/>
                </a:lnTo>
                <a:lnTo>
                  <a:pt x="2971" y="2912"/>
                </a:lnTo>
                <a:lnTo>
                  <a:pt x="2965" y="2895"/>
                </a:lnTo>
                <a:lnTo>
                  <a:pt x="2960" y="2878"/>
                </a:lnTo>
                <a:lnTo>
                  <a:pt x="2957" y="2860"/>
                </a:lnTo>
                <a:lnTo>
                  <a:pt x="2956" y="2842"/>
                </a:lnTo>
                <a:lnTo>
                  <a:pt x="2957" y="2824"/>
                </a:lnTo>
                <a:lnTo>
                  <a:pt x="2960" y="2805"/>
                </a:lnTo>
                <a:lnTo>
                  <a:pt x="2965" y="2788"/>
                </a:lnTo>
                <a:lnTo>
                  <a:pt x="2971" y="2771"/>
                </a:lnTo>
                <a:lnTo>
                  <a:pt x="2979" y="2757"/>
                </a:lnTo>
                <a:lnTo>
                  <a:pt x="2987" y="2742"/>
                </a:lnTo>
                <a:lnTo>
                  <a:pt x="2998" y="2728"/>
                </a:lnTo>
                <a:lnTo>
                  <a:pt x="3009" y="2715"/>
                </a:lnTo>
                <a:lnTo>
                  <a:pt x="3022" y="2703"/>
                </a:lnTo>
                <a:lnTo>
                  <a:pt x="3036" y="2693"/>
                </a:lnTo>
                <a:lnTo>
                  <a:pt x="3051" y="2684"/>
                </a:lnTo>
                <a:lnTo>
                  <a:pt x="3066" y="2677"/>
                </a:lnTo>
                <a:lnTo>
                  <a:pt x="3083" y="2670"/>
                </a:lnTo>
                <a:lnTo>
                  <a:pt x="3100" y="2666"/>
                </a:lnTo>
                <a:lnTo>
                  <a:pt x="3118" y="2663"/>
                </a:lnTo>
                <a:lnTo>
                  <a:pt x="3136" y="2662"/>
                </a:lnTo>
                <a:close/>
                <a:moveTo>
                  <a:pt x="3173" y="2691"/>
                </a:moveTo>
                <a:lnTo>
                  <a:pt x="3173" y="2729"/>
                </a:lnTo>
                <a:lnTo>
                  <a:pt x="3181" y="2732"/>
                </a:lnTo>
                <a:lnTo>
                  <a:pt x="3189" y="2735"/>
                </a:lnTo>
                <a:lnTo>
                  <a:pt x="3217" y="2708"/>
                </a:lnTo>
                <a:lnTo>
                  <a:pt x="3224" y="2713"/>
                </a:lnTo>
                <a:lnTo>
                  <a:pt x="3231" y="2718"/>
                </a:lnTo>
                <a:lnTo>
                  <a:pt x="3239" y="2725"/>
                </a:lnTo>
                <a:lnTo>
                  <a:pt x="3246" y="2731"/>
                </a:lnTo>
                <a:lnTo>
                  <a:pt x="3253" y="2738"/>
                </a:lnTo>
                <a:lnTo>
                  <a:pt x="3258" y="2746"/>
                </a:lnTo>
                <a:lnTo>
                  <a:pt x="3264" y="2753"/>
                </a:lnTo>
                <a:lnTo>
                  <a:pt x="3270" y="2761"/>
                </a:lnTo>
                <a:lnTo>
                  <a:pt x="3242" y="2788"/>
                </a:lnTo>
                <a:lnTo>
                  <a:pt x="3245" y="2796"/>
                </a:lnTo>
                <a:lnTo>
                  <a:pt x="3248" y="2803"/>
                </a:lnTo>
                <a:lnTo>
                  <a:pt x="3287" y="2803"/>
                </a:lnTo>
                <a:lnTo>
                  <a:pt x="3289" y="2813"/>
                </a:lnTo>
                <a:lnTo>
                  <a:pt x="3291" y="2822"/>
                </a:lnTo>
                <a:lnTo>
                  <a:pt x="3291" y="2832"/>
                </a:lnTo>
                <a:lnTo>
                  <a:pt x="3292" y="2842"/>
                </a:lnTo>
                <a:lnTo>
                  <a:pt x="3291" y="2851"/>
                </a:lnTo>
                <a:lnTo>
                  <a:pt x="3291" y="2861"/>
                </a:lnTo>
                <a:lnTo>
                  <a:pt x="3289" y="2870"/>
                </a:lnTo>
                <a:lnTo>
                  <a:pt x="3287" y="2879"/>
                </a:lnTo>
                <a:lnTo>
                  <a:pt x="3248" y="2879"/>
                </a:lnTo>
                <a:lnTo>
                  <a:pt x="3245" y="2887"/>
                </a:lnTo>
                <a:lnTo>
                  <a:pt x="3242" y="2895"/>
                </a:lnTo>
                <a:lnTo>
                  <a:pt x="3270" y="2922"/>
                </a:lnTo>
                <a:lnTo>
                  <a:pt x="3264" y="2930"/>
                </a:lnTo>
                <a:lnTo>
                  <a:pt x="3258" y="2937"/>
                </a:lnTo>
                <a:lnTo>
                  <a:pt x="3253" y="2945"/>
                </a:lnTo>
                <a:lnTo>
                  <a:pt x="3246" y="2952"/>
                </a:lnTo>
                <a:lnTo>
                  <a:pt x="3239" y="2958"/>
                </a:lnTo>
                <a:lnTo>
                  <a:pt x="3231" y="2964"/>
                </a:lnTo>
                <a:lnTo>
                  <a:pt x="3224" y="2970"/>
                </a:lnTo>
                <a:lnTo>
                  <a:pt x="3217" y="2975"/>
                </a:lnTo>
                <a:lnTo>
                  <a:pt x="3189" y="2948"/>
                </a:lnTo>
                <a:lnTo>
                  <a:pt x="3181" y="2951"/>
                </a:lnTo>
                <a:lnTo>
                  <a:pt x="3173" y="2954"/>
                </a:lnTo>
                <a:lnTo>
                  <a:pt x="3173" y="2992"/>
                </a:lnTo>
                <a:lnTo>
                  <a:pt x="3164" y="2995"/>
                </a:lnTo>
                <a:lnTo>
                  <a:pt x="3155" y="2996"/>
                </a:lnTo>
                <a:lnTo>
                  <a:pt x="3145" y="2997"/>
                </a:lnTo>
                <a:lnTo>
                  <a:pt x="3136" y="2998"/>
                </a:lnTo>
                <a:lnTo>
                  <a:pt x="3126" y="2997"/>
                </a:lnTo>
                <a:lnTo>
                  <a:pt x="3117" y="2996"/>
                </a:lnTo>
                <a:lnTo>
                  <a:pt x="3107" y="2995"/>
                </a:lnTo>
                <a:lnTo>
                  <a:pt x="3099" y="2992"/>
                </a:lnTo>
                <a:lnTo>
                  <a:pt x="3099" y="2954"/>
                </a:lnTo>
                <a:lnTo>
                  <a:pt x="3090" y="2951"/>
                </a:lnTo>
                <a:lnTo>
                  <a:pt x="3083" y="2948"/>
                </a:lnTo>
                <a:lnTo>
                  <a:pt x="3055" y="2975"/>
                </a:lnTo>
                <a:lnTo>
                  <a:pt x="3048" y="2970"/>
                </a:lnTo>
                <a:lnTo>
                  <a:pt x="3040" y="2964"/>
                </a:lnTo>
                <a:lnTo>
                  <a:pt x="3033" y="2958"/>
                </a:lnTo>
                <a:lnTo>
                  <a:pt x="3025" y="2952"/>
                </a:lnTo>
                <a:lnTo>
                  <a:pt x="3019" y="2945"/>
                </a:lnTo>
                <a:lnTo>
                  <a:pt x="3013" y="2937"/>
                </a:lnTo>
                <a:lnTo>
                  <a:pt x="3007" y="2930"/>
                </a:lnTo>
                <a:lnTo>
                  <a:pt x="3002" y="2922"/>
                </a:lnTo>
                <a:lnTo>
                  <a:pt x="3030" y="2895"/>
                </a:lnTo>
                <a:lnTo>
                  <a:pt x="3026" y="2887"/>
                </a:lnTo>
                <a:lnTo>
                  <a:pt x="3023" y="2879"/>
                </a:lnTo>
                <a:lnTo>
                  <a:pt x="2985" y="2879"/>
                </a:lnTo>
                <a:lnTo>
                  <a:pt x="2983" y="2870"/>
                </a:lnTo>
                <a:lnTo>
                  <a:pt x="2981" y="2861"/>
                </a:lnTo>
                <a:lnTo>
                  <a:pt x="2981" y="2851"/>
                </a:lnTo>
                <a:lnTo>
                  <a:pt x="2980" y="2842"/>
                </a:lnTo>
                <a:lnTo>
                  <a:pt x="2981" y="2832"/>
                </a:lnTo>
                <a:lnTo>
                  <a:pt x="2981" y="2822"/>
                </a:lnTo>
                <a:lnTo>
                  <a:pt x="2983" y="2813"/>
                </a:lnTo>
                <a:lnTo>
                  <a:pt x="2985" y="2803"/>
                </a:lnTo>
                <a:lnTo>
                  <a:pt x="3023" y="2803"/>
                </a:lnTo>
                <a:lnTo>
                  <a:pt x="3026" y="2796"/>
                </a:lnTo>
                <a:lnTo>
                  <a:pt x="3030" y="2788"/>
                </a:lnTo>
                <a:lnTo>
                  <a:pt x="3002" y="2761"/>
                </a:lnTo>
                <a:lnTo>
                  <a:pt x="3007" y="2753"/>
                </a:lnTo>
                <a:lnTo>
                  <a:pt x="3013" y="2746"/>
                </a:lnTo>
                <a:lnTo>
                  <a:pt x="3019" y="2738"/>
                </a:lnTo>
                <a:lnTo>
                  <a:pt x="3025" y="2731"/>
                </a:lnTo>
                <a:lnTo>
                  <a:pt x="3033" y="2725"/>
                </a:lnTo>
                <a:lnTo>
                  <a:pt x="3040" y="2718"/>
                </a:lnTo>
                <a:lnTo>
                  <a:pt x="3048" y="2713"/>
                </a:lnTo>
                <a:lnTo>
                  <a:pt x="3055" y="2708"/>
                </a:lnTo>
                <a:lnTo>
                  <a:pt x="3083" y="2735"/>
                </a:lnTo>
                <a:lnTo>
                  <a:pt x="3090" y="2732"/>
                </a:lnTo>
                <a:lnTo>
                  <a:pt x="3099" y="2729"/>
                </a:lnTo>
                <a:lnTo>
                  <a:pt x="3099" y="2691"/>
                </a:lnTo>
                <a:lnTo>
                  <a:pt x="3107" y="2689"/>
                </a:lnTo>
                <a:lnTo>
                  <a:pt x="3117" y="2686"/>
                </a:lnTo>
                <a:lnTo>
                  <a:pt x="3126" y="2686"/>
                </a:lnTo>
                <a:lnTo>
                  <a:pt x="3136" y="2685"/>
                </a:lnTo>
                <a:lnTo>
                  <a:pt x="3145" y="2686"/>
                </a:lnTo>
                <a:lnTo>
                  <a:pt x="3155" y="2686"/>
                </a:lnTo>
                <a:lnTo>
                  <a:pt x="3164" y="2689"/>
                </a:lnTo>
                <a:lnTo>
                  <a:pt x="3173" y="2691"/>
                </a:lnTo>
                <a:close/>
                <a:moveTo>
                  <a:pt x="1441" y="103"/>
                </a:moveTo>
                <a:lnTo>
                  <a:pt x="1697" y="0"/>
                </a:lnTo>
                <a:lnTo>
                  <a:pt x="1970" y="117"/>
                </a:lnTo>
                <a:lnTo>
                  <a:pt x="2244" y="234"/>
                </a:lnTo>
                <a:lnTo>
                  <a:pt x="2355" y="511"/>
                </a:lnTo>
                <a:lnTo>
                  <a:pt x="2466" y="787"/>
                </a:lnTo>
                <a:lnTo>
                  <a:pt x="2358" y="1041"/>
                </a:lnTo>
                <a:lnTo>
                  <a:pt x="2967" y="1666"/>
                </a:lnTo>
                <a:lnTo>
                  <a:pt x="2977" y="1677"/>
                </a:lnTo>
                <a:lnTo>
                  <a:pt x="2987" y="1688"/>
                </a:lnTo>
                <a:lnTo>
                  <a:pt x="2997" y="1700"/>
                </a:lnTo>
                <a:lnTo>
                  <a:pt x="3004" y="1712"/>
                </a:lnTo>
                <a:lnTo>
                  <a:pt x="3013" y="1725"/>
                </a:lnTo>
                <a:lnTo>
                  <a:pt x="3019" y="1737"/>
                </a:lnTo>
                <a:lnTo>
                  <a:pt x="3025" y="1751"/>
                </a:lnTo>
                <a:lnTo>
                  <a:pt x="3031" y="1764"/>
                </a:lnTo>
                <a:lnTo>
                  <a:pt x="3036" y="1778"/>
                </a:lnTo>
                <a:lnTo>
                  <a:pt x="3040" y="1792"/>
                </a:lnTo>
                <a:lnTo>
                  <a:pt x="3043" y="1805"/>
                </a:lnTo>
                <a:lnTo>
                  <a:pt x="3047" y="1819"/>
                </a:lnTo>
                <a:lnTo>
                  <a:pt x="3049" y="1833"/>
                </a:lnTo>
                <a:lnTo>
                  <a:pt x="3050" y="1847"/>
                </a:lnTo>
                <a:lnTo>
                  <a:pt x="3051" y="1862"/>
                </a:lnTo>
                <a:lnTo>
                  <a:pt x="3051" y="1875"/>
                </a:lnTo>
                <a:lnTo>
                  <a:pt x="3051" y="1890"/>
                </a:lnTo>
                <a:lnTo>
                  <a:pt x="3050" y="1904"/>
                </a:lnTo>
                <a:lnTo>
                  <a:pt x="3048" y="1918"/>
                </a:lnTo>
                <a:lnTo>
                  <a:pt x="3045" y="1932"/>
                </a:lnTo>
                <a:lnTo>
                  <a:pt x="3042" y="1946"/>
                </a:lnTo>
                <a:lnTo>
                  <a:pt x="3038" y="1959"/>
                </a:lnTo>
                <a:lnTo>
                  <a:pt x="3034" y="1973"/>
                </a:lnTo>
                <a:lnTo>
                  <a:pt x="3028" y="1987"/>
                </a:lnTo>
                <a:lnTo>
                  <a:pt x="3022" y="2000"/>
                </a:lnTo>
                <a:lnTo>
                  <a:pt x="3016" y="2013"/>
                </a:lnTo>
                <a:lnTo>
                  <a:pt x="3008" y="2025"/>
                </a:lnTo>
                <a:lnTo>
                  <a:pt x="3001" y="2038"/>
                </a:lnTo>
                <a:lnTo>
                  <a:pt x="2992" y="2050"/>
                </a:lnTo>
                <a:lnTo>
                  <a:pt x="2983" y="2061"/>
                </a:lnTo>
                <a:lnTo>
                  <a:pt x="2973" y="2073"/>
                </a:lnTo>
                <a:lnTo>
                  <a:pt x="2963" y="2084"/>
                </a:lnTo>
                <a:lnTo>
                  <a:pt x="2951" y="2094"/>
                </a:lnTo>
                <a:lnTo>
                  <a:pt x="2940" y="2104"/>
                </a:lnTo>
                <a:lnTo>
                  <a:pt x="2928" y="2112"/>
                </a:lnTo>
                <a:lnTo>
                  <a:pt x="2916" y="2121"/>
                </a:lnTo>
                <a:lnTo>
                  <a:pt x="2903" y="2128"/>
                </a:lnTo>
                <a:lnTo>
                  <a:pt x="2890" y="2136"/>
                </a:lnTo>
                <a:lnTo>
                  <a:pt x="2878" y="2142"/>
                </a:lnTo>
                <a:lnTo>
                  <a:pt x="2864" y="2148"/>
                </a:lnTo>
                <a:lnTo>
                  <a:pt x="2850" y="2152"/>
                </a:lnTo>
                <a:lnTo>
                  <a:pt x="2837" y="2156"/>
                </a:lnTo>
                <a:lnTo>
                  <a:pt x="2823" y="2160"/>
                </a:lnTo>
                <a:lnTo>
                  <a:pt x="2809" y="2162"/>
                </a:lnTo>
                <a:lnTo>
                  <a:pt x="2795" y="2166"/>
                </a:lnTo>
                <a:lnTo>
                  <a:pt x="2781" y="2167"/>
                </a:lnTo>
                <a:lnTo>
                  <a:pt x="2766" y="2168"/>
                </a:lnTo>
                <a:lnTo>
                  <a:pt x="2752" y="2168"/>
                </a:lnTo>
                <a:lnTo>
                  <a:pt x="2738" y="2167"/>
                </a:lnTo>
                <a:lnTo>
                  <a:pt x="2724" y="2166"/>
                </a:lnTo>
                <a:lnTo>
                  <a:pt x="2710" y="2165"/>
                </a:lnTo>
                <a:lnTo>
                  <a:pt x="2696" y="2161"/>
                </a:lnTo>
                <a:lnTo>
                  <a:pt x="2682" y="2158"/>
                </a:lnTo>
                <a:lnTo>
                  <a:pt x="2668" y="2155"/>
                </a:lnTo>
                <a:lnTo>
                  <a:pt x="2655" y="2150"/>
                </a:lnTo>
                <a:lnTo>
                  <a:pt x="2642" y="2144"/>
                </a:lnTo>
                <a:lnTo>
                  <a:pt x="2628" y="2139"/>
                </a:lnTo>
                <a:lnTo>
                  <a:pt x="2615" y="2133"/>
                </a:lnTo>
                <a:lnTo>
                  <a:pt x="2602" y="2125"/>
                </a:lnTo>
                <a:lnTo>
                  <a:pt x="2590" y="2117"/>
                </a:lnTo>
                <a:lnTo>
                  <a:pt x="2578" y="2108"/>
                </a:lnTo>
                <a:lnTo>
                  <a:pt x="2566" y="2100"/>
                </a:lnTo>
                <a:lnTo>
                  <a:pt x="2556" y="2089"/>
                </a:lnTo>
                <a:lnTo>
                  <a:pt x="2544" y="2078"/>
                </a:lnTo>
                <a:lnTo>
                  <a:pt x="1934" y="1455"/>
                </a:lnTo>
                <a:lnTo>
                  <a:pt x="1678" y="1557"/>
                </a:lnTo>
                <a:lnTo>
                  <a:pt x="1405" y="1440"/>
                </a:lnTo>
                <a:lnTo>
                  <a:pt x="1131" y="1323"/>
                </a:lnTo>
                <a:lnTo>
                  <a:pt x="1021" y="1045"/>
                </a:lnTo>
                <a:lnTo>
                  <a:pt x="909" y="769"/>
                </a:lnTo>
                <a:lnTo>
                  <a:pt x="1017" y="516"/>
                </a:lnTo>
                <a:lnTo>
                  <a:pt x="1525" y="1035"/>
                </a:lnTo>
                <a:lnTo>
                  <a:pt x="1536" y="1045"/>
                </a:lnTo>
                <a:lnTo>
                  <a:pt x="1548" y="1056"/>
                </a:lnTo>
                <a:lnTo>
                  <a:pt x="1559" y="1065"/>
                </a:lnTo>
                <a:lnTo>
                  <a:pt x="1571" y="1073"/>
                </a:lnTo>
                <a:lnTo>
                  <a:pt x="1584" y="1082"/>
                </a:lnTo>
                <a:lnTo>
                  <a:pt x="1596" y="1089"/>
                </a:lnTo>
                <a:lnTo>
                  <a:pt x="1609" y="1095"/>
                </a:lnTo>
                <a:lnTo>
                  <a:pt x="1622" y="1101"/>
                </a:lnTo>
                <a:lnTo>
                  <a:pt x="1636" y="1106"/>
                </a:lnTo>
                <a:lnTo>
                  <a:pt x="1650" y="1111"/>
                </a:lnTo>
                <a:lnTo>
                  <a:pt x="1663" y="1114"/>
                </a:lnTo>
                <a:lnTo>
                  <a:pt x="1677" y="1118"/>
                </a:lnTo>
                <a:lnTo>
                  <a:pt x="1691" y="1121"/>
                </a:lnTo>
                <a:lnTo>
                  <a:pt x="1705" y="1122"/>
                </a:lnTo>
                <a:lnTo>
                  <a:pt x="1719" y="1123"/>
                </a:lnTo>
                <a:lnTo>
                  <a:pt x="1733" y="1124"/>
                </a:lnTo>
                <a:lnTo>
                  <a:pt x="1747" y="1124"/>
                </a:lnTo>
                <a:lnTo>
                  <a:pt x="1762" y="1123"/>
                </a:lnTo>
                <a:lnTo>
                  <a:pt x="1776" y="1121"/>
                </a:lnTo>
                <a:lnTo>
                  <a:pt x="1790" y="1119"/>
                </a:lnTo>
                <a:lnTo>
                  <a:pt x="1804" y="1117"/>
                </a:lnTo>
                <a:lnTo>
                  <a:pt x="1817" y="1112"/>
                </a:lnTo>
                <a:lnTo>
                  <a:pt x="1831" y="1108"/>
                </a:lnTo>
                <a:lnTo>
                  <a:pt x="1845" y="1104"/>
                </a:lnTo>
                <a:lnTo>
                  <a:pt x="1858" y="1099"/>
                </a:lnTo>
                <a:lnTo>
                  <a:pt x="1872" y="1092"/>
                </a:lnTo>
                <a:lnTo>
                  <a:pt x="1884" y="1085"/>
                </a:lnTo>
                <a:lnTo>
                  <a:pt x="1897" y="1077"/>
                </a:lnTo>
                <a:lnTo>
                  <a:pt x="1909" y="1069"/>
                </a:lnTo>
                <a:lnTo>
                  <a:pt x="1920" y="1060"/>
                </a:lnTo>
                <a:lnTo>
                  <a:pt x="1932" y="1051"/>
                </a:lnTo>
                <a:lnTo>
                  <a:pt x="1944" y="1040"/>
                </a:lnTo>
                <a:lnTo>
                  <a:pt x="1944" y="1040"/>
                </a:lnTo>
                <a:lnTo>
                  <a:pt x="1953" y="1029"/>
                </a:lnTo>
                <a:lnTo>
                  <a:pt x="1964" y="1018"/>
                </a:lnTo>
                <a:lnTo>
                  <a:pt x="1974" y="1006"/>
                </a:lnTo>
                <a:lnTo>
                  <a:pt x="1982" y="994"/>
                </a:lnTo>
                <a:lnTo>
                  <a:pt x="1989" y="982"/>
                </a:lnTo>
                <a:lnTo>
                  <a:pt x="1997" y="969"/>
                </a:lnTo>
                <a:lnTo>
                  <a:pt x="2003" y="956"/>
                </a:lnTo>
                <a:lnTo>
                  <a:pt x="2009" y="943"/>
                </a:lnTo>
                <a:lnTo>
                  <a:pt x="2014" y="930"/>
                </a:lnTo>
                <a:lnTo>
                  <a:pt x="2019" y="916"/>
                </a:lnTo>
                <a:lnTo>
                  <a:pt x="2022" y="902"/>
                </a:lnTo>
                <a:lnTo>
                  <a:pt x="2026" y="888"/>
                </a:lnTo>
                <a:lnTo>
                  <a:pt x="2029" y="874"/>
                </a:lnTo>
                <a:lnTo>
                  <a:pt x="2030" y="860"/>
                </a:lnTo>
                <a:lnTo>
                  <a:pt x="2032" y="847"/>
                </a:lnTo>
                <a:lnTo>
                  <a:pt x="2032" y="832"/>
                </a:lnTo>
                <a:lnTo>
                  <a:pt x="2032" y="818"/>
                </a:lnTo>
                <a:lnTo>
                  <a:pt x="2031" y="803"/>
                </a:lnTo>
                <a:lnTo>
                  <a:pt x="2030" y="789"/>
                </a:lnTo>
                <a:lnTo>
                  <a:pt x="2028" y="775"/>
                </a:lnTo>
                <a:lnTo>
                  <a:pt x="2025" y="762"/>
                </a:lnTo>
                <a:lnTo>
                  <a:pt x="2021" y="748"/>
                </a:lnTo>
                <a:lnTo>
                  <a:pt x="2017" y="734"/>
                </a:lnTo>
                <a:lnTo>
                  <a:pt x="2012" y="720"/>
                </a:lnTo>
                <a:lnTo>
                  <a:pt x="2006" y="707"/>
                </a:lnTo>
                <a:lnTo>
                  <a:pt x="2000" y="694"/>
                </a:lnTo>
                <a:lnTo>
                  <a:pt x="1993" y="681"/>
                </a:lnTo>
                <a:lnTo>
                  <a:pt x="1985" y="668"/>
                </a:lnTo>
                <a:lnTo>
                  <a:pt x="1977" y="656"/>
                </a:lnTo>
                <a:lnTo>
                  <a:pt x="1968" y="645"/>
                </a:lnTo>
                <a:lnTo>
                  <a:pt x="1959" y="633"/>
                </a:lnTo>
                <a:lnTo>
                  <a:pt x="1948" y="622"/>
                </a:lnTo>
                <a:lnTo>
                  <a:pt x="1441" y="103"/>
                </a:lnTo>
                <a:close/>
                <a:moveTo>
                  <a:pt x="3300" y="920"/>
                </a:moveTo>
                <a:lnTo>
                  <a:pt x="3713" y="1343"/>
                </a:lnTo>
                <a:lnTo>
                  <a:pt x="3078" y="1964"/>
                </a:lnTo>
                <a:lnTo>
                  <a:pt x="3084" y="1942"/>
                </a:lnTo>
                <a:lnTo>
                  <a:pt x="3088" y="1921"/>
                </a:lnTo>
                <a:lnTo>
                  <a:pt x="3090" y="1899"/>
                </a:lnTo>
                <a:lnTo>
                  <a:pt x="3091" y="1878"/>
                </a:lnTo>
                <a:lnTo>
                  <a:pt x="3091" y="1856"/>
                </a:lnTo>
                <a:lnTo>
                  <a:pt x="3089" y="1834"/>
                </a:lnTo>
                <a:lnTo>
                  <a:pt x="3086" y="1813"/>
                </a:lnTo>
                <a:lnTo>
                  <a:pt x="3082" y="1792"/>
                </a:lnTo>
                <a:lnTo>
                  <a:pt x="3076" y="1770"/>
                </a:lnTo>
                <a:lnTo>
                  <a:pt x="3069" y="1750"/>
                </a:lnTo>
                <a:lnTo>
                  <a:pt x="3060" y="1730"/>
                </a:lnTo>
                <a:lnTo>
                  <a:pt x="3050" y="1710"/>
                </a:lnTo>
                <a:lnTo>
                  <a:pt x="3038" y="1691"/>
                </a:lnTo>
                <a:lnTo>
                  <a:pt x="3025" y="1672"/>
                </a:lnTo>
                <a:lnTo>
                  <a:pt x="3011" y="1654"/>
                </a:lnTo>
                <a:lnTo>
                  <a:pt x="2997" y="1637"/>
                </a:lnTo>
                <a:lnTo>
                  <a:pt x="2786" y="1423"/>
                </a:lnTo>
                <a:lnTo>
                  <a:pt x="3300" y="920"/>
                </a:lnTo>
                <a:close/>
                <a:moveTo>
                  <a:pt x="2630" y="1962"/>
                </a:moveTo>
                <a:lnTo>
                  <a:pt x="2849" y="1748"/>
                </a:lnTo>
                <a:lnTo>
                  <a:pt x="2880" y="1780"/>
                </a:lnTo>
                <a:lnTo>
                  <a:pt x="2661" y="1993"/>
                </a:lnTo>
                <a:lnTo>
                  <a:pt x="2630" y="1962"/>
                </a:lnTo>
                <a:close/>
                <a:moveTo>
                  <a:pt x="2593" y="1704"/>
                </a:moveTo>
                <a:lnTo>
                  <a:pt x="2601" y="1697"/>
                </a:lnTo>
                <a:lnTo>
                  <a:pt x="2611" y="1688"/>
                </a:lnTo>
                <a:lnTo>
                  <a:pt x="2619" y="1682"/>
                </a:lnTo>
                <a:lnTo>
                  <a:pt x="2629" y="1676"/>
                </a:lnTo>
                <a:lnTo>
                  <a:pt x="2640" y="1669"/>
                </a:lnTo>
                <a:lnTo>
                  <a:pt x="2649" y="1664"/>
                </a:lnTo>
                <a:lnTo>
                  <a:pt x="2660" y="1659"/>
                </a:lnTo>
                <a:lnTo>
                  <a:pt x="2670" y="1654"/>
                </a:lnTo>
                <a:lnTo>
                  <a:pt x="2681" y="1650"/>
                </a:lnTo>
                <a:lnTo>
                  <a:pt x="2692" y="1647"/>
                </a:lnTo>
                <a:lnTo>
                  <a:pt x="2702" y="1645"/>
                </a:lnTo>
                <a:lnTo>
                  <a:pt x="2713" y="1642"/>
                </a:lnTo>
                <a:lnTo>
                  <a:pt x="2725" y="1641"/>
                </a:lnTo>
                <a:lnTo>
                  <a:pt x="2735" y="1640"/>
                </a:lnTo>
                <a:lnTo>
                  <a:pt x="2747" y="1638"/>
                </a:lnTo>
                <a:lnTo>
                  <a:pt x="2758" y="1638"/>
                </a:lnTo>
                <a:lnTo>
                  <a:pt x="2769" y="1638"/>
                </a:lnTo>
                <a:lnTo>
                  <a:pt x="2780" y="1640"/>
                </a:lnTo>
                <a:lnTo>
                  <a:pt x="2792" y="1642"/>
                </a:lnTo>
                <a:lnTo>
                  <a:pt x="2802" y="1643"/>
                </a:lnTo>
                <a:lnTo>
                  <a:pt x="2813" y="1646"/>
                </a:lnTo>
                <a:lnTo>
                  <a:pt x="2823" y="1649"/>
                </a:lnTo>
                <a:lnTo>
                  <a:pt x="2834" y="1652"/>
                </a:lnTo>
                <a:lnTo>
                  <a:pt x="2845" y="1657"/>
                </a:lnTo>
                <a:lnTo>
                  <a:pt x="2855" y="1661"/>
                </a:lnTo>
                <a:lnTo>
                  <a:pt x="2866" y="1666"/>
                </a:lnTo>
                <a:lnTo>
                  <a:pt x="2875" y="1672"/>
                </a:lnTo>
                <a:lnTo>
                  <a:pt x="2885" y="1678"/>
                </a:lnTo>
                <a:lnTo>
                  <a:pt x="2895" y="1685"/>
                </a:lnTo>
                <a:lnTo>
                  <a:pt x="2904" y="1693"/>
                </a:lnTo>
                <a:lnTo>
                  <a:pt x="2913" y="1700"/>
                </a:lnTo>
                <a:lnTo>
                  <a:pt x="2921" y="1709"/>
                </a:lnTo>
                <a:lnTo>
                  <a:pt x="2930" y="1717"/>
                </a:lnTo>
                <a:lnTo>
                  <a:pt x="2937" y="1727"/>
                </a:lnTo>
                <a:lnTo>
                  <a:pt x="2945" y="1735"/>
                </a:lnTo>
                <a:lnTo>
                  <a:pt x="2951" y="1745"/>
                </a:lnTo>
                <a:lnTo>
                  <a:pt x="2956" y="1755"/>
                </a:lnTo>
                <a:lnTo>
                  <a:pt x="2963" y="1765"/>
                </a:lnTo>
                <a:lnTo>
                  <a:pt x="2967" y="1776"/>
                </a:lnTo>
                <a:lnTo>
                  <a:pt x="2971" y="1786"/>
                </a:lnTo>
                <a:lnTo>
                  <a:pt x="2975" y="1797"/>
                </a:lnTo>
                <a:lnTo>
                  <a:pt x="2979" y="1807"/>
                </a:lnTo>
                <a:lnTo>
                  <a:pt x="2982" y="1818"/>
                </a:lnTo>
                <a:lnTo>
                  <a:pt x="2984" y="1829"/>
                </a:lnTo>
                <a:lnTo>
                  <a:pt x="2985" y="1840"/>
                </a:lnTo>
                <a:lnTo>
                  <a:pt x="2987" y="1851"/>
                </a:lnTo>
                <a:lnTo>
                  <a:pt x="2987" y="1863"/>
                </a:lnTo>
                <a:lnTo>
                  <a:pt x="2987" y="1873"/>
                </a:lnTo>
                <a:lnTo>
                  <a:pt x="2987" y="1885"/>
                </a:lnTo>
                <a:lnTo>
                  <a:pt x="2986" y="1896"/>
                </a:lnTo>
                <a:lnTo>
                  <a:pt x="2985" y="1907"/>
                </a:lnTo>
                <a:lnTo>
                  <a:pt x="2983" y="1918"/>
                </a:lnTo>
                <a:lnTo>
                  <a:pt x="2981" y="1929"/>
                </a:lnTo>
                <a:lnTo>
                  <a:pt x="2977" y="1939"/>
                </a:lnTo>
                <a:lnTo>
                  <a:pt x="2973" y="1950"/>
                </a:lnTo>
                <a:lnTo>
                  <a:pt x="2969" y="1960"/>
                </a:lnTo>
                <a:lnTo>
                  <a:pt x="2965" y="1971"/>
                </a:lnTo>
                <a:lnTo>
                  <a:pt x="2959" y="1982"/>
                </a:lnTo>
                <a:lnTo>
                  <a:pt x="2954" y="1991"/>
                </a:lnTo>
                <a:lnTo>
                  <a:pt x="2948" y="2001"/>
                </a:lnTo>
                <a:lnTo>
                  <a:pt x="2941" y="2010"/>
                </a:lnTo>
                <a:lnTo>
                  <a:pt x="2934" y="2020"/>
                </a:lnTo>
                <a:lnTo>
                  <a:pt x="2925" y="2029"/>
                </a:lnTo>
                <a:lnTo>
                  <a:pt x="2918" y="2037"/>
                </a:lnTo>
                <a:lnTo>
                  <a:pt x="2908" y="2046"/>
                </a:lnTo>
                <a:lnTo>
                  <a:pt x="2900" y="2053"/>
                </a:lnTo>
                <a:lnTo>
                  <a:pt x="2890" y="2060"/>
                </a:lnTo>
                <a:lnTo>
                  <a:pt x="2881" y="2067"/>
                </a:lnTo>
                <a:lnTo>
                  <a:pt x="2871" y="2072"/>
                </a:lnTo>
                <a:lnTo>
                  <a:pt x="2861" y="2078"/>
                </a:lnTo>
                <a:lnTo>
                  <a:pt x="2850" y="2083"/>
                </a:lnTo>
                <a:lnTo>
                  <a:pt x="2840" y="2087"/>
                </a:lnTo>
                <a:lnTo>
                  <a:pt x="2830" y="2091"/>
                </a:lnTo>
                <a:lnTo>
                  <a:pt x="2818" y="2094"/>
                </a:lnTo>
                <a:lnTo>
                  <a:pt x="2808" y="2098"/>
                </a:lnTo>
                <a:lnTo>
                  <a:pt x="2797" y="2100"/>
                </a:lnTo>
                <a:lnTo>
                  <a:pt x="2786" y="2102"/>
                </a:lnTo>
                <a:lnTo>
                  <a:pt x="2775" y="2103"/>
                </a:lnTo>
                <a:lnTo>
                  <a:pt x="2764" y="2103"/>
                </a:lnTo>
                <a:lnTo>
                  <a:pt x="2752" y="2103"/>
                </a:lnTo>
                <a:lnTo>
                  <a:pt x="2742" y="2103"/>
                </a:lnTo>
                <a:lnTo>
                  <a:pt x="2730" y="2102"/>
                </a:lnTo>
                <a:lnTo>
                  <a:pt x="2719" y="2101"/>
                </a:lnTo>
                <a:lnTo>
                  <a:pt x="2708" y="2099"/>
                </a:lnTo>
                <a:lnTo>
                  <a:pt x="2697" y="2097"/>
                </a:lnTo>
                <a:lnTo>
                  <a:pt x="2686" y="2093"/>
                </a:lnTo>
                <a:lnTo>
                  <a:pt x="2676" y="2089"/>
                </a:lnTo>
                <a:lnTo>
                  <a:pt x="2665" y="2085"/>
                </a:lnTo>
                <a:lnTo>
                  <a:pt x="2655" y="2081"/>
                </a:lnTo>
                <a:lnTo>
                  <a:pt x="2645" y="2075"/>
                </a:lnTo>
                <a:lnTo>
                  <a:pt x="2634" y="2070"/>
                </a:lnTo>
                <a:lnTo>
                  <a:pt x="2625" y="2064"/>
                </a:lnTo>
                <a:lnTo>
                  <a:pt x="2615" y="2057"/>
                </a:lnTo>
                <a:lnTo>
                  <a:pt x="2607" y="2050"/>
                </a:lnTo>
                <a:lnTo>
                  <a:pt x="2597" y="2041"/>
                </a:lnTo>
                <a:lnTo>
                  <a:pt x="2589" y="2034"/>
                </a:lnTo>
                <a:lnTo>
                  <a:pt x="2581" y="2024"/>
                </a:lnTo>
                <a:lnTo>
                  <a:pt x="2573" y="2016"/>
                </a:lnTo>
                <a:lnTo>
                  <a:pt x="2566" y="2006"/>
                </a:lnTo>
                <a:lnTo>
                  <a:pt x="2560" y="1997"/>
                </a:lnTo>
                <a:lnTo>
                  <a:pt x="2554" y="1987"/>
                </a:lnTo>
                <a:lnTo>
                  <a:pt x="2548" y="1976"/>
                </a:lnTo>
                <a:lnTo>
                  <a:pt x="2543" y="1966"/>
                </a:lnTo>
                <a:lnTo>
                  <a:pt x="2539" y="1956"/>
                </a:lnTo>
                <a:lnTo>
                  <a:pt x="2534" y="1946"/>
                </a:lnTo>
                <a:lnTo>
                  <a:pt x="2531" y="1935"/>
                </a:lnTo>
                <a:lnTo>
                  <a:pt x="2529" y="1923"/>
                </a:lnTo>
                <a:lnTo>
                  <a:pt x="2526" y="1913"/>
                </a:lnTo>
                <a:lnTo>
                  <a:pt x="2525" y="1902"/>
                </a:lnTo>
                <a:lnTo>
                  <a:pt x="2524" y="1890"/>
                </a:lnTo>
                <a:lnTo>
                  <a:pt x="2523" y="1880"/>
                </a:lnTo>
                <a:lnTo>
                  <a:pt x="2523" y="1868"/>
                </a:lnTo>
                <a:lnTo>
                  <a:pt x="2523" y="1857"/>
                </a:lnTo>
                <a:lnTo>
                  <a:pt x="2524" y="1846"/>
                </a:lnTo>
                <a:lnTo>
                  <a:pt x="2526" y="1835"/>
                </a:lnTo>
                <a:lnTo>
                  <a:pt x="2527" y="1823"/>
                </a:lnTo>
                <a:lnTo>
                  <a:pt x="2530" y="1813"/>
                </a:lnTo>
                <a:lnTo>
                  <a:pt x="2533" y="1802"/>
                </a:lnTo>
                <a:lnTo>
                  <a:pt x="2537" y="1792"/>
                </a:lnTo>
                <a:lnTo>
                  <a:pt x="2541" y="1781"/>
                </a:lnTo>
                <a:lnTo>
                  <a:pt x="2545" y="1770"/>
                </a:lnTo>
                <a:lnTo>
                  <a:pt x="2550" y="1761"/>
                </a:lnTo>
                <a:lnTo>
                  <a:pt x="2556" y="1750"/>
                </a:lnTo>
                <a:lnTo>
                  <a:pt x="2562" y="1740"/>
                </a:lnTo>
                <a:lnTo>
                  <a:pt x="2570" y="1731"/>
                </a:lnTo>
                <a:lnTo>
                  <a:pt x="2577" y="1722"/>
                </a:lnTo>
                <a:lnTo>
                  <a:pt x="2584" y="1713"/>
                </a:lnTo>
                <a:lnTo>
                  <a:pt x="2593" y="1704"/>
                </a:lnTo>
                <a:close/>
                <a:moveTo>
                  <a:pt x="2614" y="1727"/>
                </a:moveTo>
                <a:lnTo>
                  <a:pt x="2629" y="1713"/>
                </a:lnTo>
                <a:lnTo>
                  <a:pt x="2646" y="1701"/>
                </a:lnTo>
                <a:lnTo>
                  <a:pt x="2663" y="1691"/>
                </a:lnTo>
                <a:lnTo>
                  <a:pt x="2681" y="1683"/>
                </a:lnTo>
                <a:lnTo>
                  <a:pt x="2700" y="1677"/>
                </a:lnTo>
                <a:lnTo>
                  <a:pt x="2719" y="1672"/>
                </a:lnTo>
                <a:lnTo>
                  <a:pt x="2738" y="1669"/>
                </a:lnTo>
                <a:lnTo>
                  <a:pt x="2758" y="1669"/>
                </a:lnTo>
                <a:lnTo>
                  <a:pt x="2777" y="1670"/>
                </a:lnTo>
                <a:lnTo>
                  <a:pt x="2796" y="1672"/>
                </a:lnTo>
                <a:lnTo>
                  <a:pt x="2815" y="1678"/>
                </a:lnTo>
                <a:lnTo>
                  <a:pt x="2833" y="1684"/>
                </a:lnTo>
                <a:lnTo>
                  <a:pt x="2851" y="1693"/>
                </a:lnTo>
                <a:lnTo>
                  <a:pt x="2868" y="1703"/>
                </a:lnTo>
                <a:lnTo>
                  <a:pt x="2884" y="1716"/>
                </a:lnTo>
                <a:lnTo>
                  <a:pt x="2900" y="1730"/>
                </a:lnTo>
                <a:lnTo>
                  <a:pt x="2914" y="1745"/>
                </a:lnTo>
                <a:lnTo>
                  <a:pt x="2925" y="1762"/>
                </a:lnTo>
                <a:lnTo>
                  <a:pt x="2935" y="1779"/>
                </a:lnTo>
                <a:lnTo>
                  <a:pt x="2943" y="1797"/>
                </a:lnTo>
                <a:lnTo>
                  <a:pt x="2950" y="1816"/>
                </a:lnTo>
                <a:lnTo>
                  <a:pt x="2954" y="1835"/>
                </a:lnTo>
                <a:lnTo>
                  <a:pt x="2956" y="1854"/>
                </a:lnTo>
                <a:lnTo>
                  <a:pt x="2957" y="1873"/>
                </a:lnTo>
                <a:lnTo>
                  <a:pt x="2956" y="1892"/>
                </a:lnTo>
                <a:lnTo>
                  <a:pt x="2953" y="1912"/>
                </a:lnTo>
                <a:lnTo>
                  <a:pt x="2948" y="1931"/>
                </a:lnTo>
                <a:lnTo>
                  <a:pt x="2941" y="1949"/>
                </a:lnTo>
                <a:lnTo>
                  <a:pt x="2933" y="1967"/>
                </a:lnTo>
                <a:lnTo>
                  <a:pt x="2922" y="1984"/>
                </a:lnTo>
                <a:lnTo>
                  <a:pt x="2911" y="2000"/>
                </a:lnTo>
                <a:lnTo>
                  <a:pt x="2897" y="2016"/>
                </a:lnTo>
                <a:lnTo>
                  <a:pt x="2881" y="2030"/>
                </a:lnTo>
                <a:lnTo>
                  <a:pt x="2864" y="2041"/>
                </a:lnTo>
                <a:lnTo>
                  <a:pt x="2847" y="2051"/>
                </a:lnTo>
                <a:lnTo>
                  <a:pt x="2829" y="2059"/>
                </a:lnTo>
                <a:lnTo>
                  <a:pt x="2811" y="2066"/>
                </a:lnTo>
                <a:lnTo>
                  <a:pt x="2792" y="2070"/>
                </a:lnTo>
                <a:lnTo>
                  <a:pt x="2772" y="2072"/>
                </a:lnTo>
                <a:lnTo>
                  <a:pt x="2752" y="2073"/>
                </a:lnTo>
                <a:lnTo>
                  <a:pt x="2733" y="2072"/>
                </a:lnTo>
                <a:lnTo>
                  <a:pt x="2714" y="2069"/>
                </a:lnTo>
                <a:lnTo>
                  <a:pt x="2695" y="2064"/>
                </a:lnTo>
                <a:lnTo>
                  <a:pt x="2677" y="2057"/>
                </a:lnTo>
                <a:lnTo>
                  <a:pt x="2659" y="2049"/>
                </a:lnTo>
                <a:lnTo>
                  <a:pt x="2642" y="2038"/>
                </a:lnTo>
                <a:lnTo>
                  <a:pt x="2626" y="2026"/>
                </a:lnTo>
                <a:lnTo>
                  <a:pt x="2611" y="2013"/>
                </a:lnTo>
                <a:lnTo>
                  <a:pt x="2597" y="1997"/>
                </a:lnTo>
                <a:lnTo>
                  <a:pt x="2585" y="1980"/>
                </a:lnTo>
                <a:lnTo>
                  <a:pt x="2575" y="1963"/>
                </a:lnTo>
                <a:lnTo>
                  <a:pt x="2567" y="1945"/>
                </a:lnTo>
                <a:lnTo>
                  <a:pt x="2561" y="1926"/>
                </a:lnTo>
                <a:lnTo>
                  <a:pt x="2557" y="1907"/>
                </a:lnTo>
                <a:lnTo>
                  <a:pt x="2554" y="1888"/>
                </a:lnTo>
                <a:lnTo>
                  <a:pt x="2554" y="1868"/>
                </a:lnTo>
                <a:lnTo>
                  <a:pt x="2555" y="1849"/>
                </a:lnTo>
                <a:lnTo>
                  <a:pt x="2557" y="1830"/>
                </a:lnTo>
                <a:lnTo>
                  <a:pt x="2562" y="1811"/>
                </a:lnTo>
                <a:lnTo>
                  <a:pt x="2568" y="1793"/>
                </a:lnTo>
                <a:lnTo>
                  <a:pt x="2577" y="1775"/>
                </a:lnTo>
                <a:lnTo>
                  <a:pt x="2588" y="1757"/>
                </a:lnTo>
                <a:lnTo>
                  <a:pt x="2600" y="1742"/>
                </a:lnTo>
                <a:lnTo>
                  <a:pt x="2614" y="1727"/>
                </a:lnTo>
                <a:close/>
                <a:moveTo>
                  <a:pt x="1182" y="2257"/>
                </a:moveTo>
                <a:lnTo>
                  <a:pt x="1207" y="2257"/>
                </a:lnTo>
                <a:lnTo>
                  <a:pt x="1230" y="2259"/>
                </a:lnTo>
                <a:lnTo>
                  <a:pt x="1254" y="2262"/>
                </a:lnTo>
                <a:lnTo>
                  <a:pt x="1277" y="2267"/>
                </a:lnTo>
                <a:lnTo>
                  <a:pt x="1300" y="2272"/>
                </a:lnTo>
                <a:lnTo>
                  <a:pt x="1322" y="2278"/>
                </a:lnTo>
                <a:lnTo>
                  <a:pt x="1345" y="2286"/>
                </a:lnTo>
                <a:lnTo>
                  <a:pt x="1366" y="2294"/>
                </a:lnTo>
                <a:lnTo>
                  <a:pt x="1387" y="2303"/>
                </a:lnTo>
                <a:lnTo>
                  <a:pt x="1407" y="2313"/>
                </a:lnTo>
                <a:lnTo>
                  <a:pt x="1427" y="2325"/>
                </a:lnTo>
                <a:lnTo>
                  <a:pt x="1447" y="2338"/>
                </a:lnTo>
                <a:lnTo>
                  <a:pt x="1465" y="2351"/>
                </a:lnTo>
                <a:lnTo>
                  <a:pt x="1483" y="2364"/>
                </a:lnTo>
                <a:lnTo>
                  <a:pt x="1500" y="2379"/>
                </a:lnTo>
                <a:lnTo>
                  <a:pt x="1517" y="2395"/>
                </a:lnTo>
                <a:lnTo>
                  <a:pt x="1532" y="2411"/>
                </a:lnTo>
                <a:lnTo>
                  <a:pt x="1546" y="2429"/>
                </a:lnTo>
                <a:lnTo>
                  <a:pt x="1560" y="2446"/>
                </a:lnTo>
                <a:lnTo>
                  <a:pt x="1574" y="2465"/>
                </a:lnTo>
                <a:lnTo>
                  <a:pt x="1586" y="2484"/>
                </a:lnTo>
                <a:lnTo>
                  <a:pt x="1597" y="2505"/>
                </a:lnTo>
                <a:lnTo>
                  <a:pt x="1608" y="2525"/>
                </a:lnTo>
                <a:lnTo>
                  <a:pt x="1618" y="2546"/>
                </a:lnTo>
                <a:lnTo>
                  <a:pt x="1626" y="2567"/>
                </a:lnTo>
                <a:lnTo>
                  <a:pt x="1634" y="2589"/>
                </a:lnTo>
                <a:lnTo>
                  <a:pt x="1640" y="2612"/>
                </a:lnTo>
                <a:lnTo>
                  <a:pt x="1645" y="2634"/>
                </a:lnTo>
                <a:lnTo>
                  <a:pt x="1650" y="2658"/>
                </a:lnTo>
                <a:lnTo>
                  <a:pt x="1653" y="2681"/>
                </a:lnTo>
                <a:lnTo>
                  <a:pt x="1654" y="2706"/>
                </a:lnTo>
                <a:lnTo>
                  <a:pt x="1655" y="2730"/>
                </a:lnTo>
                <a:lnTo>
                  <a:pt x="1654" y="2754"/>
                </a:lnTo>
                <a:lnTo>
                  <a:pt x="1653" y="2778"/>
                </a:lnTo>
                <a:lnTo>
                  <a:pt x="1650" y="2802"/>
                </a:lnTo>
                <a:lnTo>
                  <a:pt x="1645" y="2826"/>
                </a:lnTo>
                <a:lnTo>
                  <a:pt x="1640" y="2848"/>
                </a:lnTo>
                <a:lnTo>
                  <a:pt x="1634" y="2870"/>
                </a:lnTo>
                <a:lnTo>
                  <a:pt x="1626" y="2893"/>
                </a:lnTo>
                <a:lnTo>
                  <a:pt x="1618" y="2914"/>
                </a:lnTo>
                <a:lnTo>
                  <a:pt x="1608" y="2935"/>
                </a:lnTo>
                <a:lnTo>
                  <a:pt x="1597" y="2955"/>
                </a:lnTo>
                <a:lnTo>
                  <a:pt x="1586" y="2975"/>
                </a:lnTo>
                <a:lnTo>
                  <a:pt x="1574" y="2995"/>
                </a:lnTo>
                <a:lnTo>
                  <a:pt x="1560" y="3013"/>
                </a:lnTo>
                <a:lnTo>
                  <a:pt x="1546" y="3031"/>
                </a:lnTo>
                <a:lnTo>
                  <a:pt x="1532" y="3048"/>
                </a:lnTo>
                <a:lnTo>
                  <a:pt x="1517" y="3065"/>
                </a:lnTo>
                <a:lnTo>
                  <a:pt x="1500" y="3080"/>
                </a:lnTo>
                <a:lnTo>
                  <a:pt x="1483" y="3095"/>
                </a:lnTo>
                <a:lnTo>
                  <a:pt x="1465" y="3109"/>
                </a:lnTo>
                <a:lnTo>
                  <a:pt x="1447" y="3122"/>
                </a:lnTo>
                <a:lnTo>
                  <a:pt x="1427" y="3135"/>
                </a:lnTo>
                <a:lnTo>
                  <a:pt x="1407" y="3146"/>
                </a:lnTo>
                <a:lnTo>
                  <a:pt x="1387" y="3156"/>
                </a:lnTo>
                <a:lnTo>
                  <a:pt x="1366" y="3166"/>
                </a:lnTo>
                <a:lnTo>
                  <a:pt x="1345" y="3174"/>
                </a:lnTo>
                <a:lnTo>
                  <a:pt x="1322" y="3182"/>
                </a:lnTo>
                <a:lnTo>
                  <a:pt x="1300" y="3188"/>
                </a:lnTo>
                <a:lnTo>
                  <a:pt x="1277" y="3193"/>
                </a:lnTo>
                <a:lnTo>
                  <a:pt x="1254" y="3198"/>
                </a:lnTo>
                <a:lnTo>
                  <a:pt x="1230" y="3201"/>
                </a:lnTo>
                <a:lnTo>
                  <a:pt x="1207" y="3202"/>
                </a:lnTo>
                <a:lnTo>
                  <a:pt x="1182" y="3203"/>
                </a:lnTo>
                <a:lnTo>
                  <a:pt x="1158" y="3202"/>
                </a:lnTo>
                <a:lnTo>
                  <a:pt x="1133" y="3201"/>
                </a:lnTo>
                <a:lnTo>
                  <a:pt x="1110" y="3198"/>
                </a:lnTo>
                <a:lnTo>
                  <a:pt x="1086" y="3193"/>
                </a:lnTo>
                <a:lnTo>
                  <a:pt x="1063" y="3188"/>
                </a:lnTo>
                <a:lnTo>
                  <a:pt x="1041" y="3182"/>
                </a:lnTo>
                <a:lnTo>
                  <a:pt x="1020" y="3174"/>
                </a:lnTo>
                <a:lnTo>
                  <a:pt x="997" y="3166"/>
                </a:lnTo>
                <a:lnTo>
                  <a:pt x="977" y="3156"/>
                </a:lnTo>
                <a:lnTo>
                  <a:pt x="956" y="3146"/>
                </a:lnTo>
                <a:lnTo>
                  <a:pt x="937" y="3135"/>
                </a:lnTo>
                <a:lnTo>
                  <a:pt x="918" y="3122"/>
                </a:lnTo>
                <a:lnTo>
                  <a:pt x="898" y="3109"/>
                </a:lnTo>
                <a:lnTo>
                  <a:pt x="881" y="3095"/>
                </a:lnTo>
                <a:lnTo>
                  <a:pt x="863" y="3080"/>
                </a:lnTo>
                <a:lnTo>
                  <a:pt x="847" y="3065"/>
                </a:lnTo>
                <a:lnTo>
                  <a:pt x="831" y="3048"/>
                </a:lnTo>
                <a:lnTo>
                  <a:pt x="817" y="3031"/>
                </a:lnTo>
                <a:lnTo>
                  <a:pt x="803" y="3013"/>
                </a:lnTo>
                <a:lnTo>
                  <a:pt x="790" y="2995"/>
                </a:lnTo>
                <a:lnTo>
                  <a:pt x="777" y="2975"/>
                </a:lnTo>
                <a:lnTo>
                  <a:pt x="766" y="2955"/>
                </a:lnTo>
                <a:lnTo>
                  <a:pt x="755" y="2935"/>
                </a:lnTo>
                <a:lnTo>
                  <a:pt x="745" y="2914"/>
                </a:lnTo>
                <a:lnTo>
                  <a:pt x="738" y="2893"/>
                </a:lnTo>
                <a:lnTo>
                  <a:pt x="731" y="2870"/>
                </a:lnTo>
                <a:lnTo>
                  <a:pt x="724" y="2848"/>
                </a:lnTo>
                <a:lnTo>
                  <a:pt x="719" y="2826"/>
                </a:lnTo>
                <a:lnTo>
                  <a:pt x="715" y="2802"/>
                </a:lnTo>
                <a:lnTo>
                  <a:pt x="711" y="2778"/>
                </a:lnTo>
                <a:lnTo>
                  <a:pt x="709" y="2754"/>
                </a:lnTo>
                <a:lnTo>
                  <a:pt x="708" y="2730"/>
                </a:lnTo>
                <a:lnTo>
                  <a:pt x="709" y="2706"/>
                </a:lnTo>
                <a:lnTo>
                  <a:pt x="711" y="2681"/>
                </a:lnTo>
                <a:lnTo>
                  <a:pt x="715" y="2658"/>
                </a:lnTo>
                <a:lnTo>
                  <a:pt x="719" y="2634"/>
                </a:lnTo>
                <a:lnTo>
                  <a:pt x="724" y="2612"/>
                </a:lnTo>
                <a:lnTo>
                  <a:pt x="731" y="2589"/>
                </a:lnTo>
                <a:lnTo>
                  <a:pt x="738" y="2567"/>
                </a:lnTo>
                <a:lnTo>
                  <a:pt x="745" y="2546"/>
                </a:lnTo>
                <a:lnTo>
                  <a:pt x="755" y="2525"/>
                </a:lnTo>
                <a:lnTo>
                  <a:pt x="766" y="2505"/>
                </a:lnTo>
                <a:lnTo>
                  <a:pt x="777" y="2484"/>
                </a:lnTo>
                <a:lnTo>
                  <a:pt x="790" y="2465"/>
                </a:lnTo>
                <a:lnTo>
                  <a:pt x="803" y="2446"/>
                </a:lnTo>
                <a:lnTo>
                  <a:pt x="817" y="2429"/>
                </a:lnTo>
                <a:lnTo>
                  <a:pt x="831" y="2411"/>
                </a:lnTo>
                <a:lnTo>
                  <a:pt x="847" y="2395"/>
                </a:lnTo>
                <a:lnTo>
                  <a:pt x="863" y="2379"/>
                </a:lnTo>
                <a:lnTo>
                  <a:pt x="881" y="2364"/>
                </a:lnTo>
                <a:lnTo>
                  <a:pt x="898" y="2351"/>
                </a:lnTo>
                <a:lnTo>
                  <a:pt x="918" y="2338"/>
                </a:lnTo>
                <a:lnTo>
                  <a:pt x="937" y="2325"/>
                </a:lnTo>
                <a:lnTo>
                  <a:pt x="956" y="2313"/>
                </a:lnTo>
                <a:lnTo>
                  <a:pt x="977" y="2303"/>
                </a:lnTo>
                <a:lnTo>
                  <a:pt x="997" y="2294"/>
                </a:lnTo>
                <a:lnTo>
                  <a:pt x="1020" y="2286"/>
                </a:lnTo>
                <a:lnTo>
                  <a:pt x="1041" y="2278"/>
                </a:lnTo>
                <a:lnTo>
                  <a:pt x="1063" y="2272"/>
                </a:lnTo>
                <a:lnTo>
                  <a:pt x="1086" y="2267"/>
                </a:lnTo>
                <a:lnTo>
                  <a:pt x="1110" y="2262"/>
                </a:lnTo>
                <a:lnTo>
                  <a:pt x="1133" y="2259"/>
                </a:lnTo>
                <a:lnTo>
                  <a:pt x="1158" y="2257"/>
                </a:lnTo>
                <a:lnTo>
                  <a:pt x="1182" y="2257"/>
                </a:lnTo>
                <a:close/>
                <a:moveTo>
                  <a:pt x="1182" y="2345"/>
                </a:moveTo>
                <a:lnTo>
                  <a:pt x="1201" y="2346"/>
                </a:lnTo>
                <a:lnTo>
                  <a:pt x="1221" y="2347"/>
                </a:lnTo>
                <a:lnTo>
                  <a:pt x="1241" y="2349"/>
                </a:lnTo>
                <a:lnTo>
                  <a:pt x="1260" y="2353"/>
                </a:lnTo>
                <a:lnTo>
                  <a:pt x="1278" y="2357"/>
                </a:lnTo>
                <a:lnTo>
                  <a:pt x="1296" y="2362"/>
                </a:lnTo>
                <a:lnTo>
                  <a:pt x="1314" y="2369"/>
                </a:lnTo>
                <a:lnTo>
                  <a:pt x="1332" y="2375"/>
                </a:lnTo>
                <a:lnTo>
                  <a:pt x="1349" y="2384"/>
                </a:lnTo>
                <a:lnTo>
                  <a:pt x="1365" y="2392"/>
                </a:lnTo>
                <a:lnTo>
                  <a:pt x="1381" y="2401"/>
                </a:lnTo>
                <a:lnTo>
                  <a:pt x="1397" y="2411"/>
                </a:lnTo>
                <a:lnTo>
                  <a:pt x="1412" y="2422"/>
                </a:lnTo>
                <a:lnTo>
                  <a:pt x="1426" y="2433"/>
                </a:lnTo>
                <a:lnTo>
                  <a:pt x="1440" y="2445"/>
                </a:lnTo>
                <a:lnTo>
                  <a:pt x="1454" y="2458"/>
                </a:lnTo>
                <a:lnTo>
                  <a:pt x="1466" y="2472"/>
                </a:lnTo>
                <a:lnTo>
                  <a:pt x="1478" y="2486"/>
                </a:lnTo>
                <a:lnTo>
                  <a:pt x="1490" y="2499"/>
                </a:lnTo>
                <a:lnTo>
                  <a:pt x="1501" y="2515"/>
                </a:lnTo>
                <a:lnTo>
                  <a:pt x="1510" y="2530"/>
                </a:lnTo>
                <a:lnTo>
                  <a:pt x="1520" y="2546"/>
                </a:lnTo>
                <a:lnTo>
                  <a:pt x="1528" y="2563"/>
                </a:lnTo>
                <a:lnTo>
                  <a:pt x="1536" y="2580"/>
                </a:lnTo>
                <a:lnTo>
                  <a:pt x="1543" y="2597"/>
                </a:lnTo>
                <a:lnTo>
                  <a:pt x="1549" y="2615"/>
                </a:lnTo>
                <a:lnTo>
                  <a:pt x="1554" y="2633"/>
                </a:lnTo>
                <a:lnTo>
                  <a:pt x="1558" y="2652"/>
                </a:lnTo>
                <a:lnTo>
                  <a:pt x="1561" y="2672"/>
                </a:lnTo>
                <a:lnTo>
                  <a:pt x="1565" y="2691"/>
                </a:lnTo>
                <a:lnTo>
                  <a:pt x="1566" y="2710"/>
                </a:lnTo>
                <a:lnTo>
                  <a:pt x="1566" y="2730"/>
                </a:lnTo>
                <a:lnTo>
                  <a:pt x="1566" y="2749"/>
                </a:lnTo>
                <a:lnTo>
                  <a:pt x="1565" y="2769"/>
                </a:lnTo>
                <a:lnTo>
                  <a:pt x="1561" y="2788"/>
                </a:lnTo>
                <a:lnTo>
                  <a:pt x="1558" y="2808"/>
                </a:lnTo>
                <a:lnTo>
                  <a:pt x="1554" y="2826"/>
                </a:lnTo>
                <a:lnTo>
                  <a:pt x="1549" y="2844"/>
                </a:lnTo>
                <a:lnTo>
                  <a:pt x="1543" y="2862"/>
                </a:lnTo>
                <a:lnTo>
                  <a:pt x="1536" y="2880"/>
                </a:lnTo>
                <a:lnTo>
                  <a:pt x="1528" y="2897"/>
                </a:lnTo>
                <a:lnTo>
                  <a:pt x="1520" y="2913"/>
                </a:lnTo>
                <a:lnTo>
                  <a:pt x="1510" y="2929"/>
                </a:lnTo>
                <a:lnTo>
                  <a:pt x="1501" y="2945"/>
                </a:lnTo>
                <a:lnTo>
                  <a:pt x="1490" y="2960"/>
                </a:lnTo>
                <a:lnTo>
                  <a:pt x="1478" y="2974"/>
                </a:lnTo>
                <a:lnTo>
                  <a:pt x="1466" y="2988"/>
                </a:lnTo>
                <a:lnTo>
                  <a:pt x="1454" y="3002"/>
                </a:lnTo>
                <a:lnTo>
                  <a:pt x="1440" y="3015"/>
                </a:lnTo>
                <a:lnTo>
                  <a:pt x="1426" y="3027"/>
                </a:lnTo>
                <a:lnTo>
                  <a:pt x="1412" y="3038"/>
                </a:lnTo>
                <a:lnTo>
                  <a:pt x="1397" y="3049"/>
                </a:lnTo>
                <a:lnTo>
                  <a:pt x="1381" y="3058"/>
                </a:lnTo>
                <a:lnTo>
                  <a:pt x="1365" y="3068"/>
                </a:lnTo>
                <a:lnTo>
                  <a:pt x="1349" y="3076"/>
                </a:lnTo>
                <a:lnTo>
                  <a:pt x="1332" y="3084"/>
                </a:lnTo>
                <a:lnTo>
                  <a:pt x="1314" y="3091"/>
                </a:lnTo>
                <a:lnTo>
                  <a:pt x="1296" y="3097"/>
                </a:lnTo>
                <a:lnTo>
                  <a:pt x="1278" y="3102"/>
                </a:lnTo>
                <a:lnTo>
                  <a:pt x="1260" y="3106"/>
                </a:lnTo>
                <a:lnTo>
                  <a:pt x="1241" y="3109"/>
                </a:lnTo>
                <a:lnTo>
                  <a:pt x="1221" y="3113"/>
                </a:lnTo>
                <a:lnTo>
                  <a:pt x="1201" y="3114"/>
                </a:lnTo>
                <a:lnTo>
                  <a:pt x="1182" y="3115"/>
                </a:lnTo>
                <a:lnTo>
                  <a:pt x="1162" y="3114"/>
                </a:lnTo>
                <a:lnTo>
                  <a:pt x="1143" y="3113"/>
                </a:lnTo>
                <a:lnTo>
                  <a:pt x="1124" y="3109"/>
                </a:lnTo>
                <a:lnTo>
                  <a:pt x="1105" y="3106"/>
                </a:lnTo>
                <a:lnTo>
                  <a:pt x="1085" y="3102"/>
                </a:lnTo>
                <a:lnTo>
                  <a:pt x="1067" y="3097"/>
                </a:lnTo>
                <a:lnTo>
                  <a:pt x="1049" y="3091"/>
                </a:lnTo>
                <a:lnTo>
                  <a:pt x="1032" y="3084"/>
                </a:lnTo>
                <a:lnTo>
                  <a:pt x="1015" y="3076"/>
                </a:lnTo>
                <a:lnTo>
                  <a:pt x="998" y="3068"/>
                </a:lnTo>
                <a:lnTo>
                  <a:pt x="982" y="3058"/>
                </a:lnTo>
                <a:lnTo>
                  <a:pt x="966" y="3049"/>
                </a:lnTo>
                <a:lnTo>
                  <a:pt x="952" y="3038"/>
                </a:lnTo>
                <a:lnTo>
                  <a:pt x="938" y="3027"/>
                </a:lnTo>
                <a:lnTo>
                  <a:pt x="923" y="3015"/>
                </a:lnTo>
                <a:lnTo>
                  <a:pt x="910" y="3002"/>
                </a:lnTo>
                <a:lnTo>
                  <a:pt x="897" y="2988"/>
                </a:lnTo>
                <a:lnTo>
                  <a:pt x="886" y="2974"/>
                </a:lnTo>
                <a:lnTo>
                  <a:pt x="874" y="2960"/>
                </a:lnTo>
                <a:lnTo>
                  <a:pt x="863" y="2945"/>
                </a:lnTo>
                <a:lnTo>
                  <a:pt x="853" y="2929"/>
                </a:lnTo>
                <a:lnTo>
                  <a:pt x="844" y="2913"/>
                </a:lnTo>
                <a:lnTo>
                  <a:pt x="836" y="2897"/>
                </a:lnTo>
                <a:lnTo>
                  <a:pt x="827" y="2880"/>
                </a:lnTo>
                <a:lnTo>
                  <a:pt x="821" y="2862"/>
                </a:lnTo>
                <a:lnTo>
                  <a:pt x="814" y="2844"/>
                </a:lnTo>
                <a:lnTo>
                  <a:pt x="809" y="2826"/>
                </a:lnTo>
                <a:lnTo>
                  <a:pt x="805" y="2808"/>
                </a:lnTo>
                <a:lnTo>
                  <a:pt x="802" y="2788"/>
                </a:lnTo>
                <a:lnTo>
                  <a:pt x="800" y="2769"/>
                </a:lnTo>
                <a:lnTo>
                  <a:pt x="797" y="2749"/>
                </a:lnTo>
                <a:lnTo>
                  <a:pt x="797" y="2730"/>
                </a:lnTo>
                <a:lnTo>
                  <a:pt x="797" y="2710"/>
                </a:lnTo>
                <a:lnTo>
                  <a:pt x="800" y="2691"/>
                </a:lnTo>
                <a:lnTo>
                  <a:pt x="802" y="2672"/>
                </a:lnTo>
                <a:lnTo>
                  <a:pt x="805" y="2652"/>
                </a:lnTo>
                <a:lnTo>
                  <a:pt x="809" y="2633"/>
                </a:lnTo>
                <a:lnTo>
                  <a:pt x="814" y="2615"/>
                </a:lnTo>
                <a:lnTo>
                  <a:pt x="821" y="2597"/>
                </a:lnTo>
                <a:lnTo>
                  <a:pt x="827" y="2580"/>
                </a:lnTo>
                <a:lnTo>
                  <a:pt x="836" y="2563"/>
                </a:lnTo>
                <a:lnTo>
                  <a:pt x="844" y="2546"/>
                </a:lnTo>
                <a:lnTo>
                  <a:pt x="853" y="2530"/>
                </a:lnTo>
                <a:lnTo>
                  <a:pt x="863" y="2515"/>
                </a:lnTo>
                <a:lnTo>
                  <a:pt x="874" y="2499"/>
                </a:lnTo>
                <a:lnTo>
                  <a:pt x="886" y="2486"/>
                </a:lnTo>
                <a:lnTo>
                  <a:pt x="897" y="2472"/>
                </a:lnTo>
                <a:lnTo>
                  <a:pt x="910" y="2458"/>
                </a:lnTo>
                <a:lnTo>
                  <a:pt x="923" y="2445"/>
                </a:lnTo>
                <a:lnTo>
                  <a:pt x="938" y="2433"/>
                </a:lnTo>
                <a:lnTo>
                  <a:pt x="952" y="2422"/>
                </a:lnTo>
                <a:lnTo>
                  <a:pt x="966" y="2411"/>
                </a:lnTo>
                <a:lnTo>
                  <a:pt x="982" y="2401"/>
                </a:lnTo>
                <a:lnTo>
                  <a:pt x="998" y="2392"/>
                </a:lnTo>
                <a:lnTo>
                  <a:pt x="1015" y="2384"/>
                </a:lnTo>
                <a:lnTo>
                  <a:pt x="1032" y="2375"/>
                </a:lnTo>
                <a:lnTo>
                  <a:pt x="1049" y="2369"/>
                </a:lnTo>
                <a:lnTo>
                  <a:pt x="1067" y="2362"/>
                </a:lnTo>
                <a:lnTo>
                  <a:pt x="1085" y="2357"/>
                </a:lnTo>
                <a:lnTo>
                  <a:pt x="1105" y="2353"/>
                </a:lnTo>
                <a:lnTo>
                  <a:pt x="1124" y="2349"/>
                </a:lnTo>
                <a:lnTo>
                  <a:pt x="1143" y="2347"/>
                </a:lnTo>
                <a:lnTo>
                  <a:pt x="1162" y="2346"/>
                </a:lnTo>
                <a:lnTo>
                  <a:pt x="1182" y="2345"/>
                </a:lnTo>
                <a:close/>
                <a:moveTo>
                  <a:pt x="1263" y="2405"/>
                </a:moveTo>
                <a:lnTo>
                  <a:pt x="1263" y="2488"/>
                </a:lnTo>
                <a:lnTo>
                  <a:pt x="1271" y="2491"/>
                </a:lnTo>
                <a:lnTo>
                  <a:pt x="1280" y="2494"/>
                </a:lnTo>
                <a:lnTo>
                  <a:pt x="1287" y="2498"/>
                </a:lnTo>
                <a:lnTo>
                  <a:pt x="1296" y="2501"/>
                </a:lnTo>
                <a:lnTo>
                  <a:pt x="1354" y="2443"/>
                </a:lnTo>
                <a:lnTo>
                  <a:pt x="1371" y="2454"/>
                </a:lnTo>
                <a:lnTo>
                  <a:pt x="1388" y="2466"/>
                </a:lnTo>
                <a:lnTo>
                  <a:pt x="1403" y="2479"/>
                </a:lnTo>
                <a:lnTo>
                  <a:pt x="1418" y="2493"/>
                </a:lnTo>
                <a:lnTo>
                  <a:pt x="1432" y="2508"/>
                </a:lnTo>
                <a:lnTo>
                  <a:pt x="1446" y="2524"/>
                </a:lnTo>
                <a:lnTo>
                  <a:pt x="1457" y="2540"/>
                </a:lnTo>
                <a:lnTo>
                  <a:pt x="1469" y="2558"/>
                </a:lnTo>
                <a:lnTo>
                  <a:pt x="1409" y="2616"/>
                </a:lnTo>
                <a:lnTo>
                  <a:pt x="1414" y="2624"/>
                </a:lnTo>
                <a:lnTo>
                  <a:pt x="1417" y="2632"/>
                </a:lnTo>
                <a:lnTo>
                  <a:pt x="1420" y="2641"/>
                </a:lnTo>
                <a:lnTo>
                  <a:pt x="1423" y="2649"/>
                </a:lnTo>
                <a:lnTo>
                  <a:pt x="1506" y="2649"/>
                </a:lnTo>
                <a:lnTo>
                  <a:pt x="1510" y="2668"/>
                </a:lnTo>
                <a:lnTo>
                  <a:pt x="1514" y="2689"/>
                </a:lnTo>
                <a:lnTo>
                  <a:pt x="1516" y="2709"/>
                </a:lnTo>
                <a:lnTo>
                  <a:pt x="1517" y="2730"/>
                </a:lnTo>
                <a:lnTo>
                  <a:pt x="1516" y="2750"/>
                </a:lnTo>
                <a:lnTo>
                  <a:pt x="1514" y="2771"/>
                </a:lnTo>
                <a:lnTo>
                  <a:pt x="1510" y="2791"/>
                </a:lnTo>
                <a:lnTo>
                  <a:pt x="1506" y="2811"/>
                </a:lnTo>
                <a:lnTo>
                  <a:pt x="1423" y="2811"/>
                </a:lnTo>
                <a:lnTo>
                  <a:pt x="1420" y="2819"/>
                </a:lnTo>
                <a:lnTo>
                  <a:pt x="1417" y="2828"/>
                </a:lnTo>
                <a:lnTo>
                  <a:pt x="1414" y="2835"/>
                </a:lnTo>
                <a:lnTo>
                  <a:pt x="1409" y="2844"/>
                </a:lnTo>
                <a:lnTo>
                  <a:pt x="1469" y="2902"/>
                </a:lnTo>
                <a:lnTo>
                  <a:pt x="1457" y="2919"/>
                </a:lnTo>
                <a:lnTo>
                  <a:pt x="1446" y="2936"/>
                </a:lnTo>
                <a:lnTo>
                  <a:pt x="1432" y="2951"/>
                </a:lnTo>
                <a:lnTo>
                  <a:pt x="1418" y="2966"/>
                </a:lnTo>
                <a:lnTo>
                  <a:pt x="1403" y="2981"/>
                </a:lnTo>
                <a:lnTo>
                  <a:pt x="1388" y="2994"/>
                </a:lnTo>
                <a:lnTo>
                  <a:pt x="1371" y="3005"/>
                </a:lnTo>
                <a:lnTo>
                  <a:pt x="1354" y="3017"/>
                </a:lnTo>
                <a:lnTo>
                  <a:pt x="1296" y="2958"/>
                </a:lnTo>
                <a:lnTo>
                  <a:pt x="1287" y="2962"/>
                </a:lnTo>
                <a:lnTo>
                  <a:pt x="1280" y="2965"/>
                </a:lnTo>
                <a:lnTo>
                  <a:pt x="1271" y="2969"/>
                </a:lnTo>
                <a:lnTo>
                  <a:pt x="1263" y="2971"/>
                </a:lnTo>
                <a:lnTo>
                  <a:pt x="1263" y="3054"/>
                </a:lnTo>
                <a:lnTo>
                  <a:pt x="1243" y="3058"/>
                </a:lnTo>
                <a:lnTo>
                  <a:pt x="1222" y="3062"/>
                </a:lnTo>
                <a:lnTo>
                  <a:pt x="1202" y="3064"/>
                </a:lnTo>
                <a:lnTo>
                  <a:pt x="1182" y="3065"/>
                </a:lnTo>
                <a:lnTo>
                  <a:pt x="1161" y="3064"/>
                </a:lnTo>
                <a:lnTo>
                  <a:pt x="1141" y="3062"/>
                </a:lnTo>
                <a:lnTo>
                  <a:pt x="1120" y="3058"/>
                </a:lnTo>
                <a:lnTo>
                  <a:pt x="1101" y="3054"/>
                </a:lnTo>
                <a:lnTo>
                  <a:pt x="1101" y="2971"/>
                </a:lnTo>
                <a:lnTo>
                  <a:pt x="1093" y="2969"/>
                </a:lnTo>
                <a:lnTo>
                  <a:pt x="1084" y="2965"/>
                </a:lnTo>
                <a:lnTo>
                  <a:pt x="1076" y="2962"/>
                </a:lnTo>
                <a:lnTo>
                  <a:pt x="1068" y="2958"/>
                </a:lnTo>
                <a:lnTo>
                  <a:pt x="1009" y="3017"/>
                </a:lnTo>
                <a:lnTo>
                  <a:pt x="992" y="3005"/>
                </a:lnTo>
                <a:lnTo>
                  <a:pt x="976" y="2994"/>
                </a:lnTo>
                <a:lnTo>
                  <a:pt x="960" y="2981"/>
                </a:lnTo>
                <a:lnTo>
                  <a:pt x="945" y="2966"/>
                </a:lnTo>
                <a:lnTo>
                  <a:pt x="931" y="2951"/>
                </a:lnTo>
                <a:lnTo>
                  <a:pt x="919" y="2936"/>
                </a:lnTo>
                <a:lnTo>
                  <a:pt x="906" y="2919"/>
                </a:lnTo>
                <a:lnTo>
                  <a:pt x="895" y="2902"/>
                </a:lnTo>
                <a:lnTo>
                  <a:pt x="954" y="2844"/>
                </a:lnTo>
                <a:lnTo>
                  <a:pt x="949" y="2835"/>
                </a:lnTo>
                <a:lnTo>
                  <a:pt x="946" y="2828"/>
                </a:lnTo>
                <a:lnTo>
                  <a:pt x="943" y="2819"/>
                </a:lnTo>
                <a:lnTo>
                  <a:pt x="940" y="2811"/>
                </a:lnTo>
                <a:lnTo>
                  <a:pt x="857" y="2811"/>
                </a:lnTo>
                <a:lnTo>
                  <a:pt x="853" y="2791"/>
                </a:lnTo>
                <a:lnTo>
                  <a:pt x="850" y="2771"/>
                </a:lnTo>
                <a:lnTo>
                  <a:pt x="847" y="2750"/>
                </a:lnTo>
                <a:lnTo>
                  <a:pt x="847" y="2730"/>
                </a:lnTo>
                <a:lnTo>
                  <a:pt x="847" y="2709"/>
                </a:lnTo>
                <a:lnTo>
                  <a:pt x="850" y="2689"/>
                </a:lnTo>
                <a:lnTo>
                  <a:pt x="853" y="2668"/>
                </a:lnTo>
                <a:lnTo>
                  <a:pt x="857" y="2649"/>
                </a:lnTo>
                <a:lnTo>
                  <a:pt x="940" y="2649"/>
                </a:lnTo>
                <a:lnTo>
                  <a:pt x="943" y="2641"/>
                </a:lnTo>
                <a:lnTo>
                  <a:pt x="946" y="2632"/>
                </a:lnTo>
                <a:lnTo>
                  <a:pt x="949" y="2624"/>
                </a:lnTo>
                <a:lnTo>
                  <a:pt x="954" y="2616"/>
                </a:lnTo>
                <a:lnTo>
                  <a:pt x="895" y="2558"/>
                </a:lnTo>
                <a:lnTo>
                  <a:pt x="906" y="2540"/>
                </a:lnTo>
                <a:lnTo>
                  <a:pt x="919" y="2524"/>
                </a:lnTo>
                <a:lnTo>
                  <a:pt x="931" y="2508"/>
                </a:lnTo>
                <a:lnTo>
                  <a:pt x="945" y="2493"/>
                </a:lnTo>
                <a:lnTo>
                  <a:pt x="960" y="2479"/>
                </a:lnTo>
                <a:lnTo>
                  <a:pt x="976" y="2466"/>
                </a:lnTo>
                <a:lnTo>
                  <a:pt x="992" y="2454"/>
                </a:lnTo>
                <a:lnTo>
                  <a:pt x="1009" y="2443"/>
                </a:lnTo>
                <a:lnTo>
                  <a:pt x="1068" y="2501"/>
                </a:lnTo>
                <a:lnTo>
                  <a:pt x="1076" y="2498"/>
                </a:lnTo>
                <a:lnTo>
                  <a:pt x="1084" y="2494"/>
                </a:lnTo>
                <a:lnTo>
                  <a:pt x="1093" y="2491"/>
                </a:lnTo>
                <a:lnTo>
                  <a:pt x="1101" y="2488"/>
                </a:lnTo>
                <a:lnTo>
                  <a:pt x="1101" y="2405"/>
                </a:lnTo>
                <a:lnTo>
                  <a:pt x="1120" y="2401"/>
                </a:lnTo>
                <a:lnTo>
                  <a:pt x="1141" y="2397"/>
                </a:lnTo>
                <a:lnTo>
                  <a:pt x="1161" y="2396"/>
                </a:lnTo>
                <a:lnTo>
                  <a:pt x="1182" y="2395"/>
                </a:lnTo>
                <a:lnTo>
                  <a:pt x="1202" y="2396"/>
                </a:lnTo>
                <a:lnTo>
                  <a:pt x="1222" y="2397"/>
                </a:lnTo>
                <a:lnTo>
                  <a:pt x="1243" y="2401"/>
                </a:lnTo>
                <a:lnTo>
                  <a:pt x="1263" y="2405"/>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45" name="Group 23"/>
          <p:cNvGrpSpPr/>
          <p:nvPr/>
        </p:nvGrpSpPr>
        <p:grpSpPr>
          <a:xfrm>
            <a:off x="2441512" y="5348097"/>
            <a:ext cx="729289" cy="723001"/>
            <a:chOff x="11061700" y="6789738"/>
            <a:chExt cx="368300" cy="365125"/>
          </a:xfrm>
          <a:solidFill>
            <a:schemeClr val="bg1"/>
          </a:solidFill>
        </p:grpSpPr>
        <p:sp>
          <p:nvSpPr>
            <p:cNvPr id="46" name="Freeform 337"/>
            <p:cNvSpPr/>
            <p:nvPr/>
          </p:nvSpPr>
          <p:spPr bwMode="auto">
            <a:xfrm>
              <a:off x="11163300" y="6859588"/>
              <a:ext cx="165100" cy="206375"/>
            </a:xfrm>
            <a:custGeom>
              <a:avLst/>
              <a:gdLst>
                <a:gd name="T0" fmla="*/ 98 w 104"/>
                <a:gd name="T1" fmla="*/ 114 h 130"/>
                <a:gd name="T2" fmla="*/ 96 w 104"/>
                <a:gd name="T3" fmla="*/ 114 h 130"/>
                <a:gd name="T4" fmla="*/ 82 w 104"/>
                <a:gd name="T5" fmla="*/ 104 h 130"/>
                <a:gd name="T6" fmla="*/ 78 w 104"/>
                <a:gd name="T7" fmla="*/ 96 h 130"/>
                <a:gd name="T8" fmla="*/ 82 w 104"/>
                <a:gd name="T9" fmla="*/ 84 h 130"/>
                <a:gd name="T10" fmla="*/ 84 w 104"/>
                <a:gd name="T11" fmla="*/ 80 h 130"/>
                <a:gd name="T12" fmla="*/ 92 w 104"/>
                <a:gd name="T13" fmla="*/ 56 h 130"/>
                <a:gd name="T14" fmla="*/ 96 w 104"/>
                <a:gd name="T15" fmla="*/ 56 h 130"/>
                <a:gd name="T16" fmla="*/ 102 w 104"/>
                <a:gd name="T17" fmla="*/ 40 h 130"/>
                <a:gd name="T18" fmla="*/ 104 w 104"/>
                <a:gd name="T19" fmla="*/ 26 h 130"/>
                <a:gd name="T20" fmla="*/ 102 w 104"/>
                <a:gd name="T21" fmla="*/ 20 h 130"/>
                <a:gd name="T22" fmla="*/ 100 w 104"/>
                <a:gd name="T23" fmla="*/ 20 h 130"/>
                <a:gd name="T24" fmla="*/ 96 w 104"/>
                <a:gd name="T25" fmla="*/ 42 h 130"/>
                <a:gd name="T26" fmla="*/ 92 w 104"/>
                <a:gd name="T27" fmla="*/ 40 h 130"/>
                <a:gd name="T28" fmla="*/ 90 w 104"/>
                <a:gd name="T29" fmla="*/ 24 h 130"/>
                <a:gd name="T30" fmla="*/ 80 w 104"/>
                <a:gd name="T31" fmla="*/ 4 h 130"/>
                <a:gd name="T32" fmla="*/ 76 w 104"/>
                <a:gd name="T33" fmla="*/ 0 h 130"/>
                <a:gd name="T34" fmla="*/ 66 w 104"/>
                <a:gd name="T35" fmla="*/ 0 h 130"/>
                <a:gd name="T36" fmla="*/ 52 w 104"/>
                <a:gd name="T37" fmla="*/ 4 h 130"/>
                <a:gd name="T38" fmla="*/ 46 w 104"/>
                <a:gd name="T39" fmla="*/ 2 h 130"/>
                <a:gd name="T40" fmla="*/ 36 w 104"/>
                <a:gd name="T41" fmla="*/ 0 h 130"/>
                <a:gd name="T42" fmla="*/ 30 w 104"/>
                <a:gd name="T43" fmla="*/ 0 h 130"/>
                <a:gd name="T44" fmla="*/ 20 w 104"/>
                <a:gd name="T45" fmla="*/ 12 h 130"/>
                <a:gd name="T46" fmla="*/ 14 w 104"/>
                <a:gd name="T47" fmla="*/ 40 h 130"/>
                <a:gd name="T48" fmla="*/ 14 w 104"/>
                <a:gd name="T49" fmla="*/ 44 h 130"/>
                <a:gd name="T50" fmla="*/ 10 w 104"/>
                <a:gd name="T51" fmla="*/ 42 h 130"/>
                <a:gd name="T52" fmla="*/ 4 w 104"/>
                <a:gd name="T53" fmla="*/ 20 h 130"/>
                <a:gd name="T54" fmla="*/ 2 w 104"/>
                <a:gd name="T55" fmla="*/ 20 h 130"/>
                <a:gd name="T56" fmla="*/ 0 w 104"/>
                <a:gd name="T57" fmla="*/ 26 h 130"/>
                <a:gd name="T58" fmla="*/ 2 w 104"/>
                <a:gd name="T59" fmla="*/ 40 h 130"/>
                <a:gd name="T60" fmla="*/ 8 w 104"/>
                <a:gd name="T61" fmla="*/ 56 h 130"/>
                <a:gd name="T62" fmla="*/ 12 w 104"/>
                <a:gd name="T63" fmla="*/ 56 h 130"/>
                <a:gd name="T64" fmla="*/ 20 w 104"/>
                <a:gd name="T65" fmla="*/ 80 h 130"/>
                <a:gd name="T66" fmla="*/ 24 w 104"/>
                <a:gd name="T67" fmla="*/ 84 h 130"/>
                <a:gd name="T68" fmla="*/ 26 w 104"/>
                <a:gd name="T69" fmla="*/ 96 h 130"/>
                <a:gd name="T70" fmla="*/ 22 w 104"/>
                <a:gd name="T71" fmla="*/ 104 h 130"/>
                <a:gd name="T72" fmla="*/ 8 w 104"/>
                <a:gd name="T73" fmla="*/ 114 h 130"/>
                <a:gd name="T74" fmla="*/ 6 w 104"/>
                <a:gd name="T75" fmla="*/ 114 h 130"/>
                <a:gd name="T76" fmla="*/ 16 w 104"/>
                <a:gd name="T77" fmla="*/ 122 h 130"/>
                <a:gd name="T78" fmla="*/ 40 w 104"/>
                <a:gd name="T79" fmla="*/ 130 h 130"/>
                <a:gd name="T80" fmla="*/ 52 w 104"/>
                <a:gd name="T81" fmla="*/ 130 h 130"/>
                <a:gd name="T82" fmla="*/ 76 w 104"/>
                <a:gd name="T83" fmla="*/ 126 h 130"/>
                <a:gd name="T84" fmla="*/ 98 w 104"/>
                <a:gd name="T85" fmla="*/ 11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30">
                  <a:moveTo>
                    <a:pt x="98" y="114"/>
                  </a:moveTo>
                  <a:lnTo>
                    <a:pt x="98" y="114"/>
                  </a:lnTo>
                  <a:lnTo>
                    <a:pt x="96" y="114"/>
                  </a:lnTo>
                  <a:lnTo>
                    <a:pt x="96" y="114"/>
                  </a:lnTo>
                  <a:lnTo>
                    <a:pt x="92" y="112"/>
                  </a:lnTo>
                  <a:lnTo>
                    <a:pt x="82" y="104"/>
                  </a:lnTo>
                  <a:lnTo>
                    <a:pt x="80" y="100"/>
                  </a:lnTo>
                  <a:lnTo>
                    <a:pt x="78" y="96"/>
                  </a:lnTo>
                  <a:lnTo>
                    <a:pt x="78" y="90"/>
                  </a:lnTo>
                  <a:lnTo>
                    <a:pt x="82" y="84"/>
                  </a:lnTo>
                  <a:lnTo>
                    <a:pt x="82" y="84"/>
                  </a:lnTo>
                  <a:lnTo>
                    <a:pt x="84" y="80"/>
                  </a:lnTo>
                  <a:lnTo>
                    <a:pt x="88" y="72"/>
                  </a:lnTo>
                  <a:lnTo>
                    <a:pt x="92" y="56"/>
                  </a:lnTo>
                  <a:lnTo>
                    <a:pt x="92" y="56"/>
                  </a:lnTo>
                  <a:lnTo>
                    <a:pt x="96" y="56"/>
                  </a:lnTo>
                  <a:lnTo>
                    <a:pt x="98" y="52"/>
                  </a:lnTo>
                  <a:lnTo>
                    <a:pt x="102" y="40"/>
                  </a:lnTo>
                  <a:lnTo>
                    <a:pt x="102" y="40"/>
                  </a:lnTo>
                  <a:lnTo>
                    <a:pt x="104" y="26"/>
                  </a:lnTo>
                  <a:lnTo>
                    <a:pt x="104" y="22"/>
                  </a:lnTo>
                  <a:lnTo>
                    <a:pt x="102" y="20"/>
                  </a:lnTo>
                  <a:lnTo>
                    <a:pt x="100" y="20"/>
                  </a:lnTo>
                  <a:lnTo>
                    <a:pt x="100" y="20"/>
                  </a:lnTo>
                  <a:lnTo>
                    <a:pt x="98" y="32"/>
                  </a:lnTo>
                  <a:lnTo>
                    <a:pt x="96" y="42"/>
                  </a:lnTo>
                  <a:lnTo>
                    <a:pt x="94" y="46"/>
                  </a:lnTo>
                  <a:lnTo>
                    <a:pt x="92" y="40"/>
                  </a:lnTo>
                  <a:lnTo>
                    <a:pt x="92" y="40"/>
                  </a:lnTo>
                  <a:lnTo>
                    <a:pt x="90" y="24"/>
                  </a:lnTo>
                  <a:lnTo>
                    <a:pt x="86" y="12"/>
                  </a:lnTo>
                  <a:lnTo>
                    <a:pt x="80" y="4"/>
                  </a:lnTo>
                  <a:lnTo>
                    <a:pt x="76" y="0"/>
                  </a:lnTo>
                  <a:lnTo>
                    <a:pt x="76" y="0"/>
                  </a:lnTo>
                  <a:lnTo>
                    <a:pt x="70" y="0"/>
                  </a:lnTo>
                  <a:lnTo>
                    <a:pt x="66" y="0"/>
                  </a:lnTo>
                  <a:lnTo>
                    <a:pt x="60" y="2"/>
                  </a:lnTo>
                  <a:lnTo>
                    <a:pt x="52" y="4"/>
                  </a:lnTo>
                  <a:lnTo>
                    <a:pt x="52" y="4"/>
                  </a:lnTo>
                  <a:lnTo>
                    <a:pt x="46" y="2"/>
                  </a:lnTo>
                  <a:lnTo>
                    <a:pt x="40" y="0"/>
                  </a:lnTo>
                  <a:lnTo>
                    <a:pt x="36" y="0"/>
                  </a:lnTo>
                  <a:lnTo>
                    <a:pt x="30" y="0"/>
                  </a:lnTo>
                  <a:lnTo>
                    <a:pt x="30" y="0"/>
                  </a:lnTo>
                  <a:lnTo>
                    <a:pt x="24" y="4"/>
                  </a:lnTo>
                  <a:lnTo>
                    <a:pt x="20" y="12"/>
                  </a:lnTo>
                  <a:lnTo>
                    <a:pt x="16" y="24"/>
                  </a:lnTo>
                  <a:lnTo>
                    <a:pt x="14" y="40"/>
                  </a:lnTo>
                  <a:lnTo>
                    <a:pt x="14" y="40"/>
                  </a:lnTo>
                  <a:lnTo>
                    <a:pt x="14" y="44"/>
                  </a:lnTo>
                  <a:lnTo>
                    <a:pt x="12" y="46"/>
                  </a:lnTo>
                  <a:lnTo>
                    <a:pt x="10" y="42"/>
                  </a:lnTo>
                  <a:lnTo>
                    <a:pt x="6" y="32"/>
                  </a:lnTo>
                  <a:lnTo>
                    <a:pt x="4" y="20"/>
                  </a:lnTo>
                  <a:lnTo>
                    <a:pt x="2" y="20"/>
                  </a:lnTo>
                  <a:lnTo>
                    <a:pt x="2" y="20"/>
                  </a:lnTo>
                  <a:lnTo>
                    <a:pt x="0" y="22"/>
                  </a:lnTo>
                  <a:lnTo>
                    <a:pt x="0" y="26"/>
                  </a:lnTo>
                  <a:lnTo>
                    <a:pt x="2" y="40"/>
                  </a:lnTo>
                  <a:lnTo>
                    <a:pt x="2" y="40"/>
                  </a:lnTo>
                  <a:lnTo>
                    <a:pt x="6" y="52"/>
                  </a:lnTo>
                  <a:lnTo>
                    <a:pt x="8" y="56"/>
                  </a:lnTo>
                  <a:lnTo>
                    <a:pt x="12" y="56"/>
                  </a:lnTo>
                  <a:lnTo>
                    <a:pt x="12" y="56"/>
                  </a:lnTo>
                  <a:lnTo>
                    <a:pt x="16" y="72"/>
                  </a:lnTo>
                  <a:lnTo>
                    <a:pt x="20" y="80"/>
                  </a:lnTo>
                  <a:lnTo>
                    <a:pt x="24" y="84"/>
                  </a:lnTo>
                  <a:lnTo>
                    <a:pt x="24" y="84"/>
                  </a:lnTo>
                  <a:lnTo>
                    <a:pt x="26" y="90"/>
                  </a:lnTo>
                  <a:lnTo>
                    <a:pt x="26" y="96"/>
                  </a:lnTo>
                  <a:lnTo>
                    <a:pt x="24" y="100"/>
                  </a:lnTo>
                  <a:lnTo>
                    <a:pt x="22" y="104"/>
                  </a:lnTo>
                  <a:lnTo>
                    <a:pt x="12" y="112"/>
                  </a:lnTo>
                  <a:lnTo>
                    <a:pt x="8" y="114"/>
                  </a:lnTo>
                  <a:lnTo>
                    <a:pt x="8" y="114"/>
                  </a:lnTo>
                  <a:lnTo>
                    <a:pt x="6" y="114"/>
                  </a:lnTo>
                  <a:lnTo>
                    <a:pt x="6" y="114"/>
                  </a:lnTo>
                  <a:lnTo>
                    <a:pt x="16" y="122"/>
                  </a:lnTo>
                  <a:lnTo>
                    <a:pt x="28" y="126"/>
                  </a:lnTo>
                  <a:lnTo>
                    <a:pt x="40" y="130"/>
                  </a:lnTo>
                  <a:lnTo>
                    <a:pt x="52" y="130"/>
                  </a:lnTo>
                  <a:lnTo>
                    <a:pt x="52" y="130"/>
                  </a:lnTo>
                  <a:lnTo>
                    <a:pt x="64" y="130"/>
                  </a:lnTo>
                  <a:lnTo>
                    <a:pt x="76" y="126"/>
                  </a:lnTo>
                  <a:lnTo>
                    <a:pt x="88" y="122"/>
                  </a:lnTo>
                  <a:lnTo>
                    <a:pt x="98"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7" name="Freeform 338"/>
            <p:cNvSpPr/>
            <p:nvPr/>
          </p:nvSpPr>
          <p:spPr bwMode="auto">
            <a:xfrm>
              <a:off x="11163300" y="6859588"/>
              <a:ext cx="165100" cy="206375"/>
            </a:xfrm>
            <a:custGeom>
              <a:avLst/>
              <a:gdLst>
                <a:gd name="T0" fmla="*/ 98 w 104"/>
                <a:gd name="T1" fmla="*/ 114 h 130"/>
                <a:gd name="T2" fmla="*/ 96 w 104"/>
                <a:gd name="T3" fmla="*/ 114 h 130"/>
                <a:gd name="T4" fmla="*/ 82 w 104"/>
                <a:gd name="T5" fmla="*/ 104 h 130"/>
                <a:gd name="T6" fmla="*/ 78 w 104"/>
                <a:gd name="T7" fmla="*/ 96 h 130"/>
                <a:gd name="T8" fmla="*/ 82 w 104"/>
                <a:gd name="T9" fmla="*/ 84 h 130"/>
                <a:gd name="T10" fmla="*/ 84 w 104"/>
                <a:gd name="T11" fmla="*/ 80 h 130"/>
                <a:gd name="T12" fmla="*/ 92 w 104"/>
                <a:gd name="T13" fmla="*/ 56 h 130"/>
                <a:gd name="T14" fmla="*/ 96 w 104"/>
                <a:gd name="T15" fmla="*/ 56 h 130"/>
                <a:gd name="T16" fmla="*/ 102 w 104"/>
                <a:gd name="T17" fmla="*/ 40 h 130"/>
                <a:gd name="T18" fmla="*/ 104 w 104"/>
                <a:gd name="T19" fmla="*/ 26 h 130"/>
                <a:gd name="T20" fmla="*/ 102 w 104"/>
                <a:gd name="T21" fmla="*/ 20 h 130"/>
                <a:gd name="T22" fmla="*/ 100 w 104"/>
                <a:gd name="T23" fmla="*/ 20 h 130"/>
                <a:gd name="T24" fmla="*/ 96 w 104"/>
                <a:gd name="T25" fmla="*/ 42 h 130"/>
                <a:gd name="T26" fmla="*/ 92 w 104"/>
                <a:gd name="T27" fmla="*/ 40 h 130"/>
                <a:gd name="T28" fmla="*/ 90 w 104"/>
                <a:gd name="T29" fmla="*/ 24 h 130"/>
                <a:gd name="T30" fmla="*/ 80 w 104"/>
                <a:gd name="T31" fmla="*/ 4 h 130"/>
                <a:gd name="T32" fmla="*/ 76 w 104"/>
                <a:gd name="T33" fmla="*/ 0 h 130"/>
                <a:gd name="T34" fmla="*/ 66 w 104"/>
                <a:gd name="T35" fmla="*/ 0 h 130"/>
                <a:gd name="T36" fmla="*/ 52 w 104"/>
                <a:gd name="T37" fmla="*/ 4 h 130"/>
                <a:gd name="T38" fmla="*/ 46 w 104"/>
                <a:gd name="T39" fmla="*/ 2 h 130"/>
                <a:gd name="T40" fmla="*/ 36 w 104"/>
                <a:gd name="T41" fmla="*/ 0 h 130"/>
                <a:gd name="T42" fmla="*/ 30 w 104"/>
                <a:gd name="T43" fmla="*/ 0 h 130"/>
                <a:gd name="T44" fmla="*/ 20 w 104"/>
                <a:gd name="T45" fmla="*/ 12 h 130"/>
                <a:gd name="T46" fmla="*/ 14 w 104"/>
                <a:gd name="T47" fmla="*/ 40 h 130"/>
                <a:gd name="T48" fmla="*/ 14 w 104"/>
                <a:gd name="T49" fmla="*/ 44 h 130"/>
                <a:gd name="T50" fmla="*/ 10 w 104"/>
                <a:gd name="T51" fmla="*/ 42 h 130"/>
                <a:gd name="T52" fmla="*/ 4 w 104"/>
                <a:gd name="T53" fmla="*/ 20 h 130"/>
                <a:gd name="T54" fmla="*/ 2 w 104"/>
                <a:gd name="T55" fmla="*/ 20 h 130"/>
                <a:gd name="T56" fmla="*/ 0 w 104"/>
                <a:gd name="T57" fmla="*/ 26 h 130"/>
                <a:gd name="T58" fmla="*/ 2 w 104"/>
                <a:gd name="T59" fmla="*/ 40 h 130"/>
                <a:gd name="T60" fmla="*/ 8 w 104"/>
                <a:gd name="T61" fmla="*/ 56 h 130"/>
                <a:gd name="T62" fmla="*/ 12 w 104"/>
                <a:gd name="T63" fmla="*/ 56 h 130"/>
                <a:gd name="T64" fmla="*/ 20 w 104"/>
                <a:gd name="T65" fmla="*/ 80 h 130"/>
                <a:gd name="T66" fmla="*/ 24 w 104"/>
                <a:gd name="T67" fmla="*/ 84 h 130"/>
                <a:gd name="T68" fmla="*/ 26 w 104"/>
                <a:gd name="T69" fmla="*/ 96 h 130"/>
                <a:gd name="T70" fmla="*/ 22 w 104"/>
                <a:gd name="T71" fmla="*/ 104 h 130"/>
                <a:gd name="T72" fmla="*/ 8 w 104"/>
                <a:gd name="T73" fmla="*/ 114 h 130"/>
                <a:gd name="T74" fmla="*/ 6 w 104"/>
                <a:gd name="T75" fmla="*/ 114 h 130"/>
                <a:gd name="T76" fmla="*/ 16 w 104"/>
                <a:gd name="T77" fmla="*/ 122 h 130"/>
                <a:gd name="T78" fmla="*/ 40 w 104"/>
                <a:gd name="T79" fmla="*/ 130 h 130"/>
                <a:gd name="T80" fmla="*/ 52 w 104"/>
                <a:gd name="T81" fmla="*/ 130 h 130"/>
                <a:gd name="T82" fmla="*/ 76 w 104"/>
                <a:gd name="T83" fmla="*/ 126 h 130"/>
                <a:gd name="T84" fmla="*/ 98 w 104"/>
                <a:gd name="T85" fmla="*/ 11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30">
                  <a:moveTo>
                    <a:pt x="98" y="114"/>
                  </a:moveTo>
                  <a:lnTo>
                    <a:pt x="98" y="114"/>
                  </a:lnTo>
                  <a:lnTo>
                    <a:pt x="96" y="114"/>
                  </a:lnTo>
                  <a:lnTo>
                    <a:pt x="96" y="114"/>
                  </a:lnTo>
                  <a:lnTo>
                    <a:pt x="92" y="112"/>
                  </a:lnTo>
                  <a:lnTo>
                    <a:pt x="82" y="104"/>
                  </a:lnTo>
                  <a:lnTo>
                    <a:pt x="80" y="100"/>
                  </a:lnTo>
                  <a:lnTo>
                    <a:pt x="78" y="96"/>
                  </a:lnTo>
                  <a:lnTo>
                    <a:pt x="78" y="90"/>
                  </a:lnTo>
                  <a:lnTo>
                    <a:pt x="82" y="84"/>
                  </a:lnTo>
                  <a:lnTo>
                    <a:pt x="82" y="84"/>
                  </a:lnTo>
                  <a:lnTo>
                    <a:pt x="84" y="80"/>
                  </a:lnTo>
                  <a:lnTo>
                    <a:pt x="88" y="72"/>
                  </a:lnTo>
                  <a:lnTo>
                    <a:pt x="92" y="56"/>
                  </a:lnTo>
                  <a:lnTo>
                    <a:pt x="92" y="56"/>
                  </a:lnTo>
                  <a:lnTo>
                    <a:pt x="96" y="56"/>
                  </a:lnTo>
                  <a:lnTo>
                    <a:pt x="98" y="52"/>
                  </a:lnTo>
                  <a:lnTo>
                    <a:pt x="102" y="40"/>
                  </a:lnTo>
                  <a:lnTo>
                    <a:pt x="102" y="40"/>
                  </a:lnTo>
                  <a:lnTo>
                    <a:pt x="104" y="26"/>
                  </a:lnTo>
                  <a:lnTo>
                    <a:pt x="104" y="22"/>
                  </a:lnTo>
                  <a:lnTo>
                    <a:pt x="102" y="20"/>
                  </a:lnTo>
                  <a:lnTo>
                    <a:pt x="100" y="20"/>
                  </a:lnTo>
                  <a:lnTo>
                    <a:pt x="100" y="20"/>
                  </a:lnTo>
                  <a:lnTo>
                    <a:pt x="98" y="32"/>
                  </a:lnTo>
                  <a:lnTo>
                    <a:pt x="96" y="42"/>
                  </a:lnTo>
                  <a:lnTo>
                    <a:pt x="94" y="46"/>
                  </a:lnTo>
                  <a:lnTo>
                    <a:pt x="92" y="40"/>
                  </a:lnTo>
                  <a:lnTo>
                    <a:pt x="92" y="40"/>
                  </a:lnTo>
                  <a:lnTo>
                    <a:pt x="90" y="24"/>
                  </a:lnTo>
                  <a:lnTo>
                    <a:pt x="86" y="12"/>
                  </a:lnTo>
                  <a:lnTo>
                    <a:pt x="80" y="4"/>
                  </a:lnTo>
                  <a:lnTo>
                    <a:pt x="76" y="0"/>
                  </a:lnTo>
                  <a:lnTo>
                    <a:pt x="76" y="0"/>
                  </a:lnTo>
                  <a:lnTo>
                    <a:pt x="70" y="0"/>
                  </a:lnTo>
                  <a:lnTo>
                    <a:pt x="66" y="0"/>
                  </a:lnTo>
                  <a:lnTo>
                    <a:pt x="60" y="2"/>
                  </a:lnTo>
                  <a:lnTo>
                    <a:pt x="52" y="4"/>
                  </a:lnTo>
                  <a:lnTo>
                    <a:pt x="52" y="4"/>
                  </a:lnTo>
                  <a:lnTo>
                    <a:pt x="46" y="2"/>
                  </a:lnTo>
                  <a:lnTo>
                    <a:pt x="40" y="0"/>
                  </a:lnTo>
                  <a:lnTo>
                    <a:pt x="36" y="0"/>
                  </a:lnTo>
                  <a:lnTo>
                    <a:pt x="30" y="0"/>
                  </a:lnTo>
                  <a:lnTo>
                    <a:pt x="30" y="0"/>
                  </a:lnTo>
                  <a:lnTo>
                    <a:pt x="24" y="4"/>
                  </a:lnTo>
                  <a:lnTo>
                    <a:pt x="20" y="12"/>
                  </a:lnTo>
                  <a:lnTo>
                    <a:pt x="16" y="24"/>
                  </a:lnTo>
                  <a:lnTo>
                    <a:pt x="14" y="40"/>
                  </a:lnTo>
                  <a:lnTo>
                    <a:pt x="14" y="40"/>
                  </a:lnTo>
                  <a:lnTo>
                    <a:pt x="14" y="44"/>
                  </a:lnTo>
                  <a:lnTo>
                    <a:pt x="12" y="46"/>
                  </a:lnTo>
                  <a:lnTo>
                    <a:pt x="10" y="42"/>
                  </a:lnTo>
                  <a:lnTo>
                    <a:pt x="6" y="32"/>
                  </a:lnTo>
                  <a:lnTo>
                    <a:pt x="4" y="20"/>
                  </a:lnTo>
                  <a:lnTo>
                    <a:pt x="2" y="20"/>
                  </a:lnTo>
                  <a:lnTo>
                    <a:pt x="2" y="20"/>
                  </a:lnTo>
                  <a:lnTo>
                    <a:pt x="0" y="22"/>
                  </a:lnTo>
                  <a:lnTo>
                    <a:pt x="0" y="26"/>
                  </a:lnTo>
                  <a:lnTo>
                    <a:pt x="2" y="40"/>
                  </a:lnTo>
                  <a:lnTo>
                    <a:pt x="2" y="40"/>
                  </a:lnTo>
                  <a:lnTo>
                    <a:pt x="6" y="52"/>
                  </a:lnTo>
                  <a:lnTo>
                    <a:pt x="8" y="56"/>
                  </a:lnTo>
                  <a:lnTo>
                    <a:pt x="12" y="56"/>
                  </a:lnTo>
                  <a:lnTo>
                    <a:pt x="12" y="56"/>
                  </a:lnTo>
                  <a:lnTo>
                    <a:pt x="16" y="72"/>
                  </a:lnTo>
                  <a:lnTo>
                    <a:pt x="20" y="80"/>
                  </a:lnTo>
                  <a:lnTo>
                    <a:pt x="24" y="84"/>
                  </a:lnTo>
                  <a:lnTo>
                    <a:pt x="24" y="84"/>
                  </a:lnTo>
                  <a:lnTo>
                    <a:pt x="26" y="90"/>
                  </a:lnTo>
                  <a:lnTo>
                    <a:pt x="26" y="96"/>
                  </a:lnTo>
                  <a:lnTo>
                    <a:pt x="24" y="100"/>
                  </a:lnTo>
                  <a:lnTo>
                    <a:pt x="22" y="104"/>
                  </a:lnTo>
                  <a:lnTo>
                    <a:pt x="12" y="112"/>
                  </a:lnTo>
                  <a:lnTo>
                    <a:pt x="8" y="114"/>
                  </a:lnTo>
                  <a:lnTo>
                    <a:pt x="8" y="114"/>
                  </a:lnTo>
                  <a:lnTo>
                    <a:pt x="6" y="114"/>
                  </a:lnTo>
                  <a:lnTo>
                    <a:pt x="6" y="114"/>
                  </a:lnTo>
                  <a:lnTo>
                    <a:pt x="16" y="122"/>
                  </a:lnTo>
                  <a:lnTo>
                    <a:pt x="28" y="126"/>
                  </a:lnTo>
                  <a:lnTo>
                    <a:pt x="40" y="130"/>
                  </a:lnTo>
                  <a:lnTo>
                    <a:pt x="52" y="130"/>
                  </a:lnTo>
                  <a:lnTo>
                    <a:pt x="52" y="130"/>
                  </a:lnTo>
                  <a:lnTo>
                    <a:pt x="64" y="130"/>
                  </a:lnTo>
                  <a:lnTo>
                    <a:pt x="76" y="126"/>
                  </a:lnTo>
                  <a:lnTo>
                    <a:pt x="88" y="122"/>
                  </a:lnTo>
                  <a:lnTo>
                    <a:pt x="98" y="114"/>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8" name="Freeform 339"/>
            <p:cNvSpPr/>
            <p:nvPr/>
          </p:nvSpPr>
          <p:spPr bwMode="auto">
            <a:xfrm>
              <a:off x="11169650" y="6789738"/>
              <a:ext cx="152400" cy="142875"/>
            </a:xfrm>
            <a:custGeom>
              <a:avLst/>
              <a:gdLst>
                <a:gd name="T0" fmla="*/ 70 w 96"/>
                <a:gd name="T1" fmla="*/ 2 h 90"/>
                <a:gd name="T2" fmla="*/ 32 w 96"/>
                <a:gd name="T3" fmla="*/ 10 h 90"/>
                <a:gd name="T4" fmla="*/ 18 w 96"/>
                <a:gd name="T5" fmla="*/ 20 h 90"/>
                <a:gd name="T6" fmla="*/ 0 w 96"/>
                <a:gd name="T7" fmla="*/ 52 h 90"/>
                <a:gd name="T8" fmla="*/ 0 w 96"/>
                <a:gd name="T9" fmla="*/ 64 h 90"/>
                <a:gd name="T10" fmla="*/ 0 w 96"/>
                <a:gd name="T11" fmla="*/ 64 h 90"/>
                <a:gd name="T12" fmla="*/ 0 w 96"/>
                <a:gd name="T13" fmla="*/ 64 h 90"/>
                <a:gd name="T14" fmla="*/ 0 w 96"/>
                <a:gd name="T15" fmla="*/ 64 h 90"/>
                <a:gd name="T16" fmla="*/ 0 w 96"/>
                <a:gd name="T17" fmla="*/ 64 h 90"/>
                <a:gd name="T18" fmla="*/ 0 w 96"/>
                <a:gd name="T19" fmla="*/ 64 h 90"/>
                <a:gd name="T20" fmla="*/ 0 w 96"/>
                <a:gd name="T21" fmla="*/ 64 h 90"/>
                <a:gd name="T22" fmla="*/ 6 w 96"/>
                <a:gd name="T23" fmla="*/ 88 h 90"/>
                <a:gd name="T24" fmla="*/ 6 w 96"/>
                <a:gd name="T25" fmla="*/ 88 h 90"/>
                <a:gd name="T26" fmla="*/ 6 w 96"/>
                <a:gd name="T27" fmla="*/ 88 h 90"/>
                <a:gd name="T28" fmla="*/ 8 w 96"/>
                <a:gd name="T29" fmla="*/ 90 h 90"/>
                <a:gd name="T30" fmla="*/ 8 w 96"/>
                <a:gd name="T31" fmla="*/ 90 h 90"/>
                <a:gd name="T32" fmla="*/ 8 w 96"/>
                <a:gd name="T33" fmla="*/ 90 h 90"/>
                <a:gd name="T34" fmla="*/ 8 w 96"/>
                <a:gd name="T35" fmla="*/ 90 h 90"/>
                <a:gd name="T36" fmla="*/ 8 w 96"/>
                <a:gd name="T37" fmla="*/ 90 h 90"/>
                <a:gd name="T38" fmla="*/ 8 w 96"/>
                <a:gd name="T39" fmla="*/ 90 h 90"/>
                <a:gd name="T40" fmla="*/ 10 w 96"/>
                <a:gd name="T41" fmla="*/ 88 h 90"/>
                <a:gd name="T42" fmla="*/ 10 w 96"/>
                <a:gd name="T43" fmla="*/ 84 h 90"/>
                <a:gd name="T44" fmla="*/ 10 w 96"/>
                <a:gd name="T45" fmla="*/ 84 h 90"/>
                <a:gd name="T46" fmla="*/ 16 w 96"/>
                <a:gd name="T47" fmla="*/ 56 h 90"/>
                <a:gd name="T48" fmla="*/ 26 w 96"/>
                <a:gd name="T49" fmla="*/ 44 h 90"/>
                <a:gd name="T50" fmla="*/ 28 w 96"/>
                <a:gd name="T51" fmla="*/ 42 h 90"/>
                <a:gd name="T52" fmla="*/ 28 w 96"/>
                <a:gd name="T53" fmla="*/ 42 h 90"/>
                <a:gd name="T54" fmla="*/ 36 w 96"/>
                <a:gd name="T55" fmla="*/ 44 h 90"/>
                <a:gd name="T56" fmla="*/ 48 w 96"/>
                <a:gd name="T57" fmla="*/ 48 h 90"/>
                <a:gd name="T58" fmla="*/ 56 w 96"/>
                <a:gd name="T59" fmla="*/ 46 h 90"/>
                <a:gd name="T60" fmla="*/ 68 w 96"/>
                <a:gd name="T61" fmla="*/ 42 h 90"/>
                <a:gd name="T62" fmla="*/ 68 w 96"/>
                <a:gd name="T63" fmla="*/ 42 h 90"/>
                <a:gd name="T64" fmla="*/ 68 w 96"/>
                <a:gd name="T65" fmla="*/ 42 h 90"/>
                <a:gd name="T66" fmla="*/ 76 w 96"/>
                <a:gd name="T67" fmla="*/ 48 h 90"/>
                <a:gd name="T68" fmla="*/ 88 w 96"/>
                <a:gd name="T69" fmla="*/ 84 h 90"/>
                <a:gd name="T70" fmla="*/ 88 w 96"/>
                <a:gd name="T71" fmla="*/ 84 h 90"/>
                <a:gd name="T72" fmla="*/ 88 w 96"/>
                <a:gd name="T73" fmla="*/ 84 h 90"/>
                <a:gd name="T74" fmla="*/ 88 w 96"/>
                <a:gd name="T75" fmla="*/ 84 h 90"/>
                <a:gd name="T76" fmla="*/ 90 w 96"/>
                <a:gd name="T77" fmla="*/ 90 h 90"/>
                <a:gd name="T78" fmla="*/ 90 w 96"/>
                <a:gd name="T79" fmla="*/ 90 h 90"/>
                <a:gd name="T80" fmla="*/ 90 w 96"/>
                <a:gd name="T81" fmla="*/ 90 h 90"/>
                <a:gd name="T82" fmla="*/ 90 w 96"/>
                <a:gd name="T83" fmla="*/ 90 h 90"/>
                <a:gd name="T84" fmla="*/ 90 w 96"/>
                <a:gd name="T85" fmla="*/ 90 h 90"/>
                <a:gd name="T86" fmla="*/ 90 w 96"/>
                <a:gd name="T87" fmla="*/ 90 h 90"/>
                <a:gd name="T88" fmla="*/ 94 w 96"/>
                <a:gd name="T89" fmla="*/ 80 h 90"/>
                <a:gd name="T90" fmla="*/ 96 w 96"/>
                <a:gd name="T91" fmla="*/ 64 h 90"/>
                <a:gd name="T92" fmla="*/ 96 w 96"/>
                <a:gd name="T93" fmla="*/ 64 h 90"/>
                <a:gd name="T94" fmla="*/ 96 w 96"/>
                <a:gd name="T95" fmla="*/ 64 h 90"/>
                <a:gd name="T96" fmla="*/ 96 w 96"/>
                <a:gd name="T97" fmla="*/ 64 h 90"/>
                <a:gd name="T98" fmla="*/ 96 w 96"/>
                <a:gd name="T99" fmla="*/ 64 h 90"/>
                <a:gd name="T100" fmla="*/ 96 w 96"/>
                <a:gd name="T101" fmla="*/ 64 h 90"/>
                <a:gd name="T102" fmla="*/ 94 w 96"/>
                <a:gd name="T103" fmla="*/ 44 h 90"/>
                <a:gd name="T104" fmla="*/ 82 w 96"/>
                <a:gd name="T105" fmla="*/ 24 h 90"/>
                <a:gd name="T106" fmla="*/ 72 w 96"/>
                <a:gd name="T107" fmla="*/ 18 h 90"/>
                <a:gd name="T108" fmla="*/ 78 w 96"/>
                <a:gd name="T10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90">
                  <a:moveTo>
                    <a:pt x="78" y="0"/>
                  </a:moveTo>
                  <a:lnTo>
                    <a:pt x="78" y="0"/>
                  </a:lnTo>
                  <a:lnTo>
                    <a:pt x="70" y="2"/>
                  </a:lnTo>
                  <a:lnTo>
                    <a:pt x="52" y="4"/>
                  </a:lnTo>
                  <a:lnTo>
                    <a:pt x="42" y="6"/>
                  </a:lnTo>
                  <a:lnTo>
                    <a:pt x="32" y="10"/>
                  </a:lnTo>
                  <a:lnTo>
                    <a:pt x="24" y="14"/>
                  </a:lnTo>
                  <a:lnTo>
                    <a:pt x="18" y="20"/>
                  </a:lnTo>
                  <a:lnTo>
                    <a:pt x="18" y="20"/>
                  </a:lnTo>
                  <a:lnTo>
                    <a:pt x="2" y="44"/>
                  </a:lnTo>
                  <a:lnTo>
                    <a:pt x="2" y="44"/>
                  </a:lnTo>
                  <a:lnTo>
                    <a:pt x="0" y="52"/>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4" y="78"/>
                  </a:lnTo>
                  <a:lnTo>
                    <a:pt x="6" y="88"/>
                  </a:lnTo>
                  <a:lnTo>
                    <a:pt x="6" y="88"/>
                  </a:lnTo>
                  <a:lnTo>
                    <a:pt x="6" y="88"/>
                  </a:lnTo>
                  <a:lnTo>
                    <a:pt x="6" y="88"/>
                  </a:lnTo>
                  <a:lnTo>
                    <a:pt x="6" y="88"/>
                  </a:lnTo>
                  <a:lnTo>
                    <a:pt x="6" y="88"/>
                  </a:lnTo>
                  <a:lnTo>
                    <a:pt x="6" y="88"/>
                  </a:lnTo>
                  <a:lnTo>
                    <a:pt x="6" y="88"/>
                  </a:lnTo>
                  <a:lnTo>
                    <a:pt x="6" y="88"/>
                  </a:lnTo>
                  <a:lnTo>
                    <a:pt x="6" y="88"/>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10" y="88"/>
                  </a:lnTo>
                  <a:lnTo>
                    <a:pt x="10" y="84"/>
                  </a:lnTo>
                  <a:lnTo>
                    <a:pt x="10" y="84"/>
                  </a:lnTo>
                  <a:lnTo>
                    <a:pt x="10" y="84"/>
                  </a:lnTo>
                  <a:lnTo>
                    <a:pt x="10" y="84"/>
                  </a:lnTo>
                  <a:lnTo>
                    <a:pt x="10" y="84"/>
                  </a:lnTo>
                  <a:lnTo>
                    <a:pt x="10" y="84"/>
                  </a:lnTo>
                  <a:lnTo>
                    <a:pt x="10" y="84"/>
                  </a:lnTo>
                  <a:lnTo>
                    <a:pt x="12" y="68"/>
                  </a:lnTo>
                  <a:lnTo>
                    <a:pt x="16" y="56"/>
                  </a:lnTo>
                  <a:lnTo>
                    <a:pt x="20" y="48"/>
                  </a:lnTo>
                  <a:lnTo>
                    <a:pt x="26" y="44"/>
                  </a:lnTo>
                  <a:lnTo>
                    <a:pt x="26" y="44"/>
                  </a:lnTo>
                  <a:lnTo>
                    <a:pt x="26" y="44"/>
                  </a:lnTo>
                  <a:lnTo>
                    <a:pt x="28" y="42"/>
                  </a:lnTo>
                  <a:lnTo>
                    <a:pt x="28" y="42"/>
                  </a:lnTo>
                  <a:lnTo>
                    <a:pt x="28" y="42"/>
                  </a:lnTo>
                  <a:lnTo>
                    <a:pt x="28" y="42"/>
                  </a:lnTo>
                  <a:lnTo>
                    <a:pt x="28" y="42"/>
                  </a:lnTo>
                  <a:lnTo>
                    <a:pt x="28" y="42"/>
                  </a:lnTo>
                  <a:lnTo>
                    <a:pt x="28" y="42"/>
                  </a:lnTo>
                  <a:lnTo>
                    <a:pt x="36" y="44"/>
                  </a:lnTo>
                  <a:lnTo>
                    <a:pt x="36" y="44"/>
                  </a:lnTo>
                  <a:lnTo>
                    <a:pt x="42" y="46"/>
                  </a:lnTo>
                  <a:lnTo>
                    <a:pt x="48" y="48"/>
                  </a:lnTo>
                  <a:lnTo>
                    <a:pt x="48" y="48"/>
                  </a:lnTo>
                  <a:lnTo>
                    <a:pt x="48" y="48"/>
                  </a:lnTo>
                  <a:lnTo>
                    <a:pt x="56" y="46"/>
                  </a:lnTo>
                  <a:lnTo>
                    <a:pt x="62" y="44"/>
                  </a:lnTo>
                  <a:lnTo>
                    <a:pt x="62" y="44"/>
                  </a:lnTo>
                  <a:lnTo>
                    <a:pt x="68" y="42"/>
                  </a:lnTo>
                  <a:lnTo>
                    <a:pt x="68" y="42"/>
                  </a:lnTo>
                  <a:lnTo>
                    <a:pt x="68" y="42"/>
                  </a:lnTo>
                  <a:lnTo>
                    <a:pt x="68" y="42"/>
                  </a:lnTo>
                  <a:lnTo>
                    <a:pt x="68" y="42"/>
                  </a:lnTo>
                  <a:lnTo>
                    <a:pt x="68" y="42"/>
                  </a:lnTo>
                  <a:lnTo>
                    <a:pt x="68" y="42"/>
                  </a:lnTo>
                  <a:lnTo>
                    <a:pt x="72" y="44"/>
                  </a:lnTo>
                  <a:lnTo>
                    <a:pt x="72" y="44"/>
                  </a:lnTo>
                  <a:lnTo>
                    <a:pt x="76" y="48"/>
                  </a:lnTo>
                  <a:lnTo>
                    <a:pt x="82" y="56"/>
                  </a:lnTo>
                  <a:lnTo>
                    <a:pt x="86" y="68"/>
                  </a:lnTo>
                  <a:lnTo>
                    <a:pt x="88" y="84"/>
                  </a:lnTo>
                  <a:lnTo>
                    <a:pt x="88" y="84"/>
                  </a:lnTo>
                  <a:lnTo>
                    <a:pt x="88" y="84"/>
                  </a:lnTo>
                  <a:lnTo>
                    <a:pt x="88" y="84"/>
                  </a:lnTo>
                  <a:lnTo>
                    <a:pt x="88" y="84"/>
                  </a:lnTo>
                  <a:lnTo>
                    <a:pt x="88" y="84"/>
                  </a:lnTo>
                  <a:lnTo>
                    <a:pt x="88" y="84"/>
                  </a:lnTo>
                  <a:lnTo>
                    <a:pt x="88" y="84"/>
                  </a:lnTo>
                  <a:lnTo>
                    <a:pt x="88" y="84"/>
                  </a:lnTo>
                  <a:lnTo>
                    <a:pt x="88" y="84"/>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4" y="80"/>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52"/>
                  </a:lnTo>
                  <a:lnTo>
                    <a:pt x="94" y="44"/>
                  </a:lnTo>
                  <a:lnTo>
                    <a:pt x="94" y="44"/>
                  </a:lnTo>
                  <a:lnTo>
                    <a:pt x="86" y="28"/>
                  </a:lnTo>
                  <a:lnTo>
                    <a:pt x="82" y="24"/>
                  </a:lnTo>
                  <a:lnTo>
                    <a:pt x="74" y="20"/>
                  </a:lnTo>
                  <a:lnTo>
                    <a:pt x="74" y="20"/>
                  </a:lnTo>
                  <a:lnTo>
                    <a:pt x="72" y="18"/>
                  </a:lnTo>
                  <a:lnTo>
                    <a:pt x="70" y="14"/>
                  </a:lnTo>
                  <a:lnTo>
                    <a:pt x="72" y="8"/>
                  </a:lnTo>
                  <a:lnTo>
                    <a:pt x="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9" name="Freeform 340"/>
            <p:cNvSpPr/>
            <p:nvPr/>
          </p:nvSpPr>
          <p:spPr bwMode="auto">
            <a:xfrm>
              <a:off x="11169650" y="6789738"/>
              <a:ext cx="152400" cy="142875"/>
            </a:xfrm>
            <a:custGeom>
              <a:avLst/>
              <a:gdLst>
                <a:gd name="T0" fmla="*/ 70 w 96"/>
                <a:gd name="T1" fmla="*/ 2 h 90"/>
                <a:gd name="T2" fmla="*/ 32 w 96"/>
                <a:gd name="T3" fmla="*/ 10 h 90"/>
                <a:gd name="T4" fmla="*/ 18 w 96"/>
                <a:gd name="T5" fmla="*/ 20 h 90"/>
                <a:gd name="T6" fmla="*/ 0 w 96"/>
                <a:gd name="T7" fmla="*/ 52 h 90"/>
                <a:gd name="T8" fmla="*/ 0 w 96"/>
                <a:gd name="T9" fmla="*/ 64 h 90"/>
                <a:gd name="T10" fmla="*/ 0 w 96"/>
                <a:gd name="T11" fmla="*/ 64 h 90"/>
                <a:gd name="T12" fmla="*/ 0 w 96"/>
                <a:gd name="T13" fmla="*/ 64 h 90"/>
                <a:gd name="T14" fmla="*/ 0 w 96"/>
                <a:gd name="T15" fmla="*/ 64 h 90"/>
                <a:gd name="T16" fmla="*/ 0 w 96"/>
                <a:gd name="T17" fmla="*/ 64 h 90"/>
                <a:gd name="T18" fmla="*/ 0 w 96"/>
                <a:gd name="T19" fmla="*/ 64 h 90"/>
                <a:gd name="T20" fmla="*/ 0 w 96"/>
                <a:gd name="T21" fmla="*/ 64 h 90"/>
                <a:gd name="T22" fmla="*/ 6 w 96"/>
                <a:gd name="T23" fmla="*/ 88 h 90"/>
                <a:gd name="T24" fmla="*/ 6 w 96"/>
                <a:gd name="T25" fmla="*/ 88 h 90"/>
                <a:gd name="T26" fmla="*/ 6 w 96"/>
                <a:gd name="T27" fmla="*/ 88 h 90"/>
                <a:gd name="T28" fmla="*/ 8 w 96"/>
                <a:gd name="T29" fmla="*/ 90 h 90"/>
                <a:gd name="T30" fmla="*/ 8 w 96"/>
                <a:gd name="T31" fmla="*/ 90 h 90"/>
                <a:gd name="T32" fmla="*/ 8 w 96"/>
                <a:gd name="T33" fmla="*/ 90 h 90"/>
                <a:gd name="T34" fmla="*/ 8 w 96"/>
                <a:gd name="T35" fmla="*/ 90 h 90"/>
                <a:gd name="T36" fmla="*/ 8 w 96"/>
                <a:gd name="T37" fmla="*/ 90 h 90"/>
                <a:gd name="T38" fmla="*/ 8 w 96"/>
                <a:gd name="T39" fmla="*/ 90 h 90"/>
                <a:gd name="T40" fmla="*/ 10 w 96"/>
                <a:gd name="T41" fmla="*/ 88 h 90"/>
                <a:gd name="T42" fmla="*/ 10 w 96"/>
                <a:gd name="T43" fmla="*/ 84 h 90"/>
                <a:gd name="T44" fmla="*/ 10 w 96"/>
                <a:gd name="T45" fmla="*/ 84 h 90"/>
                <a:gd name="T46" fmla="*/ 16 w 96"/>
                <a:gd name="T47" fmla="*/ 56 h 90"/>
                <a:gd name="T48" fmla="*/ 26 w 96"/>
                <a:gd name="T49" fmla="*/ 44 h 90"/>
                <a:gd name="T50" fmla="*/ 28 w 96"/>
                <a:gd name="T51" fmla="*/ 42 h 90"/>
                <a:gd name="T52" fmla="*/ 28 w 96"/>
                <a:gd name="T53" fmla="*/ 42 h 90"/>
                <a:gd name="T54" fmla="*/ 36 w 96"/>
                <a:gd name="T55" fmla="*/ 44 h 90"/>
                <a:gd name="T56" fmla="*/ 48 w 96"/>
                <a:gd name="T57" fmla="*/ 48 h 90"/>
                <a:gd name="T58" fmla="*/ 56 w 96"/>
                <a:gd name="T59" fmla="*/ 46 h 90"/>
                <a:gd name="T60" fmla="*/ 68 w 96"/>
                <a:gd name="T61" fmla="*/ 42 h 90"/>
                <a:gd name="T62" fmla="*/ 68 w 96"/>
                <a:gd name="T63" fmla="*/ 42 h 90"/>
                <a:gd name="T64" fmla="*/ 68 w 96"/>
                <a:gd name="T65" fmla="*/ 42 h 90"/>
                <a:gd name="T66" fmla="*/ 76 w 96"/>
                <a:gd name="T67" fmla="*/ 48 h 90"/>
                <a:gd name="T68" fmla="*/ 88 w 96"/>
                <a:gd name="T69" fmla="*/ 84 h 90"/>
                <a:gd name="T70" fmla="*/ 88 w 96"/>
                <a:gd name="T71" fmla="*/ 84 h 90"/>
                <a:gd name="T72" fmla="*/ 88 w 96"/>
                <a:gd name="T73" fmla="*/ 84 h 90"/>
                <a:gd name="T74" fmla="*/ 88 w 96"/>
                <a:gd name="T75" fmla="*/ 84 h 90"/>
                <a:gd name="T76" fmla="*/ 90 w 96"/>
                <a:gd name="T77" fmla="*/ 90 h 90"/>
                <a:gd name="T78" fmla="*/ 90 w 96"/>
                <a:gd name="T79" fmla="*/ 90 h 90"/>
                <a:gd name="T80" fmla="*/ 90 w 96"/>
                <a:gd name="T81" fmla="*/ 90 h 90"/>
                <a:gd name="T82" fmla="*/ 90 w 96"/>
                <a:gd name="T83" fmla="*/ 90 h 90"/>
                <a:gd name="T84" fmla="*/ 90 w 96"/>
                <a:gd name="T85" fmla="*/ 90 h 90"/>
                <a:gd name="T86" fmla="*/ 90 w 96"/>
                <a:gd name="T87" fmla="*/ 90 h 90"/>
                <a:gd name="T88" fmla="*/ 94 w 96"/>
                <a:gd name="T89" fmla="*/ 80 h 90"/>
                <a:gd name="T90" fmla="*/ 96 w 96"/>
                <a:gd name="T91" fmla="*/ 64 h 90"/>
                <a:gd name="T92" fmla="*/ 96 w 96"/>
                <a:gd name="T93" fmla="*/ 64 h 90"/>
                <a:gd name="T94" fmla="*/ 96 w 96"/>
                <a:gd name="T95" fmla="*/ 64 h 90"/>
                <a:gd name="T96" fmla="*/ 96 w 96"/>
                <a:gd name="T97" fmla="*/ 64 h 90"/>
                <a:gd name="T98" fmla="*/ 96 w 96"/>
                <a:gd name="T99" fmla="*/ 64 h 90"/>
                <a:gd name="T100" fmla="*/ 96 w 96"/>
                <a:gd name="T101" fmla="*/ 64 h 90"/>
                <a:gd name="T102" fmla="*/ 94 w 96"/>
                <a:gd name="T103" fmla="*/ 44 h 90"/>
                <a:gd name="T104" fmla="*/ 82 w 96"/>
                <a:gd name="T105" fmla="*/ 24 h 90"/>
                <a:gd name="T106" fmla="*/ 72 w 96"/>
                <a:gd name="T107" fmla="*/ 18 h 90"/>
                <a:gd name="T108" fmla="*/ 78 w 96"/>
                <a:gd name="T10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90">
                  <a:moveTo>
                    <a:pt x="78" y="0"/>
                  </a:moveTo>
                  <a:lnTo>
                    <a:pt x="78" y="0"/>
                  </a:lnTo>
                  <a:lnTo>
                    <a:pt x="70" y="2"/>
                  </a:lnTo>
                  <a:lnTo>
                    <a:pt x="52" y="4"/>
                  </a:lnTo>
                  <a:lnTo>
                    <a:pt x="42" y="6"/>
                  </a:lnTo>
                  <a:lnTo>
                    <a:pt x="32" y="10"/>
                  </a:lnTo>
                  <a:lnTo>
                    <a:pt x="24" y="14"/>
                  </a:lnTo>
                  <a:lnTo>
                    <a:pt x="18" y="20"/>
                  </a:lnTo>
                  <a:lnTo>
                    <a:pt x="18" y="20"/>
                  </a:lnTo>
                  <a:lnTo>
                    <a:pt x="2" y="44"/>
                  </a:lnTo>
                  <a:lnTo>
                    <a:pt x="2" y="44"/>
                  </a:lnTo>
                  <a:lnTo>
                    <a:pt x="0" y="52"/>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4" y="78"/>
                  </a:lnTo>
                  <a:lnTo>
                    <a:pt x="6" y="88"/>
                  </a:lnTo>
                  <a:lnTo>
                    <a:pt x="6" y="88"/>
                  </a:lnTo>
                  <a:lnTo>
                    <a:pt x="6" y="88"/>
                  </a:lnTo>
                  <a:lnTo>
                    <a:pt x="6" y="88"/>
                  </a:lnTo>
                  <a:lnTo>
                    <a:pt x="6" y="88"/>
                  </a:lnTo>
                  <a:lnTo>
                    <a:pt x="6" y="88"/>
                  </a:lnTo>
                  <a:lnTo>
                    <a:pt x="6" y="88"/>
                  </a:lnTo>
                  <a:lnTo>
                    <a:pt x="6" y="88"/>
                  </a:lnTo>
                  <a:lnTo>
                    <a:pt x="6" y="88"/>
                  </a:lnTo>
                  <a:lnTo>
                    <a:pt x="6" y="88"/>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10" y="88"/>
                  </a:lnTo>
                  <a:lnTo>
                    <a:pt x="10" y="84"/>
                  </a:lnTo>
                  <a:lnTo>
                    <a:pt x="10" y="84"/>
                  </a:lnTo>
                  <a:lnTo>
                    <a:pt x="10" y="84"/>
                  </a:lnTo>
                  <a:lnTo>
                    <a:pt x="10" y="84"/>
                  </a:lnTo>
                  <a:lnTo>
                    <a:pt x="10" y="84"/>
                  </a:lnTo>
                  <a:lnTo>
                    <a:pt x="10" y="84"/>
                  </a:lnTo>
                  <a:lnTo>
                    <a:pt x="10" y="84"/>
                  </a:lnTo>
                  <a:lnTo>
                    <a:pt x="12" y="68"/>
                  </a:lnTo>
                  <a:lnTo>
                    <a:pt x="16" y="56"/>
                  </a:lnTo>
                  <a:lnTo>
                    <a:pt x="20" y="48"/>
                  </a:lnTo>
                  <a:lnTo>
                    <a:pt x="26" y="44"/>
                  </a:lnTo>
                  <a:lnTo>
                    <a:pt x="26" y="44"/>
                  </a:lnTo>
                  <a:lnTo>
                    <a:pt x="26" y="44"/>
                  </a:lnTo>
                  <a:lnTo>
                    <a:pt x="28" y="42"/>
                  </a:lnTo>
                  <a:lnTo>
                    <a:pt x="28" y="42"/>
                  </a:lnTo>
                  <a:lnTo>
                    <a:pt x="28" y="42"/>
                  </a:lnTo>
                  <a:lnTo>
                    <a:pt x="28" y="42"/>
                  </a:lnTo>
                  <a:lnTo>
                    <a:pt x="28" y="42"/>
                  </a:lnTo>
                  <a:lnTo>
                    <a:pt x="28" y="42"/>
                  </a:lnTo>
                  <a:lnTo>
                    <a:pt x="28" y="42"/>
                  </a:lnTo>
                  <a:lnTo>
                    <a:pt x="36" y="44"/>
                  </a:lnTo>
                  <a:lnTo>
                    <a:pt x="36" y="44"/>
                  </a:lnTo>
                  <a:lnTo>
                    <a:pt x="42" y="46"/>
                  </a:lnTo>
                  <a:lnTo>
                    <a:pt x="48" y="48"/>
                  </a:lnTo>
                  <a:lnTo>
                    <a:pt x="48" y="48"/>
                  </a:lnTo>
                  <a:lnTo>
                    <a:pt x="48" y="48"/>
                  </a:lnTo>
                  <a:lnTo>
                    <a:pt x="56" y="46"/>
                  </a:lnTo>
                  <a:lnTo>
                    <a:pt x="62" y="44"/>
                  </a:lnTo>
                  <a:lnTo>
                    <a:pt x="62" y="44"/>
                  </a:lnTo>
                  <a:lnTo>
                    <a:pt x="68" y="42"/>
                  </a:lnTo>
                  <a:lnTo>
                    <a:pt x="68" y="42"/>
                  </a:lnTo>
                  <a:lnTo>
                    <a:pt x="68" y="42"/>
                  </a:lnTo>
                  <a:lnTo>
                    <a:pt x="68" y="42"/>
                  </a:lnTo>
                  <a:lnTo>
                    <a:pt x="68" y="42"/>
                  </a:lnTo>
                  <a:lnTo>
                    <a:pt x="68" y="42"/>
                  </a:lnTo>
                  <a:lnTo>
                    <a:pt x="68" y="42"/>
                  </a:lnTo>
                  <a:lnTo>
                    <a:pt x="72" y="44"/>
                  </a:lnTo>
                  <a:lnTo>
                    <a:pt x="72" y="44"/>
                  </a:lnTo>
                  <a:lnTo>
                    <a:pt x="76" y="48"/>
                  </a:lnTo>
                  <a:lnTo>
                    <a:pt x="82" y="56"/>
                  </a:lnTo>
                  <a:lnTo>
                    <a:pt x="86" y="68"/>
                  </a:lnTo>
                  <a:lnTo>
                    <a:pt x="88" y="84"/>
                  </a:lnTo>
                  <a:lnTo>
                    <a:pt x="88" y="84"/>
                  </a:lnTo>
                  <a:lnTo>
                    <a:pt x="88" y="84"/>
                  </a:lnTo>
                  <a:lnTo>
                    <a:pt x="88" y="84"/>
                  </a:lnTo>
                  <a:lnTo>
                    <a:pt x="88" y="84"/>
                  </a:lnTo>
                  <a:lnTo>
                    <a:pt x="88" y="84"/>
                  </a:lnTo>
                  <a:lnTo>
                    <a:pt x="88" y="84"/>
                  </a:lnTo>
                  <a:lnTo>
                    <a:pt x="88" y="84"/>
                  </a:lnTo>
                  <a:lnTo>
                    <a:pt x="88" y="84"/>
                  </a:lnTo>
                  <a:lnTo>
                    <a:pt x="88" y="84"/>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4" y="80"/>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52"/>
                  </a:lnTo>
                  <a:lnTo>
                    <a:pt x="94" y="44"/>
                  </a:lnTo>
                  <a:lnTo>
                    <a:pt x="94" y="44"/>
                  </a:lnTo>
                  <a:lnTo>
                    <a:pt x="86" y="28"/>
                  </a:lnTo>
                  <a:lnTo>
                    <a:pt x="82" y="24"/>
                  </a:lnTo>
                  <a:lnTo>
                    <a:pt x="74" y="20"/>
                  </a:lnTo>
                  <a:lnTo>
                    <a:pt x="74" y="20"/>
                  </a:lnTo>
                  <a:lnTo>
                    <a:pt x="72" y="18"/>
                  </a:lnTo>
                  <a:lnTo>
                    <a:pt x="70" y="14"/>
                  </a:lnTo>
                  <a:lnTo>
                    <a:pt x="72" y="8"/>
                  </a:lnTo>
                  <a:lnTo>
                    <a:pt x="7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50" name="Freeform 341"/>
            <p:cNvSpPr/>
            <p:nvPr/>
          </p:nvSpPr>
          <p:spPr bwMode="auto">
            <a:xfrm>
              <a:off x="11061700" y="7046913"/>
              <a:ext cx="368300" cy="107950"/>
            </a:xfrm>
            <a:custGeom>
              <a:avLst/>
              <a:gdLst>
                <a:gd name="T0" fmla="*/ 170 w 232"/>
                <a:gd name="T1" fmla="*/ 0 h 68"/>
                <a:gd name="T2" fmla="*/ 166 w 232"/>
                <a:gd name="T3" fmla="*/ 2 h 68"/>
                <a:gd name="T4" fmla="*/ 166 w 232"/>
                <a:gd name="T5" fmla="*/ 2 h 68"/>
                <a:gd name="T6" fmla="*/ 154 w 232"/>
                <a:gd name="T7" fmla="*/ 10 h 68"/>
                <a:gd name="T8" fmla="*/ 142 w 232"/>
                <a:gd name="T9" fmla="*/ 16 h 68"/>
                <a:gd name="T10" fmla="*/ 130 w 232"/>
                <a:gd name="T11" fmla="*/ 20 h 68"/>
                <a:gd name="T12" fmla="*/ 116 w 232"/>
                <a:gd name="T13" fmla="*/ 20 h 68"/>
                <a:gd name="T14" fmla="*/ 116 w 232"/>
                <a:gd name="T15" fmla="*/ 20 h 68"/>
                <a:gd name="T16" fmla="*/ 102 w 232"/>
                <a:gd name="T17" fmla="*/ 20 h 68"/>
                <a:gd name="T18" fmla="*/ 90 w 232"/>
                <a:gd name="T19" fmla="*/ 16 h 68"/>
                <a:gd name="T20" fmla="*/ 78 w 232"/>
                <a:gd name="T21" fmla="*/ 10 h 68"/>
                <a:gd name="T22" fmla="*/ 66 w 232"/>
                <a:gd name="T23" fmla="*/ 2 h 68"/>
                <a:gd name="T24" fmla="*/ 62 w 232"/>
                <a:gd name="T25" fmla="*/ 0 h 68"/>
                <a:gd name="T26" fmla="*/ 62 w 232"/>
                <a:gd name="T27" fmla="*/ 0 h 68"/>
                <a:gd name="T28" fmla="*/ 36 w 232"/>
                <a:gd name="T29" fmla="*/ 12 h 68"/>
                <a:gd name="T30" fmla="*/ 24 w 232"/>
                <a:gd name="T31" fmla="*/ 18 h 68"/>
                <a:gd name="T32" fmla="*/ 14 w 232"/>
                <a:gd name="T33" fmla="*/ 24 h 68"/>
                <a:gd name="T34" fmla="*/ 14 w 232"/>
                <a:gd name="T35" fmla="*/ 24 h 68"/>
                <a:gd name="T36" fmla="*/ 10 w 232"/>
                <a:gd name="T37" fmla="*/ 30 h 68"/>
                <a:gd name="T38" fmla="*/ 6 w 232"/>
                <a:gd name="T39" fmla="*/ 36 h 68"/>
                <a:gd name="T40" fmla="*/ 2 w 232"/>
                <a:gd name="T41" fmla="*/ 50 h 68"/>
                <a:gd name="T42" fmla="*/ 0 w 232"/>
                <a:gd name="T43" fmla="*/ 68 h 68"/>
                <a:gd name="T44" fmla="*/ 116 w 232"/>
                <a:gd name="T45" fmla="*/ 68 h 68"/>
                <a:gd name="T46" fmla="*/ 232 w 232"/>
                <a:gd name="T47" fmla="*/ 68 h 68"/>
                <a:gd name="T48" fmla="*/ 232 w 232"/>
                <a:gd name="T49" fmla="*/ 68 h 68"/>
                <a:gd name="T50" fmla="*/ 230 w 232"/>
                <a:gd name="T51" fmla="*/ 50 h 68"/>
                <a:gd name="T52" fmla="*/ 226 w 232"/>
                <a:gd name="T53" fmla="*/ 36 h 68"/>
                <a:gd name="T54" fmla="*/ 222 w 232"/>
                <a:gd name="T55" fmla="*/ 30 h 68"/>
                <a:gd name="T56" fmla="*/ 218 w 232"/>
                <a:gd name="T57" fmla="*/ 24 h 68"/>
                <a:gd name="T58" fmla="*/ 218 w 232"/>
                <a:gd name="T59" fmla="*/ 24 h 68"/>
                <a:gd name="T60" fmla="*/ 208 w 232"/>
                <a:gd name="T61" fmla="*/ 18 h 68"/>
                <a:gd name="T62" fmla="*/ 196 w 232"/>
                <a:gd name="T63" fmla="*/ 12 h 68"/>
                <a:gd name="T64" fmla="*/ 170 w 232"/>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68">
                  <a:moveTo>
                    <a:pt x="170" y="0"/>
                  </a:moveTo>
                  <a:lnTo>
                    <a:pt x="166" y="2"/>
                  </a:lnTo>
                  <a:lnTo>
                    <a:pt x="166" y="2"/>
                  </a:lnTo>
                  <a:lnTo>
                    <a:pt x="154" y="10"/>
                  </a:lnTo>
                  <a:lnTo>
                    <a:pt x="142" y="16"/>
                  </a:lnTo>
                  <a:lnTo>
                    <a:pt x="130" y="20"/>
                  </a:lnTo>
                  <a:lnTo>
                    <a:pt x="116" y="20"/>
                  </a:lnTo>
                  <a:lnTo>
                    <a:pt x="116" y="20"/>
                  </a:lnTo>
                  <a:lnTo>
                    <a:pt x="102" y="20"/>
                  </a:lnTo>
                  <a:lnTo>
                    <a:pt x="90" y="16"/>
                  </a:lnTo>
                  <a:lnTo>
                    <a:pt x="78" y="10"/>
                  </a:lnTo>
                  <a:lnTo>
                    <a:pt x="66" y="2"/>
                  </a:lnTo>
                  <a:lnTo>
                    <a:pt x="62" y="0"/>
                  </a:lnTo>
                  <a:lnTo>
                    <a:pt x="62" y="0"/>
                  </a:lnTo>
                  <a:lnTo>
                    <a:pt x="36" y="12"/>
                  </a:lnTo>
                  <a:lnTo>
                    <a:pt x="24" y="18"/>
                  </a:lnTo>
                  <a:lnTo>
                    <a:pt x="14" y="24"/>
                  </a:lnTo>
                  <a:lnTo>
                    <a:pt x="14" y="24"/>
                  </a:lnTo>
                  <a:lnTo>
                    <a:pt x="10" y="30"/>
                  </a:lnTo>
                  <a:lnTo>
                    <a:pt x="6" y="36"/>
                  </a:lnTo>
                  <a:lnTo>
                    <a:pt x="2" y="50"/>
                  </a:lnTo>
                  <a:lnTo>
                    <a:pt x="0" y="68"/>
                  </a:lnTo>
                  <a:lnTo>
                    <a:pt x="116" y="68"/>
                  </a:lnTo>
                  <a:lnTo>
                    <a:pt x="232" y="68"/>
                  </a:lnTo>
                  <a:lnTo>
                    <a:pt x="232" y="68"/>
                  </a:lnTo>
                  <a:lnTo>
                    <a:pt x="230" y="50"/>
                  </a:lnTo>
                  <a:lnTo>
                    <a:pt x="226" y="36"/>
                  </a:lnTo>
                  <a:lnTo>
                    <a:pt x="222" y="30"/>
                  </a:lnTo>
                  <a:lnTo>
                    <a:pt x="218" y="24"/>
                  </a:lnTo>
                  <a:lnTo>
                    <a:pt x="218" y="24"/>
                  </a:lnTo>
                  <a:lnTo>
                    <a:pt x="208" y="18"/>
                  </a:lnTo>
                  <a:lnTo>
                    <a:pt x="196" y="12"/>
                  </a:lnTo>
                  <a:lnTo>
                    <a:pt x="1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51" name="Freeform 342"/>
            <p:cNvSpPr/>
            <p:nvPr/>
          </p:nvSpPr>
          <p:spPr bwMode="auto">
            <a:xfrm>
              <a:off x="11061700" y="7046913"/>
              <a:ext cx="368300" cy="107950"/>
            </a:xfrm>
            <a:custGeom>
              <a:avLst/>
              <a:gdLst>
                <a:gd name="T0" fmla="*/ 170 w 232"/>
                <a:gd name="T1" fmla="*/ 0 h 68"/>
                <a:gd name="T2" fmla="*/ 166 w 232"/>
                <a:gd name="T3" fmla="*/ 2 h 68"/>
                <a:gd name="T4" fmla="*/ 166 w 232"/>
                <a:gd name="T5" fmla="*/ 2 h 68"/>
                <a:gd name="T6" fmla="*/ 154 w 232"/>
                <a:gd name="T7" fmla="*/ 10 h 68"/>
                <a:gd name="T8" fmla="*/ 142 w 232"/>
                <a:gd name="T9" fmla="*/ 16 h 68"/>
                <a:gd name="T10" fmla="*/ 130 w 232"/>
                <a:gd name="T11" fmla="*/ 20 h 68"/>
                <a:gd name="T12" fmla="*/ 116 w 232"/>
                <a:gd name="T13" fmla="*/ 20 h 68"/>
                <a:gd name="T14" fmla="*/ 116 w 232"/>
                <a:gd name="T15" fmla="*/ 20 h 68"/>
                <a:gd name="T16" fmla="*/ 102 w 232"/>
                <a:gd name="T17" fmla="*/ 20 h 68"/>
                <a:gd name="T18" fmla="*/ 90 w 232"/>
                <a:gd name="T19" fmla="*/ 16 h 68"/>
                <a:gd name="T20" fmla="*/ 78 w 232"/>
                <a:gd name="T21" fmla="*/ 10 h 68"/>
                <a:gd name="T22" fmla="*/ 66 w 232"/>
                <a:gd name="T23" fmla="*/ 2 h 68"/>
                <a:gd name="T24" fmla="*/ 62 w 232"/>
                <a:gd name="T25" fmla="*/ 0 h 68"/>
                <a:gd name="T26" fmla="*/ 62 w 232"/>
                <a:gd name="T27" fmla="*/ 0 h 68"/>
                <a:gd name="T28" fmla="*/ 36 w 232"/>
                <a:gd name="T29" fmla="*/ 12 h 68"/>
                <a:gd name="T30" fmla="*/ 24 w 232"/>
                <a:gd name="T31" fmla="*/ 18 h 68"/>
                <a:gd name="T32" fmla="*/ 14 w 232"/>
                <a:gd name="T33" fmla="*/ 24 h 68"/>
                <a:gd name="T34" fmla="*/ 14 w 232"/>
                <a:gd name="T35" fmla="*/ 24 h 68"/>
                <a:gd name="T36" fmla="*/ 10 w 232"/>
                <a:gd name="T37" fmla="*/ 30 h 68"/>
                <a:gd name="T38" fmla="*/ 6 w 232"/>
                <a:gd name="T39" fmla="*/ 36 h 68"/>
                <a:gd name="T40" fmla="*/ 2 w 232"/>
                <a:gd name="T41" fmla="*/ 50 h 68"/>
                <a:gd name="T42" fmla="*/ 0 w 232"/>
                <a:gd name="T43" fmla="*/ 68 h 68"/>
                <a:gd name="T44" fmla="*/ 116 w 232"/>
                <a:gd name="T45" fmla="*/ 68 h 68"/>
                <a:gd name="T46" fmla="*/ 232 w 232"/>
                <a:gd name="T47" fmla="*/ 68 h 68"/>
                <a:gd name="T48" fmla="*/ 232 w 232"/>
                <a:gd name="T49" fmla="*/ 68 h 68"/>
                <a:gd name="T50" fmla="*/ 230 w 232"/>
                <a:gd name="T51" fmla="*/ 50 h 68"/>
                <a:gd name="T52" fmla="*/ 226 w 232"/>
                <a:gd name="T53" fmla="*/ 36 h 68"/>
                <a:gd name="T54" fmla="*/ 222 w 232"/>
                <a:gd name="T55" fmla="*/ 30 h 68"/>
                <a:gd name="T56" fmla="*/ 218 w 232"/>
                <a:gd name="T57" fmla="*/ 24 h 68"/>
                <a:gd name="T58" fmla="*/ 218 w 232"/>
                <a:gd name="T59" fmla="*/ 24 h 68"/>
                <a:gd name="T60" fmla="*/ 208 w 232"/>
                <a:gd name="T61" fmla="*/ 18 h 68"/>
                <a:gd name="T62" fmla="*/ 196 w 232"/>
                <a:gd name="T63" fmla="*/ 12 h 68"/>
                <a:gd name="T64" fmla="*/ 170 w 232"/>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68">
                  <a:moveTo>
                    <a:pt x="170" y="0"/>
                  </a:moveTo>
                  <a:lnTo>
                    <a:pt x="166" y="2"/>
                  </a:lnTo>
                  <a:lnTo>
                    <a:pt x="166" y="2"/>
                  </a:lnTo>
                  <a:lnTo>
                    <a:pt x="154" y="10"/>
                  </a:lnTo>
                  <a:lnTo>
                    <a:pt x="142" y="16"/>
                  </a:lnTo>
                  <a:lnTo>
                    <a:pt x="130" y="20"/>
                  </a:lnTo>
                  <a:lnTo>
                    <a:pt x="116" y="20"/>
                  </a:lnTo>
                  <a:lnTo>
                    <a:pt x="116" y="20"/>
                  </a:lnTo>
                  <a:lnTo>
                    <a:pt x="102" y="20"/>
                  </a:lnTo>
                  <a:lnTo>
                    <a:pt x="90" y="16"/>
                  </a:lnTo>
                  <a:lnTo>
                    <a:pt x="78" y="10"/>
                  </a:lnTo>
                  <a:lnTo>
                    <a:pt x="66" y="2"/>
                  </a:lnTo>
                  <a:lnTo>
                    <a:pt x="62" y="0"/>
                  </a:lnTo>
                  <a:lnTo>
                    <a:pt x="62" y="0"/>
                  </a:lnTo>
                  <a:lnTo>
                    <a:pt x="36" y="12"/>
                  </a:lnTo>
                  <a:lnTo>
                    <a:pt x="24" y="18"/>
                  </a:lnTo>
                  <a:lnTo>
                    <a:pt x="14" y="24"/>
                  </a:lnTo>
                  <a:lnTo>
                    <a:pt x="14" y="24"/>
                  </a:lnTo>
                  <a:lnTo>
                    <a:pt x="10" y="30"/>
                  </a:lnTo>
                  <a:lnTo>
                    <a:pt x="6" y="36"/>
                  </a:lnTo>
                  <a:lnTo>
                    <a:pt x="2" y="50"/>
                  </a:lnTo>
                  <a:lnTo>
                    <a:pt x="0" y="68"/>
                  </a:lnTo>
                  <a:lnTo>
                    <a:pt x="116" y="68"/>
                  </a:lnTo>
                  <a:lnTo>
                    <a:pt x="232" y="68"/>
                  </a:lnTo>
                  <a:lnTo>
                    <a:pt x="232" y="68"/>
                  </a:lnTo>
                  <a:lnTo>
                    <a:pt x="230" y="50"/>
                  </a:lnTo>
                  <a:lnTo>
                    <a:pt x="226" y="36"/>
                  </a:lnTo>
                  <a:lnTo>
                    <a:pt x="222" y="30"/>
                  </a:lnTo>
                  <a:lnTo>
                    <a:pt x="218" y="24"/>
                  </a:lnTo>
                  <a:lnTo>
                    <a:pt x="218" y="24"/>
                  </a:lnTo>
                  <a:lnTo>
                    <a:pt x="208" y="18"/>
                  </a:lnTo>
                  <a:lnTo>
                    <a:pt x="196" y="12"/>
                  </a:lnTo>
                  <a:lnTo>
                    <a:pt x="17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26" name="Shape 15208">
            <a:extLst>
              <a:ext uri="{FF2B5EF4-FFF2-40B4-BE49-F238E27FC236}">
                <a16:creationId xmlns="" xmlns:a16="http://schemas.microsoft.com/office/drawing/2014/main" id="{69B4E142-A5DB-499D-897A-566729567820}"/>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r>
              <a:rPr lang="en-US" altLang="zh-CN" sz="5400" b="1" dirty="0">
                <a:solidFill>
                  <a:srgbClr val="1C9494"/>
                </a:solidFill>
                <a:cs typeface="Helvetica Neue"/>
              </a:rPr>
              <a:t>---</a:t>
            </a:r>
            <a:r>
              <a:rPr lang="zh-CN" altLang="en-US" sz="5400" b="1" dirty="0">
                <a:solidFill>
                  <a:srgbClr val="1C9494"/>
                </a:solidFill>
                <a:cs typeface="Helvetica Neue"/>
              </a:rPr>
              <a:t>系统力量</a:t>
            </a:r>
            <a:endParaRPr lang="en-US" altLang="zh-CN" sz="5400" b="1" dirty="0">
              <a:solidFill>
                <a:srgbClr val="1C9494"/>
              </a:solidFill>
              <a:cs typeface="Helvetica Neue"/>
            </a:endParaRPr>
          </a:p>
        </p:txBody>
      </p:sp>
    </p:spTree>
    <p:extLst>
      <p:ext uri="{BB962C8B-B14F-4D97-AF65-F5344CB8AC3E}">
        <p14:creationId xmlns:p14="http://schemas.microsoft.com/office/powerpoint/2010/main" val="19478486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dissolve">
                                      <p:cBhvr>
                                        <p:cTn id="17" dur="500"/>
                                        <p:tgtEl>
                                          <p:spTgt spid="166"/>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dissolve">
                                      <p:cBhvr>
                                        <p:cTn id="31" dur="500"/>
                                        <p:tgtEl>
                                          <p:spTgt spid="167"/>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500"/>
                                        <p:tgtEl>
                                          <p:spTgt spid="83"/>
                                        </p:tgtEl>
                                      </p:cBhvr>
                                    </p:animEffect>
                                  </p:childTnLst>
                                </p:cTn>
                              </p:par>
                            </p:childTnLst>
                          </p:cTn>
                        </p:par>
                        <p:par>
                          <p:cTn id="42" fill="hold">
                            <p:stCondLst>
                              <p:cond delay="4000"/>
                            </p:stCondLst>
                            <p:childTnLst>
                              <p:par>
                                <p:cTn id="43" presetID="9" presetClass="entr" presetSubtype="0" fill="hold" grpId="0" nodeType="after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par>
                          <p:cTn id="46" fill="hold">
                            <p:stCondLst>
                              <p:cond delay="4500"/>
                            </p:stCondLst>
                            <p:childTnLst>
                              <p:par>
                                <p:cTn id="47" presetID="53" presetClass="entr" presetSubtype="16" fill="hold" grpId="0" nodeType="afterEffect">
                                  <p:stCondLst>
                                    <p:cond delay="0"/>
                                  </p:stCondLst>
                                  <p:childTnLst>
                                    <p:set>
                                      <p:cBhvr>
                                        <p:cTn id="48" dur="1" fill="hold">
                                          <p:stCondLst>
                                            <p:cond delay="0"/>
                                          </p:stCondLst>
                                        </p:cTn>
                                        <p:tgtEl>
                                          <p:spTgt spid="91"/>
                                        </p:tgtEl>
                                        <p:attrNameLst>
                                          <p:attrName>style.visibility</p:attrName>
                                        </p:attrNameLst>
                                      </p:cBhvr>
                                      <p:to>
                                        <p:strVal val="visible"/>
                                      </p:to>
                                    </p:set>
                                    <p:anim calcmode="lin" valueType="num">
                                      <p:cBhvr>
                                        <p:cTn id="49" dur="500" fill="hold"/>
                                        <p:tgtEl>
                                          <p:spTgt spid="91"/>
                                        </p:tgtEl>
                                        <p:attrNameLst>
                                          <p:attrName>ppt_w</p:attrName>
                                        </p:attrNameLst>
                                      </p:cBhvr>
                                      <p:tavLst>
                                        <p:tav tm="0">
                                          <p:val>
                                            <p:fltVal val="0"/>
                                          </p:val>
                                        </p:tav>
                                        <p:tav tm="100000">
                                          <p:val>
                                            <p:strVal val="#ppt_w"/>
                                          </p:val>
                                        </p:tav>
                                      </p:tavLst>
                                    </p:anim>
                                    <p:anim calcmode="lin" valueType="num">
                                      <p:cBhvr>
                                        <p:cTn id="50" dur="500" fill="hold"/>
                                        <p:tgtEl>
                                          <p:spTgt spid="91"/>
                                        </p:tgtEl>
                                        <p:attrNameLst>
                                          <p:attrName>ppt_h</p:attrName>
                                        </p:attrNameLst>
                                      </p:cBhvr>
                                      <p:tavLst>
                                        <p:tav tm="0">
                                          <p:val>
                                            <p:fltVal val="0"/>
                                          </p:val>
                                        </p:tav>
                                        <p:tav tm="100000">
                                          <p:val>
                                            <p:strVal val="#ppt_h"/>
                                          </p:val>
                                        </p:tav>
                                      </p:tavLst>
                                    </p:anim>
                                    <p:animEffect transition="in" filter="fade">
                                      <p:cBhvr>
                                        <p:cTn id="51" dur="500"/>
                                        <p:tgtEl>
                                          <p:spTgt spid="9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childTnLst>
                          </p:cTn>
                        </p:par>
                        <p:par>
                          <p:cTn id="56" fill="hold">
                            <p:stCondLst>
                              <p:cond delay="5500"/>
                            </p:stCondLst>
                            <p:childTnLst>
                              <p:par>
                                <p:cTn id="57" presetID="9" presetClass="entr" presetSubtype="0" fill="hold" grpId="0" nodeType="afterEffect">
                                  <p:stCondLst>
                                    <p:cond delay="0"/>
                                  </p:stCondLst>
                                  <p:childTnLst>
                                    <p:set>
                                      <p:cBhvr>
                                        <p:cTn id="58" dur="1" fill="hold">
                                          <p:stCondLst>
                                            <p:cond delay="0"/>
                                          </p:stCondLst>
                                        </p:cTn>
                                        <p:tgtEl>
                                          <p:spTgt spid="187"/>
                                        </p:tgtEl>
                                        <p:attrNameLst>
                                          <p:attrName>style.visibility</p:attrName>
                                        </p:attrNameLst>
                                      </p:cBhvr>
                                      <p:to>
                                        <p:strVal val="visible"/>
                                      </p:to>
                                    </p:set>
                                    <p:animEffect transition="in" filter="dissolve">
                                      <p:cBhvr>
                                        <p:cTn id="59"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82" grpId="0" animBg="1"/>
      <p:bldP spid="88" grpId="0" animBg="1"/>
      <p:bldP spid="91" grpId="0" animBg="1"/>
      <p:bldP spid="84" grpId="0" animBg="1"/>
      <p:bldP spid="81" grpId="0" animBg="1"/>
      <p:bldP spid="83" grpId="0" animBg="1"/>
      <p:bldP spid="166" grpId="0"/>
      <p:bldP spid="167" grpId="0"/>
      <p:bldP spid="168" grpId="0"/>
      <p:bldP spid="187" grpId="0"/>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p:cNvSpPr/>
          <p:nvPr/>
        </p:nvSpPr>
        <p:spPr>
          <a:xfrm>
            <a:off x="1660444" y="2301703"/>
            <a:ext cx="3947723" cy="424413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131" name="Straight Connector 130"/>
          <p:cNvCxnSpPr/>
          <p:nvPr/>
        </p:nvCxnSpPr>
        <p:spPr>
          <a:xfrm>
            <a:off x="1660444" y="3059024"/>
            <a:ext cx="394772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1670079" y="2442310"/>
            <a:ext cx="3947721" cy="492443"/>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数据库技术的应用</a:t>
            </a:r>
            <a:endParaRPr lang="en-US" sz="3200" b="1" dirty="0">
              <a:solidFill>
                <a:prstClr val="white"/>
              </a:solidFill>
              <a:latin typeface="微软雅黑"/>
              <a:ea typeface="微软雅黑"/>
              <a:cs typeface="Helvetica Neue"/>
            </a:endParaRPr>
          </a:p>
        </p:txBody>
      </p:sp>
      <p:sp>
        <p:nvSpPr>
          <p:cNvPr id="139" name="Rectangle 138"/>
          <p:cNvSpPr/>
          <p:nvPr/>
        </p:nvSpPr>
        <p:spPr>
          <a:xfrm>
            <a:off x="6583833" y="2301703"/>
            <a:ext cx="3947723" cy="424413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141" name="Straight Connector 140"/>
          <p:cNvCxnSpPr/>
          <p:nvPr/>
        </p:nvCxnSpPr>
        <p:spPr>
          <a:xfrm>
            <a:off x="6583832" y="3125167"/>
            <a:ext cx="394772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54" name="组合 53"/>
          <p:cNvGrpSpPr/>
          <p:nvPr/>
        </p:nvGrpSpPr>
        <p:grpSpPr>
          <a:xfrm>
            <a:off x="7635665" y="1330215"/>
            <a:ext cx="1490141" cy="931842"/>
            <a:chOff x="4676776" y="3021013"/>
            <a:chExt cx="509588" cy="452438"/>
          </a:xfrm>
          <a:solidFill>
            <a:schemeClr val="accent4"/>
          </a:solidFill>
        </p:grpSpPr>
        <p:sp>
          <p:nvSpPr>
            <p:cNvPr id="55" name="Freeform 404"/>
            <p:cNvSpPr>
              <a:spLocks noEditPoints="1"/>
            </p:cNvSpPr>
            <p:nvPr/>
          </p:nvSpPr>
          <p:spPr bwMode="auto">
            <a:xfrm>
              <a:off x="4676776" y="3021013"/>
              <a:ext cx="509588" cy="452438"/>
            </a:xfrm>
            <a:custGeom>
              <a:avLst/>
              <a:gdLst>
                <a:gd name="T0" fmla="*/ 225 w 232"/>
                <a:gd name="T1" fmla="*/ 0 h 206"/>
                <a:gd name="T2" fmla="*/ 8 w 232"/>
                <a:gd name="T3" fmla="*/ 0 h 206"/>
                <a:gd name="T4" fmla="*/ 0 w 232"/>
                <a:gd name="T5" fmla="*/ 7 h 206"/>
                <a:gd name="T6" fmla="*/ 0 w 232"/>
                <a:gd name="T7" fmla="*/ 199 h 206"/>
                <a:gd name="T8" fmla="*/ 8 w 232"/>
                <a:gd name="T9" fmla="*/ 206 h 206"/>
                <a:gd name="T10" fmla="*/ 225 w 232"/>
                <a:gd name="T11" fmla="*/ 206 h 206"/>
                <a:gd name="T12" fmla="*/ 232 w 232"/>
                <a:gd name="T13" fmla="*/ 199 h 206"/>
                <a:gd name="T14" fmla="*/ 232 w 232"/>
                <a:gd name="T15" fmla="*/ 7 h 206"/>
                <a:gd name="T16" fmla="*/ 225 w 232"/>
                <a:gd name="T17" fmla="*/ 0 h 206"/>
                <a:gd name="T18" fmla="*/ 218 w 232"/>
                <a:gd name="T19" fmla="*/ 185 h 206"/>
                <a:gd name="T20" fmla="*/ 65 w 232"/>
                <a:gd name="T21" fmla="*/ 185 h 206"/>
                <a:gd name="T22" fmla="*/ 54 w 232"/>
                <a:gd name="T23" fmla="*/ 192 h 206"/>
                <a:gd name="T24" fmla="*/ 43 w 232"/>
                <a:gd name="T25" fmla="*/ 185 h 206"/>
                <a:gd name="T26" fmla="*/ 15 w 232"/>
                <a:gd name="T27" fmla="*/ 185 h 206"/>
                <a:gd name="T28" fmla="*/ 15 w 232"/>
                <a:gd name="T29" fmla="*/ 176 h 206"/>
                <a:gd name="T30" fmla="*/ 43 w 232"/>
                <a:gd name="T31" fmla="*/ 176 h 206"/>
                <a:gd name="T32" fmla="*/ 54 w 232"/>
                <a:gd name="T33" fmla="*/ 169 h 206"/>
                <a:gd name="T34" fmla="*/ 65 w 232"/>
                <a:gd name="T35" fmla="*/ 176 h 206"/>
                <a:gd name="T36" fmla="*/ 218 w 232"/>
                <a:gd name="T37" fmla="*/ 176 h 206"/>
                <a:gd name="T38" fmla="*/ 218 w 232"/>
                <a:gd name="T39" fmla="*/ 185 h 206"/>
                <a:gd name="T40" fmla="*/ 218 w 232"/>
                <a:gd name="T41" fmla="*/ 155 h 206"/>
                <a:gd name="T42" fmla="*/ 15 w 232"/>
                <a:gd name="T43" fmla="*/ 155 h 206"/>
                <a:gd name="T44" fmla="*/ 15 w 232"/>
                <a:gd name="T45" fmla="*/ 15 h 206"/>
                <a:gd name="T46" fmla="*/ 218 w 232"/>
                <a:gd name="T47" fmla="*/ 15 h 206"/>
                <a:gd name="T48" fmla="*/ 218 w 232"/>
                <a:gd name="T49" fmla="*/ 15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2" h="206">
                  <a:moveTo>
                    <a:pt x="225" y="0"/>
                  </a:moveTo>
                  <a:cubicBezTo>
                    <a:pt x="8" y="0"/>
                    <a:pt x="8" y="0"/>
                    <a:pt x="8" y="0"/>
                  </a:cubicBezTo>
                  <a:cubicBezTo>
                    <a:pt x="3" y="0"/>
                    <a:pt x="0" y="3"/>
                    <a:pt x="0" y="7"/>
                  </a:cubicBezTo>
                  <a:cubicBezTo>
                    <a:pt x="0" y="199"/>
                    <a:pt x="0" y="199"/>
                    <a:pt x="0" y="199"/>
                  </a:cubicBezTo>
                  <a:cubicBezTo>
                    <a:pt x="0" y="203"/>
                    <a:pt x="3" y="206"/>
                    <a:pt x="8" y="206"/>
                  </a:cubicBezTo>
                  <a:cubicBezTo>
                    <a:pt x="225" y="206"/>
                    <a:pt x="225" y="206"/>
                    <a:pt x="225" y="206"/>
                  </a:cubicBezTo>
                  <a:cubicBezTo>
                    <a:pt x="229" y="206"/>
                    <a:pt x="232" y="203"/>
                    <a:pt x="232" y="199"/>
                  </a:cubicBezTo>
                  <a:cubicBezTo>
                    <a:pt x="232" y="7"/>
                    <a:pt x="232" y="7"/>
                    <a:pt x="232" y="7"/>
                  </a:cubicBezTo>
                  <a:cubicBezTo>
                    <a:pt x="232" y="3"/>
                    <a:pt x="229" y="0"/>
                    <a:pt x="225" y="0"/>
                  </a:cubicBezTo>
                  <a:close/>
                  <a:moveTo>
                    <a:pt x="218" y="185"/>
                  </a:moveTo>
                  <a:cubicBezTo>
                    <a:pt x="65" y="185"/>
                    <a:pt x="65" y="185"/>
                    <a:pt x="65" y="185"/>
                  </a:cubicBezTo>
                  <a:cubicBezTo>
                    <a:pt x="63" y="189"/>
                    <a:pt x="59" y="192"/>
                    <a:pt x="54" y="192"/>
                  </a:cubicBezTo>
                  <a:cubicBezTo>
                    <a:pt x="49" y="192"/>
                    <a:pt x="44" y="189"/>
                    <a:pt x="43" y="185"/>
                  </a:cubicBezTo>
                  <a:cubicBezTo>
                    <a:pt x="15" y="185"/>
                    <a:pt x="15" y="185"/>
                    <a:pt x="15" y="185"/>
                  </a:cubicBezTo>
                  <a:cubicBezTo>
                    <a:pt x="15" y="176"/>
                    <a:pt x="15" y="176"/>
                    <a:pt x="15" y="176"/>
                  </a:cubicBezTo>
                  <a:cubicBezTo>
                    <a:pt x="43" y="176"/>
                    <a:pt x="43" y="176"/>
                    <a:pt x="43" y="176"/>
                  </a:cubicBezTo>
                  <a:cubicBezTo>
                    <a:pt x="44" y="172"/>
                    <a:pt x="49" y="169"/>
                    <a:pt x="54" y="169"/>
                  </a:cubicBezTo>
                  <a:cubicBezTo>
                    <a:pt x="59" y="169"/>
                    <a:pt x="63" y="172"/>
                    <a:pt x="65" y="176"/>
                  </a:cubicBezTo>
                  <a:cubicBezTo>
                    <a:pt x="218" y="176"/>
                    <a:pt x="218" y="176"/>
                    <a:pt x="218" y="176"/>
                  </a:cubicBezTo>
                  <a:lnTo>
                    <a:pt x="218" y="185"/>
                  </a:lnTo>
                  <a:close/>
                  <a:moveTo>
                    <a:pt x="218" y="155"/>
                  </a:moveTo>
                  <a:cubicBezTo>
                    <a:pt x="15" y="155"/>
                    <a:pt x="15" y="155"/>
                    <a:pt x="15" y="155"/>
                  </a:cubicBezTo>
                  <a:cubicBezTo>
                    <a:pt x="15" y="15"/>
                    <a:pt x="15" y="15"/>
                    <a:pt x="15" y="15"/>
                  </a:cubicBezTo>
                  <a:cubicBezTo>
                    <a:pt x="218" y="15"/>
                    <a:pt x="218" y="15"/>
                    <a:pt x="218" y="15"/>
                  </a:cubicBezTo>
                  <a:lnTo>
                    <a:pt x="218" y="1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56" name="Freeform 405"/>
            <p:cNvSpPr/>
            <p:nvPr/>
          </p:nvSpPr>
          <p:spPr bwMode="auto">
            <a:xfrm>
              <a:off x="4867276" y="3124200"/>
              <a:ext cx="142875" cy="166688"/>
            </a:xfrm>
            <a:custGeom>
              <a:avLst/>
              <a:gdLst>
                <a:gd name="T0" fmla="*/ 61 w 65"/>
                <a:gd name="T1" fmla="*/ 34 h 76"/>
                <a:gd name="T2" fmla="*/ 61 w 65"/>
                <a:gd name="T3" fmla="*/ 42 h 76"/>
                <a:gd name="T4" fmla="*/ 6 w 65"/>
                <a:gd name="T5" fmla="*/ 74 h 76"/>
                <a:gd name="T6" fmla="*/ 0 w 65"/>
                <a:gd name="T7" fmla="*/ 70 h 76"/>
                <a:gd name="T8" fmla="*/ 0 w 65"/>
                <a:gd name="T9" fmla="*/ 7 h 76"/>
                <a:gd name="T10" fmla="*/ 6 w 65"/>
                <a:gd name="T11" fmla="*/ 3 h 76"/>
                <a:gd name="T12" fmla="*/ 61 w 65"/>
                <a:gd name="T13" fmla="*/ 34 h 76"/>
              </a:gdLst>
              <a:ahLst/>
              <a:cxnLst>
                <a:cxn ang="0">
                  <a:pos x="T0" y="T1"/>
                </a:cxn>
                <a:cxn ang="0">
                  <a:pos x="T2" y="T3"/>
                </a:cxn>
                <a:cxn ang="0">
                  <a:pos x="T4" y="T5"/>
                </a:cxn>
                <a:cxn ang="0">
                  <a:pos x="T6" y="T7"/>
                </a:cxn>
                <a:cxn ang="0">
                  <a:pos x="T8" y="T9"/>
                </a:cxn>
                <a:cxn ang="0">
                  <a:pos x="T10" y="T11"/>
                </a:cxn>
                <a:cxn ang="0">
                  <a:pos x="T12" y="T13"/>
                </a:cxn>
              </a:cxnLst>
              <a:rect l="0" t="0" r="r" b="b"/>
              <a:pathLst>
                <a:path w="65" h="76">
                  <a:moveTo>
                    <a:pt x="61" y="34"/>
                  </a:moveTo>
                  <a:cubicBezTo>
                    <a:pt x="65" y="37"/>
                    <a:pt x="65" y="40"/>
                    <a:pt x="61" y="42"/>
                  </a:cubicBezTo>
                  <a:cubicBezTo>
                    <a:pt x="6" y="74"/>
                    <a:pt x="6" y="74"/>
                    <a:pt x="6" y="74"/>
                  </a:cubicBezTo>
                  <a:cubicBezTo>
                    <a:pt x="3" y="76"/>
                    <a:pt x="0" y="74"/>
                    <a:pt x="0" y="70"/>
                  </a:cubicBezTo>
                  <a:cubicBezTo>
                    <a:pt x="0" y="7"/>
                    <a:pt x="0" y="7"/>
                    <a:pt x="0" y="7"/>
                  </a:cubicBezTo>
                  <a:cubicBezTo>
                    <a:pt x="0" y="2"/>
                    <a:pt x="3" y="0"/>
                    <a:pt x="6" y="3"/>
                  </a:cubicBezTo>
                  <a:lnTo>
                    <a:pt x="6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sp>
        <p:nvSpPr>
          <p:cNvPr id="79" name="Freeform 25"/>
          <p:cNvSpPr>
            <a:spLocks noEditPoints="1"/>
          </p:cNvSpPr>
          <p:nvPr/>
        </p:nvSpPr>
        <p:spPr bwMode="auto">
          <a:xfrm>
            <a:off x="2673481" y="1330215"/>
            <a:ext cx="1490141" cy="889637"/>
          </a:xfrm>
          <a:custGeom>
            <a:avLst/>
            <a:gdLst>
              <a:gd name="T0" fmla="*/ 679 w 778"/>
              <a:gd name="T1" fmla="*/ 367 h 584"/>
              <a:gd name="T2" fmla="*/ 535 w 778"/>
              <a:gd name="T3" fmla="*/ 146 h 584"/>
              <a:gd name="T4" fmla="*/ 439 w 778"/>
              <a:gd name="T5" fmla="*/ 269 h 584"/>
              <a:gd name="T6" fmla="*/ 391 w 778"/>
              <a:gd name="T7" fmla="*/ 219 h 584"/>
              <a:gd name="T8" fmla="*/ 245 w 778"/>
              <a:gd name="T9" fmla="*/ 389 h 584"/>
              <a:gd name="T10" fmla="*/ 195 w 778"/>
              <a:gd name="T11" fmla="*/ 341 h 584"/>
              <a:gd name="T12" fmla="*/ 97 w 778"/>
              <a:gd name="T13" fmla="*/ 487 h 584"/>
              <a:gd name="T14" fmla="*/ 679 w 778"/>
              <a:gd name="T15" fmla="*/ 487 h 584"/>
              <a:gd name="T16" fmla="*/ 679 w 778"/>
              <a:gd name="T17" fmla="*/ 367 h 584"/>
              <a:gd name="T18" fmla="*/ 730 w 778"/>
              <a:gd name="T19" fmla="*/ 0 h 584"/>
              <a:gd name="T20" fmla="*/ 49 w 778"/>
              <a:gd name="T21" fmla="*/ 0 h 584"/>
              <a:gd name="T22" fmla="*/ 0 w 778"/>
              <a:gd name="T23" fmla="*/ 49 h 584"/>
              <a:gd name="T24" fmla="*/ 0 w 778"/>
              <a:gd name="T25" fmla="*/ 535 h 584"/>
              <a:gd name="T26" fmla="*/ 49 w 778"/>
              <a:gd name="T27" fmla="*/ 584 h 584"/>
              <a:gd name="T28" fmla="*/ 730 w 778"/>
              <a:gd name="T29" fmla="*/ 584 h 584"/>
              <a:gd name="T30" fmla="*/ 778 w 778"/>
              <a:gd name="T31" fmla="*/ 535 h 584"/>
              <a:gd name="T32" fmla="*/ 778 w 778"/>
              <a:gd name="T33" fmla="*/ 49 h 584"/>
              <a:gd name="T34" fmla="*/ 730 w 778"/>
              <a:gd name="T35" fmla="*/ 0 h 584"/>
              <a:gd name="T36" fmla="*/ 706 w 778"/>
              <a:gd name="T37" fmla="*/ 511 h 584"/>
              <a:gd name="T38" fmla="*/ 72 w 778"/>
              <a:gd name="T39" fmla="*/ 511 h 584"/>
              <a:gd name="T40" fmla="*/ 72 w 778"/>
              <a:gd name="T41" fmla="*/ 73 h 584"/>
              <a:gd name="T42" fmla="*/ 706 w 778"/>
              <a:gd name="T43" fmla="*/ 73 h 584"/>
              <a:gd name="T44" fmla="*/ 706 w 778"/>
              <a:gd name="T45" fmla="*/ 511 h 584"/>
              <a:gd name="T46" fmla="*/ 218 w 778"/>
              <a:gd name="T47" fmla="*/ 267 h 584"/>
              <a:gd name="T48" fmla="*/ 291 w 778"/>
              <a:gd name="T49" fmla="*/ 195 h 584"/>
              <a:gd name="T50" fmla="*/ 218 w 778"/>
              <a:gd name="T51" fmla="*/ 122 h 584"/>
              <a:gd name="T52" fmla="*/ 147 w 778"/>
              <a:gd name="T53" fmla="*/ 195 h 584"/>
              <a:gd name="T54" fmla="*/ 218 w 778"/>
              <a:gd name="T55" fmla="*/ 26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8" h="584">
                <a:moveTo>
                  <a:pt x="679" y="367"/>
                </a:moveTo>
                <a:cubicBezTo>
                  <a:pt x="535" y="146"/>
                  <a:pt x="535" y="146"/>
                  <a:pt x="535" y="146"/>
                </a:cubicBezTo>
                <a:cubicBezTo>
                  <a:pt x="439" y="269"/>
                  <a:pt x="439" y="269"/>
                  <a:pt x="439" y="269"/>
                </a:cubicBezTo>
                <a:cubicBezTo>
                  <a:pt x="391" y="219"/>
                  <a:pt x="391" y="219"/>
                  <a:pt x="391" y="219"/>
                </a:cubicBezTo>
                <a:cubicBezTo>
                  <a:pt x="245" y="389"/>
                  <a:pt x="245" y="389"/>
                  <a:pt x="245" y="389"/>
                </a:cubicBezTo>
                <a:cubicBezTo>
                  <a:pt x="195" y="341"/>
                  <a:pt x="195" y="341"/>
                  <a:pt x="195" y="341"/>
                </a:cubicBezTo>
                <a:cubicBezTo>
                  <a:pt x="97" y="487"/>
                  <a:pt x="97" y="487"/>
                  <a:pt x="97" y="487"/>
                </a:cubicBezTo>
                <a:cubicBezTo>
                  <a:pt x="679" y="487"/>
                  <a:pt x="679" y="487"/>
                  <a:pt x="679" y="487"/>
                </a:cubicBezTo>
                <a:lnTo>
                  <a:pt x="679" y="367"/>
                </a:lnTo>
                <a:close/>
                <a:moveTo>
                  <a:pt x="730" y="0"/>
                </a:moveTo>
                <a:cubicBezTo>
                  <a:pt x="49" y="0"/>
                  <a:pt x="49" y="0"/>
                  <a:pt x="49" y="0"/>
                </a:cubicBezTo>
                <a:cubicBezTo>
                  <a:pt x="19" y="0"/>
                  <a:pt x="0" y="19"/>
                  <a:pt x="0" y="49"/>
                </a:cubicBezTo>
                <a:cubicBezTo>
                  <a:pt x="0" y="535"/>
                  <a:pt x="0" y="535"/>
                  <a:pt x="0" y="535"/>
                </a:cubicBezTo>
                <a:cubicBezTo>
                  <a:pt x="0" y="560"/>
                  <a:pt x="24" y="584"/>
                  <a:pt x="49" y="584"/>
                </a:cubicBezTo>
                <a:cubicBezTo>
                  <a:pt x="730" y="584"/>
                  <a:pt x="730" y="584"/>
                  <a:pt x="730" y="584"/>
                </a:cubicBezTo>
                <a:cubicBezTo>
                  <a:pt x="754" y="584"/>
                  <a:pt x="778" y="558"/>
                  <a:pt x="778" y="535"/>
                </a:cubicBezTo>
                <a:cubicBezTo>
                  <a:pt x="778" y="49"/>
                  <a:pt x="778" y="49"/>
                  <a:pt x="778" y="49"/>
                </a:cubicBezTo>
                <a:cubicBezTo>
                  <a:pt x="778" y="24"/>
                  <a:pt x="753" y="0"/>
                  <a:pt x="730" y="0"/>
                </a:cubicBezTo>
                <a:close/>
                <a:moveTo>
                  <a:pt x="706" y="511"/>
                </a:moveTo>
                <a:cubicBezTo>
                  <a:pt x="72" y="511"/>
                  <a:pt x="72" y="511"/>
                  <a:pt x="72" y="511"/>
                </a:cubicBezTo>
                <a:cubicBezTo>
                  <a:pt x="72" y="73"/>
                  <a:pt x="72" y="73"/>
                  <a:pt x="72" y="73"/>
                </a:cubicBezTo>
                <a:cubicBezTo>
                  <a:pt x="706" y="73"/>
                  <a:pt x="706" y="73"/>
                  <a:pt x="706" y="73"/>
                </a:cubicBezTo>
                <a:lnTo>
                  <a:pt x="706" y="511"/>
                </a:lnTo>
                <a:close/>
                <a:moveTo>
                  <a:pt x="218" y="267"/>
                </a:moveTo>
                <a:cubicBezTo>
                  <a:pt x="258" y="267"/>
                  <a:pt x="291" y="235"/>
                  <a:pt x="291" y="195"/>
                </a:cubicBezTo>
                <a:cubicBezTo>
                  <a:pt x="291" y="156"/>
                  <a:pt x="258" y="122"/>
                  <a:pt x="218" y="122"/>
                </a:cubicBezTo>
                <a:cubicBezTo>
                  <a:pt x="179" y="122"/>
                  <a:pt x="147" y="156"/>
                  <a:pt x="147" y="195"/>
                </a:cubicBezTo>
                <a:cubicBezTo>
                  <a:pt x="147" y="235"/>
                  <a:pt x="179" y="267"/>
                  <a:pt x="218" y="267"/>
                </a:cubicBezTo>
                <a:close/>
              </a:path>
            </a:pathLst>
          </a:custGeom>
          <a:solidFill>
            <a:schemeClr val="accent3"/>
          </a:solidFill>
          <a:ln>
            <a:noFill/>
          </a:ln>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80" name="TextBox 135">
            <a:extLst>
              <a:ext uri="{FF2B5EF4-FFF2-40B4-BE49-F238E27FC236}">
                <a16:creationId xmlns="" xmlns:a16="http://schemas.microsoft.com/office/drawing/2014/main" id="{56F32824-EEFE-46A6-8ED8-875C42F74461}"/>
              </a:ext>
            </a:extLst>
          </p:cNvPr>
          <p:cNvSpPr txBox="1"/>
          <p:nvPr/>
        </p:nvSpPr>
        <p:spPr>
          <a:xfrm>
            <a:off x="6640586" y="2474581"/>
            <a:ext cx="3947721" cy="492443"/>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先进的软件开发技术</a:t>
            </a:r>
            <a:endParaRPr lang="en-US" sz="3200" b="1" dirty="0">
              <a:solidFill>
                <a:prstClr val="white"/>
              </a:solidFill>
              <a:latin typeface="微软雅黑"/>
              <a:ea typeface="微软雅黑"/>
              <a:cs typeface="Helvetica Neue"/>
            </a:endParaRPr>
          </a:p>
        </p:txBody>
      </p:sp>
      <p:sp>
        <p:nvSpPr>
          <p:cNvPr id="81" name="TextBox 135">
            <a:extLst>
              <a:ext uri="{FF2B5EF4-FFF2-40B4-BE49-F238E27FC236}">
                <a16:creationId xmlns="" xmlns:a16="http://schemas.microsoft.com/office/drawing/2014/main" id="{A8E93928-772A-48CA-B1D6-F02357AD07E4}"/>
              </a:ext>
            </a:extLst>
          </p:cNvPr>
          <p:cNvSpPr txBox="1"/>
          <p:nvPr/>
        </p:nvSpPr>
        <p:spPr>
          <a:xfrm>
            <a:off x="1799636" y="3263400"/>
            <a:ext cx="3947721" cy="2954655"/>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使用数据库，可以简单而有效的管理和存储用户程序中的数据，还可以减少生成用户报表应用软件的维护工作量</a:t>
            </a:r>
            <a:endParaRPr lang="en-US" sz="3200" b="1" dirty="0">
              <a:solidFill>
                <a:prstClr val="white"/>
              </a:solidFill>
              <a:latin typeface="微软雅黑"/>
              <a:ea typeface="微软雅黑"/>
              <a:cs typeface="Helvetica Neue"/>
            </a:endParaRPr>
          </a:p>
        </p:txBody>
      </p:sp>
      <p:sp>
        <p:nvSpPr>
          <p:cNvPr id="82" name="TextBox 135">
            <a:extLst>
              <a:ext uri="{FF2B5EF4-FFF2-40B4-BE49-F238E27FC236}">
                <a16:creationId xmlns="" xmlns:a16="http://schemas.microsoft.com/office/drawing/2014/main" id="{E2CB3BB8-D894-4602-B4B0-6524E503FCBF}"/>
              </a:ext>
            </a:extLst>
          </p:cNvPr>
          <p:cNvSpPr txBox="1"/>
          <p:nvPr/>
        </p:nvSpPr>
        <p:spPr>
          <a:xfrm>
            <a:off x="6713390" y="3138386"/>
            <a:ext cx="3947721" cy="3447098"/>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在软件开发时，若使用能使软件结构比较稳定的分析与设计技术，及程序设计技术，如面向对象技术、复用技术等，可以减少大量的工作量</a:t>
            </a:r>
            <a:endParaRPr lang="en-US" sz="3200" b="1" dirty="0">
              <a:solidFill>
                <a:prstClr val="white"/>
              </a:solidFill>
              <a:latin typeface="微软雅黑"/>
              <a:ea typeface="微软雅黑"/>
              <a:cs typeface="Helvetica Neue"/>
            </a:endParaRPr>
          </a:p>
        </p:txBody>
      </p:sp>
      <p:sp>
        <p:nvSpPr>
          <p:cNvPr id="83" name="Shape 15208">
            <a:extLst>
              <a:ext uri="{FF2B5EF4-FFF2-40B4-BE49-F238E27FC236}">
                <a16:creationId xmlns="" xmlns:a16="http://schemas.microsoft.com/office/drawing/2014/main" id="{8D894BF5-62D2-4C0B-8831-E728651EBE63}"/>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endParaRPr lang="en-US" altLang="zh-CN" sz="5400" b="1" dirty="0">
              <a:solidFill>
                <a:srgbClr val="1C9494"/>
              </a:solidFill>
              <a:cs typeface="Helvetica Neue"/>
            </a:endParaRPr>
          </a:p>
        </p:txBody>
      </p:sp>
    </p:spTree>
    <p:extLst>
      <p:ext uri="{BB962C8B-B14F-4D97-AF65-F5344CB8AC3E}">
        <p14:creationId xmlns:p14="http://schemas.microsoft.com/office/powerpoint/2010/main" val="33829102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500" fill="hold"/>
                                        <p:tgtEl>
                                          <p:spTgt spid="128"/>
                                        </p:tgtEl>
                                        <p:attrNameLst>
                                          <p:attrName>ppt_w</p:attrName>
                                        </p:attrNameLst>
                                      </p:cBhvr>
                                      <p:tavLst>
                                        <p:tav tm="0">
                                          <p:val>
                                            <p:fltVal val="0"/>
                                          </p:val>
                                        </p:tav>
                                        <p:tav tm="100000">
                                          <p:val>
                                            <p:strVal val="#ppt_w"/>
                                          </p:val>
                                        </p:tav>
                                      </p:tavLst>
                                    </p:anim>
                                    <p:anim calcmode="lin" valueType="num">
                                      <p:cBhvr>
                                        <p:cTn id="8" dur="500" fill="hold"/>
                                        <p:tgtEl>
                                          <p:spTgt spid="128"/>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p:cTn id="11" dur="500" fill="hold"/>
                                        <p:tgtEl>
                                          <p:spTgt spid="79"/>
                                        </p:tgtEl>
                                        <p:attrNameLst>
                                          <p:attrName>ppt_w</p:attrName>
                                        </p:attrNameLst>
                                      </p:cBhvr>
                                      <p:tavLst>
                                        <p:tav tm="0">
                                          <p:val>
                                            <p:fltVal val="0"/>
                                          </p:val>
                                        </p:tav>
                                        <p:tav tm="100000">
                                          <p:val>
                                            <p:strVal val="#ppt_w"/>
                                          </p:val>
                                        </p:tav>
                                      </p:tavLst>
                                    </p:anim>
                                    <p:anim calcmode="lin" valueType="num">
                                      <p:cBhvr>
                                        <p:cTn id="12" dur="500" fill="hold"/>
                                        <p:tgtEl>
                                          <p:spTgt spid="79"/>
                                        </p:tgtEl>
                                        <p:attrNameLst>
                                          <p:attrName>ppt_h</p:attrName>
                                        </p:attrNameLst>
                                      </p:cBhvr>
                                      <p:tavLst>
                                        <p:tav tm="0">
                                          <p:val>
                                            <p:fltVal val="0"/>
                                          </p:val>
                                        </p:tav>
                                        <p:tav tm="100000">
                                          <p:val>
                                            <p:strVal val="#ppt_h"/>
                                          </p:val>
                                        </p:tav>
                                      </p:tavLst>
                                    </p:anim>
                                    <p:animEffect transition="in" filter="fade">
                                      <p:cBhvr>
                                        <p:cTn id="13" dur="500"/>
                                        <p:tgtEl>
                                          <p:spTgt spid="79"/>
                                        </p:tgtEl>
                                      </p:cBhvr>
                                    </p:animEffect>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131"/>
                                        </p:tgtEl>
                                        <p:attrNameLst>
                                          <p:attrName>style.visibility</p:attrName>
                                        </p:attrNameLst>
                                      </p:cBhvr>
                                      <p:to>
                                        <p:strVal val="visible"/>
                                      </p:to>
                                    </p:set>
                                    <p:anim calcmode="lin" valueType="num">
                                      <p:cBhvr>
                                        <p:cTn id="17" dur="500" fill="hold"/>
                                        <p:tgtEl>
                                          <p:spTgt spid="131"/>
                                        </p:tgtEl>
                                        <p:attrNameLst>
                                          <p:attrName>ppt_w</p:attrName>
                                        </p:attrNameLst>
                                      </p:cBhvr>
                                      <p:tavLst>
                                        <p:tav tm="0">
                                          <p:val>
                                            <p:fltVal val="0"/>
                                          </p:val>
                                        </p:tav>
                                        <p:tav tm="100000">
                                          <p:val>
                                            <p:strVal val="#ppt_w"/>
                                          </p:val>
                                        </p:tav>
                                      </p:tavLst>
                                    </p:anim>
                                    <p:anim calcmode="lin" valueType="num">
                                      <p:cBhvr>
                                        <p:cTn id="18" dur="500" fill="hold"/>
                                        <p:tgtEl>
                                          <p:spTgt spid="131"/>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36"/>
                                        </p:tgtEl>
                                        <p:attrNameLst>
                                          <p:attrName>style.visibility</p:attrName>
                                        </p:attrNameLst>
                                      </p:cBhvr>
                                      <p:to>
                                        <p:strVal val="visible"/>
                                      </p:to>
                                    </p:set>
                                    <p:anim calcmode="lin" valueType="num">
                                      <p:cBhvr>
                                        <p:cTn id="22" dur="500" fill="hold"/>
                                        <p:tgtEl>
                                          <p:spTgt spid="136"/>
                                        </p:tgtEl>
                                        <p:attrNameLst>
                                          <p:attrName>ppt_w</p:attrName>
                                        </p:attrNameLst>
                                      </p:cBhvr>
                                      <p:tavLst>
                                        <p:tav tm="0">
                                          <p:val>
                                            <p:fltVal val="0"/>
                                          </p:val>
                                        </p:tav>
                                        <p:tav tm="100000">
                                          <p:val>
                                            <p:strVal val="#ppt_w"/>
                                          </p:val>
                                        </p:tav>
                                      </p:tavLst>
                                    </p:anim>
                                    <p:anim calcmode="lin" valueType="num">
                                      <p:cBhvr>
                                        <p:cTn id="23" dur="500" fill="hold"/>
                                        <p:tgtEl>
                                          <p:spTgt spid="136"/>
                                        </p:tgtEl>
                                        <p:attrNameLst>
                                          <p:attrName>ppt_h</p:attrName>
                                        </p:attrNameLst>
                                      </p:cBhvr>
                                      <p:tavLst>
                                        <p:tav tm="0">
                                          <p:val>
                                            <p:fltVal val="0"/>
                                          </p:val>
                                        </p:tav>
                                        <p:tav tm="100000">
                                          <p:val>
                                            <p:strVal val="#ppt_h"/>
                                          </p:val>
                                        </p:tav>
                                      </p:tavLst>
                                    </p:anim>
                                    <p:animEffect transition="in" filter="fade">
                                      <p:cBhvr>
                                        <p:cTn id="24" dur="500"/>
                                        <p:tgtEl>
                                          <p:spTgt spid="136"/>
                                        </p:tgtEl>
                                      </p:cBhvr>
                                    </p:animEffect>
                                  </p:childTnLst>
                                </p:cTn>
                              </p:par>
                            </p:childTnLst>
                          </p:cTn>
                        </p:par>
                        <p:par>
                          <p:cTn id="25" fill="hold">
                            <p:stCondLst>
                              <p:cond delay="1500"/>
                            </p:stCondLst>
                            <p:childTnLst>
                              <p:par>
                                <p:cTn id="26" presetID="23" presetClass="entr" presetSubtype="16" fill="hold" grpId="0" nodeType="afterEffect">
                                  <p:stCondLst>
                                    <p:cond delay="0"/>
                                  </p:stCondLst>
                                  <p:childTnLst>
                                    <p:set>
                                      <p:cBhvr>
                                        <p:cTn id="27" dur="1" fill="hold">
                                          <p:stCondLst>
                                            <p:cond delay="0"/>
                                          </p:stCondLst>
                                        </p:cTn>
                                        <p:tgtEl>
                                          <p:spTgt spid="139"/>
                                        </p:tgtEl>
                                        <p:attrNameLst>
                                          <p:attrName>style.visibility</p:attrName>
                                        </p:attrNameLst>
                                      </p:cBhvr>
                                      <p:to>
                                        <p:strVal val="visible"/>
                                      </p:to>
                                    </p:set>
                                    <p:anim calcmode="lin" valueType="num">
                                      <p:cBhvr>
                                        <p:cTn id="28" dur="500" fill="hold"/>
                                        <p:tgtEl>
                                          <p:spTgt spid="139"/>
                                        </p:tgtEl>
                                        <p:attrNameLst>
                                          <p:attrName>ppt_w</p:attrName>
                                        </p:attrNameLst>
                                      </p:cBhvr>
                                      <p:tavLst>
                                        <p:tav tm="0">
                                          <p:val>
                                            <p:fltVal val="0"/>
                                          </p:val>
                                        </p:tav>
                                        <p:tav tm="100000">
                                          <p:val>
                                            <p:strVal val="#ppt_w"/>
                                          </p:val>
                                        </p:tav>
                                      </p:tavLst>
                                    </p:anim>
                                    <p:anim calcmode="lin" valueType="num">
                                      <p:cBhvr>
                                        <p:cTn id="29" dur="500" fill="hold"/>
                                        <p:tgtEl>
                                          <p:spTgt spid="139"/>
                                        </p:tgtEl>
                                        <p:attrNameLst>
                                          <p:attrName>ppt_h</p:attrName>
                                        </p:attrNameLst>
                                      </p:cBhvr>
                                      <p:tavLst>
                                        <p:tav tm="0">
                                          <p:val>
                                            <p:fltVal val="0"/>
                                          </p:val>
                                        </p:tav>
                                        <p:tav tm="100000">
                                          <p:val>
                                            <p:strVal val="#ppt_h"/>
                                          </p:val>
                                        </p:tav>
                                      </p:tavLst>
                                    </p:anim>
                                  </p:childTnLst>
                                </p:cTn>
                              </p:par>
                              <p:par>
                                <p:cTn id="30" presetID="53" presetClass="entr" presetSubtype="16"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p:cTn id="32" dur="500" fill="hold"/>
                                        <p:tgtEl>
                                          <p:spTgt spid="54"/>
                                        </p:tgtEl>
                                        <p:attrNameLst>
                                          <p:attrName>ppt_w</p:attrName>
                                        </p:attrNameLst>
                                      </p:cBhvr>
                                      <p:tavLst>
                                        <p:tav tm="0">
                                          <p:val>
                                            <p:fltVal val="0"/>
                                          </p:val>
                                        </p:tav>
                                        <p:tav tm="100000">
                                          <p:val>
                                            <p:strVal val="#ppt_w"/>
                                          </p:val>
                                        </p:tav>
                                      </p:tavLst>
                                    </p:anim>
                                    <p:anim calcmode="lin" valueType="num">
                                      <p:cBhvr>
                                        <p:cTn id="33" dur="500" fill="hold"/>
                                        <p:tgtEl>
                                          <p:spTgt spid="54"/>
                                        </p:tgtEl>
                                        <p:attrNameLst>
                                          <p:attrName>ppt_h</p:attrName>
                                        </p:attrNameLst>
                                      </p:cBhvr>
                                      <p:tavLst>
                                        <p:tav tm="0">
                                          <p:val>
                                            <p:fltVal val="0"/>
                                          </p:val>
                                        </p:tav>
                                        <p:tav tm="100000">
                                          <p:val>
                                            <p:strVal val="#ppt_h"/>
                                          </p:val>
                                        </p:tav>
                                      </p:tavLst>
                                    </p:anim>
                                    <p:animEffect transition="in" filter="fade">
                                      <p:cBhvr>
                                        <p:cTn id="34" dur="500"/>
                                        <p:tgtEl>
                                          <p:spTgt spid="54"/>
                                        </p:tgtEl>
                                      </p:cBhvr>
                                    </p:animEffect>
                                  </p:childTnLst>
                                </p:cTn>
                              </p:par>
                            </p:childTnLst>
                          </p:cTn>
                        </p:par>
                        <p:par>
                          <p:cTn id="35" fill="hold">
                            <p:stCondLst>
                              <p:cond delay="2000"/>
                            </p:stCondLst>
                            <p:childTnLst>
                              <p:par>
                                <p:cTn id="36" presetID="23" presetClass="entr" presetSubtype="16" fill="hold" nodeType="afterEffect">
                                  <p:stCondLst>
                                    <p:cond delay="0"/>
                                  </p:stCondLst>
                                  <p:childTnLst>
                                    <p:set>
                                      <p:cBhvr>
                                        <p:cTn id="37" dur="1" fill="hold">
                                          <p:stCondLst>
                                            <p:cond delay="0"/>
                                          </p:stCondLst>
                                        </p:cTn>
                                        <p:tgtEl>
                                          <p:spTgt spid="141"/>
                                        </p:tgtEl>
                                        <p:attrNameLst>
                                          <p:attrName>style.visibility</p:attrName>
                                        </p:attrNameLst>
                                      </p:cBhvr>
                                      <p:to>
                                        <p:strVal val="visible"/>
                                      </p:to>
                                    </p:set>
                                    <p:anim calcmode="lin" valueType="num">
                                      <p:cBhvr>
                                        <p:cTn id="38" dur="500" fill="hold"/>
                                        <p:tgtEl>
                                          <p:spTgt spid="141"/>
                                        </p:tgtEl>
                                        <p:attrNameLst>
                                          <p:attrName>ppt_w</p:attrName>
                                        </p:attrNameLst>
                                      </p:cBhvr>
                                      <p:tavLst>
                                        <p:tav tm="0">
                                          <p:val>
                                            <p:fltVal val="0"/>
                                          </p:val>
                                        </p:tav>
                                        <p:tav tm="100000">
                                          <p:val>
                                            <p:strVal val="#ppt_w"/>
                                          </p:val>
                                        </p:tav>
                                      </p:tavLst>
                                    </p:anim>
                                    <p:anim calcmode="lin" valueType="num">
                                      <p:cBhvr>
                                        <p:cTn id="39" dur="500" fill="hold"/>
                                        <p:tgtEl>
                                          <p:spTgt spid="141"/>
                                        </p:tgtEl>
                                        <p:attrNameLst>
                                          <p:attrName>ppt_h</p:attrName>
                                        </p:attrNameLst>
                                      </p:cBhvr>
                                      <p:tavLst>
                                        <p:tav tm="0">
                                          <p:val>
                                            <p:fltVal val="0"/>
                                          </p:val>
                                        </p:tav>
                                        <p:tav tm="100000">
                                          <p:val>
                                            <p:strVal val="#ppt_h"/>
                                          </p:val>
                                        </p:tav>
                                      </p:tavLst>
                                    </p:anim>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p:cTn id="43" dur="500" fill="hold"/>
                                        <p:tgtEl>
                                          <p:spTgt spid="80"/>
                                        </p:tgtEl>
                                        <p:attrNameLst>
                                          <p:attrName>ppt_w</p:attrName>
                                        </p:attrNameLst>
                                      </p:cBhvr>
                                      <p:tavLst>
                                        <p:tav tm="0">
                                          <p:val>
                                            <p:fltVal val="0"/>
                                          </p:val>
                                        </p:tav>
                                        <p:tav tm="100000">
                                          <p:val>
                                            <p:strVal val="#ppt_w"/>
                                          </p:val>
                                        </p:tav>
                                      </p:tavLst>
                                    </p:anim>
                                    <p:anim calcmode="lin" valueType="num">
                                      <p:cBhvr>
                                        <p:cTn id="44" dur="500" fill="hold"/>
                                        <p:tgtEl>
                                          <p:spTgt spid="80"/>
                                        </p:tgtEl>
                                        <p:attrNameLst>
                                          <p:attrName>ppt_h</p:attrName>
                                        </p:attrNameLst>
                                      </p:cBhvr>
                                      <p:tavLst>
                                        <p:tav tm="0">
                                          <p:val>
                                            <p:fltVal val="0"/>
                                          </p:val>
                                        </p:tav>
                                        <p:tav tm="100000">
                                          <p:val>
                                            <p:strVal val="#ppt_h"/>
                                          </p:val>
                                        </p:tav>
                                      </p:tavLst>
                                    </p:anim>
                                    <p:animEffect transition="in" filter="fade">
                                      <p:cBhvr>
                                        <p:cTn id="45" dur="500"/>
                                        <p:tgtEl>
                                          <p:spTgt spid="80"/>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p:cTn id="49" dur="500" fill="hold"/>
                                        <p:tgtEl>
                                          <p:spTgt spid="81"/>
                                        </p:tgtEl>
                                        <p:attrNameLst>
                                          <p:attrName>ppt_w</p:attrName>
                                        </p:attrNameLst>
                                      </p:cBhvr>
                                      <p:tavLst>
                                        <p:tav tm="0">
                                          <p:val>
                                            <p:fltVal val="0"/>
                                          </p:val>
                                        </p:tav>
                                        <p:tav tm="100000">
                                          <p:val>
                                            <p:strVal val="#ppt_w"/>
                                          </p:val>
                                        </p:tav>
                                      </p:tavLst>
                                    </p:anim>
                                    <p:anim calcmode="lin" valueType="num">
                                      <p:cBhvr>
                                        <p:cTn id="50" dur="500" fill="hold"/>
                                        <p:tgtEl>
                                          <p:spTgt spid="81"/>
                                        </p:tgtEl>
                                        <p:attrNameLst>
                                          <p:attrName>ppt_h</p:attrName>
                                        </p:attrNameLst>
                                      </p:cBhvr>
                                      <p:tavLst>
                                        <p:tav tm="0">
                                          <p:val>
                                            <p:fltVal val="0"/>
                                          </p:val>
                                        </p:tav>
                                        <p:tav tm="100000">
                                          <p:val>
                                            <p:strVal val="#ppt_h"/>
                                          </p:val>
                                        </p:tav>
                                      </p:tavLst>
                                    </p:anim>
                                    <p:animEffect transition="in" filter="fade">
                                      <p:cBhvr>
                                        <p:cTn id="51" dur="500"/>
                                        <p:tgtEl>
                                          <p:spTgt spid="81"/>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p:cTn id="55" dur="500" fill="hold"/>
                                        <p:tgtEl>
                                          <p:spTgt spid="82"/>
                                        </p:tgtEl>
                                        <p:attrNameLst>
                                          <p:attrName>ppt_w</p:attrName>
                                        </p:attrNameLst>
                                      </p:cBhvr>
                                      <p:tavLst>
                                        <p:tav tm="0">
                                          <p:val>
                                            <p:fltVal val="0"/>
                                          </p:val>
                                        </p:tav>
                                        <p:tav tm="100000">
                                          <p:val>
                                            <p:strVal val="#ppt_w"/>
                                          </p:val>
                                        </p:tav>
                                      </p:tavLst>
                                    </p:anim>
                                    <p:anim calcmode="lin" valueType="num">
                                      <p:cBhvr>
                                        <p:cTn id="56" dur="500" fill="hold"/>
                                        <p:tgtEl>
                                          <p:spTgt spid="82"/>
                                        </p:tgtEl>
                                        <p:attrNameLst>
                                          <p:attrName>ppt_h</p:attrName>
                                        </p:attrNameLst>
                                      </p:cBhvr>
                                      <p:tavLst>
                                        <p:tav tm="0">
                                          <p:val>
                                            <p:fltVal val="0"/>
                                          </p:val>
                                        </p:tav>
                                        <p:tav tm="100000">
                                          <p:val>
                                            <p:strVal val="#ppt_h"/>
                                          </p:val>
                                        </p:tav>
                                      </p:tavLst>
                                    </p:anim>
                                    <p:animEffect transition="in" filter="fade">
                                      <p:cBhvr>
                                        <p:cTn id="5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36" grpId="0"/>
      <p:bldP spid="139" grpId="0" animBg="1"/>
      <p:bldP spid="79" grpId="0" animBg="1"/>
      <p:bldP spid="80" grpId="0"/>
      <p:bldP spid="81" grpId="0"/>
      <p:bldP spid="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0"/>
            <a:ext cx="12192000" cy="10763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pic>
        <p:nvPicPr>
          <p:cNvPr id="4" name="图片 3">
            <a:extLst>
              <a:ext uri="{FF2B5EF4-FFF2-40B4-BE49-F238E27FC236}">
                <a16:creationId xmlns="" xmlns:a16="http://schemas.microsoft.com/office/drawing/2014/main" id="{E9F99E58-BCAF-4287-8343-5040FEF6972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076324"/>
            <a:ext cx="12192000" cy="5781675"/>
          </a:xfrm>
          <a:prstGeom prst="rect">
            <a:avLst/>
          </a:prstGeom>
        </p:spPr>
      </p:pic>
      <p:sp>
        <p:nvSpPr>
          <p:cNvPr id="13" name="Shape 15208">
            <a:extLst>
              <a:ext uri="{FF2B5EF4-FFF2-40B4-BE49-F238E27FC236}">
                <a16:creationId xmlns="" xmlns:a16="http://schemas.microsoft.com/office/drawing/2014/main" id="{1B7C9785-AEAD-49C0-B028-E09602F20390}"/>
              </a:ext>
            </a:extLst>
          </p:cNvPr>
          <p:cNvSpPr/>
          <p:nvPr/>
        </p:nvSpPr>
        <p:spPr>
          <a:xfrm>
            <a:off x="0" y="0"/>
            <a:ext cx="12192000" cy="830997"/>
          </a:xfrm>
          <a:prstGeom prst="rect">
            <a:avLst/>
          </a:prstGeom>
          <a:ln w="12700">
            <a:miter lim="400000"/>
          </a:ln>
        </p:spPr>
        <p:txBody>
          <a:bodyPr wrap="square" lIns="60959" rIns="60959">
            <a:spAutoFit/>
          </a:bodyPr>
          <a:lstStyle/>
          <a:p>
            <a:pPr algn="ctr" defTabSz="608738">
              <a:defRPr>
                <a:uFillTx/>
              </a:defRPr>
            </a:pPr>
            <a:r>
              <a:rPr lang="zh-CN" altLang="en-US" sz="4800" b="1" dirty="0">
                <a:solidFill>
                  <a:srgbClr val="FFFFFF"/>
                </a:solidFill>
                <a:uFill>
                  <a:solidFill>
                    <a:srgbClr val="FFFFFF"/>
                  </a:solidFill>
                </a:uFill>
                <a:latin typeface="微软雅黑"/>
                <a:ea typeface="微软雅黑"/>
                <a:sym typeface="Bebas Neue"/>
              </a:rPr>
              <a:t>软件生命周期</a:t>
            </a:r>
            <a:endParaRPr sz="48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322183819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38630" y="1279504"/>
            <a:ext cx="2233721" cy="2608512"/>
            <a:chOff x="1044013" y="942906"/>
            <a:chExt cx="1316724" cy="1462095"/>
          </a:xfrm>
        </p:grpSpPr>
        <p:sp>
          <p:nvSpPr>
            <p:cNvPr id="35" name="Freeform 1"/>
            <p:cNvSpPr>
              <a:spLocks noChangeArrowheads="1"/>
            </p:cNvSpPr>
            <p:nvPr/>
          </p:nvSpPr>
          <p:spPr bwMode="auto">
            <a:xfrm>
              <a:off x="1235045" y="942906"/>
              <a:ext cx="872225" cy="944911"/>
            </a:xfrm>
            <a:custGeom>
              <a:avLst/>
              <a:gdLst>
                <a:gd name="T0" fmla="*/ 1038 w 4126"/>
                <a:gd name="T1" fmla="*/ 4471 h 4472"/>
                <a:gd name="T2" fmla="*/ 1038 w 4126"/>
                <a:gd name="T3" fmla="*/ 4471 h 4472"/>
                <a:gd name="T4" fmla="*/ 532 w 4126"/>
                <a:gd name="T5" fmla="*/ 3593 h 4472"/>
                <a:gd name="T6" fmla="*/ 319 w 4126"/>
                <a:gd name="T7" fmla="*/ 3699 h 4472"/>
                <a:gd name="T8" fmla="*/ 26 w 4126"/>
                <a:gd name="T9" fmla="*/ 3486 h 4472"/>
                <a:gd name="T10" fmla="*/ 452 w 4126"/>
                <a:gd name="T11" fmla="*/ 265 h 4472"/>
                <a:gd name="T12" fmla="*/ 798 w 4126"/>
                <a:gd name="T13" fmla="*/ 52 h 4472"/>
                <a:gd name="T14" fmla="*/ 3779 w 4126"/>
                <a:gd name="T15" fmla="*/ 1303 h 4472"/>
                <a:gd name="T16" fmla="*/ 3832 w 4126"/>
                <a:gd name="T17" fmla="*/ 1677 h 4472"/>
                <a:gd name="T18" fmla="*/ 3619 w 4126"/>
                <a:gd name="T19" fmla="*/ 1809 h 4472"/>
                <a:gd name="T20" fmla="*/ 4125 w 4126"/>
                <a:gd name="T21" fmla="*/ 2687 h 4472"/>
                <a:gd name="T22" fmla="*/ 1038 w 4126"/>
                <a:gd name="T23" fmla="*/ 4471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1038" y="4471"/>
                  </a:moveTo>
                  <a:lnTo>
                    <a:pt x="1038" y="4471"/>
                  </a:lnTo>
                  <a:cubicBezTo>
                    <a:pt x="532" y="3593"/>
                    <a:pt x="532" y="3593"/>
                    <a:pt x="532" y="3593"/>
                  </a:cubicBezTo>
                  <a:cubicBezTo>
                    <a:pt x="319" y="3699"/>
                    <a:pt x="319" y="3699"/>
                    <a:pt x="319" y="3699"/>
                  </a:cubicBezTo>
                  <a:cubicBezTo>
                    <a:pt x="159" y="3806"/>
                    <a:pt x="0" y="3672"/>
                    <a:pt x="26" y="3486"/>
                  </a:cubicBezTo>
                  <a:cubicBezTo>
                    <a:pt x="452" y="265"/>
                    <a:pt x="452" y="265"/>
                    <a:pt x="452" y="265"/>
                  </a:cubicBezTo>
                  <a:cubicBezTo>
                    <a:pt x="478" y="80"/>
                    <a:pt x="611" y="0"/>
                    <a:pt x="798" y="52"/>
                  </a:cubicBezTo>
                  <a:cubicBezTo>
                    <a:pt x="3779" y="1303"/>
                    <a:pt x="3779" y="1303"/>
                    <a:pt x="3779" y="1303"/>
                  </a:cubicBezTo>
                  <a:cubicBezTo>
                    <a:pt x="3965" y="1384"/>
                    <a:pt x="3991" y="1596"/>
                    <a:pt x="3832" y="1677"/>
                  </a:cubicBezTo>
                  <a:cubicBezTo>
                    <a:pt x="3619" y="1809"/>
                    <a:pt x="3619" y="1809"/>
                    <a:pt x="3619" y="1809"/>
                  </a:cubicBezTo>
                  <a:cubicBezTo>
                    <a:pt x="4125" y="2687"/>
                    <a:pt x="4125" y="2687"/>
                    <a:pt x="4125" y="2687"/>
                  </a:cubicBezTo>
                  <a:cubicBezTo>
                    <a:pt x="3087" y="3273"/>
                    <a:pt x="2075" y="3858"/>
                    <a:pt x="1038" y="4471"/>
                  </a:cubicBezTo>
                </a:path>
              </a:pathLst>
            </a:custGeom>
            <a:solidFill>
              <a:schemeClr val="accent2">
                <a:lumMod val="7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dirty="0">
                <a:solidFill>
                  <a:prstClr val="black"/>
                </a:solidFill>
                <a:latin typeface="微软雅黑"/>
                <a:ea typeface="微软雅黑"/>
              </a:endParaRPr>
            </a:p>
          </p:txBody>
        </p:sp>
        <p:sp>
          <p:nvSpPr>
            <p:cNvPr id="41" name="Freeform 7"/>
            <p:cNvSpPr>
              <a:spLocks noChangeArrowheads="1"/>
            </p:cNvSpPr>
            <p:nvPr/>
          </p:nvSpPr>
          <p:spPr bwMode="auto">
            <a:xfrm>
              <a:off x="1044013" y="1184259"/>
              <a:ext cx="1316724" cy="1220742"/>
            </a:xfrm>
            <a:custGeom>
              <a:avLst/>
              <a:gdLst>
                <a:gd name="T0" fmla="*/ 0 w 6230"/>
                <a:gd name="T1" fmla="*/ 3593 h 5776"/>
                <a:gd name="T2" fmla="*/ 6229 w 6230"/>
                <a:gd name="T3" fmla="*/ 0 h 5776"/>
                <a:gd name="T4" fmla="*/ 6229 w 6230"/>
                <a:gd name="T5" fmla="*/ 4338 h 5776"/>
                <a:gd name="T6" fmla="*/ 3780 w 6230"/>
                <a:gd name="T7" fmla="*/ 5775 h 5776"/>
                <a:gd name="T8" fmla="*/ 0 w 6230"/>
                <a:gd name="T9" fmla="*/ 3593 h 5776"/>
              </a:gdLst>
              <a:ahLst/>
              <a:cxnLst>
                <a:cxn ang="0">
                  <a:pos x="T0" y="T1"/>
                </a:cxn>
                <a:cxn ang="0">
                  <a:pos x="T2" y="T3"/>
                </a:cxn>
                <a:cxn ang="0">
                  <a:pos x="T4" y="T5"/>
                </a:cxn>
                <a:cxn ang="0">
                  <a:pos x="T6" y="T7"/>
                </a:cxn>
                <a:cxn ang="0">
                  <a:pos x="T8" y="T9"/>
                </a:cxn>
              </a:cxnLst>
              <a:rect l="0" t="0" r="r" b="b"/>
              <a:pathLst>
                <a:path w="6230" h="5776">
                  <a:moveTo>
                    <a:pt x="0" y="3593"/>
                  </a:moveTo>
                  <a:lnTo>
                    <a:pt x="6229" y="0"/>
                  </a:lnTo>
                  <a:lnTo>
                    <a:pt x="6229" y="4338"/>
                  </a:lnTo>
                  <a:lnTo>
                    <a:pt x="3780" y="5775"/>
                  </a:lnTo>
                  <a:lnTo>
                    <a:pt x="0" y="3593"/>
                  </a:lnTo>
                </a:path>
              </a:pathLst>
            </a:custGeom>
            <a:solidFill>
              <a:schemeClr val="accent2">
                <a:lumMod val="7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7" name="Group 6"/>
          <p:cNvGrpSpPr/>
          <p:nvPr/>
        </p:nvGrpSpPr>
        <p:grpSpPr>
          <a:xfrm>
            <a:off x="2863279" y="2647949"/>
            <a:ext cx="2548308" cy="2709927"/>
            <a:chOff x="312499" y="1988458"/>
            <a:chExt cx="1502165" cy="1518939"/>
          </a:xfrm>
        </p:grpSpPr>
        <p:sp>
          <p:nvSpPr>
            <p:cNvPr id="36" name="Freeform 2"/>
            <p:cNvSpPr>
              <a:spLocks noChangeArrowheads="1"/>
            </p:cNvSpPr>
            <p:nvPr/>
          </p:nvSpPr>
          <p:spPr bwMode="auto">
            <a:xfrm>
              <a:off x="312499" y="2264290"/>
              <a:ext cx="861043" cy="967275"/>
            </a:xfrm>
            <a:custGeom>
              <a:avLst/>
              <a:gdLst>
                <a:gd name="T0" fmla="*/ 4072 w 4073"/>
                <a:gd name="T1" fmla="*/ 4071 h 4578"/>
                <a:gd name="T2" fmla="*/ 4072 w 4073"/>
                <a:gd name="T3" fmla="*/ 4071 h 4578"/>
                <a:gd name="T4" fmla="*/ 3061 w 4073"/>
                <a:gd name="T5" fmla="*/ 4071 h 4578"/>
                <a:gd name="T6" fmla="*/ 3061 w 4073"/>
                <a:gd name="T7" fmla="*/ 4310 h 4578"/>
                <a:gd name="T8" fmla="*/ 2714 w 4073"/>
                <a:gd name="T9" fmla="*/ 4470 h 4578"/>
                <a:gd name="T10" fmla="*/ 159 w 4073"/>
                <a:gd name="T11" fmla="*/ 2500 h 4578"/>
                <a:gd name="T12" fmla="*/ 159 w 4073"/>
                <a:gd name="T13" fmla="*/ 2076 h 4578"/>
                <a:gd name="T14" fmla="*/ 2714 w 4073"/>
                <a:gd name="T15" fmla="*/ 107 h 4578"/>
                <a:gd name="T16" fmla="*/ 3061 w 4073"/>
                <a:gd name="T17" fmla="*/ 266 h 4578"/>
                <a:gd name="T18" fmla="*/ 3061 w 4073"/>
                <a:gd name="T19" fmla="*/ 505 h 4578"/>
                <a:gd name="T20" fmla="*/ 4072 w 4073"/>
                <a:gd name="T21" fmla="*/ 505 h 4578"/>
                <a:gd name="T22" fmla="*/ 4072 w 4073"/>
                <a:gd name="T23" fmla="*/ 4071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4072" y="4071"/>
                  </a:moveTo>
                  <a:lnTo>
                    <a:pt x="4072" y="4071"/>
                  </a:lnTo>
                  <a:cubicBezTo>
                    <a:pt x="3061" y="4071"/>
                    <a:pt x="3061" y="4071"/>
                    <a:pt x="3061" y="4071"/>
                  </a:cubicBezTo>
                  <a:cubicBezTo>
                    <a:pt x="3061" y="4310"/>
                    <a:pt x="3061" y="4310"/>
                    <a:pt x="3061" y="4310"/>
                  </a:cubicBezTo>
                  <a:cubicBezTo>
                    <a:pt x="3061" y="4497"/>
                    <a:pt x="2874" y="4577"/>
                    <a:pt x="2714" y="4470"/>
                  </a:cubicBezTo>
                  <a:cubicBezTo>
                    <a:pt x="159" y="2500"/>
                    <a:pt x="159" y="2500"/>
                    <a:pt x="159" y="2500"/>
                  </a:cubicBezTo>
                  <a:cubicBezTo>
                    <a:pt x="0" y="2368"/>
                    <a:pt x="0" y="2209"/>
                    <a:pt x="159" y="2076"/>
                  </a:cubicBezTo>
                  <a:cubicBezTo>
                    <a:pt x="2714" y="107"/>
                    <a:pt x="2714" y="107"/>
                    <a:pt x="2714" y="107"/>
                  </a:cubicBezTo>
                  <a:cubicBezTo>
                    <a:pt x="2874" y="0"/>
                    <a:pt x="3061" y="79"/>
                    <a:pt x="3061" y="266"/>
                  </a:cubicBezTo>
                  <a:cubicBezTo>
                    <a:pt x="3061" y="505"/>
                    <a:pt x="3061" y="505"/>
                    <a:pt x="3061" y="505"/>
                  </a:cubicBezTo>
                  <a:cubicBezTo>
                    <a:pt x="4072" y="505"/>
                    <a:pt x="4072" y="505"/>
                    <a:pt x="4072" y="505"/>
                  </a:cubicBezTo>
                  <a:cubicBezTo>
                    <a:pt x="4072" y="1703"/>
                    <a:pt x="4072" y="2874"/>
                    <a:pt x="4072" y="4071"/>
                  </a:cubicBez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2" name="Freeform 8"/>
            <p:cNvSpPr>
              <a:spLocks noChangeArrowheads="1"/>
            </p:cNvSpPr>
            <p:nvPr/>
          </p:nvSpPr>
          <p:spPr bwMode="auto">
            <a:xfrm>
              <a:off x="1021648" y="1988458"/>
              <a:ext cx="793016" cy="1518939"/>
            </a:xfrm>
            <a:custGeom>
              <a:avLst/>
              <a:gdLst>
                <a:gd name="T0" fmla="*/ 0 w 3754"/>
                <a:gd name="T1" fmla="*/ 7186 h 7187"/>
                <a:gd name="T2" fmla="*/ 0 w 3754"/>
                <a:gd name="T3" fmla="*/ 0 h 7187"/>
                <a:gd name="T4" fmla="*/ 3753 w 3754"/>
                <a:gd name="T5" fmla="*/ 2183 h 7187"/>
                <a:gd name="T6" fmla="*/ 3753 w 3754"/>
                <a:gd name="T7" fmla="*/ 5003 h 7187"/>
                <a:gd name="T8" fmla="*/ 0 w 3754"/>
                <a:gd name="T9" fmla="*/ 7186 h 7187"/>
              </a:gdLst>
              <a:ahLst/>
              <a:cxnLst>
                <a:cxn ang="0">
                  <a:pos x="T0" y="T1"/>
                </a:cxn>
                <a:cxn ang="0">
                  <a:pos x="T2" y="T3"/>
                </a:cxn>
                <a:cxn ang="0">
                  <a:pos x="T4" y="T5"/>
                </a:cxn>
                <a:cxn ang="0">
                  <a:pos x="T6" y="T7"/>
                </a:cxn>
                <a:cxn ang="0">
                  <a:pos x="T8" y="T9"/>
                </a:cxn>
              </a:cxnLst>
              <a:rect l="0" t="0" r="r" b="b"/>
              <a:pathLst>
                <a:path w="3754" h="7187">
                  <a:moveTo>
                    <a:pt x="0" y="7186"/>
                  </a:moveTo>
                  <a:lnTo>
                    <a:pt x="0" y="0"/>
                  </a:lnTo>
                  <a:lnTo>
                    <a:pt x="3753" y="2183"/>
                  </a:lnTo>
                  <a:lnTo>
                    <a:pt x="3753" y="5003"/>
                  </a:lnTo>
                  <a:lnTo>
                    <a:pt x="0" y="7186"/>
                  </a:ln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6" name="Group 5"/>
          <p:cNvGrpSpPr/>
          <p:nvPr/>
        </p:nvGrpSpPr>
        <p:grpSpPr>
          <a:xfrm>
            <a:off x="3838630" y="4143433"/>
            <a:ext cx="2233721" cy="2608514"/>
            <a:chOff x="1044013" y="3090853"/>
            <a:chExt cx="1316724" cy="1462096"/>
          </a:xfrm>
        </p:grpSpPr>
        <p:sp>
          <p:nvSpPr>
            <p:cNvPr id="37" name="Freeform 3"/>
            <p:cNvSpPr>
              <a:spLocks noChangeArrowheads="1"/>
            </p:cNvSpPr>
            <p:nvPr/>
          </p:nvSpPr>
          <p:spPr bwMode="auto">
            <a:xfrm>
              <a:off x="1235045" y="3608038"/>
              <a:ext cx="872225" cy="944911"/>
            </a:xfrm>
            <a:custGeom>
              <a:avLst/>
              <a:gdLst>
                <a:gd name="T0" fmla="*/ 4125 w 4126"/>
                <a:gd name="T1" fmla="*/ 1784 h 4473"/>
                <a:gd name="T2" fmla="*/ 4125 w 4126"/>
                <a:gd name="T3" fmla="*/ 1784 h 4473"/>
                <a:gd name="T4" fmla="*/ 3619 w 4126"/>
                <a:gd name="T5" fmla="*/ 2662 h 4473"/>
                <a:gd name="T6" fmla="*/ 3832 w 4126"/>
                <a:gd name="T7" fmla="*/ 2795 h 4473"/>
                <a:gd name="T8" fmla="*/ 3779 w 4126"/>
                <a:gd name="T9" fmla="*/ 3168 h 4473"/>
                <a:gd name="T10" fmla="*/ 798 w 4126"/>
                <a:gd name="T11" fmla="*/ 4419 h 4473"/>
                <a:gd name="T12" fmla="*/ 452 w 4126"/>
                <a:gd name="T13" fmla="*/ 4206 h 4473"/>
                <a:gd name="T14" fmla="*/ 26 w 4126"/>
                <a:gd name="T15" fmla="*/ 986 h 4473"/>
                <a:gd name="T16" fmla="*/ 319 w 4126"/>
                <a:gd name="T17" fmla="*/ 773 h 4473"/>
                <a:gd name="T18" fmla="*/ 532 w 4126"/>
                <a:gd name="T19" fmla="*/ 879 h 4473"/>
                <a:gd name="T20" fmla="*/ 1038 w 4126"/>
                <a:gd name="T21" fmla="*/ 0 h 4473"/>
                <a:gd name="T22" fmla="*/ 4125 w 4126"/>
                <a:gd name="T23" fmla="*/ 1784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4125" y="1784"/>
                  </a:moveTo>
                  <a:lnTo>
                    <a:pt x="4125" y="1784"/>
                  </a:lnTo>
                  <a:cubicBezTo>
                    <a:pt x="3619" y="2662"/>
                    <a:pt x="3619" y="2662"/>
                    <a:pt x="3619" y="2662"/>
                  </a:cubicBezTo>
                  <a:cubicBezTo>
                    <a:pt x="3832" y="2795"/>
                    <a:pt x="3832" y="2795"/>
                    <a:pt x="3832" y="2795"/>
                  </a:cubicBezTo>
                  <a:cubicBezTo>
                    <a:pt x="3991" y="2875"/>
                    <a:pt x="3965" y="3088"/>
                    <a:pt x="3779" y="3168"/>
                  </a:cubicBezTo>
                  <a:cubicBezTo>
                    <a:pt x="798" y="4419"/>
                    <a:pt x="798" y="4419"/>
                    <a:pt x="798" y="4419"/>
                  </a:cubicBezTo>
                  <a:cubicBezTo>
                    <a:pt x="611" y="4472"/>
                    <a:pt x="478" y="4392"/>
                    <a:pt x="452" y="4206"/>
                  </a:cubicBezTo>
                  <a:cubicBezTo>
                    <a:pt x="26" y="986"/>
                    <a:pt x="26" y="986"/>
                    <a:pt x="26" y="986"/>
                  </a:cubicBezTo>
                  <a:cubicBezTo>
                    <a:pt x="0" y="799"/>
                    <a:pt x="159" y="666"/>
                    <a:pt x="319" y="773"/>
                  </a:cubicBezTo>
                  <a:cubicBezTo>
                    <a:pt x="532" y="879"/>
                    <a:pt x="532" y="879"/>
                    <a:pt x="532" y="879"/>
                  </a:cubicBezTo>
                  <a:cubicBezTo>
                    <a:pt x="1038" y="0"/>
                    <a:pt x="1038" y="0"/>
                    <a:pt x="1038" y="0"/>
                  </a:cubicBezTo>
                  <a:cubicBezTo>
                    <a:pt x="2075" y="613"/>
                    <a:pt x="3087" y="1199"/>
                    <a:pt x="4125" y="1784"/>
                  </a:cubicBezTo>
                </a:path>
              </a:pathLst>
            </a:custGeom>
            <a:solidFill>
              <a:schemeClr val="accent5"/>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3" name="Freeform 9"/>
            <p:cNvSpPr>
              <a:spLocks noChangeArrowheads="1"/>
            </p:cNvSpPr>
            <p:nvPr/>
          </p:nvSpPr>
          <p:spPr bwMode="auto">
            <a:xfrm>
              <a:off x="1044013" y="3090853"/>
              <a:ext cx="1316724" cy="1220742"/>
            </a:xfrm>
            <a:custGeom>
              <a:avLst/>
              <a:gdLst>
                <a:gd name="T0" fmla="*/ 6229 w 6230"/>
                <a:gd name="T1" fmla="*/ 5776 h 5777"/>
                <a:gd name="T2" fmla="*/ 0 w 6230"/>
                <a:gd name="T3" fmla="*/ 2183 h 5777"/>
                <a:gd name="T4" fmla="*/ 3780 w 6230"/>
                <a:gd name="T5" fmla="*/ 0 h 5777"/>
                <a:gd name="T6" fmla="*/ 6229 w 6230"/>
                <a:gd name="T7" fmla="*/ 1437 h 5777"/>
                <a:gd name="T8" fmla="*/ 6229 w 6230"/>
                <a:gd name="T9" fmla="*/ 5776 h 5777"/>
              </a:gdLst>
              <a:ahLst/>
              <a:cxnLst>
                <a:cxn ang="0">
                  <a:pos x="T0" y="T1"/>
                </a:cxn>
                <a:cxn ang="0">
                  <a:pos x="T2" y="T3"/>
                </a:cxn>
                <a:cxn ang="0">
                  <a:pos x="T4" y="T5"/>
                </a:cxn>
                <a:cxn ang="0">
                  <a:pos x="T6" y="T7"/>
                </a:cxn>
                <a:cxn ang="0">
                  <a:pos x="T8" y="T9"/>
                </a:cxn>
              </a:cxnLst>
              <a:rect l="0" t="0" r="r" b="b"/>
              <a:pathLst>
                <a:path w="6230" h="5777">
                  <a:moveTo>
                    <a:pt x="6229" y="5776"/>
                  </a:moveTo>
                  <a:lnTo>
                    <a:pt x="0" y="2183"/>
                  </a:lnTo>
                  <a:lnTo>
                    <a:pt x="3780" y="0"/>
                  </a:lnTo>
                  <a:lnTo>
                    <a:pt x="6229" y="1437"/>
                  </a:lnTo>
                  <a:lnTo>
                    <a:pt x="6229" y="5776"/>
                  </a:lnTo>
                </a:path>
              </a:pathLst>
            </a:custGeom>
            <a:solidFill>
              <a:schemeClr val="accent5"/>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5" name="Group 4"/>
          <p:cNvGrpSpPr/>
          <p:nvPr/>
        </p:nvGrpSpPr>
        <p:grpSpPr>
          <a:xfrm>
            <a:off x="5667570" y="4143433"/>
            <a:ext cx="2233721" cy="2608514"/>
            <a:chOff x="2415718" y="3090853"/>
            <a:chExt cx="1316724" cy="1462096"/>
          </a:xfrm>
        </p:grpSpPr>
        <p:sp>
          <p:nvSpPr>
            <p:cNvPr id="38" name="Freeform 4"/>
            <p:cNvSpPr>
              <a:spLocks noChangeArrowheads="1"/>
            </p:cNvSpPr>
            <p:nvPr/>
          </p:nvSpPr>
          <p:spPr bwMode="auto">
            <a:xfrm>
              <a:off x="2669185" y="3608038"/>
              <a:ext cx="872225" cy="944911"/>
            </a:xfrm>
            <a:custGeom>
              <a:avLst/>
              <a:gdLst>
                <a:gd name="T0" fmla="*/ 3087 w 4126"/>
                <a:gd name="T1" fmla="*/ 0 h 4473"/>
                <a:gd name="T2" fmla="*/ 3087 w 4126"/>
                <a:gd name="T3" fmla="*/ 0 h 4473"/>
                <a:gd name="T4" fmla="*/ 3592 w 4126"/>
                <a:gd name="T5" fmla="*/ 879 h 4473"/>
                <a:gd name="T6" fmla="*/ 3805 w 4126"/>
                <a:gd name="T7" fmla="*/ 773 h 4473"/>
                <a:gd name="T8" fmla="*/ 4098 w 4126"/>
                <a:gd name="T9" fmla="*/ 986 h 4473"/>
                <a:gd name="T10" fmla="*/ 3672 w 4126"/>
                <a:gd name="T11" fmla="*/ 4206 h 4473"/>
                <a:gd name="T12" fmla="*/ 3327 w 4126"/>
                <a:gd name="T13" fmla="*/ 4419 h 4473"/>
                <a:gd name="T14" fmla="*/ 346 w 4126"/>
                <a:gd name="T15" fmla="*/ 3168 h 4473"/>
                <a:gd name="T16" fmla="*/ 292 w 4126"/>
                <a:gd name="T17" fmla="*/ 2795 h 4473"/>
                <a:gd name="T18" fmla="*/ 505 w 4126"/>
                <a:gd name="T19" fmla="*/ 2662 h 4473"/>
                <a:gd name="T20" fmla="*/ 0 w 4126"/>
                <a:gd name="T21" fmla="*/ 1784 h 4473"/>
                <a:gd name="T22" fmla="*/ 3087 w 4126"/>
                <a:gd name="T23" fmla="*/ 0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3087" y="0"/>
                  </a:moveTo>
                  <a:lnTo>
                    <a:pt x="3087" y="0"/>
                  </a:lnTo>
                  <a:cubicBezTo>
                    <a:pt x="3592" y="879"/>
                    <a:pt x="3592" y="879"/>
                    <a:pt x="3592" y="879"/>
                  </a:cubicBezTo>
                  <a:cubicBezTo>
                    <a:pt x="3805" y="773"/>
                    <a:pt x="3805" y="773"/>
                    <a:pt x="3805" y="773"/>
                  </a:cubicBezTo>
                  <a:cubicBezTo>
                    <a:pt x="3965" y="666"/>
                    <a:pt x="4125" y="799"/>
                    <a:pt x="4098" y="986"/>
                  </a:cubicBezTo>
                  <a:cubicBezTo>
                    <a:pt x="3672" y="4206"/>
                    <a:pt x="3672" y="4206"/>
                    <a:pt x="3672" y="4206"/>
                  </a:cubicBezTo>
                  <a:cubicBezTo>
                    <a:pt x="3646" y="4392"/>
                    <a:pt x="3513" y="4472"/>
                    <a:pt x="3327" y="4419"/>
                  </a:cubicBezTo>
                  <a:cubicBezTo>
                    <a:pt x="346" y="3168"/>
                    <a:pt x="346" y="3168"/>
                    <a:pt x="346" y="3168"/>
                  </a:cubicBezTo>
                  <a:cubicBezTo>
                    <a:pt x="159" y="3088"/>
                    <a:pt x="133" y="2875"/>
                    <a:pt x="292" y="2795"/>
                  </a:cubicBezTo>
                  <a:cubicBezTo>
                    <a:pt x="505" y="2662"/>
                    <a:pt x="505" y="2662"/>
                    <a:pt x="505" y="2662"/>
                  </a:cubicBezTo>
                  <a:cubicBezTo>
                    <a:pt x="0" y="1784"/>
                    <a:pt x="0" y="1784"/>
                    <a:pt x="0" y="1784"/>
                  </a:cubicBezTo>
                  <a:cubicBezTo>
                    <a:pt x="1011" y="1199"/>
                    <a:pt x="2049" y="613"/>
                    <a:pt x="3087" y="0"/>
                  </a:cubicBezTo>
                </a:path>
              </a:pathLst>
            </a:custGeom>
            <a:solidFill>
              <a:schemeClr val="accent4"/>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4" name="Freeform 10"/>
            <p:cNvSpPr>
              <a:spLocks noChangeArrowheads="1"/>
            </p:cNvSpPr>
            <p:nvPr/>
          </p:nvSpPr>
          <p:spPr bwMode="auto">
            <a:xfrm>
              <a:off x="2415718" y="3090853"/>
              <a:ext cx="1316724" cy="1220742"/>
            </a:xfrm>
            <a:custGeom>
              <a:avLst/>
              <a:gdLst>
                <a:gd name="T0" fmla="*/ 6229 w 6230"/>
                <a:gd name="T1" fmla="*/ 2183 h 5777"/>
                <a:gd name="T2" fmla="*/ 0 w 6230"/>
                <a:gd name="T3" fmla="*/ 5776 h 5777"/>
                <a:gd name="T4" fmla="*/ 0 w 6230"/>
                <a:gd name="T5" fmla="*/ 1437 h 5777"/>
                <a:gd name="T6" fmla="*/ 2449 w 6230"/>
                <a:gd name="T7" fmla="*/ 0 h 5777"/>
                <a:gd name="T8" fmla="*/ 6229 w 6230"/>
                <a:gd name="T9" fmla="*/ 2183 h 5777"/>
              </a:gdLst>
              <a:ahLst/>
              <a:cxnLst>
                <a:cxn ang="0">
                  <a:pos x="T0" y="T1"/>
                </a:cxn>
                <a:cxn ang="0">
                  <a:pos x="T2" y="T3"/>
                </a:cxn>
                <a:cxn ang="0">
                  <a:pos x="T4" y="T5"/>
                </a:cxn>
                <a:cxn ang="0">
                  <a:pos x="T6" y="T7"/>
                </a:cxn>
                <a:cxn ang="0">
                  <a:pos x="T8" y="T9"/>
                </a:cxn>
              </a:cxnLst>
              <a:rect l="0" t="0" r="r" b="b"/>
              <a:pathLst>
                <a:path w="6230" h="5777">
                  <a:moveTo>
                    <a:pt x="6229" y="2183"/>
                  </a:moveTo>
                  <a:lnTo>
                    <a:pt x="0" y="5776"/>
                  </a:lnTo>
                  <a:lnTo>
                    <a:pt x="0" y="1437"/>
                  </a:lnTo>
                  <a:lnTo>
                    <a:pt x="2449" y="0"/>
                  </a:lnTo>
                  <a:lnTo>
                    <a:pt x="6229" y="2183"/>
                  </a:lnTo>
                </a:path>
              </a:pathLst>
            </a:custGeom>
            <a:solidFill>
              <a:schemeClr val="accent4"/>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4" name="Group 3"/>
          <p:cNvGrpSpPr/>
          <p:nvPr/>
        </p:nvGrpSpPr>
        <p:grpSpPr>
          <a:xfrm>
            <a:off x="6395666" y="2647949"/>
            <a:ext cx="2548309" cy="2709927"/>
            <a:chOff x="2961790" y="1988458"/>
            <a:chExt cx="1502166" cy="1518939"/>
          </a:xfrm>
        </p:grpSpPr>
        <p:sp>
          <p:nvSpPr>
            <p:cNvPr id="39" name="Freeform 5"/>
            <p:cNvSpPr>
              <a:spLocks noChangeArrowheads="1"/>
            </p:cNvSpPr>
            <p:nvPr/>
          </p:nvSpPr>
          <p:spPr bwMode="auto">
            <a:xfrm>
              <a:off x="3602913" y="2264290"/>
              <a:ext cx="861043" cy="967275"/>
            </a:xfrm>
            <a:custGeom>
              <a:avLst/>
              <a:gdLst>
                <a:gd name="T0" fmla="*/ 0 w 4073"/>
                <a:gd name="T1" fmla="*/ 505 h 4578"/>
                <a:gd name="T2" fmla="*/ 0 w 4073"/>
                <a:gd name="T3" fmla="*/ 505 h 4578"/>
                <a:gd name="T4" fmla="*/ 1011 w 4073"/>
                <a:gd name="T5" fmla="*/ 505 h 4578"/>
                <a:gd name="T6" fmla="*/ 1011 w 4073"/>
                <a:gd name="T7" fmla="*/ 266 h 4578"/>
                <a:gd name="T8" fmla="*/ 1357 w 4073"/>
                <a:gd name="T9" fmla="*/ 107 h 4578"/>
                <a:gd name="T10" fmla="*/ 3912 w 4073"/>
                <a:gd name="T11" fmla="*/ 2076 h 4578"/>
                <a:gd name="T12" fmla="*/ 3912 w 4073"/>
                <a:gd name="T13" fmla="*/ 2500 h 4578"/>
                <a:gd name="T14" fmla="*/ 1357 w 4073"/>
                <a:gd name="T15" fmla="*/ 4470 h 4578"/>
                <a:gd name="T16" fmla="*/ 1011 w 4073"/>
                <a:gd name="T17" fmla="*/ 4310 h 4578"/>
                <a:gd name="T18" fmla="*/ 1011 w 4073"/>
                <a:gd name="T19" fmla="*/ 4071 h 4578"/>
                <a:gd name="T20" fmla="*/ 0 w 4073"/>
                <a:gd name="T21" fmla="*/ 4071 h 4578"/>
                <a:gd name="T22" fmla="*/ 0 w 4073"/>
                <a:gd name="T23" fmla="*/ 505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0" y="505"/>
                  </a:moveTo>
                  <a:lnTo>
                    <a:pt x="0" y="505"/>
                  </a:lnTo>
                  <a:cubicBezTo>
                    <a:pt x="1011" y="505"/>
                    <a:pt x="1011" y="505"/>
                    <a:pt x="1011" y="505"/>
                  </a:cubicBezTo>
                  <a:cubicBezTo>
                    <a:pt x="1011" y="266"/>
                    <a:pt x="1011" y="266"/>
                    <a:pt x="1011" y="266"/>
                  </a:cubicBezTo>
                  <a:cubicBezTo>
                    <a:pt x="1011" y="79"/>
                    <a:pt x="1197" y="0"/>
                    <a:pt x="1357" y="107"/>
                  </a:cubicBezTo>
                  <a:cubicBezTo>
                    <a:pt x="3912" y="2076"/>
                    <a:pt x="3912" y="2076"/>
                    <a:pt x="3912" y="2076"/>
                  </a:cubicBezTo>
                  <a:cubicBezTo>
                    <a:pt x="4072" y="2209"/>
                    <a:pt x="4072" y="2368"/>
                    <a:pt x="3912" y="2500"/>
                  </a:cubicBezTo>
                  <a:cubicBezTo>
                    <a:pt x="1357" y="4470"/>
                    <a:pt x="1357" y="4470"/>
                    <a:pt x="1357" y="4470"/>
                  </a:cubicBezTo>
                  <a:cubicBezTo>
                    <a:pt x="1197" y="4577"/>
                    <a:pt x="1011" y="4497"/>
                    <a:pt x="1011" y="4310"/>
                  </a:cubicBezTo>
                  <a:cubicBezTo>
                    <a:pt x="1011" y="4071"/>
                    <a:pt x="1011" y="4071"/>
                    <a:pt x="1011" y="4071"/>
                  </a:cubicBezTo>
                  <a:cubicBezTo>
                    <a:pt x="0" y="4071"/>
                    <a:pt x="0" y="4071"/>
                    <a:pt x="0" y="4071"/>
                  </a:cubicBezTo>
                  <a:cubicBezTo>
                    <a:pt x="0" y="2874"/>
                    <a:pt x="0" y="1703"/>
                    <a:pt x="0" y="505"/>
                  </a:cubicBez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5" name="Freeform 11"/>
            <p:cNvSpPr>
              <a:spLocks noChangeArrowheads="1"/>
            </p:cNvSpPr>
            <p:nvPr/>
          </p:nvSpPr>
          <p:spPr bwMode="auto">
            <a:xfrm>
              <a:off x="2961790" y="1988458"/>
              <a:ext cx="793016" cy="1518939"/>
            </a:xfrm>
            <a:custGeom>
              <a:avLst/>
              <a:gdLst>
                <a:gd name="T0" fmla="*/ 3752 w 3753"/>
                <a:gd name="T1" fmla="*/ 0 h 7187"/>
                <a:gd name="T2" fmla="*/ 3752 w 3753"/>
                <a:gd name="T3" fmla="*/ 7186 h 7187"/>
                <a:gd name="T4" fmla="*/ 0 w 3753"/>
                <a:gd name="T5" fmla="*/ 5003 h 7187"/>
                <a:gd name="T6" fmla="*/ 0 w 3753"/>
                <a:gd name="T7" fmla="*/ 2183 h 7187"/>
                <a:gd name="T8" fmla="*/ 3752 w 3753"/>
                <a:gd name="T9" fmla="*/ 0 h 7187"/>
              </a:gdLst>
              <a:ahLst/>
              <a:cxnLst>
                <a:cxn ang="0">
                  <a:pos x="T0" y="T1"/>
                </a:cxn>
                <a:cxn ang="0">
                  <a:pos x="T2" y="T3"/>
                </a:cxn>
                <a:cxn ang="0">
                  <a:pos x="T4" y="T5"/>
                </a:cxn>
                <a:cxn ang="0">
                  <a:pos x="T6" y="T7"/>
                </a:cxn>
                <a:cxn ang="0">
                  <a:pos x="T8" y="T9"/>
                </a:cxn>
              </a:cxnLst>
              <a:rect l="0" t="0" r="r" b="b"/>
              <a:pathLst>
                <a:path w="3753" h="7187">
                  <a:moveTo>
                    <a:pt x="3752" y="0"/>
                  </a:moveTo>
                  <a:lnTo>
                    <a:pt x="3752" y="7186"/>
                  </a:lnTo>
                  <a:lnTo>
                    <a:pt x="0" y="5003"/>
                  </a:lnTo>
                  <a:lnTo>
                    <a:pt x="0" y="2183"/>
                  </a:lnTo>
                  <a:lnTo>
                    <a:pt x="3752" y="0"/>
                  </a:ln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3" name="Group 2"/>
          <p:cNvGrpSpPr/>
          <p:nvPr/>
        </p:nvGrpSpPr>
        <p:grpSpPr>
          <a:xfrm>
            <a:off x="5667570" y="1279504"/>
            <a:ext cx="2233721" cy="2608512"/>
            <a:chOff x="2415718" y="942906"/>
            <a:chExt cx="1316724" cy="1462095"/>
          </a:xfrm>
        </p:grpSpPr>
        <p:sp>
          <p:nvSpPr>
            <p:cNvPr id="40" name="Freeform 6"/>
            <p:cNvSpPr>
              <a:spLocks noChangeArrowheads="1"/>
            </p:cNvSpPr>
            <p:nvPr/>
          </p:nvSpPr>
          <p:spPr bwMode="auto">
            <a:xfrm>
              <a:off x="2669185" y="942906"/>
              <a:ext cx="872225" cy="944911"/>
            </a:xfrm>
            <a:custGeom>
              <a:avLst/>
              <a:gdLst>
                <a:gd name="T0" fmla="*/ 0 w 4126"/>
                <a:gd name="T1" fmla="*/ 2687 h 4472"/>
                <a:gd name="T2" fmla="*/ 0 w 4126"/>
                <a:gd name="T3" fmla="*/ 2687 h 4472"/>
                <a:gd name="T4" fmla="*/ 505 w 4126"/>
                <a:gd name="T5" fmla="*/ 1809 h 4472"/>
                <a:gd name="T6" fmla="*/ 292 w 4126"/>
                <a:gd name="T7" fmla="*/ 1677 h 4472"/>
                <a:gd name="T8" fmla="*/ 346 w 4126"/>
                <a:gd name="T9" fmla="*/ 1303 h 4472"/>
                <a:gd name="T10" fmla="*/ 3327 w 4126"/>
                <a:gd name="T11" fmla="*/ 52 h 4472"/>
                <a:gd name="T12" fmla="*/ 3672 w 4126"/>
                <a:gd name="T13" fmla="*/ 265 h 4472"/>
                <a:gd name="T14" fmla="*/ 4098 w 4126"/>
                <a:gd name="T15" fmla="*/ 3486 h 4472"/>
                <a:gd name="T16" fmla="*/ 3805 w 4126"/>
                <a:gd name="T17" fmla="*/ 3699 h 4472"/>
                <a:gd name="T18" fmla="*/ 3592 w 4126"/>
                <a:gd name="T19" fmla="*/ 3593 h 4472"/>
                <a:gd name="T20" fmla="*/ 3087 w 4126"/>
                <a:gd name="T21" fmla="*/ 4471 h 4472"/>
                <a:gd name="T22" fmla="*/ 0 w 4126"/>
                <a:gd name="T23" fmla="*/ 2687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0" y="2687"/>
                  </a:moveTo>
                  <a:lnTo>
                    <a:pt x="0" y="2687"/>
                  </a:lnTo>
                  <a:cubicBezTo>
                    <a:pt x="505" y="1809"/>
                    <a:pt x="505" y="1809"/>
                    <a:pt x="505" y="1809"/>
                  </a:cubicBezTo>
                  <a:cubicBezTo>
                    <a:pt x="292" y="1677"/>
                    <a:pt x="292" y="1677"/>
                    <a:pt x="292" y="1677"/>
                  </a:cubicBezTo>
                  <a:cubicBezTo>
                    <a:pt x="133" y="1596"/>
                    <a:pt x="159" y="1384"/>
                    <a:pt x="346" y="1303"/>
                  </a:cubicBezTo>
                  <a:cubicBezTo>
                    <a:pt x="3327" y="52"/>
                    <a:pt x="3327" y="52"/>
                    <a:pt x="3327" y="52"/>
                  </a:cubicBezTo>
                  <a:cubicBezTo>
                    <a:pt x="3513" y="0"/>
                    <a:pt x="3646" y="80"/>
                    <a:pt x="3672" y="265"/>
                  </a:cubicBezTo>
                  <a:cubicBezTo>
                    <a:pt x="4098" y="3486"/>
                    <a:pt x="4098" y="3486"/>
                    <a:pt x="4098" y="3486"/>
                  </a:cubicBezTo>
                  <a:cubicBezTo>
                    <a:pt x="4125" y="3672"/>
                    <a:pt x="3965" y="3806"/>
                    <a:pt x="3805" y="3699"/>
                  </a:cubicBezTo>
                  <a:cubicBezTo>
                    <a:pt x="3592" y="3593"/>
                    <a:pt x="3592" y="3593"/>
                    <a:pt x="3592" y="3593"/>
                  </a:cubicBezTo>
                  <a:cubicBezTo>
                    <a:pt x="3087" y="4471"/>
                    <a:pt x="3087" y="4471"/>
                    <a:pt x="3087" y="4471"/>
                  </a:cubicBezTo>
                  <a:cubicBezTo>
                    <a:pt x="2049" y="3858"/>
                    <a:pt x="1037" y="3273"/>
                    <a:pt x="0" y="2687"/>
                  </a:cubicBez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6" name="Freeform 12"/>
            <p:cNvSpPr>
              <a:spLocks noChangeArrowheads="1"/>
            </p:cNvSpPr>
            <p:nvPr/>
          </p:nvSpPr>
          <p:spPr bwMode="auto">
            <a:xfrm>
              <a:off x="2415718" y="1184259"/>
              <a:ext cx="1316724" cy="1220742"/>
            </a:xfrm>
            <a:custGeom>
              <a:avLst/>
              <a:gdLst>
                <a:gd name="T0" fmla="*/ 0 w 6230"/>
                <a:gd name="T1" fmla="*/ 0 h 5776"/>
                <a:gd name="T2" fmla="*/ 6229 w 6230"/>
                <a:gd name="T3" fmla="*/ 3593 h 5776"/>
                <a:gd name="T4" fmla="*/ 2449 w 6230"/>
                <a:gd name="T5" fmla="*/ 5775 h 5776"/>
                <a:gd name="T6" fmla="*/ 0 w 6230"/>
                <a:gd name="T7" fmla="*/ 4338 h 5776"/>
                <a:gd name="T8" fmla="*/ 0 w 6230"/>
                <a:gd name="T9" fmla="*/ 0 h 5776"/>
              </a:gdLst>
              <a:ahLst/>
              <a:cxnLst>
                <a:cxn ang="0">
                  <a:pos x="T0" y="T1"/>
                </a:cxn>
                <a:cxn ang="0">
                  <a:pos x="T2" y="T3"/>
                </a:cxn>
                <a:cxn ang="0">
                  <a:pos x="T4" y="T5"/>
                </a:cxn>
                <a:cxn ang="0">
                  <a:pos x="T6" y="T7"/>
                </a:cxn>
                <a:cxn ang="0">
                  <a:pos x="T8" y="T9"/>
                </a:cxn>
              </a:cxnLst>
              <a:rect l="0" t="0" r="r" b="b"/>
              <a:pathLst>
                <a:path w="6230" h="5776">
                  <a:moveTo>
                    <a:pt x="0" y="0"/>
                  </a:moveTo>
                  <a:lnTo>
                    <a:pt x="6229" y="3593"/>
                  </a:lnTo>
                  <a:lnTo>
                    <a:pt x="2449" y="5775"/>
                  </a:lnTo>
                  <a:lnTo>
                    <a:pt x="0" y="4338"/>
                  </a:lnTo>
                  <a:lnTo>
                    <a:pt x="0" y="0"/>
                  </a:ln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sp>
        <p:nvSpPr>
          <p:cNvPr id="47" name="Freeform 13"/>
          <p:cNvSpPr>
            <a:spLocks noChangeArrowheads="1"/>
          </p:cNvSpPr>
          <p:nvPr/>
        </p:nvSpPr>
        <p:spPr bwMode="auto">
          <a:xfrm>
            <a:off x="4940717" y="3012820"/>
            <a:ext cx="1756310" cy="2126379"/>
          </a:xfrm>
          <a:custGeom>
            <a:avLst/>
            <a:gdLst>
              <a:gd name="T0" fmla="*/ 2449 w 4897"/>
              <a:gd name="T1" fmla="*/ 0 h 5642"/>
              <a:gd name="T2" fmla="*/ 3672 w 4897"/>
              <a:gd name="T3" fmla="*/ 691 h 5642"/>
              <a:gd name="T4" fmla="*/ 4896 w 4897"/>
              <a:gd name="T5" fmla="*/ 1410 h 5642"/>
              <a:gd name="T6" fmla="*/ 4896 w 4897"/>
              <a:gd name="T7" fmla="*/ 2821 h 5642"/>
              <a:gd name="T8" fmla="*/ 4896 w 4897"/>
              <a:gd name="T9" fmla="*/ 4230 h 5642"/>
              <a:gd name="T10" fmla="*/ 3672 w 4897"/>
              <a:gd name="T11" fmla="*/ 4949 h 5642"/>
              <a:gd name="T12" fmla="*/ 2449 w 4897"/>
              <a:gd name="T13" fmla="*/ 5641 h 5642"/>
              <a:gd name="T14" fmla="*/ 1225 w 4897"/>
              <a:gd name="T15" fmla="*/ 4949 h 5642"/>
              <a:gd name="T16" fmla="*/ 0 w 4897"/>
              <a:gd name="T17" fmla="*/ 4230 h 5642"/>
              <a:gd name="T18" fmla="*/ 0 w 4897"/>
              <a:gd name="T19" fmla="*/ 2821 h 5642"/>
              <a:gd name="T20" fmla="*/ 0 w 4897"/>
              <a:gd name="T21" fmla="*/ 1410 h 5642"/>
              <a:gd name="T22" fmla="*/ 1225 w 4897"/>
              <a:gd name="T23" fmla="*/ 691 h 5642"/>
              <a:gd name="T24" fmla="*/ 2449 w 4897"/>
              <a:gd name="T25" fmla="*/ 0 h 5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97" h="5642">
                <a:moveTo>
                  <a:pt x="2449" y="0"/>
                </a:moveTo>
                <a:lnTo>
                  <a:pt x="3672" y="691"/>
                </a:lnTo>
                <a:lnTo>
                  <a:pt x="4896" y="1410"/>
                </a:lnTo>
                <a:lnTo>
                  <a:pt x="4896" y="2821"/>
                </a:lnTo>
                <a:lnTo>
                  <a:pt x="4896" y="4230"/>
                </a:lnTo>
                <a:lnTo>
                  <a:pt x="3672" y="4949"/>
                </a:lnTo>
                <a:lnTo>
                  <a:pt x="2449" y="5641"/>
                </a:lnTo>
                <a:lnTo>
                  <a:pt x="1225" y="4949"/>
                </a:lnTo>
                <a:lnTo>
                  <a:pt x="0" y="4230"/>
                </a:lnTo>
                <a:lnTo>
                  <a:pt x="0" y="2821"/>
                </a:lnTo>
                <a:lnTo>
                  <a:pt x="0" y="1410"/>
                </a:lnTo>
                <a:lnTo>
                  <a:pt x="1225" y="691"/>
                </a:lnTo>
                <a:lnTo>
                  <a:pt x="2449" y="0"/>
                </a:lnTo>
              </a:path>
            </a:pathLst>
          </a:custGeom>
          <a:solidFill>
            <a:schemeClr val="bg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9" name="TextBox 48"/>
          <p:cNvSpPr txBox="1"/>
          <p:nvPr/>
        </p:nvSpPr>
        <p:spPr>
          <a:xfrm>
            <a:off x="9351570" y="98324"/>
            <a:ext cx="184731" cy="461665"/>
          </a:xfrm>
          <a:prstGeom prst="rect">
            <a:avLst/>
          </a:prstGeom>
          <a:noFill/>
        </p:spPr>
        <p:txBody>
          <a:bodyPr wrap="none" rtlCol="0">
            <a:spAutoFit/>
          </a:bodyPr>
          <a:lstStyle/>
          <a:p>
            <a:pPr defTabSz="608738"/>
            <a:endParaRPr lang="en-US" sz="2400" dirty="0">
              <a:solidFill>
                <a:prstClr val="black"/>
              </a:solidFill>
              <a:latin typeface="微软雅黑"/>
              <a:ea typeface="微软雅黑"/>
            </a:endParaRPr>
          </a:p>
        </p:txBody>
      </p:sp>
      <p:sp>
        <p:nvSpPr>
          <p:cNvPr id="50" name="TextBox 49"/>
          <p:cNvSpPr txBox="1"/>
          <p:nvPr/>
        </p:nvSpPr>
        <p:spPr>
          <a:xfrm>
            <a:off x="9854109" y="1136173"/>
            <a:ext cx="184731" cy="461665"/>
          </a:xfrm>
          <a:prstGeom prst="rect">
            <a:avLst/>
          </a:prstGeom>
          <a:noFill/>
        </p:spPr>
        <p:txBody>
          <a:bodyPr wrap="none" rtlCol="0">
            <a:spAutoFit/>
          </a:bodyPr>
          <a:lstStyle/>
          <a:p>
            <a:pPr defTabSz="608738"/>
            <a:endParaRPr lang="en-US" sz="2400" dirty="0">
              <a:solidFill>
                <a:prstClr val="black"/>
              </a:solidFill>
              <a:latin typeface="微软雅黑"/>
              <a:ea typeface="微软雅黑"/>
            </a:endParaRPr>
          </a:p>
        </p:txBody>
      </p:sp>
      <p:sp>
        <p:nvSpPr>
          <p:cNvPr id="84" name="Shape 15208">
            <a:extLst>
              <a:ext uri="{FF2B5EF4-FFF2-40B4-BE49-F238E27FC236}">
                <a16:creationId xmlns="" xmlns:a16="http://schemas.microsoft.com/office/drawing/2014/main" id="{F83BCEC7-F945-4F84-927D-EBD10C6E1966}"/>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r>
              <a:rPr lang="en-US" altLang="zh-CN" sz="5400" b="1" dirty="0">
                <a:solidFill>
                  <a:srgbClr val="1C9494"/>
                </a:solidFill>
                <a:cs typeface="Helvetica Neue"/>
              </a:rPr>
              <a:t>---</a:t>
            </a:r>
            <a:r>
              <a:rPr lang="zh-CN" altLang="en-US" sz="5400" b="1" dirty="0">
                <a:solidFill>
                  <a:srgbClr val="1C9494"/>
                </a:solidFill>
                <a:cs typeface="Helvetica Neue"/>
              </a:rPr>
              <a:t>其他</a:t>
            </a:r>
            <a:endParaRPr lang="en-US" altLang="zh-CN" sz="5400" b="1" dirty="0">
              <a:solidFill>
                <a:srgbClr val="1C9494"/>
              </a:solidFill>
              <a:cs typeface="Helvetica Neue"/>
            </a:endParaRPr>
          </a:p>
        </p:txBody>
      </p:sp>
      <p:sp>
        <p:nvSpPr>
          <p:cNvPr id="8" name="文本框 7">
            <a:extLst>
              <a:ext uri="{FF2B5EF4-FFF2-40B4-BE49-F238E27FC236}">
                <a16:creationId xmlns="" xmlns:a16="http://schemas.microsoft.com/office/drawing/2014/main" id="{64DACBDA-D4BC-43E7-A587-B8AA5DA706BD}"/>
              </a:ext>
            </a:extLst>
          </p:cNvPr>
          <p:cNvSpPr txBox="1"/>
          <p:nvPr/>
        </p:nvSpPr>
        <p:spPr>
          <a:xfrm>
            <a:off x="2489180" y="1497068"/>
            <a:ext cx="1723549" cy="461665"/>
          </a:xfrm>
          <a:prstGeom prst="rect">
            <a:avLst/>
          </a:prstGeom>
          <a:noFill/>
        </p:spPr>
        <p:txBody>
          <a:bodyPr wrap="none" rtlCol="0">
            <a:spAutoFit/>
          </a:bodyPr>
          <a:lstStyle/>
          <a:p>
            <a:r>
              <a:rPr lang="zh-CN" altLang="en-US" sz="2400" dirty="0">
                <a:solidFill>
                  <a:srgbClr val="156F6F"/>
                </a:solidFill>
              </a:rPr>
              <a:t>应用的类型</a:t>
            </a:r>
          </a:p>
        </p:txBody>
      </p:sp>
      <p:sp>
        <p:nvSpPr>
          <p:cNvPr id="85" name="文本框 84">
            <a:extLst>
              <a:ext uri="{FF2B5EF4-FFF2-40B4-BE49-F238E27FC236}">
                <a16:creationId xmlns="" xmlns:a16="http://schemas.microsoft.com/office/drawing/2014/main" id="{55BACFC6-6472-46E8-8406-AB0158369691}"/>
              </a:ext>
            </a:extLst>
          </p:cNvPr>
          <p:cNvSpPr txBox="1"/>
          <p:nvPr/>
        </p:nvSpPr>
        <p:spPr>
          <a:xfrm>
            <a:off x="1369138" y="3772079"/>
            <a:ext cx="1415772" cy="461665"/>
          </a:xfrm>
          <a:prstGeom prst="rect">
            <a:avLst/>
          </a:prstGeom>
          <a:noFill/>
        </p:spPr>
        <p:txBody>
          <a:bodyPr wrap="none" rtlCol="0">
            <a:spAutoFit/>
          </a:bodyPr>
          <a:lstStyle/>
          <a:p>
            <a:r>
              <a:rPr lang="zh-CN" altLang="en-US" sz="2400" dirty="0">
                <a:solidFill>
                  <a:srgbClr val="1D4A53"/>
                </a:solidFill>
              </a:rPr>
              <a:t>数学模型</a:t>
            </a:r>
          </a:p>
        </p:txBody>
      </p:sp>
      <p:sp>
        <p:nvSpPr>
          <p:cNvPr id="86" name="文本框 85">
            <a:extLst>
              <a:ext uri="{FF2B5EF4-FFF2-40B4-BE49-F238E27FC236}">
                <a16:creationId xmlns="" xmlns:a16="http://schemas.microsoft.com/office/drawing/2014/main" id="{EF729C46-E215-4C25-BE45-90608E462CB6}"/>
              </a:ext>
            </a:extLst>
          </p:cNvPr>
          <p:cNvSpPr txBox="1"/>
          <p:nvPr/>
        </p:nvSpPr>
        <p:spPr>
          <a:xfrm>
            <a:off x="2390949" y="5800945"/>
            <a:ext cx="1723549" cy="461665"/>
          </a:xfrm>
          <a:prstGeom prst="rect">
            <a:avLst/>
          </a:prstGeom>
          <a:noFill/>
        </p:spPr>
        <p:txBody>
          <a:bodyPr wrap="none" rtlCol="0">
            <a:spAutoFit/>
          </a:bodyPr>
          <a:lstStyle/>
          <a:p>
            <a:r>
              <a:rPr lang="zh-CN" altLang="en-US" sz="2400" dirty="0">
                <a:solidFill>
                  <a:srgbClr val="F95647"/>
                </a:solidFill>
              </a:rPr>
              <a:t>任务的难度</a:t>
            </a:r>
          </a:p>
        </p:txBody>
      </p:sp>
      <p:sp>
        <p:nvSpPr>
          <p:cNvPr id="87" name="文本框 86">
            <a:extLst>
              <a:ext uri="{FF2B5EF4-FFF2-40B4-BE49-F238E27FC236}">
                <a16:creationId xmlns="" xmlns:a16="http://schemas.microsoft.com/office/drawing/2014/main" id="{9578DF67-1E39-41D8-A508-3BF2EF3F32DC}"/>
              </a:ext>
            </a:extLst>
          </p:cNvPr>
          <p:cNvSpPr txBox="1"/>
          <p:nvPr/>
        </p:nvSpPr>
        <p:spPr>
          <a:xfrm>
            <a:off x="7740957" y="1497067"/>
            <a:ext cx="1723549" cy="461665"/>
          </a:xfrm>
          <a:prstGeom prst="rect">
            <a:avLst/>
          </a:prstGeom>
          <a:noFill/>
        </p:spPr>
        <p:txBody>
          <a:bodyPr wrap="none" rtlCol="0">
            <a:spAutoFit/>
          </a:bodyPr>
          <a:lstStyle/>
          <a:p>
            <a:r>
              <a:rPr lang="zh-CN" altLang="en-US" sz="2400" dirty="0">
                <a:solidFill>
                  <a:srgbClr val="1C9494"/>
                </a:solidFill>
              </a:rPr>
              <a:t>开关与标记</a:t>
            </a:r>
          </a:p>
        </p:txBody>
      </p:sp>
      <p:sp>
        <p:nvSpPr>
          <p:cNvPr id="88" name="文本框 87">
            <a:extLst>
              <a:ext uri="{FF2B5EF4-FFF2-40B4-BE49-F238E27FC236}">
                <a16:creationId xmlns="" xmlns:a16="http://schemas.microsoft.com/office/drawing/2014/main" id="{CB1E4882-DF69-48E0-8413-C9BD5799A193}"/>
              </a:ext>
            </a:extLst>
          </p:cNvPr>
          <p:cNvSpPr txBox="1"/>
          <p:nvPr/>
        </p:nvSpPr>
        <p:spPr>
          <a:xfrm>
            <a:off x="9150903" y="3845176"/>
            <a:ext cx="1669047" cy="461665"/>
          </a:xfrm>
          <a:prstGeom prst="rect">
            <a:avLst/>
          </a:prstGeom>
          <a:noFill/>
        </p:spPr>
        <p:txBody>
          <a:bodyPr wrap="none" rtlCol="0">
            <a:spAutoFit/>
          </a:bodyPr>
          <a:lstStyle/>
          <a:p>
            <a:r>
              <a:rPr lang="en-US" altLang="zh-CN" sz="2400" dirty="0">
                <a:solidFill>
                  <a:srgbClr val="7CB554"/>
                </a:solidFill>
              </a:rPr>
              <a:t>IF</a:t>
            </a:r>
            <a:r>
              <a:rPr lang="zh-CN" altLang="en-US" sz="2400" dirty="0">
                <a:solidFill>
                  <a:srgbClr val="7CB554"/>
                </a:solidFill>
              </a:rPr>
              <a:t>嵌套深度</a:t>
            </a:r>
          </a:p>
        </p:txBody>
      </p:sp>
      <p:sp>
        <p:nvSpPr>
          <p:cNvPr id="89" name="文本框 88">
            <a:extLst>
              <a:ext uri="{FF2B5EF4-FFF2-40B4-BE49-F238E27FC236}">
                <a16:creationId xmlns="" xmlns:a16="http://schemas.microsoft.com/office/drawing/2014/main" id="{AE0D3913-F76F-4930-B96E-29812AAEB33C}"/>
              </a:ext>
            </a:extLst>
          </p:cNvPr>
          <p:cNvSpPr txBox="1"/>
          <p:nvPr/>
        </p:nvSpPr>
        <p:spPr>
          <a:xfrm>
            <a:off x="7732046" y="5859684"/>
            <a:ext cx="2031325" cy="461665"/>
          </a:xfrm>
          <a:prstGeom prst="rect">
            <a:avLst/>
          </a:prstGeom>
          <a:noFill/>
        </p:spPr>
        <p:txBody>
          <a:bodyPr wrap="none" rtlCol="0">
            <a:spAutoFit/>
          </a:bodyPr>
          <a:lstStyle/>
          <a:p>
            <a:r>
              <a:rPr lang="zh-CN" altLang="en-US" sz="2400" dirty="0">
                <a:solidFill>
                  <a:srgbClr val="FAC14D"/>
                </a:solidFill>
              </a:rPr>
              <a:t>索引或下标数</a:t>
            </a:r>
          </a:p>
        </p:txBody>
      </p:sp>
    </p:spTree>
    <p:extLst>
      <p:ext uri="{BB962C8B-B14F-4D97-AF65-F5344CB8AC3E}">
        <p14:creationId xmlns:p14="http://schemas.microsoft.com/office/powerpoint/2010/main" val="25641002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par>
                          <p:cTn id="30" fill="hold">
                            <p:stCondLst>
                              <p:cond delay="3000"/>
                            </p:stCondLst>
                            <p:childTnLst>
                              <p:par>
                                <p:cTn id="31" presetID="22" presetClass="entr" presetSubtype="2"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righ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1"/>
            <a:ext cx="12192001" cy="1350628"/>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444283" y="2919026"/>
            <a:ext cx="11220848" cy="2896304"/>
            <a:chOff x="-21014" y="-712"/>
            <a:chExt cx="1904343"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21014" y="584755"/>
              <a:ext cx="1797051" cy="81514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4000" b="1" dirty="0">
                  <a:solidFill>
                    <a:srgbClr val="FF0000"/>
                  </a:solidFill>
                  <a:latin typeface="微软雅黑"/>
                  <a:ea typeface="微软雅黑"/>
                </a:rPr>
                <a:t>许多软件在开发时并未考虑将来的修改</a:t>
              </a:r>
              <a:endParaRPr lang="en-US" altLang="zh-CN" sz="4000" b="1" dirty="0">
                <a:solidFill>
                  <a:srgbClr val="FF0000"/>
                </a:solidFill>
                <a:latin typeface="微软雅黑"/>
                <a:ea typeface="微软雅黑"/>
              </a:endParaRPr>
            </a:p>
            <a:p>
              <a:pPr defTabSz="608738">
                <a:defRPr sz="1800">
                  <a:solidFill>
                    <a:srgbClr val="000000"/>
                  </a:solidFill>
                  <a:uFillTx/>
                </a:defRPr>
              </a:pPr>
              <a:endParaRPr lang="en-US" altLang="zh-CN" sz="4000" b="1" dirty="0">
                <a:solidFill>
                  <a:srgbClr val="FF0000"/>
                </a:solidFill>
                <a:latin typeface="微软雅黑"/>
                <a:ea typeface="微软雅黑"/>
              </a:endParaRPr>
            </a:p>
            <a:p>
              <a:pPr defTabSz="608738">
                <a:defRPr sz="1800">
                  <a:solidFill>
                    <a:srgbClr val="000000"/>
                  </a:solidFill>
                  <a:uFillTx/>
                </a:defRPr>
              </a:pPr>
              <a:r>
                <a:rPr lang="zh-CN" altLang="en-US" sz="4000" b="1" dirty="0">
                  <a:solidFill>
                    <a:srgbClr val="FF0000"/>
                  </a:solidFill>
                  <a:latin typeface="微软雅黑"/>
                  <a:ea typeface="微软雅黑"/>
                </a:rPr>
                <a:t>，为软件的维护带来了许多问题</a:t>
              </a:r>
              <a:endParaRPr sz="4000" b="1" dirty="0">
                <a:solidFill>
                  <a:srgbClr val="FF0000"/>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A506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152894486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1"/>
            <a:ext cx="12192001" cy="1552574"/>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5208" name="Shape 15208"/>
          <p:cNvSpPr/>
          <p:nvPr/>
        </p:nvSpPr>
        <p:spPr>
          <a:xfrm>
            <a:off x="0" y="102905"/>
            <a:ext cx="12192000"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软件维护的策略</a:t>
            </a:r>
            <a:endParaRPr sz="8000" b="1" dirty="0">
              <a:solidFill>
                <a:srgbClr val="FFFFFF"/>
              </a:solidFill>
              <a:uFill>
                <a:solidFill>
                  <a:srgbClr val="FFFFFF"/>
                </a:solidFill>
              </a:uFill>
              <a:latin typeface="微软雅黑"/>
              <a:ea typeface="微软雅黑"/>
              <a:sym typeface="Bebas Neue"/>
            </a:endParaRPr>
          </a:p>
        </p:txBody>
      </p:sp>
      <p:grpSp>
        <p:nvGrpSpPr>
          <p:cNvPr id="15215" name="Group 15215"/>
          <p:cNvGrpSpPr/>
          <p:nvPr/>
        </p:nvGrpSpPr>
        <p:grpSpPr>
          <a:xfrm>
            <a:off x="152400" y="1426344"/>
            <a:ext cx="2892107" cy="5193531"/>
            <a:chOff x="0" y="-56255"/>
            <a:chExt cx="1883329" cy="1706376"/>
          </a:xfrm>
        </p:grpSpPr>
        <p:sp>
          <p:nvSpPr>
            <p:cNvPr id="15210" name="Shape 15210"/>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1" name="Shape 15211"/>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改正性维护策略</a:t>
              </a:r>
              <a:endParaRPr sz="2800" b="1" dirty="0">
                <a:latin typeface="微软雅黑"/>
                <a:ea typeface="微软雅黑"/>
              </a:endParaRPr>
            </a:p>
          </p:txBody>
        </p:sp>
        <p:sp>
          <p:nvSpPr>
            <p:cNvPr id="15212" name="Shape 15212"/>
            <p:cNvSpPr/>
            <p:nvPr/>
          </p:nvSpPr>
          <p:spPr>
            <a:xfrm>
              <a:off x="144933" y="617305"/>
              <a:ext cx="1506068" cy="692520"/>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开放过程中采用新技术，利用应用软件包，提高系统结构化程度，进行周期性维护审查等。</a:t>
              </a:r>
              <a:endParaRPr sz="2000" dirty="0">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E7535F"/>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56255"/>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01</a:t>
              </a:r>
            </a:p>
          </p:txBody>
        </p:sp>
      </p:grpSp>
      <p:grpSp>
        <p:nvGrpSpPr>
          <p:cNvPr id="15221" name="Group 15221"/>
          <p:cNvGrpSpPr/>
          <p:nvPr/>
        </p:nvGrpSpPr>
        <p:grpSpPr>
          <a:xfrm>
            <a:off x="3060931" y="1426343"/>
            <a:ext cx="2892107" cy="5193534"/>
            <a:chOff x="0" y="-56256"/>
            <a:chExt cx="1883329" cy="1706377"/>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7" name="Shape 15217"/>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适应性维护策略</a:t>
              </a:r>
              <a:endParaRPr sz="2800" b="1" dirty="0">
                <a:latin typeface="微软雅黑"/>
                <a:ea typeface="微软雅黑"/>
              </a:endParaRPr>
            </a:p>
          </p:txBody>
        </p:sp>
        <p:sp>
          <p:nvSpPr>
            <p:cNvPr id="15218" name="Shape 15218"/>
            <p:cNvSpPr/>
            <p:nvPr/>
          </p:nvSpPr>
          <p:spPr>
            <a:xfrm>
              <a:off x="144933" y="617305"/>
              <a:ext cx="1506068" cy="692520"/>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此对可能变化的因素进行配置管理，将因环境变化而必须修改的部分局部化，即局限于某些程序模块等</a:t>
              </a:r>
              <a:r>
                <a:rPr sz="2000" dirty="0">
                  <a:latin typeface="微软雅黑"/>
                  <a:ea typeface="微软雅黑"/>
                </a:rPr>
                <a:t> </a:t>
              </a: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A506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02</a:t>
              </a:r>
            </a:p>
          </p:txBody>
        </p:sp>
      </p:grpSp>
      <p:grpSp>
        <p:nvGrpSpPr>
          <p:cNvPr id="15227" name="Group 15227"/>
          <p:cNvGrpSpPr/>
          <p:nvPr/>
        </p:nvGrpSpPr>
        <p:grpSpPr>
          <a:xfrm>
            <a:off x="5969461" y="1426343"/>
            <a:ext cx="2892107" cy="5193534"/>
            <a:chOff x="0" y="-56256"/>
            <a:chExt cx="1883329" cy="1706377"/>
          </a:xfrm>
        </p:grpSpPr>
        <p:sp>
          <p:nvSpPr>
            <p:cNvPr id="15222" name="Shape 15222"/>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23" name="Shape 15223"/>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F7AC12"/>
                  </a:solidFill>
                  <a:uFill>
                    <a:solidFill>
                      <a:srgbClr val="F7AC12"/>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完善性维护策略</a:t>
              </a:r>
              <a:endParaRPr sz="2800" b="1" dirty="0">
                <a:latin typeface="微软雅黑"/>
                <a:ea typeface="微软雅黑"/>
              </a:endParaRPr>
            </a:p>
          </p:txBody>
        </p:sp>
        <p:sp>
          <p:nvSpPr>
            <p:cNvPr id="15224" name="Shape 15224"/>
            <p:cNvSpPr/>
            <p:nvPr/>
          </p:nvSpPr>
          <p:spPr>
            <a:xfrm>
              <a:off x="144933" y="617305"/>
              <a:ext cx="1506068" cy="58904"/>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sz="933" dirty="0">
                  <a:latin typeface="微软雅黑"/>
                  <a:ea typeface="微软雅黑"/>
                </a:rPr>
                <a:t> </a:t>
              </a:r>
            </a:p>
          </p:txBody>
        </p:sp>
        <p:sp>
          <p:nvSpPr>
            <p:cNvPr id="15225" name="Shape 15225"/>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7AC12"/>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6" name="Shape 15226"/>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03</a:t>
              </a:r>
            </a:p>
          </p:txBody>
        </p:sp>
      </p:grpSp>
      <p:grpSp>
        <p:nvGrpSpPr>
          <p:cNvPr id="15233" name="Group 15233"/>
          <p:cNvGrpSpPr/>
          <p:nvPr/>
        </p:nvGrpSpPr>
        <p:grpSpPr>
          <a:xfrm>
            <a:off x="8877993" y="1426343"/>
            <a:ext cx="2892107" cy="5193534"/>
            <a:chOff x="0" y="-56256"/>
            <a:chExt cx="1883329" cy="1706377"/>
          </a:xfrm>
        </p:grpSpPr>
        <p:sp>
          <p:nvSpPr>
            <p:cNvPr id="15228" name="Shape 15228"/>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9" name="Shape 15229"/>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A5C067"/>
                  </a:solidFill>
                  <a:uFill>
                    <a:solidFill>
                      <a:srgbClr val="A5C067"/>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预防性维护策略</a:t>
              </a:r>
              <a:endParaRPr sz="2800" b="1" dirty="0">
                <a:latin typeface="微软雅黑"/>
                <a:ea typeface="微软雅黑"/>
              </a:endParaRPr>
            </a:p>
          </p:txBody>
        </p:sp>
        <p:sp>
          <p:nvSpPr>
            <p:cNvPr id="15230" name="Shape 15230"/>
            <p:cNvSpPr/>
            <p:nvPr/>
          </p:nvSpPr>
          <p:spPr>
            <a:xfrm>
              <a:off x="144933" y="617305"/>
              <a:ext cx="1506068" cy="126235"/>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000" dirty="0">
                <a:latin typeface="微软雅黑"/>
                <a:ea typeface="微软雅黑"/>
              </a:endParaRPr>
            </a:p>
          </p:txBody>
        </p:sp>
        <p:sp>
          <p:nvSpPr>
            <p:cNvPr id="15231" name="Shape 15231"/>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A5C067"/>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32" name="Shape 15232"/>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04</a:t>
              </a:r>
            </a:p>
          </p:txBody>
        </p:sp>
      </p:grpSp>
      <p:sp>
        <p:nvSpPr>
          <p:cNvPr id="29" name="Shape 15212">
            <a:extLst>
              <a:ext uri="{FF2B5EF4-FFF2-40B4-BE49-F238E27FC236}">
                <a16:creationId xmlns="" xmlns:a16="http://schemas.microsoft.com/office/drawing/2014/main" id="{3B6F8034-4667-4FBF-BAEA-A539778FAFCA}"/>
              </a:ext>
            </a:extLst>
          </p:cNvPr>
          <p:cNvSpPr/>
          <p:nvPr/>
        </p:nvSpPr>
        <p:spPr>
          <a:xfrm>
            <a:off x="6192025" y="3476393"/>
            <a:ext cx="2312772" cy="2969531"/>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除了可以使用前面两类维护的策略外，还有实用功能强、使用方便的工具，采用原型化方法开发等，也可提高可维护性。</a:t>
            </a:r>
          </a:p>
          <a:p>
            <a:pPr defTabSz="608738">
              <a:defRPr sz="1800">
                <a:solidFill>
                  <a:srgbClr val="000000"/>
                </a:solidFill>
                <a:uFillTx/>
              </a:defRPr>
            </a:pPr>
            <a:endParaRPr sz="2000" dirty="0">
              <a:latin typeface="微软雅黑"/>
              <a:ea typeface="微软雅黑"/>
            </a:endParaRPr>
          </a:p>
        </p:txBody>
      </p:sp>
      <p:sp>
        <p:nvSpPr>
          <p:cNvPr id="30" name="Shape 15212">
            <a:extLst>
              <a:ext uri="{FF2B5EF4-FFF2-40B4-BE49-F238E27FC236}">
                <a16:creationId xmlns="" xmlns:a16="http://schemas.microsoft.com/office/drawing/2014/main" id="{1640DCDB-9F08-4044-9AE6-3AD82E5CF8B0}"/>
              </a:ext>
            </a:extLst>
          </p:cNvPr>
          <p:cNvSpPr/>
          <p:nvPr/>
        </p:nvSpPr>
        <p:spPr>
          <a:xfrm>
            <a:off x="9166803" y="3476393"/>
            <a:ext cx="2312772" cy="815095"/>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常采用提前实现、软件重用等技术。。</a:t>
            </a:r>
            <a:endParaRPr sz="2000" dirty="0">
              <a:latin typeface="微软雅黑"/>
              <a:ea typeface="微软雅黑"/>
            </a:endParaRPr>
          </a:p>
        </p:txBody>
      </p:sp>
    </p:spTree>
    <p:extLst>
      <p:ext uri="{BB962C8B-B14F-4D97-AF65-F5344CB8AC3E}">
        <p14:creationId xmlns:p14="http://schemas.microsoft.com/office/powerpoint/2010/main" val="40821887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indefinite" fill="hold"/>
                                        <p:tgtEl>
                                          <p:spTgt spid="15221"/>
                                        </p:tgtEl>
                                        <p:attrNameLst>
                                          <p:attrName>style.visibility</p:attrName>
                                        </p:attrNameLst>
                                      </p:cBhvr>
                                      <p:to>
                                        <p:strVal val="visible"/>
                                      </p:to>
                                    </p:set>
                                    <p:anim calcmode="lin" valueType="num">
                                      <p:cBhvr>
                                        <p:cTn id="12" dur="300" fill="hold"/>
                                        <p:tgtEl>
                                          <p:spTgt spid="15221"/>
                                        </p:tgtEl>
                                        <p:attrNameLst>
                                          <p:attrName>ppt_x</p:attrName>
                                        </p:attrNameLst>
                                      </p:cBhvr>
                                      <p:tavLst>
                                        <p:tav tm="0">
                                          <p:val>
                                            <p:strVal val="0-#ppt_w/2"/>
                                          </p:val>
                                        </p:tav>
                                        <p:tav tm="100000">
                                          <p:val>
                                            <p:strVal val="#ppt_x"/>
                                          </p:val>
                                        </p:tav>
                                      </p:tavLst>
                                    </p:anim>
                                    <p:anim calcmode="lin" valueType="num">
                                      <p:cBhvr>
                                        <p:cTn id="13" dur="300" fill="hold"/>
                                        <p:tgtEl>
                                          <p:spTgt spid="1522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indefinite" fill="hold"/>
                                        <p:tgtEl>
                                          <p:spTgt spid="15227"/>
                                        </p:tgtEl>
                                        <p:attrNameLst>
                                          <p:attrName>style.visibility</p:attrName>
                                        </p:attrNameLst>
                                      </p:cBhvr>
                                      <p:to>
                                        <p:strVal val="visible"/>
                                      </p:to>
                                    </p:set>
                                    <p:anim calcmode="lin" valueType="num">
                                      <p:cBhvr>
                                        <p:cTn id="17" dur="300" fill="hold"/>
                                        <p:tgtEl>
                                          <p:spTgt spid="15227"/>
                                        </p:tgtEl>
                                        <p:attrNameLst>
                                          <p:attrName>ppt_x</p:attrName>
                                        </p:attrNameLst>
                                      </p:cBhvr>
                                      <p:tavLst>
                                        <p:tav tm="0">
                                          <p:val>
                                            <p:strVal val="0-#ppt_w/2"/>
                                          </p:val>
                                        </p:tav>
                                        <p:tav tm="100000">
                                          <p:val>
                                            <p:strVal val="#ppt_x"/>
                                          </p:val>
                                        </p:tav>
                                      </p:tavLst>
                                    </p:anim>
                                    <p:anim calcmode="lin" valueType="num">
                                      <p:cBhvr>
                                        <p:cTn id="18" dur="300" fill="hold"/>
                                        <p:tgtEl>
                                          <p:spTgt spid="152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indefinite" fill="hold"/>
                                        <p:tgtEl>
                                          <p:spTgt spid="15233"/>
                                        </p:tgtEl>
                                        <p:attrNameLst>
                                          <p:attrName>style.visibility</p:attrName>
                                        </p:attrNameLst>
                                      </p:cBhvr>
                                      <p:to>
                                        <p:strVal val="visible"/>
                                      </p:to>
                                    </p:set>
                                    <p:anim calcmode="lin" valueType="num">
                                      <p:cBhvr>
                                        <p:cTn id="22" dur="300" fill="hold"/>
                                        <p:tgtEl>
                                          <p:spTgt spid="15233"/>
                                        </p:tgtEl>
                                        <p:attrNameLst>
                                          <p:attrName>ppt_x</p:attrName>
                                        </p:attrNameLst>
                                      </p:cBhvr>
                                      <p:tavLst>
                                        <p:tav tm="0">
                                          <p:val>
                                            <p:strVal val="0-#ppt_w/2"/>
                                          </p:val>
                                        </p:tav>
                                        <p:tav tm="100000">
                                          <p:val>
                                            <p:strVal val="#ppt_x"/>
                                          </p:val>
                                        </p:tav>
                                      </p:tavLst>
                                    </p:anim>
                                    <p:anim calcmode="lin" valueType="num">
                                      <p:cBhvr>
                                        <p:cTn id="23" dur="300" fill="hold"/>
                                        <p:tgtEl>
                                          <p:spTgt spid="15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P spid="15221" grpId="0" animBg="1" advAuto="0"/>
      <p:bldP spid="15227" grpId="0" animBg="1" advAuto="0"/>
      <p:bldP spid="15233"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22016"/>
            <a:ext cx="12192000" cy="6855319"/>
            <a:chOff x="-4770" y="0"/>
            <a:chExt cx="12196771" cy="6858001"/>
          </a:xfrm>
        </p:grpSpPr>
        <p:sp>
          <p:nvSpPr>
            <p:cNvPr id="38" name="等腰三角形 37"/>
            <p:cNvSpPr/>
            <p:nvPr/>
          </p:nvSpPr>
          <p:spPr>
            <a:xfrm flipV="1">
              <a:off x="585782" y="0"/>
              <a:ext cx="11015667" cy="6858000"/>
            </a:xfrm>
            <a:prstGeom prs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grpSp>
          <p:nvGrpSpPr>
            <p:cNvPr id="39" name="组合 38"/>
            <p:cNvGrpSpPr/>
            <p:nvPr/>
          </p:nvGrpSpPr>
          <p:grpSpPr>
            <a:xfrm>
              <a:off x="7677151" y="1052137"/>
              <a:ext cx="4514850" cy="5805864"/>
              <a:chOff x="8188641" y="1709887"/>
              <a:chExt cx="4003359" cy="5148113"/>
            </a:xfrm>
          </p:grpSpPr>
          <p:sp>
            <p:nvSpPr>
              <p:cNvPr id="40" name="直角三角形 39"/>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1" name="直接连接符 40"/>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flipH="1">
              <a:off x="-4770" y="1198778"/>
              <a:ext cx="4400816" cy="5659222"/>
              <a:chOff x="8188641" y="1709887"/>
              <a:chExt cx="4003359" cy="5148113"/>
            </a:xfrm>
          </p:grpSpPr>
          <p:sp>
            <p:nvSpPr>
              <p:cNvPr id="43" name="直角三角形 42"/>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4" name="直接连接符 43"/>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sp>
        <p:nvSpPr>
          <p:cNvPr id="12" name="TextBox 11"/>
          <p:cNvSpPr txBox="1"/>
          <p:nvPr/>
        </p:nvSpPr>
        <p:spPr>
          <a:xfrm>
            <a:off x="1376382" y="923748"/>
            <a:ext cx="9439236" cy="4021712"/>
          </a:xfrm>
          <a:prstGeom prst="rect">
            <a:avLst/>
          </a:prstGeom>
          <a:noFill/>
        </p:spPr>
        <p:txBody>
          <a:bodyPr wrap="square" lIns="121893" tIns="60945" rIns="121893" bIns="60945" rtlCol="0">
            <a:spAutoFit/>
          </a:bodyPr>
          <a:lstStyle/>
          <a:p>
            <a:pPr algn="ctr" defTabSz="608738"/>
            <a:r>
              <a:rPr lang="en-US" altLang="zh-CN" sz="7200" b="1" dirty="0">
                <a:solidFill>
                  <a:prstClr val="white"/>
                </a:solidFill>
                <a:effectLst>
                  <a:outerShdw blurRad="50800" dist="38100" dir="2700000" algn="tl" rotWithShape="0">
                    <a:prstClr val="black">
                      <a:alpha val="40000"/>
                    </a:prstClr>
                  </a:outerShdw>
                </a:effectLst>
                <a:latin typeface="微软雅黑"/>
                <a:ea typeface="微软雅黑"/>
              </a:rPr>
              <a:t>8.2 </a:t>
            </a:r>
            <a:r>
              <a:rPr lang="zh-CN" altLang="en-US" sz="7200" b="1" dirty="0">
                <a:solidFill>
                  <a:prstClr val="white"/>
                </a:solidFill>
                <a:effectLst>
                  <a:outerShdw blurRad="50800" dist="38100" dir="2700000" algn="tl" rotWithShape="0">
                    <a:prstClr val="black">
                      <a:alpha val="40000"/>
                    </a:prstClr>
                  </a:outerShdw>
                </a:effectLst>
                <a:latin typeface="微软雅黑"/>
                <a:ea typeface="微软雅黑"/>
              </a:rPr>
              <a:t>软件维护的特点</a:t>
            </a:r>
            <a:endParaRPr lang="en-US" altLang="zh-CN" sz="72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en-US" altLang="zh-CN" sz="2400" b="1" dirty="0">
                <a:solidFill>
                  <a:prstClr val="white"/>
                </a:solidFill>
                <a:effectLst>
                  <a:outerShdw blurRad="50800" dist="38100" dir="2700000" algn="tl" rotWithShape="0">
                    <a:prstClr val="black">
                      <a:alpha val="40000"/>
                    </a:prstClr>
                  </a:outerShdw>
                </a:effectLst>
                <a:latin typeface="微软雅黑"/>
                <a:ea typeface="微软雅黑"/>
              </a:rPr>
              <a:t>G12</a:t>
            </a: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组长：汪诗怡</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组员：马易安 王淑慧</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p:txBody>
      </p:sp>
      <p:pic>
        <p:nvPicPr>
          <p:cNvPr id="3" name="图片 2">
            <a:extLst>
              <a:ext uri="{FF2B5EF4-FFF2-40B4-BE49-F238E27FC236}">
                <a16:creationId xmlns="" xmlns:a16="http://schemas.microsoft.com/office/drawing/2014/main" id="{F343C440-2617-4816-A744-6FA5FEF3A9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1235" y="4945460"/>
            <a:ext cx="1529529" cy="1529529"/>
          </a:xfrm>
          <a:prstGeom prst="rect">
            <a:avLst/>
          </a:prstGeom>
        </p:spPr>
      </p:pic>
    </p:spTree>
    <p:extLst>
      <p:ext uri="{BB962C8B-B14F-4D97-AF65-F5344CB8AC3E}">
        <p14:creationId xmlns:p14="http://schemas.microsoft.com/office/powerpoint/2010/main" val="298497443"/>
      </p:ext>
    </p:extLst>
  </p:cSld>
  <p:clrMapOvr>
    <a:masterClrMapping/>
  </p:clrMapOvr>
  <mc:AlternateContent xmlns:mc="http://schemas.openxmlformats.org/markup-compatibility/2006" xmlns:p14="http://schemas.microsoft.com/office/powerpoint/2010/main">
    <mc:Choice Requires="p14">
      <p:transition spd="slow" p14:dur="9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8.2.1 </a:t>
            </a:r>
            <a:r>
              <a:rPr lang="zh-CN" altLang="en-US" sz="4267" b="1" dirty="0">
                <a:latin typeface="微软雅黑"/>
                <a:ea typeface="微软雅黑"/>
              </a:rPr>
              <a:t>结构化维护与非结构化维护差别巨大</a:t>
            </a:r>
            <a:endParaRPr sz="4267" b="1" dirty="0">
              <a:latin typeface="微软雅黑"/>
              <a:ea typeface="微软雅黑"/>
            </a:endParaRPr>
          </a:p>
        </p:txBody>
      </p:sp>
    </p:spTree>
    <p:extLst>
      <p:ext uri="{BB962C8B-B14F-4D97-AF65-F5344CB8AC3E}">
        <p14:creationId xmlns:p14="http://schemas.microsoft.com/office/powerpoint/2010/main" val="17647095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 xmlns:a16="http://schemas.microsoft.com/office/drawing/2014/main" id="{03B269F0-6D44-4CB5-9822-FBDD3C9F6AB1}"/>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非结构化维护</a:t>
            </a:r>
            <a:endParaRPr sz="54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 xmlns:a16="http://schemas.microsoft.com/office/drawing/2014/main" id="{AA9FC7AC-143E-4990-A96F-57083C24C757}"/>
              </a:ext>
            </a:extLst>
          </p:cNvPr>
          <p:cNvGraphicFramePr/>
          <p:nvPr>
            <p:extLst>
              <p:ext uri="{D42A27DB-BD31-4B8C-83A1-F6EECF244321}">
                <p14:modId xmlns:p14="http://schemas.microsoft.com/office/powerpoint/2010/main" val="2593823426"/>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994654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 xmlns:a16="http://schemas.microsoft.com/office/drawing/2014/main" id="{03B269F0-6D44-4CB5-9822-FBDD3C9F6AB1}"/>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结构化维护</a:t>
            </a:r>
            <a:endParaRPr sz="54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 xmlns:a16="http://schemas.microsoft.com/office/drawing/2014/main" id="{AA9FC7AC-143E-4990-A96F-57083C24C757}"/>
              </a:ext>
            </a:extLst>
          </p:cNvPr>
          <p:cNvGraphicFramePr/>
          <p:nvPr>
            <p:extLst>
              <p:ext uri="{D42A27DB-BD31-4B8C-83A1-F6EECF244321}">
                <p14:modId xmlns:p14="http://schemas.microsoft.com/office/powerpoint/2010/main" val="758051296"/>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53796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aphicFrame>
        <p:nvGraphicFramePr>
          <p:cNvPr id="4" name="图示 3">
            <a:extLst>
              <a:ext uri="{FF2B5EF4-FFF2-40B4-BE49-F238E27FC236}">
                <a16:creationId xmlns="" xmlns:a16="http://schemas.microsoft.com/office/drawing/2014/main" id="{AA9FC7AC-143E-4990-A96F-57083C24C757}"/>
              </a:ext>
            </a:extLst>
          </p:cNvPr>
          <p:cNvGraphicFramePr/>
          <p:nvPr>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a:extLst>
              <a:ext uri="{FF2B5EF4-FFF2-40B4-BE49-F238E27FC236}">
                <a16:creationId xmlns="" xmlns:a16="http://schemas.microsoft.com/office/drawing/2014/main" id="{D6BAA3A3-D25E-4335-AD70-835D9A0A26B1}"/>
              </a:ext>
            </a:extLst>
          </p:cNvPr>
          <p:cNvGraphicFramePr/>
          <p:nvPr>
            <p:extLst>
              <p:ext uri="{D42A27DB-BD31-4B8C-83A1-F6EECF244321}">
                <p14:modId xmlns:p14="http://schemas.microsoft.com/office/powerpoint/2010/main" val="2820310256"/>
              </p:ext>
            </p:extLst>
          </p:nvPr>
        </p:nvGraphicFramePr>
        <p:xfrm>
          <a:off x="2630499" y="796954"/>
          <a:ext cx="8882718" cy="56213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hape 15208">
            <a:extLst>
              <a:ext uri="{FF2B5EF4-FFF2-40B4-BE49-F238E27FC236}">
                <a16:creationId xmlns="" xmlns:a16="http://schemas.microsoft.com/office/drawing/2014/main" id="{8B8DC4D6-149E-4938-99AC-DB66AE5E6912}"/>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差别</a:t>
            </a:r>
            <a:endParaRPr sz="54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272304697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aphicFrame>
        <p:nvGraphicFramePr>
          <p:cNvPr id="4" name="图示 3">
            <a:extLst>
              <a:ext uri="{FF2B5EF4-FFF2-40B4-BE49-F238E27FC236}">
                <a16:creationId xmlns="" xmlns:a16="http://schemas.microsoft.com/office/drawing/2014/main" id="{AA9FC7AC-143E-4990-A96F-57083C24C757}"/>
              </a:ext>
            </a:extLst>
          </p:cNvPr>
          <p:cNvGraphicFramePr/>
          <p:nvPr>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a:extLst>
              <a:ext uri="{FF2B5EF4-FFF2-40B4-BE49-F238E27FC236}">
                <a16:creationId xmlns="" xmlns:a16="http://schemas.microsoft.com/office/drawing/2014/main" id="{83D2564C-EE4B-4417-8F83-F5CC5AE3FFE8}"/>
              </a:ext>
            </a:extLst>
          </p:cNvPr>
          <p:cNvGraphicFramePr/>
          <p:nvPr>
            <p:extLst>
              <p:ext uri="{D42A27DB-BD31-4B8C-83A1-F6EECF244321}">
                <p14:modId xmlns:p14="http://schemas.microsoft.com/office/powerpoint/2010/main" val="3473257152"/>
              </p:ext>
            </p:extLst>
          </p:nvPr>
        </p:nvGraphicFramePr>
        <p:xfrm>
          <a:off x="2709864" y="790575"/>
          <a:ext cx="8934449"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hape 15208">
            <a:extLst>
              <a:ext uri="{FF2B5EF4-FFF2-40B4-BE49-F238E27FC236}">
                <a16:creationId xmlns="" xmlns:a16="http://schemas.microsoft.com/office/drawing/2014/main" id="{E151E720-8CEE-4FDE-851F-4D19D013983E}"/>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差别</a:t>
            </a:r>
            <a:endParaRPr sz="54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22543511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5208">
            <a:extLst>
              <a:ext uri="{FF2B5EF4-FFF2-40B4-BE49-F238E27FC236}">
                <a16:creationId xmlns="" xmlns:a16="http://schemas.microsoft.com/office/drawing/2014/main" id="{CC2C1AA3-FD07-4E75-B952-86366DBB63AB}"/>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维护的特点</a:t>
            </a:r>
            <a:endParaRPr lang="en-US" altLang="zh-CN" sz="5400" b="1" dirty="0">
              <a:solidFill>
                <a:srgbClr val="1C9494"/>
              </a:solidFill>
              <a:cs typeface="Helvetica Neue"/>
            </a:endParaRPr>
          </a:p>
        </p:txBody>
      </p:sp>
      <p:pic>
        <p:nvPicPr>
          <p:cNvPr id="3" name="图片 2">
            <a:extLst>
              <a:ext uri="{FF2B5EF4-FFF2-40B4-BE49-F238E27FC236}">
                <a16:creationId xmlns="" xmlns:a16="http://schemas.microsoft.com/office/drawing/2014/main" id="{991F915D-829F-4180-A9EC-CE2BC9D31B9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90875" y="657811"/>
            <a:ext cx="5489677" cy="5542378"/>
          </a:xfrm>
          <a:prstGeom prst="rect">
            <a:avLst/>
          </a:prstGeom>
        </p:spPr>
      </p:pic>
    </p:spTree>
    <p:extLst>
      <p:ext uri="{BB962C8B-B14F-4D97-AF65-F5344CB8AC3E}">
        <p14:creationId xmlns:p14="http://schemas.microsoft.com/office/powerpoint/2010/main" val="41555294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 xmlns:a16="http://schemas.microsoft.com/office/drawing/2014/main"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 xmlns:a16="http://schemas.microsoft.com/office/drawing/2014/main" id="{AA9FC7AC-143E-4990-A96F-57083C24C757}"/>
              </a:ext>
            </a:extLst>
          </p:cNvPr>
          <p:cNvGraphicFramePr/>
          <p:nvPr>
            <p:extLst>
              <p:ext uri="{D42A27DB-BD31-4B8C-83A1-F6EECF244321}">
                <p14:modId xmlns:p14="http://schemas.microsoft.com/office/powerpoint/2010/main" val="2622056820"/>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236558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8.2.2 </a:t>
            </a:r>
            <a:r>
              <a:rPr lang="zh-CN" altLang="en-US" sz="4267" b="1" dirty="0">
                <a:latin typeface="微软雅黑"/>
                <a:ea typeface="微软雅黑"/>
              </a:rPr>
              <a:t>维护的代价高昂</a:t>
            </a:r>
            <a:endParaRPr sz="4267" b="1" dirty="0">
              <a:latin typeface="微软雅黑"/>
              <a:ea typeface="微软雅黑"/>
            </a:endParaRPr>
          </a:p>
        </p:txBody>
      </p:sp>
    </p:spTree>
    <p:extLst>
      <p:ext uri="{BB962C8B-B14F-4D97-AF65-F5344CB8AC3E}">
        <p14:creationId xmlns:p14="http://schemas.microsoft.com/office/powerpoint/2010/main" val="368841377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4471252" y="2089417"/>
            <a:ext cx="3277048" cy="3277048"/>
          </a:xfrm>
          <a:prstGeom prst="ellipse">
            <a:avLst/>
          </a:prstGeom>
          <a:noFill/>
          <a:ln w="190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8" name="Oval 27"/>
          <p:cNvSpPr/>
          <p:nvPr/>
        </p:nvSpPr>
        <p:spPr>
          <a:xfrm>
            <a:off x="5324517" y="2956382"/>
            <a:ext cx="1547839" cy="1547837"/>
          </a:xfrm>
          <a:prstGeom prst="ellipse">
            <a:avLst/>
          </a:prstGeom>
          <a:noFill/>
          <a:ln w="190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9" name="Oval 28"/>
          <p:cNvSpPr/>
          <p:nvPr/>
        </p:nvSpPr>
        <p:spPr>
          <a:xfrm>
            <a:off x="5613517" y="1597657"/>
            <a:ext cx="1062879" cy="1062879"/>
          </a:xfrm>
          <a:prstGeom prst="ellipse">
            <a:avLst/>
          </a:prstGeom>
          <a:solidFill>
            <a:schemeClr val="accent2"/>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0" name="Oval 29"/>
          <p:cNvSpPr/>
          <p:nvPr/>
        </p:nvSpPr>
        <p:spPr>
          <a:xfrm>
            <a:off x="7216861" y="3201681"/>
            <a:ext cx="1062879" cy="1062879"/>
          </a:xfrm>
          <a:prstGeom prst="ellipse">
            <a:avLst/>
          </a:prstGeom>
          <a:solidFill>
            <a:schemeClr val="accent3"/>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1" name="Oval 30"/>
          <p:cNvSpPr/>
          <p:nvPr/>
        </p:nvSpPr>
        <p:spPr>
          <a:xfrm>
            <a:off x="5613517" y="4815282"/>
            <a:ext cx="1062879" cy="1062879"/>
          </a:xfrm>
          <a:prstGeom prst="ellipse">
            <a:avLst/>
          </a:prstGeom>
          <a:solidFill>
            <a:schemeClr val="accent4"/>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2" name="Oval 31"/>
          <p:cNvSpPr/>
          <p:nvPr/>
        </p:nvSpPr>
        <p:spPr>
          <a:xfrm>
            <a:off x="3939813" y="3201681"/>
            <a:ext cx="1062879" cy="1062879"/>
          </a:xfrm>
          <a:prstGeom prst="ellipse">
            <a:avLst/>
          </a:prstGeom>
          <a:solidFill>
            <a:schemeClr val="accent5"/>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nvGrpSpPr>
          <p:cNvPr id="3" name="Group 2"/>
          <p:cNvGrpSpPr/>
          <p:nvPr/>
        </p:nvGrpSpPr>
        <p:grpSpPr>
          <a:xfrm>
            <a:off x="628794" y="1930662"/>
            <a:ext cx="736604" cy="738488"/>
            <a:chOff x="471595" y="1447997"/>
            <a:chExt cx="552453" cy="553866"/>
          </a:xfrm>
        </p:grpSpPr>
        <p:sp>
          <p:nvSpPr>
            <p:cNvPr id="37" name="Oval 36"/>
            <p:cNvSpPr/>
            <p:nvPr/>
          </p:nvSpPr>
          <p:spPr>
            <a:xfrm>
              <a:off x="471595" y="1449410"/>
              <a:ext cx="552453" cy="55245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1" name="TextBox 40"/>
            <p:cNvSpPr txBox="1"/>
            <p:nvPr/>
          </p:nvSpPr>
          <p:spPr>
            <a:xfrm>
              <a:off x="508275" y="1447997"/>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grpSp>
        <p:nvGrpSpPr>
          <p:cNvPr id="5" name="Group 4"/>
          <p:cNvGrpSpPr/>
          <p:nvPr/>
        </p:nvGrpSpPr>
        <p:grpSpPr>
          <a:xfrm>
            <a:off x="623642" y="3939477"/>
            <a:ext cx="736604" cy="747892"/>
            <a:chOff x="467731" y="2954609"/>
            <a:chExt cx="552453" cy="560919"/>
          </a:xfrm>
        </p:grpSpPr>
        <p:sp>
          <p:nvSpPr>
            <p:cNvPr id="38" name="Oval 37"/>
            <p:cNvSpPr/>
            <p:nvPr/>
          </p:nvSpPr>
          <p:spPr>
            <a:xfrm>
              <a:off x="467731" y="2963075"/>
              <a:ext cx="552453" cy="55245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2" name="TextBox 41"/>
            <p:cNvSpPr txBox="1"/>
            <p:nvPr/>
          </p:nvSpPr>
          <p:spPr>
            <a:xfrm>
              <a:off x="499740" y="2954609"/>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grpSp>
        <p:nvGrpSpPr>
          <p:cNvPr id="6" name="Group 5"/>
          <p:cNvGrpSpPr/>
          <p:nvPr/>
        </p:nvGrpSpPr>
        <p:grpSpPr>
          <a:xfrm>
            <a:off x="10721623" y="1926931"/>
            <a:ext cx="736604" cy="736604"/>
            <a:chOff x="8041217" y="1445198"/>
            <a:chExt cx="552453" cy="552453"/>
          </a:xfrm>
        </p:grpSpPr>
        <p:sp>
          <p:nvSpPr>
            <p:cNvPr id="39" name="Oval 38"/>
            <p:cNvSpPr/>
            <p:nvPr/>
          </p:nvSpPr>
          <p:spPr>
            <a:xfrm>
              <a:off x="8041217" y="1445198"/>
              <a:ext cx="552453" cy="55245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3" name="TextBox 42"/>
            <p:cNvSpPr txBox="1"/>
            <p:nvPr/>
          </p:nvSpPr>
          <p:spPr>
            <a:xfrm>
              <a:off x="8102598" y="1470271"/>
              <a:ext cx="423332" cy="400136"/>
            </a:xfrm>
            <a:prstGeom prst="rect">
              <a:avLst/>
            </a:prstGeom>
            <a:noFill/>
          </p:spPr>
          <p:txBody>
            <a:bodyPr wrap="square" lIns="121893" tIns="60945" rIns="121893" bIns="60945" rtlCol="0">
              <a:spAutoFit/>
            </a:bodyPr>
            <a:lstStyle/>
            <a:p>
              <a:pPr algn="ctr" defTabSz="608738"/>
              <a:endParaRPr lang="en-US" sz="2667" dirty="0">
                <a:solidFill>
                  <a:prstClr val="white"/>
                </a:solidFill>
                <a:latin typeface="Sosa Regular"/>
                <a:ea typeface="微软雅黑"/>
                <a:cs typeface="Sosa Regular"/>
              </a:endParaRPr>
            </a:p>
          </p:txBody>
        </p:sp>
      </p:grpSp>
      <p:grpSp>
        <p:nvGrpSpPr>
          <p:cNvPr id="7" name="Group 6"/>
          <p:cNvGrpSpPr/>
          <p:nvPr/>
        </p:nvGrpSpPr>
        <p:grpSpPr>
          <a:xfrm>
            <a:off x="10722182" y="3936553"/>
            <a:ext cx="736604" cy="746452"/>
            <a:chOff x="8041636" y="2952416"/>
            <a:chExt cx="552453" cy="559839"/>
          </a:xfrm>
        </p:grpSpPr>
        <p:sp>
          <p:nvSpPr>
            <p:cNvPr id="40" name="Oval 39"/>
            <p:cNvSpPr/>
            <p:nvPr/>
          </p:nvSpPr>
          <p:spPr>
            <a:xfrm>
              <a:off x="8041636" y="2959802"/>
              <a:ext cx="552453" cy="55245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4" name="TextBox 43"/>
            <p:cNvSpPr txBox="1"/>
            <p:nvPr/>
          </p:nvSpPr>
          <p:spPr>
            <a:xfrm>
              <a:off x="8075146" y="2952416"/>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sp>
        <p:nvSpPr>
          <p:cNvPr id="45" name="Subtitle 2"/>
          <p:cNvSpPr txBox="1"/>
          <p:nvPr/>
        </p:nvSpPr>
        <p:spPr>
          <a:xfrm>
            <a:off x="1444082" y="1373619"/>
            <a:ext cx="1794343" cy="899133"/>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ea typeface="微软雅黑"/>
                <a:cs typeface="Calibri"/>
              </a:rPr>
              <a:t>维护阶段是软件生存期中最长的一个阶段</a:t>
            </a:r>
            <a:endParaRPr lang="en-US" sz="2400" dirty="0">
              <a:solidFill>
                <a:srgbClr val="BFBFBF"/>
              </a:solidFill>
              <a:latin typeface="Calibri"/>
              <a:ea typeface="微软雅黑"/>
              <a:cs typeface="Calibri"/>
            </a:endParaRPr>
          </a:p>
        </p:txBody>
      </p:sp>
      <p:sp>
        <p:nvSpPr>
          <p:cNvPr id="46" name="Subtitle 2"/>
          <p:cNvSpPr txBox="1"/>
          <p:nvPr/>
        </p:nvSpPr>
        <p:spPr>
          <a:xfrm>
            <a:off x="1486192" y="3300915"/>
            <a:ext cx="1794343" cy="899133"/>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ea typeface="微软雅黑"/>
                <a:cs typeface="Calibri"/>
              </a:rPr>
              <a:t>在过去的几十年中，</a:t>
            </a:r>
            <a:r>
              <a:rPr lang="zh-CN" altLang="en-US" sz="2400" dirty="0">
                <a:solidFill>
                  <a:srgbClr val="FF0000"/>
                </a:solidFill>
                <a:latin typeface="Calibri"/>
                <a:ea typeface="微软雅黑"/>
                <a:cs typeface="Calibri"/>
              </a:rPr>
              <a:t>软件维护的费用稳步上升</a:t>
            </a:r>
            <a:r>
              <a:rPr lang="zh-CN" altLang="en-US" sz="2400" dirty="0">
                <a:solidFill>
                  <a:srgbClr val="1D4A53"/>
                </a:solidFill>
                <a:latin typeface="Calibri"/>
                <a:ea typeface="微软雅黑"/>
                <a:cs typeface="Calibri"/>
              </a:rPr>
              <a:t>。</a:t>
            </a:r>
            <a:endParaRPr lang="en-US" sz="2400" dirty="0">
              <a:solidFill>
                <a:srgbClr val="BFBFBF"/>
              </a:solidFill>
              <a:latin typeface="Calibri"/>
              <a:ea typeface="微软雅黑"/>
              <a:cs typeface="Calibri"/>
            </a:endParaRPr>
          </a:p>
        </p:txBody>
      </p:sp>
      <p:sp>
        <p:nvSpPr>
          <p:cNvPr id="47" name="Subtitle 2"/>
          <p:cNvSpPr txBox="1"/>
          <p:nvPr/>
        </p:nvSpPr>
        <p:spPr>
          <a:xfrm>
            <a:off x="8451159" y="1602905"/>
            <a:ext cx="2358681" cy="2304845"/>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cs typeface="Calibri"/>
              </a:rPr>
              <a:t>软件维护的工作量占整个软件生存期的</a:t>
            </a:r>
            <a:r>
              <a:rPr lang="en-US" altLang="zh-CN" sz="2400" dirty="0">
                <a:solidFill>
                  <a:srgbClr val="1D4A53"/>
                </a:solidFill>
                <a:latin typeface="Calibri"/>
                <a:cs typeface="Calibri"/>
              </a:rPr>
              <a:t>70%</a:t>
            </a:r>
            <a:r>
              <a:rPr lang="zh-CN" altLang="en-US" sz="2400" dirty="0">
                <a:solidFill>
                  <a:srgbClr val="1D4A53"/>
                </a:solidFill>
                <a:latin typeface="Calibri"/>
                <a:cs typeface="Calibri"/>
              </a:rPr>
              <a:t>以上，</a:t>
            </a:r>
            <a:r>
              <a:rPr lang="zh-CN" altLang="en-US" sz="2400" dirty="0">
                <a:solidFill>
                  <a:srgbClr val="FF0000"/>
                </a:solidFill>
                <a:latin typeface="Calibri"/>
                <a:cs typeface="Calibri"/>
              </a:rPr>
              <a:t>而且还在逐年增加</a:t>
            </a:r>
            <a:endParaRPr lang="en-US" sz="2400" dirty="0">
              <a:solidFill>
                <a:srgbClr val="FF0000"/>
              </a:solidFill>
              <a:latin typeface="Calibri"/>
              <a:ea typeface="微软雅黑"/>
              <a:cs typeface="Calibri"/>
            </a:endParaRPr>
          </a:p>
        </p:txBody>
      </p:sp>
      <p:sp>
        <p:nvSpPr>
          <p:cNvPr id="48" name="Subtitle 2"/>
          <p:cNvSpPr txBox="1"/>
          <p:nvPr/>
        </p:nvSpPr>
        <p:spPr>
          <a:xfrm>
            <a:off x="7818661" y="4115216"/>
            <a:ext cx="3156102" cy="2414302"/>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en-US" altLang="zh-CN" sz="2400" dirty="0">
                <a:solidFill>
                  <a:srgbClr val="1D4A53"/>
                </a:solidFill>
                <a:latin typeface="Calibri"/>
                <a:ea typeface="微软雅黑"/>
                <a:cs typeface="Calibri"/>
              </a:rPr>
              <a:t>1970</a:t>
            </a:r>
            <a:r>
              <a:rPr lang="zh-CN" altLang="en-US" sz="2400" dirty="0">
                <a:solidFill>
                  <a:srgbClr val="1D4A53"/>
                </a:solidFill>
                <a:latin typeface="Calibri"/>
                <a:ea typeface="微软雅黑"/>
                <a:cs typeface="Calibri"/>
              </a:rPr>
              <a:t>年用于维护已有软件的费用只占软件总预算的</a:t>
            </a:r>
            <a:r>
              <a:rPr lang="en-US" altLang="zh-CN" sz="2400" dirty="0">
                <a:solidFill>
                  <a:srgbClr val="1D4A53"/>
                </a:solidFill>
                <a:latin typeface="Calibri"/>
                <a:ea typeface="微软雅黑"/>
                <a:cs typeface="Calibri"/>
              </a:rPr>
              <a:t>35%~40%</a:t>
            </a:r>
            <a:r>
              <a:rPr lang="zh-CN" altLang="en-US" sz="2400" dirty="0">
                <a:solidFill>
                  <a:srgbClr val="1D4A53"/>
                </a:solidFill>
                <a:latin typeface="Calibri"/>
                <a:ea typeface="微软雅黑"/>
                <a:cs typeface="Calibri"/>
              </a:rPr>
              <a:t>，</a:t>
            </a:r>
            <a:r>
              <a:rPr lang="en-US" altLang="zh-CN" sz="2400" dirty="0">
                <a:solidFill>
                  <a:srgbClr val="1D4A53"/>
                </a:solidFill>
                <a:latin typeface="Calibri"/>
                <a:ea typeface="微软雅黑"/>
                <a:cs typeface="Calibri"/>
              </a:rPr>
              <a:t>1980</a:t>
            </a:r>
            <a:r>
              <a:rPr lang="zh-CN" altLang="en-US" sz="2400" dirty="0">
                <a:solidFill>
                  <a:srgbClr val="1D4A53"/>
                </a:solidFill>
                <a:latin typeface="Calibri"/>
                <a:ea typeface="微软雅黑"/>
                <a:cs typeface="Calibri"/>
              </a:rPr>
              <a:t>年上升为</a:t>
            </a:r>
            <a:r>
              <a:rPr lang="en-US" altLang="zh-CN" sz="2400" dirty="0">
                <a:solidFill>
                  <a:srgbClr val="1D4A53"/>
                </a:solidFill>
                <a:latin typeface="Calibri"/>
                <a:ea typeface="微软雅黑"/>
                <a:cs typeface="Calibri"/>
              </a:rPr>
              <a:t>40%~60%</a:t>
            </a:r>
            <a:r>
              <a:rPr lang="zh-CN" altLang="en-US" sz="2400" dirty="0">
                <a:solidFill>
                  <a:srgbClr val="1D4A53"/>
                </a:solidFill>
                <a:latin typeface="Calibri"/>
                <a:ea typeface="微软雅黑"/>
                <a:cs typeface="Calibri"/>
              </a:rPr>
              <a:t>，</a:t>
            </a:r>
            <a:r>
              <a:rPr lang="en-US" altLang="zh-CN" sz="2400" dirty="0">
                <a:solidFill>
                  <a:srgbClr val="FF0000"/>
                </a:solidFill>
                <a:latin typeface="Calibri"/>
                <a:ea typeface="微软雅黑"/>
                <a:cs typeface="Calibri"/>
              </a:rPr>
              <a:t>1990</a:t>
            </a:r>
            <a:r>
              <a:rPr lang="zh-CN" altLang="en-US" sz="2400" dirty="0">
                <a:solidFill>
                  <a:srgbClr val="FF0000"/>
                </a:solidFill>
                <a:latin typeface="Calibri"/>
                <a:ea typeface="微软雅黑"/>
                <a:cs typeface="Calibri"/>
              </a:rPr>
              <a:t>年上升为</a:t>
            </a:r>
            <a:r>
              <a:rPr lang="en-US" altLang="zh-CN" sz="2400" dirty="0">
                <a:solidFill>
                  <a:srgbClr val="FF0000"/>
                </a:solidFill>
                <a:latin typeface="Calibri"/>
                <a:ea typeface="微软雅黑"/>
                <a:cs typeface="Calibri"/>
              </a:rPr>
              <a:t>70%~80%</a:t>
            </a:r>
            <a:endParaRPr lang="en-US" sz="2400" dirty="0">
              <a:solidFill>
                <a:srgbClr val="FF0000"/>
              </a:solidFill>
              <a:latin typeface="Calibri"/>
              <a:ea typeface="微软雅黑"/>
              <a:cs typeface="Calibri"/>
            </a:endParaRPr>
          </a:p>
        </p:txBody>
      </p:sp>
      <p:cxnSp>
        <p:nvCxnSpPr>
          <p:cNvPr id="4" name="Elbow Connector 3"/>
          <p:cNvCxnSpPr>
            <a:stCxn id="37" idx="4"/>
          </p:cNvCxnSpPr>
          <p:nvPr/>
        </p:nvCxnSpPr>
        <p:spPr>
          <a:xfrm rot="5400000" flipH="1" flipV="1">
            <a:off x="2972793" y="28436"/>
            <a:ext cx="665017" cy="4616417"/>
          </a:xfrm>
          <a:prstGeom prst="bentConnector4">
            <a:avLst>
              <a:gd name="adj1" fmla="val -45833"/>
              <a:gd name="adj2" fmla="val 5398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8" idx="4"/>
            <a:endCxn id="32" idx="4"/>
          </p:cNvCxnSpPr>
          <p:nvPr/>
        </p:nvCxnSpPr>
        <p:spPr>
          <a:xfrm rot="5400000" flipH="1" flipV="1">
            <a:off x="2520182" y="2736314"/>
            <a:ext cx="422812" cy="3479308"/>
          </a:xfrm>
          <a:prstGeom prst="bentConnector3">
            <a:avLst>
              <a:gd name="adj1" fmla="val -7208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Elbow Connector 55"/>
          <p:cNvCxnSpPr>
            <a:cxnSpLocks/>
            <a:endCxn id="39" idx="4"/>
          </p:cNvCxnSpPr>
          <p:nvPr/>
        </p:nvCxnSpPr>
        <p:spPr>
          <a:xfrm flipV="1">
            <a:off x="8279728" y="2663535"/>
            <a:ext cx="2810192" cy="970860"/>
          </a:xfrm>
          <a:prstGeom prst="bentConnector2">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cxnSpLocks/>
            <a:stCxn id="31" idx="4"/>
          </p:cNvCxnSpPr>
          <p:nvPr/>
        </p:nvCxnSpPr>
        <p:spPr>
          <a:xfrm rot="5400000" flipH="1" flipV="1">
            <a:off x="8012782" y="2800460"/>
            <a:ext cx="1209876" cy="4945526"/>
          </a:xfrm>
          <a:prstGeom prst="bentConnector4">
            <a:avLst>
              <a:gd name="adj1" fmla="val -49125"/>
              <a:gd name="adj2" fmla="val 11453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07485" y="312997"/>
            <a:ext cx="9158184" cy="492443"/>
          </a:xfrm>
          <a:prstGeom prst="rect">
            <a:avLst/>
          </a:prstGeom>
          <a:noFill/>
        </p:spPr>
        <p:txBody>
          <a:bodyPr wrap="square" lIns="0" tIns="0" rIns="121893" bIns="0" rtlCol="0">
            <a:noAutofit/>
          </a:bodyPr>
          <a:lstStyle/>
          <a:p>
            <a:pPr defTabSz="608738"/>
            <a:r>
              <a:rPr lang="en-US" altLang="zh-CN" sz="2400" b="1" dirty="0">
                <a:solidFill>
                  <a:srgbClr val="1C9494"/>
                </a:solidFill>
                <a:latin typeface="微软雅黑"/>
                <a:ea typeface="微软雅黑"/>
                <a:cs typeface="Helvetica Neue"/>
              </a:rPr>
              <a:t>|</a:t>
            </a:r>
            <a:r>
              <a:rPr lang="zh-CN" altLang="en-US" sz="2400" b="1" dirty="0">
                <a:solidFill>
                  <a:srgbClr val="1C9494"/>
                </a:solidFill>
                <a:latin typeface="微软雅黑"/>
                <a:ea typeface="微软雅黑"/>
                <a:cs typeface="Helvetica Neue"/>
              </a:rPr>
              <a:t>维护代价高昂</a:t>
            </a:r>
            <a:endParaRPr lang="en-US" altLang="zh-CN" sz="2400" b="1" dirty="0">
              <a:solidFill>
                <a:srgbClr val="1C9494"/>
              </a:solidFill>
              <a:latin typeface="微软雅黑"/>
              <a:ea typeface="微软雅黑"/>
              <a:cs typeface="Helvetica Neue"/>
            </a:endParaRPr>
          </a:p>
        </p:txBody>
      </p:sp>
      <p:grpSp>
        <p:nvGrpSpPr>
          <p:cNvPr id="100" name="Group 94"/>
          <p:cNvGrpSpPr/>
          <p:nvPr/>
        </p:nvGrpSpPr>
        <p:grpSpPr>
          <a:xfrm>
            <a:off x="10826334" y="2043381"/>
            <a:ext cx="515489" cy="515489"/>
            <a:chOff x="3987800" y="3359150"/>
            <a:chExt cx="911225" cy="911225"/>
          </a:xfrm>
          <a:solidFill>
            <a:schemeClr val="bg1"/>
          </a:solidFill>
        </p:grpSpPr>
        <p:sp>
          <p:nvSpPr>
            <p:cNvPr id="101" name="Freeform 148"/>
            <p:cNvSpPr/>
            <p:nvPr/>
          </p:nvSpPr>
          <p:spPr bwMode="auto">
            <a:xfrm>
              <a:off x="4451350" y="3359150"/>
              <a:ext cx="447675" cy="447675"/>
            </a:xfrm>
            <a:custGeom>
              <a:avLst/>
              <a:gdLst>
                <a:gd name="T0" fmla="*/ 282 w 282"/>
                <a:gd name="T1" fmla="*/ 112 h 282"/>
                <a:gd name="T2" fmla="*/ 170 w 282"/>
                <a:gd name="T3" fmla="*/ 0 h 282"/>
                <a:gd name="T4" fmla="*/ 86 w 282"/>
                <a:gd name="T5" fmla="*/ 84 h 282"/>
                <a:gd name="T6" fmla="*/ 30 w 282"/>
                <a:gd name="T7" fmla="*/ 28 h 282"/>
                <a:gd name="T8" fmla="*/ 0 w 282"/>
                <a:gd name="T9" fmla="*/ 282 h 282"/>
                <a:gd name="T10" fmla="*/ 254 w 282"/>
                <a:gd name="T11" fmla="*/ 252 h 282"/>
                <a:gd name="T12" fmla="*/ 198 w 282"/>
                <a:gd name="T13" fmla="*/ 196 h 282"/>
                <a:gd name="T14" fmla="*/ 282 w 282"/>
                <a:gd name="T15" fmla="*/ 112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282" y="112"/>
                  </a:moveTo>
                  <a:lnTo>
                    <a:pt x="170" y="0"/>
                  </a:lnTo>
                  <a:lnTo>
                    <a:pt x="86" y="84"/>
                  </a:lnTo>
                  <a:lnTo>
                    <a:pt x="30" y="28"/>
                  </a:lnTo>
                  <a:lnTo>
                    <a:pt x="0" y="282"/>
                  </a:lnTo>
                  <a:lnTo>
                    <a:pt x="254" y="252"/>
                  </a:lnTo>
                  <a:lnTo>
                    <a:pt x="198" y="196"/>
                  </a:lnTo>
                  <a:lnTo>
                    <a:pt x="28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2" name="Freeform 149"/>
            <p:cNvSpPr/>
            <p:nvPr/>
          </p:nvSpPr>
          <p:spPr bwMode="auto">
            <a:xfrm>
              <a:off x="3987800" y="3822700"/>
              <a:ext cx="447675" cy="447675"/>
            </a:xfrm>
            <a:custGeom>
              <a:avLst/>
              <a:gdLst>
                <a:gd name="T0" fmla="*/ 84 w 282"/>
                <a:gd name="T1" fmla="*/ 86 h 282"/>
                <a:gd name="T2" fmla="*/ 0 w 282"/>
                <a:gd name="T3" fmla="*/ 170 h 282"/>
                <a:gd name="T4" fmla="*/ 112 w 282"/>
                <a:gd name="T5" fmla="*/ 282 h 282"/>
                <a:gd name="T6" fmla="*/ 196 w 282"/>
                <a:gd name="T7" fmla="*/ 198 h 282"/>
                <a:gd name="T8" fmla="*/ 252 w 282"/>
                <a:gd name="T9" fmla="*/ 254 h 282"/>
                <a:gd name="T10" fmla="*/ 282 w 282"/>
                <a:gd name="T11" fmla="*/ 0 h 282"/>
                <a:gd name="T12" fmla="*/ 28 w 282"/>
                <a:gd name="T13" fmla="*/ 30 h 282"/>
                <a:gd name="T14" fmla="*/ 84 w 282"/>
                <a:gd name="T15" fmla="*/ 86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84" y="86"/>
                  </a:moveTo>
                  <a:lnTo>
                    <a:pt x="0" y="170"/>
                  </a:lnTo>
                  <a:lnTo>
                    <a:pt x="112" y="282"/>
                  </a:lnTo>
                  <a:lnTo>
                    <a:pt x="196" y="198"/>
                  </a:lnTo>
                  <a:lnTo>
                    <a:pt x="252" y="254"/>
                  </a:lnTo>
                  <a:lnTo>
                    <a:pt x="282" y="0"/>
                  </a:lnTo>
                  <a:lnTo>
                    <a:pt x="28" y="30"/>
                  </a:lnTo>
                  <a:lnTo>
                    <a:pt x="8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03" name="Group 118"/>
          <p:cNvGrpSpPr/>
          <p:nvPr/>
        </p:nvGrpSpPr>
        <p:grpSpPr>
          <a:xfrm>
            <a:off x="740865" y="4100299"/>
            <a:ext cx="527769" cy="428811"/>
            <a:chOff x="2362200" y="1190625"/>
            <a:chExt cx="914400" cy="742950"/>
          </a:xfrm>
          <a:solidFill>
            <a:schemeClr val="bg1"/>
          </a:solidFill>
        </p:grpSpPr>
        <p:sp>
          <p:nvSpPr>
            <p:cNvPr id="104" name="Freeform 198"/>
            <p:cNvSpPr/>
            <p:nvPr/>
          </p:nvSpPr>
          <p:spPr bwMode="auto">
            <a:xfrm>
              <a:off x="2362200" y="1190625"/>
              <a:ext cx="914400" cy="571500"/>
            </a:xfrm>
            <a:custGeom>
              <a:avLst/>
              <a:gdLst>
                <a:gd name="T0" fmla="*/ 288 w 576"/>
                <a:gd name="T1" fmla="*/ 0 h 360"/>
                <a:gd name="T2" fmla="*/ 230 w 576"/>
                <a:gd name="T3" fmla="*/ 6 h 360"/>
                <a:gd name="T4" fmla="*/ 176 w 576"/>
                <a:gd name="T5" fmla="*/ 22 h 360"/>
                <a:gd name="T6" fmla="*/ 128 w 576"/>
                <a:gd name="T7" fmla="*/ 50 h 360"/>
                <a:gd name="T8" fmla="*/ 86 w 576"/>
                <a:gd name="T9" fmla="*/ 84 h 360"/>
                <a:gd name="T10" fmla="*/ 50 w 576"/>
                <a:gd name="T11" fmla="*/ 126 h 360"/>
                <a:gd name="T12" fmla="*/ 24 w 576"/>
                <a:gd name="T13" fmla="*/ 174 h 360"/>
                <a:gd name="T14" fmla="*/ 6 w 576"/>
                <a:gd name="T15" fmla="*/ 228 h 360"/>
                <a:gd name="T16" fmla="*/ 0 w 576"/>
                <a:gd name="T17" fmla="*/ 286 h 360"/>
                <a:gd name="T18" fmla="*/ 0 w 576"/>
                <a:gd name="T19" fmla="*/ 360 h 360"/>
                <a:gd name="T20" fmla="*/ 58 w 576"/>
                <a:gd name="T21" fmla="*/ 360 h 360"/>
                <a:gd name="T22" fmla="*/ 58 w 576"/>
                <a:gd name="T23" fmla="*/ 286 h 360"/>
                <a:gd name="T24" fmla="*/ 64 w 576"/>
                <a:gd name="T25" fmla="*/ 240 h 360"/>
                <a:gd name="T26" fmla="*/ 78 w 576"/>
                <a:gd name="T27" fmla="*/ 196 h 360"/>
                <a:gd name="T28" fmla="*/ 98 w 576"/>
                <a:gd name="T29" fmla="*/ 158 h 360"/>
                <a:gd name="T30" fmla="*/ 126 w 576"/>
                <a:gd name="T31" fmla="*/ 124 h 360"/>
                <a:gd name="T32" fmla="*/ 160 w 576"/>
                <a:gd name="T33" fmla="*/ 96 h 360"/>
                <a:gd name="T34" fmla="*/ 200 w 576"/>
                <a:gd name="T35" fmla="*/ 76 h 360"/>
                <a:gd name="T36" fmla="*/ 242 w 576"/>
                <a:gd name="T37" fmla="*/ 62 h 360"/>
                <a:gd name="T38" fmla="*/ 288 w 576"/>
                <a:gd name="T39" fmla="*/ 58 h 360"/>
                <a:gd name="T40" fmla="*/ 312 w 576"/>
                <a:gd name="T41" fmla="*/ 60 h 360"/>
                <a:gd name="T42" fmla="*/ 356 w 576"/>
                <a:gd name="T43" fmla="*/ 68 h 360"/>
                <a:gd name="T44" fmla="*/ 398 w 576"/>
                <a:gd name="T45" fmla="*/ 86 h 360"/>
                <a:gd name="T46" fmla="*/ 434 w 576"/>
                <a:gd name="T47" fmla="*/ 110 h 360"/>
                <a:gd name="T48" fmla="*/ 464 w 576"/>
                <a:gd name="T49" fmla="*/ 140 h 360"/>
                <a:gd name="T50" fmla="*/ 490 w 576"/>
                <a:gd name="T51" fmla="*/ 176 h 360"/>
                <a:gd name="T52" fmla="*/ 508 w 576"/>
                <a:gd name="T53" fmla="*/ 218 h 360"/>
                <a:gd name="T54" fmla="*/ 516 w 576"/>
                <a:gd name="T55" fmla="*/ 262 h 360"/>
                <a:gd name="T56" fmla="*/ 518 w 576"/>
                <a:gd name="T57" fmla="*/ 286 h 360"/>
                <a:gd name="T58" fmla="*/ 576 w 576"/>
                <a:gd name="T59" fmla="*/ 360 h 360"/>
                <a:gd name="T60" fmla="*/ 576 w 576"/>
                <a:gd name="T61" fmla="*/ 286 h 360"/>
                <a:gd name="T62" fmla="*/ 574 w 576"/>
                <a:gd name="T63" fmla="*/ 256 h 360"/>
                <a:gd name="T64" fmla="*/ 562 w 576"/>
                <a:gd name="T65" fmla="*/ 200 h 360"/>
                <a:gd name="T66" fmla="*/ 540 w 576"/>
                <a:gd name="T67" fmla="*/ 150 h 360"/>
                <a:gd name="T68" fmla="*/ 510 w 576"/>
                <a:gd name="T69" fmla="*/ 104 h 360"/>
                <a:gd name="T70" fmla="*/ 470 w 576"/>
                <a:gd name="T71" fmla="*/ 66 h 360"/>
                <a:gd name="T72" fmla="*/ 424 w 576"/>
                <a:gd name="T73" fmla="*/ 34 h 360"/>
                <a:gd name="T74" fmla="*/ 374 w 576"/>
                <a:gd name="T75" fmla="*/ 14 h 360"/>
                <a:gd name="T76" fmla="*/ 318 w 576"/>
                <a:gd name="T77" fmla="*/ 2 h 360"/>
                <a:gd name="T78" fmla="*/ 288 w 576"/>
                <a:gd name="T7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6" h="360">
                  <a:moveTo>
                    <a:pt x="288" y="0"/>
                  </a:moveTo>
                  <a:lnTo>
                    <a:pt x="288" y="0"/>
                  </a:lnTo>
                  <a:lnTo>
                    <a:pt x="258" y="2"/>
                  </a:lnTo>
                  <a:lnTo>
                    <a:pt x="230" y="6"/>
                  </a:lnTo>
                  <a:lnTo>
                    <a:pt x="204" y="14"/>
                  </a:lnTo>
                  <a:lnTo>
                    <a:pt x="176" y="22"/>
                  </a:lnTo>
                  <a:lnTo>
                    <a:pt x="152" y="34"/>
                  </a:lnTo>
                  <a:lnTo>
                    <a:pt x="128" y="50"/>
                  </a:lnTo>
                  <a:lnTo>
                    <a:pt x="106" y="66"/>
                  </a:lnTo>
                  <a:lnTo>
                    <a:pt x="86" y="84"/>
                  </a:lnTo>
                  <a:lnTo>
                    <a:pt x="66" y="104"/>
                  </a:lnTo>
                  <a:lnTo>
                    <a:pt x="50" y="126"/>
                  </a:lnTo>
                  <a:lnTo>
                    <a:pt x="36" y="150"/>
                  </a:lnTo>
                  <a:lnTo>
                    <a:pt x="24" y="174"/>
                  </a:lnTo>
                  <a:lnTo>
                    <a:pt x="14" y="200"/>
                  </a:lnTo>
                  <a:lnTo>
                    <a:pt x="6" y="228"/>
                  </a:lnTo>
                  <a:lnTo>
                    <a:pt x="2" y="256"/>
                  </a:lnTo>
                  <a:lnTo>
                    <a:pt x="0" y="286"/>
                  </a:lnTo>
                  <a:lnTo>
                    <a:pt x="0" y="286"/>
                  </a:lnTo>
                  <a:lnTo>
                    <a:pt x="0" y="360"/>
                  </a:lnTo>
                  <a:lnTo>
                    <a:pt x="58" y="360"/>
                  </a:lnTo>
                  <a:lnTo>
                    <a:pt x="58" y="360"/>
                  </a:lnTo>
                  <a:lnTo>
                    <a:pt x="58" y="286"/>
                  </a:lnTo>
                  <a:lnTo>
                    <a:pt x="58" y="286"/>
                  </a:lnTo>
                  <a:lnTo>
                    <a:pt x="60" y="262"/>
                  </a:lnTo>
                  <a:lnTo>
                    <a:pt x="64" y="240"/>
                  </a:lnTo>
                  <a:lnTo>
                    <a:pt x="70" y="218"/>
                  </a:lnTo>
                  <a:lnTo>
                    <a:pt x="78" y="196"/>
                  </a:lnTo>
                  <a:lnTo>
                    <a:pt x="86" y="176"/>
                  </a:lnTo>
                  <a:lnTo>
                    <a:pt x="98" y="158"/>
                  </a:lnTo>
                  <a:lnTo>
                    <a:pt x="112" y="140"/>
                  </a:lnTo>
                  <a:lnTo>
                    <a:pt x="126" y="124"/>
                  </a:lnTo>
                  <a:lnTo>
                    <a:pt x="142" y="110"/>
                  </a:lnTo>
                  <a:lnTo>
                    <a:pt x="160" y="96"/>
                  </a:lnTo>
                  <a:lnTo>
                    <a:pt x="180" y="86"/>
                  </a:lnTo>
                  <a:lnTo>
                    <a:pt x="200" y="76"/>
                  </a:lnTo>
                  <a:lnTo>
                    <a:pt x="220" y="68"/>
                  </a:lnTo>
                  <a:lnTo>
                    <a:pt x="242" y="62"/>
                  </a:lnTo>
                  <a:lnTo>
                    <a:pt x="264" y="60"/>
                  </a:lnTo>
                  <a:lnTo>
                    <a:pt x="288" y="58"/>
                  </a:lnTo>
                  <a:lnTo>
                    <a:pt x="288" y="58"/>
                  </a:lnTo>
                  <a:lnTo>
                    <a:pt x="312" y="60"/>
                  </a:lnTo>
                  <a:lnTo>
                    <a:pt x="334" y="62"/>
                  </a:lnTo>
                  <a:lnTo>
                    <a:pt x="356" y="68"/>
                  </a:lnTo>
                  <a:lnTo>
                    <a:pt x="378" y="76"/>
                  </a:lnTo>
                  <a:lnTo>
                    <a:pt x="398" y="86"/>
                  </a:lnTo>
                  <a:lnTo>
                    <a:pt x="416" y="96"/>
                  </a:lnTo>
                  <a:lnTo>
                    <a:pt x="434" y="110"/>
                  </a:lnTo>
                  <a:lnTo>
                    <a:pt x="450" y="124"/>
                  </a:lnTo>
                  <a:lnTo>
                    <a:pt x="464" y="140"/>
                  </a:lnTo>
                  <a:lnTo>
                    <a:pt x="478" y="158"/>
                  </a:lnTo>
                  <a:lnTo>
                    <a:pt x="490" y="176"/>
                  </a:lnTo>
                  <a:lnTo>
                    <a:pt x="500" y="196"/>
                  </a:lnTo>
                  <a:lnTo>
                    <a:pt x="508" y="218"/>
                  </a:lnTo>
                  <a:lnTo>
                    <a:pt x="514" y="240"/>
                  </a:lnTo>
                  <a:lnTo>
                    <a:pt x="516" y="262"/>
                  </a:lnTo>
                  <a:lnTo>
                    <a:pt x="518" y="286"/>
                  </a:lnTo>
                  <a:lnTo>
                    <a:pt x="518" y="286"/>
                  </a:lnTo>
                  <a:lnTo>
                    <a:pt x="518" y="360"/>
                  </a:lnTo>
                  <a:lnTo>
                    <a:pt x="576" y="360"/>
                  </a:lnTo>
                  <a:lnTo>
                    <a:pt x="576" y="360"/>
                  </a:lnTo>
                  <a:lnTo>
                    <a:pt x="576" y="286"/>
                  </a:lnTo>
                  <a:lnTo>
                    <a:pt x="576" y="286"/>
                  </a:lnTo>
                  <a:lnTo>
                    <a:pt x="574" y="256"/>
                  </a:lnTo>
                  <a:lnTo>
                    <a:pt x="570" y="228"/>
                  </a:lnTo>
                  <a:lnTo>
                    <a:pt x="562" y="200"/>
                  </a:lnTo>
                  <a:lnTo>
                    <a:pt x="552" y="174"/>
                  </a:lnTo>
                  <a:lnTo>
                    <a:pt x="540" y="150"/>
                  </a:lnTo>
                  <a:lnTo>
                    <a:pt x="526" y="126"/>
                  </a:lnTo>
                  <a:lnTo>
                    <a:pt x="510" y="104"/>
                  </a:lnTo>
                  <a:lnTo>
                    <a:pt x="490" y="84"/>
                  </a:lnTo>
                  <a:lnTo>
                    <a:pt x="470" y="66"/>
                  </a:lnTo>
                  <a:lnTo>
                    <a:pt x="448" y="48"/>
                  </a:lnTo>
                  <a:lnTo>
                    <a:pt x="424" y="34"/>
                  </a:lnTo>
                  <a:lnTo>
                    <a:pt x="400" y="22"/>
                  </a:lnTo>
                  <a:lnTo>
                    <a:pt x="374" y="14"/>
                  </a:lnTo>
                  <a:lnTo>
                    <a:pt x="346" y="6"/>
                  </a:lnTo>
                  <a:lnTo>
                    <a:pt x="318" y="2"/>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5" name="Freeform 199"/>
            <p:cNvSpPr/>
            <p:nvPr/>
          </p:nvSpPr>
          <p:spPr bwMode="auto">
            <a:xfrm>
              <a:off x="2517775" y="1590675"/>
              <a:ext cx="133350" cy="342900"/>
            </a:xfrm>
            <a:custGeom>
              <a:avLst/>
              <a:gdLst>
                <a:gd name="T0" fmla="*/ 60 w 84"/>
                <a:gd name="T1" fmla="*/ 0 h 216"/>
                <a:gd name="T2" fmla="*/ 24 w 84"/>
                <a:gd name="T3" fmla="*/ 0 h 216"/>
                <a:gd name="T4" fmla="*/ 24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4 w 84"/>
                <a:gd name="T25" fmla="*/ 216 h 216"/>
                <a:gd name="T26" fmla="*/ 60 w 84"/>
                <a:gd name="T27" fmla="*/ 216 h 216"/>
                <a:gd name="T28" fmla="*/ 60 w 84"/>
                <a:gd name="T29" fmla="*/ 216 h 216"/>
                <a:gd name="T30" fmla="*/ 70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70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4" y="0"/>
                  </a:lnTo>
                  <a:lnTo>
                    <a:pt x="24" y="0"/>
                  </a:lnTo>
                  <a:lnTo>
                    <a:pt x="14" y="2"/>
                  </a:lnTo>
                  <a:lnTo>
                    <a:pt x="6" y="8"/>
                  </a:lnTo>
                  <a:lnTo>
                    <a:pt x="2" y="16"/>
                  </a:lnTo>
                  <a:lnTo>
                    <a:pt x="0" y="24"/>
                  </a:lnTo>
                  <a:lnTo>
                    <a:pt x="0" y="192"/>
                  </a:lnTo>
                  <a:lnTo>
                    <a:pt x="0" y="192"/>
                  </a:lnTo>
                  <a:lnTo>
                    <a:pt x="2" y="202"/>
                  </a:lnTo>
                  <a:lnTo>
                    <a:pt x="6" y="210"/>
                  </a:lnTo>
                  <a:lnTo>
                    <a:pt x="14" y="214"/>
                  </a:lnTo>
                  <a:lnTo>
                    <a:pt x="24" y="216"/>
                  </a:lnTo>
                  <a:lnTo>
                    <a:pt x="60" y="216"/>
                  </a:lnTo>
                  <a:lnTo>
                    <a:pt x="60" y="216"/>
                  </a:lnTo>
                  <a:lnTo>
                    <a:pt x="70" y="214"/>
                  </a:lnTo>
                  <a:lnTo>
                    <a:pt x="76" y="210"/>
                  </a:lnTo>
                  <a:lnTo>
                    <a:pt x="82" y="202"/>
                  </a:lnTo>
                  <a:lnTo>
                    <a:pt x="84" y="192"/>
                  </a:lnTo>
                  <a:lnTo>
                    <a:pt x="84" y="24"/>
                  </a:lnTo>
                  <a:lnTo>
                    <a:pt x="84" y="24"/>
                  </a:lnTo>
                  <a:lnTo>
                    <a:pt x="82" y="16"/>
                  </a:lnTo>
                  <a:lnTo>
                    <a:pt x="76" y="8"/>
                  </a:lnTo>
                  <a:lnTo>
                    <a:pt x="70"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6" name="Freeform 200"/>
            <p:cNvSpPr/>
            <p:nvPr/>
          </p:nvSpPr>
          <p:spPr bwMode="auto">
            <a:xfrm>
              <a:off x="2990850" y="1590675"/>
              <a:ext cx="133350" cy="342900"/>
            </a:xfrm>
            <a:custGeom>
              <a:avLst/>
              <a:gdLst>
                <a:gd name="T0" fmla="*/ 60 w 84"/>
                <a:gd name="T1" fmla="*/ 0 h 216"/>
                <a:gd name="T2" fmla="*/ 22 w 84"/>
                <a:gd name="T3" fmla="*/ 0 h 216"/>
                <a:gd name="T4" fmla="*/ 22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2 w 84"/>
                <a:gd name="T25" fmla="*/ 216 h 216"/>
                <a:gd name="T26" fmla="*/ 60 w 84"/>
                <a:gd name="T27" fmla="*/ 216 h 216"/>
                <a:gd name="T28" fmla="*/ 60 w 84"/>
                <a:gd name="T29" fmla="*/ 216 h 216"/>
                <a:gd name="T30" fmla="*/ 68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68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2" y="0"/>
                  </a:lnTo>
                  <a:lnTo>
                    <a:pt x="22" y="0"/>
                  </a:lnTo>
                  <a:lnTo>
                    <a:pt x="14" y="2"/>
                  </a:lnTo>
                  <a:lnTo>
                    <a:pt x="6" y="8"/>
                  </a:lnTo>
                  <a:lnTo>
                    <a:pt x="2" y="16"/>
                  </a:lnTo>
                  <a:lnTo>
                    <a:pt x="0" y="24"/>
                  </a:lnTo>
                  <a:lnTo>
                    <a:pt x="0" y="192"/>
                  </a:lnTo>
                  <a:lnTo>
                    <a:pt x="0" y="192"/>
                  </a:lnTo>
                  <a:lnTo>
                    <a:pt x="2" y="202"/>
                  </a:lnTo>
                  <a:lnTo>
                    <a:pt x="6" y="210"/>
                  </a:lnTo>
                  <a:lnTo>
                    <a:pt x="14" y="214"/>
                  </a:lnTo>
                  <a:lnTo>
                    <a:pt x="22" y="216"/>
                  </a:lnTo>
                  <a:lnTo>
                    <a:pt x="60" y="216"/>
                  </a:lnTo>
                  <a:lnTo>
                    <a:pt x="60" y="216"/>
                  </a:lnTo>
                  <a:lnTo>
                    <a:pt x="68" y="214"/>
                  </a:lnTo>
                  <a:lnTo>
                    <a:pt x="76" y="210"/>
                  </a:lnTo>
                  <a:lnTo>
                    <a:pt x="82" y="202"/>
                  </a:lnTo>
                  <a:lnTo>
                    <a:pt x="84" y="192"/>
                  </a:lnTo>
                  <a:lnTo>
                    <a:pt x="84" y="24"/>
                  </a:lnTo>
                  <a:lnTo>
                    <a:pt x="84" y="24"/>
                  </a:lnTo>
                  <a:lnTo>
                    <a:pt x="82" y="16"/>
                  </a:lnTo>
                  <a:lnTo>
                    <a:pt x="76" y="8"/>
                  </a:lnTo>
                  <a:lnTo>
                    <a:pt x="68"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07" name="Group 130"/>
          <p:cNvGrpSpPr/>
          <p:nvPr/>
        </p:nvGrpSpPr>
        <p:grpSpPr>
          <a:xfrm>
            <a:off x="743793" y="2116683"/>
            <a:ext cx="516008" cy="357099"/>
            <a:chOff x="7162800" y="1309688"/>
            <a:chExt cx="917575" cy="635000"/>
          </a:xfrm>
          <a:solidFill>
            <a:schemeClr val="bg1"/>
          </a:solidFill>
        </p:grpSpPr>
        <p:sp>
          <p:nvSpPr>
            <p:cNvPr id="108" name="Freeform 231"/>
            <p:cNvSpPr/>
            <p:nvPr/>
          </p:nvSpPr>
          <p:spPr bwMode="auto">
            <a:xfrm>
              <a:off x="7162800" y="1477963"/>
              <a:ext cx="917575" cy="466725"/>
            </a:xfrm>
            <a:custGeom>
              <a:avLst/>
              <a:gdLst>
                <a:gd name="T0" fmla="*/ 36 w 578"/>
                <a:gd name="T1" fmla="*/ 278 h 294"/>
                <a:gd name="T2" fmla="*/ 36 w 578"/>
                <a:gd name="T3" fmla="*/ 278 h 294"/>
                <a:gd name="T4" fmla="*/ 36 w 578"/>
                <a:gd name="T5" fmla="*/ 284 h 294"/>
                <a:gd name="T6" fmla="*/ 40 w 578"/>
                <a:gd name="T7" fmla="*/ 288 h 294"/>
                <a:gd name="T8" fmla="*/ 44 w 578"/>
                <a:gd name="T9" fmla="*/ 292 h 294"/>
                <a:gd name="T10" fmla="*/ 50 w 578"/>
                <a:gd name="T11" fmla="*/ 294 h 294"/>
                <a:gd name="T12" fmla="*/ 528 w 578"/>
                <a:gd name="T13" fmla="*/ 294 h 294"/>
                <a:gd name="T14" fmla="*/ 528 w 578"/>
                <a:gd name="T15" fmla="*/ 294 h 294"/>
                <a:gd name="T16" fmla="*/ 534 w 578"/>
                <a:gd name="T17" fmla="*/ 292 h 294"/>
                <a:gd name="T18" fmla="*/ 538 w 578"/>
                <a:gd name="T19" fmla="*/ 288 h 294"/>
                <a:gd name="T20" fmla="*/ 542 w 578"/>
                <a:gd name="T21" fmla="*/ 284 h 294"/>
                <a:gd name="T22" fmla="*/ 542 w 578"/>
                <a:gd name="T23" fmla="*/ 278 h 294"/>
                <a:gd name="T24" fmla="*/ 578 w 578"/>
                <a:gd name="T25" fmla="*/ 0 h 294"/>
                <a:gd name="T26" fmla="*/ 0 w 578"/>
                <a:gd name="T27" fmla="*/ 0 h 294"/>
                <a:gd name="T28" fmla="*/ 36 w 578"/>
                <a:gd name="T29" fmla="*/ 27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94">
                  <a:moveTo>
                    <a:pt x="36" y="278"/>
                  </a:moveTo>
                  <a:lnTo>
                    <a:pt x="36" y="278"/>
                  </a:lnTo>
                  <a:lnTo>
                    <a:pt x="36" y="284"/>
                  </a:lnTo>
                  <a:lnTo>
                    <a:pt x="40" y="288"/>
                  </a:lnTo>
                  <a:lnTo>
                    <a:pt x="44" y="292"/>
                  </a:lnTo>
                  <a:lnTo>
                    <a:pt x="50" y="294"/>
                  </a:lnTo>
                  <a:lnTo>
                    <a:pt x="528" y="294"/>
                  </a:lnTo>
                  <a:lnTo>
                    <a:pt x="528" y="294"/>
                  </a:lnTo>
                  <a:lnTo>
                    <a:pt x="534" y="292"/>
                  </a:lnTo>
                  <a:lnTo>
                    <a:pt x="538" y="288"/>
                  </a:lnTo>
                  <a:lnTo>
                    <a:pt x="542" y="284"/>
                  </a:lnTo>
                  <a:lnTo>
                    <a:pt x="542" y="278"/>
                  </a:lnTo>
                  <a:lnTo>
                    <a:pt x="578" y="0"/>
                  </a:lnTo>
                  <a:lnTo>
                    <a:pt x="0" y="0"/>
                  </a:lnTo>
                  <a:lnTo>
                    <a:pt x="36" y="2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9" name="Freeform 232"/>
            <p:cNvSpPr/>
            <p:nvPr/>
          </p:nvSpPr>
          <p:spPr bwMode="auto">
            <a:xfrm>
              <a:off x="7219950" y="1309688"/>
              <a:ext cx="803275" cy="111125"/>
            </a:xfrm>
            <a:custGeom>
              <a:avLst/>
              <a:gdLst>
                <a:gd name="T0" fmla="*/ 506 w 506"/>
                <a:gd name="T1" fmla="*/ 64 h 70"/>
                <a:gd name="T2" fmla="*/ 506 w 506"/>
                <a:gd name="T3" fmla="*/ 64 h 70"/>
                <a:gd name="T4" fmla="*/ 506 w 506"/>
                <a:gd name="T5" fmla="*/ 58 h 70"/>
                <a:gd name="T6" fmla="*/ 502 w 506"/>
                <a:gd name="T7" fmla="*/ 54 h 70"/>
                <a:gd name="T8" fmla="*/ 498 w 506"/>
                <a:gd name="T9" fmla="*/ 50 h 70"/>
                <a:gd name="T10" fmla="*/ 492 w 506"/>
                <a:gd name="T11" fmla="*/ 50 h 70"/>
                <a:gd name="T12" fmla="*/ 212 w 506"/>
                <a:gd name="T13" fmla="*/ 50 h 70"/>
                <a:gd name="T14" fmla="*/ 196 w 506"/>
                <a:gd name="T15" fmla="*/ 14 h 70"/>
                <a:gd name="T16" fmla="*/ 196 w 506"/>
                <a:gd name="T17" fmla="*/ 14 h 70"/>
                <a:gd name="T18" fmla="*/ 192 w 506"/>
                <a:gd name="T19" fmla="*/ 8 h 70"/>
                <a:gd name="T20" fmla="*/ 186 w 506"/>
                <a:gd name="T21" fmla="*/ 4 h 70"/>
                <a:gd name="T22" fmla="*/ 180 w 506"/>
                <a:gd name="T23" fmla="*/ 2 h 70"/>
                <a:gd name="T24" fmla="*/ 174 w 506"/>
                <a:gd name="T25" fmla="*/ 0 h 70"/>
                <a:gd name="T26" fmla="*/ 78 w 506"/>
                <a:gd name="T27" fmla="*/ 0 h 70"/>
                <a:gd name="T28" fmla="*/ 78 w 506"/>
                <a:gd name="T29" fmla="*/ 0 h 70"/>
                <a:gd name="T30" fmla="*/ 70 w 506"/>
                <a:gd name="T31" fmla="*/ 2 h 70"/>
                <a:gd name="T32" fmla="*/ 64 w 506"/>
                <a:gd name="T33" fmla="*/ 4 h 70"/>
                <a:gd name="T34" fmla="*/ 58 w 506"/>
                <a:gd name="T35" fmla="*/ 8 h 70"/>
                <a:gd name="T36" fmla="*/ 56 w 506"/>
                <a:gd name="T37" fmla="*/ 14 h 70"/>
                <a:gd name="T38" fmla="*/ 38 w 506"/>
                <a:gd name="T39" fmla="*/ 50 h 70"/>
                <a:gd name="T40" fmla="*/ 14 w 506"/>
                <a:gd name="T41" fmla="*/ 50 h 70"/>
                <a:gd name="T42" fmla="*/ 14 w 506"/>
                <a:gd name="T43" fmla="*/ 50 h 70"/>
                <a:gd name="T44" fmla="*/ 8 w 506"/>
                <a:gd name="T45" fmla="*/ 50 h 70"/>
                <a:gd name="T46" fmla="*/ 4 w 506"/>
                <a:gd name="T47" fmla="*/ 54 h 70"/>
                <a:gd name="T48" fmla="*/ 0 w 506"/>
                <a:gd name="T49" fmla="*/ 58 h 70"/>
                <a:gd name="T50" fmla="*/ 0 w 506"/>
                <a:gd name="T51" fmla="*/ 64 h 70"/>
                <a:gd name="T52" fmla="*/ 0 w 506"/>
                <a:gd name="T53" fmla="*/ 70 h 70"/>
                <a:gd name="T54" fmla="*/ 506 w 506"/>
                <a:gd name="T55" fmla="*/ 70 h 70"/>
                <a:gd name="T56" fmla="*/ 506 w 506"/>
                <a:gd name="T5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6" h="70">
                  <a:moveTo>
                    <a:pt x="506" y="64"/>
                  </a:moveTo>
                  <a:lnTo>
                    <a:pt x="506" y="64"/>
                  </a:lnTo>
                  <a:lnTo>
                    <a:pt x="506" y="58"/>
                  </a:lnTo>
                  <a:lnTo>
                    <a:pt x="502" y="54"/>
                  </a:lnTo>
                  <a:lnTo>
                    <a:pt x="498" y="50"/>
                  </a:lnTo>
                  <a:lnTo>
                    <a:pt x="492" y="50"/>
                  </a:lnTo>
                  <a:lnTo>
                    <a:pt x="212" y="50"/>
                  </a:lnTo>
                  <a:lnTo>
                    <a:pt x="196" y="14"/>
                  </a:lnTo>
                  <a:lnTo>
                    <a:pt x="196" y="14"/>
                  </a:lnTo>
                  <a:lnTo>
                    <a:pt x="192" y="8"/>
                  </a:lnTo>
                  <a:lnTo>
                    <a:pt x="186" y="4"/>
                  </a:lnTo>
                  <a:lnTo>
                    <a:pt x="180" y="2"/>
                  </a:lnTo>
                  <a:lnTo>
                    <a:pt x="174" y="0"/>
                  </a:lnTo>
                  <a:lnTo>
                    <a:pt x="78" y="0"/>
                  </a:lnTo>
                  <a:lnTo>
                    <a:pt x="78" y="0"/>
                  </a:lnTo>
                  <a:lnTo>
                    <a:pt x="70" y="2"/>
                  </a:lnTo>
                  <a:lnTo>
                    <a:pt x="64" y="4"/>
                  </a:lnTo>
                  <a:lnTo>
                    <a:pt x="58" y="8"/>
                  </a:lnTo>
                  <a:lnTo>
                    <a:pt x="56" y="14"/>
                  </a:lnTo>
                  <a:lnTo>
                    <a:pt x="38" y="50"/>
                  </a:lnTo>
                  <a:lnTo>
                    <a:pt x="14" y="50"/>
                  </a:lnTo>
                  <a:lnTo>
                    <a:pt x="14" y="50"/>
                  </a:lnTo>
                  <a:lnTo>
                    <a:pt x="8" y="50"/>
                  </a:lnTo>
                  <a:lnTo>
                    <a:pt x="4" y="54"/>
                  </a:lnTo>
                  <a:lnTo>
                    <a:pt x="0" y="58"/>
                  </a:lnTo>
                  <a:lnTo>
                    <a:pt x="0" y="64"/>
                  </a:lnTo>
                  <a:lnTo>
                    <a:pt x="0" y="70"/>
                  </a:lnTo>
                  <a:lnTo>
                    <a:pt x="506" y="70"/>
                  </a:lnTo>
                  <a:lnTo>
                    <a:pt x="506"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111" name="Freeform 41"/>
          <p:cNvSpPr>
            <a:spLocks noEditPoints="1"/>
          </p:cNvSpPr>
          <p:nvPr/>
        </p:nvSpPr>
        <p:spPr bwMode="auto">
          <a:xfrm>
            <a:off x="5942378" y="4993911"/>
            <a:ext cx="405153" cy="745109"/>
          </a:xfrm>
          <a:custGeom>
            <a:avLst/>
            <a:gdLst>
              <a:gd name="T0" fmla="*/ 36 w 348"/>
              <a:gd name="T1" fmla="*/ 0 h 640"/>
              <a:gd name="T2" fmla="*/ 28 w 348"/>
              <a:gd name="T3" fmla="*/ 0 h 640"/>
              <a:gd name="T4" fmla="*/ 16 w 348"/>
              <a:gd name="T5" fmla="*/ 6 h 640"/>
              <a:gd name="T6" fmla="*/ 6 w 348"/>
              <a:gd name="T7" fmla="*/ 14 h 640"/>
              <a:gd name="T8" fmla="*/ 0 w 348"/>
              <a:gd name="T9" fmla="*/ 28 h 640"/>
              <a:gd name="T10" fmla="*/ 0 w 348"/>
              <a:gd name="T11" fmla="*/ 604 h 640"/>
              <a:gd name="T12" fmla="*/ 0 w 348"/>
              <a:gd name="T13" fmla="*/ 612 h 640"/>
              <a:gd name="T14" fmla="*/ 6 w 348"/>
              <a:gd name="T15" fmla="*/ 624 h 640"/>
              <a:gd name="T16" fmla="*/ 16 w 348"/>
              <a:gd name="T17" fmla="*/ 634 h 640"/>
              <a:gd name="T18" fmla="*/ 28 w 348"/>
              <a:gd name="T19" fmla="*/ 638 h 640"/>
              <a:gd name="T20" fmla="*/ 312 w 348"/>
              <a:gd name="T21" fmla="*/ 640 h 640"/>
              <a:gd name="T22" fmla="*/ 320 w 348"/>
              <a:gd name="T23" fmla="*/ 638 h 640"/>
              <a:gd name="T24" fmla="*/ 332 w 348"/>
              <a:gd name="T25" fmla="*/ 634 h 640"/>
              <a:gd name="T26" fmla="*/ 342 w 348"/>
              <a:gd name="T27" fmla="*/ 624 h 640"/>
              <a:gd name="T28" fmla="*/ 346 w 348"/>
              <a:gd name="T29" fmla="*/ 612 h 640"/>
              <a:gd name="T30" fmla="*/ 348 w 348"/>
              <a:gd name="T31" fmla="*/ 34 h 640"/>
              <a:gd name="T32" fmla="*/ 346 w 348"/>
              <a:gd name="T33" fmla="*/ 28 h 640"/>
              <a:gd name="T34" fmla="*/ 342 w 348"/>
              <a:gd name="T35" fmla="*/ 14 h 640"/>
              <a:gd name="T36" fmla="*/ 332 w 348"/>
              <a:gd name="T37" fmla="*/ 6 h 640"/>
              <a:gd name="T38" fmla="*/ 320 w 348"/>
              <a:gd name="T39" fmla="*/ 0 h 640"/>
              <a:gd name="T40" fmla="*/ 312 w 348"/>
              <a:gd name="T41" fmla="*/ 0 h 640"/>
              <a:gd name="T42" fmla="*/ 218 w 348"/>
              <a:gd name="T43" fmla="*/ 34 h 640"/>
              <a:gd name="T44" fmla="*/ 222 w 348"/>
              <a:gd name="T45" fmla="*/ 34 h 640"/>
              <a:gd name="T46" fmla="*/ 228 w 348"/>
              <a:gd name="T47" fmla="*/ 40 h 640"/>
              <a:gd name="T48" fmla="*/ 228 w 348"/>
              <a:gd name="T49" fmla="*/ 44 h 640"/>
              <a:gd name="T50" fmla="*/ 224 w 348"/>
              <a:gd name="T51" fmla="*/ 50 h 640"/>
              <a:gd name="T52" fmla="*/ 218 w 348"/>
              <a:gd name="T53" fmla="*/ 54 h 640"/>
              <a:gd name="T54" fmla="*/ 130 w 348"/>
              <a:gd name="T55" fmla="*/ 54 h 640"/>
              <a:gd name="T56" fmla="*/ 122 w 348"/>
              <a:gd name="T57" fmla="*/ 50 h 640"/>
              <a:gd name="T58" fmla="*/ 120 w 348"/>
              <a:gd name="T59" fmla="*/ 44 h 640"/>
              <a:gd name="T60" fmla="*/ 120 w 348"/>
              <a:gd name="T61" fmla="*/ 40 h 640"/>
              <a:gd name="T62" fmla="*/ 126 w 348"/>
              <a:gd name="T63" fmla="*/ 34 h 640"/>
              <a:gd name="T64" fmla="*/ 130 w 348"/>
              <a:gd name="T65" fmla="*/ 34 h 640"/>
              <a:gd name="T66" fmla="*/ 174 w 348"/>
              <a:gd name="T67" fmla="*/ 624 h 640"/>
              <a:gd name="T68" fmla="*/ 162 w 348"/>
              <a:gd name="T69" fmla="*/ 622 h 640"/>
              <a:gd name="T70" fmla="*/ 146 w 348"/>
              <a:gd name="T71" fmla="*/ 606 h 640"/>
              <a:gd name="T72" fmla="*/ 144 w 348"/>
              <a:gd name="T73" fmla="*/ 594 h 640"/>
              <a:gd name="T74" fmla="*/ 144 w 348"/>
              <a:gd name="T75" fmla="*/ 588 h 640"/>
              <a:gd name="T76" fmla="*/ 152 w 348"/>
              <a:gd name="T77" fmla="*/ 572 h 640"/>
              <a:gd name="T78" fmla="*/ 168 w 348"/>
              <a:gd name="T79" fmla="*/ 564 h 640"/>
              <a:gd name="T80" fmla="*/ 174 w 348"/>
              <a:gd name="T81" fmla="*/ 564 h 640"/>
              <a:gd name="T82" fmla="*/ 186 w 348"/>
              <a:gd name="T83" fmla="*/ 566 h 640"/>
              <a:gd name="T84" fmla="*/ 202 w 348"/>
              <a:gd name="T85" fmla="*/ 582 h 640"/>
              <a:gd name="T86" fmla="*/ 204 w 348"/>
              <a:gd name="T87" fmla="*/ 594 h 640"/>
              <a:gd name="T88" fmla="*/ 204 w 348"/>
              <a:gd name="T89" fmla="*/ 600 h 640"/>
              <a:gd name="T90" fmla="*/ 194 w 348"/>
              <a:gd name="T91" fmla="*/ 616 h 640"/>
              <a:gd name="T92" fmla="*/ 180 w 348"/>
              <a:gd name="T93" fmla="*/ 624 h 640"/>
              <a:gd name="T94" fmla="*/ 174 w 348"/>
              <a:gd name="T95" fmla="*/ 624 h 640"/>
              <a:gd name="T96" fmla="*/ 18 w 348"/>
              <a:gd name="T97" fmla="*/ 552 h 640"/>
              <a:gd name="T98" fmla="*/ 330 w 348"/>
              <a:gd name="T99" fmla="*/ 8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8" h="640">
                <a:moveTo>
                  <a:pt x="312" y="0"/>
                </a:moveTo>
                <a:lnTo>
                  <a:pt x="36" y="0"/>
                </a:lnTo>
                <a:lnTo>
                  <a:pt x="36" y="0"/>
                </a:lnTo>
                <a:lnTo>
                  <a:pt x="28" y="0"/>
                </a:lnTo>
                <a:lnTo>
                  <a:pt x="22" y="2"/>
                </a:lnTo>
                <a:lnTo>
                  <a:pt x="16" y="6"/>
                </a:lnTo>
                <a:lnTo>
                  <a:pt x="10" y="10"/>
                </a:lnTo>
                <a:lnTo>
                  <a:pt x="6" y="14"/>
                </a:lnTo>
                <a:lnTo>
                  <a:pt x="2" y="20"/>
                </a:lnTo>
                <a:lnTo>
                  <a:pt x="0" y="28"/>
                </a:lnTo>
                <a:lnTo>
                  <a:pt x="0" y="34"/>
                </a:lnTo>
                <a:lnTo>
                  <a:pt x="0" y="604"/>
                </a:lnTo>
                <a:lnTo>
                  <a:pt x="0" y="604"/>
                </a:lnTo>
                <a:lnTo>
                  <a:pt x="0" y="612"/>
                </a:lnTo>
                <a:lnTo>
                  <a:pt x="2" y="618"/>
                </a:lnTo>
                <a:lnTo>
                  <a:pt x="6" y="624"/>
                </a:lnTo>
                <a:lnTo>
                  <a:pt x="10" y="628"/>
                </a:lnTo>
                <a:lnTo>
                  <a:pt x="16" y="634"/>
                </a:lnTo>
                <a:lnTo>
                  <a:pt x="22" y="636"/>
                </a:lnTo>
                <a:lnTo>
                  <a:pt x="28" y="638"/>
                </a:lnTo>
                <a:lnTo>
                  <a:pt x="36" y="640"/>
                </a:lnTo>
                <a:lnTo>
                  <a:pt x="312" y="640"/>
                </a:lnTo>
                <a:lnTo>
                  <a:pt x="312" y="640"/>
                </a:lnTo>
                <a:lnTo>
                  <a:pt x="320" y="638"/>
                </a:lnTo>
                <a:lnTo>
                  <a:pt x="326" y="636"/>
                </a:lnTo>
                <a:lnTo>
                  <a:pt x="332" y="634"/>
                </a:lnTo>
                <a:lnTo>
                  <a:pt x="338" y="628"/>
                </a:lnTo>
                <a:lnTo>
                  <a:pt x="342" y="624"/>
                </a:lnTo>
                <a:lnTo>
                  <a:pt x="344" y="618"/>
                </a:lnTo>
                <a:lnTo>
                  <a:pt x="346" y="612"/>
                </a:lnTo>
                <a:lnTo>
                  <a:pt x="348" y="604"/>
                </a:lnTo>
                <a:lnTo>
                  <a:pt x="348" y="34"/>
                </a:lnTo>
                <a:lnTo>
                  <a:pt x="348" y="34"/>
                </a:lnTo>
                <a:lnTo>
                  <a:pt x="346" y="28"/>
                </a:lnTo>
                <a:lnTo>
                  <a:pt x="344" y="20"/>
                </a:lnTo>
                <a:lnTo>
                  <a:pt x="342" y="14"/>
                </a:lnTo>
                <a:lnTo>
                  <a:pt x="338" y="10"/>
                </a:lnTo>
                <a:lnTo>
                  <a:pt x="332" y="6"/>
                </a:lnTo>
                <a:lnTo>
                  <a:pt x="326" y="2"/>
                </a:lnTo>
                <a:lnTo>
                  <a:pt x="320" y="0"/>
                </a:lnTo>
                <a:lnTo>
                  <a:pt x="312" y="0"/>
                </a:lnTo>
                <a:lnTo>
                  <a:pt x="312" y="0"/>
                </a:lnTo>
                <a:close/>
                <a:moveTo>
                  <a:pt x="130" y="34"/>
                </a:moveTo>
                <a:lnTo>
                  <a:pt x="218" y="34"/>
                </a:lnTo>
                <a:lnTo>
                  <a:pt x="218" y="34"/>
                </a:lnTo>
                <a:lnTo>
                  <a:pt x="222" y="34"/>
                </a:lnTo>
                <a:lnTo>
                  <a:pt x="224" y="36"/>
                </a:lnTo>
                <a:lnTo>
                  <a:pt x="228" y="40"/>
                </a:lnTo>
                <a:lnTo>
                  <a:pt x="228" y="44"/>
                </a:lnTo>
                <a:lnTo>
                  <a:pt x="228" y="44"/>
                </a:lnTo>
                <a:lnTo>
                  <a:pt x="228" y="48"/>
                </a:lnTo>
                <a:lnTo>
                  <a:pt x="224" y="50"/>
                </a:lnTo>
                <a:lnTo>
                  <a:pt x="222" y="54"/>
                </a:lnTo>
                <a:lnTo>
                  <a:pt x="218" y="54"/>
                </a:lnTo>
                <a:lnTo>
                  <a:pt x="130" y="54"/>
                </a:lnTo>
                <a:lnTo>
                  <a:pt x="130" y="54"/>
                </a:lnTo>
                <a:lnTo>
                  <a:pt x="126" y="54"/>
                </a:lnTo>
                <a:lnTo>
                  <a:pt x="122" y="50"/>
                </a:lnTo>
                <a:lnTo>
                  <a:pt x="120" y="48"/>
                </a:lnTo>
                <a:lnTo>
                  <a:pt x="120" y="44"/>
                </a:lnTo>
                <a:lnTo>
                  <a:pt x="120" y="44"/>
                </a:lnTo>
                <a:lnTo>
                  <a:pt x="120" y="40"/>
                </a:lnTo>
                <a:lnTo>
                  <a:pt x="122" y="36"/>
                </a:lnTo>
                <a:lnTo>
                  <a:pt x="126" y="34"/>
                </a:lnTo>
                <a:lnTo>
                  <a:pt x="130" y="34"/>
                </a:lnTo>
                <a:lnTo>
                  <a:pt x="130" y="34"/>
                </a:lnTo>
                <a:close/>
                <a:moveTo>
                  <a:pt x="174" y="624"/>
                </a:moveTo>
                <a:lnTo>
                  <a:pt x="174" y="624"/>
                </a:lnTo>
                <a:lnTo>
                  <a:pt x="168" y="624"/>
                </a:lnTo>
                <a:lnTo>
                  <a:pt x="162" y="622"/>
                </a:lnTo>
                <a:lnTo>
                  <a:pt x="152" y="616"/>
                </a:lnTo>
                <a:lnTo>
                  <a:pt x="146" y="606"/>
                </a:lnTo>
                <a:lnTo>
                  <a:pt x="144" y="600"/>
                </a:lnTo>
                <a:lnTo>
                  <a:pt x="144" y="594"/>
                </a:lnTo>
                <a:lnTo>
                  <a:pt x="144" y="594"/>
                </a:lnTo>
                <a:lnTo>
                  <a:pt x="144" y="588"/>
                </a:lnTo>
                <a:lnTo>
                  <a:pt x="146" y="582"/>
                </a:lnTo>
                <a:lnTo>
                  <a:pt x="152" y="572"/>
                </a:lnTo>
                <a:lnTo>
                  <a:pt x="162" y="566"/>
                </a:lnTo>
                <a:lnTo>
                  <a:pt x="168" y="564"/>
                </a:lnTo>
                <a:lnTo>
                  <a:pt x="174" y="564"/>
                </a:lnTo>
                <a:lnTo>
                  <a:pt x="174" y="564"/>
                </a:lnTo>
                <a:lnTo>
                  <a:pt x="180" y="564"/>
                </a:lnTo>
                <a:lnTo>
                  <a:pt x="186" y="566"/>
                </a:lnTo>
                <a:lnTo>
                  <a:pt x="194" y="572"/>
                </a:lnTo>
                <a:lnTo>
                  <a:pt x="202" y="582"/>
                </a:lnTo>
                <a:lnTo>
                  <a:pt x="204" y="588"/>
                </a:lnTo>
                <a:lnTo>
                  <a:pt x="204" y="594"/>
                </a:lnTo>
                <a:lnTo>
                  <a:pt x="204" y="594"/>
                </a:lnTo>
                <a:lnTo>
                  <a:pt x="204" y="600"/>
                </a:lnTo>
                <a:lnTo>
                  <a:pt x="202" y="606"/>
                </a:lnTo>
                <a:lnTo>
                  <a:pt x="194" y="616"/>
                </a:lnTo>
                <a:lnTo>
                  <a:pt x="186" y="622"/>
                </a:lnTo>
                <a:lnTo>
                  <a:pt x="180" y="624"/>
                </a:lnTo>
                <a:lnTo>
                  <a:pt x="174" y="624"/>
                </a:lnTo>
                <a:lnTo>
                  <a:pt x="174" y="624"/>
                </a:lnTo>
                <a:close/>
                <a:moveTo>
                  <a:pt x="330" y="552"/>
                </a:moveTo>
                <a:lnTo>
                  <a:pt x="18" y="552"/>
                </a:lnTo>
                <a:lnTo>
                  <a:pt x="18" y="88"/>
                </a:lnTo>
                <a:lnTo>
                  <a:pt x="330" y="88"/>
                </a:lnTo>
                <a:lnTo>
                  <a:pt x="330" y="552"/>
                </a:lnTo>
                <a:close/>
              </a:path>
            </a:pathLst>
          </a:custGeom>
          <a:solidFill>
            <a:schemeClr val="bg1"/>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2" name="Freeform 41"/>
          <p:cNvSpPr>
            <a:spLocks noEditPoints="1"/>
          </p:cNvSpPr>
          <p:nvPr/>
        </p:nvSpPr>
        <p:spPr bwMode="auto">
          <a:xfrm>
            <a:off x="10958874" y="4072662"/>
            <a:ext cx="263221" cy="484084"/>
          </a:xfrm>
          <a:custGeom>
            <a:avLst/>
            <a:gdLst>
              <a:gd name="T0" fmla="*/ 36 w 348"/>
              <a:gd name="T1" fmla="*/ 0 h 640"/>
              <a:gd name="T2" fmla="*/ 28 w 348"/>
              <a:gd name="T3" fmla="*/ 0 h 640"/>
              <a:gd name="T4" fmla="*/ 16 w 348"/>
              <a:gd name="T5" fmla="*/ 6 h 640"/>
              <a:gd name="T6" fmla="*/ 6 w 348"/>
              <a:gd name="T7" fmla="*/ 14 h 640"/>
              <a:gd name="T8" fmla="*/ 0 w 348"/>
              <a:gd name="T9" fmla="*/ 28 h 640"/>
              <a:gd name="T10" fmla="*/ 0 w 348"/>
              <a:gd name="T11" fmla="*/ 604 h 640"/>
              <a:gd name="T12" fmla="*/ 0 w 348"/>
              <a:gd name="T13" fmla="*/ 612 h 640"/>
              <a:gd name="T14" fmla="*/ 6 w 348"/>
              <a:gd name="T15" fmla="*/ 624 h 640"/>
              <a:gd name="T16" fmla="*/ 16 w 348"/>
              <a:gd name="T17" fmla="*/ 634 h 640"/>
              <a:gd name="T18" fmla="*/ 28 w 348"/>
              <a:gd name="T19" fmla="*/ 638 h 640"/>
              <a:gd name="T20" fmla="*/ 312 w 348"/>
              <a:gd name="T21" fmla="*/ 640 h 640"/>
              <a:gd name="T22" fmla="*/ 320 w 348"/>
              <a:gd name="T23" fmla="*/ 638 h 640"/>
              <a:gd name="T24" fmla="*/ 332 w 348"/>
              <a:gd name="T25" fmla="*/ 634 h 640"/>
              <a:gd name="T26" fmla="*/ 342 w 348"/>
              <a:gd name="T27" fmla="*/ 624 h 640"/>
              <a:gd name="T28" fmla="*/ 346 w 348"/>
              <a:gd name="T29" fmla="*/ 612 h 640"/>
              <a:gd name="T30" fmla="*/ 348 w 348"/>
              <a:gd name="T31" fmla="*/ 34 h 640"/>
              <a:gd name="T32" fmla="*/ 346 w 348"/>
              <a:gd name="T33" fmla="*/ 28 h 640"/>
              <a:gd name="T34" fmla="*/ 342 w 348"/>
              <a:gd name="T35" fmla="*/ 14 h 640"/>
              <a:gd name="T36" fmla="*/ 332 w 348"/>
              <a:gd name="T37" fmla="*/ 6 h 640"/>
              <a:gd name="T38" fmla="*/ 320 w 348"/>
              <a:gd name="T39" fmla="*/ 0 h 640"/>
              <a:gd name="T40" fmla="*/ 312 w 348"/>
              <a:gd name="T41" fmla="*/ 0 h 640"/>
              <a:gd name="T42" fmla="*/ 218 w 348"/>
              <a:gd name="T43" fmla="*/ 34 h 640"/>
              <a:gd name="T44" fmla="*/ 222 w 348"/>
              <a:gd name="T45" fmla="*/ 34 h 640"/>
              <a:gd name="T46" fmla="*/ 228 w 348"/>
              <a:gd name="T47" fmla="*/ 40 h 640"/>
              <a:gd name="T48" fmla="*/ 228 w 348"/>
              <a:gd name="T49" fmla="*/ 44 h 640"/>
              <a:gd name="T50" fmla="*/ 224 w 348"/>
              <a:gd name="T51" fmla="*/ 50 h 640"/>
              <a:gd name="T52" fmla="*/ 218 w 348"/>
              <a:gd name="T53" fmla="*/ 54 h 640"/>
              <a:gd name="T54" fmla="*/ 130 w 348"/>
              <a:gd name="T55" fmla="*/ 54 h 640"/>
              <a:gd name="T56" fmla="*/ 122 w 348"/>
              <a:gd name="T57" fmla="*/ 50 h 640"/>
              <a:gd name="T58" fmla="*/ 120 w 348"/>
              <a:gd name="T59" fmla="*/ 44 h 640"/>
              <a:gd name="T60" fmla="*/ 120 w 348"/>
              <a:gd name="T61" fmla="*/ 40 h 640"/>
              <a:gd name="T62" fmla="*/ 126 w 348"/>
              <a:gd name="T63" fmla="*/ 34 h 640"/>
              <a:gd name="T64" fmla="*/ 130 w 348"/>
              <a:gd name="T65" fmla="*/ 34 h 640"/>
              <a:gd name="T66" fmla="*/ 174 w 348"/>
              <a:gd name="T67" fmla="*/ 624 h 640"/>
              <a:gd name="T68" fmla="*/ 162 w 348"/>
              <a:gd name="T69" fmla="*/ 622 h 640"/>
              <a:gd name="T70" fmla="*/ 146 w 348"/>
              <a:gd name="T71" fmla="*/ 606 h 640"/>
              <a:gd name="T72" fmla="*/ 144 w 348"/>
              <a:gd name="T73" fmla="*/ 594 h 640"/>
              <a:gd name="T74" fmla="*/ 144 w 348"/>
              <a:gd name="T75" fmla="*/ 588 h 640"/>
              <a:gd name="T76" fmla="*/ 152 w 348"/>
              <a:gd name="T77" fmla="*/ 572 h 640"/>
              <a:gd name="T78" fmla="*/ 168 w 348"/>
              <a:gd name="T79" fmla="*/ 564 h 640"/>
              <a:gd name="T80" fmla="*/ 174 w 348"/>
              <a:gd name="T81" fmla="*/ 564 h 640"/>
              <a:gd name="T82" fmla="*/ 186 w 348"/>
              <a:gd name="T83" fmla="*/ 566 h 640"/>
              <a:gd name="T84" fmla="*/ 202 w 348"/>
              <a:gd name="T85" fmla="*/ 582 h 640"/>
              <a:gd name="T86" fmla="*/ 204 w 348"/>
              <a:gd name="T87" fmla="*/ 594 h 640"/>
              <a:gd name="T88" fmla="*/ 204 w 348"/>
              <a:gd name="T89" fmla="*/ 600 h 640"/>
              <a:gd name="T90" fmla="*/ 194 w 348"/>
              <a:gd name="T91" fmla="*/ 616 h 640"/>
              <a:gd name="T92" fmla="*/ 180 w 348"/>
              <a:gd name="T93" fmla="*/ 624 h 640"/>
              <a:gd name="T94" fmla="*/ 174 w 348"/>
              <a:gd name="T95" fmla="*/ 624 h 640"/>
              <a:gd name="T96" fmla="*/ 18 w 348"/>
              <a:gd name="T97" fmla="*/ 552 h 640"/>
              <a:gd name="T98" fmla="*/ 330 w 348"/>
              <a:gd name="T99" fmla="*/ 8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8" h="640">
                <a:moveTo>
                  <a:pt x="312" y="0"/>
                </a:moveTo>
                <a:lnTo>
                  <a:pt x="36" y="0"/>
                </a:lnTo>
                <a:lnTo>
                  <a:pt x="36" y="0"/>
                </a:lnTo>
                <a:lnTo>
                  <a:pt x="28" y="0"/>
                </a:lnTo>
                <a:lnTo>
                  <a:pt x="22" y="2"/>
                </a:lnTo>
                <a:lnTo>
                  <a:pt x="16" y="6"/>
                </a:lnTo>
                <a:lnTo>
                  <a:pt x="10" y="10"/>
                </a:lnTo>
                <a:lnTo>
                  <a:pt x="6" y="14"/>
                </a:lnTo>
                <a:lnTo>
                  <a:pt x="2" y="20"/>
                </a:lnTo>
                <a:lnTo>
                  <a:pt x="0" y="28"/>
                </a:lnTo>
                <a:lnTo>
                  <a:pt x="0" y="34"/>
                </a:lnTo>
                <a:lnTo>
                  <a:pt x="0" y="604"/>
                </a:lnTo>
                <a:lnTo>
                  <a:pt x="0" y="604"/>
                </a:lnTo>
                <a:lnTo>
                  <a:pt x="0" y="612"/>
                </a:lnTo>
                <a:lnTo>
                  <a:pt x="2" y="618"/>
                </a:lnTo>
                <a:lnTo>
                  <a:pt x="6" y="624"/>
                </a:lnTo>
                <a:lnTo>
                  <a:pt x="10" y="628"/>
                </a:lnTo>
                <a:lnTo>
                  <a:pt x="16" y="634"/>
                </a:lnTo>
                <a:lnTo>
                  <a:pt x="22" y="636"/>
                </a:lnTo>
                <a:lnTo>
                  <a:pt x="28" y="638"/>
                </a:lnTo>
                <a:lnTo>
                  <a:pt x="36" y="640"/>
                </a:lnTo>
                <a:lnTo>
                  <a:pt x="312" y="640"/>
                </a:lnTo>
                <a:lnTo>
                  <a:pt x="312" y="640"/>
                </a:lnTo>
                <a:lnTo>
                  <a:pt x="320" y="638"/>
                </a:lnTo>
                <a:lnTo>
                  <a:pt x="326" y="636"/>
                </a:lnTo>
                <a:lnTo>
                  <a:pt x="332" y="634"/>
                </a:lnTo>
                <a:lnTo>
                  <a:pt x="338" y="628"/>
                </a:lnTo>
                <a:lnTo>
                  <a:pt x="342" y="624"/>
                </a:lnTo>
                <a:lnTo>
                  <a:pt x="344" y="618"/>
                </a:lnTo>
                <a:lnTo>
                  <a:pt x="346" y="612"/>
                </a:lnTo>
                <a:lnTo>
                  <a:pt x="348" y="604"/>
                </a:lnTo>
                <a:lnTo>
                  <a:pt x="348" y="34"/>
                </a:lnTo>
                <a:lnTo>
                  <a:pt x="348" y="34"/>
                </a:lnTo>
                <a:lnTo>
                  <a:pt x="346" y="28"/>
                </a:lnTo>
                <a:lnTo>
                  <a:pt x="344" y="20"/>
                </a:lnTo>
                <a:lnTo>
                  <a:pt x="342" y="14"/>
                </a:lnTo>
                <a:lnTo>
                  <a:pt x="338" y="10"/>
                </a:lnTo>
                <a:lnTo>
                  <a:pt x="332" y="6"/>
                </a:lnTo>
                <a:lnTo>
                  <a:pt x="326" y="2"/>
                </a:lnTo>
                <a:lnTo>
                  <a:pt x="320" y="0"/>
                </a:lnTo>
                <a:lnTo>
                  <a:pt x="312" y="0"/>
                </a:lnTo>
                <a:lnTo>
                  <a:pt x="312" y="0"/>
                </a:lnTo>
                <a:close/>
                <a:moveTo>
                  <a:pt x="130" y="34"/>
                </a:moveTo>
                <a:lnTo>
                  <a:pt x="218" y="34"/>
                </a:lnTo>
                <a:lnTo>
                  <a:pt x="218" y="34"/>
                </a:lnTo>
                <a:lnTo>
                  <a:pt x="222" y="34"/>
                </a:lnTo>
                <a:lnTo>
                  <a:pt x="224" y="36"/>
                </a:lnTo>
                <a:lnTo>
                  <a:pt x="228" y="40"/>
                </a:lnTo>
                <a:lnTo>
                  <a:pt x="228" y="44"/>
                </a:lnTo>
                <a:lnTo>
                  <a:pt x="228" y="44"/>
                </a:lnTo>
                <a:lnTo>
                  <a:pt x="228" y="48"/>
                </a:lnTo>
                <a:lnTo>
                  <a:pt x="224" y="50"/>
                </a:lnTo>
                <a:lnTo>
                  <a:pt x="222" y="54"/>
                </a:lnTo>
                <a:lnTo>
                  <a:pt x="218" y="54"/>
                </a:lnTo>
                <a:lnTo>
                  <a:pt x="130" y="54"/>
                </a:lnTo>
                <a:lnTo>
                  <a:pt x="130" y="54"/>
                </a:lnTo>
                <a:lnTo>
                  <a:pt x="126" y="54"/>
                </a:lnTo>
                <a:lnTo>
                  <a:pt x="122" y="50"/>
                </a:lnTo>
                <a:lnTo>
                  <a:pt x="120" y="48"/>
                </a:lnTo>
                <a:lnTo>
                  <a:pt x="120" y="44"/>
                </a:lnTo>
                <a:lnTo>
                  <a:pt x="120" y="44"/>
                </a:lnTo>
                <a:lnTo>
                  <a:pt x="120" y="40"/>
                </a:lnTo>
                <a:lnTo>
                  <a:pt x="122" y="36"/>
                </a:lnTo>
                <a:lnTo>
                  <a:pt x="126" y="34"/>
                </a:lnTo>
                <a:lnTo>
                  <a:pt x="130" y="34"/>
                </a:lnTo>
                <a:lnTo>
                  <a:pt x="130" y="34"/>
                </a:lnTo>
                <a:close/>
                <a:moveTo>
                  <a:pt x="174" y="624"/>
                </a:moveTo>
                <a:lnTo>
                  <a:pt x="174" y="624"/>
                </a:lnTo>
                <a:lnTo>
                  <a:pt x="168" y="624"/>
                </a:lnTo>
                <a:lnTo>
                  <a:pt x="162" y="622"/>
                </a:lnTo>
                <a:lnTo>
                  <a:pt x="152" y="616"/>
                </a:lnTo>
                <a:lnTo>
                  <a:pt x="146" y="606"/>
                </a:lnTo>
                <a:lnTo>
                  <a:pt x="144" y="600"/>
                </a:lnTo>
                <a:lnTo>
                  <a:pt x="144" y="594"/>
                </a:lnTo>
                <a:lnTo>
                  <a:pt x="144" y="594"/>
                </a:lnTo>
                <a:lnTo>
                  <a:pt x="144" y="588"/>
                </a:lnTo>
                <a:lnTo>
                  <a:pt x="146" y="582"/>
                </a:lnTo>
                <a:lnTo>
                  <a:pt x="152" y="572"/>
                </a:lnTo>
                <a:lnTo>
                  <a:pt x="162" y="566"/>
                </a:lnTo>
                <a:lnTo>
                  <a:pt x="168" y="564"/>
                </a:lnTo>
                <a:lnTo>
                  <a:pt x="174" y="564"/>
                </a:lnTo>
                <a:lnTo>
                  <a:pt x="174" y="564"/>
                </a:lnTo>
                <a:lnTo>
                  <a:pt x="180" y="564"/>
                </a:lnTo>
                <a:lnTo>
                  <a:pt x="186" y="566"/>
                </a:lnTo>
                <a:lnTo>
                  <a:pt x="194" y="572"/>
                </a:lnTo>
                <a:lnTo>
                  <a:pt x="202" y="582"/>
                </a:lnTo>
                <a:lnTo>
                  <a:pt x="204" y="588"/>
                </a:lnTo>
                <a:lnTo>
                  <a:pt x="204" y="594"/>
                </a:lnTo>
                <a:lnTo>
                  <a:pt x="204" y="594"/>
                </a:lnTo>
                <a:lnTo>
                  <a:pt x="204" y="600"/>
                </a:lnTo>
                <a:lnTo>
                  <a:pt x="202" y="606"/>
                </a:lnTo>
                <a:lnTo>
                  <a:pt x="194" y="616"/>
                </a:lnTo>
                <a:lnTo>
                  <a:pt x="186" y="622"/>
                </a:lnTo>
                <a:lnTo>
                  <a:pt x="180" y="624"/>
                </a:lnTo>
                <a:lnTo>
                  <a:pt x="174" y="624"/>
                </a:lnTo>
                <a:lnTo>
                  <a:pt x="174" y="624"/>
                </a:lnTo>
                <a:close/>
                <a:moveTo>
                  <a:pt x="330" y="552"/>
                </a:moveTo>
                <a:lnTo>
                  <a:pt x="18" y="552"/>
                </a:lnTo>
                <a:lnTo>
                  <a:pt x="18" y="88"/>
                </a:lnTo>
                <a:lnTo>
                  <a:pt x="330" y="88"/>
                </a:lnTo>
                <a:lnTo>
                  <a:pt x="330" y="552"/>
                </a:lnTo>
                <a:close/>
              </a:path>
            </a:pathLst>
          </a:custGeom>
          <a:solidFill>
            <a:schemeClr val="bg1"/>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113" name="Group 94"/>
          <p:cNvGrpSpPr/>
          <p:nvPr/>
        </p:nvGrpSpPr>
        <p:grpSpPr>
          <a:xfrm>
            <a:off x="7396483" y="3369671"/>
            <a:ext cx="716540" cy="716540"/>
            <a:chOff x="3987800" y="3359150"/>
            <a:chExt cx="911225" cy="911225"/>
          </a:xfrm>
          <a:solidFill>
            <a:schemeClr val="bg1"/>
          </a:solidFill>
        </p:grpSpPr>
        <p:sp>
          <p:nvSpPr>
            <p:cNvPr id="114" name="Freeform 148"/>
            <p:cNvSpPr/>
            <p:nvPr/>
          </p:nvSpPr>
          <p:spPr bwMode="auto">
            <a:xfrm>
              <a:off x="4451350" y="3359150"/>
              <a:ext cx="447675" cy="447675"/>
            </a:xfrm>
            <a:custGeom>
              <a:avLst/>
              <a:gdLst>
                <a:gd name="T0" fmla="*/ 282 w 282"/>
                <a:gd name="T1" fmla="*/ 112 h 282"/>
                <a:gd name="T2" fmla="*/ 170 w 282"/>
                <a:gd name="T3" fmla="*/ 0 h 282"/>
                <a:gd name="T4" fmla="*/ 86 w 282"/>
                <a:gd name="T5" fmla="*/ 84 h 282"/>
                <a:gd name="T6" fmla="*/ 30 w 282"/>
                <a:gd name="T7" fmla="*/ 28 h 282"/>
                <a:gd name="T8" fmla="*/ 0 w 282"/>
                <a:gd name="T9" fmla="*/ 282 h 282"/>
                <a:gd name="T10" fmla="*/ 254 w 282"/>
                <a:gd name="T11" fmla="*/ 252 h 282"/>
                <a:gd name="T12" fmla="*/ 198 w 282"/>
                <a:gd name="T13" fmla="*/ 196 h 282"/>
                <a:gd name="T14" fmla="*/ 282 w 282"/>
                <a:gd name="T15" fmla="*/ 112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282" y="112"/>
                  </a:moveTo>
                  <a:lnTo>
                    <a:pt x="170" y="0"/>
                  </a:lnTo>
                  <a:lnTo>
                    <a:pt x="86" y="84"/>
                  </a:lnTo>
                  <a:lnTo>
                    <a:pt x="30" y="28"/>
                  </a:lnTo>
                  <a:lnTo>
                    <a:pt x="0" y="282"/>
                  </a:lnTo>
                  <a:lnTo>
                    <a:pt x="254" y="252"/>
                  </a:lnTo>
                  <a:lnTo>
                    <a:pt x="198" y="196"/>
                  </a:lnTo>
                  <a:lnTo>
                    <a:pt x="28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5" name="Freeform 149"/>
            <p:cNvSpPr/>
            <p:nvPr/>
          </p:nvSpPr>
          <p:spPr bwMode="auto">
            <a:xfrm>
              <a:off x="3987800" y="3822700"/>
              <a:ext cx="447675" cy="447675"/>
            </a:xfrm>
            <a:custGeom>
              <a:avLst/>
              <a:gdLst>
                <a:gd name="T0" fmla="*/ 84 w 282"/>
                <a:gd name="T1" fmla="*/ 86 h 282"/>
                <a:gd name="T2" fmla="*/ 0 w 282"/>
                <a:gd name="T3" fmla="*/ 170 h 282"/>
                <a:gd name="T4" fmla="*/ 112 w 282"/>
                <a:gd name="T5" fmla="*/ 282 h 282"/>
                <a:gd name="T6" fmla="*/ 196 w 282"/>
                <a:gd name="T7" fmla="*/ 198 h 282"/>
                <a:gd name="T8" fmla="*/ 252 w 282"/>
                <a:gd name="T9" fmla="*/ 254 h 282"/>
                <a:gd name="T10" fmla="*/ 282 w 282"/>
                <a:gd name="T11" fmla="*/ 0 h 282"/>
                <a:gd name="T12" fmla="*/ 28 w 282"/>
                <a:gd name="T13" fmla="*/ 30 h 282"/>
                <a:gd name="T14" fmla="*/ 84 w 282"/>
                <a:gd name="T15" fmla="*/ 86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84" y="86"/>
                  </a:moveTo>
                  <a:lnTo>
                    <a:pt x="0" y="170"/>
                  </a:lnTo>
                  <a:lnTo>
                    <a:pt x="112" y="282"/>
                  </a:lnTo>
                  <a:lnTo>
                    <a:pt x="196" y="198"/>
                  </a:lnTo>
                  <a:lnTo>
                    <a:pt x="252" y="254"/>
                  </a:lnTo>
                  <a:lnTo>
                    <a:pt x="282" y="0"/>
                  </a:lnTo>
                  <a:lnTo>
                    <a:pt x="28" y="30"/>
                  </a:lnTo>
                  <a:lnTo>
                    <a:pt x="8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16" name="Group 118"/>
          <p:cNvGrpSpPr/>
          <p:nvPr/>
        </p:nvGrpSpPr>
        <p:grpSpPr>
          <a:xfrm>
            <a:off x="4052844" y="3381915"/>
            <a:ext cx="836395" cy="679568"/>
            <a:chOff x="2362200" y="1190625"/>
            <a:chExt cx="914400" cy="742950"/>
          </a:xfrm>
          <a:solidFill>
            <a:schemeClr val="bg1"/>
          </a:solidFill>
        </p:grpSpPr>
        <p:sp>
          <p:nvSpPr>
            <p:cNvPr id="117" name="Freeform 198"/>
            <p:cNvSpPr/>
            <p:nvPr/>
          </p:nvSpPr>
          <p:spPr bwMode="auto">
            <a:xfrm>
              <a:off x="2362200" y="1190625"/>
              <a:ext cx="914400" cy="571500"/>
            </a:xfrm>
            <a:custGeom>
              <a:avLst/>
              <a:gdLst>
                <a:gd name="T0" fmla="*/ 288 w 576"/>
                <a:gd name="T1" fmla="*/ 0 h 360"/>
                <a:gd name="T2" fmla="*/ 230 w 576"/>
                <a:gd name="T3" fmla="*/ 6 h 360"/>
                <a:gd name="T4" fmla="*/ 176 w 576"/>
                <a:gd name="T5" fmla="*/ 22 h 360"/>
                <a:gd name="T6" fmla="*/ 128 w 576"/>
                <a:gd name="T7" fmla="*/ 50 h 360"/>
                <a:gd name="T8" fmla="*/ 86 w 576"/>
                <a:gd name="T9" fmla="*/ 84 h 360"/>
                <a:gd name="T10" fmla="*/ 50 w 576"/>
                <a:gd name="T11" fmla="*/ 126 h 360"/>
                <a:gd name="T12" fmla="*/ 24 w 576"/>
                <a:gd name="T13" fmla="*/ 174 h 360"/>
                <a:gd name="T14" fmla="*/ 6 w 576"/>
                <a:gd name="T15" fmla="*/ 228 h 360"/>
                <a:gd name="T16" fmla="*/ 0 w 576"/>
                <a:gd name="T17" fmla="*/ 286 h 360"/>
                <a:gd name="T18" fmla="*/ 0 w 576"/>
                <a:gd name="T19" fmla="*/ 360 h 360"/>
                <a:gd name="T20" fmla="*/ 58 w 576"/>
                <a:gd name="T21" fmla="*/ 360 h 360"/>
                <a:gd name="T22" fmla="*/ 58 w 576"/>
                <a:gd name="T23" fmla="*/ 286 h 360"/>
                <a:gd name="T24" fmla="*/ 64 w 576"/>
                <a:gd name="T25" fmla="*/ 240 h 360"/>
                <a:gd name="T26" fmla="*/ 78 w 576"/>
                <a:gd name="T27" fmla="*/ 196 h 360"/>
                <a:gd name="T28" fmla="*/ 98 w 576"/>
                <a:gd name="T29" fmla="*/ 158 h 360"/>
                <a:gd name="T30" fmla="*/ 126 w 576"/>
                <a:gd name="T31" fmla="*/ 124 h 360"/>
                <a:gd name="T32" fmla="*/ 160 w 576"/>
                <a:gd name="T33" fmla="*/ 96 h 360"/>
                <a:gd name="T34" fmla="*/ 200 w 576"/>
                <a:gd name="T35" fmla="*/ 76 h 360"/>
                <a:gd name="T36" fmla="*/ 242 w 576"/>
                <a:gd name="T37" fmla="*/ 62 h 360"/>
                <a:gd name="T38" fmla="*/ 288 w 576"/>
                <a:gd name="T39" fmla="*/ 58 h 360"/>
                <a:gd name="T40" fmla="*/ 312 w 576"/>
                <a:gd name="T41" fmla="*/ 60 h 360"/>
                <a:gd name="T42" fmla="*/ 356 w 576"/>
                <a:gd name="T43" fmla="*/ 68 h 360"/>
                <a:gd name="T44" fmla="*/ 398 w 576"/>
                <a:gd name="T45" fmla="*/ 86 h 360"/>
                <a:gd name="T46" fmla="*/ 434 w 576"/>
                <a:gd name="T47" fmla="*/ 110 h 360"/>
                <a:gd name="T48" fmla="*/ 464 w 576"/>
                <a:gd name="T49" fmla="*/ 140 h 360"/>
                <a:gd name="T50" fmla="*/ 490 w 576"/>
                <a:gd name="T51" fmla="*/ 176 h 360"/>
                <a:gd name="T52" fmla="*/ 508 w 576"/>
                <a:gd name="T53" fmla="*/ 218 h 360"/>
                <a:gd name="T54" fmla="*/ 516 w 576"/>
                <a:gd name="T55" fmla="*/ 262 h 360"/>
                <a:gd name="T56" fmla="*/ 518 w 576"/>
                <a:gd name="T57" fmla="*/ 286 h 360"/>
                <a:gd name="T58" fmla="*/ 576 w 576"/>
                <a:gd name="T59" fmla="*/ 360 h 360"/>
                <a:gd name="T60" fmla="*/ 576 w 576"/>
                <a:gd name="T61" fmla="*/ 286 h 360"/>
                <a:gd name="T62" fmla="*/ 574 w 576"/>
                <a:gd name="T63" fmla="*/ 256 h 360"/>
                <a:gd name="T64" fmla="*/ 562 w 576"/>
                <a:gd name="T65" fmla="*/ 200 h 360"/>
                <a:gd name="T66" fmla="*/ 540 w 576"/>
                <a:gd name="T67" fmla="*/ 150 h 360"/>
                <a:gd name="T68" fmla="*/ 510 w 576"/>
                <a:gd name="T69" fmla="*/ 104 h 360"/>
                <a:gd name="T70" fmla="*/ 470 w 576"/>
                <a:gd name="T71" fmla="*/ 66 h 360"/>
                <a:gd name="T72" fmla="*/ 424 w 576"/>
                <a:gd name="T73" fmla="*/ 34 h 360"/>
                <a:gd name="T74" fmla="*/ 374 w 576"/>
                <a:gd name="T75" fmla="*/ 14 h 360"/>
                <a:gd name="T76" fmla="*/ 318 w 576"/>
                <a:gd name="T77" fmla="*/ 2 h 360"/>
                <a:gd name="T78" fmla="*/ 288 w 576"/>
                <a:gd name="T7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6" h="360">
                  <a:moveTo>
                    <a:pt x="288" y="0"/>
                  </a:moveTo>
                  <a:lnTo>
                    <a:pt x="288" y="0"/>
                  </a:lnTo>
                  <a:lnTo>
                    <a:pt x="258" y="2"/>
                  </a:lnTo>
                  <a:lnTo>
                    <a:pt x="230" y="6"/>
                  </a:lnTo>
                  <a:lnTo>
                    <a:pt x="204" y="14"/>
                  </a:lnTo>
                  <a:lnTo>
                    <a:pt x="176" y="22"/>
                  </a:lnTo>
                  <a:lnTo>
                    <a:pt x="152" y="34"/>
                  </a:lnTo>
                  <a:lnTo>
                    <a:pt x="128" y="50"/>
                  </a:lnTo>
                  <a:lnTo>
                    <a:pt x="106" y="66"/>
                  </a:lnTo>
                  <a:lnTo>
                    <a:pt x="86" y="84"/>
                  </a:lnTo>
                  <a:lnTo>
                    <a:pt x="66" y="104"/>
                  </a:lnTo>
                  <a:lnTo>
                    <a:pt x="50" y="126"/>
                  </a:lnTo>
                  <a:lnTo>
                    <a:pt x="36" y="150"/>
                  </a:lnTo>
                  <a:lnTo>
                    <a:pt x="24" y="174"/>
                  </a:lnTo>
                  <a:lnTo>
                    <a:pt x="14" y="200"/>
                  </a:lnTo>
                  <a:lnTo>
                    <a:pt x="6" y="228"/>
                  </a:lnTo>
                  <a:lnTo>
                    <a:pt x="2" y="256"/>
                  </a:lnTo>
                  <a:lnTo>
                    <a:pt x="0" y="286"/>
                  </a:lnTo>
                  <a:lnTo>
                    <a:pt x="0" y="286"/>
                  </a:lnTo>
                  <a:lnTo>
                    <a:pt x="0" y="360"/>
                  </a:lnTo>
                  <a:lnTo>
                    <a:pt x="58" y="360"/>
                  </a:lnTo>
                  <a:lnTo>
                    <a:pt x="58" y="360"/>
                  </a:lnTo>
                  <a:lnTo>
                    <a:pt x="58" y="286"/>
                  </a:lnTo>
                  <a:lnTo>
                    <a:pt x="58" y="286"/>
                  </a:lnTo>
                  <a:lnTo>
                    <a:pt x="60" y="262"/>
                  </a:lnTo>
                  <a:lnTo>
                    <a:pt x="64" y="240"/>
                  </a:lnTo>
                  <a:lnTo>
                    <a:pt x="70" y="218"/>
                  </a:lnTo>
                  <a:lnTo>
                    <a:pt x="78" y="196"/>
                  </a:lnTo>
                  <a:lnTo>
                    <a:pt x="86" y="176"/>
                  </a:lnTo>
                  <a:lnTo>
                    <a:pt x="98" y="158"/>
                  </a:lnTo>
                  <a:lnTo>
                    <a:pt x="112" y="140"/>
                  </a:lnTo>
                  <a:lnTo>
                    <a:pt x="126" y="124"/>
                  </a:lnTo>
                  <a:lnTo>
                    <a:pt x="142" y="110"/>
                  </a:lnTo>
                  <a:lnTo>
                    <a:pt x="160" y="96"/>
                  </a:lnTo>
                  <a:lnTo>
                    <a:pt x="180" y="86"/>
                  </a:lnTo>
                  <a:lnTo>
                    <a:pt x="200" y="76"/>
                  </a:lnTo>
                  <a:lnTo>
                    <a:pt x="220" y="68"/>
                  </a:lnTo>
                  <a:lnTo>
                    <a:pt x="242" y="62"/>
                  </a:lnTo>
                  <a:lnTo>
                    <a:pt x="264" y="60"/>
                  </a:lnTo>
                  <a:lnTo>
                    <a:pt x="288" y="58"/>
                  </a:lnTo>
                  <a:lnTo>
                    <a:pt x="288" y="58"/>
                  </a:lnTo>
                  <a:lnTo>
                    <a:pt x="312" y="60"/>
                  </a:lnTo>
                  <a:lnTo>
                    <a:pt x="334" y="62"/>
                  </a:lnTo>
                  <a:lnTo>
                    <a:pt x="356" y="68"/>
                  </a:lnTo>
                  <a:lnTo>
                    <a:pt x="378" y="76"/>
                  </a:lnTo>
                  <a:lnTo>
                    <a:pt x="398" y="86"/>
                  </a:lnTo>
                  <a:lnTo>
                    <a:pt x="416" y="96"/>
                  </a:lnTo>
                  <a:lnTo>
                    <a:pt x="434" y="110"/>
                  </a:lnTo>
                  <a:lnTo>
                    <a:pt x="450" y="124"/>
                  </a:lnTo>
                  <a:lnTo>
                    <a:pt x="464" y="140"/>
                  </a:lnTo>
                  <a:lnTo>
                    <a:pt x="478" y="158"/>
                  </a:lnTo>
                  <a:lnTo>
                    <a:pt x="490" y="176"/>
                  </a:lnTo>
                  <a:lnTo>
                    <a:pt x="500" y="196"/>
                  </a:lnTo>
                  <a:lnTo>
                    <a:pt x="508" y="218"/>
                  </a:lnTo>
                  <a:lnTo>
                    <a:pt x="514" y="240"/>
                  </a:lnTo>
                  <a:lnTo>
                    <a:pt x="516" y="262"/>
                  </a:lnTo>
                  <a:lnTo>
                    <a:pt x="518" y="286"/>
                  </a:lnTo>
                  <a:lnTo>
                    <a:pt x="518" y="286"/>
                  </a:lnTo>
                  <a:lnTo>
                    <a:pt x="518" y="360"/>
                  </a:lnTo>
                  <a:lnTo>
                    <a:pt x="576" y="360"/>
                  </a:lnTo>
                  <a:lnTo>
                    <a:pt x="576" y="360"/>
                  </a:lnTo>
                  <a:lnTo>
                    <a:pt x="576" y="286"/>
                  </a:lnTo>
                  <a:lnTo>
                    <a:pt x="576" y="286"/>
                  </a:lnTo>
                  <a:lnTo>
                    <a:pt x="574" y="256"/>
                  </a:lnTo>
                  <a:lnTo>
                    <a:pt x="570" y="228"/>
                  </a:lnTo>
                  <a:lnTo>
                    <a:pt x="562" y="200"/>
                  </a:lnTo>
                  <a:lnTo>
                    <a:pt x="552" y="174"/>
                  </a:lnTo>
                  <a:lnTo>
                    <a:pt x="540" y="150"/>
                  </a:lnTo>
                  <a:lnTo>
                    <a:pt x="526" y="126"/>
                  </a:lnTo>
                  <a:lnTo>
                    <a:pt x="510" y="104"/>
                  </a:lnTo>
                  <a:lnTo>
                    <a:pt x="490" y="84"/>
                  </a:lnTo>
                  <a:lnTo>
                    <a:pt x="470" y="66"/>
                  </a:lnTo>
                  <a:lnTo>
                    <a:pt x="448" y="48"/>
                  </a:lnTo>
                  <a:lnTo>
                    <a:pt x="424" y="34"/>
                  </a:lnTo>
                  <a:lnTo>
                    <a:pt x="400" y="22"/>
                  </a:lnTo>
                  <a:lnTo>
                    <a:pt x="374" y="14"/>
                  </a:lnTo>
                  <a:lnTo>
                    <a:pt x="346" y="6"/>
                  </a:lnTo>
                  <a:lnTo>
                    <a:pt x="318" y="2"/>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8" name="Freeform 199"/>
            <p:cNvSpPr/>
            <p:nvPr/>
          </p:nvSpPr>
          <p:spPr bwMode="auto">
            <a:xfrm>
              <a:off x="2517775" y="1590675"/>
              <a:ext cx="133350" cy="342900"/>
            </a:xfrm>
            <a:custGeom>
              <a:avLst/>
              <a:gdLst>
                <a:gd name="T0" fmla="*/ 60 w 84"/>
                <a:gd name="T1" fmla="*/ 0 h 216"/>
                <a:gd name="T2" fmla="*/ 24 w 84"/>
                <a:gd name="T3" fmla="*/ 0 h 216"/>
                <a:gd name="T4" fmla="*/ 24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4 w 84"/>
                <a:gd name="T25" fmla="*/ 216 h 216"/>
                <a:gd name="T26" fmla="*/ 60 w 84"/>
                <a:gd name="T27" fmla="*/ 216 h 216"/>
                <a:gd name="T28" fmla="*/ 60 w 84"/>
                <a:gd name="T29" fmla="*/ 216 h 216"/>
                <a:gd name="T30" fmla="*/ 70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70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4" y="0"/>
                  </a:lnTo>
                  <a:lnTo>
                    <a:pt x="24" y="0"/>
                  </a:lnTo>
                  <a:lnTo>
                    <a:pt x="14" y="2"/>
                  </a:lnTo>
                  <a:lnTo>
                    <a:pt x="6" y="8"/>
                  </a:lnTo>
                  <a:lnTo>
                    <a:pt x="2" y="16"/>
                  </a:lnTo>
                  <a:lnTo>
                    <a:pt x="0" y="24"/>
                  </a:lnTo>
                  <a:lnTo>
                    <a:pt x="0" y="192"/>
                  </a:lnTo>
                  <a:lnTo>
                    <a:pt x="0" y="192"/>
                  </a:lnTo>
                  <a:lnTo>
                    <a:pt x="2" y="202"/>
                  </a:lnTo>
                  <a:lnTo>
                    <a:pt x="6" y="210"/>
                  </a:lnTo>
                  <a:lnTo>
                    <a:pt x="14" y="214"/>
                  </a:lnTo>
                  <a:lnTo>
                    <a:pt x="24" y="216"/>
                  </a:lnTo>
                  <a:lnTo>
                    <a:pt x="60" y="216"/>
                  </a:lnTo>
                  <a:lnTo>
                    <a:pt x="60" y="216"/>
                  </a:lnTo>
                  <a:lnTo>
                    <a:pt x="70" y="214"/>
                  </a:lnTo>
                  <a:lnTo>
                    <a:pt x="76" y="210"/>
                  </a:lnTo>
                  <a:lnTo>
                    <a:pt x="82" y="202"/>
                  </a:lnTo>
                  <a:lnTo>
                    <a:pt x="84" y="192"/>
                  </a:lnTo>
                  <a:lnTo>
                    <a:pt x="84" y="24"/>
                  </a:lnTo>
                  <a:lnTo>
                    <a:pt x="84" y="24"/>
                  </a:lnTo>
                  <a:lnTo>
                    <a:pt x="82" y="16"/>
                  </a:lnTo>
                  <a:lnTo>
                    <a:pt x="76" y="8"/>
                  </a:lnTo>
                  <a:lnTo>
                    <a:pt x="70"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9" name="Freeform 200"/>
            <p:cNvSpPr/>
            <p:nvPr/>
          </p:nvSpPr>
          <p:spPr bwMode="auto">
            <a:xfrm>
              <a:off x="2990850" y="1590675"/>
              <a:ext cx="133350" cy="342900"/>
            </a:xfrm>
            <a:custGeom>
              <a:avLst/>
              <a:gdLst>
                <a:gd name="T0" fmla="*/ 60 w 84"/>
                <a:gd name="T1" fmla="*/ 0 h 216"/>
                <a:gd name="T2" fmla="*/ 22 w 84"/>
                <a:gd name="T3" fmla="*/ 0 h 216"/>
                <a:gd name="T4" fmla="*/ 22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2 w 84"/>
                <a:gd name="T25" fmla="*/ 216 h 216"/>
                <a:gd name="T26" fmla="*/ 60 w 84"/>
                <a:gd name="T27" fmla="*/ 216 h 216"/>
                <a:gd name="T28" fmla="*/ 60 w 84"/>
                <a:gd name="T29" fmla="*/ 216 h 216"/>
                <a:gd name="T30" fmla="*/ 68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68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2" y="0"/>
                  </a:lnTo>
                  <a:lnTo>
                    <a:pt x="22" y="0"/>
                  </a:lnTo>
                  <a:lnTo>
                    <a:pt x="14" y="2"/>
                  </a:lnTo>
                  <a:lnTo>
                    <a:pt x="6" y="8"/>
                  </a:lnTo>
                  <a:lnTo>
                    <a:pt x="2" y="16"/>
                  </a:lnTo>
                  <a:lnTo>
                    <a:pt x="0" y="24"/>
                  </a:lnTo>
                  <a:lnTo>
                    <a:pt x="0" y="192"/>
                  </a:lnTo>
                  <a:lnTo>
                    <a:pt x="0" y="192"/>
                  </a:lnTo>
                  <a:lnTo>
                    <a:pt x="2" y="202"/>
                  </a:lnTo>
                  <a:lnTo>
                    <a:pt x="6" y="210"/>
                  </a:lnTo>
                  <a:lnTo>
                    <a:pt x="14" y="214"/>
                  </a:lnTo>
                  <a:lnTo>
                    <a:pt x="22" y="216"/>
                  </a:lnTo>
                  <a:lnTo>
                    <a:pt x="60" y="216"/>
                  </a:lnTo>
                  <a:lnTo>
                    <a:pt x="60" y="216"/>
                  </a:lnTo>
                  <a:lnTo>
                    <a:pt x="68" y="214"/>
                  </a:lnTo>
                  <a:lnTo>
                    <a:pt x="76" y="210"/>
                  </a:lnTo>
                  <a:lnTo>
                    <a:pt x="82" y="202"/>
                  </a:lnTo>
                  <a:lnTo>
                    <a:pt x="84" y="192"/>
                  </a:lnTo>
                  <a:lnTo>
                    <a:pt x="84" y="24"/>
                  </a:lnTo>
                  <a:lnTo>
                    <a:pt x="84" y="24"/>
                  </a:lnTo>
                  <a:lnTo>
                    <a:pt x="82" y="16"/>
                  </a:lnTo>
                  <a:lnTo>
                    <a:pt x="76" y="8"/>
                  </a:lnTo>
                  <a:lnTo>
                    <a:pt x="68"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20" name="Group 130"/>
          <p:cNvGrpSpPr/>
          <p:nvPr/>
        </p:nvGrpSpPr>
        <p:grpSpPr>
          <a:xfrm>
            <a:off x="5767641" y="1851049"/>
            <a:ext cx="767681" cy="531267"/>
            <a:chOff x="7162800" y="1309688"/>
            <a:chExt cx="917575" cy="635000"/>
          </a:xfrm>
          <a:solidFill>
            <a:schemeClr val="bg1"/>
          </a:solidFill>
        </p:grpSpPr>
        <p:sp>
          <p:nvSpPr>
            <p:cNvPr id="121" name="Freeform 231"/>
            <p:cNvSpPr/>
            <p:nvPr/>
          </p:nvSpPr>
          <p:spPr bwMode="auto">
            <a:xfrm>
              <a:off x="7162800" y="1477963"/>
              <a:ext cx="917575" cy="466725"/>
            </a:xfrm>
            <a:custGeom>
              <a:avLst/>
              <a:gdLst>
                <a:gd name="T0" fmla="*/ 36 w 578"/>
                <a:gd name="T1" fmla="*/ 278 h 294"/>
                <a:gd name="T2" fmla="*/ 36 w 578"/>
                <a:gd name="T3" fmla="*/ 278 h 294"/>
                <a:gd name="T4" fmla="*/ 36 w 578"/>
                <a:gd name="T5" fmla="*/ 284 h 294"/>
                <a:gd name="T6" fmla="*/ 40 w 578"/>
                <a:gd name="T7" fmla="*/ 288 h 294"/>
                <a:gd name="T8" fmla="*/ 44 w 578"/>
                <a:gd name="T9" fmla="*/ 292 h 294"/>
                <a:gd name="T10" fmla="*/ 50 w 578"/>
                <a:gd name="T11" fmla="*/ 294 h 294"/>
                <a:gd name="T12" fmla="*/ 528 w 578"/>
                <a:gd name="T13" fmla="*/ 294 h 294"/>
                <a:gd name="T14" fmla="*/ 528 w 578"/>
                <a:gd name="T15" fmla="*/ 294 h 294"/>
                <a:gd name="T16" fmla="*/ 534 w 578"/>
                <a:gd name="T17" fmla="*/ 292 h 294"/>
                <a:gd name="T18" fmla="*/ 538 w 578"/>
                <a:gd name="T19" fmla="*/ 288 h 294"/>
                <a:gd name="T20" fmla="*/ 542 w 578"/>
                <a:gd name="T21" fmla="*/ 284 h 294"/>
                <a:gd name="T22" fmla="*/ 542 w 578"/>
                <a:gd name="T23" fmla="*/ 278 h 294"/>
                <a:gd name="T24" fmla="*/ 578 w 578"/>
                <a:gd name="T25" fmla="*/ 0 h 294"/>
                <a:gd name="T26" fmla="*/ 0 w 578"/>
                <a:gd name="T27" fmla="*/ 0 h 294"/>
                <a:gd name="T28" fmla="*/ 36 w 578"/>
                <a:gd name="T29" fmla="*/ 27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94">
                  <a:moveTo>
                    <a:pt x="36" y="278"/>
                  </a:moveTo>
                  <a:lnTo>
                    <a:pt x="36" y="278"/>
                  </a:lnTo>
                  <a:lnTo>
                    <a:pt x="36" y="284"/>
                  </a:lnTo>
                  <a:lnTo>
                    <a:pt x="40" y="288"/>
                  </a:lnTo>
                  <a:lnTo>
                    <a:pt x="44" y="292"/>
                  </a:lnTo>
                  <a:lnTo>
                    <a:pt x="50" y="294"/>
                  </a:lnTo>
                  <a:lnTo>
                    <a:pt x="528" y="294"/>
                  </a:lnTo>
                  <a:lnTo>
                    <a:pt x="528" y="294"/>
                  </a:lnTo>
                  <a:lnTo>
                    <a:pt x="534" y="292"/>
                  </a:lnTo>
                  <a:lnTo>
                    <a:pt x="538" y="288"/>
                  </a:lnTo>
                  <a:lnTo>
                    <a:pt x="542" y="284"/>
                  </a:lnTo>
                  <a:lnTo>
                    <a:pt x="542" y="278"/>
                  </a:lnTo>
                  <a:lnTo>
                    <a:pt x="578" y="0"/>
                  </a:lnTo>
                  <a:lnTo>
                    <a:pt x="0" y="0"/>
                  </a:lnTo>
                  <a:lnTo>
                    <a:pt x="36" y="2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22" name="Freeform 232"/>
            <p:cNvSpPr/>
            <p:nvPr/>
          </p:nvSpPr>
          <p:spPr bwMode="auto">
            <a:xfrm>
              <a:off x="7219950" y="1309688"/>
              <a:ext cx="803275" cy="111125"/>
            </a:xfrm>
            <a:custGeom>
              <a:avLst/>
              <a:gdLst>
                <a:gd name="T0" fmla="*/ 506 w 506"/>
                <a:gd name="T1" fmla="*/ 64 h 70"/>
                <a:gd name="T2" fmla="*/ 506 w 506"/>
                <a:gd name="T3" fmla="*/ 64 h 70"/>
                <a:gd name="T4" fmla="*/ 506 w 506"/>
                <a:gd name="T5" fmla="*/ 58 h 70"/>
                <a:gd name="T6" fmla="*/ 502 w 506"/>
                <a:gd name="T7" fmla="*/ 54 h 70"/>
                <a:gd name="T8" fmla="*/ 498 w 506"/>
                <a:gd name="T9" fmla="*/ 50 h 70"/>
                <a:gd name="T10" fmla="*/ 492 w 506"/>
                <a:gd name="T11" fmla="*/ 50 h 70"/>
                <a:gd name="T12" fmla="*/ 212 w 506"/>
                <a:gd name="T13" fmla="*/ 50 h 70"/>
                <a:gd name="T14" fmla="*/ 196 w 506"/>
                <a:gd name="T15" fmla="*/ 14 h 70"/>
                <a:gd name="T16" fmla="*/ 196 w 506"/>
                <a:gd name="T17" fmla="*/ 14 h 70"/>
                <a:gd name="T18" fmla="*/ 192 w 506"/>
                <a:gd name="T19" fmla="*/ 8 h 70"/>
                <a:gd name="T20" fmla="*/ 186 w 506"/>
                <a:gd name="T21" fmla="*/ 4 h 70"/>
                <a:gd name="T22" fmla="*/ 180 w 506"/>
                <a:gd name="T23" fmla="*/ 2 h 70"/>
                <a:gd name="T24" fmla="*/ 174 w 506"/>
                <a:gd name="T25" fmla="*/ 0 h 70"/>
                <a:gd name="T26" fmla="*/ 78 w 506"/>
                <a:gd name="T27" fmla="*/ 0 h 70"/>
                <a:gd name="T28" fmla="*/ 78 w 506"/>
                <a:gd name="T29" fmla="*/ 0 h 70"/>
                <a:gd name="T30" fmla="*/ 70 w 506"/>
                <a:gd name="T31" fmla="*/ 2 h 70"/>
                <a:gd name="T32" fmla="*/ 64 w 506"/>
                <a:gd name="T33" fmla="*/ 4 h 70"/>
                <a:gd name="T34" fmla="*/ 58 w 506"/>
                <a:gd name="T35" fmla="*/ 8 h 70"/>
                <a:gd name="T36" fmla="*/ 56 w 506"/>
                <a:gd name="T37" fmla="*/ 14 h 70"/>
                <a:gd name="T38" fmla="*/ 38 w 506"/>
                <a:gd name="T39" fmla="*/ 50 h 70"/>
                <a:gd name="T40" fmla="*/ 14 w 506"/>
                <a:gd name="T41" fmla="*/ 50 h 70"/>
                <a:gd name="T42" fmla="*/ 14 w 506"/>
                <a:gd name="T43" fmla="*/ 50 h 70"/>
                <a:gd name="T44" fmla="*/ 8 w 506"/>
                <a:gd name="T45" fmla="*/ 50 h 70"/>
                <a:gd name="T46" fmla="*/ 4 w 506"/>
                <a:gd name="T47" fmla="*/ 54 h 70"/>
                <a:gd name="T48" fmla="*/ 0 w 506"/>
                <a:gd name="T49" fmla="*/ 58 h 70"/>
                <a:gd name="T50" fmla="*/ 0 w 506"/>
                <a:gd name="T51" fmla="*/ 64 h 70"/>
                <a:gd name="T52" fmla="*/ 0 w 506"/>
                <a:gd name="T53" fmla="*/ 70 h 70"/>
                <a:gd name="T54" fmla="*/ 506 w 506"/>
                <a:gd name="T55" fmla="*/ 70 h 70"/>
                <a:gd name="T56" fmla="*/ 506 w 506"/>
                <a:gd name="T5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6" h="70">
                  <a:moveTo>
                    <a:pt x="506" y="64"/>
                  </a:moveTo>
                  <a:lnTo>
                    <a:pt x="506" y="64"/>
                  </a:lnTo>
                  <a:lnTo>
                    <a:pt x="506" y="58"/>
                  </a:lnTo>
                  <a:lnTo>
                    <a:pt x="502" y="54"/>
                  </a:lnTo>
                  <a:lnTo>
                    <a:pt x="498" y="50"/>
                  </a:lnTo>
                  <a:lnTo>
                    <a:pt x="492" y="50"/>
                  </a:lnTo>
                  <a:lnTo>
                    <a:pt x="212" y="50"/>
                  </a:lnTo>
                  <a:lnTo>
                    <a:pt x="196" y="14"/>
                  </a:lnTo>
                  <a:lnTo>
                    <a:pt x="196" y="14"/>
                  </a:lnTo>
                  <a:lnTo>
                    <a:pt x="192" y="8"/>
                  </a:lnTo>
                  <a:lnTo>
                    <a:pt x="186" y="4"/>
                  </a:lnTo>
                  <a:lnTo>
                    <a:pt x="180" y="2"/>
                  </a:lnTo>
                  <a:lnTo>
                    <a:pt x="174" y="0"/>
                  </a:lnTo>
                  <a:lnTo>
                    <a:pt x="78" y="0"/>
                  </a:lnTo>
                  <a:lnTo>
                    <a:pt x="78" y="0"/>
                  </a:lnTo>
                  <a:lnTo>
                    <a:pt x="70" y="2"/>
                  </a:lnTo>
                  <a:lnTo>
                    <a:pt x="64" y="4"/>
                  </a:lnTo>
                  <a:lnTo>
                    <a:pt x="58" y="8"/>
                  </a:lnTo>
                  <a:lnTo>
                    <a:pt x="56" y="14"/>
                  </a:lnTo>
                  <a:lnTo>
                    <a:pt x="38" y="50"/>
                  </a:lnTo>
                  <a:lnTo>
                    <a:pt x="14" y="50"/>
                  </a:lnTo>
                  <a:lnTo>
                    <a:pt x="14" y="50"/>
                  </a:lnTo>
                  <a:lnTo>
                    <a:pt x="8" y="50"/>
                  </a:lnTo>
                  <a:lnTo>
                    <a:pt x="4" y="54"/>
                  </a:lnTo>
                  <a:lnTo>
                    <a:pt x="0" y="58"/>
                  </a:lnTo>
                  <a:lnTo>
                    <a:pt x="0" y="64"/>
                  </a:lnTo>
                  <a:lnTo>
                    <a:pt x="0" y="70"/>
                  </a:lnTo>
                  <a:lnTo>
                    <a:pt x="506" y="70"/>
                  </a:lnTo>
                  <a:lnTo>
                    <a:pt x="506"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Tree>
    <p:extLst>
      <p:ext uri="{BB962C8B-B14F-4D97-AF65-F5344CB8AC3E}">
        <p14:creationId xmlns:p14="http://schemas.microsoft.com/office/powerpoint/2010/main" val="40642260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500" fill="hold"/>
                                        <p:tgtEl>
                                          <p:spTgt spid="32"/>
                                        </p:tgtEl>
                                        <p:attrNameLst>
                                          <p:attrName>ppt_w</p:attrName>
                                        </p:attrNameLst>
                                      </p:cBhvr>
                                      <p:tavLst>
                                        <p:tav tm="0">
                                          <p:val>
                                            <p:fltVal val="0"/>
                                          </p:val>
                                        </p:tav>
                                        <p:tav tm="100000">
                                          <p:val>
                                            <p:strVal val="#ppt_w"/>
                                          </p:val>
                                        </p:tav>
                                      </p:tavLst>
                                    </p:anim>
                                    <p:anim calcmode="lin" valueType="num">
                                      <p:cBhvr>
                                        <p:cTn id="44" dur="500" fill="hold"/>
                                        <p:tgtEl>
                                          <p:spTgt spid="32"/>
                                        </p:tgtEl>
                                        <p:attrNameLst>
                                          <p:attrName>ppt_h</p:attrName>
                                        </p:attrNameLst>
                                      </p:cBhvr>
                                      <p:tavLst>
                                        <p:tav tm="0">
                                          <p:val>
                                            <p:fltVal val="0"/>
                                          </p:val>
                                        </p:tav>
                                        <p:tav tm="100000">
                                          <p:val>
                                            <p:strVal val="#ppt_h"/>
                                          </p:val>
                                        </p:tav>
                                      </p:tavLst>
                                    </p:anim>
                                    <p:animEffect transition="in" filter="fade">
                                      <p:cBhvr>
                                        <p:cTn id="45" dur="500"/>
                                        <p:tgtEl>
                                          <p:spTgt spid="32"/>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childTnLst>
                          </p:cTn>
                        </p:par>
                        <p:par>
                          <p:cTn id="66" fill="hold">
                            <p:stCondLst>
                              <p:cond delay="6000"/>
                            </p:stCondLst>
                            <p:childTnLst>
                              <p:par>
                                <p:cTn id="67" presetID="10" presetClass="entr" presetSubtype="0" fill="hold"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par>
                          <p:cTn id="70" fill="hold">
                            <p:stCondLst>
                              <p:cond delay="6500"/>
                            </p:stCondLst>
                            <p:childTnLst>
                              <p:par>
                                <p:cTn id="71" presetID="53" presetClass="entr" presetSubtype="16" fill="hold" nodeType="after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p:cTn id="73" dur="500" fill="hold"/>
                                        <p:tgtEl>
                                          <p:spTgt spid="7"/>
                                        </p:tgtEl>
                                        <p:attrNameLst>
                                          <p:attrName>ppt_w</p:attrName>
                                        </p:attrNameLst>
                                      </p:cBhvr>
                                      <p:tavLst>
                                        <p:tav tm="0">
                                          <p:val>
                                            <p:fltVal val="0"/>
                                          </p:val>
                                        </p:tav>
                                        <p:tav tm="100000">
                                          <p:val>
                                            <p:strVal val="#ppt_w"/>
                                          </p:val>
                                        </p:tav>
                                      </p:tavLst>
                                    </p:anim>
                                    <p:anim calcmode="lin" valueType="num">
                                      <p:cBhvr>
                                        <p:cTn id="74" dur="500" fill="hold"/>
                                        <p:tgtEl>
                                          <p:spTgt spid="7"/>
                                        </p:tgtEl>
                                        <p:attrNameLst>
                                          <p:attrName>ppt_h</p:attrName>
                                        </p:attrNameLst>
                                      </p:cBhvr>
                                      <p:tavLst>
                                        <p:tav tm="0">
                                          <p:val>
                                            <p:fltVal val="0"/>
                                          </p:val>
                                        </p:tav>
                                        <p:tav tm="100000">
                                          <p:val>
                                            <p:strVal val="#ppt_h"/>
                                          </p:val>
                                        </p:tav>
                                      </p:tavLst>
                                    </p:anim>
                                    <p:animEffect transition="in" filter="fade">
                                      <p:cBhvr>
                                        <p:cTn id="75" dur="500"/>
                                        <p:tgtEl>
                                          <p:spTgt spid="7"/>
                                        </p:tgtEl>
                                      </p:cBhvr>
                                    </p:animEffect>
                                  </p:childTnLst>
                                </p:cTn>
                              </p:par>
                            </p:childTnLst>
                          </p:cTn>
                        </p:par>
                        <p:par>
                          <p:cTn id="76" fill="hold">
                            <p:stCondLst>
                              <p:cond delay="7000"/>
                            </p:stCondLst>
                            <p:childTnLst>
                              <p:par>
                                <p:cTn id="77" presetID="10" presetClass="entr" presetSubtype="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500"/>
                                        <p:tgtEl>
                                          <p:spTgt spid="48"/>
                                        </p:tgtEl>
                                      </p:cBhvr>
                                    </p:animEffect>
                                  </p:childTnLst>
                                </p:cTn>
                              </p:par>
                            </p:childTnLst>
                          </p:cTn>
                        </p:par>
                        <p:par>
                          <p:cTn id="80" fill="hold">
                            <p:stCondLst>
                              <p:cond delay="7500"/>
                            </p:stCondLst>
                            <p:childTnLst>
                              <p:par>
                                <p:cTn id="81" presetID="53" presetClass="entr" presetSubtype="16"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childTnLst>
                          </p:cTn>
                        </p:par>
                        <p:par>
                          <p:cTn id="86" fill="hold">
                            <p:stCondLst>
                              <p:cond delay="8000"/>
                            </p:stCondLst>
                            <p:childTnLst>
                              <p:par>
                                <p:cTn id="87" presetID="10" presetClass="entr" presetSubtype="0" fill="hold" nodeType="after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childTnLst>
                          </p:cTn>
                        </p:par>
                        <p:par>
                          <p:cTn id="90" fill="hold">
                            <p:stCondLst>
                              <p:cond delay="8500"/>
                            </p:stCondLst>
                            <p:childTnLst>
                              <p:par>
                                <p:cTn id="91" presetID="53" presetClass="entr" presetSubtype="16" fill="hold" nodeType="after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p:cTn id="93" dur="500" fill="hold"/>
                                        <p:tgtEl>
                                          <p:spTgt spid="6"/>
                                        </p:tgtEl>
                                        <p:attrNameLst>
                                          <p:attrName>ppt_w</p:attrName>
                                        </p:attrNameLst>
                                      </p:cBhvr>
                                      <p:tavLst>
                                        <p:tav tm="0">
                                          <p:val>
                                            <p:fltVal val="0"/>
                                          </p:val>
                                        </p:tav>
                                        <p:tav tm="100000">
                                          <p:val>
                                            <p:strVal val="#ppt_w"/>
                                          </p:val>
                                        </p:tav>
                                      </p:tavLst>
                                    </p:anim>
                                    <p:anim calcmode="lin" valueType="num">
                                      <p:cBhvr>
                                        <p:cTn id="94" dur="500" fill="hold"/>
                                        <p:tgtEl>
                                          <p:spTgt spid="6"/>
                                        </p:tgtEl>
                                        <p:attrNameLst>
                                          <p:attrName>ppt_h</p:attrName>
                                        </p:attrNameLst>
                                      </p:cBhvr>
                                      <p:tavLst>
                                        <p:tav tm="0">
                                          <p:val>
                                            <p:fltVal val="0"/>
                                          </p:val>
                                        </p:tav>
                                        <p:tav tm="100000">
                                          <p:val>
                                            <p:strVal val="#ppt_h"/>
                                          </p:val>
                                        </p:tav>
                                      </p:tavLst>
                                    </p:anim>
                                    <p:animEffect transition="in" filter="fade">
                                      <p:cBhvr>
                                        <p:cTn id="95" dur="500"/>
                                        <p:tgtEl>
                                          <p:spTgt spid="6"/>
                                        </p:tgtEl>
                                      </p:cBhvr>
                                    </p:animEffect>
                                  </p:childTnLst>
                                </p:cTn>
                              </p:par>
                            </p:childTnLst>
                          </p:cTn>
                        </p:par>
                        <p:par>
                          <p:cTn id="96" fill="hold">
                            <p:stCondLst>
                              <p:cond delay="9000"/>
                            </p:stCondLst>
                            <p:childTnLst>
                              <p:par>
                                <p:cTn id="97" presetID="10" presetClass="entr" presetSubtype="0" fill="hold" grpId="0" nodeType="after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fade">
                                      <p:cBhvr>
                                        <p:cTn id="9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45" grpId="0"/>
      <p:bldP spid="46" grpId="0"/>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665795" y="1435699"/>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rgbClr val="FF0000"/>
                  </a:solidFill>
                  <a:latin typeface="微软雅黑"/>
                  <a:ea typeface="微软雅黑"/>
                </a:rPr>
                <a:t>维护费用只不过是软件维护的最明显的代价</a:t>
              </a:r>
              <a:r>
                <a:rPr lang="zh-CN" altLang="en-US" sz="2800" b="1" dirty="0">
                  <a:solidFill>
                    <a:schemeClr val="tx1"/>
                  </a:solidFill>
                  <a:latin typeface="微软雅黑"/>
                  <a:ea typeface="微软雅黑"/>
                </a:rPr>
                <a:t>。其它一些现在还不</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明显的代价将来可能更为人们所关注。</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95647"/>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3" name="Group 15221">
            <a:extLst>
              <a:ext uri="{FF2B5EF4-FFF2-40B4-BE49-F238E27FC236}">
                <a16:creationId xmlns="" xmlns:a16="http://schemas.microsoft.com/office/drawing/2014/main" id="{142988CE-3B7A-498A-AA95-D325D0AB6F1F}"/>
              </a:ext>
            </a:extLst>
          </p:cNvPr>
          <p:cNvGrpSpPr/>
          <p:nvPr/>
        </p:nvGrpSpPr>
        <p:grpSpPr>
          <a:xfrm>
            <a:off x="665795" y="3464150"/>
            <a:ext cx="11011855" cy="1790612"/>
            <a:chOff x="0" y="-712"/>
            <a:chExt cx="1883329" cy="1650833"/>
          </a:xfrm>
        </p:grpSpPr>
        <p:sp>
          <p:nvSpPr>
            <p:cNvPr id="14" name="Shape 15216">
              <a:extLst>
                <a:ext uri="{FF2B5EF4-FFF2-40B4-BE49-F238E27FC236}">
                  <a16:creationId xmlns="" xmlns:a16="http://schemas.microsoft.com/office/drawing/2014/main" id="{F8E74FED-7A87-4452-8807-E4B4E9F06003}"/>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 name="Shape 15217">
              <a:extLst>
                <a:ext uri="{FF2B5EF4-FFF2-40B4-BE49-F238E27FC236}">
                  <a16:creationId xmlns="" xmlns:a16="http://schemas.microsoft.com/office/drawing/2014/main" id="{7B07DE78-7CBC-42AC-80C6-BF51E376E6D0}"/>
                </a:ext>
              </a:extLst>
            </p:cNvPr>
            <p:cNvSpPr/>
            <p:nvPr/>
          </p:nvSpPr>
          <p:spPr>
            <a:xfrm>
              <a:off x="0" y="584755"/>
              <a:ext cx="1797051" cy="957008"/>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因为可用的资源必须供维护任务使用，以致耽误甚至丧失了开发的</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良机，这是</a:t>
              </a:r>
              <a:r>
                <a:rPr lang="zh-CN" altLang="en-US" sz="2800" b="1" dirty="0">
                  <a:solidFill>
                    <a:srgbClr val="FF0000"/>
                  </a:solidFill>
                  <a:latin typeface="微软雅黑"/>
                  <a:ea typeface="微软雅黑"/>
                </a:rPr>
                <a:t>软件维护的一个无形的代价</a:t>
              </a:r>
              <a:r>
                <a:rPr lang="zh-CN" altLang="en-US" sz="2800" b="1" dirty="0">
                  <a:solidFill>
                    <a:schemeClr val="tx1"/>
                  </a:solidFill>
                  <a:latin typeface="微软雅黑"/>
                  <a:ea typeface="微软雅黑"/>
                </a:rPr>
                <a:t>。</a:t>
              </a:r>
              <a:endParaRPr sz="2800" b="1" dirty="0">
                <a:solidFill>
                  <a:schemeClr val="tx1"/>
                </a:solidFill>
                <a:latin typeface="微软雅黑"/>
                <a:ea typeface="微软雅黑"/>
              </a:endParaRPr>
            </a:p>
          </p:txBody>
        </p:sp>
        <p:sp>
          <p:nvSpPr>
            <p:cNvPr id="16" name="Shape 15219">
              <a:extLst>
                <a:ext uri="{FF2B5EF4-FFF2-40B4-BE49-F238E27FC236}">
                  <a16:creationId xmlns="" xmlns:a16="http://schemas.microsoft.com/office/drawing/2014/main" id="{642BC86F-FB0A-482A-B137-D3887B7EB89A}"/>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7" name="Shape 15220">
              <a:extLst>
                <a:ext uri="{FF2B5EF4-FFF2-40B4-BE49-F238E27FC236}">
                  <a16:creationId xmlns="" xmlns:a16="http://schemas.microsoft.com/office/drawing/2014/main" id="{BEF6F2BF-719D-43F2-BC89-29E60318A6AB}"/>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155050419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3"/>
                                        </p:tgtEl>
                                        <p:attrNameLst>
                                          <p:attrName>style.visibility</p:attrName>
                                        </p:attrNameLst>
                                      </p:cBhvr>
                                      <p:to>
                                        <p:strVal val="visible"/>
                                      </p:to>
                                    </p:set>
                                    <p:anim calcmode="lin" valueType="num">
                                      <p:cBhvr>
                                        <p:cTn id="12" dur="300" fill="hold"/>
                                        <p:tgtEl>
                                          <p:spTgt spid="13"/>
                                        </p:tgtEl>
                                        <p:attrNameLst>
                                          <p:attrName>ppt_x</p:attrName>
                                        </p:attrNameLst>
                                      </p:cBhvr>
                                      <p:tavLst>
                                        <p:tav tm="0">
                                          <p:val>
                                            <p:strVal val="0-#ppt_w/2"/>
                                          </p:val>
                                        </p:tav>
                                        <p:tav tm="100000">
                                          <p:val>
                                            <p:strVal val="#ppt_x"/>
                                          </p:val>
                                        </p:tav>
                                      </p:tavLst>
                                    </p:anim>
                                    <p:anim calcmode="lin" valueType="num">
                                      <p:cBhvr>
                                        <p:cTn id="13" dur="3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13"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75958"/>
            <a:ext cx="12192000" cy="58220"/>
          </a:xfrm>
          <a:prstGeom prst="rect">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r>
              <a:rPr lang="en-US" sz="2400">
                <a:solidFill>
                  <a:prstClr val="white"/>
                </a:solidFill>
                <a:latin typeface="微软雅黑"/>
                <a:ea typeface="微软雅黑"/>
              </a:rPr>
              <a:t> </a:t>
            </a:r>
          </a:p>
        </p:txBody>
      </p:sp>
      <p:sp>
        <p:nvSpPr>
          <p:cNvPr id="4" name="TextBox 3"/>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a:solidFill>
                  <a:srgbClr val="1C9494"/>
                </a:solidFill>
                <a:latin typeface="微软雅黑"/>
                <a:ea typeface="微软雅黑"/>
                <a:cs typeface="Helvetica Neue"/>
              </a:rPr>
              <a:t>|</a:t>
            </a:r>
            <a:r>
              <a:rPr lang="zh-CN" altLang="en-US" sz="2400" b="1" dirty="0">
                <a:solidFill>
                  <a:srgbClr val="1C9494"/>
                </a:solidFill>
                <a:latin typeface="微软雅黑"/>
                <a:ea typeface="微软雅黑"/>
                <a:cs typeface="Helvetica Neue"/>
              </a:rPr>
              <a:t>无形的代价</a:t>
            </a:r>
            <a:endParaRPr lang="en-US" altLang="zh-CN" sz="2400" b="1" dirty="0">
              <a:solidFill>
                <a:srgbClr val="1C9494"/>
              </a:solidFill>
              <a:latin typeface="微软雅黑"/>
              <a:ea typeface="微软雅黑"/>
              <a:cs typeface="Helvetica Neue"/>
            </a:endParaRPr>
          </a:p>
        </p:txBody>
      </p:sp>
      <p:sp>
        <p:nvSpPr>
          <p:cNvPr id="6" name="Oval 5"/>
          <p:cNvSpPr>
            <a:spLocks noChangeAspect="1"/>
          </p:cNvSpPr>
          <p:nvPr/>
        </p:nvSpPr>
        <p:spPr>
          <a:xfrm>
            <a:off x="2300151" y="3616426"/>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7" name="Subtitle 2"/>
          <p:cNvSpPr txBox="1"/>
          <p:nvPr/>
        </p:nvSpPr>
        <p:spPr>
          <a:xfrm>
            <a:off x="2739101" y="1917862"/>
            <a:ext cx="2790753"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当看来合理的有关改错或修改的要求不能及时满足时将引起客户不满。</a:t>
            </a:r>
            <a:endParaRPr lang="en-US" sz="2000" dirty="0">
              <a:solidFill>
                <a:prstClr val="white">
                  <a:lumMod val="50000"/>
                </a:prstClr>
              </a:solidFill>
              <a:latin typeface="微软雅黑"/>
              <a:ea typeface="微软雅黑"/>
              <a:cs typeface="Helvetica Neue"/>
            </a:endParaRPr>
          </a:p>
        </p:txBody>
      </p:sp>
      <p:sp>
        <p:nvSpPr>
          <p:cNvPr id="9" name="Oval 8"/>
          <p:cNvSpPr>
            <a:spLocks noChangeAspect="1"/>
          </p:cNvSpPr>
          <p:nvPr/>
        </p:nvSpPr>
        <p:spPr>
          <a:xfrm>
            <a:off x="5529854" y="3600298"/>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Subtitle 2"/>
          <p:cNvSpPr txBox="1"/>
          <p:nvPr/>
        </p:nvSpPr>
        <p:spPr>
          <a:xfrm>
            <a:off x="5951855" y="3877511"/>
            <a:ext cx="2401570"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由于维护时的改动，在软件中引入了潜伏的错误，从而降低了软件的质量。</a:t>
            </a:r>
            <a:endParaRPr lang="en-US" sz="2000" dirty="0">
              <a:solidFill>
                <a:prstClr val="white">
                  <a:lumMod val="50000"/>
                </a:prstClr>
              </a:solidFill>
              <a:latin typeface="微软雅黑"/>
              <a:ea typeface="微软雅黑"/>
              <a:cs typeface="Helvetica Neue"/>
            </a:endParaRPr>
          </a:p>
        </p:txBody>
      </p:sp>
      <p:grpSp>
        <p:nvGrpSpPr>
          <p:cNvPr id="30" name="Group 29"/>
          <p:cNvGrpSpPr/>
          <p:nvPr/>
        </p:nvGrpSpPr>
        <p:grpSpPr>
          <a:xfrm>
            <a:off x="5367872" y="3918815"/>
            <a:ext cx="521457" cy="771976"/>
            <a:chOff x="2766253" y="2939111"/>
            <a:chExt cx="391093" cy="578982"/>
          </a:xfrm>
        </p:grpSpPr>
        <p:sp>
          <p:nvSpPr>
            <p:cNvPr id="8" name="Freeform 14"/>
            <p:cNvSpPr>
              <a:spLocks noChangeArrowheads="1"/>
            </p:cNvSpPr>
            <p:nvPr/>
          </p:nvSpPr>
          <p:spPr bwMode="auto">
            <a:xfrm rot="10800000">
              <a:off x="2766253" y="2939111"/>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3"/>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8" name="Oval 17"/>
            <p:cNvSpPr>
              <a:spLocks noChangeAspect="1"/>
            </p:cNvSpPr>
            <p:nvPr/>
          </p:nvSpPr>
          <p:spPr>
            <a:xfrm>
              <a:off x="2842148" y="3194978"/>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1" name="Group 30"/>
          <p:cNvGrpSpPr/>
          <p:nvPr/>
        </p:nvGrpSpPr>
        <p:grpSpPr>
          <a:xfrm>
            <a:off x="2130105" y="2677037"/>
            <a:ext cx="521457" cy="771976"/>
            <a:chOff x="565078" y="2007778"/>
            <a:chExt cx="391093" cy="578982"/>
          </a:xfrm>
        </p:grpSpPr>
        <p:sp>
          <p:nvSpPr>
            <p:cNvPr id="3" name="Freeform 14"/>
            <p:cNvSpPr>
              <a:spLocks noChangeArrowheads="1"/>
            </p:cNvSpPr>
            <p:nvPr/>
          </p:nvSpPr>
          <p:spPr bwMode="auto">
            <a:xfrm>
              <a:off x="565078" y="2007778"/>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2"/>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9" name="Oval 18"/>
            <p:cNvSpPr>
              <a:spLocks noChangeAspect="1"/>
            </p:cNvSpPr>
            <p:nvPr/>
          </p:nvSpPr>
          <p:spPr>
            <a:xfrm>
              <a:off x="633195" y="2077379"/>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
        <p:nvSpPr>
          <p:cNvPr id="23" name="Oval 22"/>
          <p:cNvSpPr>
            <a:spLocks noChangeAspect="1"/>
          </p:cNvSpPr>
          <p:nvPr/>
        </p:nvSpPr>
        <p:spPr>
          <a:xfrm>
            <a:off x="8737202"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4" name="Subtitle 2"/>
          <p:cNvSpPr txBox="1"/>
          <p:nvPr/>
        </p:nvSpPr>
        <p:spPr>
          <a:xfrm>
            <a:off x="9168086" y="1885291"/>
            <a:ext cx="2319063"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当必须把软件工程师调去从事维护工作时，将在开发过程中造成混乱。</a:t>
            </a:r>
            <a:endParaRPr lang="en-US" sz="2000" dirty="0">
              <a:solidFill>
                <a:prstClr val="white">
                  <a:lumMod val="50000"/>
                </a:prstClr>
              </a:solidFill>
              <a:latin typeface="微软雅黑"/>
              <a:ea typeface="微软雅黑"/>
              <a:cs typeface="Helvetica Neue"/>
            </a:endParaRPr>
          </a:p>
        </p:txBody>
      </p:sp>
      <p:grpSp>
        <p:nvGrpSpPr>
          <p:cNvPr id="32" name="Group 31"/>
          <p:cNvGrpSpPr/>
          <p:nvPr/>
        </p:nvGrpSpPr>
        <p:grpSpPr>
          <a:xfrm>
            <a:off x="8559092" y="2644467"/>
            <a:ext cx="521457" cy="771976"/>
            <a:chOff x="4705368" y="1983350"/>
            <a:chExt cx="391093" cy="578982"/>
          </a:xfrm>
        </p:grpSpPr>
        <p:sp>
          <p:nvSpPr>
            <p:cNvPr id="22" name="Freeform 14"/>
            <p:cNvSpPr>
              <a:spLocks noChangeArrowheads="1"/>
            </p:cNvSpPr>
            <p:nvPr/>
          </p:nvSpPr>
          <p:spPr bwMode="auto">
            <a:xfrm>
              <a:off x="4705368" y="1983350"/>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4"/>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9" name="Oval 28"/>
            <p:cNvSpPr>
              <a:spLocks noChangeAspect="1"/>
            </p:cNvSpPr>
            <p:nvPr/>
          </p:nvSpPr>
          <p:spPr>
            <a:xfrm>
              <a:off x="4783810" y="2052951"/>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114" name="Group 110"/>
          <p:cNvGrpSpPr/>
          <p:nvPr/>
        </p:nvGrpSpPr>
        <p:grpSpPr>
          <a:xfrm>
            <a:off x="4580739" y="4113972"/>
            <a:ext cx="686099" cy="607483"/>
            <a:chOff x="304800" y="1123950"/>
            <a:chExt cx="914400" cy="809625"/>
          </a:xfrm>
          <a:solidFill>
            <a:schemeClr val="accent3"/>
          </a:solidFill>
        </p:grpSpPr>
        <p:sp>
          <p:nvSpPr>
            <p:cNvPr id="115"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6"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7"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8"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35" name="Group 136"/>
          <p:cNvGrpSpPr/>
          <p:nvPr/>
        </p:nvGrpSpPr>
        <p:grpSpPr>
          <a:xfrm>
            <a:off x="8499323" y="1849430"/>
            <a:ext cx="624995" cy="743188"/>
            <a:chOff x="3346450" y="2057400"/>
            <a:chExt cx="554038" cy="658813"/>
          </a:xfrm>
          <a:solidFill>
            <a:schemeClr val="accent4"/>
          </a:solidFill>
        </p:grpSpPr>
        <p:sp>
          <p:nvSpPr>
            <p:cNvPr id="136" name="Freeform 320"/>
            <p:cNvSpPr/>
            <p:nvPr/>
          </p:nvSpPr>
          <p:spPr bwMode="auto">
            <a:xfrm>
              <a:off x="3595688" y="2289175"/>
              <a:ext cx="166688" cy="257175"/>
            </a:xfrm>
            <a:custGeom>
              <a:avLst/>
              <a:gdLst>
                <a:gd name="T0" fmla="*/ 94 w 105"/>
                <a:gd name="T1" fmla="*/ 159 h 162"/>
                <a:gd name="T2" fmla="*/ 94 w 105"/>
                <a:gd name="T3" fmla="*/ 159 h 162"/>
                <a:gd name="T4" fmla="*/ 92 w 105"/>
                <a:gd name="T5" fmla="*/ 162 h 162"/>
                <a:gd name="T6" fmla="*/ 90 w 105"/>
                <a:gd name="T7" fmla="*/ 162 h 162"/>
                <a:gd name="T8" fmla="*/ 90 w 105"/>
                <a:gd name="T9" fmla="*/ 162 h 162"/>
                <a:gd name="T10" fmla="*/ 88 w 105"/>
                <a:gd name="T11" fmla="*/ 162 h 162"/>
                <a:gd name="T12" fmla="*/ 88 w 105"/>
                <a:gd name="T13" fmla="*/ 162 h 162"/>
                <a:gd name="T14" fmla="*/ 84 w 105"/>
                <a:gd name="T15" fmla="*/ 162 h 162"/>
                <a:gd name="T16" fmla="*/ 5 w 105"/>
                <a:gd name="T17" fmla="*/ 108 h 162"/>
                <a:gd name="T18" fmla="*/ 5 w 105"/>
                <a:gd name="T19" fmla="*/ 108 h 162"/>
                <a:gd name="T20" fmla="*/ 2 w 105"/>
                <a:gd name="T21" fmla="*/ 106 h 162"/>
                <a:gd name="T22" fmla="*/ 2 w 105"/>
                <a:gd name="T23" fmla="*/ 106 h 162"/>
                <a:gd name="T24" fmla="*/ 0 w 105"/>
                <a:gd name="T25" fmla="*/ 105 h 162"/>
                <a:gd name="T26" fmla="*/ 0 w 105"/>
                <a:gd name="T27" fmla="*/ 102 h 162"/>
                <a:gd name="T28" fmla="*/ 0 w 105"/>
                <a:gd name="T29" fmla="*/ 7 h 162"/>
                <a:gd name="T30" fmla="*/ 0 w 105"/>
                <a:gd name="T31" fmla="*/ 7 h 162"/>
                <a:gd name="T32" fmla="*/ 0 w 105"/>
                <a:gd name="T33" fmla="*/ 4 h 162"/>
                <a:gd name="T34" fmla="*/ 2 w 105"/>
                <a:gd name="T35" fmla="*/ 1 h 162"/>
                <a:gd name="T36" fmla="*/ 2 w 105"/>
                <a:gd name="T37" fmla="*/ 1 h 162"/>
                <a:gd name="T38" fmla="*/ 5 w 105"/>
                <a:gd name="T39" fmla="*/ 0 h 162"/>
                <a:gd name="T40" fmla="*/ 7 w 105"/>
                <a:gd name="T41" fmla="*/ 0 h 162"/>
                <a:gd name="T42" fmla="*/ 26 w 105"/>
                <a:gd name="T43" fmla="*/ 0 h 162"/>
                <a:gd name="T44" fmla="*/ 26 w 105"/>
                <a:gd name="T45" fmla="*/ 0 h 162"/>
                <a:gd name="T46" fmla="*/ 29 w 105"/>
                <a:gd name="T47" fmla="*/ 0 h 162"/>
                <a:gd name="T48" fmla="*/ 32 w 105"/>
                <a:gd name="T49" fmla="*/ 1 h 162"/>
                <a:gd name="T50" fmla="*/ 32 w 105"/>
                <a:gd name="T51" fmla="*/ 1 h 162"/>
                <a:gd name="T52" fmla="*/ 33 w 105"/>
                <a:gd name="T53" fmla="*/ 4 h 162"/>
                <a:gd name="T54" fmla="*/ 33 w 105"/>
                <a:gd name="T55" fmla="*/ 7 h 162"/>
                <a:gd name="T56" fmla="*/ 33 w 105"/>
                <a:gd name="T57" fmla="*/ 87 h 162"/>
                <a:gd name="T58" fmla="*/ 103 w 105"/>
                <a:gd name="T59" fmla="*/ 134 h 162"/>
                <a:gd name="T60" fmla="*/ 103 w 105"/>
                <a:gd name="T61" fmla="*/ 134 h 162"/>
                <a:gd name="T62" fmla="*/ 104 w 105"/>
                <a:gd name="T63" fmla="*/ 135 h 162"/>
                <a:gd name="T64" fmla="*/ 105 w 105"/>
                <a:gd name="T65" fmla="*/ 138 h 162"/>
                <a:gd name="T66" fmla="*/ 105 w 105"/>
                <a:gd name="T67" fmla="*/ 141 h 162"/>
                <a:gd name="T68" fmla="*/ 104 w 105"/>
                <a:gd name="T69" fmla="*/ 144 h 162"/>
                <a:gd name="T70" fmla="*/ 94 w 105"/>
                <a:gd name="T71" fmla="*/ 15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162">
                  <a:moveTo>
                    <a:pt x="94" y="159"/>
                  </a:moveTo>
                  <a:lnTo>
                    <a:pt x="94" y="159"/>
                  </a:lnTo>
                  <a:lnTo>
                    <a:pt x="92" y="162"/>
                  </a:lnTo>
                  <a:lnTo>
                    <a:pt x="90" y="162"/>
                  </a:lnTo>
                  <a:lnTo>
                    <a:pt x="90" y="162"/>
                  </a:lnTo>
                  <a:lnTo>
                    <a:pt x="88" y="162"/>
                  </a:lnTo>
                  <a:lnTo>
                    <a:pt x="88" y="162"/>
                  </a:lnTo>
                  <a:lnTo>
                    <a:pt x="84" y="162"/>
                  </a:lnTo>
                  <a:lnTo>
                    <a:pt x="5" y="108"/>
                  </a:lnTo>
                  <a:lnTo>
                    <a:pt x="5" y="108"/>
                  </a:lnTo>
                  <a:lnTo>
                    <a:pt x="2" y="106"/>
                  </a:lnTo>
                  <a:lnTo>
                    <a:pt x="2" y="106"/>
                  </a:lnTo>
                  <a:lnTo>
                    <a:pt x="0" y="105"/>
                  </a:lnTo>
                  <a:lnTo>
                    <a:pt x="0" y="102"/>
                  </a:lnTo>
                  <a:lnTo>
                    <a:pt x="0" y="7"/>
                  </a:lnTo>
                  <a:lnTo>
                    <a:pt x="0" y="7"/>
                  </a:lnTo>
                  <a:lnTo>
                    <a:pt x="0" y="4"/>
                  </a:lnTo>
                  <a:lnTo>
                    <a:pt x="2" y="1"/>
                  </a:lnTo>
                  <a:lnTo>
                    <a:pt x="2" y="1"/>
                  </a:lnTo>
                  <a:lnTo>
                    <a:pt x="5" y="0"/>
                  </a:lnTo>
                  <a:lnTo>
                    <a:pt x="7" y="0"/>
                  </a:lnTo>
                  <a:lnTo>
                    <a:pt x="26" y="0"/>
                  </a:lnTo>
                  <a:lnTo>
                    <a:pt x="26" y="0"/>
                  </a:lnTo>
                  <a:lnTo>
                    <a:pt x="29" y="0"/>
                  </a:lnTo>
                  <a:lnTo>
                    <a:pt x="32" y="1"/>
                  </a:lnTo>
                  <a:lnTo>
                    <a:pt x="32" y="1"/>
                  </a:lnTo>
                  <a:lnTo>
                    <a:pt x="33" y="4"/>
                  </a:lnTo>
                  <a:lnTo>
                    <a:pt x="33" y="7"/>
                  </a:lnTo>
                  <a:lnTo>
                    <a:pt x="33" y="87"/>
                  </a:lnTo>
                  <a:lnTo>
                    <a:pt x="103" y="134"/>
                  </a:lnTo>
                  <a:lnTo>
                    <a:pt x="103" y="134"/>
                  </a:lnTo>
                  <a:lnTo>
                    <a:pt x="104" y="135"/>
                  </a:lnTo>
                  <a:lnTo>
                    <a:pt x="105" y="138"/>
                  </a:lnTo>
                  <a:lnTo>
                    <a:pt x="105" y="141"/>
                  </a:lnTo>
                  <a:lnTo>
                    <a:pt x="104" y="144"/>
                  </a:lnTo>
                  <a:lnTo>
                    <a:pt x="94"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7" name="Freeform 321"/>
            <p:cNvSpPr/>
            <p:nvPr/>
          </p:nvSpPr>
          <p:spPr bwMode="auto">
            <a:xfrm>
              <a:off x="3346450" y="2057400"/>
              <a:ext cx="247650" cy="193675"/>
            </a:xfrm>
            <a:custGeom>
              <a:avLst/>
              <a:gdLst>
                <a:gd name="T0" fmla="*/ 156 w 156"/>
                <a:gd name="T1" fmla="*/ 48 h 122"/>
                <a:gd name="T2" fmla="*/ 137 w 156"/>
                <a:gd name="T3" fmla="*/ 14 h 122"/>
                <a:gd name="T4" fmla="*/ 137 w 156"/>
                <a:gd name="T5" fmla="*/ 14 h 122"/>
                <a:gd name="T6" fmla="*/ 131 w 156"/>
                <a:gd name="T7" fmla="*/ 9 h 122"/>
                <a:gd name="T8" fmla="*/ 124 w 156"/>
                <a:gd name="T9" fmla="*/ 4 h 122"/>
                <a:gd name="T10" fmla="*/ 115 w 156"/>
                <a:gd name="T11" fmla="*/ 1 h 122"/>
                <a:gd name="T12" fmla="*/ 105 w 156"/>
                <a:gd name="T13" fmla="*/ 0 h 122"/>
                <a:gd name="T14" fmla="*/ 94 w 156"/>
                <a:gd name="T15" fmla="*/ 1 h 122"/>
                <a:gd name="T16" fmla="*/ 81 w 156"/>
                <a:gd name="T17" fmla="*/ 4 h 122"/>
                <a:gd name="T18" fmla="*/ 66 w 156"/>
                <a:gd name="T19" fmla="*/ 10 h 122"/>
                <a:gd name="T20" fmla="*/ 50 w 156"/>
                <a:gd name="T21" fmla="*/ 19 h 122"/>
                <a:gd name="T22" fmla="*/ 50 w 156"/>
                <a:gd name="T23" fmla="*/ 19 h 122"/>
                <a:gd name="T24" fmla="*/ 35 w 156"/>
                <a:gd name="T25" fmla="*/ 29 h 122"/>
                <a:gd name="T26" fmla="*/ 22 w 156"/>
                <a:gd name="T27" fmla="*/ 39 h 122"/>
                <a:gd name="T28" fmla="*/ 13 w 156"/>
                <a:gd name="T29" fmla="*/ 49 h 122"/>
                <a:gd name="T30" fmla="*/ 6 w 156"/>
                <a:gd name="T31" fmla="*/ 58 h 122"/>
                <a:gd name="T32" fmla="*/ 1 w 156"/>
                <a:gd name="T33" fmla="*/ 68 h 122"/>
                <a:gd name="T34" fmla="*/ 0 w 156"/>
                <a:gd name="T35" fmla="*/ 76 h 122"/>
                <a:gd name="T36" fmla="*/ 0 w 156"/>
                <a:gd name="T37" fmla="*/ 85 h 122"/>
                <a:gd name="T38" fmla="*/ 3 w 156"/>
                <a:gd name="T39" fmla="*/ 92 h 122"/>
                <a:gd name="T40" fmla="*/ 20 w 156"/>
                <a:gd name="T41" fmla="*/ 122 h 122"/>
                <a:gd name="T42" fmla="*/ 20 w 156"/>
                <a:gd name="T43" fmla="*/ 122 h 122"/>
                <a:gd name="T44" fmla="*/ 33 w 156"/>
                <a:gd name="T45" fmla="*/ 108 h 122"/>
                <a:gd name="T46" fmla="*/ 48 w 156"/>
                <a:gd name="T47" fmla="*/ 94 h 122"/>
                <a:gd name="T48" fmla="*/ 63 w 156"/>
                <a:gd name="T49" fmla="*/ 82 h 122"/>
                <a:gd name="T50" fmla="*/ 79 w 156"/>
                <a:gd name="T51" fmla="*/ 72 h 122"/>
                <a:gd name="T52" fmla="*/ 97 w 156"/>
                <a:gd name="T53" fmla="*/ 62 h 122"/>
                <a:gd name="T54" fmla="*/ 115 w 156"/>
                <a:gd name="T55" fmla="*/ 56 h 122"/>
                <a:gd name="T56" fmla="*/ 136 w 156"/>
                <a:gd name="T57" fmla="*/ 50 h 122"/>
                <a:gd name="T58" fmla="*/ 156 w 156"/>
                <a:gd name="T59" fmla="*/ 48 h 122"/>
                <a:gd name="T60" fmla="*/ 156 w 156"/>
                <a:gd name="T6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122">
                  <a:moveTo>
                    <a:pt x="156" y="48"/>
                  </a:moveTo>
                  <a:lnTo>
                    <a:pt x="137" y="14"/>
                  </a:lnTo>
                  <a:lnTo>
                    <a:pt x="137" y="14"/>
                  </a:lnTo>
                  <a:lnTo>
                    <a:pt x="131" y="9"/>
                  </a:lnTo>
                  <a:lnTo>
                    <a:pt x="124" y="4"/>
                  </a:lnTo>
                  <a:lnTo>
                    <a:pt x="115" y="1"/>
                  </a:lnTo>
                  <a:lnTo>
                    <a:pt x="105" y="0"/>
                  </a:lnTo>
                  <a:lnTo>
                    <a:pt x="94" y="1"/>
                  </a:lnTo>
                  <a:lnTo>
                    <a:pt x="81" y="4"/>
                  </a:lnTo>
                  <a:lnTo>
                    <a:pt x="66" y="10"/>
                  </a:lnTo>
                  <a:lnTo>
                    <a:pt x="50" y="19"/>
                  </a:lnTo>
                  <a:lnTo>
                    <a:pt x="50" y="19"/>
                  </a:lnTo>
                  <a:lnTo>
                    <a:pt x="35" y="29"/>
                  </a:lnTo>
                  <a:lnTo>
                    <a:pt x="22" y="39"/>
                  </a:lnTo>
                  <a:lnTo>
                    <a:pt x="13" y="49"/>
                  </a:lnTo>
                  <a:lnTo>
                    <a:pt x="6" y="58"/>
                  </a:lnTo>
                  <a:lnTo>
                    <a:pt x="1" y="68"/>
                  </a:lnTo>
                  <a:lnTo>
                    <a:pt x="0" y="76"/>
                  </a:lnTo>
                  <a:lnTo>
                    <a:pt x="0" y="85"/>
                  </a:lnTo>
                  <a:lnTo>
                    <a:pt x="3" y="92"/>
                  </a:lnTo>
                  <a:lnTo>
                    <a:pt x="20" y="122"/>
                  </a:lnTo>
                  <a:lnTo>
                    <a:pt x="20" y="122"/>
                  </a:lnTo>
                  <a:lnTo>
                    <a:pt x="33" y="108"/>
                  </a:lnTo>
                  <a:lnTo>
                    <a:pt x="48" y="94"/>
                  </a:lnTo>
                  <a:lnTo>
                    <a:pt x="63" y="82"/>
                  </a:lnTo>
                  <a:lnTo>
                    <a:pt x="79" y="72"/>
                  </a:lnTo>
                  <a:lnTo>
                    <a:pt x="97" y="62"/>
                  </a:lnTo>
                  <a:lnTo>
                    <a:pt x="115" y="56"/>
                  </a:lnTo>
                  <a:lnTo>
                    <a:pt x="136" y="50"/>
                  </a:lnTo>
                  <a:lnTo>
                    <a:pt x="156" y="48"/>
                  </a:lnTo>
                  <a:lnTo>
                    <a:pt x="156"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8" name="Freeform 322"/>
            <p:cNvSpPr/>
            <p:nvPr/>
          </p:nvSpPr>
          <p:spPr bwMode="auto">
            <a:xfrm>
              <a:off x="3652838" y="2057400"/>
              <a:ext cx="247650" cy="192088"/>
            </a:xfrm>
            <a:custGeom>
              <a:avLst/>
              <a:gdLst>
                <a:gd name="T0" fmla="*/ 136 w 156"/>
                <a:gd name="T1" fmla="*/ 121 h 121"/>
                <a:gd name="T2" fmla="*/ 153 w 156"/>
                <a:gd name="T3" fmla="*/ 92 h 121"/>
                <a:gd name="T4" fmla="*/ 153 w 156"/>
                <a:gd name="T5" fmla="*/ 92 h 121"/>
                <a:gd name="T6" fmla="*/ 156 w 156"/>
                <a:gd name="T7" fmla="*/ 85 h 121"/>
                <a:gd name="T8" fmla="*/ 156 w 156"/>
                <a:gd name="T9" fmla="*/ 76 h 121"/>
                <a:gd name="T10" fmla="*/ 155 w 156"/>
                <a:gd name="T11" fmla="*/ 68 h 121"/>
                <a:gd name="T12" fmla="*/ 150 w 156"/>
                <a:gd name="T13" fmla="*/ 58 h 121"/>
                <a:gd name="T14" fmla="*/ 143 w 156"/>
                <a:gd name="T15" fmla="*/ 49 h 121"/>
                <a:gd name="T16" fmla="*/ 133 w 156"/>
                <a:gd name="T17" fmla="*/ 39 h 121"/>
                <a:gd name="T18" fmla="*/ 121 w 156"/>
                <a:gd name="T19" fmla="*/ 29 h 121"/>
                <a:gd name="T20" fmla="*/ 106 w 156"/>
                <a:gd name="T21" fmla="*/ 19 h 121"/>
                <a:gd name="T22" fmla="*/ 106 w 156"/>
                <a:gd name="T23" fmla="*/ 19 h 121"/>
                <a:gd name="T24" fmla="*/ 90 w 156"/>
                <a:gd name="T25" fmla="*/ 10 h 121"/>
                <a:gd name="T26" fmla="*/ 75 w 156"/>
                <a:gd name="T27" fmla="*/ 4 h 121"/>
                <a:gd name="T28" fmla="*/ 61 w 156"/>
                <a:gd name="T29" fmla="*/ 1 h 121"/>
                <a:gd name="T30" fmla="*/ 49 w 156"/>
                <a:gd name="T31" fmla="*/ 0 h 121"/>
                <a:gd name="T32" fmla="*/ 39 w 156"/>
                <a:gd name="T33" fmla="*/ 1 h 121"/>
                <a:gd name="T34" fmla="*/ 31 w 156"/>
                <a:gd name="T35" fmla="*/ 4 h 121"/>
                <a:gd name="T36" fmla="*/ 25 w 156"/>
                <a:gd name="T37" fmla="*/ 9 h 121"/>
                <a:gd name="T38" fmla="*/ 19 w 156"/>
                <a:gd name="T39" fmla="*/ 14 h 121"/>
                <a:gd name="T40" fmla="*/ 0 w 156"/>
                <a:gd name="T41" fmla="*/ 48 h 121"/>
                <a:gd name="T42" fmla="*/ 0 w 156"/>
                <a:gd name="T43" fmla="*/ 48 h 121"/>
                <a:gd name="T44" fmla="*/ 20 w 156"/>
                <a:gd name="T45" fmla="*/ 50 h 121"/>
                <a:gd name="T46" fmla="*/ 41 w 156"/>
                <a:gd name="T47" fmla="*/ 55 h 121"/>
                <a:gd name="T48" fmla="*/ 59 w 156"/>
                <a:gd name="T49" fmla="*/ 62 h 121"/>
                <a:gd name="T50" fmla="*/ 77 w 156"/>
                <a:gd name="T51" fmla="*/ 71 h 121"/>
                <a:gd name="T52" fmla="*/ 93 w 156"/>
                <a:gd name="T53" fmla="*/ 81 h 121"/>
                <a:gd name="T54" fmla="*/ 108 w 156"/>
                <a:gd name="T55" fmla="*/ 94 h 121"/>
                <a:gd name="T56" fmla="*/ 123 w 156"/>
                <a:gd name="T57" fmla="*/ 107 h 121"/>
                <a:gd name="T58" fmla="*/ 136 w 156"/>
                <a:gd name="T59" fmla="*/ 121 h 121"/>
                <a:gd name="T60" fmla="*/ 136 w 156"/>
                <a:gd name="T61"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121">
                  <a:moveTo>
                    <a:pt x="136" y="121"/>
                  </a:moveTo>
                  <a:lnTo>
                    <a:pt x="153" y="92"/>
                  </a:lnTo>
                  <a:lnTo>
                    <a:pt x="153" y="92"/>
                  </a:lnTo>
                  <a:lnTo>
                    <a:pt x="156" y="85"/>
                  </a:lnTo>
                  <a:lnTo>
                    <a:pt x="156" y="76"/>
                  </a:lnTo>
                  <a:lnTo>
                    <a:pt x="155" y="68"/>
                  </a:lnTo>
                  <a:lnTo>
                    <a:pt x="150" y="58"/>
                  </a:lnTo>
                  <a:lnTo>
                    <a:pt x="143" y="49"/>
                  </a:lnTo>
                  <a:lnTo>
                    <a:pt x="133" y="39"/>
                  </a:lnTo>
                  <a:lnTo>
                    <a:pt x="121" y="29"/>
                  </a:lnTo>
                  <a:lnTo>
                    <a:pt x="106" y="19"/>
                  </a:lnTo>
                  <a:lnTo>
                    <a:pt x="106" y="19"/>
                  </a:lnTo>
                  <a:lnTo>
                    <a:pt x="90" y="10"/>
                  </a:lnTo>
                  <a:lnTo>
                    <a:pt x="75" y="4"/>
                  </a:lnTo>
                  <a:lnTo>
                    <a:pt x="61" y="1"/>
                  </a:lnTo>
                  <a:lnTo>
                    <a:pt x="49" y="0"/>
                  </a:lnTo>
                  <a:lnTo>
                    <a:pt x="39" y="1"/>
                  </a:lnTo>
                  <a:lnTo>
                    <a:pt x="31" y="4"/>
                  </a:lnTo>
                  <a:lnTo>
                    <a:pt x="25" y="9"/>
                  </a:lnTo>
                  <a:lnTo>
                    <a:pt x="19" y="14"/>
                  </a:lnTo>
                  <a:lnTo>
                    <a:pt x="0" y="48"/>
                  </a:lnTo>
                  <a:lnTo>
                    <a:pt x="0" y="48"/>
                  </a:lnTo>
                  <a:lnTo>
                    <a:pt x="20" y="50"/>
                  </a:lnTo>
                  <a:lnTo>
                    <a:pt x="41" y="55"/>
                  </a:lnTo>
                  <a:lnTo>
                    <a:pt x="59" y="62"/>
                  </a:lnTo>
                  <a:lnTo>
                    <a:pt x="77" y="71"/>
                  </a:lnTo>
                  <a:lnTo>
                    <a:pt x="93" y="81"/>
                  </a:lnTo>
                  <a:lnTo>
                    <a:pt x="108" y="94"/>
                  </a:lnTo>
                  <a:lnTo>
                    <a:pt x="123" y="107"/>
                  </a:lnTo>
                  <a:lnTo>
                    <a:pt x="136" y="121"/>
                  </a:lnTo>
                  <a:lnTo>
                    <a:pt x="136"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9" name="Freeform 323"/>
            <p:cNvSpPr>
              <a:spLocks noEditPoints="1"/>
            </p:cNvSpPr>
            <p:nvPr/>
          </p:nvSpPr>
          <p:spPr bwMode="auto">
            <a:xfrm>
              <a:off x="3346450" y="2162175"/>
              <a:ext cx="554038" cy="554038"/>
            </a:xfrm>
            <a:custGeom>
              <a:avLst/>
              <a:gdLst>
                <a:gd name="T0" fmla="*/ 157 w 349"/>
                <a:gd name="T1" fmla="*/ 0 h 349"/>
                <a:gd name="T2" fmla="*/ 107 w 349"/>
                <a:gd name="T3" fmla="*/ 13 h 349"/>
                <a:gd name="T4" fmla="*/ 63 w 349"/>
                <a:gd name="T5" fmla="*/ 39 h 349"/>
                <a:gd name="T6" fmla="*/ 30 w 349"/>
                <a:gd name="T7" fmla="*/ 77 h 349"/>
                <a:gd name="T8" fmla="*/ 7 w 349"/>
                <a:gd name="T9" fmla="*/ 123 h 349"/>
                <a:gd name="T10" fmla="*/ 0 w 349"/>
                <a:gd name="T11" fmla="*/ 175 h 349"/>
                <a:gd name="T12" fmla="*/ 3 w 349"/>
                <a:gd name="T13" fmla="*/ 209 h 349"/>
                <a:gd name="T14" fmla="*/ 22 w 349"/>
                <a:gd name="T15" fmla="*/ 258 h 349"/>
                <a:gd name="T16" fmla="*/ 52 w 349"/>
                <a:gd name="T17" fmla="*/ 297 h 349"/>
                <a:gd name="T18" fmla="*/ 91 w 349"/>
                <a:gd name="T19" fmla="*/ 327 h 349"/>
                <a:gd name="T20" fmla="*/ 140 w 349"/>
                <a:gd name="T21" fmla="*/ 346 h 349"/>
                <a:gd name="T22" fmla="*/ 175 w 349"/>
                <a:gd name="T23" fmla="*/ 349 h 349"/>
                <a:gd name="T24" fmla="*/ 226 w 349"/>
                <a:gd name="T25" fmla="*/ 342 h 349"/>
                <a:gd name="T26" fmla="*/ 273 w 349"/>
                <a:gd name="T27" fmla="*/ 319 h 349"/>
                <a:gd name="T28" fmla="*/ 310 w 349"/>
                <a:gd name="T29" fmla="*/ 286 h 349"/>
                <a:gd name="T30" fmla="*/ 336 w 349"/>
                <a:gd name="T31" fmla="*/ 242 h 349"/>
                <a:gd name="T32" fmla="*/ 349 w 349"/>
                <a:gd name="T33" fmla="*/ 192 h 349"/>
                <a:gd name="T34" fmla="*/ 349 w 349"/>
                <a:gd name="T35" fmla="*/ 156 h 349"/>
                <a:gd name="T36" fmla="*/ 336 w 349"/>
                <a:gd name="T37" fmla="*/ 107 h 349"/>
                <a:gd name="T38" fmla="*/ 310 w 349"/>
                <a:gd name="T39" fmla="*/ 64 h 349"/>
                <a:gd name="T40" fmla="*/ 273 w 349"/>
                <a:gd name="T41" fmla="*/ 29 h 349"/>
                <a:gd name="T42" fmla="*/ 226 w 349"/>
                <a:gd name="T43" fmla="*/ 7 h 349"/>
                <a:gd name="T44" fmla="*/ 175 w 349"/>
                <a:gd name="T45" fmla="*/ 0 h 349"/>
                <a:gd name="T46" fmla="*/ 175 w 349"/>
                <a:gd name="T47" fmla="*/ 306 h 349"/>
                <a:gd name="T48" fmla="*/ 136 w 349"/>
                <a:gd name="T49" fmla="*/ 300 h 349"/>
                <a:gd name="T50" fmla="*/ 101 w 349"/>
                <a:gd name="T51" fmla="*/ 283 h 349"/>
                <a:gd name="T52" fmla="*/ 74 w 349"/>
                <a:gd name="T53" fmla="*/ 258 h 349"/>
                <a:gd name="T54" fmla="*/ 53 w 349"/>
                <a:gd name="T55" fmla="*/ 225 h 349"/>
                <a:gd name="T56" fmla="*/ 45 w 349"/>
                <a:gd name="T57" fmla="*/ 188 h 349"/>
                <a:gd name="T58" fmla="*/ 45 w 349"/>
                <a:gd name="T59" fmla="*/ 160 h 349"/>
                <a:gd name="T60" fmla="*/ 53 w 349"/>
                <a:gd name="T61" fmla="*/ 123 h 349"/>
                <a:gd name="T62" fmla="*/ 74 w 349"/>
                <a:gd name="T63" fmla="*/ 91 h 349"/>
                <a:gd name="T64" fmla="*/ 101 w 349"/>
                <a:gd name="T65" fmla="*/ 65 h 349"/>
                <a:gd name="T66" fmla="*/ 136 w 349"/>
                <a:gd name="T67" fmla="*/ 49 h 349"/>
                <a:gd name="T68" fmla="*/ 175 w 349"/>
                <a:gd name="T69" fmla="*/ 44 h 349"/>
                <a:gd name="T70" fmla="*/ 202 w 349"/>
                <a:gd name="T71" fmla="*/ 46 h 349"/>
                <a:gd name="T72" fmla="*/ 238 w 349"/>
                <a:gd name="T73" fmla="*/ 59 h 349"/>
                <a:gd name="T74" fmla="*/ 267 w 349"/>
                <a:gd name="T75" fmla="*/ 82 h 349"/>
                <a:gd name="T76" fmla="*/ 290 w 349"/>
                <a:gd name="T77" fmla="*/ 111 h 349"/>
                <a:gd name="T78" fmla="*/ 303 w 349"/>
                <a:gd name="T79" fmla="*/ 147 h 349"/>
                <a:gd name="T80" fmla="*/ 306 w 349"/>
                <a:gd name="T81" fmla="*/ 175 h 349"/>
                <a:gd name="T82" fmla="*/ 300 w 349"/>
                <a:gd name="T83" fmla="*/ 214 h 349"/>
                <a:gd name="T84" fmla="*/ 284 w 349"/>
                <a:gd name="T85" fmla="*/ 248 h 349"/>
                <a:gd name="T86" fmla="*/ 258 w 349"/>
                <a:gd name="T87" fmla="*/ 276 h 349"/>
                <a:gd name="T88" fmla="*/ 226 w 349"/>
                <a:gd name="T89" fmla="*/ 296 h 349"/>
                <a:gd name="T90" fmla="*/ 187 w 349"/>
                <a:gd name="T91" fmla="*/ 30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9" h="349">
                  <a:moveTo>
                    <a:pt x="175" y="0"/>
                  </a:moveTo>
                  <a:lnTo>
                    <a:pt x="175" y="0"/>
                  </a:lnTo>
                  <a:lnTo>
                    <a:pt x="157" y="0"/>
                  </a:lnTo>
                  <a:lnTo>
                    <a:pt x="140" y="3"/>
                  </a:lnTo>
                  <a:lnTo>
                    <a:pt x="123" y="7"/>
                  </a:lnTo>
                  <a:lnTo>
                    <a:pt x="107" y="13"/>
                  </a:lnTo>
                  <a:lnTo>
                    <a:pt x="91" y="20"/>
                  </a:lnTo>
                  <a:lnTo>
                    <a:pt x="76" y="29"/>
                  </a:lnTo>
                  <a:lnTo>
                    <a:pt x="63" y="39"/>
                  </a:lnTo>
                  <a:lnTo>
                    <a:pt x="52" y="51"/>
                  </a:lnTo>
                  <a:lnTo>
                    <a:pt x="40" y="64"/>
                  </a:lnTo>
                  <a:lnTo>
                    <a:pt x="30" y="77"/>
                  </a:lnTo>
                  <a:lnTo>
                    <a:pt x="22" y="91"/>
                  </a:lnTo>
                  <a:lnTo>
                    <a:pt x="14" y="107"/>
                  </a:lnTo>
                  <a:lnTo>
                    <a:pt x="7" y="123"/>
                  </a:lnTo>
                  <a:lnTo>
                    <a:pt x="3" y="139"/>
                  </a:lnTo>
                  <a:lnTo>
                    <a:pt x="1" y="156"/>
                  </a:lnTo>
                  <a:lnTo>
                    <a:pt x="0" y="175"/>
                  </a:lnTo>
                  <a:lnTo>
                    <a:pt x="0" y="175"/>
                  </a:lnTo>
                  <a:lnTo>
                    <a:pt x="1" y="192"/>
                  </a:lnTo>
                  <a:lnTo>
                    <a:pt x="3" y="209"/>
                  </a:lnTo>
                  <a:lnTo>
                    <a:pt x="7" y="227"/>
                  </a:lnTo>
                  <a:lnTo>
                    <a:pt x="14" y="242"/>
                  </a:lnTo>
                  <a:lnTo>
                    <a:pt x="22" y="258"/>
                  </a:lnTo>
                  <a:lnTo>
                    <a:pt x="30" y="273"/>
                  </a:lnTo>
                  <a:lnTo>
                    <a:pt x="40" y="286"/>
                  </a:lnTo>
                  <a:lnTo>
                    <a:pt x="52" y="297"/>
                  </a:lnTo>
                  <a:lnTo>
                    <a:pt x="63" y="309"/>
                  </a:lnTo>
                  <a:lnTo>
                    <a:pt x="76" y="319"/>
                  </a:lnTo>
                  <a:lnTo>
                    <a:pt x="91" y="327"/>
                  </a:lnTo>
                  <a:lnTo>
                    <a:pt x="107" y="335"/>
                  </a:lnTo>
                  <a:lnTo>
                    <a:pt x="123" y="342"/>
                  </a:lnTo>
                  <a:lnTo>
                    <a:pt x="140" y="346"/>
                  </a:lnTo>
                  <a:lnTo>
                    <a:pt x="157" y="348"/>
                  </a:lnTo>
                  <a:lnTo>
                    <a:pt x="175" y="349"/>
                  </a:lnTo>
                  <a:lnTo>
                    <a:pt x="175" y="349"/>
                  </a:lnTo>
                  <a:lnTo>
                    <a:pt x="193" y="348"/>
                  </a:lnTo>
                  <a:lnTo>
                    <a:pt x="211" y="346"/>
                  </a:lnTo>
                  <a:lnTo>
                    <a:pt x="226" y="342"/>
                  </a:lnTo>
                  <a:lnTo>
                    <a:pt x="242" y="335"/>
                  </a:lnTo>
                  <a:lnTo>
                    <a:pt x="258" y="327"/>
                  </a:lnTo>
                  <a:lnTo>
                    <a:pt x="273" y="319"/>
                  </a:lnTo>
                  <a:lnTo>
                    <a:pt x="286" y="309"/>
                  </a:lnTo>
                  <a:lnTo>
                    <a:pt x="299" y="297"/>
                  </a:lnTo>
                  <a:lnTo>
                    <a:pt x="310" y="286"/>
                  </a:lnTo>
                  <a:lnTo>
                    <a:pt x="320" y="273"/>
                  </a:lnTo>
                  <a:lnTo>
                    <a:pt x="329" y="258"/>
                  </a:lnTo>
                  <a:lnTo>
                    <a:pt x="336" y="242"/>
                  </a:lnTo>
                  <a:lnTo>
                    <a:pt x="342" y="227"/>
                  </a:lnTo>
                  <a:lnTo>
                    <a:pt x="346" y="209"/>
                  </a:lnTo>
                  <a:lnTo>
                    <a:pt x="349" y="192"/>
                  </a:lnTo>
                  <a:lnTo>
                    <a:pt x="349" y="175"/>
                  </a:lnTo>
                  <a:lnTo>
                    <a:pt x="349" y="175"/>
                  </a:lnTo>
                  <a:lnTo>
                    <a:pt x="349" y="156"/>
                  </a:lnTo>
                  <a:lnTo>
                    <a:pt x="346" y="139"/>
                  </a:lnTo>
                  <a:lnTo>
                    <a:pt x="342" y="123"/>
                  </a:lnTo>
                  <a:lnTo>
                    <a:pt x="336" y="107"/>
                  </a:lnTo>
                  <a:lnTo>
                    <a:pt x="329" y="91"/>
                  </a:lnTo>
                  <a:lnTo>
                    <a:pt x="320" y="77"/>
                  </a:lnTo>
                  <a:lnTo>
                    <a:pt x="310" y="64"/>
                  </a:lnTo>
                  <a:lnTo>
                    <a:pt x="299" y="51"/>
                  </a:lnTo>
                  <a:lnTo>
                    <a:pt x="286" y="39"/>
                  </a:lnTo>
                  <a:lnTo>
                    <a:pt x="273" y="29"/>
                  </a:lnTo>
                  <a:lnTo>
                    <a:pt x="258" y="20"/>
                  </a:lnTo>
                  <a:lnTo>
                    <a:pt x="242" y="13"/>
                  </a:lnTo>
                  <a:lnTo>
                    <a:pt x="226" y="7"/>
                  </a:lnTo>
                  <a:lnTo>
                    <a:pt x="211" y="3"/>
                  </a:lnTo>
                  <a:lnTo>
                    <a:pt x="193" y="0"/>
                  </a:lnTo>
                  <a:lnTo>
                    <a:pt x="175" y="0"/>
                  </a:lnTo>
                  <a:lnTo>
                    <a:pt x="175" y="0"/>
                  </a:lnTo>
                  <a:close/>
                  <a:moveTo>
                    <a:pt x="175" y="306"/>
                  </a:moveTo>
                  <a:lnTo>
                    <a:pt x="175" y="306"/>
                  </a:lnTo>
                  <a:lnTo>
                    <a:pt x="162" y="304"/>
                  </a:lnTo>
                  <a:lnTo>
                    <a:pt x="149" y="303"/>
                  </a:lnTo>
                  <a:lnTo>
                    <a:pt x="136" y="300"/>
                  </a:lnTo>
                  <a:lnTo>
                    <a:pt x="124" y="296"/>
                  </a:lnTo>
                  <a:lnTo>
                    <a:pt x="112" y="290"/>
                  </a:lnTo>
                  <a:lnTo>
                    <a:pt x="101" y="283"/>
                  </a:lnTo>
                  <a:lnTo>
                    <a:pt x="91" y="276"/>
                  </a:lnTo>
                  <a:lnTo>
                    <a:pt x="82" y="267"/>
                  </a:lnTo>
                  <a:lnTo>
                    <a:pt x="74" y="258"/>
                  </a:lnTo>
                  <a:lnTo>
                    <a:pt x="66" y="248"/>
                  </a:lnTo>
                  <a:lnTo>
                    <a:pt x="59" y="237"/>
                  </a:lnTo>
                  <a:lnTo>
                    <a:pt x="53" y="225"/>
                  </a:lnTo>
                  <a:lnTo>
                    <a:pt x="49" y="214"/>
                  </a:lnTo>
                  <a:lnTo>
                    <a:pt x="46" y="201"/>
                  </a:lnTo>
                  <a:lnTo>
                    <a:pt x="45" y="188"/>
                  </a:lnTo>
                  <a:lnTo>
                    <a:pt x="43" y="175"/>
                  </a:lnTo>
                  <a:lnTo>
                    <a:pt x="43" y="175"/>
                  </a:lnTo>
                  <a:lnTo>
                    <a:pt x="45" y="160"/>
                  </a:lnTo>
                  <a:lnTo>
                    <a:pt x="46" y="147"/>
                  </a:lnTo>
                  <a:lnTo>
                    <a:pt x="49" y="136"/>
                  </a:lnTo>
                  <a:lnTo>
                    <a:pt x="53" y="123"/>
                  </a:lnTo>
                  <a:lnTo>
                    <a:pt x="59" y="111"/>
                  </a:lnTo>
                  <a:lnTo>
                    <a:pt x="66" y="101"/>
                  </a:lnTo>
                  <a:lnTo>
                    <a:pt x="74" y="91"/>
                  </a:lnTo>
                  <a:lnTo>
                    <a:pt x="82" y="82"/>
                  </a:lnTo>
                  <a:lnTo>
                    <a:pt x="91" y="74"/>
                  </a:lnTo>
                  <a:lnTo>
                    <a:pt x="101" y="65"/>
                  </a:lnTo>
                  <a:lnTo>
                    <a:pt x="112" y="59"/>
                  </a:lnTo>
                  <a:lnTo>
                    <a:pt x="124" y="54"/>
                  </a:lnTo>
                  <a:lnTo>
                    <a:pt x="136" y="49"/>
                  </a:lnTo>
                  <a:lnTo>
                    <a:pt x="149" y="46"/>
                  </a:lnTo>
                  <a:lnTo>
                    <a:pt x="162" y="44"/>
                  </a:lnTo>
                  <a:lnTo>
                    <a:pt x="175" y="44"/>
                  </a:lnTo>
                  <a:lnTo>
                    <a:pt x="175" y="44"/>
                  </a:lnTo>
                  <a:lnTo>
                    <a:pt x="187" y="44"/>
                  </a:lnTo>
                  <a:lnTo>
                    <a:pt x="202" y="46"/>
                  </a:lnTo>
                  <a:lnTo>
                    <a:pt x="213" y="49"/>
                  </a:lnTo>
                  <a:lnTo>
                    <a:pt x="226" y="54"/>
                  </a:lnTo>
                  <a:lnTo>
                    <a:pt x="238" y="59"/>
                  </a:lnTo>
                  <a:lnTo>
                    <a:pt x="248" y="65"/>
                  </a:lnTo>
                  <a:lnTo>
                    <a:pt x="258" y="74"/>
                  </a:lnTo>
                  <a:lnTo>
                    <a:pt x="267" y="82"/>
                  </a:lnTo>
                  <a:lnTo>
                    <a:pt x="275" y="91"/>
                  </a:lnTo>
                  <a:lnTo>
                    <a:pt x="284" y="101"/>
                  </a:lnTo>
                  <a:lnTo>
                    <a:pt x="290" y="111"/>
                  </a:lnTo>
                  <a:lnTo>
                    <a:pt x="296" y="123"/>
                  </a:lnTo>
                  <a:lnTo>
                    <a:pt x="300" y="136"/>
                  </a:lnTo>
                  <a:lnTo>
                    <a:pt x="303" y="147"/>
                  </a:lnTo>
                  <a:lnTo>
                    <a:pt x="306" y="160"/>
                  </a:lnTo>
                  <a:lnTo>
                    <a:pt x="306" y="175"/>
                  </a:lnTo>
                  <a:lnTo>
                    <a:pt x="306" y="175"/>
                  </a:lnTo>
                  <a:lnTo>
                    <a:pt x="306" y="188"/>
                  </a:lnTo>
                  <a:lnTo>
                    <a:pt x="303" y="201"/>
                  </a:lnTo>
                  <a:lnTo>
                    <a:pt x="300" y="214"/>
                  </a:lnTo>
                  <a:lnTo>
                    <a:pt x="296" y="225"/>
                  </a:lnTo>
                  <a:lnTo>
                    <a:pt x="290" y="237"/>
                  </a:lnTo>
                  <a:lnTo>
                    <a:pt x="284" y="248"/>
                  </a:lnTo>
                  <a:lnTo>
                    <a:pt x="275" y="258"/>
                  </a:lnTo>
                  <a:lnTo>
                    <a:pt x="267" y="267"/>
                  </a:lnTo>
                  <a:lnTo>
                    <a:pt x="258" y="276"/>
                  </a:lnTo>
                  <a:lnTo>
                    <a:pt x="248" y="283"/>
                  </a:lnTo>
                  <a:lnTo>
                    <a:pt x="238" y="290"/>
                  </a:lnTo>
                  <a:lnTo>
                    <a:pt x="226" y="296"/>
                  </a:lnTo>
                  <a:lnTo>
                    <a:pt x="213" y="300"/>
                  </a:lnTo>
                  <a:lnTo>
                    <a:pt x="202" y="303"/>
                  </a:lnTo>
                  <a:lnTo>
                    <a:pt x="187" y="304"/>
                  </a:lnTo>
                  <a:lnTo>
                    <a:pt x="175" y="306"/>
                  </a:lnTo>
                  <a:lnTo>
                    <a:pt x="175" y="3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0" name="Freeform 324"/>
            <p:cNvSpPr/>
            <p:nvPr/>
          </p:nvSpPr>
          <p:spPr bwMode="auto">
            <a:xfrm>
              <a:off x="3595688" y="2289175"/>
              <a:ext cx="166688" cy="257175"/>
            </a:xfrm>
            <a:custGeom>
              <a:avLst/>
              <a:gdLst>
                <a:gd name="T0" fmla="*/ 103 w 105"/>
                <a:gd name="T1" fmla="*/ 134 h 162"/>
                <a:gd name="T2" fmla="*/ 33 w 105"/>
                <a:gd name="T3" fmla="*/ 87 h 162"/>
                <a:gd name="T4" fmla="*/ 33 w 105"/>
                <a:gd name="T5" fmla="*/ 7 h 162"/>
                <a:gd name="T6" fmla="*/ 33 w 105"/>
                <a:gd name="T7" fmla="*/ 7 h 162"/>
                <a:gd name="T8" fmla="*/ 33 w 105"/>
                <a:gd name="T9" fmla="*/ 4 h 162"/>
                <a:gd name="T10" fmla="*/ 32 w 105"/>
                <a:gd name="T11" fmla="*/ 1 h 162"/>
                <a:gd name="T12" fmla="*/ 32 w 105"/>
                <a:gd name="T13" fmla="*/ 1 h 162"/>
                <a:gd name="T14" fmla="*/ 29 w 105"/>
                <a:gd name="T15" fmla="*/ 0 h 162"/>
                <a:gd name="T16" fmla="*/ 26 w 105"/>
                <a:gd name="T17" fmla="*/ 0 h 162"/>
                <a:gd name="T18" fmla="*/ 7 w 105"/>
                <a:gd name="T19" fmla="*/ 0 h 162"/>
                <a:gd name="T20" fmla="*/ 7 w 105"/>
                <a:gd name="T21" fmla="*/ 0 h 162"/>
                <a:gd name="T22" fmla="*/ 5 w 105"/>
                <a:gd name="T23" fmla="*/ 0 h 162"/>
                <a:gd name="T24" fmla="*/ 2 w 105"/>
                <a:gd name="T25" fmla="*/ 1 h 162"/>
                <a:gd name="T26" fmla="*/ 2 w 105"/>
                <a:gd name="T27" fmla="*/ 1 h 162"/>
                <a:gd name="T28" fmla="*/ 0 w 105"/>
                <a:gd name="T29" fmla="*/ 4 h 162"/>
                <a:gd name="T30" fmla="*/ 0 w 105"/>
                <a:gd name="T31" fmla="*/ 7 h 162"/>
                <a:gd name="T32" fmla="*/ 0 w 105"/>
                <a:gd name="T33" fmla="*/ 102 h 162"/>
                <a:gd name="T34" fmla="*/ 0 w 105"/>
                <a:gd name="T35" fmla="*/ 102 h 162"/>
                <a:gd name="T36" fmla="*/ 0 w 105"/>
                <a:gd name="T37" fmla="*/ 105 h 162"/>
                <a:gd name="T38" fmla="*/ 2 w 105"/>
                <a:gd name="T39" fmla="*/ 106 h 162"/>
                <a:gd name="T40" fmla="*/ 2 w 105"/>
                <a:gd name="T41" fmla="*/ 106 h 162"/>
                <a:gd name="T42" fmla="*/ 5 w 105"/>
                <a:gd name="T43" fmla="*/ 108 h 162"/>
                <a:gd name="T44" fmla="*/ 84 w 105"/>
                <a:gd name="T45" fmla="*/ 162 h 162"/>
                <a:gd name="T46" fmla="*/ 84 w 105"/>
                <a:gd name="T47" fmla="*/ 162 h 162"/>
                <a:gd name="T48" fmla="*/ 88 w 105"/>
                <a:gd name="T49" fmla="*/ 162 h 162"/>
                <a:gd name="T50" fmla="*/ 88 w 105"/>
                <a:gd name="T51" fmla="*/ 162 h 162"/>
                <a:gd name="T52" fmla="*/ 90 w 105"/>
                <a:gd name="T53" fmla="*/ 162 h 162"/>
                <a:gd name="T54" fmla="*/ 90 w 105"/>
                <a:gd name="T55" fmla="*/ 162 h 162"/>
                <a:gd name="T56" fmla="*/ 92 w 105"/>
                <a:gd name="T57" fmla="*/ 162 h 162"/>
                <a:gd name="T58" fmla="*/ 94 w 105"/>
                <a:gd name="T59" fmla="*/ 159 h 162"/>
                <a:gd name="T60" fmla="*/ 104 w 105"/>
                <a:gd name="T61" fmla="*/ 144 h 162"/>
                <a:gd name="T62" fmla="*/ 104 w 105"/>
                <a:gd name="T63" fmla="*/ 144 h 162"/>
                <a:gd name="T64" fmla="*/ 105 w 105"/>
                <a:gd name="T65" fmla="*/ 141 h 162"/>
                <a:gd name="T66" fmla="*/ 105 w 105"/>
                <a:gd name="T67" fmla="*/ 138 h 162"/>
                <a:gd name="T68" fmla="*/ 104 w 105"/>
                <a:gd name="T69" fmla="*/ 135 h 162"/>
                <a:gd name="T70" fmla="*/ 103 w 105"/>
                <a:gd name="T71" fmla="*/ 134 h 162"/>
                <a:gd name="T72" fmla="*/ 103 w 105"/>
                <a:gd name="T73" fmla="*/ 13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 h="162">
                  <a:moveTo>
                    <a:pt x="103" y="134"/>
                  </a:moveTo>
                  <a:lnTo>
                    <a:pt x="33" y="87"/>
                  </a:lnTo>
                  <a:lnTo>
                    <a:pt x="33" y="7"/>
                  </a:lnTo>
                  <a:lnTo>
                    <a:pt x="33" y="7"/>
                  </a:lnTo>
                  <a:lnTo>
                    <a:pt x="33" y="4"/>
                  </a:lnTo>
                  <a:lnTo>
                    <a:pt x="32" y="1"/>
                  </a:lnTo>
                  <a:lnTo>
                    <a:pt x="32" y="1"/>
                  </a:lnTo>
                  <a:lnTo>
                    <a:pt x="29" y="0"/>
                  </a:lnTo>
                  <a:lnTo>
                    <a:pt x="26" y="0"/>
                  </a:lnTo>
                  <a:lnTo>
                    <a:pt x="7" y="0"/>
                  </a:lnTo>
                  <a:lnTo>
                    <a:pt x="7" y="0"/>
                  </a:lnTo>
                  <a:lnTo>
                    <a:pt x="5" y="0"/>
                  </a:lnTo>
                  <a:lnTo>
                    <a:pt x="2" y="1"/>
                  </a:lnTo>
                  <a:lnTo>
                    <a:pt x="2" y="1"/>
                  </a:lnTo>
                  <a:lnTo>
                    <a:pt x="0" y="4"/>
                  </a:lnTo>
                  <a:lnTo>
                    <a:pt x="0" y="7"/>
                  </a:lnTo>
                  <a:lnTo>
                    <a:pt x="0" y="102"/>
                  </a:lnTo>
                  <a:lnTo>
                    <a:pt x="0" y="102"/>
                  </a:lnTo>
                  <a:lnTo>
                    <a:pt x="0" y="105"/>
                  </a:lnTo>
                  <a:lnTo>
                    <a:pt x="2" y="106"/>
                  </a:lnTo>
                  <a:lnTo>
                    <a:pt x="2" y="106"/>
                  </a:lnTo>
                  <a:lnTo>
                    <a:pt x="5" y="108"/>
                  </a:lnTo>
                  <a:lnTo>
                    <a:pt x="84" y="162"/>
                  </a:lnTo>
                  <a:lnTo>
                    <a:pt x="84" y="162"/>
                  </a:lnTo>
                  <a:lnTo>
                    <a:pt x="88" y="162"/>
                  </a:lnTo>
                  <a:lnTo>
                    <a:pt x="88" y="162"/>
                  </a:lnTo>
                  <a:lnTo>
                    <a:pt x="90" y="162"/>
                  </a:lnTo>
                  <a:lnTo>
                    <a:pt x="90" y="162"/>
                  </a:lnTo>
                  <a:lnTo>
                    <a:pt x="92" y="162"/>
                  </a:lnTo>
                  <a:lnTo>
                    <a:pt x="94" y="159"/>
                  </a:lnTo>
                  <a:lnTo>
                    <a:pt x="104" y="144"/>
                  </a:lnTo>
                  <a:lnTo>
                    <a:pt x="104" y="144"/>
                  </a:lnTo>
                  <a:lnTo>
                    <a:pt x="105" y="141"/>
                  </a:lnTo>
                  <a:lnTo>
                    <a:pt x="105" y="138"/>
                  </a:lnTo>
                  <a:lnTo>
                    <a:pt x="104" y="135"/>
                  </a:lnTo>
                  <a:lnTo>
                    <a:pt x="103" y="134"/>
                  </a:lnTo>
                  <a:lnTo>
                    <a:pt x="103"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48" name="Group 149"/>
          <p:cNvGrpSpPr/>
          <p:nvPr/>
        </p:nvGrpSpPr>
        <p:grpSpPr>
          <a:xfrm>
            <a:off x="2057463" y="1907278"/>
            <a:ext cx="637868" cy="720935"/>
            <a:chOff x="4676669" y="3767698"/>
            <a:chExt cx="349344" cy="394837"/>
          </a:xfrm>
          <a:solidFill>
            <a:schemeClr val="accent2"/>
          </a:solidFill>
        </p:grpSpPr>
        <p:sp>
          <p:nvSpPr>
            <p:cNvPr id="149" name="Freeform 337"/>
            <p:cNvSpPr/>
            <p:nvPr/>
          </p:nvSpPr>
          <p:spPr bwMode="auto">
            <a:xfrm>
              <a:off x="4717066" y="3767698"/>
              <a:ext cx="308947" cy="207926"/>
            </a:xfrm>
            <a:custGeom>
              <a:avLst/>
              <a:gdLst>
                <a:gd name="T0" fmla="*/ 187 w 315"/>
                <a:gd name="T1" fmla="*/ 32 h 212"/>
                <a:gd name="T2" fmla="*/ 220 w 315"/>
                <a:gd name="T3" fmla="*/ 63 h 212"/>
                <a:gd name="T4" fmla="*/ 165 w 315"/>
                <a:gd name="T5" fmla="*/ 119 h 212"/>
                <a:gd name="T6" fmla="*/ 113 w 315"/>
                <a:gd name="T7" fmla="*/ 66 h 212"/>
                <a:gd name="T8" fmla="*/ 0 w 315"/>
                <a:gd name="T9" fmla="*/ 178 h 212"/>
                <a:gd name="T10" fmla="*/ 34 w 315"/>
                <a:gd name="T11" fmla="*/ 212 h 212"/>
                <a:gd name="T12" fmla="*/ 34 w 315"/>
                <a:gd name="T13" fmla="*/ 212 h 212"/>
                <a:gd name="T14" fmla="*/ 113 w 315"/>
                <a:gd name="T15" fmla="*/ 135 h 212"/>
                <a:gd name="T16" fmla="*/ 165 w 315"/>
                <a:gd name="T17" fmla="*/ 187 h 212"/>
                <a:gd name="T18" fmla="*/ 254 w 315"/>
                <a:gd name="T19" fmla="*/ 98 h 212"/>
                <a:gd name="T20" fmla="*/ 285 w 315"/>
                <a:gd name="T21" fmla="*/ 128 h 212"/>
                <a:gd name="T22" fmla="*/ 315 w 315"/>
                <a:gd name="T23" fmla="*/ 0 h 212"/>
                <a:gd name="T24" fmla="*/ 187 w 315"/>
                <a:gd name="T25" fmla="*/ 3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187" y="32"/>
                  </a:moveTo>
                  <a:lnTo>
                    <a:pt x="220" y="63"/>
                  </a:lnTo>
                  <a:lnTo>
                    <a:pt x="165" y="119"/>
                  </a:lnTo>
                  <a:lnTo>
                    <a:pt x="113" y="66"/>
                  </a:lnTo>
                  <a:lnTo>
                    <a:pt x="0" y="178"/>
                  </a:lnTo>
                  <a:lnTo>
                    <a:pt x="34" y="212"/>
                  </a:lnTo>
                  <a:lnTo>
                    <a:pt x="34" y="212"/>
                  </a:lnTo>
                  <a:lnTo>
                    <a:pt x="113" y="135"/>
                  </a:lnTo>
                  <a:lnTo>
                    <a:pt x="165" y="187"/>
                  </a:lnTo>
                  <a:lnTo>
                    <a:pt x="254" y="98"/>
                  </a:lnTo>
                  <a:lnTo>
                    <a:pt x="285" y="128"/>
                  </a:lnTo>
                  <a:lnTo>
                    <a:pt x="315" y="0"/>
                  </a:lnTo>
                  <a:lnTo>
                    <a:pt x="187" y="32"/>
                  </a:lnTo>
                  <a:close/>
                </a:path>
              </a:pathLst>
            </a:custGeom>
            <a:grp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50" name="Freeform 338"/>
            <p:cNvSpPr/>
            <p:nvPr/>
          </p:nvSpPr>
          <p:spPr bwMode="auto">
            <a:xfrm>
              <a:off x="4676669" y="3954609"/>
              <a:ext cx="308947" cy="207926"/>
            </a:xfrm>
            <a:custGeom>
              <a:avLst/>
              <a:gdLst>
                <a:gd name="T0" fmla="*/ 281 w 315"/>
                <a:gd name="T1" fmla="*/ 0 h 212"/>
                <a:gd name="T2" fmla="*/ 204 w 315"/>
                <a:gd name="T3" fmla="*/ 77 h 212"/>
                <a:gd name="T4" fmla="*/ 152 w 315"/>
                <a:gd name="T5" fmla="*/ 25 h 212"/>
                <a:gd name="T6" fmla="*/ 62 w 315"/>
                <a:gd name="T7" fmla="*/ 114 h 212"/>
                <a:gd name="T8" fmla="*/ 32 w 315"/>
                <a:gd name="T9" fmla="*/ 84 h 212"/>
                <a:gd name="T10" fmla="*/ 0 w 315"/>
                <a:gd name="T11" fmla="*/ 212 h 212"/>
                <a:gd name="T12" fmla="*/ 128 w 315"/>
                <a:gd name="T13" fmla="*/ 182 h 212"/>
                <a:gd name="T14" fmla="*/ 96 w 315"/>
                <a:gd name="T15" fmla="*/ 149 h 212"/>
                <a:gd name="T16" fmla="*/ 152 w 315"/>
                <a:gd name="T17" fmla="*/ 93 h 212"/>
                <a:gd name="T18" fmla="*/ 204 w 315"/>
                <a:gd name="T19" fmla="*/ 146 h 212"/>
                <a:gd name="T20" fmla="*/ 315 w 315"/>
                <a:gd name="T21" fmla="*/ 34 h 212"/>
                <a:gd name="T22" fmla="*/ 281 w 315"/>
                <a:gd name="T23" fmla="*/ 0 h 212"/>
                <a:gd name="T24" fmla="*/ 281 w 315"/>
                <a:gd name="T25"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281" y="0"/>
                  </a:moveTo>
                  <a:lnTo>
                    <a:pt x="204" y="77"/>
                  </a:lnTo>
                  <a:lnTo>
                    <a:pt x="152" y="25"/>
                  </a:lnTo>
                  <a:lnTo>
                    <a:pt x="62" y="114"/>
                  </a:lnTo>
                  <a:lnTo>
                    <a:pt x="32" y="84"/>
                  </a:lnTo>
                  <a:lnTo>
                    <a:pt x="0" y="212"/>
                  </a:lnTo>
                  <a:lnTo>
                    <a:pt x="128" y="182"/>
                  </a:lnTo>
                  <a:lnTo>
                    <a:pt x="96" y="149"/>
                  </a:lnTo>
                  <a:lnTo>
                    <a:pt x="152" y="93"/>
                  </a:lnTo>
                  <a:lnTo>
                    <a:pt x="204" y="146"/>
                  </a:lnTo>
                  <a:lnTo>
                    <a:pt x="315" y="34"/>
                  </a:lnTo>
                  <a:lnTo>
                    <a:pt x="281" y="0"/>
                  </a:lnTo>
                  <a:lnTo>
                    <a:pt x="281" y="0"/>
                  </a:lnTo>
                  <a:close/>
                </a:path>
              </a:pathLst>
            </a:custGeom>
            <a:grp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Tree>
    <p:extLst>
      <p:ext uri="{BB962C8B-B14F-4D97-AF65-F5344CB8AC3E}">
        <p14:creationId xmlns:p14="http://schemas.microsoft.com/office/powerpoint/2010/main" val="107938549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500"/>
                            </p:stCondLst>
                            <p:childTnLst>
                              <p:par>
                                <p:cTn id="41" presetID="9"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dissolv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P spid="9" grpId="0" animBg="1"/>
      <p:bldP spid="10" grpId="0"/>
      <p:bldP spid="23" grpId="0" animBg="1"/>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590071" y="1506293"/>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rgbClr val="FF0000"/>
                  </a:solidFill>
                  <a:latin typeface="微软雅黑"/>
                  <a:ea typeface="微软雅黑"/>
                </a:rPr>
                <a:t>软件维护的最后一个代价时生产率的大幅度下降</a:t>
              </a:r>
              <a:r>
                <a:rPr lang="zh-CN" altLang="en-US" sz="2800" b="1" dirty="0">
                  <a:solidFill>
                    <a:schemeClr val="tx1"/>
                  </a:solidFill>
                  <a:latin typeface="微软雅黑"/>
                  <a:ea typeface="微软雅黑"/>
                </a:rPr>
                <a:t>，这种情况在维护</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旧程序时常常遇到。</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B0F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8" name="Group 15221">
            <a:extLst>
              <a:ext uri="{FF2B5EF4-FFF2-40B4-BE49-F238E27FC236}">
                <a16:creationId xmlns="" xmlns:a16="http://schemas.microsoft.com/office/drawing/2014/main" id="{C452D296-710D-4200-B095-5B0DADF5207F}"/>
              </a:ext>
            </a:extLst>
          </p:cNvPr>
          <p:cNvGrpSpPr/>
          <p:nvPr/>
        </p:nvGrpSpPr>
        <p:grpSpPr>
          <a:xfrm>
            <a:off x="590072" y="3840880"/>
            <a:ext cx="11011855" cy="2836145"/>
            <a:chOff x="0" y="-239213"/>
            <a:chExt cx="1883329" cy="2549804"/>
          </a:xfrm>
        </p:grpSpPr>
        <p:sp>
          <p:nvSpPr>
            <p:cNvPr id="19" name="Shape 15216">
              <a:extLst>
                <a:ext uri="{FF2B5EF4-FFF2-40B4-BE49-F238E27FC236}">
                  <a16:creationId xmlns="" xmlns:a16="http://schemas.microsoft.com/office/drawing/2014/main" id="{96ECAB02-471F-41FB-BA7D-725680CD6BAB}"/>
                </a:ext>
              </a:extLst>
            </p:cNvPr>
            <p:cNvSpPr/>
            <p:nvPr/>
          </p:nvSpPr>
          <p:spPr>
            <a:xfrm>
              <a:off x="0" y="-239213"/>
              <a:ext cx="1797051" cy="25498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20" name="Shape 15217">
              <a:extLst>
                <a:ext uri="{FF2B5EF4-FFF2-40B4-BE49-F238E27FC236}">
                  <a16:creationId xmlns="" xmlns:a16="http://schemas.microsoft.com/office/drawing/2014/main" id="{0A02D916-C18B-40C3-A8E6-357F4B326008}"/>
                </a:ext>
              </a:extLst>
            </p:cNvPr>
            <p:cNvSpPr/>
            <p:nvPr/>
          </p:nvSpPr>
          <p:spPr>
            <a:xfrm>
              <a:off x="0" y="427298"/>
              <a:ext cx="1797051" cy="1387067"/>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例如：美国空军的飞行控制软件每条指令的开发成本是</a:t>
              </a:r>
              <a:r>
                <a:rPr lang="en-US" altLang="zh-CN" sz="2800" b="1" dirty="0">
                  <a:solidFill>
                    <a:schemeClr val="tx1"/>
                  </a:solidFill>
                  <a:latin typeface="微软雅黑"/>
                  <a:ea typeface="微软雅黑"/>
                </a:rPr>
                <a:t>75</a:t>
              </a:r>
              <a:r>
                <a:rPr lang="zh-CN" altLang="en-US" sz="2800" b="1" dirty="0">
                  <a:solidFill>
                    <a:schemeClr val="tx1"/>
                  </a:solidFill>
                  <a:latin typeface="微软雅黑"/>
                  <a:ea typeface="微软雅黑"/>
                </a:rPr>
                <a:t>美元，</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然而维护成本大约是每条指令</a:t>
              </a:r>
              <a:r>
                <a:rPr lang="en-US" altLang="zh-CN" sz="2800" b="1" dirty="0">
                  <a:solidFill>
                    <a:schemeClr val="tx1"/>
                  </a:solidFill>
                  <a:latin typeface="微软雅黑"/>
                  <a:ea typeface="微软雅黑"/>
                </a:rPr>
                <a:t>4000</a:t>
              </a:r>
              <a:r>
                <a:rPr lang="zh-CN" altLang="en-US" sz="2800" b="1" dirty="0">
                  <a:solidFill>
                    <a:schemeClr val="tx1"/>
                  </a:solidFill>
                  <a:latin typeface="微软雅黑"/>
                  <a:ea typeface="微软雅黑"/>
                </a:rPr>
                <a:t>美元，也就是说，生产率下降</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algn="l" defTabSz="608738">
                <a:defRPr sz="1800">
                  <a:solidFill>
                    <a:srgbClr val="000000"/>
                  </a:solidFill>
                  <a:uFillTx/>
                </a:defRPr>
              </a:pPr>
              <a:r>
                <a:rPr lang="zh-CN" altLang="en-US" sz="2800" b="1" dirty="0">
                  <a:solidFill>
                    <a:schemeClr val="tx1"/>
                  </a:solidFill>
                  <a:latin typeface="微软雅黑"/>
                  <a:ea typeface="微软雅黑"/>
                </a:rPr>
                <a:t> 为约</a:t>
              </a:r>
              <a:r>
                <a:rPr lang="en-US" altLang="zh-CN" sz="2800" b="1" dirty="0">
                  <a:solidFill>
                    <a:schemeClr val="tx1"/>
                  </a:solidFill>
                  <a:latin typeface="微软雅黑"/>
                  <a:ea typeface="微软雅黑"/>
                </a:rPr>
                <a:t>1/50</a:t>
              </a:r>
              <a:r>
                <a:rPr lang="zh-CN" altLang="en-US" sz="2800" b="1" dirty="0">
                  <a:solidFill>
                    <a:schemeClr val="tx1"/>
                  </a:solidFill>
                  <a:latin typeface="微软雅黑"/>
                  <a:ea typeface="微软雅黑"/>
                </a:rPr>
                <a:t>。</a:t>
              </a:r>
              <a:endParaRPr sz="2800" b="1" dirty="0">
                <a:solidFill>
                  <a:schemeClr val="tx1"/>
                </a:solidFill>
                <a:latin typeface="微软雅黑"/>
                <a:ea typeface="微软雅黑"/>
              </a:endParaRPr>
            </a:p>
          </p:txBody>
        </p:sp>
        <p:sp>
          <p:nvSpPr>
            <p:cNvPr id="21" name="Shape 15219">
              <a:extLst>
                <a:ext uri="{FF2B5EF4-FFF2-40B4-BE49-F238E27FC236}">
                  <a16:creationId xmlns="" xmlns:a16="http://schemas.microsoft.com/office/drawing/2014/main" id="{E0C8D6EB-42CF-4986-A85D-FB276B690BE8}"/>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206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2" name="Shape 15220">
              <a:extLst>
                <a:ext uri="{FF2B5EF4-FFF2-40B4-BE49-F238E27FC236}">
                  <a16:creationId xmlns="" xmlns:a16="http://schemas.microsoft.com/office/drawing/2014/main" id="{6C8AA9E9-C8AC-4A41-8B7B-834A98EABBD4}"/>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5920742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8"/>
                                        </p:tgtEl>
                                        <p:attrNameLst>
                                          <p:attrName>style.visibility</p:attrName>
                                        </p:attrNameLst>
                                      </p:cBhvr>
                                      <p:to>
                                        <p:strVal val="visible"/>
                                      </p:to>
                                    </p:set>
                                    <p:anim calcmode="lin" valueType="num">
                                      <p:cBhvr>
                                        <p:cTn id="12" dur="300" fill="hold"/>
                                        <p:tgtEl>
                                          <p:spTgt spid="18"/>
                                        </p:tgtEl>
                                        <p:attrNameLst>
                                          <p:attrName>ppt_x</p:attrName>
                                        </p:attrNameLst>
                                      </p:cBhvr>
                                      <p:tavLst>
                                        <p:tav tm="0">
                                          <p:val>
                                            <p:strVal val="0-#ppt_w/2"/>
                                          </p:val>
                                        </p:tav>
                                        <p:tav tm="100000">
                                          <p:val>
                                            <p:strVal val="#ppt_x"/>
                                          </p:val>
                                        </p:tav>
                                      </p:tavLst>
                                    </p:anim>
                                    <p:anim calcmode="lin" valueType="num">
                                      <p:cBhvr>
                                        <p:cTn id="13" dur="3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18"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1" y="0"/>
            <a:ext cx="6267450" cy="6858001"/>
          </a:xfrm>
          <a:custGeom>
            <a:avLst/>
            <a:gdLst>
              <a:gd name="connsiteX0" fmla="*/ 0 w 6267450"/>
              <a:gd name="connsiteY0" fmla="*/ 0 h 6858001"/>
              <a:gd name="connsiteX1" fmla="*/ 6267450 w 6267450"/>
              <a:gd name="connsiteY1" fmla="*/ 0 h 6858001"/>
              <a:gd name="connsiteX2" fmla="*/ 6267450 w 6267450"/>
              <a:gd name="connsiteY2" fmla="*/ 6858001 h 6858001"/>
              <a:gd name="connsiteX3" fmla="*/ 0 w 6267450"/>
              <a:gd name="connsiteY3" fmla="*/ 6858001 h 6858001"/>
              <a:gd name="connsiteX4" fmla="*/ 0 w 6267450"/>
              <a:gd name="connsiteY4" fmla="*/ 0 h 6858001"/>
              <a:gd name="connsiteX0" fmla="*/ 0 w 6267450"/>
              <a:gd name="connsiteY0" fmla="*/ 0 h 6858001"/>
              <a:gd name="connsiteX1" fmla="*/ 5248275 w 6267450"/>
              <a:gd name="connsiteY1" fmla="*/ 1171575 h 6858001"/>
              <a:gd name="connsiteX2" fmla="*/ 6267450 w 6267450"/>
              <a:gd name="connsiteY2" fmla="*/ 6858001 h 6858001"/>
              <a:gd name="connsiteX3" fmla="*/ 0 w 6267450"/>
              <a:gd name="connsiteY3" fmla="*/ 6858001 h 6858001"/>
              <a:gd name="connsiteX4" fmla="*/ 0 w 6267450"/>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7450" h="6858001">
                <a:moveTo>
                  <a:pt x="0" y="0"/>
                </a:moveTo>
                <a:lnTo>
                  <a:pt x="5248275" y="1171575"/>
                </a:lnTo>
                <a:lnTo>
                  <a:pt x="6267450" y="6858001"/>
                </a:lnTo>
                <a:lnTo>
                  <a:pt x="0" y="6858001"/>
                </a:lnTo>
                <a:lnTo>
                  <a:pt x="0" y="0"/>
                </a:lnTo>
                <a:close/>
              </a:path>
            </a:pathLst>
          </a:cu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111931" y="1898098"/>
            <a:ext cx="10369804" cy="3769771"/>
            <a:chOff x="-5180199" y="-230177"/>
            <a:chExt cx="7777349" cy="2827327"/>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5180199" y="-230177"/>
              <a:ext cx="3909405" cy="267765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3200" b="1" dirty="0">
                  <a:solidFill>
                    <a:schemeClr val="bg1"/>
                  </a:solidFill>
                  <a:latin typeface="微软雅黑"/>
                  <a:ea typeface="微软雅黑"/>
                </a:rPr>
                <a:t>用于维护工作的劳动可以分成生产性活动（例如，分析评价，修改设计和编写程序代码等）和非生产性活动（例如，理解程序代码的功能，解释数据结构、接口特点和性能限度等）。</a:t>
              </a:r>
              <a:endParaRPr sz="3200" b="1" dirty="0">
                <a:solidFill>
                  <a:schemeClr val="bg1"/>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Tree>
    <p:extLst>
      <p:ext uri="{BB962C8B-B14F-4D97-AF65-F5344CB8AC3E}">
        <p14:creationId xmlns:p14="http://schemas.microsoft.com/office/powerpoint/2010/main" val="31633059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 xmlns:a16="http://schemas.microsoft.com/office/drawing/2014/main" id="{672CE789-1343-4A50-8608-032A01CA60C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3900" y="358460"/>
            <a:ext cx="10658476" cy="6092082"/>
          </a:xfrm>
          <a:prstGeom prst="rect">
            <a:avLst/>
          </a:prstGeom>
        </p:spPr>
      </p:pic>
    </p:spTree>
    <p:extLst>
      <p:ext uri="{BB962C8B-B14F-4D97-AF65-F5344CB8AC3E}">
        <p14:creationId xmlns:p14="http://schemas.microsoft.com/office/powerpoint/2010/main" val="174894555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8.2.3 </a:t>
            </a:r>
            <a:r>
              <a:rPr lang="zh-CN" altLang="en-US" sz="4267" b="1" dirty="0">
                <a:latin typeface="微软雅黑"/>
                <a:ea typeface="微软雅黑"/>
              </a:rPr>
              <a:t>维护的问题很多</a:t>
            </a:r>
            <a:endParaRPr sz="4267" b="1" dirty="0">
              <a:latin typeface="微软雅黑"/>
              <a:ea typeface="微软雅黑"/>
            </a:endParaRPr>
          </a:p>
        </p:txBody>
      </p:sp>
    </p:spTree>
    <p:extLst>
      <p:ext uri="{BB962C8B-B14F-4D97-AF65-F5344CB8AC3E}">
        <p14:creationId xmlns:p14="http://schemas.microsoft.com/office/powerpoint/2010/main" val="40778214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pic>
        <p:nvPicPr>
          <p:cNvPr id="3" name="图片 2">
            <a:extLst>
              <a:ext uri="{FF2B5EF4-FFF2-40B4-BE49-F238E27FC236}">
                <a16:creationId xmlns="" xmlns:a16="http://schemas.microsoft.com/office/drawing/2014/main" id="{578946CC-B390-4C4A-85DD-31F15E054C2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6" y="1581150"/>
            <a:ext cx="12210872" cy="3695700"/>
          </a:xfrm>
          <a:prstGeom prst="rect">
            <a:avLst/>
          </a:prstGeom>
        </p:spPr>
      </p:pic>
    </p:spTree>
    <p:extLst>
      <p:ext uri="{BB962C8B-B14F-4D97-AF65-F5344CB8AC3E}">
        <p14:creationId xmlns:p14="http://schemas.microsoft.com/office/powerpoint/2010/main" val="292993530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5" name="TextBox 48">
            <a:extLst>
              <a:ext uri="{FF2B5EF4-FFF2-40B4-BE49-F238E27FC236}">
                <a16:creationId xmlns="" xmlns:a16="http://schemas.microsoft.com/office/drawing/2014/main" id="{168C0986-59EB-4B4E-8C04-8177257CBCEC}"/>
              </a:ext>
            </a:extLst>
          </p:cNvPr>
          <p:cNvSpPr txBox="1"/>
          <p:nvPr/>
        </p:nvSpPr>
        <p:spPr>
          <a:xfrm>
            <a:off x="283635" y="279082"/>
            <a:ext cx="9158184" cy="492443"/>
          </a:xfrm>
          <a:prstGeom prst="rect">
            <a:avLst/>
          </a:prstGeom>
          <a:noFill/>
        </p:spPr>
        <p:txBody>
          <a:bodyPr wrap="square" lIns="0" tIns="0" rIns="121893" bIns="0" rtlCol="0">
            <a:noAutofit/>
          </a:bodyPr>
          <a:lstStyle/>
          <a:p>
            <a:pPr defTabSz="608738"/>
            <a:r>
              <a:rPr lang="en-US" altLang="zh-CN" sz="2400" b="1" dirty="0">
                <a:solidFill>
                  <a:schemeClr val="bg1"/>
                </a:solidFill>
                <a:latin typeface="微软雅黑"/>
                <a:ea typeface="微软雅黑"/>
                <a:cs typeface="Helvetica Neue"/>
              </a:rPr>
              <a:t>|</a:t>
            </a:r>
            <a:r>
              <a:rPr lang="zh-CN" altLang="en-US" sz="2400" b="1" dirty="0">
                <a:solidFill>
                  <a:schemeClr val="bg1"/>
                </a:solidFill>
                <a:latin typeface="微软雅黑"/>
                <a:ea typeface="微软雅黑"/>
                <a:cs typeface="Helvetica Neue"/>
              </a:rPr>
              <a:t>维护中的典型问题</a:t>
            </a:r>
            <a:endParaRPr lang="en-US" altLang="zh-CN" sz="2400" b="1" dirty="0">
              <a:solidFill>
                <a:schemeClr val="bg1"/>
              </a:solidFill>
              <a:latin typeface="微软雅黑"/>
              <a:ea typeface="微软雅黑"/>
              <a:cs typeface="Helvetica Neue"/>
            </a:endParaRPr>
          </a:p>
        </p:txBody>
      </p:sp>
      <p:pic>
        <p:nvPicPr>
          <p:cNvPr id="6" name="图片 5">
            <a:extLst>
              <a:ext uri="{FF2B5EF4-FFF2-40B4-BE49-F238E27FC236}">
                <a16:creationId xmlns="" xmlns:a16="http://schemas.microsoft.com/office/drawing/2014/main" id="{9908D1D7-8AA4-4960-A982-A9A69E896B8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3084"/>
          <a:stretch/>
        </p:blipFill>
        <p:spPr>
          <a:xfrm>
            <a:off x="-1" y="1111996"/>
            <a:ext cx="9803340" cy="5298329"/>
          </a:xfrm>
          <a:prstGeom prst="rect">
            <a:avLst/>
          </a:prstGeom>
        </p:spPr>
      </p:pic>
    </p:spTree>
    <p:extLst>
      <p:ext uri="{BB962C8B-B14F-4D97-AF65-F5344CB8AC3E}">
        <p14:creationId xmlns:p14="http://schemas.microsoft.com/office/powerpoint/2010/main" val="260131709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 xmlns:a16="http://schemas.microsoft.com/office/drawing/2014/main"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 xmlns:a16="http://schemas.microsoft.com/office/drawing/2014/main" id="{AA9FC7AC-143E-4990-A96F-57083C24C757}"/>
              </a:ext>
            </a:extLst>
          </p:cNvPr>
          <p:cNvGraphicFramePr/>
          <p:nvPr>
            <p:extLst>
              <p:ext uri="{D42A27DB-BD31-4B8C-83A1-F6EECF244321}">
                <p14:modId xmlns:p14="http://schemas.microsoft.com/office/powerpoint/2010/main" val="2837944318"/>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a:extLst>
              <a:ext uri="{FF2B5EF4-FFF2-40B4-BE49-F238E27FC236}">
                <a16:creationId xmlns="" xmlns:a16="http://schemas.microsoft.com/office/drawing/2014/main" id="{83D2564C-EE4B-4417-8F83-F5CC5AE3FFE8}"/>
              </a:ext>
            </a:extLst>
          </p:cNvPr>
          <p:cNvGraphicFramePr/>
          <p:nvPr>
            <p:extLst>
              <p:ext uri="{D42A27DB-BD31-4B8C-83A1-F6EECF244321}">
                <p14:modId xmlns:p14="http://schemas.microsoft.com/office/powerpoint/2010/main" val="564593700"/>
              </p:ext>
            </p:extLst>
          </p:nvPr>
        </p:nvGraphicFramePr>
        <p:xfrm>
          <a:off x="2709864" y="790575"/>
          <a:ext cx="8934449"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899258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2"/>
          <p:cNvSpPr>
            <a:spLocks noChangeArrowheads="1"/>
          </p:cNvSpPr>
          <p:nvPr/>
        </p:nvSpPr>
        <p:spPr bwMode="auto">
          <a:xfrm>
            <a:off x="4694210" y="5049287"/>
            <a:ext cx="2974532" cy="755812"/>
          </a:xfrm>
          <a:custGeom>
            <a:avLst/>
            <a:gdLst>
              <a:gd name="T0" fmla="*/ 5208 w 8889"/>
              <a:gd name="T1" fmla="*/ 0 h 2263"/>
              <a:gd name="T2" fmla="*/ 5208 w 8889"/>
              <a:gd name="T3" fmla="*/ 0 h 2263"/>
              <a:gd name="T4" fmla="*/ 5208 w 8889"/>
              <a:gd name="T5" fmla="*/ 156 h 2263"/>
              <a:gd name="T6" fmla="*/ 5230 w 8889"/>
              <a:gd name="T7" fmla="*/ 222 h 2263"/>
              <a:gd name="T8" fmla="*/ 5296 w 8889"/>
              <a:gd name="T9" fmla="*/ 377 h 2263"/>
              <a:gd name="T10" fmla="*/ 5363 w 8889"/>
              <a:gd name="T11" fmla="*/ 621 h 2263"/>
              <a:gd name="T12" fmla="*/ 5363 w 8889"/>
              <a:gd name="T13" fmla="*/ 621 h 2263"/>
              <a:gd name="T14" fmla="*/ 5363 w 8889"/>
              <a:gd name="T15" fmla="*/ 643 h 2263"/>
              <a:gd name="T16" fmla="*/ 5363 w 8889"/>
              <a:gd name="T17" fmla="*/ 643 h 2263"/>
              <a:gd name="T18" fmla="*/ 4942 w 8889"/>
              <a:gd name="T19" fmla="*/ 975 h 2263"/>
              <a:gd name="T20" fmla="*/ 4521 w 8889"/>
              <a:gd name="T21" fmla="*/ 599 h 2263"/>
              <a:gd name="T22" fmla="*/ 4521 w 8889"/>
              <a:gd name="T23" fmla="*/ 599 h 2263"/>
              <a:gd name="T24" fmla="*/ 4609 w 8889"/>
              <a:gd name="T25" fmla="*/ 377 h 2263"/>
              <a:gd name="T26" fmla="*/ 4676 w 8889"/>
              <a:gd name="T27" fmla="*/ 244 h 2263"/>
              <a:gd name="T28" fmla="*/ 4698 w 8889"/>
              <a:gd name="T29" fmla="*/ 156 h 2263"/>
              <a:gd name="T30" fmla="*/ 4698 w 8889"/>
              <a:gd name="T31" fmla="*/ 156 h 2263"/>
              <a:gd name="T32" fmla="*/ 4698 w 8889"/>
              <a:gd name="T33" fmla="*/ 0 h 2263"/>
              <a:gd name="T34" fmla="*/ 177 w 8889"/>
              <a:gd name="T35" fmla="*/ 0 h 2263"/>
              <a:gd name="T36" fmla="*/ 0 w 8889"/>
              <a:gd name="T37" fmla="*/ 1020 h 2263"/>
              <a:gd name="T38" fmla="*/ 5496 w 8889"/>
              <a:gd name="T39" fmla="*/ 2262 h 2263"/>
              <a:gd name="T40" fmla="*/ 5961 w 8889"/>
              <a:gd name="T41" fmla="*/ 843 h 2263"/>
              <a:gd name="T42" fmla="*/ 8533 w 8889"/>
              <a:gd name="T43" fmla="*/ 843 h 2263"/>
              <a:gd name="T44" fmla="*/ 8888 w 8889"/>
              <a:gd name="T45" fmla="*/ 0 h 2263"/>
              <a:gd name="T46" fmla="*/ 5208 w 8889"/>
              <a:gd name="T47"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89" h="2263">
                <a:moveTo>
                  <a:pt x="5208" y="0"/>
                </a:moveTo>
                <a:lnTo>
                  <a:pt x="5208" y="0"/>
                </a:lnTo>
                <a:cubicBezTo>
                  <a:pt x="5208" y="156"/>
                  <a:pt x="5208" y="156"/>
                  <a:pt x="5208" y="156"/>
                </a:cubicBezTo>
                <a:cubicBezTo>
                  <a:pt x="5230" y="222"/>
                  <a:pt x="5230" y="222"/>
                  <a:pt x="5230" y="222"/>
                </a:cubicBezTo>
                <a:cubicBezTo>
                  <a:pt x="5252" y="288"/>
                  <a:pt x="5252" y="311"/>
                  <a:pt x="5296" y="377"/>
                </a:cubicBezTo>
                <a:cubicBezTo>
                  <a:pt x="5363" y="444"/>
                  <a:pt x="5385" y="532"/>
                  <a:pt x="5363" y="621"/>
                </a:cubicBezTo>
                <a:lnTo>
                  <a:pt x="5363" y="621"/>
                </a:lnTo>
                <a:cubicBezTo>
                  <a:pt x="5363" y="643"/>
                  <a:pt x="5363" y="643"/>
                  <a:pt x="5363" y="643"/>
                </a:cubicBezTo>
                <a:lnTo>
                  <a:pt x="5363" y="643"/>
                </a:lnTo>
                <a:cubicBezTo>
                  <a:pt x="5363" y="820"/>
                  <a:pt x="5164" y="975"/>
                  <a:pt x="4942" y="975"/>
                </a:cubicBezTo>
                <a:cubicBezTo>
                  <a:pt x="4721" y="975"/>
                  <a:pt x="4521" y="798"/>
                  <a:pt x="4521" y="599"/>
                </a:cubicBezTo>
                <a:lnTo>
                  <a:pt x="4521" y="599"/>
                </a:lnTo>
                <a:cubicBezTo>
                  <a:pt x="4521" y="510"/>
                  <a:pt x="4543" y="444"/>
                  <a:pt x="4609" y="377"/>
                </a:cubicBezTo>
                <a:cubicBezTo>
                  <a:pt x="4632" y="333"/>
                  <a:pt x="4654" y="288"/>
                  <a:pt x="4676" y="244"/>
                </a:cubicBezTo>
                <a:cubicBezTo>
                  <a:pt x="4698" y="156"/>
                  <a:pt x="4698" y="156"/>
                  <a:pt x="4698" y="156"/>
                </a:cubicBezTo>
                <a:lnTo>
                  <a:pt x="4698" y="156"/>
                </a:lnTo>
                <a:cubicBezTo>
                  <a:pt x="4698" y="0"/>
                  <a:pt x="4698" y="0"/>
                  <a:pt x="4698" y="0"/>
                </a:cubicBezTo>
                <a:cubicBezTo>
                  <a:pt x="177" y="0"/>
                  <a:pt x="177" y="0"/>
                  <a:pt x="177" y="0"/>
                </a:cubicBezTo>
                <a:cubicBezTo>
                  <a:pt x="111" y="554"/>
                  <a:pt x="0" y="1020"/>
                  <a:pt x="0" y="1020"/>
                </a:cubicBezTo>
                <a:cubicBezTo>
                  <a:pt x="5496" y="2262"/>
                  <a:pt x="5496" y="2262"/>
                  <a:pt x="5496" y="2262"/>
                </a:cubicBezTo>
                <a:cubicBezTo>
                  <a:pt x="5496" y="2262"/>
                  <a:pt x="5696" y="931"/>
                  <a:pt x="5961" y="843"/>
                </a:cubicBezTo>
                <a:cubicBezTo>
                  <a:pt x="6250" y="731"/>
                  <a:pt x="8001" y="1486"/>
                  <a:pt x="8533" y="843"/>
                </a:cubicBezTo>
                <a:cubicBezTo>
                  <a:pt x="8754" y="554"/>
                  <a:pt x="8866" y="244"/>
                  <a:pt x="8888" y="0"/>
                </a:cubicBezTo>
                <a:lnTo>
                  <a:pt x="5208" y="0"/>
                </a:lnTo>
              </a:path>
            </a:pathLst>
          </a:custGeom>
          <a:solidFill>
            <a:schemeClr val="accent6">
              <a:lumMod val="50000"/>
              <a:lumOff val="50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2" name="Freeform 3"/>
          <p:cNvSpPr>
            <a:spLocks noChangeArrowheads="1"/>
          </p:cNvSpPr>
          <p:nvPr/>
        </p:nvSpPr>
        <p:spPr bwMode="auto">
          <a:xfrm>
            <a:off x="6816978" y="1866613"/>
            <a:ext cx="1045145" cy="910812"/>
          </a:xfrm>
          <a:custGeom>
            <a:avLst/>
            <a:gdLst>
              <a:gd name="T0" fmla="*/ 2393 w 3125"/>
              <a:gd name="T1" fmla="*/ 0 h 2727"/>
              <a:gd name="T2" fmla="*/ 2393 w 3125"/>
              <a:gd name="T3" fmla="*/ 0 h 2727"/>
              <a:gd name="T4" fmla="*/ 0 w 3125"/>
              <a:gd name="T5" fmla="*/ 0 h 2727"/>
              <a:gd name="T6" fmla="*/ 0 w 3125"/>
              <a:gd name="T7" fmla="*/ 2726 h 2727"/>
              <a:gd name="T8" fmla="*/ 399 w 3125"/>
              <a:gd name="T9" fmla="*/ 2726 h 2727"/>
              <a:gd name="T10" fmla="*/ 399 w 3125"/>
              <a:gd name="T11" fmla="*/ 2637 h 2727"/>
              <a:gd name="T12" fmla="*/ 376 w 3125"/>
              <a:gd name="T13" fmla="*/ 2571 h 2727"/>
              <a:gd name="T14" fmla="*/ 310 w 3125"/>
              <a:gd name="T15" fmla="*/ 2415 h 2727"/>
              <a:gd name="T16" fmla="*/ 244 w 3125"/>
              <a:gd name="T17" fmla="*/ 2171 h 2727"/>
              <a:gd name="T18" fmla="*/ 244 w 3125"/>
              <a:gd name="T19" fmla="*/ 2171 h 2727"/>
              <a:gd name="T20" fmla="*/ 244 w 3125"/>
              <a:gd name="T21" fmla="*/ 2149 h 2727"/>
              <a:gd name="T22" fmla="*/ 244 w 3125"/>
              <a:gd name="T23" fmla="*/ 2149 h 2727"/>
              <a:gd name="T24" fmla="*/ 665 w 3125"/>
              <a:gd name="T25" fmla="*/ 1817 h 2727"/>
              <a:gd name="T26" fmla="*/ 1085 w 3125"/>
              <a:gd name="T27" fmla="*/ 2194 h 2727"/>
              <a:gd name="T28" fmla="*/ 1085 w 3125"/>
              <a:gd name="T29" fmla="*/ 2194 h 2727"/>
              <a:gd name="T30" fmla="*/ 1019 w 3125"/>
              <a:gd name="T31" fmla="*/ 2415 h 2727"/>
              <a:gd name="T32" fmla="*/ 931 w 3125"/>
              <a:gd name="T33" fmla="*/ 2549 h 2727"/>
              <a:gd name="T34" fmla="*/ 908 w 3125"/>
              <a:gd name="T35" fmla="*/ 2637 h 2727"/>
              <a:gd name="T36" fmla="*/ 908 w 3125"/>
              <a:gd name="T37" fmla="*/ 2637 h 2727"/>
              <a:gd name="T38" fmla="*/ 908 w 3125"/>
              <a:gd name="T39" fmla="*/ 2726 h 2727"/>
              <a:gd name="T40" fmla="*/ 3080 w 3125"/>
              <a:gd name="T41" fmla="*/ 2726 h 2727"/>
              <a:gd name="T42" fmla="*/ 2393 w 3125"/>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25" h="2727">
                <a:moveTo>
                  <a:pt x="2393" y="0"/>
                </a:moveTo>
                <a:lnTo>
                  <a:pt x="2393" y="0"/>
                </a:lnTo>
                <a:cubicBezTo>
                  <a:pt x="0" y="0"/>
                  <a:pt x="0" y="0"/>
                  <a:pt x="0" y="0"/>
                </a:cubicBezTo>
                <a:cubicBezTo>
                  <a:pt x="0" y="2726"/>
                  <a:pt x="0" y="2726"/>
                  <a:pt x="0" y="2726"/>
                </a:cubicBezTo>
                <a:cubicBezTo>
                  <a:pt x="399" y="2726"/>
                  <a:pt x="399" y="2726"/>
                  <a:pt x="399" y="2726"/>
                </a:cubicBezTo>
                <a:cubicBezTo>
                  <a:pt x="399" y="2637"/>
                  <a:pt x="399" y="2637"/>
                  <a:pt x="399" y="2637"/>
                </a:cubicBezTo>
                <a:cubicBezTo>
                  <a:pt x="376" y="2571"/>
                  <a:pt x="376" y="2571"/>
                  <a:pt x="376" y="2571"/>
                </a:cubicBezTo>
                <a:cubicBezTo>
                  <a:pt x="376" y="2504"/>
                  <a:pt x="354" y="2482"/>
                  <a:pt x="310" y="2415"/>
                </a:cubicBezTo>
                <a:cubicBezTo>
                  <a:pt x="244" y="2349"/>
                  <a:pt x="244" y="2260"/>
                  <a:pt x="244" y="2171"/>
                </a:cubicBezTo>
                <a:lnTo>
                  <a:pt x="244" y="2171"/>
                </a:lnTo>
                <a:cubicBezTo>
                  <a:pt x="244" y="2149"/>
                  <a:pt x="244" y="2149"/>
                  <a:pt x="244" y="2149"/>
                </a:cubicBezTo>
                <a:lnTo>
                  <a:pt x="244" y="2149"/>
                </a:lnTo>
                <a:cubicBezTo>
                  <a:pt x="266" y="1972"/>
                  <a:pt x="443" y="1817"/>
                  <a:pt x="665" y="1817"/>
                </a:cubicBezTo>
                <a:cubicBezTo>
                  <a:pt x="886" y="1817"/>
                  <a:pt x="1085" y="1994"/>
                  <a:pt x="1085" y="2194"/>
                </a:cubicBezTo>
                <a:lnTo>
                  <a:pt x="1085" y="2194"/>
                </a:lnTo>
                <a:cubicBezTo>
                  <a:pt x="1085" y="2282"/>
                  <a:pt x="1063" y="2349"/>
                  <a:pt x="1019" y="2415"/>
                </a:cubicBezTo>
                <a:cubicBezTo>
                  <a:pt x="975" y="2460"/>
                  <a:pt x="953" y="2504"/>
                  <a:pt x="931" y="2549"/>
                </a:cubicBezTo>
                <a:cubicBezTo>
                  <a:pt x="908" y="2637"/>
                  <a:pt x="908" y="2637"/>
                  <a:pt x="908" y="2637"/>
                </a:cubicBezTo>
                <a:lnTo>
                  <a:pt x="908" y="2637"/>
                </a:lnTo>
                <a:cubicBezTo>
                  <a:pt x="908" y="2726"/>
                  <a:pt x="908" y="2726"/>
                  <a:pt x="908" y="2726"/>
                </a:cubicBezTo>
                <a:cubicBezTo>
                  <a:pt x="3080" y="2726"/>
                  <a:pt x="3080" y="2726"/>
                  <a:pt x="3080" y="2726"/>
                </a:cubicBezTo>
                <a:cubicBezTo>
                  <a:pt x="3124" y="2017"/>
                  <a:pt x="3036" y="997"/>
                  <a:pt x="2393" y="0"/>
                </a:cubicBez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3" name="Freeform 4"/>
          <p:cNvSpPr>
            <a:spLocks noChangeArrowheads="1"/>
          </p:cNvSpPr>
          <p:nvPr/>
        </p:nvSpPr>
        <p:spPr bwMode="auto">
          <a:xfrm>
            <a:off x="5154783" y="2927997"/>
            <a:ext cx="1504243" cy="910812"/>
          </a:xfrm>
          <a:custGeom>
            <a:avLst/>
            <a:gdLst>
              <a:gd name="T0" fmla="*/ 4499 w 4500"/>
              <a:gd name="T1" fmla="*/ 0 h 2727"/>
              <a:gd name="T2" fmla="*/ 4499 w 4500"/>
              <a:gd name="T3" fmla="*/ 0 h 2727"/>
              <a:gd name="T4" fmla="*/ 0 w 4500"/>
              <a:gd name="T5" fmla="*/ 0 h 2727"/>
              <a:gd name="T6" fmla="*/ 0 w 4500"/>
              <a:gd name="T7" fmla="*/ 2726 h 2727"/>
              <a:gd name="T8" fmla="*/ 399 w 4500"/>
              <a:gd name="T9" fmla="*/ 2726 h 2727"/>
              <a:gd name="T10" fmla="*/ 399 w 4500"/>
              <a:gd name="T11" fmla="*/ 2593 h 2727"/>
              <a:gd name="T12" fmla="*/ 377 w 4500"/>
              <a:gd name="T13" fmla="*/ 2504 h 2727"/>
              <a:gd name="T14" fmla="*/ 311 w 4500"/>
              <a:gd name="T15" fmla="*/ 2349 h 2727"/>
              <a:gd name="T16" fmla="*/ 244 w 4500"/>
              <a:gd name="T17" fmla="*/ 2105 h 2727"/>
              <a:gd name="T18" fmla="*/ 244 w 4500"/>
              <a:gd name="T19" fmla="*/ 2105 h 2727"/>
              <a:gd name="T20" fmla="*/ 244 w 4500"/>
              <a:gd name="T21" fmla="*/ 2105 h 2727"/>
              <a:gd name="T22" fmla="*/ 244 w 4500"/>
              <a:gd name="T23" fmla="*/ 2105 h 2727"/>
              <a:gd name="T24" fmla="*/ 665 w 4500"/>
              <a:gd name="T25" fmla="*/ 1773 h 2727"/>
              <a:gd name="T26" fmla="*/ 1086 w 4500"/>
              <a:gd name="T27" fmla="*/ 2128 h 2727"/>
              <a:gd name="T28" fmla="*/ 1086 w 4500"/>
              <a:gd name="T29" fmla="*/ 2128 h 2727"/>
              <a:gd name="T30" fmla="*/ 997 w 4500"/>
              <a:gd name="T31" fmla="*/ 2349 h 2727"/>
              <a:gd name="T32" fmla="*/ 931 w 4500"/>
              <a:gd name="T33" fmla="*/ 2481 h 2727"/>
              <a:gd name="T34" fmla="*/ 908 w 4500"/>
              <a:gd name="T35" fmla="*/ 2593 h 2727"/>
              <a:gd name="T36" fmla="*/ 908 w 4500"/>
              <a:gd name="T37" fmla="*/ 2593 h 2727"/>
              <a:gd name="T38" fmla="*/ 908 w 4500"/>
              <a:gd name="T39" fmla="*/ 2726 h 2727"/>
              <a:gd name="T40" fmla="*/ 4499 w 4500"/>
              <a:gd name="T41" fmla="*/ 2726 h 2727"/>
              <a:gd name="T42" fmla="*/ 4499 w 4500"/>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0" h="2727">
                <a:moveTo>
                  <a:pt x="4499" y="0"/>
                </a:moveTo>
                <a:lnTo>
                  <a:pt x="4499" y="0"/>
                </a:lnTo>
                <a:cubicBezTo>
                  <a:pt x="0" y="0"/>
                  <a:pt x="0" y="0"/>
                  <a:pt x="0" y="0"/>
                </a:cubicBezTo>
                <a:cubicBezTo>
                  <a:pt x="0" y="2726"/>
                  <a:pt x="0" y="2726"/>
                  <a:pt x="0" y="2726"/>
                </a:cubicBezTo>
                <a:cubicBezTo>
                  <a:pt x="399" y="2726"/>
                  <a:pt x="399" y="2726"/>
                  <a:pt x="399" y="2726"/>
                </a:cubicBezTo>
                <a:cubicBezTo>
                  <a:pt x="399" y="2593"/>
                  <a:pt x="399" y="2593"/>
                  <a:pt x="399" y="2593"/>
                </a:cubicBezTo>
                <a:cubicBezTo>
                  <a:pt x="377" y="2504"/>
                  <a:pt x="377" y="2504"/>
                  <a:pt x="377" y="2504"/>
                </a:cubicBezTo>
                <a:cubicBezTo>
                  <a:pt x="355" y="2437"/>
                  <a:pt x="355" y="2416"/>
                  <a:pt x="311" y="2349"/>
                </a:cubicBezTo>
                <a:cubicBezTo>
                  <a:pt x="244" y="2282"/>
                  <a:pt x="222" y="2216"/>
                  <a:pt x="244" y="2105"/>
                </a:cubicBezTo>
                <a:lnTo>
                  <a:pt x="244" y="2105"/>
                </a:lnTo>
                <a:lnTo>
                  <a:pt x="244" y="2105"/>
                </a:lnTo>
                <a:lnTo>
                  <a:pt x="244" y="2105"/>
                </a:lnTo>
                <a:cubicBezTo>
                  <a:pt x="244" y="1906"/>
                  <a:pt x="443" y="1773"/>
                  <a:pt x="665" y="1773"/>
                </a:cubicBezTo>
                <a:cubicBezTo>
                  <a:pt x="886" y="1773"/>
                  <a:pt x="1086" y="1928"/>
                  <a:pt x="1086" y="2128"/>
                </a:cubicBezTo>
                <a:lnTo>
                  <a:pt x="1086" y="2128"/>
                </a:lnTo>
                <a:cubicBezTo>
                  <a:pt x="1086" y="2216"/>
                  <a:pt x="1064" y="2282"/>
                  <a:pt x="997" y="2349"/>
                </a:cubicBezTo>
                <a:cubicBezTo>
                  <a:pt x="975" y="2416"/>
                  <a:pt x="953" y="2437"/>
                  <a:pt x="931" y="2481"/>
                </a:cubicBezTo>
                <a:cubicBezTo>
                  <a:pt x="908" y="2593"/>
                  <a:pt x="908" y="2593"/>
                  <a:pt x="908" y="2593"/>
                </a:cubicBezTo>
                <a:lnTo>
                  <a:pt x="908" y="2593"/>
                </a:lnTo>
                <a:cubicBezTo>
                  <a:pt x="908" y="2726"/>
                  <a:pt x="908" y="2726"/>
                  <a:pt x="908" y="2726"/>
                </a:cubicBezTo>
                <a:cubicBezTo>
                  <a:pt x="4499" y="2726"/>
                  <a:pt x="4499" y="2726"/>
                  <a:pt x="4499" y="2726"/>
                </a:cubicBezTo>
                <a:lnTo>
                  <a:pt x="4499" y="0"/>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4" name="Freeform 5"/>
          <p:cNvSpPr>
            <a:spLocks noChangeArrowheads="1"/>
          </p:cNvSpPr>
          <p:nvPr/>
        </p:nvSpPr>
        <p:spPr bwMode="auto">
          <a:xfrm>
            <a:off x="4316304" y="3989381"/>
            <a:ext cx="1489480" cy="910812"/>
          </a:xfrm>
          <a:custGeom>
            <a:avLst/>
            <a:gdLst>
              <a:gd name="T0" fmla="*/ 1751 w 4456"/>
              <a:gd name="T1" fmla="*/ 0 h 2727"/>
              <a:gd name="T2" fmla="*/ 1751 w 4456"/>
              <a:gd name="T3" fmla="*/ 0 h 2727"/>
              <a:gd name="T4" fmla="*/ 1751 w 4456"/>
              <a:gd name="T5" fmla="*/ 112 h 2727"/>
              <a:gd name="T6" fmla="*/ 1773 w 4456"/>
              <a:gd name="T7" fmla="*/ 200 h 2727"/>
              <a:gd name="T8" fmla="*/ 1840 w 4456"/>
              <a:gd name="T9" fmla="*/ 333 h 2727"/>
              <a:gd name="T10" fmla="*/ 1906 w 4456"/>
              <a:gd name="T11" fmla="*/ 577 h 2727"/>
              <a:gd name="T12" fmla="*/ 1906 w 4456"/>
              <a:gd name="T13" fmla="*/ 577 h 2727"/>
              <a:gd name="T14" fmla="*/ 1906 w 4456"/>
              <a:gd name="T15" fmla="*/ 599 h 2727"/>
              <a:gd name="T16" fmla="*/ 1906 w 4456"/>
              <a:gd name="T17" fmla="*/ 599 h 2727"/>
              <a:gd name="T18" fmla="*/ 1486 w 4456"/>
              <a:gd name="T19" fmla="*/ 931 h 2727"/>
              <a:gd name="T20" fmla="*/ 1064 w 4456"/>
              <a:gd name="T21" fmla="*/ 554 h 2727"/>
              <a:gd name="T22" fmla="*/ 1064 w 4456"/>
              <a:gd name="T23" fmla="*/ 554 h 2727"/>
              <a:gd name="T24" fmla="*/ 1131 w 4456"/>
              <a:gd name="T25" fmla="*/ 333 h 2727"/>
              <a:gd name="T26" fmla="*/ 1220 w 4456"/>
              <a:gd name="T27" fmla="*/ 200 h 2727"/>
              <a:gd name="T28" fmla="*/ 1242 w 4456"/>
              <a:gd name="T29" fmla="*/ 112 h 2727"/>
              <a:gd name="T30" fmla="*/ 1242 w 4456"/>
              <a:gd name="T31" fmla="*/ 112 h 2727"/>
              <a:gd name="T32" fmla="*/ 1242 w 4456"/>
              <a:gd name="T33" fmla="*/ 0 h 2727"/>
              <a:gd name="T34" fmla="*/ 0 w 4456"/>
              <a:gd name="T35" fmla="*/ 0 h 2727"/>
              <a:gd name="T36" fmla="*/ 1220 w 4456"/>
              <a:gd name="T37" fmla="*/ 1552 h 2727"/>
              <a:gd name="T38" fmla="*/ 1374 w 4456"/>
              <a:gd name="T39" fmla="*/ 2726 h 2727"/>
              <a:gd name="T40" fmla="*/ 4455 w 4456"/>
              <a:gd name="T41" fmla="*/ 2726 h 2727"/>
              <a:gd name="T42" fmla="*/ 4455 w 4456"/>
              <a:gd name="T43" fmla="*/ 0 h 2727"/>
              <a:gd name="T44" fmla="*/ 1751 w 4456"/>
              <a:gd name="T45"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6" h="2727">
                <a:moveTo>
                  <a:pt x="1751" y="0"/>
                </a:moveTo>
                <a:lnTo>
                  <a:pt x="1751" y="0"/>
                </a:lnTo>
                <a:cubicBezTo>
                  <a:pt x="1751" y="112"/>
                  <a:pt x="1751" y="112"/>
                  <a:pt x="1751" y="112"/>
                </a:cubicBezTo>
                <a:cubicBezTo>
                  <a:pt x="1773" y="200"/>
                  <a:pt x="1773" y="200"/>
                  <a:pt x="1773" y="200"/>
                </a:cubicBezTo>
                <a:cubicBezTo>
                  <a:pt x="1795" y="244"/>
                  <a:pt x="1795" y="266"/>
                  <a:pt x="1840" y="333"/>
                </a:cubicBezTo>
                <a:cubicBezTo>
                  <a:pt x="1906" y="399"/>
                  <a:pt x="1929" y="488"/>
                  <a:pt x="1906" y="577"/>
                </a:cubicBezTo>
                <a:lnTo>
                  <a:pt x="1906" y="577"/>
                </a:lnTo>
                <a:cubicBezTo>
                  <a:pt x="1906" y="599"/>
                  <a:pt x="1906" y="599"/>
                  <a:pt x="1906" y="599"/>
                </a:cubicBezTo>
                <a:lnTo>
                  <a:pt x="1906" y="599"/>
                </a:lnTo>
                <a:cubicBezTo>
                  <a:pt x="1884" y="776"/>
                  <a:pt x="1707" y="931"/>
                  <a:pt x="1486" y="931"/>
                </a:cubicBezTo>
                <a:cubicBezTo>
                  <a:pt x="1264" y="931"/>
                  <a:pt x="1064" y="754"/>
                  <a:pt x="1064" y="554"/>
                </a:cubicBezTo>
                <a:lnTo>
                  <a:pt x="1064" y="554"/>
                </a:lnTo>
                <a:cubicBezTo>
                  <a:pt x="1064" y="466"/>
                  <a:pt x="1086" y="399"/>
                  <a:pt x="1131" y="333"/>
                </a:cubicBezTo>
                <a:cubicBezTo>
                  <a:pt x="1175" y="289"/>
                  <a:pt x="1197" y="244"/>
                  <a:pt x="1220" y="200"/>
                </a:cubicBezTo>
                <a:cubicBezTo>
                  <a:pt x="1242" y="112"/>
                  <a:pt x="1242" y="112"/>
                  <a:pt x="1242" y="112"/>
                </a:cubicBezTo>
                <a:lnTo>
                  <a:pt x="1242" y="112"/>
                </a:lnTo>
                <a:cubicBezTo>
                  <a:pt x="1242" y="0"/>
                  <a:pt x="1242" y="0"/>
                  <a:pt x="1242" y="0"/>
                </a:cubicBezTo>
                <a:cubicBezTo>
                  <a:pt x="0" y="0"/>
                  <a:pt x="0" y="0"/>
                  <a:pt x="0" y="0"/>
                </a:cubicBezTo>
                <a:cubicBezTo>
                  <a:pt x="311" y="532"/>
                  <a:pt x="710" y="1042"/>
                  <a:pt x="1220" y="1552"/>
                </a:cubicBezTo>
                <a:cubicBezTo>
                  <a:pt x="1397" y="1729"/>
                  <a:pt x="1419" y="2217"/>
                  <a:pt x="1374" y="2726"/>
                </a:cubicBezTo>
                <a:cubicBezTo>
                  <a:pt x="4455" y="2726"/>
                  <a:pt x="4455" y="2726"/>
                  <a:pt x="4455" y="2726"/>
                </a:cubicBezTo>
                <a:cubicBezTo>
                  <a:pt x="4455" y="0"/>
                  <a:pt x="4455" y="0"/>
                  <a:pt x="4455" y="0"/>
                </a:cubicBezTo>
                <a:lnTo>
                  <a:pt x="1751" y="0"/>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5" name="Freeform 6"/>
          <p:cNvSpPr>
            <a:spLocks noChangeArrowheads="1"/>
          </p:cNvSpPr>
          <p:nvPr/>
        </p:nvSpPr>
        <p:spPr bwMode="auto">
          <a:xfrm>
            <a:off x="5154783" y="910039"/>
            <a:ext cx="2351579" cy="807479"/>
          </a:xfrm>
          <a:custGeom>
            <a:avLst/>
            <a:gdLst>
              <a:gd name="T0" fmla="*/ 4965 w 7027"/>
              <a:gd name="T1" fmla="*/ 909 h 2418"/>
              <a:gd name="T2" fmla="*/ 4965 w 7027"/>
              <a:gd name="T3" fmla="*/ 909 h 2418"/>
              <a:gd name="T4" fmla="*/ 0 w 7027"/>
              <a:gd name="T5" fmla="*/ 842 h 2418"/>
              <a:gd name="T6" fmla="*/ 0 w 7027"/>
              <a:gd name="T7" fmla="*/ 2417 h 2418"/>
              <a:gd name="T8" fmla="*/ 3790 w 7027"/>
              <a:gd name="T9" fmla="*/ 2417 h 2418"/>
              <a:gd name="T10" fmla="*/ 3790 w 7027"/>
              <a:gd name="T11" fmla="*/ 2151 h 2418"/>
              <a:gd name="T12" fmla="*/ 3768 w 7027"/>
              <a:gd name="T13" fmla="*/ 2062 h 2418"/>
              <a:gd name="T14" fmla="*/ 3679 w 7027"/>
              <a:gd name="T15" fmla="*/ 1929 h 2418"/>
              <a:gd name="T16" fmla="*/ 3613 w 7027"/>
              <a:gd name="T17" fmla="*/ 1686 h 2418"/>
              <a:gd name="T18" fmla="*/ 3613 w 7027"/>
              <a:gd name="T19" fmla="*/ 1663 h 2418"/>
              <a:gd name="T20" fmla="*/ 3613 w 7027"/>
              <a:gd name="T21" fmla="*/ 1663 h 2418"/>
              <a:gd name="T22" fmla="*/ 4034 w 7027"/>
              <a:gd name="T23" fmla="*/ 1330 h 2418"/>
              <a:gd name="T24" fmla="*/ 4454 w 7027"/>
              <a:gd name="T25" fmla="*/ 1686 h 2418"/>
              <a:gd name="T26" fmla="*/ 4454 w 7027"/>
              <a:gd name="T27" fmla="*/ 1686 h 2418"/>
              <a:gd name="T28" fmla="*/ 4388 w 7027"/>
              <a:gd name="T29" fmla="*/ 1929 h 2418"/>
              <a:gd name="T30" fmla="*/ 4322 w 7027"/>
              <a:gd name="T31" fmla="*/ 2040 h 2418"/>
              <a:gd name="T32" fmla="*/ 4300 w 7027"/>
              <a:gd name="T33" fmla="*/ 2151 h 2418"/>
              <a:gd name="T34" fmla="*/ 4277 w 7027"/>
              <a:gd name="T35" fmla="*/ 2151 h 2418"/>
              <a:gd name="T36" fmla="*/ 4277 w 7027"/>
              <a:gd name="T37" fmla="*/ 2417 h 2418"/>
              <a:gd name="T38" fmla="*/ 7026 w 7027"/>
              <a:gd name="T39" fmla="*/ 2417 h 2418"/>
              <a:gd name="T40" fmla="*/ 4965 w 7027"/>
              <a:gd name="T41" fmla="*/ 909 h 2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27" h="2418">
                <a:moveTo>
                  <a:pt x="4965" y="909"/>
                </a:moveTo>
                <a:lnTo>
                  <a:pt x="4965" y="909"/>
                </a:lnTo>
                <a:cubicBezTo>
                  <a:pt x="2970" y="0"/>
                  <a:pt x="1286" y="200"/>
                  <a:pt x="0" y="842"/>
                </a:cubicBezTo>
                <a:cubicBezTo>
                  <a:pt x="0" y="2417"/>
                  <a:pt x="0" y="2417"/>
                  <a:pt x="0" y="2417"/>
                </a:cubicBezTo>
                <a:cubicBezTo>
                  <a:pt x="3790" y="2417"/>
                  <a:pt x="3790" y="2417"/>
                  <a:pt x="3790" y="2417"/>
                </a:cubicBezTo>
                <a:cubicBezTo>
                  <a:pt x="3790" y="2151"/>
                  <a:pt x="3790" y="2151"/>
                  <a:pt x="3790" y="2151"/>
                </a:cubicBezTo>
                <a:cubicBezTo>
                  <a:pt x="3768" y="2062"/>
                  <a:pt x="3768" y="2062"/>
                  <a:pt x="3768" y="2062"/>
                </a:cubicBezTo>
                <a:cubicBezTo>
                  <a:pt x="3745" y="1995"/>
                  <a:pt x="3723" y="1973"/>
                  <a:pt x="3679" y="1929"/>
                </a:cubicBezTo>
                <a:cubicBezTo>
                  <a:pt x="3635" y="1840"/>
                  <a:pt x="3613" y="1774"/>
                  <a:pt x="3613" y="1686"/>
                </a:cubicBezTo>
                <a:cubicBezTo>
                  <a:pt x="3613" y="1663"/>
                  <a:pt x="3613" y="1663"/>
                  <a:pt x="3613" y="1663"/>
                </a:cubicBezTo>
                <a:lnTo>
                  <a:pt x="3613" y="1663"/>
                </a:lnTo>
                <a:cubicBezTo>
                  <a:pt x="3635" y="1486"/>
                  <a:pt x="3812" y="1330"/>
                  <a:pt x="4034" y="1330"/>
                </a:cubicBezTo>
                <a:cubicBezTo>
                  <a:pt x="4277" y="1330"/>
                  <a:pt x="4454" y="1486"/>
                  <a:pt x="4454" y="1686"/>
                </a:cubicBezTo>
                <a:lnTo>
                  <a:pt x="4454" y="1686"/>
                </a:lnTo>
                <a:cubicBezTo>
                  <a:pt x="4454" y="1774"/>
                  <a:pt x="4432" y="1863"/>
                  <a:pt x="4388" y="1929"/>
                </a:cubicBezTo>
                <a:cubicBezTo>
                  <a:pt x="4343" y="1973"/>
                  <a:pt x="4322" y="1995"/>
                  <a:pt x="4322" y="2040"/>
                </a:cubicBezTo>
                <a:cubicBezTo>
                  <a:pt x="4300" y="2151"/>
                  <a:pt x="4300" y="2151"/>
                  <a:pt x="4300" y="2151"/>
                </a:cubicBezTo>
                <a:cubicBezTo>
                  <a:pt x="4277" y="2151"/>
                  <a:pt x="4277" y="2151"/>
                  <a:pt x="4277" y="2151"/>
                </a:cubicBezTo>
                <a:cubicBezTo>
                  <a:pt x="4277" y="2417"/>
                  <a:pt x="4277" y="2417"/>
                  <a:pt x="4277" y="2417"/>
                </a:cubicBezTo>
                <a:cubicBezTo>
                  <a:pt x="7026" y="2417"/>
                  <a:pt x="7026" y="2417"/>
                  <a:pt x="7026" y="2417"/>
                </a:cubicBezTo>
                <a:cubicBezTo>
                  <a:pt x="6560" y="1863"/>
                  <a:pt x="5896" y="1352"/>
                  <a:pt x="4965" y="909"/>
                </a:cubicBezTo>
              </a:path>
            </a:pathLst>
          </a:custGeom>
          <a:solidFill>
            <a:schemeClr val="accent6"/>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6" name="Freeform 7"/>
          <p:cNvSpPr>
            <a:spLocks noChangeArrowheads="1"/>
          </p:cNvSpPr>
          <p:nvPr/>
        </p:nvSpPr>
        <p:spPr bwMode="auto">
          <a:xfrm>
            <a:off x="5154783" y="1866613"/>
            <a:ext cx="1504243" cy="910812"/>
          </a:xfrm>
          <a:custGeom>
            <a:avLst/>
            <a:gdLst>
              <a:gd name="T0" fmla="*/ 0 w 4500"/>
              <a:gd name="T1" fmla="*/ 0 h 2727"/>
              <a:gd name="T2" fmla="*/ 0 w 4500"/>
              <a:gd name="T3" fmla="*/ 0 h 2727"/>
              <a:gd name="T4" fmla="*/ 0 w 4500"/>
              <a:gd name="T5" fmla="*/ 2726 h 2727"/>
              <a:gd name="T6" fmla="*/ 3479 w 4500"/>
              <a:gd name="T7" fmla="*/ 2726 h 2727"/>
              <a:gd name="T8" fmla="*/ 3479 w 4500"/>
              <a:gd name="T9" fmla="*/ 2460 h 2727"/>
              <a:gd name="T10" fmla="*/ 3457 w 4500"/>
              <a:gd name="T11" fmla="*/ 2371 h 2727"/>
              <a:gd name="T12" fmla="*/ 3391 w 4500"/>
              <a:gd name="T13" fmla="*/ 2238 h 2727"/>
              <a:gd name="T14" fmla="*/ 3324 w 4500"/>
              <a:gd name="T15" fmla="*/ 1972 h 2727"/>
              <a:gd name="T16" fmla="*/ 3324 w 4500"/>
              <a:gd name="T17" fmla="*/ 1972 h 2727"/>
              <a:gd name="T18" fmla="*/ 3324 w 4500"/>
              <a:gd name="T19" fmla="*/ 1972 h 2727"/>
              <a:gd name="T20" fmla="*/ 3324 w 4500"/>
              <a:gd name="T21" fmla="*/ 1972 h 2727"/>
              <a:gd name="T22" fmla="*/ 3745 w 4500"/>
              <a:gd name="T23" fmla="*/ 1640 h 2727"/>
              <a:gd name="T24" fmla="*/ 4166 w 4500"/>
              <a:gd name="T25" fmla="*/ 1994 h 2727"/>
              <a:gd name="T26" fmla="*/ 4166 w 4500"/>
              <a:gd name="T27" fmla="*/ 1994 h 2727"/>
              <a:gd name="T28" fmla="*/ 4100 w 4500"/>
              <a:gd name="T29" fmla="*/ 2238 h 2727"/>
              <a:gd name="T30" fmla="*/ 4011 w 4500"/>
              <a:gd name="T31" fmla="*/ 2349 h 2727"/>
              <a:gd name="T32" fmla="*/ 3989 w 4500"/>
              <a:gd name="T33" fmla="*/ 2460 h 2727"/>
              <a:gd name="T34" fmla="*/ 3989 w 4500"/>
              <a:gd name="T35" fmla="*/ 2460 h 2727"/>
              <a:gd name="T36" fmla="*/ 3989 w 4500"/>
              <a:gd name="T37" fmla="*/ 2726 h 2727"/>
              <a:gd name="T38" fmla="*/ 4499 w 4500"/>
              <a:gd name="T39" fmla="*/ 2726 h 2727"/>
              <a:gd name="T40" fmla="*/ 4499 w 4500"/>
              <a:gd name="T41" fmla="*/ 0 h 2727"/>
              <a:gd name="T42" fmla="*/ 0 w 4500"/>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0" h="2727">
                <a:moveTo>
                  <a:pt x="0" y="0"/>
                </a:moveTo>
                <a:lnTo>
                  <a:pt x="0" y="0"/>
                </a:lnTo>
                <a:cubicBezTo>
                  <a:pt x="0" y="2726"/>
                  <a:pt x="0" y="2726"/>
                  <a:pt x="0" y="2726"/>
                </a:cubicBezTo>
                <a:cubicBezTo>
                  <a:pt x="3479" y="2726"/>
                  <a:pt x="3479" y="2726"/>
                  <a:pt x="3479" y="2726"/>
                </a:cubicBezTo>
                <a:cubicBezTo>
                  <a:pt x="3479" y="2460"/>
                  <a:pt x="3479" y="2460"/>
                  <a:pt x="3479" y="2460"/>
                </a:cubicBezTo>
                <a:cubicBezTo>
                  <a:pt x="3457" y="2371"/>
                  <a:pt x="3457" y="2371"/>
                  <a:pt x="3457" y="2371"/>
                </a:cubicBezTo>
                <a:cubicBezTo>
                  <a:pt x="3435" y="2305"/>
                  <a:pt x="3435" y="2282"/>
                  <a:pt x="3391" y="2238"/>
                </a:cubicBezTo>
                <a:cubicBezTo>
                  <a:pt x="3324" y="2149"/>
                  <a:pt x="3302" y="2083"/>
                  <a:pt x="3324" y="1972"/>
                </a:cubicBezTo>
                <a:lnTo>
                  <a:pt x="3324" y="1972"/>
                </a:lnTo>
                <a:lnTo>
                  <a:pt x="3324" y="1972"/>
                </a:lnTo>
                <a:lnTo>
                  <a:pt x="3324" y="1972"/>
                </a:lnTo>
                <a:cubicBezTo>
                  <a:pt x="3347" y="1795"/>
                  <a:pt x="3524" y="1640"/>
                  <a:pt x="3745" y="1640"/>
                </a:cubicBezTo>
                <a:cubicBezTo>
                  <a:pt x="3967" y="1640"/>
                  <a:pt x="4166" y="1795"/>
                  <a:pt x="4166" y="1994"/>
                </a:cubicBezTo>
                <a:lnTo>
                  <a:pt x="4166" y="1994"/>
                </a:lnTo>
                <a:cubicBezTo>
                  <a:pt x="4166" y="2083"/>
                  <a:pt x="4144" y="2171"/>
                  <a:pt x="4100" y="2238"/>
                </a:cubicBezTo>
                <a:cubicBezTo>
                  <a:pt x="4056" y="2282"/>
                  <a:pt x="4034" y="2305"/>
                  <a:pt x="4011" y="2349"/>
                </a:cubicBezTo>
                <a:cubicBezTo>
                  <a:pt x="3989" y="2460"/>
                  <a:pt x="3989" y="2460"/>
                  <a:pt x="3989" y="2460"/>
                </a:cubicBezTo>
                <a:lnTo>
                  <a:pt x="3989" y="2460"/>
                </a:lnTo>
                <a:cubicBezTo>
                  <a:pt x="3989" y="2726"/>
                  <a:pt x="3989" y="2726"/>
                  <a:pt x="3989" y="2726"/>
                </a:cubicBezTo>
                <a:cubicBezTo>
                  <a:pt x="4499" y="2726"/>
                  <a:pt x="4499" y="2726"/>
                  <a:pt x="4499" y="2726"/>
                </a:cubicBezTo>
                <a:cubicBezTo>
                  <a:pt x="4499" y="0"/>
                  <a:pt x="4499" y="0"/>
                  <a:pt x="4499" y="0"/>
                </a:cubicBezTo>
                <a:lnTo>
                  <a:pt x="0"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7" name="Freeform 8"/>
          <p:cNvSpPr>
            <a:spLocks noChangeArrowheads="1"/>
          </p:cNvSpPr>
          <p:nvPr/>
        </p:nvSpPr>
        <p:spPr bwMode="auto">
          <a:xfrm>
            <a:off x="5963737" y="3989381"/>
            <a:ext cx="2202483" cy="910812"/>
          </a:xfrm>
          <a:custGeom>
            <a:avLst/>
            <a:gdLst>
              <a:gd name="T0" fmla="*/ 6582 w 6583"/>
              <a:gd name="T1" fmla="*/ 0 h 2727"/>
              <a:gd name="T2" fmla="*/ 6582 w 6583"/>
              <a:gd name="T3" fmla="*/ 0 h 2727"/>
              <a:gd name="T4" fmla="*/ 0 w 6583"/>
              <a:gd name="T5" fmla="*/ 0 h 2727"/>
              <a:gd name="T6" fmla="*/ 0 w 6583"/>
              <a:gd name="T7" fmla="*/ 2726 h 2727"/>
              <a:gd name="T8" fmla="*/ 4832 w 6583"/>
              <a:gd name="T9" fmla="*/ 2726 h 2727"/>
              <a:gd name="T10" fmla="*/ 4832 w 6583"/>
              <a:gd name="T11" fmla="*/ 2726 h 2727"/>
              <a:gd name="T12" fmla="*/ 5098 w 6583"/>
              <a:gd name="T13" fmla="*/ 2726 h 2727"/>
              <a:gd name="T14" fmla="*/ 5098 w 6583"/>
              <a:gd name="T15" fmla="*/ 2305 h 2727"/>
              <a:gd name="T16" fmla="*/ 5452 w 6583"/>
              <a:gd name="T17" fmla="*/ 1995 h 2727"/>
              <a:gd name="T18" fmla="*/ 5342 w 6583"/>
              <a:gd name="T19" fmla="*/ 1662 h 2727"/>
              <a:gd name="T20" fmla="*/ 5541 w 6583"/>
              <a:gd name="T21" fmla="*/ 1264 h 2727"/>
              <a:gd name="T22" fmla="*/ 5407 w 6583"/>
              <a:gd name="T23" fmla="*/ 864 h 2727"/>
              <a:gd name="T24" fmla="*/ 5519 w 6583"/>
              <a:gd name="T25" fmla="*/ 532 h 2727"/>
              <a:gd name="T26" fmla="*/ 5585 w 6583"/>
              <a:gd name="T27" fmla="*/ 399 h 2727"/>
              <a:gd name="T28" fmla="*/ 6582 w 6583"/>
              <a:gd name="T29"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83" h="2727">
                <a:moveTo>
                  <a:pt x="6582" y="0"/>
                </a:moveTo>
                <a:lnTo>
                  <a:pt x="6582" y="0"/>
                </a:lnTo>
                <a:cubicBezTo>
                  <a:pt x="0" y="0"/>
                  <a:pt x="0" y="0"/>
                  <a:pt x="0" y="0"/>
                </a:cubicBezTo>
                <a:cubicBezTo>
                  <a:pt x="0" y="2726"/>
                  <a:pt x="0" y="2726"/>
                  <a:pt x="0" y="2726"/>
                </a:cubicBezTo>
                <a:cubicBezTo>
                  <a:pt x="4832" y="2726"/>
                  <a:pt x="4832" y="2726"/>
                  <a:pt x="4832" y="2726"/>
                </a:cubicBezTo>
                <a:lnTo>
                  <a:pt x="4832" y="2726"/>
                </a:lnTo>
                <a:cubicBezTo>
                  <a:pt x="5098" y="2726"/>
                  <a:pt x="5098" y="2726"/>
                  <a:pt x="5098" y="2726"/>
                </a:cubicBezTo>
                <a:cubicBezTo>
                  <a:pt x="5098" y="2305"/>
                  <a:pt x="5098" y="2305"/>
                  <a:pt x="5098" y="2305"/>
                </a:cubicBezTo>
                <a:cubicBezTo>
                  <a:pt x="5098" y="2305"/>
                  <a:pt x="5385" y="2106"/>
                  <a:pt x="5452" y="1995"/>
                </a:cubicBezTo>
                <a:cubicBezTo>
                  <a:pt x="5541" y="1751"/>
                  <a:pt x="5342" y="1662"/>
                  <a:pt x="5342" y="1662"/>
                </a:cubicBezTo>
                <a:cubicBezTo>
                  <a:pt x="5342" y="1662"/>
                  <a:pt x="5651" y="1463"/>
                  <a:pt x="5541" y="1264"/>
                </a:cubicBezTo>
                <a:cubicBezTo>
                  <a:pt x="5496" y="1175"/>
                  <a:pt x="5407" y="864"/>
                  <a:pt x="5407" y="864"/>
                </a:cubicBezTo>
                <a:cubicBezTo>
                  <a:pt x="5519" y="532"/>
                  <a:pt x="5519" y="532"/>
                  <a:pt x="5519" y="532"/>
                </a:cubicBezTo>
                <a:cubicBezTo>
                  <a:pt x="5585" y="399"/>
                  <a:pt x="5585" y="399"/>
                  <a:pt x="5585" y="399"/>
                </a:cubicBezTo>
                <a:lnTo>
                  <a:pt x="6582" y="0"/>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8" name="Freeform 9"/>
          <p:cNvSpPr>
            <a:spLocks noChangeArrowheads="1"/>
          </p:cNvSpPr>
          <p:nvPr/>
        </p:nvSpPr>
        <p:spPr bwMode="auto">
          <a:xfrm>
            <a:off x="4034351" y="2927997"/>
            <a:ext cx="963955" cy="910812"/>
          </a:xfrm>
          <a:custGeom>
            <a:avLst/>
            <a:gdLst>
              <a:gd name="T0" fmla="*/ 2881 w 2882"/>
              <a:gd name="T1" fmla="*/ 0 h 2727"/>
              <a:gd name="T2" fmla="*/ 2881 w 2882"/>
              <a:gd name="T3" fmla="*/ 0 h 2727"/>
              <a:gd name="T4" fmla="*/ 22 w 2882"/>
              <a:gd name="T5" fmla="*/ 0 h 2727"/>
              <a:gd name="T6" fmla="*/ 598 w 2882"/>
              <a:gd name="T7" fmla="*/ 2726 h 2727"/>
              <a:gd name="T8" fmla="*/ 2881 w 2882"/>
              <a:gd name="T9" fmla="*/ 2726 h 2727"/>
              <a:gd name="T10" fmla="*/ 2881 w 2882"/>
              <a:gd name="T11" fmla="*/ 0 h 2727"/>
            </a:gdLst>
            <a:ahLst/>
            <a:cxnLst>
              <a:cxn ang="0">
                <a:pos x="T0" y="T1"/>
              </a:cxn>
              <a:cxn ang="0">
                <a:pos x="T2" y="T3"/>
              </a:cxn>
              <a:cxn ang="0">
                <a:pos x="T4" y="T5"/>
              </a:cxn>
              <a:cxn ang="0">
                <a:pos x="T6" y="T7"/>
              </a:cxn>
              <a:cxn ang="0">
                <a:pos x="T8" y="T9"/>
              </a:cxn>
              <a:cxn ang="0">
                <a:pos x="T10" y="T11"/>
              </a:cxn>
            </a:cxnLst>
            <a:rect l="0" t="0" r="r" b="b"/>
            <a:pathLst>
              <a:path w="2882" h="2727">
                <a:moveTo>
                  <a:pt x="2881" y="0"/>
                </a:moveTo>
                <a:lnTo>
                  <a:pt x="2881" y="0"/>
                </a:lnTo>
                <a:cubicBezTo>
                  <a:pt x="22" y="0"/>
                  <a:pt x="22" y="0"/>
                  <a:pt x="22" y="0"/>
                </a:cubicBezTo>
                <a:cubicBezTo>
                  <a:pt x="0" y="864"/>
                  <a:pt x="133" y="1773"/>
                  <a:pt x="598" y="2726"/>
                </a:cubicBezTo>
                <a:cubicBezTo>
                  <a:pt x="2881" y="2726"/>
                  <a:pt x="2881" y="2726"/>
                  <a:pt x="2881" y="2726"/>
                </a:cubicBezTo>
                <a:lnTo>
                  <a:pt x="2881" y="0"/>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9" name="Freeform 11"/>
          <p:cNvSpPr>
            <a:spLocks noChangeArrowheads="1"/>
          </p:cNvSpPr>
          <p:nvPr/>
        </p:nvSpPr>
        <p:spPr bwMode="auto">
          <a:xfrm>
            <a:off x="4508210" y="1280565"/>
            <a:ext cx="488620" cy="436953"/>
          </a:xfrm>
          <a:custGeom>
            <a:avLst/>
            <a:gdLst>
              <a:gd name="T0" fmla="*/ 1462 w 1463"/>
              <a:gd name="T1" fmla="*/ 1309 h 1310"/>
              <a:gd name="T2" fmla="*/ 1462 w 1463"/>
              <a:gd name="T3" fmla="*/ 1309 h 1310"/>
              <a:gd name="T4" fmla="*/ 1462 w 1463"/>
              <a:gd name="T5" fmla="*/ 0 h 1310"/>
              <a:gd name="T6" fmla="*/ 0 w 1463"/>
              <a:gd name="T7" fmla="*/ 1309 h 1310"/>
              <a:gd name="T8" fmla="*/ 1462 w 1463"/>
              <a:gd name="T9" fmla="*/ 1309 h 1310"/>
            </a:gdLst>
            <a:ahLst/>
            <a:cxnLst>
              <a:cxn ang="0">
                <a:pos x="T0" y="T1"/>
              </a:cxn>
              <a:cxn ang="0">
                <a:pos x="T2" y="T3"/>
              </a:cxn>
              <a:cxn ang="0">
                <a:pos x="T4" y="T5"/>
              </a:cxn>
              <a:cxn ang="0">
                <a:pos x="T6" y="T7"/>
              </a:cxn>
              <a:cxn ang="0">
                <a:pos x="T8" y="T9"/>
              </a:cxn>
            </a:cxnLst>
            <a:rect l="0" t="0" r="r" b="b"/>
            <a:pathLst>
              <a:path w="1463" h="1310">
                <a:moveTo>
                  <a:pt x="1462" y="1309"/>
                </a:moveTo>
                <a:lnTo>
                  <a:pt x="1462" y="1309"/>
                </a:lnTo>
                <a:cubicBezTo>
                  <a:pt x="1462" y="0"/>
                  <a:pt x="1462" y="0"/>
                  <a:pt x="1462" y="0"/>
                </a:cubicBezTo>
                <a:cubicBezTo>
                  <a:pt x="886" y="378"/>
                  <a:pt x="377" y="821"/>
                  <a:pt x="0" y="1309"/>
                </a:cubicBezTo>
                <a:lnTo>
                  <a:pt x="1462" y="1309"/>
                </a:lnTo>
              </a:path>
            </a:pathLst>
          </a:custGeom>
          <a:solidFill>
            <a:schemeClr val="accent6"/>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0" name="Freeform 13"/>
          <p:cNvSpPr>
            <a:spLocks noChangeArrowheads="1"/>
          </p:cNvSpPr>
          <p:nvPr/>
        </p:nvSpPr>
        <p:spPr bwMode="auto">
          <a:xfrm>
            <a:off x="4056493" y="5777051"/>
            <a:ext cx="3114771" cy="1096812"/>
          </a:xfrm>
          <a:custGeom>
            <a:avLst/>
            <a:gdLst>
              <a:gd name="T0" fmla="*/ 0 w 9309"/>
              <a:gd name="T1" fmla="*/ 3279 h 3280"/>
              <a:gd name="T2" fmla="*/ 1219 w 9309"/>
              <a:gd name="T3" fmla="*/ 0 h 3280"/>
              <a:gd name="T4" fmla="*/ 7779 w 9309"/>
              <a:gd name="T5" fmla="*/ 1396 h 3280"/>
              <a:gd name="T6" fmla="*/ 7779 w 9309"/>
              <a:gd name="T7" fmla="*/ 1174 h 3280"/>
              <a:gd name="T8" fmla="*/ 9308 w 9309"/>
              <a:gd name="T9" fmla="*/ 3279 h 3280"/>
              <a:gd name="T10" fmla="*/ 0 w 9309"/>
              <a:gd name="T11" fmla="*/ 3279 h 3280"/>
            </a:gdLst>
            <a:ahLst/>
            <a:cxnLst>
              <a:cxn ang="0">
                <a:pos x="T0" y="T1"/>
              </a:cxn>
              <a:cxn ang="0">
                <a:pos x="T2" y="T3"/>
              </a:cxn>
              <a:cxn ang="0">
                <a:pos x="T4" y="T5"/>
              </a:cxn>
              <a:cxn ang="0">
                <a:pos x="T6" y="T7"/>
              </a:cxn>
              <a:cxn ang="0">
                <a:pos x="T8" y="T9"/>
              </a:cxn>
              <a:cxn ang="0">
                <a:pos x="T10" y="T11"/>
              </a:cxn>
            </a:cxnLst>
            <a:rect l="0" t="0" r="r" b="b"/>
            <a:pathLst>
              <a:path w="9309" h="3280">
                <a:moveTo>
                  <a:pt x="0" y="3279"/>
                </a:moveTo>
                <a:lnTo>
                  <a:pt x="1219" y="0"/>
                </a:lnTo>
                <a:lnTo>
                  <a:pt x="7779" y="1396"/>
                </a:lnTo>
                <a:lnTo>
                  <a:pt x="7779" y="1174"/>
                </a:lnTo>
                <a:lnTo>
                  <a:pt x="9308" y="3279"/>
                </a:lnTo>
                <a:lnTo>
                  <a:pt x="0" y="3279"/>
                </a:lnTo>
              </a:path>
            </a:pathLst>
          </a:custGeom>
          <a:solidFill>
            <a:schemeClr val="tx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1" name="Freeform 14"/>
          <p:cNvSpPr>
            <a:spLocks noChangeArrowheads="1"/>
          </p:cNvSpPr>
          <p:nvPr/>
        </p:nvSpPr>
        <p:spPr bwMode="auto">
          <a:xfrm>
            <a:off x="4463924" y="5227907"/>
            <a:ext cx="2195101" cy="1015621"/>
          </a:xfrm>
          <a:custGeom>
            <a:avLst/>
            <a:gdLst>
              <a:gd name="T0" fmla="*/ 6560 w 6561"/>
              <a:gd name="T1" fmla="*/ 3037 h 3038"/>
              <a:gd name="T2" fmla="*/ 0 w 6561"/>
              <a:gd name="T3" fmla="*/ 1641 h 3038"/>
              <a:gd name="T4" fmla="*/ 554 w 6561"/>
              <a:gd name="T5" fmla="*/ 0 h 3038"/>
              <a:gd name="T6" fmla="*/ 6560 w 6561"/>
              <a:gd name="T7" fmla="*/ 1419 h 3038"/>
              <a:gd name="T8" fmla="*/ 6560 w 6561"/>
              <a:gd name="T9" fmla="*/ 3037 h 3038"/>
            </a:gdLst>
            <a:ahLst/>
            <a:cxnLst>
              <a:cxn ang="0">
                <a:pos x="T0" y="T1"/>
              </a:cxn>
              <a:cxn ang="0">
                <a:pos x="T2" y="T3"/>
              </a:cxn>
              <a:cxn ang="0">
                <a:pos x="T4" y="T5"/>
              </a:cxn>
              <a:cxn ang="0">
                <a:pos x="T6" y="T7"/>
              </a:cxn>
              <a:cxn ang="0">
                <a:pos x="T8" y="T9"/>
              </a:cxn>
            </a:cxnLst>
            <a:rect l="0" t="0" r="r" b="b"/>
            <a:pathLst>
              <a:path w="6561" h="3038">
                <a:moveTo>
                  <a:pt x="6560" y="3037"/>
                </a:moveTo>
                <a:lnTo>
                  <a:pt x="0" y="1641"/>
                </a:lnTo>
                <a:lnTo>
                  <a:pt x="554" y="0"/>
                </a:lnTo>
                <a:lnTo>
                  <a:pt x="6560" y="1419"/>
                </a:lnTo>
                <a:lnTo>
                  <a:pt x="6560" y="3037"/>
                </a:lnTo>
              </a:path>
            </a:pathLst>
          </a:custGeom>
          <a:solidFill>
            <a:schemeClr val="bg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2" name="Freeform 15"/>
          <p:cNvSpPr>
            <a:spLocks noChangeArrowheads="1"/>
          </p:cNvSpPr>
          <p:nvPr/>
        </p:nvSpPr>
        <p:spPr bwMode="auto">
          <a:xfrm>
            <a:off x="6816978" y="2927997"/>
            <a:ext cx="1312337" cy="910812"/>
          </a:xfrm>
          <a:custGeom>
            <a:avLst/>
            <a:gdLst>
              <a:gd name="T0" fmla="*/ 1927 w 3923"/>
              <a:gd name="T1" fmla="*/ 2459 h 2727"/>
              <a:gd name="T2" fmla="*/ 1927 w 3923"/>
              <a:gd name="T3" fmla="*/ 2459 h 2727"/>
              <a:gd name="T4" fmla="*/ 1839 w 3923"/>
              <a:gd name="T5" fmla="*/ 2305 h 2727"/>
              <a:gd name="T6" fmla="*/ 1772 w 3923"/>
              <a:gd name="T7" fmla="*/ 2061 h 2727"/>
              <a:gd name="T8" fmla="*/ 1772 w 3923"/>
              <a:gd name="T9" fmla="*/ 2061 h 2727"/>
              <a:gd name="T10" fmla="*/ 1772 w 3923"/>
              <a:gd name="T11" fmla="*/ 2039 h 2727"/>
              <a:gd name="T12" fmla="*/ 1772 w 3923"/>
              <a:gd name="T13" fmla="*/ 2039 h 2727"/>
              <a:gd name="T14" fmla="*/ 2194 w 3923"/>
              <a:gd name="T15" fmla="*/ 1707 h 2727"/>
              <a:gd name="T16" fmla="*/ 2615 w 3923"/>
              <a:gd name="T17" fmla="*/ 2083 h 2727"/>
              <a:gd name="T18" fmla="*/ 2615 w 3923"/>
              <a:gd name="T19" fmla="*/ 2083 h 2727"/>
              <a:gd name="T20" fmla="*/ 2549 w 3923"/>
              <a:gd name="T21" fmla="*/ 2305 h 2727"/>
              <a:gd name="T22" fmla="*/ 2482 w 3923"/>
              <a:gd name="T23" fmla="*/ 2437 h 2727"/>
              <a:gd name="T24" fmla="*/ 2460 w 3923"/>
              <a:gd name="T25" fmla="*/ 2526 h 2727"/>
              <a:gd name="T26" fmla="*/ 2438 w 3923"/>
              <a:gd name="T27" fmla="*/ 2526 h 2727"/>
              <a:gd name="T28" fmla="*/ 2438 w 3923"/>
              <a:gd name="T29" fmla="*/ 2726 h 2727"/>
              <a:gd name="T30" fmla="*/ 3922 w 3923"/>
              <a:gd name="T31" fmla="*/ 2726 h 2727"/>
              <a:gd name="T32" fmla="*/ 2925 w 3923"/>
              <a:gd name="T33" fmla="*/ 443 h 2727"/>
              <a:gd name="T34" fmla="*/ 3014 w 3923"/>
              <a:gd name="T35" fmla="*/ 0 h 2727"/>
              <a:gd name="T36" fmla="*/ 0 w 3923"/>
              <a:gd name="T37" fmla="*/ 0 h 2727"/>
              <a:gd name="T38" fmla="*/ 0 w 3923"/>
              <a:gd name="T39" fmla="*/ 466 h 2727"/>
              <a:gd name="T40" fmla="*/ 177 w 3923"/>
              <a:gd name="T41" fmla="*/ 466 h 2727"/>
              <a:gd name="T42" fmla="*/ 266 w 3923"/>
              <a:gd name="T43" fmla="*/ 443 h 2727"/>
              <a:gd name="T44" fmla="*/ 399 w 3923"/>
              <a:gd name="T45" fmla="*/ 354 h 2727"/>
              <a:gd name="T46" fmla="*/ 642 w 3923"/>
              <a:gd name="T47" fmla="*/ 288 h 2727"/>
              <a:gd name="T48" fmla="*/ 665 w 3923"/>
              <a:gd name="T49" fmla="*/ 288 h 2727"/>
              <a:gd name="T50" fmla="*/ 665 w 3923"/>
              <a:gd name="T51" fmla="*/ 288 h 2727"/>
              <a:gd name="T52" fmla="*/ 665 w 3923"/>
              <a:gd name="T53" fmla="*/ 288 h 2727"/>
              <a:gd name="T54" fmla="*/ 996 w 3923"/>
              <a:gd name="T55" fmla="*/ 710 h 2727"/>
              <a:gd name="T56" fmla="*/ 620 w 3923"/>
              <a:gd name="T57" fmla="*/ 1130 h 2727"/>
              <a:gd name="T58" fmla="*/ 620 w 3923"/>
              <a:gd name="T59" fmla="*/ 1130 h 2727"/>
              <a:gd name="T60" fmla="*/ 399 w 3923"/>
              <a:gd name="T61" fmla="*/ 1064 h 2727"/>
              <a:gd name="T62" fmla="*/ 266 w 3923"/>
              <a:gd name="T63" fmla="*/ 998 h 2727"/>
              <a:gd name="T64" fmla="*/ 177 w 3923"/>
              <a:gd name="T65" fmla="*/ 976 h 2727"/>
              <a:gd name="T66" fmla="*/ 177 w 3923"/>
              <a:gd name="T67" fmla="*/ 953 h 2727"/>
              <a:gd name="T68" fmla="*/ 0 w 3923"/>
              <a:gd name="T69" fmla="*/ 953 h 2727"/>
              <a:gd name="T70" fmla="*/ 0 w 3923"/>
              <a:gd name="T71" fmla="*/ 2726 h 2727"/>
              <a:gd name="T72" fmla="*/ 1949 w 3923"/>
              <a:gd name="T73" fmla="*/ 2726 h 2727"/>
              <a:gd name="T74" fmla="*/ 1949 w 3923"/>
              <a:gd name="T75" fmla="*/ 2526 h 2727"/>
              <a:gd name="T76" fmla="*/ 1927 w 3923"/>
              <a:gd name="T77" fmla="*/ 2459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23" h="2727">
                <a:moveTo>
                  <a:pt x="1927" y="2459"/>
                </a:moveTo>
                <a:lnTo>
                  <a:pt x="1927" y="2459"/>
                </a:lnTo>
                <a:cubicBezTo>
                  <a:pt x="1905" y="2394"/>
                  <a:pt x="1883" y="2371"/>
                  <a:pt x="1839" y="2305"/>
                </a:cubicBezTo>
                <a:cubicBezTo>
                  <a:pt x="1794" y="2238"/>
                  <a:pt x="1772" y="2150"/>
                  <a:pt x="1772" y="2061"/>
                </a:cubicBezTo>
                <a:lnTo>
                  <a:pt x="1772" y="2061"/>
                </a:lnTo>
                <a:cubicBezTo>
                  <a:pt x="1772" y="2039"/>
                  <a:pt x="1772" y="2039"/>
                  <a:pt x="1772" y="2039"/>
                </a:cubicBezTo>
                <a:lnTo>
                  <a:pt x="1772" y="2039"/>
                </a:lnTo>
                <a:cubicBezTo>
                  <a:pt x="1794" y="1862"/>
                  <a:pt x="1972" y="1707"/>
                  <a:pt x="2194" y="1707"/>
                </a:cubicBezTo>
                <a:cubicBezTo>
                  <a:pt x="2438" y="1707"/>
                  <a:pt x="2615" y="1884"/>
                  <a:pt x="2615" y="2083"/>
                </a:cubicBezTo>
                <a:lnTo>
                  <a:pt x="2615" y="2083"/>
                </a:lnTo>
                <a:cubicBezTo>
                  <a:pt x="2615" y="2172"/>
                  <a:pt x="2592" y="2238"/>
                  <a:pt x="2549" y="2305"/>
                </a:cubicBezTo>
                <a:cubicBezTo>
                  <a:pt x="2504" y="2349"/>
                  <a:pt x="2482" y="2394"/>
                  <a:pt x="2482" y="2437"/>
                </a:cubicBezTo>
                <a:cubicBezTo>
                  <a:pt x="2460" y="2526"/>
                  <a:pt x="2460" y="2526"/>
                  <a:pt x="2460" y="2526"/>
                </a:cubicBezTo>
                <a:cubicBezTo>
                  <a:pt x="2438" y="2526"/>
                  <a:pt x="2438" y="2526"/>
                  <a:pt x="2438" y="2526"/>
                </a:cubicBezTo>
                <a:cubicBezTo>
                  <a:pt x="2438" y="2726"/>
                  <a:pt x="2438" y="2726"/>
                  <a:pt x="2438" y="2726"/>
                </a:cubicBezTo>
                <a:cubicBezTo>
                  <a:pt x="3922" y="2726"/>
                  <a:pt x="3922" y="2726"/>
                  <a:pt x="3922" y="2726"/>
                </a:cubicBezTo>
                <a:cubicBezTo>
                  <a:pt x="3922" y="2726"/>
                  <a:pt x="2947" y="1064"/>
                  <a:pt x="2925" y="443"/>
                </a:cubicBezTo>
                <a:cubicBezTo>
                  <a:pt x="2925" y="332"/>
                  <a:pt x="2970" y="288"/>
                  <a:pt x="3014" y="0"/>
                </a:cubicBezTo>
                <a:cubicBezTo>
                  <a:pt x="0" y="0"/>
                  <a:pt x="0" y="0"/>
                  <a:pt x="0" y="0"/>
                </a:cubicBezTo>
                <a:cubicBezTo>
                  <a:pt x="0" y="466"/>
                  <a:pt x="0" y="466"/>
                  <a:pt x="0" y="466"/>
                </a:cubicBezTo>
                <a:cubicBezTo>
                  <a:pt x="177" y="466"/>
                  <a:pt x="177" y="466"/>
                  <a:pt x="177" y="466"/>
                </a:cubicBezTo>
                <a:cubicBezTo>
                  <a:pt x="266" y="443"/>
                  <a:pt x="266" y="443"/>
                  <a:pt x="266" y="443"/>
                </a:cubicBezTo>
                <a:cubicBezTo>
                  <a:pt x="310" y="421"/>
                  <a:pt x="332" y="399"/>
                  <a:pt x="399" y="354"/>
                </a:cubicBezTo>
                <a:cubicBezTo>
                  <a:pt x="465" y="311"/>
                  <a:pt x="553" y="288"/>
                  <a:pt x="642" y="288"/>
                </a:cubicBezTo>
                <a:cubicBezTo>
                  <a:pt x="665" y="288"/>
                  <a:pt x="665" y="288"/>
                  <a:pt x="665" y="288"/>
                </a:cubicBezTo>
                <a:lnTo>
                  <a:pt x="665" y="288"/>
                </a:lnTo>
                <a:lnTo>
                  <a:pt x="665" y="288"/>
                </a:lnTo>
                <a:cubicBezTo>
                  <a:pt x="842" y="311"/>
                  <a:pt x="996" y="488"/>
                  <a:pt x="996" y="710"/>
                </a:cubicBezTo>
                <a:cubicBezTo>
                  <a:pt x="996" y="953"/>
                  <a:pt x="819" y="1130"/>
                  <a:pt x="620" y="1130"/>
                </a:cubicBezTo>
                <a:lnTo>
                  <a:pt x="620" y="1130"/>
                </a:lnTo>
                <a:cubicBezTo>
                  <a:pt x="553" y="1130"/>
                  <a:pt x="465" y="1108"/>
                  <a:pt x="399" y="1064"/>
                </a:cubicBezTo>
                <a:cubicBezTo>
                  <a:pt x="354" y="1020"/>
                  <a:pt x="332" y="998"/>
                  <a:pt x="266" y="998"/>
                </a:cubicBezTo>
                <a:cubicBezTo>
                  <a:pt x="177" y="976"/>
                  <a:pt x="177" y="976"/>
                  <a:pt x="177" y="976"/>
                </a:cubicBezTo>
                <a:cubicBezTo>
                  <a:pt x="177" y="953"/>
                  <a:pt x="177" y="953"/>
                  <a:pt x="177" y="953"/>
                </a:cubicBezTo>
                <a:cubicBezTo>
                  <a:pt x="0" y="953"/>
                  <a:pt x="0" y="953"/>
                  <a:pt x="0" y="953"/>
                </a:cubicBezTo>
                <a:cubicBezTo>
                  <a:pt x="0" y="2726"/>
                  <a:pt x="0" y="2726"/>
                  <a:pt x="0" y="2726"/>
                </a:cubicBezTo>
                <a:cubicBezTo>
                  <a:pt x="1949" y="2726"/>
                  <a:pt x="1949" y="2726"/>
                  <a:pt x="1949" y="2726"/>
                </a:cubicBezTo>
                <a:cubicBezTo>
                  <a:pt x="1949" y="2526"/>
                  <a:pt x="1949" y="2526"/>
                  <a:pt x="1949" y="2526"/>
                </a:cubicBezTo>
                <a:lnTo>
                  <a:pt x="1927" y="2459"/>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3" name="Freeform 16"/>
          <p:cNvSpPr>
            <a:spLocks noChangeArrowheads="1"/>
          </p:cNvSpPr>
          <p:nvPr/>
        </p:nvSpPr>
        <p:spPr bwMode="auto">
          <a:xfrm>
            <a:off x="4056493" y="1866613"/>
            <a:ext cx="940336" cy="910812"/>
          </a:xfrm>
          <a:custGeom>
            <a:avLst/>
            <a:gdLst>
              <a:gd name="T0" fmla="*/ 2814 w 2815"/>
              <a:gd name="T1" fmla="*/ 0 h 2727"/>
              <a:gd name="T2" fmla="*/ 2814 w 2815"/>
              <a:gd name="T3" fmla="*/ 0 h 2727"/>
              <a:gd name="T4" fmla="*/ 997 w 2815"/>
              <a:gd name="T5" fmla="*/ 0 h 2727"/>
              <a:gd name="T6" fmla="*/ 620 w 2815"/>
              <a:gd name="T7" fmla="*/ 642 h 2727"/>
              <a:gd name="T8" fmla="*/ 0 w 2815"/>
              <a:gd name="T9" fmla="*/ 2726 h 2727"/>
              <a:gd name="T10" fmla="*/ 1706 w 2815"/>
              <a:gd name="T11" fmla="*/ 2726 h 2727"/>
              <a:gd name="T12" fmla="*/ 1706 w 2815"/>
              <a:gd name="T13" fmla="*/ 2460 h 2727"/>
              <a:gd name="T14" fmla="*/ 1684 w 2815"/>
              <a:gd name="T15" fmla="*/ 2371 h 2727"/>
              <a:gd name="T16" fmla="*/ 1596 w 2815"/>
              <a:gd name="T17" fmla="*/ 2238 h 2727"/>
              <a:gd name="T18" fmla="*/ 1529 w 2815"/>
              <a:gd name="T19" fmla="*/ 1994 h 2727"/>
              <a:gd name="T20" fmla="*/ 1529 w 2815"/>
              <a:gd name="T21" fmla="*/ 1972 h 2727"/>
              <a:gd name="T22" fmla="*/ 1529 w 2815"/>
              <a:gd name="T23" fmla="*/ 1972 h 2727"/>
              <a:gd name="T24" fmla="*/ 1529 w 2815"/>
              <a:gd name="T25" fmla="*/ 1972 h 2727"/>
              <a:gd name="T26" fmla="*/ 1950 w 2815"/>
              <a:gd name="T27" fmla="*/ 1640 h 2727"/>
              <a:gd name="T28" fmla="*/ 2371 w 2815"/>
              <a:gd name="T29" fmla="*/ 2017 h 2727"/>
              <a:gd name="T30" fmla="*/ 2371 w 2815"/>
              <a:gd name="T31" fmla="*/ 2017 h 2727"/>
              <a:gd name="T32" fmla="*/ 2305 w 2815"/>
              <a:gd name="T33" fmla="*/ 2238 h 2727"/>
              <a:gd name="T34" fmla="*/ 2238 w 2815"/>
              <a:gd name="T35" fmla="*/ 2371 h 2727"/>
              <a:gd name="T36" fmla="*/ 2216 w 2815"/>
              <a:gd name="T37" fmla="*/ 2460 h 2727"/>
              <a:gd name="T38" fmla="*/ 2216 w 2815"/>
              <a:gd name="T39" fmla="*/ 2460 h 2727"/>
              <a:gd name="T40" fmla="*/ 2216 w 2815"/>
              <a:gd name="T41" fmla="*/ 2726 h 2727"/>
              <a:gd name="T42" fmla="*/ 2814 w 2815"/>
              <a:gd name="T43" fmla="*/ 2726 h 2727"/>
              <a:gd name="T44" fmla="*/ 2814 w 2815"/>
              <a:gd name="T45"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5" h="2727">
                <a:moveTo>
                  <a:pt x="2814" y="0"/>
                </a:moveTo>
                <a:lnTo>
                  <a:pt x="2814" y="0"/>
                </a:lnTo>
                <a:cubicBezTo>
                  <a:pt x="997" y="0"/>
                  <a:pt x="997" y="0"/>
                  <a:pt x="997" y="0"/>
                </a:cubicBezTo>
                <a:cubicBezTo>
                  <a:pt x="842" y="221"/>
                  <a:pt x="730" y="443"/>
                  <a:pt x="620" y="642"/>
                </a:cubicBezTo>
                <a:cubicBezTo>
                  <a:pt x="332" y="1241"/>
                  <a:pt x="88" y="1928"/>
                  <a:pt x="0" y="2726"/>
                </a:cubicBezTo>
                <a:cubicBezTo>
                  <a:pt x="1706" y="2726"/>
                  <a:pt x="1706" y="2726"/>
                  <a:pt x="1706" y="2726"/>
                </a:cubicBezTo>
                <a:cubicBezTo>
                  <a:pt x="1706" y="2460"/>
                  <a:pt x="1706" y="2460"/>
                  <a:pt x="1706" y="2460"/>
                </a:cubicBezTo>
                <a:cubicBezTo>
                  <a:pt x="1684" y="2371"/>
                  <a:pt x="1684" y="2371"/>
                  <a:pt x="1684" y="2371"/>
                </a:cubicBezTo>
                <a:cubicBezTo>
                  <a:pt x="1662" y="2327"/>
                  <a:pt x="1639" y="2305"/>
                  <a:pt x="1596" y="2238"/>
                </a:cubicBezTo>
                <a:cubicBezTo>
                  <a:pt x="1551" y="2171"/>
                  <a:pt x="1529" y="2083"/>
                  <a:pt x="1529" y="1994"/>
                </a:cubicBezTo>
                <a:cubicBezTo>
                  <a:pt x="1529" y="1972"/>
                  <a:pt x="1529" y="1972"/>
                  <a:pt x="1529" y="1972"/>
                </a:cubicBezTo>
                <a:lnTo>
                  <a:pt x="1529" y="1972"/>
                </a:lnTo>
                <a:lnTo>
                  <a:pt x="1529" y="1972"/>
                </a:lnTo>
                <a:cubicBezTo>
                  <a:pt x="1551" y="1795"/>
                  <a:pt x="1729" y="1640"/>
                  <a:pt x="1950" y="1640"/>
                </a:cubicBezTo>
                <a:cubicBezTo>
                  <a:pt x="2194" y="1640"/>
                  <a:pt x="2371" y="1817"/>
                  <a:pt x="2371" y="2017"/>
                </a:cubicBezTo>
                <a:lnTo>
                  <a:pt x="2371" y="2017"/>
                </a:lnTo>
                <a:cubicBezTo>
                  <a:pt x="2371" y="2083"/>
                  <a:pt x="2349" y="2171"/>
                  <a:pt x="2305" y="2238"/>
                </a:cubicBezTo>
                <a:cubicBezTo>
                  <a:pt x="2261" y="2282"/>
                  <a:pt x="2261" y="2305"/>
                  <a:pt x="2238" y="2371"/>
                </a:cubicBezTo>
                <a:cubicBezTo>
                  <a:pt x="2216" y="2460"/>
                  <a:pt x="2216" y="2460"/>
                  <a:pt x="2216" y="2460"/>
                </a:cubicBezTo>
                <a:lnTo>
                  <a:pt x="2216" y="2460"/>
                </a:lnTo>
                <a:cubicBezTo>
                  <a:pt x="2216" y="2726"/>
                  <a:pt x="2216" y="2726"/>
                  <a:pt x="2216" y="2726"/>
                </a:cubicBezTo>
                <a:cubicBezTo>
                  <a:pt x="2814" y="2726"/>
                  <a:pt x="2814" y="2726"/>
                  <a:pt x="2814" y="2726"/>
                </a:cubicBezTo>
                <a:lnTo>
                  <a:pt x="2814"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 name="TextBox 7"/>
          <p:cNvSpPr txBox="1"/>
          <p:nvPr/>
        </p:nvSpPr>
        <p:spPr>
          <a:xfrm>
            <a:off x="1325759" y="1149001"/>
            <a:ext cx="3118070"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理解别人写的程序通常非常困难，而且困难程度随着配置成分的减少而迅速增加</a:t>
            </a:r>
          </a:p>
        </p:txBody>
      </p:sp>
      <p:sp>
        <p:nvSpPr>
          <p:cNvPr id="28" name="TextBox 27"/>
          <p:cNvSpPr txBox="1"/>
          <p:nvPr/>
        </p:nvSpPr>
        <p:spPr>
          <a:xfrm>
            <a:off x="1341357" y="2188519"/>
            <a:ext cx="2762176"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需要维护的软件往往没有合格的文档，或者文档资料显著不足</a:t>
            </a:r>
          </a:p>
        </p:txBody>
      </p:sp>
      <p:sp>
        <p:nvSpPr>
          <p:cNvPr id="34" name="TextBox 33"/>
          <p:cNvSpPr txBox="1"/>
          <p:nvPr/>
        </p:nvSpPr>
        <p:spPr>
          <a:xfrm>
            <a:off x="1341357" y="3164474"/>
            <a:ext cx="2894979"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当要求对软件进行维护时，不能指望由开发人员给我们仔细说明软件</a:t>
            </a:r>
          </a:p>
        </p:txBody>
      </p:sp>
      <p:sp>
        <p:nvSpPr>
          <p:cNvPr id="40" name="TextBox 39"/>
          <p:cNvSpPr txBox="1"/>
          <p:nvPr/>
        </p:nvSpPr>
        <p:spPr>
          <a:xfrm>
            <a:off x="1333290" y="4103612"/>
            <a:ext cx="3102472" cy="666977"/>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绝大多数软件在设计时没有考虑将来的修改</a:t>
            </a:r>
          </a:p>
        </p:txBody>
      </p:sp>
      <p:sp>
        <p:nvSpPr>
          <p:cNvPr id="46" name="TextBox 45"/>
          <p:cNvSpPr txBox="1"/>
          <p:nvPr/>
        </p:nvSpPr>
        <p:spPr>
          <a:xfrm>
            <a:off x="1341357" y="5004341"/>
            <a:ext cx="3336184" cy="666977"/>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软件维护不是一项吸引人的工作</a:t>
            </a:r>
          </a:p>
        </p:txBody>
      </p:sp>
      <p:grpSp>
        <p:nvGrpSpPr>
          <p:cNvPr id="49" name="Group 48"/>
          <p:cNvGrpSpPr/>
          <p:nvPr/>
        </p:nvGrpSpPr>
        <p:grpSpPr>
          <a:xfrm>
            <a:off x="663636" y="1384180"/>
            <a:ext cx="662123" cy="724912"/>
            <a:chOff x="497727" y="1038135"/>
            <a:chExt cx="496592" cy="543684"/>
          </a:xfrm>
        </p:grpSpPr>
        <p:sp>
          <p:nvSpPr>
            <p:cNvPr id="6" name="Oval 5"/>
            <p:cNvSpPr/>
            <p:nvPr/>
          </p:nvSpPr>
          <p:spPr>
            <a:xfrm>
              <a:off x="497727" y="1085227"/>
              <a:ext cx="496592" cy="49659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7" name="Rectangle 6"/>
            <p:cNvSpPr/>
            <p:nvPr/>
          </p:nvSpPr>
          <p:spPr>
            <a:xfrm>
              <a:off x="535127" y="1038135"/>
              <a:ext cx="430968" cy="500090"/>
            </a:xfrm>
            <a:prstGeom prst="rect">
              <a:avLst/>
            </a:prstGeom>
          </p:spPr>
          <p:txBody>
            <a:bodyPr wrap="square">
              <a:spAutoFit/>
            </a:bodyPr>
            <a:lstStyle/>
            <a:p>
              <a:pPr algn="ctr" defTabSz="608738"/>
              <a:endParaRPr lang="en-US" sz="3733" dirty="0">
                <a:solidFill>
                  <a:prstClr val="white"/>
                </a:solidFill>
                <a:latin typeface="微软雅黑"/>
                <a:ea typeface="微软雅黑"/>
                <a:cs typeface="Modern Pictograms"/>
              </a:endParaRPr>
            </a:p>
          </p:txBody>
        </p:sp>
      </p:grpSp>
      <p:grpSp>
        <p:nvGrpSpPr>
          <p:cNvPr id="42" name="Group 41"/>
          <p:cNvGrpSpPr/>
          <p:nvPr/>
        </p:nvGrpSpPr>
        <p:grpSpPr>
          <a:xfrm>
            <a:off x="663636" y="2301514"/>
            <a:ext cx="662123" cy="687280"/>
            <a:chOff x="497727" y="1690778"/>
            <a:chExt cx="496592" cy="515460"/>
          </a:xfrm>
        </p:grpSpPr>
        <p:sp>
          <p:nvSpPr>
            <p:cNvPr id="26" name="Oval 25"/>
            <p:cNvSpPr/>
            <p:nvPr/>
          </p:nvSpPr>
          <p:spPr>
            <a:xfrm>
              <a:off x="497727" y="1709646"/>
              <a:ext cx="496592" cy="4965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27" name="Rectangle 26"/>
            <p:cNvSpPr/>
            <p:nvPr/>
          </p:nvSpPr>
          <p:spPr>
            <a:xfrm>
              <a:off x="528071" y="1690778"/>
              <a:ext cx="430968" cy="438581"/>
            </a:xfrm>
            <a:prstGeom prst="rect">
              <a:avLst/>
            </a:prstGeom>
          </p:spPr>
          <p:txBody>
            <a:bodyPr wrap="square">
              <a:spAutoFit/>
            </a:bodyPr>
            <a:lstStyle/>
            <a:p>
              <a:pPr algn="ctr" defTabSz="608738"/>
              <a:endParaRPr lang="en-US" sz="3200" dirty="0">
                <a:solidFill>
                  <a:prstClr val="white"/>
                </a:solidFill>
                <a:latin typeface="微软雅黑"/>
                <a:ea typeface="微软雅黑"/>
                <a:cs typeface="Modern Pictograms"/>
              </a:endParaRPr>
            </a:p>
          </p:txBody>
        </p:sp>
      </p:grpSp>
      <p:grpSp>
        <p:nvGrpSpPr>
          <p:cNvPr id="30" name="Group 29"/>
          <p:cNvGrpSpPr/>
          <p:nvPr/>
        </p:nvGrpSpPr>
        <p:grpSpPr>
          <a:xfrm>
            <a:off x="663636" y="3327259"/>
            <a:ext cx="662123" cy="662122"/>
            <a:chOff x="497727" y="2343928"/>
            <a:chExt cx="496592" cy="496592"/>
          </a:xfrm>
        </p:grpSpPr>
        <p:sp>
          <p:nvSpPr>
            <p:cNvPr id="32" name="Oval 31"/>
            <p:cNvSpPr/>
            <p:nvPr/>
          </p:nvSpPr>
          <p:spPr>
            <a:xfrm>
              <a:off x="497727" y="2343928"/>
              <a:ext cx="496592" cy="49659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33" name="Rectangle 32"/>
            <p:cNvSpPr/>
            <p:nvPr/>
          </p:nvSpPr>
          <p:spPr>
            <a:xfrm>
              <a:off x="528071" y="2353284"/>
              <a:ext cx="430968" cy="377075"/>
            </a:xfrm>
            <a:prstGeom prst="rect">
              <a:avLst/>
            </a:prstGeom>
          </p:spPr>
          <p:txBody>
            <a:bodyPr wrap="square">
              <a:spAutoFit/>
            </a:bodyPr>
            <a:lstStyle/>
            <a:p>
              <a:pPr algn="ctr" defTabSz="608738"/>
              <a:endParaRPr lang="en-US" sz="2667" dirty="0">
                <a:solidFill>
                  <a:prstClr val="white"/>
                </a:solidFill>
                <a:latin typeface="微软雅黑"/>
                <a:ea typeface="微软雅黑"/>
                <a:cs typeface="Sosa Regular"/>
              </a:endParaRPr>
            </a:p>
          </p:txBody>
        </p:sp>
      </p:grpSp>
      <p:grpSp>
        <p:nvGrpSpPr>
          <p:cNvPr id="4" name="Group 3"/>
          <p:cNvGrpSpPr/>
          <p:nvPr/>
        </p:nvGrpSpPr>
        <p:grpSpPr>
          <a:xfrm>
            <a:off x="663636" y="4061488"/>
            <a:ext cx="662123" cy="703744"/>
            <a:chOff x="497727" y="2924430"/>
            <a:chExt cx="496592" cy="527808"/>
          </a:xfrm>
        </p:grpSpPr>
        <p:sp>
          <p:nvSpPr>
            <p:cNvPr id="38" name="Oval 37"/>
            <p:cNvSpPr/>
            <p:nvPr/>
          </p:nvSpPr>
          <p:spPr>
            <a:xfrm>
              <a:off x="497727" y="2955646"/>
              <a:ext cx="496592" cy="49659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39" name="Rectangle 38"/>
            <p:cNvSpPr/>
            <p:nvPr/>
          </p:nvSpPr>
          <p:spPr>
            <a:xfrm>
              <a:off x="503375" y="2924430"/>
              <a:ext cx="430968" cy="438581"/>
            </a:xfrm>
            <a:prstGeom prst="rect">
              <a:avLst/>
            </a:prstGeom>
          </p:spPr>
          <p:txBody>
            <a:bodyPr wrap="square">
              <a:spAutoFit/>
            </a:bodyPr>
            <a:lstStyle/>
            <a:p>
              <a:pPr algn="ctr" defTabSz="608738"/>
              <a:endParaRPr lang="en-US" sz="3200" dirty="0">
                <a:solidFill>
                  <a:prstClr val="white"/>
                </a:solidFill>
                <a:latin typeface="微软雅黑"/>
                <a:ea typeface="微软雅黑"/>
                <a:cs typeface="Sosa Regular"/>
              </a:endParaRPr>
            </a:p>
          </p:txBody>
        </p:sp>
      </p:grpSp>
      <p:grpSp>
        <p:nvGrpSpPr>
          <p:cNvPr id="2" name="Group 1"/>
          <p:cNvGrpSpPr/>
          <p:nvPr/>
        </p:nvGrpSpPr>
        <p:grpSpPr>
          <a:xfrm>
            <a:off x="671167" y="4967620"/>
            <a:ext cx="664000" cy="673168"/>
            <a:chOff x="496319" y="3571781"/>
            <a:chExt cx="498000" cy="504876"/>
          </a:xfrm>
        </p:grpSpPr>
        <p:sp>
          <p:nvSpPr>
            <p:cNvPr id="44" name="Oval 43"/>
            <p:cNvSpPr/>
            <p:nvPr/>
          </p:nvSpPr>
          <p:spPr>
            <a:xfrm>
              <a:off x="497727" y="3580065"/>
              <a:ext cx="496592" cy="496592"/>
            </a:xfrm>
            <a:prstGeom prst="ellipse">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45" name="Rectangle 44"/>
            <p:cNvSpPr/>
            <p:nvPr/>
          </p:nvSpPr>
          <p:spPr>
            <a:xfrm>
              <a:off x="496319" y="3571781"/>
              <a:ext cx="430968" cy="407756"/>
            </a:xfrm>
            <a:prstGeom prst="rect">
              <a:avLst/>
            </a:prstGeom>
          </p:spPr>
          <p:txBody>
            <a:bodyPr wrap="square">
              <a:spAutoFit/>
            </a:bodyPr>
            <a:lstStyle/>
            <a:p>
              <a:pPr algn="ctr" defTabSz="608738"/>
              <a:endParaRPr lang="ru-RU" sz="2933" dirty="0">
                <a:solidFill>
                  <a:prstClr val="white"/>
                </a:solidFill>
                <a:latin typeface="微软雅黑"/>
                <a:ea typeface="微软雅黑"/>
              </a:endParaRPr>
            </a:p>
          </p:txBody>
        </p:sp>
      </p:grpSp>
      <p:sp>
        <p:nvSpPr>
          <p:cNvPr id="77" name="TextBox 76"/>
          <p:cNvSpPr txBox="1"/>
          <p:nvPr/>
        </p:nvSpPr>
        <p:spPr>
          <a:xfrm>
            <a:off x="8332194" y="1097370"/>
            <a:ext cx="2866950" cy="666977"/>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如果仅有程序代码没有文档，则会出现严重的问题</a:t>
            </a:r>
          </a:p>
        </p:txBody>
      </p:sp>
      <p:sp>
        <p:nvSpPr>
          <p:cNvPr id="72" name="TextBox 71"/>
          <p:cNvSpPr txBox="1"/>
          <p:nvPr/>
        </p:nvSpPr>
        <p:spPr>
          <a:xfrm>
            <a:off x="7902582" y="1734394"/>
            <a:ext cx="3296562" cy="1241622"/>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认识到软件必须有文档仅仅是第一步，容易理解的并且和程序代码完全一致的文档才真正有价值</a:t>
            </a:r>
          </a:p>
        </p:txBody>
      </p:sp>
      <p:sp>
        <p:nvSpPr>
          <p:cNvPr id="67" name="TextBox 66"/>
          <p:cNvSpPr txBox="1"/>
          <p:nvPr/>
        </p:nvSpPr>
        <p:spPr>
          <a:xfrm>
            <a:off x="7888040" y="2877152"/>
            <a:ext cx="3363994" cy="1241622"/>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由于维护阶段持续的时间很长，因此，当需要理解软件时，往往原来写程序的人已经不在附近了</a:t>
            </a:r>
          </a:p>
        </p:txBody>
      </p:sp>
      <p:sp>
        <p:nvSpPr>
          <p:cNvPr id="62" name="TextBox 61"/>
          <p:cNvSpPr txBox="1"/>
          <p:nvPr/>
        </p:nvSpPr>
        <p:spPr>
          <a:xfrm>
            <a:off x="7902583" y="4061488"/>
            <a:ext cx="3296562" cy="954300"/>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除非是强调模块独立原理的设计方法学，否则修改软件既困难又容易发生差错</a:t>
            </a:r>
          </a:p>
        </p:txBody>
      </p:sp>
      <p:sp>
        <p:nvSpPr>
          <p:cNvPr id="57" name="TextBox 56"/>
          <p:cNvSpPr txBox="1"/>
          <p:nvPr/>
        </p:nvSpPr>
        <p:spPr>
          <a:xfrm>
            <a:off x="7401550" y="5083606"/>
            <a:ext cx="3797594" cy="666977"/>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形成这种观念很大发展程度上是因为维护工作经常遭受挫折</a:t>
            </a:r>
          </a:p>
        </p:txBody>
      </p:sp>
      <p:grpSp>
        <p:nvGrpSpPr>
          <p:cNvPr id="50" name="Group 49"/>
          <p:cNvGrpSpPr/>
          <p:nvPr/>
        </p:nvGrpSpPr>
        <p:grpSpPr>
          <a:xfrm>
            <a:off x="11291542" y="1034515"/>
            <a:ext cx="662123" cy="724912"/>
            <a:chOff x="8166677" y="1032533"/>
            <a:chExt cx="496592" cy="543684"/>
          </a:xfrm>
        </p:grpSpPr>
        <p:sp>
          <p:nvSpPr>
            <p:cNvPr id="75" name="Oval 74"/>
            <p:cNvSpPr/>
            <p:nvPr/>
          </p:nvSpPr>
          <p:spPr>
            <a:xfrm>
              <a:off x="8166677" y="1079625"/>
              <a:ext cx="496592" cy="49659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76" name="Rectangle 75"/>
            <p:cNvSpPr/>
            <p:nvPr/>
          </p:nvSpPr>
          <p:spPr>
            <a:xfrm>
              <a:off x="8204077" y="1032533"/>
              <a:ext cx="430968" cy="500090"/>
            </a:xfrm>
            <a:prstGeom prst="rect">
              <a:avLst/>
            </a:prstGeom>
          </p:spPr>
          <p:txBody>
            <a:bodyPr wrap="square">
              <a:spAutoFit/>
            </a:bodyPr>
            <a:lstStyle/>
            <a:p>
              <a:pPr algn="r" defTabSz="608738"/>
              <a:endParaRPr lang="en-US" sz="3733" dirty="0">
                <a:solidFill>
                  <a:prstClr val="white"/>
                </a:solidFill>
                <a:latin typeface="微软雅黑"/>
                <a:ea typeface="微软雅黑"/>
                <a:cs typeface="Modern Pictograms"/>
              </a:endParaRPr>
            </a:p>
          </p:txBody>
        </p:sp>
      </p:grpSp>
      <p:grpSp>
        <p:nvGrpSpPr>
          <p:cNvPr id="48" name="Group 47"/>
          <p:cNvGrpSpPr/>
          <p:nvPr/>
        </p:nvGrpSpPr>
        <p:grpSpPr>
          <a:xfrm>
            <a:off x="11291542" y="1910731"/>
            <a:ext cx="662123" cy="687280"/>
            <a:chOff x="8166677" y="1685176"/>
            <a:chExt cx="496592" cy="515460"/>
          </a:xfrm>
        </p:grpSpPr>
        <p:sp>
          <p:nvSpPr>
            <p:cNvPr id="70" name="Oval 69"/>
            <p:cNvSpPr/>
            <p:nvPr/>
          </p:nvSpPr>
          <p:spPr>
            <a:xfrm>
              <a:off x="8166677" y="1704044"/>
              <a:ext cx="496592" cy="4965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71" name="Rectangle 70"/>
            <p:cNvSpPr/>
            <p:nvPr/>
          </p:nvSpPr>
          <p:spPr>
            <a:xfrm>
              <a:off x="8197021" y="1685176"/>
              <a:ext cx="430968" cy="438581"/>
            </a:xfrm>
            <a:prstGeom prst="rect">
              <a:avLst/>
            </a:prstGeom>
          </p:spPr>
          <p:txBody>
            <a:bodyPr wrap="square">
              <a:spAutoFit/>
            </a:bodyPr>
            <a:lstStyle/>
            <a:p>
              <a:pPr algn="r" defTabSz="608738"/>
              <a:endParaRPr lang="en-US" sz="3200" dirty="0">
                <a:solidFill>
                  <a:prstClr val="white"/>
                </a:solidFill>
                <a:latin typeface="微软雅黑"/>
                <a:ea typeface="微软雅黑"/>
                <a:cs typeface="Modern Pictograms"/>
              </a:endParaRPr>
            </a:p>
          </p:txBody>
        </p:sp>
      </p:grpSp>
      <p:grpSp>
        <p:nvGrpSpPr>
          <p:cNvPr id="36" name="Group 35"/>
          <p:cNvGrpSpPr/>
          <p:nvPr/>
        </p:nvGrpSpPr>
        <p:grpSpPr>
          <a:xfrm>
            <a:off x="11291542" y="2936377"/>
            <a:ext cx="662123" cy="662122"/>
            <a:chOff x="8166677" y="2338326"/>
            <a:chExt cx="496592" cy="496592"/>
          </a:xfrm>
        </p:grpSpPr>
        <p:sp>
          <p:nvSpPr>
            <p:cNvPr id="65" name="Oval 64"/>
            <p:cNvSpPr/>
            <p:nvPr/>
          </p:nvSpPr>
          <p:spPr>
            <a:xfrm>
              <a:off x="8166677" y="2338326"/>
              <a:ext cx="496592" cy="49659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66" name="Rectangle 65"/>
            <p:cNvSpPr/>
            <p:nvPr/>
          </p:nvSpPr>
          <p:spPr>
            <a:xfrm>
              <a:off x="8197021" y="2347682"/>
              <a:ext cx="430968" cy="377075"/>
            </a:xfrm>
            <a:prstGeom prst="rect">
              <a:avLst/>
            </a:prstGeom>
          </p:spPr>
          <p:txBody>
            <a:bodyPr wrap="square">
              <a:spAutoFit/>
            </a:bodyPr>
            <a:lstStyle/>
            <a:p>
              <a:pPr algn="r" defTabSz="608738"/>
              <a:endParaRPr lang="en-US" sz="2667" dirty="0">
                <a:solidFill>
                  <a:prstClr val="white"/>
                </a:solidFill>
                <a:latin typeface="微软雅黑"/>
                <a:ea typeface="微软雅黑"/>
                <a:cs typeface="Sosa Regular"/>
              </a:endParaRPr>
            </a:p>
          </p:txBody>
        </p:sp>
      </p:grpSp>
      <p:grpSp>
        <p:nvGrpSpPr>
          <p:cNvPr id="24" name="Group 23"/>
          <p:cNvGrpSpPr/>
          <p:nvPr/>
        </p:nvGrpSpPr>
        <p:grpSpPr>
          <a:xfrm>
            <a:off x="11291542" y="4150403"/>
            <a:ext cx="662123" cy="703744"/>
            <a:chOff x="8166677" y="2918828"/>
            <a:chExt cx="496592" cy="527808"/>
          </a:xfrm>
        </p:grpSpPr>
        <p:sp>
          <p:nvSpPr>
            <p:cNvPr id="60" name="Oval 59"/>
            <p:cNvSpPr/>
            <p:nvPr/>
          </p:nvSpPr>
          <p:spPr>
            <a:xfrm>
              <a:off x="8166677" y="2950044"/>
              <a:ext cx="496592" cy="49659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61" name="Rectangle 60"/>
            <p:cNvSpPr/>
            <p:nvPr/>
          </p:nvSpPr>
          <p:spPr>
            <a:xfrm>
              <a:off x="8172325" y="2918828"/>
              <a:ext cx="430968" cy="438581"/>
            </a:xfrm>
            <a:prstGeom prst="rect">
              <a:avLst/>
            </a:prstGeom>
          </p:spPr>
          <p:txBody>
            <a:bodyPr wrap="square">
              <a:spAutoFit/>
            </a:bodyPr>
            <a:lstStyle/>
            <a:p>
              <a:pPr algn="r" defTabSz="608738"/>
              <a:endParaRPr lang="en-US" sz="3200" dirty="0">
                <a:solidFill>
                  <a:prstClr val="white"/>
                </a:solidFill>
                <a:latin typeface="微软雅黑"/>
                <a:ea typeface="微软雅黑"/>
                <a:cs typeface="Sosa Regular"/>
              </a:endParaRPr>
            </a:p>
          </p:txBody>
        </p:sp>
      </p:grpSp>
      <p:grpSp>
        <p:nvGrpSpPr>
          <p:cNvPr id="3" name="Group 2"/>
          <p:cNvGrpSpPr/>
          <p:nvPr/>
        </p:nvGrpSpPr>
        <p:grpSpPr>
          <a:xfrm>
            <a:off x="11289665" y="5133598"/>
            <a:ext cx="664000" cy="673168"/>
            <a:chOff x="8165269" y="3566179"/>
            <a:chExt cx="498000" cy="504876"/>
          </a:xfrm>
        </p:grpSpPr>
        <p:sp>
          <p:nvSpPr>
            <p:cNvPr id="55" name="Oval 54"/>
            <p:cNvSpPr/>
            <p:nvPr/>
          </p:nvSpPr>
          <p:spPr>
            <a:xfrm>
              <a:off x="8166677" y="3574463"/>
              <a:ext cx="496592" cy="496592"/>
            </a:xfrm>
            <a:prstGeom prst="ellipse">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56" name="Rectangle 55"/>
            <p:cNvSpPr/>
            <p:nvPr/>
          </p:nvSpPr>
          <p:spPr>
            <a:xfrm>
              <a:off x="8165269" y="3566179"/>
              <a:ext cx="430968" cy="407756"/>
            </a:xfrm>
            <a:prstGeom prst="rect">
              <a:avLst/>
            </a:prstGeom>
          </p:spPr>
          <p:txBody>
            <a:bodyPr wrap="square">
              <a:spAutoFit/>
            </a:bodyPr>
            <a:lstStyle/>
            <a:p>
              <a:pPr algn="r" defTabSz="608738"/>
              <a:endParaRPr lang="ru-RU" sz="2933" dirty="0">
                <a:solidFill>
                  <a:prstClr val="white"/>
                </a:solidFill>
                <a:latin typeface="微软雅黑"/>
                <a:ea typeface="微软雅黑"/>
              </a:endParaRPr>
            </a:p>
          </p:txBody>
        </p:sp>
      </p:grpSp>
      <p:sp>
        <p:nvSpPr>
          <p:cNvPr id="81" name="TextBox 80"/>
          <p:cNvSpPr txBox="1"/>
          <p:nvPr/>
        </p:nvSpPr>
        <p:spPr>
          <a:xfrm>
            <a:off x="607485" y="312997"/>
            <a:ext cx="9158184" cy="492443"/>
          </a:xfrm>
          <a:prstGeom prst="rect">
            <a:avLst/>
          </a:prstGeom>
          <a:noFill/>
        </p:spPr>
        <p:txBody>
          <a:bodyPr wrap="square" lIns="0" tIns="0" rIns="121893" bIns="0" rtlCol="0">
            <a:noAutofit/>
          </a:bodyPr>
          <a:lstStyle/>
          <a:p>
            <a:pPr defTabSz="608738"/>
            <a:r>
              <a:rPr lang="en-US" altLang="zh-CN" sz="2400" b="1" dirty="0">
                <a:solidFill>
                  <a:srgbClr val="1C9494"/>
                </a:solidFill>
                <a:latin typeface="微软雅黑"/>
                <a:ea typeface="微软雅黑"/>
                <a:cs typeface="Helvetica Neue"/>
              </a:rPr>
              <a:t>| </a:t>
            </a:r>
            <a:r>
              <a:rPr lang="zh-CN" altLang="en-US" sz="2400" b="1" dirty="0">
                <a:solidFill>
                  <a:srgbClr val="1C9494"/>
                </a:solidFill>
                <a:latin typeface="微软雅黑"/>
                <a:ea typeface="微软雅黑"/>
                <a:cs typeface="Helvetica Neue"/>
              </a:rPr>
              <a:t>与软件维护有关的部分问题</a:t>
            </a:r>
            <a:endParaRPr lang="en-US" altLang="zh-CN" sz="2400" b="1" dirty="0">
              <a:solidFill>
                <a:srgbClr val="1C9494"/>
              </a:solidFill>
              <a:latin typeface="微软雅黑"/>
              <a:ea typeface="微软雅黑"/>
              <a:cs typeface="Helvetica Neue"/>
            </a:endParaRPr>
          </a:p>
        </p:txBody>
      </p:sp>
    </p:spTree>
    <p:extLst>
      <p:ext uri="{BB962C8B-B14F-4D97-AF65-F5344CB8AC3E}">
        <p14:creationId xmlns:p14="http://schemas.microsoft.com/office/powerpoint/2010/main" val="49353912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4500"/>
                            </p:stCondLst>
                            <p:childTnLst>
                              <p:par>
                                <p:cTn id="47" presetID="53" presetClass="entr" presetSubtype="1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p:stCondLst>
                              <p:cond delay="50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par>
                          <p:cTn id="70" fill="hold">
                            <p:stCondLst>
                              <p:cond delay="7000"/>
                            </p:stCondLst>
                            <p:childTnLst>
                              <p:par>
                                <p:cTn id="71" presetID="53" presetClass="entr" presetSubtype="16" fill="hold" nodeType="after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ppt_w</p:attrName>
                                        </p:attrNameLst>
                                      </p:cBhvr>
                                      <p:tavLst>
                                        <p:tav tm="0">
                                          <p:val>
                                            <p:fltVal val="0"/>
                                          </p:val>
                                        </p:tav>
                                        <p:tav tm="100000">
                                          <p:val>
                                            <p:strVal val="#ppt_w"/>
                                          </p:val>
                                        </p:tav>
                                      </p:tavLst>
                                    </p:anim>
                                    <p:anim calcmode="lin" valueType="num">
                                      <p:cBhvr>
                                        <p:cTn id="74" dur="500" fill="hold"/>
                                        <p:tgtEl>
                                          <p:spTgt spid="36"/>
                                        </p:tgtEl>
                                        <p:attrNameLst>
                                          <p:attrName>ppt_h</p:attrName>
                                        </p:attrNameLst>
                                      </p:cBhvr>
                                      <p:tavLst>
                                        <p:tav tm="0">
                                          <p:val>
                                            <p:fltVal val="0"/>
                                          </p:val>
                                        </p:tav>
                                        <p:tav tm="100000">
                                          <p:val>
                                            <p:strVal val="#ppt_h"/>
                                          </p:val>
                                        </p:tav>
                                      </p:tavLst>
                                    </p:anim>
                                    <p:animEffect transition="in" filter="fade">
                                      <p:cBhvr>
                                        <p:cTn id="75" dur="500"/>
                                        <p:tgtEl>
                                          <p:spTgt spid="36"/>
                                        </p:tgtEl>
                                      </p:cBhvr>
                                    </p:animEffect>
                                  </p:childTnLst>
                                </p:cTn>
                              </p:par>
                            </p:childTnLst>
                          </p:cTn>
                        </p:par>
                        <p:par>
                          <p:cTn id="76" fill="hold">
                            <p:stCondLst>
                              <p:cond delay="7500"/>
                            </p:stCondLst>
                            <p:childTnLst>
                              <p:par>
                                <p:cTn id="77" presetID="53" presetClass="entr" presetSubtype="16"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p:cTn id="79" dur="500" fill="hold"/>
                                        <p:tgtEl>
                                          <p:spTgt spid="42"/>
                                        </p:tgtEl>
                                        <p:attrNameLst>
                                          <p:attrName>ppt_w</p:attrName>
                                        </p:attrNameLst>
                                      </p:cBhvr>
                                      <p:tavLst>
                                        <p:tav tm="0">
                                          <p:val>
                                            <p:fltVal val="0"/>
                                          </p:val>
                                        </p:tav>
                                        <p:tav tm="100000">
                                          <p:val>
                                            <p:strVal val="#ppt_w"/>
                                          </p:val>
                                        </p:tav>
                                      </p:tavLst>
                                    </p:anim>
                                    <p:anim calcmode="lin" valueType="num">
                                      <p:cBhvr>
                                        <p:cTn id="80" dur="500" fill="hold"/>
                                        <p:tgtEl>
                                          <p:spTgt spid="42"/>
                                        </p:tgtEl>
                                        <p:attrNameLst>
                                          <p:attrName>ppt_h</p:attrName>
                                        </p:attrNameLst>
                                      </p:cBhvr>
                                      <p:tavLst>
                                        <p:tav tm="0">
                                          <p:val>
                                            <p:fltVal val="0"/>
                                          </p:val>
                                        </p:tav>
                                        <p:tav tm="100000">
                                          <p:val>
                                            <p:strVal val="#ppt_h"/>
                                          </p:val>
                                        </p:tav>
                                      </p:tavLst>
                                    </p:anim>
                                    <p:animEffect transition="in" filter="fade">
                                      <p:cBhvr>
                                        <p:cTn id="81" dur="500"/>
                                        <p:tgtEl>
                                          <p:spTgt spid="42"/>
                                        </p:tgtEl>
                                      </p:cBhvr>
                                    </p:animEffec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par>
                          <p:cTn id="86" fill="hold">
                            <p:stCondLst>
                              <p:cond delay="8500"/>
                            </p:stCondLst>
                            <p:childTnLst>
                              <p:par>
                                <p:cTn id="87" presetID="10" presetClass="entr" presetSubtype="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childTnLst>
                          </p:cTn>
                        </p:par>
                        <p:par>
                          <p:cTn id="90" fill="hold">
                            <p:stCondLst>
                              <p:cond delay="9000"/>
                            </p:stCondLst>
                            <p:childTnLst>
                              <p:par>
                                <p:cTn id="91" presetID="10"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fade">
                                      <p:cBhvr>
                                        <p:cTn id="93" dur="500"/>
                                        <p:tgtEl>
                                          <p:spTgt spid="12"/>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48"/>
                                        </p:tgtEl>
                                        <p:attrNameLst>
                                          <p:attrName>style.visibility</p:attrName>
                                        </p:attrNameLst>
                                      </p:cBhvr>
                                      <p:to>
                                        <p:strVal val="visible"/>
                                      </p:to>
                                    </p:set>
                                    <p:anim calcmode="lin" valueType="num">
                                      <p:cBhvr>
                                        <p:cTn id="97" dur="500" fill="hold"/>
                                        <p:tgtEl>
                                          <p:spTgt spid="48"/>
                                        </p:tgtEl>
                                        <p:attrNameLst>
                                          <p:attrName>ppt_w</p:attrName>
                                        </p:attrNameLst>
                                      </p:cBhvr>
                                      <p:tavLst>
                                        <p:tav tm="0">
                                          <p:val>
                                            <p:fltVal val="0"/>
                                          </p:val>
                                        </p:tav>
                                        <p:tav tm="100000">
                                          <p:val>
                                            <p:strVal val="#ppt_w"/>
                                          </p:val>
                                        </p:tav>
                                      </p:tavLst>
                                    </p:anim>
                                    <p:anim calcmode="lin" valueType="num">
                                      <p:cBhvr>
                                        <p:cTn id="98" dur="500" fill="hold"/>
                                        <p:tgtEl>
                                          <p:spTgt spid="48"/>
                                        </p:tgtEl>
                                        <p:attrNameLst>
                                          <p:attrName>ppt_h</p:attrName>
                                        </p:attrNameLst>
                                      </p:cBhvr>
                                      <p:tavLst>
                                        <p:tav tm="0">
                                          <p:val>
                                            <p:fltVal val="0"/>
                                          </p:val>
                                        </p:tav>
                                        <p:tav tm="100000">
                                          <p:val>
                                            <p:strVal val="#ppt_h"/>
                                          </p:val>
                                        </p:tav>
                                      </p:tavLst>
                                    </p:anim>
                                    <p:animEffect transition="in" filter="fade">
                                      <p:cBhvr>
                                        <p:cTn id="99" dur="500"/>
                                        <p:tgtEl>
                                          <p:spTgt spid="48"/>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49"/>
                                        </p:tgtEl>
                                        <p:attrNameLst>
                                          <p:attrName>style.visibility</p:attrName>
                                        </p:attrNameLst>
                                      </p:cBhvr>
                                      <p:to>
                                        <p:strVal val="visible"/>
                                      </p:to>
                                    </p:set>
                                    <p:anim calcmode="lin" valueType="num">
                                      <p:cBhvr>
                                        <p:cTn id="103" dur="500" fill="hold"/>
                                        <p:tgtEl>
                                          <p:spTgt spid="49"/>
                                        </p:tgtEl>
                                        <p:attrNameLst>
                                          <p:attrName>ppt_w</p:attrName>
                                        </p:attrNameLst>
                                      </p:cBhvr>
                                      <p:tavLst>
                                        <p:tav tm="0">
                                          <p:val>
                                            <p:fltVal val="0"/>
                                          </p:val>
                                        </p:tav>
                                        <p:tav tm="100000">
                                          <p:val>
                                            <p:strVal val="#ppt_w"/>
                                          </p:val>
                                        </p:tav>
                                      </p:tavLst>
                                    </p:anim>
                                    <p:anim calcmode="lin" valueType="num">
                                      <p:cBhvr>
                                        <p:cTn id="104" dur="500" fill="hold"/>
                                        <p:tgtEl>
                                          <p:spTgt spid="49"/>
                                        </p:tgtEl>
                                        <p:attrNameLst>
                                          <p:attrName>ppt_h</p:attrName>
                                        </p:attrNameLst>
                                      </p:cBhvr>
                                      <p:tavLst>
                                        <p:tav tm="0">
                                          <p:val>
                                            <p:fltVal val="0"/>
                                          </p:val>
                                        </p:tav>
                                        <p:tav tm="100000">
                                          <p:val>
                                            <p:strVal val="#ppt_h"/>
                                          </p:val>
                                        </p:tav>
                                      </p:tavLst>
                                    </p:anim>
                                    <p:animEffect transition="in" filter="fade">
                                      <p:cBhvr>
                                        <p:cTn id="105" dur="500"/>
                                        <p:tgtEl>
                                          <p:spTgt spid="49"/>
                                        </p:tgtEl>
                                      </p:cBhvr>
                                    </p:animEffect>
                                  </p:childTnLst>
                                </p:cTn>
                              </p:par>
                            </p:childTnLst>
                          </p:cTn>
                        </p:par>
                        <p:par>
                          <p:cTn id="106" fill="hold">
                            <p:stCondLst>
                              <p:cond delay="10500"/>
                            </p:stCondLst>
                            <p:childTnLst>
                              <p:par>
                                <p:cTn id="107" presetID="10" presetClass="entr" presetSubtype="0" fill="hold" grpId="0"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childTnLst>
                          </p:cTn>
                        </p:par>
                        <p:par>
                          <p:cTn id="110" fill="hold">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fade">
                                      <p:cBhvr>
                                        <p:cTn id="113" dur="500"/>
                                        <p:tgtEl>
                                          <p:spTgt spid="15"/>
                                        </p:tgtEl>
                                      </p:cBhvr>
                                    </p:animEffect>
                                  </p:childTnLst>
                                </p:cTn>
                              </p:par>
                            </p:childTnLst>
                          </p:cTn>
                        </p:par>
                        <p:par>
                          <p:cTn id="114" fill="hold">
                            <p:stCondLst>
                              <p:cond delay="11500"/>
                            </p:stCondLst>
                            <p:childTnLst>
                              <p:par>
                                <p:cTn id="115" presetID="53" presetClass="entr" presetSubtype="16" fill="hold" nodeType="after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p:cTn id="117" dur="500" fill="hold"/>
                                        <p:tgtEl>
                                          <p:spTgt spid="50"/>
                                        </p:tgtEl>
                                        <p:attrNameLst>
                                          <p:attrName>ppt_w</p:attrName>
                                        </p:attrNameLst>
                                      </p:cBhvr>
                                      <p:tavLst>
                                        <p:tav tm="0">
                                          <p:val>
                                            <p:fltVal val="0"/>
                                          </p:val>
                                        </p:tav>
                                        <p:tav tm="100000">
                                          <p:val>
                                            <p:strVal val="#ppt_w"/>
                                          </p:val>
                                        </p:tav>
                                      </p:tavLst>
                                    </p:anim>
                                    <p:anim calcmode="lin" valueType="num">
                                      <p:cBhvr>
                                        <p:cTn id="118" dur="500" fill="hold"/>
                                        <p:tgtEl>
                                          <p:spTgt spid="50"/>
                                        </p:tgtEl>
                                        <p:attrNameLst>
                                          <p:attrName>ppt_h</p:attrName>
                                        </p:attrNameLst>
                                      </p:cBhvr>
                                      <p:tavLst>
                                        <p:tav tm="0">
                                          <p:val>
                                            <p:fltVal val="0"/>
                                          </p:val>
                                        </p:tav>
                                        <p:tav tm="100000">
                                          <p:val>
                                            <p:strVal val="#ppt_h"/>
                                          </p:val>
                                        </p:tav>
                                      </p:tavLst>
                                    </p:anim>
                                    <p:animEffect transition="in" filter="fade">
                                      <p:cBhvr>
                                        <p:cTn id="11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8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590071" y="1506293"/>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上述种种问题在现有的没采用软件工程思想开发出来的软件中，都</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或多或少的存在着。</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24" name="Group 15221">
            <a:extLst>
              <a:ext uri="{FF2B5EF4-FFF2-40B4-BE49-F238E27FC236}">
                <a16:creationId xmlns="" xmlns:a16="http://schemas.microsoft.com/office/drawing/2014/main" id="{A74BFF8D-04FD-4AAC-A28A-286E73DF036B}"/>
              </a:ext>
            </a:extLst>
          </p:cNvPr>
          <p:cNvGrpSpPr/>
          <p:nvPr/>
        </p:nvGrpSpPr>
        <p:grpSpPr>
          <a:xfrm>
            <a:off x="590071" y="3849443"/>
            <a:ext cx="11011855" cy="1679632"/>
            <a:chOff x="0" y="-712"/>
            <a:chExt cx="1883329" cy="1650833"/>
          </a:xfrm>
        </p:grpSpPr>
        <p:sp>
          <p:nvSpPr>
            <p:cNvPr id="25" name="Shape 15216">
              <a:extLst>
                <a:ext uri="{FF2B5EF4-FFF2-40B4-BE49-F238E27FC236}">
                  <a16:creationId xmlns="" xmlns:a16="http://schemas.microsoft.com/office/drawing/2014/main" id="{C53D617A-4DD4-4744-BCC3-64BE7C0902F5}"/>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26" name="Shape 15217">
              <a:extLst>
                <a:ext uri="{FF2B5EF4-FFF2-40B4-BE49-F238E27FC236}">
                  <a16:creationId xmlns="" xmlns:a16="http://schemas.microsoft.com/office/drawing/2014/main" id="{1B673808-BA7C-452F-9FC6-D8E5A3117984}"/>
                </a:ext>
              </a:extLst>
            </p:cNvPr>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不应该把一种科学的方法学看作万应灵药，但是，软件工程至少部</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分的解决了与维护有关的每一个问题。</a:t>
              </a:r>
              <a:endParaRPr sz="2800" b="1" dirty="0">
                <a:solidFill>
                  <a:schemeClr val="tx1"/>
                </a:solidFill>
                <a:latin typeface="微软雅黑"/>
                <a:ea typeface="微软雅黑"/>
              </a:endParaRPr>
            </a:p>
          </p:txBody>
        </p:sp>
        <p:sp>
          <p:nvSpPr>
            <p:cNvPr id="27" name="Shape 15219">
              <a:extLst>
                <a:ext uri="{FF2B5EF4-FFF2-40B4-BE49-F238E27FC236}">
                  <a16:creationId xmlns="" xmlns:a16="http://schemas.microsoft.com/office/drawing/2014/main" id="{3CF39973-EF8E-412F-9F0B-4250DE7B6447}"/>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8" name="Shape 15220">
              <a:extLst>
                <a:ext uri="{FF2B5EF4-FFF2-40B4-BE49-F238E27FC236}">
                  <a16:creationId xmlns="" xmlns:a16="http://schemas.microsoft.com/office/drawing/2014/main" id="{78FE9EE7-40D4-4FDA-9B6E-BC8BBAF2E7BD}"/>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2893802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24"/>
                                        </p:tgtEl>
                                        <p:attrNameLst>
                                          <p:attrName>style.visibility</p:attrName>
                                        </p:attrNameLst>
                                      </p:cBhvr>
                                      <p:to>
                                        <p:strVal val="visible"/>
                                      </p:to>
                                    </p:set>
                                    <p:anim calcmode="lin" valueType="num">
                                      <p:cBhvr>
                                        <p:cTn id="12" dur="300" fill="hold"/>
                                        <p:tgtEl>
                                          <p:spTgt spid="24"/>
                                        </p:tgtEl>
                                        <p:attrNameLst>
                                          <p:attrName>ppt_x</p:attrName>
                                        </p:attrNameLst>
                                      </p:cBhvr>
                                      <p:tavLst>
                                        <p:tav tm="0">
                                          <p:val>
                                            <p:strVal val="0-#ppt_w/2"/>
                                          </p:val>
                                        </p:tav>
                                        <p:tav tm="100000">
                                          <p:val>
                                            <p:strVal val="#ppt_x"/>
                                          </p:val>
                                        </p:tav>
                                      </p:tavLst>
                                    </p:anim>
                                    <p:anim calcmode="lin" valueType="num">
                                      <p:cBhvr>
                                        <p:cTn id="13" dur="3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24"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a:solidFill>
                  <a:srgbClr val="1C9494"/>
                </a:solidFill>
                <a:latin typeface="微软雅黑"/>
                <a:ea typeface="微软雅黑"/>
                <a:cs typeface="Helvetica Neue"/>
              </a:rPr>
              <a:t>| </a:t>
            </a:r>
            <a:r>
              <a:rPr lang="zh-CN" altLang="en-US" sz="2400" b="1" dirty="0">
                <a:solidFill>
                  <a:srgbClr val="1C9494"/>
                </a:solidFill>
                <a:latin typeface="微软雅黑"/>
                <a:ea typeface="微软雅黑"/>
                <a:cs typeface="Helvetica Neue"/>
              </a:rPr>
              <a:t>课后题</a:t>
            </a:r>
            <a:endParaRPr lang="en-US" sz="2400" b="1" dirty="0">
              <a:solidFill>
                <a:srgbClr val="1C9494"/>
              </a:solidFill>
              <a:latin typeface="微软雅黑"/>
              <a:ea typeface="微软雅黑"/>
              <a:cs typeface="Helvetica Neue"/>
            </a:endParaRPr>
          </a:p>
        </p:txBody>
      </p:sp>
      <p:sp>
        <p:nvSpPr>
          <p:cNvPr id="8" name="矩形 7">
            <a:extLst>
              <a:ext uri="{FF2B5EF4-FFF2-40B4-BE49-F238E27FC236}">
                <a16:creationId xmlns="" xmlns:a16="http://schemas.microsoft.com/office/drawing/2014/main" id="{415829E5-98D9-4B51-BF1F-1CA4B2A8E9C2}"/>
              </a:ext>
            </a:extLst>
          </p:cNvPr>
          <p:cNvSpPr/>
          <p:nvPr/>
        </p:nvSpPr>
        <p:spPr>
          <a:xfrm>
            <a:off x="607485" y="1019365"/>
            <a:ext cx="9241632" cy="5078313"/>
          </a:xfrm>
          <a:prstGeom prst="rect">
            <a:avLst/>
          </a:prstGeom>
          <a:noFill/>
        </p:spPr>
        <p:txBody>
          <a:bodyPr wrap="none" lIns="91440" tIns="45720" rIns="91440" bIns="45720">
            <a:spAutoFit/>
          </a:bodyPr>
          <a:lstStyle/>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1</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：软件维护是软件生命周期的第几个阶段</a:t>
            </a:r>
          </a:p>
          <a:p>
            <a:endParaRPr lang="zh-CN" altLang="en-US" sz="3600" b="1" dirty="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2</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：软件维护的四项活动？</a:t>
            </a:r>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3</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：维护工作量的模型中，</a:t>
            </a:r>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M</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代表什么？</a:t>
            </a:r>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4</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：结构化维护和非结构化维护最大的差别？</a:t>
            </a:r>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endParaRPr lang="en-US" altLang="zh-CN" sz="3600" b="1" dirty="0" smtClean="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smtClean="0">
                <a:ln w="6600">
                  <a:solidFill>
                    <a:schemeClr val="accent2"/>
                  </a:solidFill>
                  <a:prstDash val="solid"/>
                </a:ln>
                <a:solidFill>
                  <a:srgbClr val="FFFFFF"/>
                </a:solidFill>
                <a:effectLst>
                  <a:outerShdw dist="38100" dir="2700000" algn="tl" rotWithShape="0">
                    <a:schemeClr val="accent2"/>
                  </a:outerShdw>
                </a:effectLst>
              </a:rPr>
              <a:t>5</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：与软件维护有关的大多问题都因为什么？</a:t>
            </a:r>
          </a:p>
        </p:txBody>
      </p:sp>
      <p:sp>
        <p:nvSpPr>
          <p:cNvPr id="5" name="矩形 4"/>
          <p:cNvSpPr/>
          <p:nvPr/>
        </p:nvSpPr>
        <p:spPr>
          <a:xfrm>
            <a:off x="1342417" y="1583570"/>
            <a:ext cx="3015573" cy="584775"/>
          </a:xfrm>
          <a:prstGeom prst="rect">
            <a:avLst/>
          </a:prstGeom>
        </p:spPr>
        <p:txBody>
          <a:bodyPr wrap="square">
            <a:spAutoFit/>
          </a:bodyPr>
          <a:lstStyle/>
          <a:p>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最后一个阶段</a:t>
            </a:r>
            <a:endPar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矩形 2"/>
          <p:cNvSpPr/>
          <p:nvPr/>
        </p:nvSpPr>
        <p:spPr>
          <a:xfrm>
            <a:off x="1342417" y="2607970"/>
            <a:ext cx="9623147" cy="584775"/>
          </a:xfrm>
          <a:prstGeom prst="rect">
            <a:avLst/>
          </a:prstGeom>
        </p:spPr>
        <p:txBody>
          <a:bodyPr wrap="none">
            <a:spAutoFit/>
          </a:bodyPr>
          <a:lstStyle/>
          <a:p>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改正性维护、适应性维护、完善性维护、预防性维护</a:t>
            </a:r>
            <a:endParaRPr lang="zh-CN" altLang="en-US" sz="3200" dirty="0"/>
          </a:p>
        </p:txBody>
      </p:sp>
      <p:sp>
        <p:nvSpPr>
          <p:cNvPr id="4" name="矩形 3"/>
          <p:cNvSpPr/>
          <p:nvPr/>
        </p:nvSpPr>
        <p:spPr>
          <a:xfrm>
            <a:off x="1350316" y="3759900"/>
            <a:ext cx="3467616" cy="584775"/>
          </a:xfrm>
          <a:prstGeom prst="rect">
            <a:avLst/>
          </a:prstGeom>
        </p:spPr>
        <p:txBody>
          <a:bodyPr wrap="none">
            <a:spAutoFit/>
          </a:bodyPr>
          <a:lstStyle/>
          <a:p>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维护用的总工作量</a:t>
            </a:r>
            <a:endPar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矩形 5"/>
          <p:cNvSpPr/>
          <p:nvPr/>
        </p:nvSpPr>
        <p:spPr>
          <a:xfrm>
            <a:off x="1350316" y="4837358"/>
            <a:ext cx="9208852" cy="707886"/>
          </a:xfrm>
          <a:prstGeom prst="rect">
            <a:avLst/>
          </a:prstGeom>
        </p:spPr>
        <p:txBody>
          <a:bodyPr wrap="square">
            <a:spAutoFit/>
          </a:bodyPr>
          <a:lstStyle/>
          <a:p>
            <a:r>
              <a:rPr lang="zh-CN" altLang="en-US"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非结构化维护缺乏必要的文档说明，文档缺少或者不</a:t>
            </a:r>
            <a:r>
              <a:rPr lang="zh-CN" altLang="en-US" sz="2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一致；</a:t>
            </a:r>
            <a:endParaRPr lang="en-US" altLang="zh-CN" sz="2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zh-CN" altLang="en-US" sz="2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结构化</a:t>
            </a:r>
            <a:r>
              <a:rPr lang="zh-CN" altLang="en-US"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维护关于开发各阶段的文档齐全</a:t>
            </a:r>
          </a:p>
        </p:txBody>
      </p:sp>
      <p:sp>
        <p:nvSpPr>
          <p:cNvPr id="7" name="矩形 6"/>
          <p:cNvSpPr/>
          <p:nvPr/>
        </p:nvSpPr>
        <p:spPr>
          <a:xfrm>
            <a:off x="1350316" y="5913012"/>
            <a:ext cx="5570756" cy="523220"/>
          </a:xfrm>
          <a:prstGeom prst="rect">
            <a:avLst/>
          </a:prstGeom>
        </p:spPr>
        <p:txBody>
          <a:bodyPr wrap="none">
            <a:spAutoFit/>
          </a:bodyPr>
          <a:lstStyle/>
          <a:p>
            <a:r>
              <a:rPr lang="zh-CN" alt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软件定义和软件开发的方法有缺点</a:t>
            </a:r>
            <a:endParaRPr lang="zh-CN" altLang="en-US" sz="2800" dirty="0"/>
          </a:p>
        </p:txBody>
      </p:sp>
    </p:spTree>
    <p:extLst>
      <p:ext uri="{BB962C8B-B14F-4D97-AF65-F5344CB8AC3E}">
        <p14:creationId xmlns:p14="http://schemas.microsoft.com/office/powerpoint/2010/main" val="36889992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3" grpId="0"/>
      <p:bldP spid="4"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a:solidFill>
                  <a:srgbClr val="1C9494"/>
                </a:solidFill>
                <a:latin typeface="微软雅黑"/>
                <a:ea typeface="微软雅黑"/>
                <a:cs typeface="Helvetica Neue"/>
              </a:rPr>
              <a:t>| </a:t>
            </a:r>
            <a:r>
              <a:rPr lang="zh-CN" altLang="en-US" sz="2400" b="1" dirty="0">
                <a:solidFill>
                  <a:srgbClr val="1C9494"/>
                </a:solidFill>
                <a:latin typeface="微软雅黑"/>
                <a:ea typeface="微软雅黑"/>
                <a:cs typeface="Helvetica Neue"/>
              </a:rPr>
              <a:t>参考资料</a:t>
            </a:r>
            <a:endParaRPr lang="en-US" sz="2400" b="1" dirty="0">
              <a:solidFill>
                <a:srgbClr val="1C9494"/>
              </a:solidFill>
              <a:latin typeface="微软雅黑"/>
              <a:ea typeface="微软雅黑"/>
              <a:cs typeface="Helvetica Neue"/>
            </a:endParaRPr>
          </a:p>
        </p:txBody>
      </p:sp>
      <p:sp>
        <p:nvSpPr>
          <p:cNvPr id="2" name="矩形 1"/>
          <p:cNvSpPr/>
          <p:nvPr/>
        </p:nvSpPr>
        <p:spPr>
          <a:xfrm>
            <a:off x="607484" y="2069154"/>
            <a:ext cx="10520959" cy="1172629"/>
          </a:xfrm>
          <a:prstGeom prst="rect">
            <a:avLst/>
          </a:prstGeom>
        </p:spPr>
        <p:txBody>
          <a:bodyPr wrap="square">
            <a:spAutoFit/>
          </a:bodyPr>
          <a:lstStyle/>
          <a:p>
            <a:pPr lvl="0" defTabSz="912495" eaLnBrk="0" fontAlgn="base" hangingPunct="0">
              <a:lnSpc>
                <a:spcPct val="130000"/>
              </a:lnSpc>
              <a:spcBef>
                <a:spcPct val="0"/>
              </a:spcBef>
              <a:spcAft>
                <a:spcPct val="0"/>
              </a:spcAft>
              <a:defRPr/>
            </a:pPr>
            <a:r>
              <a:rPr lang="zh-CN" altLang="en-US" dirty="0" smtClean="0">
                <a:solidFill>
                  <a:schemeClr val="tx1">
                    <a:lumMod val="75000"/>
                    <a:lumOff val="25000"/>
                  </a:schemeClr>
                </a:solidFill>
                <a:latin typeface="+mj-ea"/>
                <a:sym typeface="+mn-ea"/>
              </a:rPr>
              <a:t>软件工程</a:t>
            </a:r>
            <a:r>
              <a:rPr lang="zh-CN" altLang="en-US" dirty="0">
                <a:solidFill>
                  <a:schemeClr val="tx1">
                    <a:lumMod val="75000"/>
                    <a:lumOff val="25000"/>
                  </a:schemeClr>
                </a:solidFill>
                <a:latin typeface="+mj-ea"/>
                <a:sym typeface="+mn-ea"/>
              </a:rPr>
              <a:t>导论，第</a:t>
            </a:r>
            <a:r>
              <a:rPr lang="en-US" altLang="zh-CN" dirty="0">
                <a:solidFill>
                  <a:schemeClr val="tx1">
                    <a:lumMod val="75000"/>
                    <a:lumOff val="25000"/>
                  </a:schemeClr>
                </a:solidFill>
                <a:latin typeface="+mj-ea"/>
                <a:sym typeface="+mn-ea"/>
              </a:rPr>
              <a:t>6</a:t>
            </a:r>
            <a:r>
              <a:rPr lang="zh-CN" altLang="en-US" dirty="0">
                <a:solidFill>
                  <a:schemeClr val="tx1">
                    <a:lumMod val="75000"/>
                    <a:lumOff val="25000"/>
                  </a:schemeClr>
                </a:solidFill>
                <a:latin typeface="+mj-ea"/>
                <a:sym typeface="+mn-ea"/>
              </a:rPr>
              <a:t>版，张海藩，牟永敏（编著），清华大学出版社，</a:t>
            </a:r>
            <a:r>
              <a:rPr lang="en-US" altLang="zh-CN" dirty="0" smtClean="0">
                <a:solidFill>
                  <a:schemeClr val="tx1">
                    <a:lumMod val="75000"/>
                    <a:lumOff val="25000"/>
                  </a:schemeClr>
                </a:solidFill>
                <a:latin typeface="+mj-ea"/>
                <a:sym typeface="+mn-ea"/>
              </a:rPr>
              <a:t>2013</a:t>
            </a:r>
          </a:p>
          <a:p>
            <a:pPr lvl="0" defTabSz="912495" eaLnBrk="0" fontAlgn="base" hangingPunct="0">
              <a:lnSpc>
                <a:spcPct val="130000"/>
              </a:lnSpc>
              <a:spcBef>
                <a:spcPct val="0"/>
              </a:spcBef>
              <a:spcAft>
                <a:spcPct val="0"/>
              </a:spcAft>
              <a:defRPr/>
            </a:pPr>
            <a:endParaRPr lang="en-US" altLang="zh-CN" dirty="0">
              <a:solidFill>
                <a:schemeClr val="tx1">
                  <a:lumMod val="75000"/>
                  <a:lumOff val="25000"/>
                </a:schemeClr>
              </a:solidFill>
              <a:latin typeface="+mj-ea"/>
              <a:sym typeface="+mn-ea"/>
            </a:endParaRPr>
          </a:p>
          <a:p>
            <a:pPr lvl="0" defTabSz="912495" eaLnBrk="0" fontAlgn="base" hangingPunct="0">
              <a:lnSpc>
                <a:spcPct val="130000"/>
              </a:lnSpc>
              <a:spcBef>
                <a:spcPct val="0"/>
              </a:spcBef>
              <a:spcAft>
                <a:spcPct val="0"/>
              </a:spcAft>
              <a:defRPr/>
            </a:pPr>
            <a:r>
              <a:rPr lang="en-US" altLang="zh-CN" dirty="0">
                <a:solidFill>
                  <a:schemeClr val="tx1">
                    <a:lumMod val="75000"/>
                    <a:lumOff val="25000"/>
                  </a:schemeClr>
                </a:solidFill>
                <a:latin typeface="+mj-ea"/>
                <a:sym typeface="+mn-ea"/>
                <a:hlinkClick r:id="rId3"/>
              </a:rPr>
              <a:t>https://</a:t>
            </a:r>
            <a:r>
              <a:rPr lang="en-US" altLang="zh-CN" dirty="0" smtClean="0">
                <a:solidFill>
                  <a:schemeClr val="tx1">
                    <a:lumMod val="75000"/>
                    <a:lumOff val="25000"/>
                  </a:schemeClr>
                </a:solidFill>
                <a:latin typeface="+mj-ea"/>
                <a:sym typeface="+mn-ea"/>
                <a:hlinkClick r:id="rId3"/>
              </a:rPr>
              <a:t>wenku.baidu.com/view/7f01109210a6f524cdbf8570.html</a:t>
            </a:r>
            <a:r>
              <a:rPr lang="en-US" altLang="zh-CN" dirty="0" smtClean="0">
                <a:solidFill>
                  <a:schemeClr val="tx1">
                    <a:lumMod val="75000"/>
                    <a:lumOff val="25000"/>
                  </a:schemeClr>
                </a:solidFill>
                <a:latin typeface="+mj-ea"/>
                <a:sym typeface="+mn-ea"/>
              </a:rPr>
              <a:t>     2019.05.01-2019.05.04</a:t>
            </a:r>
            <a:endParaRPr lang="en-US" altLang="zh-CN" dirty="0">
              <a:solidFill>
                <a:schemeClr val="tx1">
                  <a:lumMod val="75000"/>
                  <a:lumOff val="25000"/>
                </a:schemeClr>
              </a:solidFill>
              <a:latin typeface="+mj-ea"/>
              <a:sym typeface="+mn-ea"/>
            </a:endParaRPr>
          </a:p>
        </p:txBody>
      </p:sp>
    </p:spTree>
    <p:extLst>
      <p:ext uri="{BB962C8B-B14F-4D97-AF65-F5344CB8AC3E}">
        <p14:creationId xmlns:p14="http://schemas.microsoft.com/office/powerpoint/2010/main" val="10891983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smtClean="0">
                <a:solidFill>
                  <a:srgbClr val="1C9494"/>
                </a:solidFill>
                <a:latin typeface="微软雅黑"/>
                <a:ea typeface="微软雅黑"/>
                <a:cs typeface="Helvetica Neue"/>
              </a:rPr>
              <a:t>| </a:t>
            </a:r>
            <a:r>
              <a:rPr lang="zh-CN" altLang="en-US" sz="2400" b="1" dirty="0" smtClean="0">
                <a:solidFill>
                  <a:srgbClr val="1C9494"/>
                </a:solidFill>
                <a:latin typeface="微软雅黑"/>
                <a:ea typeface="微软雅黑"/>
                <a:cs typeface="Helvetica Neue"/>
              </a:rPr>
              <a:t>人员分工</a:t>
            </a:r>
            <a:endParaRPr lang="en-US" sz="2400" b="1" dirty="0">
              <a:solidFill>
                <a:srgbClr val="1C9494"/>
              </a:solidFill>
              <a:latin typeface="微软雅黑"/>
              <a:ea typeface="微软雅黑"/>
              <a:cs typeface="Helvetica Neue"/>
            </a:endParaRPr>
          </a:p>
        </p:txBody>
      </p:sp>
      <p:graphicFrame>
        <p:nvGraphicFramePr>
          <p:cNvPr id="2" name="图示 1"/>
          <p:cNvGraphicFramePr/>
          <p:nvPr>
            <p:extLst>
              <p:ext uri="{D42A27DB-BD31-4B8C-83A1-F6EECF244321}">
                <p14:modId xmlns:p14="http://schemas.microsoft.com/office/powerpoint/2010/main" val="183567562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肘形连接符 3"/>
          <p:cNvCxnSpPr/>
          <p:nvPr/>
        </p:nvCxnSpPr>
        <p:spPr>
          <a:xfrm rot="10800000" flipV="1">
            <a:off x="8346336" y="1556429"/>
            <a:ext cx="1527239" cy="1089492"/>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肘形连接符 13"/>
          <p:cNvCxnSpPr/>
          <p:nvPr/>
        </p:nvCxnSpPr>
        <p:spPr>
          <a:xfrm flipV="1">
            <a:off x="1770434" y="2013626"/>
            <a:ext cx="2480553" cy="758758"/>
          </a:xfrm>
          <a:prstGeom prst="bentConnector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肘形连接符 15"/>
          <p:cNvCxnSpPr/>
          <p:nvPr/>
        </p:nvCxnSpPr>
        <p:spPr>
          <a:xfrm>
            <a:off x="1916349" y="5145932"/>
            <a:ext cx="3531140" cy="593387"/>
          </a:xfrm>
          <a:prstGeom prst="bentConnector3">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9970852" y="1310207"/>
            <a:ext cx="1584481" cy="966066"/>
          </a:xfrm>
          <a:prstGeom prst="rect">
            <a:avLst/>
          </a:prstGeom>
          <a:noFill/>
        </p:spPr>
        <p:txBody>
          <a:bodyPr wrap="square" lIns="0" tIns="0" rIns="121893" bIns="0" rtlCol="0">
            <a:noAutofit/>
          </a:bodyPr>
          <a:lstStyle/>
          <a:p>
            <a:pPr defTabSz="608738"/>
            <a:r>
              <a:rPr lang="zh-CN" altLang="en-US" sz="2400" b="1" dirty="0" smtClean="0">
                <a:solidFill>
                  <a:srgbClr val="1C9494"/>
                </a:solidFill>
                <a:latin typeface="微软雅黑"/>
                <a:ea typeface="微软雅黑"/>
                <a:cs typeface="Helvetica Neue"/>
              </a:rPr>
              <a:t>王淑慧</a:t>
            </a:r>
            <a:endParaRPr lang="en-US" altLang="zh-CN" sz="2400" b="1" dirty="0" smtClean="0">
              <a:solidFill>
                <a:srgbClr val="1C9494"/>
              </a:solidFill>
              <a:latin typeface="微软雅黑"/>
              <a:ea typeface="微软雅黑"/>
              <a:cs typeface="Helvetica Neue"/>
            </a:endParaRPr>
          </a:p>
          <a:p>
            <a:pPr defTabSz="608738"/>
            <a:endParaRPr lang="en-US" altLang="zh-CN" sz="1600" b="1" dirty="0" smtClean="0">
              <a:solidFill>
                <a:srgbClr val="1C9494"/>
              </a:solidFill>
              <a:latin typeface="微软雅黑"/>
              <a:ea typeface="微软雅黑"/>
              <a:cs typeface="Helvetica Neue"/>
            </a:endParaRPr>
          </a:p>
          <a:p>
            <a:pPr defTabSz="608738"/>
            <a:r>
              <a:rPr lang="en-US" altLang="zh-CN" sz="1600" b="1" dirty="0" err="1" smtClean="0">
                <a:solidFill>
                  <a:srgbClr val="1C9494"/>
                </a:solidFill>
                <a:latin typeface="微软雅黑"/>
                <a:ea typeface="微软雅黑"/>
                <a:cs typeface="Helvetica Neue"/>
              </a:rPr>
              <a:t>ppt</a:t>
            </a:r>
            <a:r>
              <a:rPr lang="zh-CN" altLang="en-US" sz="1600" b="1" dirty="0" smtClean="0">
                <a:solidFill>
                  <a:srgbClr val="1C9494"/>
                </a:solidFill>
                <a:latin typeface="微软雅黑"/>
                <a:ea typeface="微软雅黑"/>
                <a:cs typeface="Helvetica Neue"/>
              </a:rPr>
              <a:t>制作</a:t>
            </a:r>
            <a:endParaRPr lang="en-US" sz="1600" b="1" dirty="0">
              <a:solidFill>
                <a:srgbClr val="1C9494"/>
              </a:solidFill>
              <a:latin typeface="微软雅黑"/>
              <a:ea typeface="微软雅黑"/>
              <a:cs typeface="Helvetica Neue"/>
            </a:endParaRPr>
          </a:p>
        </p:txBody>
      </p:sp>
      <p:sp>
        <p:nvSpPr>
          <p:cNvPr id="23" name="TextBox 22"/>
          <p:cNvSpPr txBox="1"/>
          <p:nvPr/>
        </p:nvSpPr>
        <p:spPr>
          <a:xfrm>
            <a:off x="185953" y="2253576"/>
            <a:ext cx="1584481" cy="966066"/>
          </a:xfrm>
          <a:prstGeom prst="rect">
            <a:avLst/>
          </a:prstGeom>
          <a:noFill/>
        </p:spPr>
        <p:txBody>
          <a:bodyPr wrap="square" lIns="0" tIns="0" rIns="121893" bIns="0" rtlCol="0">
            <a:noAutofit/>
          </a:bodyPr>
          <a:lstStyle/>
          <a:p>
            <a:pPr algn="r" defTabSz="608738"/>
            <a:r>
              <a:rPr lang="zh-CN" altLang="en-US" sz="2400" b="1" dirty="0" smtClean="0">
                <a:solidFill>
                  <a:srgbClr val="1C9494"/>
                </a:solidFill>
                <a:latin typeface="微软雅黑"/>
                <a:ea typeface="微软雅黑"/>
                <a:cs typeface="Helvetica Neue"/>
              </a:rPr>
              <a:t>汪诗怡</a:t>
            </a:r>
            <a:endParaRPr lang="en-US" altLang="zh-CN" sz="2400" b="1" dirty="0" smtClean="0">
              <a:solidFill>
                <a:srgbClr val="1C9494"/>
              </a:solidFill>
              <a:latin typeface="微软雅黑"/>
              <a:ea typeface="微软雅黑"/>
              <a:cs typeface="Helvetica Neue"/>
            </a:endParaRPr>
          </a:p>
          <a:p>
            <a:pPr algn="r" defTabSz="608738"/>
            <a:endParaRPr lang="en-US" altLang="zh-CN" sz="1600" b="1" dirty="0">
              <a:solidFill>
                <a:srgbClr val="1C9494"/>
              </a:solidFill>
              <a:latin typeface="微软雅黑"/>
              <a:ea typeface="微软雅黑"/>
              <a:cs typeface="Helvetica Neue"/>
            </a:endParaRPr>
          </a:p>
          <a:p>
            <a:pPr algn="r" defTabSz="608738"/>
            <a:r>
              <a:rPr lang="en-US" altLang="zh-CN" sz="1600" b="1" dirty="0" smtClean="0">
                <a:solidFill>
                  <a:srgbClr val="1C9494"/>
                </a:solidFill>
                <a:latin typeface="微软雅黑"/>
                <a:ea typeface="微软雅黑"/>
                <a:cs typeface="Helvetica Neue"/>
              </a:rPr>
              <a:t>PPT</a:t>
            </a:r>
            <a:r>
              <a:rPr lang="zh-CN" altLang="en-US" sz="1600" b="1" dirty="0" smtClean="0">
                <a:solidFill>
                  <a:srgbClr val="1C9494"/>
                </a:solidFill>
                <a:latin typeface="微软雅黑"/>
                <a:ea typeface="微软雅黑"/>
                <a:cs typeface="Helvetica Neue"/>
              </a:rPr>
              <a:t>主讲</a:t>
            </a:r>
            <a:endParaRPr lang="en-US" sz="1600" b="1" dirty="0">
              <a:solidFill>
                <a:srgbClr val="1C9494"/>
              </a:solidFill>
              <a:latin typeface="微软雅黑"/>
              <a:ea typeface="微软雅黑"/>
              <a:cs typeface="Helvetica Neue"/>
            </a:endParaRPr>
          </a:p>
        </p:txBody>
      </p:sp>
      <p:sp>
        <p:nvSpPr>
          <p:cNvPr id="24" name="TextBox 23"/>
          <p:cNvSpPr txBox="1"/>
          <p:nvPr/>
        </p:nvSpPr>
        <p:spPr>
          <a:xfrm>
            <a:off x="331868" y="4662899"/>
            <a:ext cx="1584481" cy="966066"/>
          </a:xfrm>
          <a:prstGeom prst="rect">
            <a:avLst/>
          </a:prstGeom>
          <a:noFill/>
        </p:spPr>
        <p:txBody>
          <a:bodyPr wrap="square" lIns="0" tIns="0" rIns="121893" bIns="0" rtlCol="0">
            <a:noAutofit/>
          </a:bodyPr>
          <a:lstStyle/>
          <a:p>
            <a:pPr algn="r" defTabSz="608738"/>
            <a:r>
              <a:rPr lang="zh-CN" altLang="en-US" sz="2400" b="1" dirty="0" smtClean="0">
                <a:solidFill>
                  <a:srgbClr val="1C9494"/>
                </a:solidFill>
                <a:latin typeface="微软雅黑"/>
                <a:ea typeface="微软雅黑"/>
                <a:cs typeface="Helvetica Neue"/>
              </a:rPr>
              <a:t>马易安</a:t>
            </a:r>
            <a:endParaRPr lang="en-US" altLang="zh-CN" sz="2400" b="1" dirty="0" smtClean="0">
              <a:solidFill>
                <a:srgbClr val="1C9494"/>
              </a:solidFill>
              <a:latin typeface="微软雅黑"/>
              <a:ea typeface="微软雅黑"/>
              <a:cs typeface="Helvetica Neue"/>
            </a:endParaRPr>
          </a:p>
          <a:p>
            <a:pPr algn="r" defTabSz="608738"/>
            <a:endParaRPr lang="en-US" altLang="zh-CN" sz="1600" b="1" dirty="0">
              <a:solidFill>
                <a:srgbClr val="1C9494"/>
              </a:solidFill>
              <a:latin typeface="微软雅黑"/>
              <a:ea typeface="微软雅黑"/>
              <a:cs typeface="Helvetica Neue"/>
            </a:endParaRPr>
          </a:p>
          <a:p>
            <a:pPr algn="r" defTabSz="608738"/>
            <a:r>
              <a:rPr lang="en-US" altLang="zh-CN" sz="1600" b="1" dirty="0" smtClean="0">
                <a:solidFill>
                  <a:srgbClr val="1C9494"/>
                </a:solidFill>
                <a:latin typeface="微软雅黑"/>
                <a:ea typeface="微软雅黑"/>
                <a:cs typeface="Helvetica Neue"/>
              </a:rPr>
              <a:t>PPT</a:t>
            </a:r>
            <a:r>
              <a:rPr lang="zh-CN" altLang="en-US" sz="1600" b="1" dirty="0">
                <a:solidFill>
                  <a:srgbClr val="1C9494"/>
                </a:solidFill>
                <a:latin typeface="微软雅黑"/>
                <a:ea typeface="微软雅黑"/>
                <a:cs typeface="Helvetica Neue"/>
              </a:rPr>
              <a:t>修改</a:t>
            </a:r>
            <a:endParaRPr lang="en-US" sz="1600" b="1" dirty="0">
              <a:solidFill>
                <a:srgbClr val="1C9494"/>
              </a:solidFill>
              <a:latin typeface="微软雅黑"/>
              <a:ea typeface="微软雅黑"/>
              <a:cs typeface="Helvetica Neue"/>
            </a:endParaRPr>
          </a:p>
        </p:txBody>
      </p:sp>
    </p:spTree>
    <p:extLst>
      <p:ext uri="{BB962C8B-B14F-4D97-AF65-F5344CB8AC3E}">
        <p14:creationId xmlns:p14="http://schemas.microsoft.com/office/powerpoint/2010/main" val="16532261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3" grpId="0"/>
      <p:bldP spid="2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3"/>
          <a:srcRect/>
          <a:stretch>
            <a:fillRect/>
          </a:stretch>
        </p:blipFill>
        <p:spPr>
          <a:xfrm>
            <a:off x="18556" y="0"/>
            <a:ext cx="12192000" cy="6858000"/>
          </a:xfrm>
        </p:spPr>
      </p:pic>
      <p:sp>
        <p:nvSpPr>
          <p:cNvPr id="4" name="Rectangle 3"/>
          <p:cNvSpPr/>
          <p:nvPr/>
        </p:nvSpPr>
        <p:spPr>
          <a:xfrm>
            <a:off x="-45951" y="-107601"/>
            <a:ext cx="12321017" cy="7031367"/>
          </a:xfrm>
          <a:prstGeom prst="rect">
            <a:avLst/>
          </a:prstGeom>
          <a:solidFill>
            <a:schemeClr val="accent1">
              <a:alpha val="82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5" name="TextBox 4"/>
          <p:cNvSpPr txBox="1"/>
          <p:nvPr/>
        </p:nvSpPr>
        <p:spPr>
          <a:xfrm>
            <a:off x="563412" y="3073246"/>
            <a:ext cx="11102288" cy="1200329"/>
          </a:xfrm>
          <a:prstGeom prst="rect">
            <a:avLst/>
          </a:prstGeom>
          <a:noFill/>
        </p:spPr>
        <p:txBody>
          <a:bodyPr wrap="square" rtlCol="0">
            <a:spAutoFit/>
          </a:bodyPr>
          <a:lstStyle/>
          <a:p>
            <a:pPr algn="ctr" defTabSz="608738">
              <a:lnSpc>
                <a:spcPct val="90000"/>
              </a:lnSpc>
            </a:pPr>
            <a:r>
              <a:rPr lang="zh-CN" altLang="en-US" sz="8000" b="1" dirty="0">
                <a:solidFill>
                  <a:prstClr val="white"/>
                </a:solidFill>
                <a:latin typeface="微软雅黑"/>
                <a:ea typeface="微软雅黑"/>
                <a:cs typeface="Helvetica Neue"/>
              </a:rPr>
              <a:t>谢谢欣赏</a:t>
            </a:r>
            <a:endParaRPr lang="en-US" sz="8000" b="1" dirty="0">
              <a:solidFill>
                <a:prstClr val="white"/>
              </a:solidFill>
              <a:latin typeface="微软雅黑"/>
              <a:ea typeface="微软雅黑"/>
              <a:cs typeface="Helvetica Neue"/>
            </a:endParaRPr>
          </a:p>
        </p:txBody>
      </p:sp>
      <p:grpSp>
        <p:nvGrpSpPr>
          <p:cNvPr id="6" name="Group 5"/>
          <p:cNvGrpSpPr/>
          <p:nvPr/>
        </p:nvGrpSpPr>
        <p:grpSpPr>
          <a:xfrm>
            <a:off x="4590556" y="4383323"/>
            <a:ext cx="3048000" cy="94827"/>
            <a:chOff x="0" y="3474720"/>
            <a:chExt cx="10261600" cy="71120"/>
          </a:xfrm>
        </p:grpSpPr>
        <p:sp>
          <p:nvSpPr>
            <p:cNvPr id="7" name="Rectangle 6"/>
            <p:cNvSpPr/>
            <p:nvPr/>
          </p:nvSpPr>
          <p:spPr>
            <a:xfrm>
              <a:off x="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8" name="Rectangle 7"/>
            <p:cNvSpPr/>
            <p:nvPr/>
          </p:nvSpPr>
          <p:spPr>
            <a:xfrm>
              <a:off x="2052320" y="3474720"/>
              <a:ext cx="2052320" cy="7112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9" name="Rectangle 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Rectangle 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1" name="Rectangle 1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Tree>
    <p:extLst>
      <p:ext uri="{BB962C8B-B14F-4D97-AF65-F5344CB8AC3E}">
        <p14:creationId xmlns:p14="http://schemas.microsoft.com/office/powerpoint/2010/main" val="32937061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 xmlns:a16="http://schemas.microsoft.com/office/drawing/2014/main"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 xmlns:a16="http://schemas.microsoft.com/office/drawing/2014/main" id="{AA9FC7AC-143E-4990-A96F-57083C24C757}"/>
              </a:ext>
            </a:extLst>
          </p:cNvPr>
          <p:cNvGraphicFramePr/>
          <p:nvPr>
            <p:extLst>
              <p:ext uri="{D42A27DB-BD31-4B8C-83A1-F6EECF244321}">
                <p14:modId xmlns:p14="http://schemas.microsoft.com/office/powerpoint/2010/main" val="4230389688"/>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a:extLst>
              <a:ext uri="{FF2B5EF4-FFF2-40B4-BE49-F238E27FC236}">
                <a16:creationId xmlns="" xmlns:a16="http://schemas.microsoft.com/office/drawing/2014/main" id="{D6BAA3A3-D25E-4335-AD70-835D9A0A26B1}"/>
              </a:ext>
            </a:extLst>
          </p:cNvPr>
          <p:cNvGraphicFramePr/>
          <p:nvPr>
            <p:extLst>
              <p:ext uri="{D42A27DB-BD31-4B8C-83A1-F6EECF244321}">
                <p14:modId xmlns:p14="http://schemas.microsoft.com/office/powerpoint/2010/main" val="1751156043"/>
              </p:ext>
            </p:extLst>
          </p:nvPr>
        </p:nvGraphicFramePr>
        <p:xfrm>
          <a:off x="2638425" y="342901"/>
          <a:ext cx="8886825" cy="6134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3769424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软件维护的定义</a:t>
            </a:r>
            <a:endParaRPr lang="en-US" altLang="zh-CN" sz="5400" b="1" dirty="0">
              <a:solidFill>
                <a:srgbClr val="1C9494"/>
              </a:solidFill>
              <a:cs typeface="Helvetica Neue"/>
            </a:endParaRPr>
          </a:p>
        </p:txBody>
      </p:sp>
      <p:grpSp>
        <p:nvGrpSpPr>
          <p:cNvPr id="15215" name="Group 15215"/>
          <p:cNvGrpSpPr/>
          <p:nvPr/>
        </p:nvGrpSpPr>
        <p:grpSpPr>
          <a:xfrm>
            <a:off x="564628" y="2762250"/>
            <a:ext cx="11062741" cy="1609725"/>
            <a:chOff x="-558" y="-37596"/>
            <a:chExt cx="1883887" cy="1737118"/>
          </a:xfrm>
        </p:grpSpPr>
        <p:sp>
          <p:nvSpPr>
            <p:cNvPr id="15210" name="Shape 15210"/>
            <p:cNvSpPr/>
            <p:nvPr/>
          </p:nvSpPr>
          <p:spPr>
            <a:xfrm>
              <a:off x="-558" y="116076"/>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1" name="Shape 15211"/>
            <p:cNvSpPr/>
            <p:nvPr/>
          </p:nvSpPr>
          <p:spPr>
            <a:xfrm>
              <a:off x="-558" y="789967"/>
              <a:ext cx="1797051" cy="35711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defTabSz="608738">
                <a:defRPr sz="1800">
                  <a:solidFill>
                    <a:srgbClr val="000000"/>
                  </a:solidFill>
                  <a:uFillTx/>
                </a:defRPr>
              </a:pPr>
              <a:r>
                <a:rPr lang="zh-CN" altLang="en-US" sz="1867" b="1" dirty="0">
                  <a:latin typeface="微软雅黑"/>
                  <a:ea typeface="微软雅黑"/>
                </a:rPr>
                <a:t>所谓的软件维护就是在软件已经交付使用之后，为了改正错误或满足新的需要而修改软件的过程。</a:t>
              </a:r>
              <a:endParaRPr sz="1867" b="1" dirty="0">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E7535F"/>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07153877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75958"/>
            <a:ext cx="12192000" cy="58220"/>
          </a:xfrm>
          <a:prstGeom prst="rect">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4" name="TextBox 3"/>
          <p:cNvSpPr txBox="1"/>
          <p:nvPr/>
        </p:nvSpPr>
        <p:spPr>
          <a:xfrm>
            <a:off x="14066" y="0"/>
            <a:ext cx="12177933" cy="1056695"/>
          </a:xfrm>
          <a:prstGeom prst="rect">
            <a:avLst/>
          </a:prstGeom>
          <a:noFill/>
        </p:spPr>
        <p:txBody>
          <a:bodyPr wrap="square" lIns="0" tIns="0" rIns="121893" bIns="0" rtlCol="0">
            <a:noAutofit/>
          </a:bodyPr>
          <a:lstStyle/>
          <a:p>
            <a:pPr defTabSz="608738"/>
            <a:r>
              <a:rPr lang="en-US" sz="5400" b="1" dirty="0">
                <a:solidFill>
                  <a:srgbClr val="1C9494"/>
                </a:solidFill>
                <a:latin typeface="微软雅黑"/>
                <a:ea typeface="微软雅黑"/>
                <a:cs typeface="Helvetica Neue"/>
              </a:rPr>
              <a:t>| </a:t>
            </a:r>
            <a:r>
              <a:rPr lang="zh-CN" altLang="en-US" sz="5400" b="1" dirty="0">
                <a:solidFill>
                  <a:srgbClr val="1C9494"/>
                </a:solidFill>
                <a:latin typeface="微软雅黑"/>
                <a:ea typeface="微软雅黑"/>
                <a:cs typeface="Helvetica Neue"/>
              </a:rPr>
              <a:t>软件维护的</a:t>
            </a:r>
            <a:r>
              <a:rPr lang="en-US" altLang="zh-CN" sz="5400" b="1" dirty="0">
                <a:solidFill>
                  <a:srgbClr val="1C9494"/>
                </a:solidFill>
                <a:latin typeface="微软雅黑"/>
                <a:ea typeface="微软雅黑"/>
                <a:cs typeface="Helvetica Neue"/>
              </a:rPr>
              <a:t>4</a:t>
            </a:r>
            <a:r>
              <a:rPr lang="zh-CN" altLang="en-US" sz="5400" b="1" dirty="0">
                <a:solidFill>
                  <a:srgbClr val="1C9494"/>
                </a:solidFill>
                <a:latin typeface="微软雅黑"/>
                <a:ea typeface="微软雅黑"/>
                <a:cs typeface="Helvetica Neue"/>
              </a:rPr>
              <a:t>项活动</a:t>
            </a:r>
            <a:endParaRPr lang="en-US" sz="5400" b="1" dirty="0">
              <a:solidFill>
                <a:srgbClr val="1C9494"/>
              </a:solidFill>
              <a:latin typeface="微软雅黑"/>
              <a:ea typeface="微软雅黑"/>
              <a:cs typeface="Helvetica Neue"/>
            </a:endParaRPr>
          </a:p>
        </p:txBody>
      </p:sp>
      <p:sp>
        <p:nvSpPr>
          <p:cNvPr id="6" name="Oval 5"/>
          <p:cNvSpPr>
            <a:spLocks noChangeAspect="1"/>
          </p:cNvSpPr>
          <p:nvPr/>
        </p:nvSpPr>
        <p:spPr>
          <a:xfrm>
            <a:off x="785818" y="3616426"/>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7" name="Subtitle 2"/>
          <p:cNvSpPr txBox="1"/>
          <p:nvPr/>
        </p:nvSpPr>
        <p:spPr>
          <a:xfrm>
            <a:off x="1202476" y="1724709"/>
            <a:ext cx="2487887" cy="1269514"/>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latin typeface="微软雅黑"/>
                <a:ea typeface="微软雅黑"/>
                <a:cs typeface="Helvetica Neue"/>
              </a:rPr>
              <a:t>改正性维护</a:t>
            </a:r>
            <a:endParaRPr lang="en-US" sz="2800" b="1" dirty="0">
              <a:solidFill>
                <a:prstClr val="white">
                  <a:lumMod val="50000"/>
                </a:prstClr>
              </a:solidFill>
              <a:latin typeface="微软雅黑"/>
              <a:ea typeface="微软雅黑"/>
              <a:cs typeface="Helvetica Neue"/>
            </a:endParaRPr>
          </a:p>
          <a:p>
            <a:pPr marL="0" indent="0" defTabSz="609585">
              <a:lnSpc>
                <a:spcPct val="120000"/>
              </a:lnSpc>
              <a:buNone/>
            </a:pPr>
            <a:r>
              <a:rPr lang="zh-CN" altLang="en-US" sz="1800" dirty="0">
                <a:solidFill>
                  <a:prstClr val="white">
                    <a:lumMod val="50000"/>
                  </a:prstClr>
                </a:solidFill>
                <a:latin typeface="微软雅黑"/>
                <a:ea typeface="微软雅黑"/>
                <a:cs typeface="Helvetica Neue"/>
              </a:rPr>
              <a:t>       诊断和改正错误的过程。</a:t>
            </a:r>
            <a:endParaRPr lang="en-US" sz="1800" dirty="0">
              <a:solidFill>
                <a:prstClr val="white">
                  <a:lumMod val="50000"/>
                </a:prstClr>
              </a:solidFill>
              <a:latin typeface="微软雅黑"/>
              <a:ea typeface="微软雅黑"/>
              <a:cs typeface="Helvetica Neue"/>
            </a:endParaRPr>
          </a:p>
        </p:txBody>
      </p:sp>
      <p:sp>
        <p:nvSpPr>
          <p:cNvPr id="9" name="Oval 8"/>
          <p:cNvSpPr>
            <a:spLocks noChangeAspect="1"/>
          </p:cNvSpPr>
          <p:nvPr/>
        </p:nvSpPr>
        <p:spPr>
          <a:xfrm>
            <a:off x="3712654" y="3600298"/>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Subtitle 2"/>
          <p:cNvSpPr txBox="1"/>
          <p:nvPr/>
        </p:nvSpPr>
        <p:spPr>
          <a:xfrm>
            <a:off x="4134654" y="3877511"/>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适应性维护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为了和变化了的环境适当的配合而进行的修改软件的活动</a:t>
            </a:r>
            <a:endParaRPr lang="en-US" altLang="zh-CN" sz="1800" dirty="0">
              <a:solidFill>
                <a:prstClr val="white">
                  <a:lumMod val="50000"/>
                </a:prstClr>
              </a:solidFill>
              <a:cs typeface="Helvetica Neue"/>
            </a:endParaRPr>
          </a:p>
        </p:txBody>
      </p:sp>
      <p:grpSp>
        <p:nvGrpSpPr>
          <p:cNvPr id="30" name="Group 29"/>
          <p:cNvGrpSpPr/>
          <p:nvPr/>
        </p:nvGrpSpPr>
        <p:grpSpPr>
          <a:xfrm>
            <a:off x="3550672" y="3918815"/>
            <a:ext cx="521457" cy="771976"/>
            <a:chOff x="2766253" y="2939111"/>
            <a:chExt cx="391093" cy="578982"/>
          </a:xfrm>
        </p:grpSpPr>
        <p:sp>
          <p:nvSpPr>
            <p:cNvPr id="8" name="Freeform 14"/>
            <p:cNvSpPr>
              <a:spLocks noChangeArrowheads="1"/>
            </p:cNvSpPr>
            <p:nvPr/>
          </p:nvSpPr>
          <p:spPr bwMode="auto">
            <a:xfrm rot="10800000">
              <a:off x="2766253" y="2939111"/>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3"/>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8" name="Oval 17"/>
            <p:cNvSpPr>
              <a:spLocks noChangeAspect="1"/>
            </p:cNvSpPr>
            <p:nvPr/>
          </p:nvSpPr>
          <p:spPr>
            <a:xfrm>
              <a:off x="2842148" y="3194978"/>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1" name="Group 30"/>
          <p:cNvGrpSpPr/>
          <p:nvPr/>
        </p:nvGrpSpPr>
        <p:grpSpPr>
          <a:xfrm>
            <a:off x="615772" y="2677037"/>
            <a:ext cx="521457" cy="771976"/>
            <a:chOff x="565078" y="2007778"/>
            <a:chExt cx="391093" cy="578982"/>
          </a:xfrm>
        </p:grpSpPr>
        <p:sp>
          <p:nvSpPr>
            <p:cNvPr id="3" name="Freeform 14"/>
            <p:cNvSpPr>
              <a:spLocks noChangeArrowheads="1"/>
            </p:cNvSpPr>
            <p:nvPr/>
          </p:nvSpPr>
          <p:spPr bwMode="auto">
            <a:xfrm>
              <a:off x="565078" y="2007778"/>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2"/>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9" name="Oval 18"/>
            <p:cNvSpPr>
              <a:spLocks noChangeAspect="1"/>
            </p:cNvSpPr>
            <p:nvPr/>
          </p:nvSpPr>
          <p:spPr>
            <a:xfrm>
              <a:off x="633195" y="2077379"/>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
        <p:nvSpPr>
          <p:cNvPr id="23" name="Oval 22"/>
          <p:cNvSpPr>
            <a:spLocks noChangeAspect="1"/>
          </p:cNvSpPr>
          <p:nvPr/>
        </p:nvSpPr>
        <p:spPr>
          <a:xfrm>
            <a:off x="6314268"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6" name="Oval 25"/>
          <p:cNvSpPr>
            <a:spLocks noChangeAspect="1"/>
          </p:cNvSpPr>
          <p:nvPr/>
        </p:nvSpPr>
        <p:spPr>
          <a:xfrm>
            <a:off x="9233040"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nvGrpSpPr>
          <p:cNvPr id="33" name="Group 32"/>
          <p:cNvGrpSpPr/>
          <p:nvPr/>
        </p:nvGrpSpPr>
        <p:grpSpPr>
          <a:xfrm>
            <a:off x="9071058" y="3886244"/>
            <a:ext cx="521457" cy="771976"/>
            <a:chOff x="6906543" y="2914683"/>
            <a:chExt cx="391093" cy="578982"/>
          </a:xfrm>
        </p:grpSpPr>
        <p:sp>
          <p:nvSpPr>
            <p:cNvPr id="25" name="Freeform 14"/>
            <p:cNvSpPr>
              <a:spLocks noChangeArrowheads="1"/>
            </p:cNvSpPr>
            <p:nvPr/>
          </p:nvSpPr>
          <p:spPr bwMode="auto">
            <a:xfrm rot="10800000">
              <a:off x="6906543" y="2914683"/>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5"/>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8" name="Oval 27"/>
            <p:cNvSpPr>
              <a:spLocks noChangeAspect="1"/>
            </p:cNvSpPr>
            <p:nvPr/>
          </p:nvSpPr>
          <p:spPr>
            <a:xfrm>
              <a:off x="6982438" y="3170550"/>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2" name="Group 31"/>
          <p:cNvGrpSpPr/>
          <p:nvPr/>
        </p:nvGrpSpPr>
        <p:grpSpPr>
          <a:xfrm>
            <a:off x="6136158" y="2644467"/>
            <a:ext cx="521457" cy="771976"/>
            <a:chOff x="4705368" y="1983350"/>
            <a:chExt cx="391093" cy="578982"/>
          </a:xfrm>
        </p:grpSpPr>
        <p:sp>
          <p:nvSpPr>
            <p:cNvPr id="22" name="Freeform 14"/>
            <p:cNvSpPr>
              <a:spLocks noChangeArrowheads="1"/>
            </p:cNvSpPr>
            <p:nvPr/>
          </p:nvSpPr>
          <p:spPr bwMode="auto">
            <a:xfrm>
              <a:off x="4705368" y="1983350"/>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4"/>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9" name="Oval 28"/>
            <p:cNvSpPr>
              <a:spLocks noChangeAspect="1"/>
            </p:cNvSpPr>
            <p:nvPr/>
          </p:nvSpPr>
          <p:spPr>
            <a:xfrm>
              <a:off x="4783810" y="2052951"/>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78" name="Group 63"/>
          <p:cNvGrpSpPr/>
          <p:nvPr/>
        </p:nvGrpSpPr>
        <p:grpSpPr>
          <a:xfrm>
            <a:off x="8244855" y="4222525"/>
            <a:ext cx="715215" cy="345784"/>
            <a:chOff x="6592888" y="2351088"/>
            <a:chExt cx="1536701" cy="742950"/>
          </a:xfrm>
          <a:solidFill>
            <a:schemeClr val="accent5"/>
          </a:solidFill>
        </p:grpSpPr>
        <p:sp>
          <p:nvSpPr>
            <p:cNvPr id="79" name="Freeform 99"/>
            <p:cNvSpPr/>
            <p:nvPr/>
          </p:nvSpPr>
          <p:spPr bwMode="auto">
            <a:xfrm>
              <a:off x="7699376" y="2554288"/>
              <a:ext cx="430213" cy="539750"/>
            </a:xfrm>
            <a:custGeom>
              <a:avLst/>
              <a:gdLst>
                <a:gd name="T0" fmla="*/ 271 w 271"/>
                <a:gd name="T1" fmla="*/ 299 h 340"/>
                <a:gd name="T2" fmla="*/ 268 w 271"/>
                <a:gd name="T3" fmla="*/ 291 h 340"/>
                <a:gd name="T4" fmla="*/ 258 w 271"/>
                <a:gd name="T5" fmla="*/ 278 h 340"/>
                <a:gd name="T6" fmla="*/ 237 w 271"/>
                <a:gd name="T7" fmla="*/ 263 h 340"/>
                <a:gd name="T8" fmla="*/ 222 w 271"/>
                <a:gd name="T9" fmla="*/ 255 h 340"/>
                <a:gd name="T10" fmla="*/ 177 w 271"/>
                <a:gd name="T11" fmla="*/ 231 h 340"/>
                <a:gd name="T12" fmla="*/ 148 w 271"/>
                <a:gd name="T13" fmla="*/ 218 h 340"/>
                <a:gd name="T14" fmla="*/ 112 w 271"/>
                <a:gd name="T15" fmla="*/ 208 h 340"/>
                <a:gd name="T16" fmla="*/ 121 w 271"/>
                <a:gd name="T17" fmla="*/ 196 h 340"/>
                <a:gd name="T18" fmla="*/ 138 w 271"/>
                <a:gd name="T19" fmla="*/ 165 h 340"/>
                <a:gd name="T20" fmla="*/ 145 w 271"/>
                <a:gd name="T21" fmla="*/ 145 h 340"/>
                <a:gd name="T22" fmla="*/ 149 w 271"/>
                <a:gd name="T23" fmla="*/ 124 h 340"/>
                <a:gd name="T24" fmla="*/ 151 w 271"/>
                <a:gd name="T25" fmla="*/ 99 h 340"/>
                <a:gd name="T26" fmla="*/ 151 w 271"/>
                <a:gd name="T27" fmla="*/ 63 h 340"/>
                <a:gd name="T28" fmla="*/ 149 w 271"/>
                <a:gd name="T29" fmla="*/ 51 h 340"/>
                <a:gd name="T30" fmla="*/ 138 w 271"/>
                <a:gd name="T31" fmla="*/ 26 h 340"/>
                <a:gd name="T32" fmla="*/ 121 w 271"/>
                <a:gd name="T33" fmla="*/ 11 h 340"/>
                <a:gd name="T34" fmla="*/ 100 w 271"/>
                <a:gd name="T35" fmla="*/ 2 h 340"/>
                <a:gd name="T36" fmla="*/ 75 w 271"/>
                <a:gd name="T37" fmla="*/ 0 h 340"/>
                <a:gd name="T38" fmla="*/ 63 w 271"/>
                <a:gd name="T39" fmla="*/ 1 h 340"/>
                <a:gd name="T40" fmla="*/ 40 w 271"/>
                <a:gd name="T41" fmla="*/ 5 h 340"/>
                <a:gd name="T42" fmla="*/ 21 w 271"/>
                <a:gd name="T43" fmla="*/ 18 h 340"/>
                <a:gd name="T44" fmla="*/ 7 w 271"/>
                <a:gd name="T45" fmla="*/ 37 h 340"/>
                <a:gd name="T46" fmla="*/ 2 w 271"/>
                <a:gd name="T47" fmla="*/ 51 h 340"/>
                <a:gd name="T48" fmla="*/ 0 w 271"/>
                <a:gd name="T49" fmla="*/ 75 h 340"/>
                <a:gd name="T50" fmla="*/ 1 w 271"/>
                <a:gd name="T51" fmla="*/ 99 h 340"/>
                <a:gd name="T52" fmla="*/ 2 w 271"/>
                <a:gd name="T53" fmla="*/ 135 h 340"/>
                <a:gd name="T54" fmla="*/ 7 w 271"/>
                <a:gd name="T55" fmla="*/ 145 h 340"/>
                <a:gd name="T56" fmla="*/ 25 w 271"/>
                <a:gd name="T57" fmla="*/ 189 h 340"/>
                <a:gd name="T58" fmla="*/ 33 w 271"/>
                <a:gd name="T59" fmla="*/ 200 h 340"/>
                <a:gd name="T60" fmla="*/ 67 w 271"/>
                <a:gd name="T61" fmla="*/ 227 h 340"/>
                <a:gd name="T62" fmla="*/ 85 w 271"/>
                <a:gd name="T63" fmla="*/ 250 h 340"/>
                <a:gd name="T64" fmla="*/ 93 w 271"/>
                <a:gd name="T65" fmla="*/ 271 h 340"/>
                <a:gd name="T66" fmla="*/ 95 w 271"/>
                <a:gd name="T67" fmla="*/ 284 h 340"/>
                <a:gd name="T68" fmla="*/ 95 w 271"/>
                <a:gd name="T69" fmla="*/ 285 h 340"/>
                <a:gd name="T70" fmla="*/ 95 w 271"/>
                <a:gd name="T71" fmla="*/ 340 h 340"/>
                <a:gd name="T72" fmla="*/ 271 w 271"/>
                <a:gd name="T73" fmla="*/ 29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1" h="340">
                  <a:moveTo>
                    <a:pt x="271" y="299"/>
                  </a:moveTo>
                  <a:lnTo>
                    <a:pt x="271" y="299"/>
                  </a:lnTo>
                  <a:lnTo>
                    <a:pt x="270" y="297"/>
                  </a:lnTo>
                  <a:lnTo>
                    <a:pt x="268" y="291"/>
                  </a:lnTo>
                  <a:lnTo>
                    <a:pt x="264" y="285"/>
                  </a:lnTo>
                  <a:lnTo>
                    <a:pt x="258" y="278"/>
                  </a:lnTo>
                  <a:lnTo>
                    <a:pt x="250" y="271"/>
                  </a:lnTo>
                  <a:lnTo>
                    <a:pt x="237" y="263"/>
                  </a:lnTo>
                  <a:lnTo>
                    <a:pt x="222" y="255"/>
                  </a:lnTo>
                  <a:lnTo>
                    <a:pt x="222" y="255"/>
                  </a:lnTo>
                  <a:lnTo>
                    <a:pt x="202" y="245"/>
                  </a:lnTo>
                  <a:lnTo>
                    <a:pt x="177" y="231"/>
                  </a:lnTo>
                  <a:lnTo>
                    <a:pt x="163" y="224"/>
                  </a:lnTo>
                  <a:lnTo>
                    <a:pt x="148" y="218"/>
                  </a:lnTo>
                  <a:lnTo>
                    <a:pt x="131" y="212"/>
                  </a:lnTo>
                  <a:lnTo>
                    <a:pt x="112" y="208"/>
                  </a:lnTo>
                  <a:lnTo>
                    <a:pt x="112" y="208"/>
                  </a:lnTo>
                  <a:lnTo>
                    <a:pt x="121" y="196"/>
                  </a:lnTo>
                  <a:lnTo>
                    <a:pt x="130" y="182"/>
                  </a:lnTo>
                  <a:lnTo>
                    <a:pt x="138" y="165"/>
                  </a:lnTo>
                  <a:lnTo>
                    <a:pt x="145" y="145"/>
                  </a:lnTo>
                  <a:lnTo>
                    <a:pt x="145" y="145"/>
                  </a:lnTo>
                  <a:lnTo>
                    <a:pt x="148" y="134"/>
                  </a:lnTo>
                  <a:lnTo>
                    <a:pt x="149" y="124"/>
                  </a:lnTo>
                  <a:lnTo>
                    <a:pt x="151" y="99"/>
                  </a:lnTo>
                  <a:lnTo>
                    <a:pt x="151" y="99"/>
                  </a:lnTo>
                  <a:lnTo>
                    <a:pt x="151" y="75"/>
                  </a:lnTo>
                  <a:lnTo>
                    <a:pt x="151" y="63"/>
                  </a:lnTo>
                  <a:lnTo>
                    <a:pt x="149" y="51"/>
                  </a:lnTo>
                  <a:lnTo>
                    <a:pt x="149" y="51"/>
                  </a:lnTo>
                  <a:lnTo>
                    <a:pt x="144" y="37"/>
                  </a:lnTo>
                  <a:lnTo>
                    <a:pt x="138" y="26"/>
                  </a:lnTo>
                  <a:lnTo>
                    <a:pt x="130" y="18"/>
                  </a:lnTo>
                  <a:lnTo>
                    <a:pt x="121" y="11"/>
                  </a:lnTo>
                  <a:lnTo>
                    <a:pt x="110" y="5"/>
                  </a:lnTo>
                  <a:lnTo>
                    <a:pt x="100" y="2"/>
                  </a:lnTo>
                  <a:lnTo>
                    <a:pt x="88" y="1"/>
                  </a:lnTo>
                  <a:lnTo>
                    <a:pt x="75" y="0"/>
                  </a:lnTo>
                  <a:lnTo>
                    <a:pt x="75" y="0"/>
                  </a:lnTo>
                  <a:lnTo>
                    <a:pt x="63" y="1"/>
                  </a:lnTo>
                  <a:lnTo>
                    <a:pt x="51" y="2"/>
                  </a:lnTo>
                  <a:lnTo>
                    <a:pt x="40" y="5"/>
                  </a:lnTo>
                  <a:lnTo>
                    <a:pt x="30" y="11"/>
                  </a:lnTo>
                  <a:lnTo>
                    <a:pt x="21" y="18"/>
                  </a:lnTo>
                  <a:lnTo>
                    <a:pt x="14" y="26"/>
                  </a:lnTo>
                  <a:lnTo>
                    <a:pt x="7" y="37"/>
                  </a:lnTo>
                  <a:lnTo>
                    <a:pt x="2" y="51"/>
                  </a:lnTo>
                  <a:lnTo>
                    <a:pt x="2" y="51"/>
                  </a:lnTo>
                  <a:lnTo>
                    <a:pt x="0" y="63"/>
                  </a:lnTo>
                  <a:lnTo>
                    <a:pt x="0" y="75"/>
                  </a:lnTo>
                  <a:lnTo>
                    <a:pt x="1" y="99"/>
                  </a:lnTo>
                  <a:lnTo>
                    <a:pt x="1" y="99"/>
                  </a:lnTo>
                  <a:lnTo>
                    <a:pt x="1" y="124"/>
                  </a:lnTo>
                  <a:lnTo>
                    <a:pt x="2" y="135"/>
                  </a:lnTo>
                  <a:lnTo>
                    <a:pt x="7" y="145"/>
                  </a:lnTo>
                  <a:lnTo>
                    <a:pt x="7" y="145"/>
                  </a:lnTo>
                  <a:lnTo>
                    <a:pt x="19" y="176"/>
                  </a:lnTo>
                  <a:lnTo>
                    <a:pt x="25" y="189"/>
                  </a:lnTo>
                  <a:lnTo>
                    <a:pt x="33" y="200"/>
                  </a:lnTo>
                  <a:lnTo>
                    <a:pt x="33" y="200"/>
                  </a:lnTo>
                  <a:lnTo>
                    <a:pt x="51" y="212"/>
                  </a:lnTo>
                  <a:lnTo>
                    <a:pt x="67" y="227"/>
                  </a:lnTo>
                  <a:lnTo>
                    <a:pt x="78" y="239"/>
                  </a:lnTo>
                  <a:lnTo>
                    <a:pt x="85" y="250"/>
                  </a:lnTo>
                  <a:lnTo>
                    <a:pt x="91" y="262"/>
                  </a:lnTo>
                  <a:lnTo>
                    <a:pt x="93" y="271"/>
                  </a:lnTo>
                  <a:lnTo>
                    <a:pt x="95" y="278"/>
                  </a:lnTo>
                  <a:lnTo>
                    <a:pt x="95" y="284"/>
                  </a:lnTo>
                  <a:lnTo>
                    <a:pt x="95" y="285"/>
                  </a:lnTo>
                  <a:lnTo>
                    <a:pt x="95" y="285"/>
                  </a:lnTo>
                  <a:lnTo>
                    <a:pt x="95" y="340"/>
                  </a:lnTo>
                  <a:lnTo>
                    <a:pt x="95" y="340"/>
                  </a:lnTo>
                  <a:lnTo>
                    <a:pt x="271" y="340"/>
                  </a:lnTo>
                  <a:lnTo>
                    <a:pt x="271" y="2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80" name="Freeform 100"/>
            <p:cNvSpPr/>
            <p:nvPr/>
          </p:nvSpPr>
          <p:spPr bwMode="auto">
            <a:xfrm>
              <a:off x="6592888" y="2554288"/>
              <a:ext cx="427038" cy="539750"/>
            </a:xfrm>
            <a:custGeom>
              <a:avLst/>
              <a:gdLst>
                <a:gd name="T0" fmla="*/ 175 w 269"/>
                <a:gd name="T1" fmla="*/ 284 h 340"/>
                <a:gd name="T2" fmla="*/ 175 w 269"/>
                <a:gd name="T3" fmla="*/ 278 h 340"/>
                <a:gd name="T4" fmla="*/ 179 w 269"/>
                <a:gd name="T5" fmla="*/ 262 h 340"/>
                <a:gd name="T6" fmla="*/ 192 w 269"/>
                <a:gd name="T7" fmla="*/ 239 h 340"/>
                <a:gd name="T8" fmla="*/ 217 w 269"/>
                <a:gd name="T9" fmla="*/ 214 h 340"/>
                <a:gd name="T10" fmla="*/ 236 w 269"/>
                <a:gd name="T11" fmla="*/ 201 h 340"/>
                <a:gd name="T12" fmla="*/ 250 w 269"/>
                <a:gd name="T13" fmla="*/ 176 h 340"/>
                <a:gd name="T14" fmla="*/ 263 w 269"/>
                <a:gd name="T15" fmla="*/ 145 h 340"/>
                <a:gd name="T16" fmla="*/ 269 w 269"/>
                <a:gd name="T17" fmla="*/ 124 h 340"/>
                <a:gd name="T18" fmla="*/ 269 w 269"/>
                <a:gd name="T19" fmla="*/ 99 h 340"/>
                <a:gd name="T20" fmla="*/ 269 w 269"/>
                <a:gd name="T21" fmla="*/ 63 h 340"/>
                <a:gd name="T22" fmla="*/ 267 w 269"/>
                <a:gd name="T23" fmla="*/ 51 h 340"/>
                <a:gd name="T24" fmla="*/ 256 w 269"/>
                <a:gd name="T25" fmla="*/ 26 h 340"/>
                <a:gd name="T26" fmla="*/ 239 w 269"/>
                <a:gd name="T27" fmla="*/ 11 h 340"/>
                <a:gd name="T28" fmla="*/ 218 w 269"/>
                <a:gd name="T29" fmla="*/ 2 h 340"/>
                <a:gd name="T30" fmla="*/ 194 w 269"/>
                <a:gd name="T31" fmla="*/ 0 h 340"/>
                <a:gd name="T32" fmla="*/ 182 w 269"/>
                <a:gd name="T33" fmla="*/ 1 h 340"/>
                <a:gd name="T34" fmla="*/ 158 w 269"/>
                <a:gd name="T35" fmla="*/ 5 h 340"/>
                <a:gd name="T36" fmla="*/ 140 w 269"/>
                <a:gd name="T37" fmla="*/ 18 h 340"/>
                <a:gd name="T38" fmla="*/ 124 w 269"/>
                <a:gd name="T39" fmla="*/ 37 h 340"/>
                <a:gd name="T40" fmla="*/ 120 w 269"/>
                <a:gd name="T41" fmla="*/ 51 h 340"/>
                <a:gd name="T42" fmla="*/ 119 w 269"/>
                <a:gd name="T43" fmla="*/ 75 h 340"/>
                <a:gd name="T44" fmla="*/ 119 w 269"/>
                <a:gd name="T45" fmla="*/ 99 h 340"/>
                <a:gd name="T46" fmla="*/ 120 w 269"/>
                <a:gd name="T47" fmla="*/ 135 h 340"/>
                <a:gd name="T48" fmla="*/ 124 w 269"/>
                <a:gd name="T49" fmla="*/ 145 h 340"/>
                <a:gd name="T50" fmla="*/ 140 w 269"/>
                <a:gd name="T51" fmla="*/ 182 h 340"/>
                <a:gd name="T52" fmla="*/ 158 w 269"/>
                <a:gd name="T53" fmla="*/ 208 h 340"/>
                <a:gd name="T54" fmla="*/ 138 w 269"/>
                <a:gd name="T55" fmla="*/ 212 h 340"/>
                <a:gd name="T56" fmla="*/ 106 w 269"/>
                <a:gd name="T57" fmla="*/ 225 h 340"/>
                <a:gd name="T58" fmla="*/ 69 w 269"/>
                <a:gd name="T59" fmla="*/ 245 h 340"/>
                <a:gd name="T60" fmla="*/ 49 w 269"/>
                <a:gd name="T61" fmla="*/ 255 h 340"/>
                <a:gd name="T62" fmla="*/ 21 w 269"/>
                <a:gd name="T63" fmla="*/ 271 h 340"/>
                <a:gd name="T64" fmla="*/ 6 w 269"/>
                <a:gd name="T65" fmla="*/ 285 h 340"/>
                <a:gd name="T66" fmla="*/ 1 w 269"/>
                <a:gd name="T67" fmla="*/ 297 h 340"/>
                <a:gd name="T68" fmla="*/ 0 w 269"/>
                <a:gd name="T69" fmla="*/ 340 h 340"/>
                <a:gd name="T70" fmla="*/ 175 w 269"/>
                <a:gd name="T71" fmla="*/ 28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9" h="340">
                  <a:moveTo>
                    <a:pt x="175" y="285"/>
                  </a:moveTo>
                  <a:lnTo>
                    <a:pt x="175" y="284"/>
                  </a:lnTo>
                  <a:lnTo>
                    <a:pt x="175" y="284"/>
                  </a:lnTo>
                  <a:lnTo>
                    <a:pt x="175" y="278"/>
                  </a:lnTo>
                  <a:lnTo>
                    <a:pt x="176" y="271"/>
                  </a:lnTo>
                  <a:lnTo>
                    <a:pt x="179" y="262"/>
                  </a:lnTo>
                  <a:lnTo>
                    <a:pt x="185" y="250"/>
                  </a:lnTo>
                  <a:lnTo>
                    <a:pt x="192" y="239"/>
                  </a:lnTo>
                  <a:lnTo>
                    <a:pt x="203" y="227"/>
                  </a:lnTo>
                  <a:lnTo>
                    <a:pt x="217" y="214"/>
                  </a:lnTo>
                  <a:lnTo>
                    <a:pt x="236" y="201"/>
                  </a:lnTo>
                  <a:lnTo>
                    <a:pt x="236" y="201"/>
                  </a:lnTo>
                  <a:lnTo>
                    <a:pt x="243" y="189"/>
                  </a:lnTo>
                  <a:lnTo>
                    <a:pt x="250" y="176"/>
                  </a:lnTo>
                  <a:lnTo>
                    <a:pt x="263" y="145"/>
                  </a:lnTo>
                  <a:lnTo>
                    <a:pt x="263" y="145"/>
                  </a:lnTo>
                  <a:lnTo>
                    <a:pt x="267" y="134"/>
                  </a:lnTo>
                  <a:lnTo>
                    <a:pt x="269" y="124"/>
                  </a:lnTo>
                  <a:lnTo>
                    <a:pt x="269" y="99"/>
                  </a:lnTo>
                  <a:lnTo>
                    <a:pt x="269" y="99"/>
                  </a:lnTo>
                  <a:lnTo>
                    <a:pt x="269" y="75"/>
                  </a:lnTo>
                  <a:lnTo>
                    <a:pt x="269" y="63"/>
                  </a:lnTo>
                  <a:lnTo>
                    <a:pt x="267" y="51"/>
                  </a:lnTo>
                  <a:lnTo>
                    <a:pt x="267" y="51"/>
                  </a:lnTo>
                  <a:lnTo>
                    <a:pt x="263" y="37"/>
                  </a:lnTo>
                  <a:lnTo>
                    <a:pt x="256" y="26"/>
                  </a:lnTo>
                  <a:lnTo>
                    <a:pt x="248" y="18"/>
                  </a:lnTo>
                  <a:lnTo>
                    <a:pt x="239" y="11"/>
                  </a:lnTo>
                  <a:lnTo>
                    <a:pt x="229" y="5"/>
                  </a:lnTo>
                  <a:lnTo>
                    <a:pt x="218" y="2"/>
                  </a:lnTo>
                  <a:lnTo>
                    <a:pt x="206" y="1"/>
                  </a:lnTo>
                  <a:lnTo>
                    <a:pt x="194" y="0"/>
                  </a:lnTo>
                  <a:lnTo>
                    <a:pt x="194" y="0"/>
                  </a:lnTo>
                  <a:lnTo>
                    <a:pt x="182" y="1"/>
                  </a:lnTo>
                  <a:lnTo>
                    <a:pt x="169" y="2"/>
                  </a:lnTo>
                  <a:lnTo>
                    <a:pt x="158" y="5"/>
                  </a:lnTo>
                  <a:lnTo>
                    <a:pt x="148" y="11"/>
                  </a:lnTo>
                  <a:lnTo>
                    <a:pt x="140" y="18"/>
                  </a:lnTo>
                  <a:lnTo>
                    <a:pt x="131" y="26"/>
                  </a:lnTo>
                  <a:lnTo>
                    <a:pt x="124" y="37"/>
                  </a:lnTo>
                  <a:lnTo>
                    <a:pt x="120" y="51"/>
                  </a:lnTo>
                  <a:lnTo>
                    <a:pt x="120" y="51"/>
                  </a:lnTo>
                  <a:lnTo>
                    <a:pt x="119" y="63"/>
                  </a:lnTo>
                  <a:lnTo>
                    <a:pt x="119" y="75"/>
                  </a:lnTo>
                  <a:lnTo>
                    <a:pt x="119" y="99"/>
                  </a:lnTo>
                  <a:lnTo>
                    <a:pt x="119" y="99"/>
                  </a:lnTo>
                  <a:lnTo>
                    <a:pt x="119" y="124"/>
                  </a:lnTo>
                  <a:lnTo>
                    <a:pt x="120" y="135"/>
                  </a:lnTo>
                  <a:lnTo>
                    <a:pt x="124" y="145"/>
                  </a:lnTo>
                  <a:lnTo>
                    <a:pt x="124" y="145"/>
                  </a:lnTo>
                  <a:lnTo>
                    <a:pt x="131" y="165"/>
                  </a:lnTo>
                  <a:lnTo>
                    <a:pt x="140" y="182"/>
                  </a:lnTo>
                  <a:lnTo>
                    <a:pt x="148" y="196"/>
                  </a:lnTo>
                  <a:lnTo>
                    <a:pt x="158" y="208"/>
                  </a:lnTo>
                  <a:lnTo>
                    <a:pt x="158" y="208"/>
                  </a:lnTo>
                  <a:lnTo>
                    <a:pt x="138" y="212"/>
                  </a:lnTo>
                  <a:lnTo>
                    <a:pt x="122" y="218"/>
                  </a:lnTo>
                  <a:lnTo>
                    <a:pt x="106" y="225"/>
                  </a:lnTo>
                  <a:lnTo>
                    <a:pt x="92" y="231"/>
                  </a:lnTo>
                  <a:lnTo>
                    <a:pt x="69" y="245"/>
                  </a:lnTo>
                  <a:lnTo>
                    <a:pt x="49" y="255"/>
                  </a:lnTo>
                  <a:lnTo>
                    <a:pt x="49" y="255"/>
                  </a:lnTo>
                  <a:lnTo>
                    <a:pt x="32" y="263"/>
                  </a:lnTo>
                  <a:lnTo>
                    <a:pt x="21" y="271"/>
                  </a:lnTo>
                  <a:lnTo>
                    <a:pt x="13" y="278"/>
                  </a:lnTo>
                  <a:lnTo>
                    <a:pt x="6" y="285"/>
                  </a:lnTo>
                  <a:lnTo>
                    <a:pt x="3" y="291"/>
                  </a:lnTo>
                  <a:lnTo>
                    <a:pt x="1" y="297"/>
                  </a:lnTo>
                  <a:lnTo>
                    <a:pt x="0" y="299"/>
                  </a:lnTo>
                  <a:lnTo>
                    <a:pt x="0" y="340"/>
                  </a:lnTo>
                  <a:lnTo>
                    <a:pt x="175" y="340"/>
                  </a:lnTo>
                  <a:lnTo>
                    <a:pt x="175" y="285"/>
                  </a:lnTo>
                  <a:lnTo>
                    <a:pt x="175" y="2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81" name="Freeform 101"/>
            <p:cNvSpPr/>
            <p:nvPr/>
          </p:nvSpPr>
          <p:spPr bwMode="auto">
            <a:xfrm>
              <a:off x="6937376" y="2351088"/>
              <a:ext cx="847725" cy="742950"/>
            </a:xfrm>
            <a:custGeom>
              <a:avLst/>
              <a:gdLst>
                <a:gd name="T0" fmla="*/ 467 w 534"/>
                <a:gd name="T1" fmla="*/ 350 h 468"/>
                <a:gd name="T2" fmla="*/ 439 w 534"/>
                <a:gd name="T3" fmla="*/ 336 h 468"/>
                <a:gd name="T4" fmla="*/ 386 w 534"/>
                <a:gd name="T5" fmla="*/ 308 h 468"/>
                <a:gd name="T6" fmla="*/ 341 w 534"/>
                <a:gd name="T7" fmla="*/ 293 h 468"/>
                <a:gd name="T8" fmla="*/ 316 w 534"/>
                <a:gd name="T9" fmla="*/ 287 h 468"/>
                <a:gd name="T10" fmla="*/ 329 w 534"/>
                <a:gd name="T11" fmla="*/ 270 h 468"/>
                <a:gd name="T12" fmla="*/ 351 w 534"/>
                <a:gd name="T13" fmla="*/ 227 h 468"/>
                <a:gd name="T14" fmla="*/ 362 w 534"/>
                <a:gd name="T15" fmla="*/ 200 h 468"/>
                <a:gd name="T16" fmla="*/ 368 w 534"/>
                <a:gd name="T17" fmla="*/ 171 h 468"/>
                <a:gd name="T18" fmla="*/ 368 w 534"/>
                <a:gd name="T19" fmla="*/ 137 h 468"/>
                <a:gd name="T20" fmla="*/ 369 w 534"/>
                <a:gd name="T21" fmla="*/ 104 h 468"/>
                <a:gd name="T22" fmla="*/ 368 w 534"/>
                <a:gd name="T23" fmla="*/ 71 h 468"/>
                <a:gd name="T24" fmla="*/ 361 w 534"/>
                <a:gd name="T25" fmla="*/ 53 h 468"/>
                <a:gd name="T26" fmla="*/ 351 w 534"/>
                <a:gd name="T27" fmla="*/ 38 h 468"/>
                <a:gd name="T28" fmla="*/ 341 w 534"/>
                <a:gd name="T29" fmla="*/ 25 h 468"/>
                <a:gd name="T30" fmla="*/ 315 w 534"/>
                <a:gd name="T31" fmla="*/ 8 h 468"/>
                <a:gd name="T32" fmla="*/ 282 w 534"/>
                <a:gd name="T33" fmla="*/ 1 h 468"/>
                <a:gd name="T34" fmla="*/ 266 w 534"/>
                <a:gd name="T35" fmla="*/ 0 h 468"/>
                <a:gd name="T36" fmla="*/ 232 w 534"/>
                <a:gd name="T37" fmla="*/ 4 h 468"/>
                <a:gd name="T38" fmla="*/ 204 w 534"/>
                <a:gd name="T39" fmla="*/ 15 h 468"/>
                <a:gd name="T40" fmla="*/ 186 w 534"/>
                <a:gd name="T41" fmla="*/ 31 h 468"/>
                <a:gd name="T42" fmla="*/ 176 w 534"/>
                <a:gd name="T43" fmla="*/ 45 h 468"/>
                <a:gd name="T44" fmla="*/ 165 w 534"/>
                <a:gd name="T45" fmla="*/ 71 h 468"/>
                <a:gd name="T46" fmla="*/ 162 w 534"/>
                <a:gd name="T47" fmla="*/ 87 h 468"/>
                <a:gd name="T48" fmla="*/ 163 w 534"/>
                <a:gd name="T49" fmla="*/ 137 h 468"/>
                <a:gd name="T50" fmla="*/ 163 w 534"/>
                <a:gd name="T51" fmla="*/ 154 h 468"/>
                <a:gd name="T52" fmla="*/ 166 w 534"/>
                <a:gd name="T53" fmla="*/ 186 h 468"/>
                <a:gd name="T54" fmla="*/ 170 w 534"/>
                <a:gd name="T55" fmla="*/ 202 h 468"/>
                <a:gd name="T56" fmla="*/ 191 w 534"/>
                <a:gd name="T57" fmla="*/ 251 h 468"/>
                <a:gd name="T58" fmla="*/ 210 w 534"/>
                <a:gd name="T59" fmla="*/ 279 h 468"/>
                <a:gd name="T60" fmla="*/ 215 w 534"/>
                <a:gd name="T61" fmla="*/ 287 h 468"/>
                <a:gd name="T62" fmla="*/ 168 w 534"/>
                <a:gd name="T63" fmla="*/ 300 h 468"/>
                <a:gd name="T64" fmla="*/ 127 w 534"/>
                <a:gd name="T65" fmla="*/ 318 h 468"/>
                <a:gd name="T66" fmla="*/ 66 w 534"/>
                <a:gd name="T67" fmla="*/ 350 h 468"/>
                <a:gd name="T68" fmla="*/ 45 w 534"/>
                <a:gd name="T69" fmla="*/ 362 h 468"/>
                <a:gd name="T70" fmla="*/ 15 w 534"/>
                <a:gd name="T71" fmla="*/ 384 h 468"/>
                <a:gd name="T72" fmla="*/ 3 w 534"/>
                <a:gd name="T73" fmla="*/ 401 h 468"/>
                <a:gd name="T74" fmla="*/ 0 w 534"/>
                <a:gd name="T75" fmla="*/ 413 h 468"/>
                <a:gd name="T76" fmla="*/ 534 w 534"/>
                <a:gd name="T77" fmla="*/ 468 h 468"/>
                <a:gd name="T78" fmla="*/ 534 w 534"/>
                <a:gd name="T79" fmla="*/ 413 h 468"/>
                <a:gd name="T80" fmla="*/ 530 w 534"/>
                <a:gd name="T81" fmla="*/ 401 h 468"/>
                <a:gd name="T82" fmla="*/ 517 w 534"/>
                <a:gd name="T83" fmla="*/ 384 h 468"/>
                <a:gd name="T84" fmla="*/ 488 w 534"/>
                <a:gd name="T85" fmla="*/ 362 h 468"/>
                <a:gd name="T86" fmla="*/ 467 w 534"/>
                <a:gd name="T87" fmla="*/ 35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4" h="468">
                  <a:moveTo>
                    <a:pt x="467" y="350"/>
                  </a:moveTo>
                  <a:lnTo>
                    <a:pt x="467" y="350"/>
                  </a:lnTo>
                  <a:lnTo>
                    <a:pt x="454" y="345"/>
                  </a:lnTo>
                  <a:lnTo>
                    <a:pt x="439" y="336"/>
                  </a:lnTo>
                  <a:lnTo>
                    <a:pt x="405" y="318"/>
                  </a:lnTo>
                  <a:lnTo>
                    <a:pt x="386" y="308"/>
                  </a:lnTo>
                  <a:lnTo>
                    <a:pt x="365" y="300"/>
                  </a:lnTo>
                  <a:lnTo>
                    <a:pt x="341" y="293"/>
                  </a:lnTo>
                  <a:lnTo>
                    <a:pt x="316" y="287"/>
                  </a:lnTo>
                  <a:lnTo>
                    <a:pt x="316" y="287"/>
                  </a:lnTo>
                  <a:lnTo>
                    <a:pt x="322" y="279"/>
                  </a:lnTo>
                  <a:lnTo>
                    <a:pt x="329" y="270"/>
                  </a:lnTo>
                  <a:lnTo>
                    <a:pt x="340" y="249"/>
                  </a:lnTo>
                  <a:lnTo>
                    <a:pt x="351" y="227"/>
                  </a:lnTo>
                  <a:lnTo>
                    <a:pt x="362" y="200"/>
                  </a:lnTo>
                  <a:lnTo>
                    <a:pt x="362" y="200"/>
                  </a:lnTo>
                  <a:lnTo>
                    <a:pt x="366" y="186"/>
                  </a:lnTo>
                  <a:lnTo>
                    <a:pt x="368" y="171"/>
                  </a:lnTo>
                  <a:lnTo>
                    <a:pt x="369" y="154"/>
                  </a:lnTo>
                  <a:lnTo>
                    <a:pt x="368" y="137"/>
                  </a:lnTo>
                  <a:lnTo>
                    <a:pt x="368" y="137"/>
                  </a:lnTo>
                  <a:lnTo>
                    <a:pt x="369" y="104"/>
                  </a:lnTo>
                  <a:lnTo>
                    <a:pt x="369" y="87"/>
                  </a:lnTo>
                  <a:lnTo>
                    <a:pt x="368" y="71"/>
                  </a:lnTo>
                  <a:lnTo>
                    <a:pt x="368" y="71"/>
                  </a:lnTo>
                  <a:lnTo>
                    <a:pt x="361" y="53"/>
                  </a:lnTo>
                  <a:lnTo>
                    <a:pt x="357" y="45"/>
                  </a:lnTo>
                  <a:lnTo>
                    <a:pt x="351" y="38"/>
                  </a:lnTo>
                  <a:lnTo>
                    <a:pt x="347" y="31"/>
                  </a:lnTo>
                  <a:lnTo>
                    <a:pt x="341" y="25"/>
                  </a:lnTo>
                  <a:lnTo>
                    <a:pt x="329" y="15"/>
                  </a:lnTo>
                  <a:lnTo>
                    <a:pt x="315" y="8"/>
                  </a:lnTo>
                  <a:lnTo>
                    <a:pt x="299" y="4"/>
                  </a:lnTo>
                  <a:lnTo>
                    <a:pt x="282" y="1"/>
                  </a:lnTo>
                  <a:lnTo>
                    <a:pt x="266" y="0"/>
                  </a:lnTo>
                  <a:lnTo>
                    <a:pt x="266" y="0"/>
                  </a:lnTo>
                  <a:lnTo>
                    <a:pt x="249" y="1"/>
                  </a:lnTo>
                  <a:lnTo>
                    <a:pt x="232" y="4"/>
                  </a:lnTo>
                  <a:lnTo>
                    <a:pt x="218" y="8"/>
                  </a:lnTo>
                  <a:lnTo>
                    <a:pt x="204" y="15"/>
                  </a:lnTo>
                  <a:lnTo>
                    <a:pt x="191" y="25"/>
                  </a:lnTo>
                  <a:lnTo>
                    <a:pt x="186" y="31"/>
                  </a:lnTo>
                  <a:lnTo>
                    <a:pt x="180" y="38"/>
                  </a:lnTo>
                  <a:lnTo>
                    <a:pt x="176" y="45"/>
                  </a:lnTo>
                  <a:lnTo>
                    <a:pt x="172" y="53"/>
                  </a:lnTo>
                  <a:lnTo>
                    <a:pt x="165" y="71"/>
                  </a:lnTo>
                  <a:lnTo>
                    <a:pt x="165" y="71"/>
                  </a:lnTo>
                  <a:lnTo>
                    <a:pt x="162" y="87"/>
                  </a:lnTo>
                  <a:lnTo>
                    <a:pt x="162" y="104"/>
                  </a:lnTo>
                  <a:lnTo>
                    <a:pt x="163" y="137"/>
                  </a:lnTo>
                  <a:lnTo>
                    <a:pt x="163" y="137"/>
                  </a:lnTo>
                  <a:lnTo>
                    <a:pt x="163" y="154"/>
                  </a:lnTo>
                  <a:lnTo>
                    <a:pt x="163" y="171"/>
                  </a:lnTo>
                  <a:lnTo>
                    <a:pt x="166" y="186"/>
                  </a:lnTo>
                  <a:lnTo>
                    <a:pt x="170" y="202"/>
                  </a:lnTo>
                  <a:lnTo>
                    <a:pt x="170" y="202"/>
                  </a:lnTo>
                  <a:lnTo>
                    <a:pt x="180" y="227"/>
                  </a:lnTo>
                  <a:lnTo>
                    <a:pt x="191" y="251"/>
                  </a:lnTo>
                  <a:lnTo>
                    <a:pt x="203" y="270"/>
                  </a:lnTo>
                  <a:lnTo>
                    <a:pt x="210" y="279"/>
                  </a:lnTo>
                  <a:lnTo>
                    <a:pt x="215" y="287"/>
                  </a:lnTo>
                  <a:lnTo>
                    <a:pt x="215" y="287"/>
                  </a:lnTo>
                  <a:lnTo>
                    <a:pt x="190" y="293"/>
                  </a:lnTo>
                  <a:lnTo>
                    <a:pt x="168" y="300"/>
                  </a:lnTo>
                  <a:lnTo>
                    <a:pt x="147" y="310"/>
                  </a:lnTo>
                  <a:lnTo>
                    <a:pt x="127" y="318"/>
                  </a:lnTo>
                  <a:lnTo>
                    <a:pt x="94" y="336"/>
                  </a:lnTo>
                  <a:lnTo>
                    <a:pt x="66" y="350"/>
                  </a:lnTo>
                  <a:lnTo>
                    <a:pt x="66" y="350"/>
                  </a:lnTo>
                  <a:lnTo>
                    <a:pt x="45" y="362"/>
                  </a:lnTo>
                  <a:lnTo>
                    <a:pt x="28" y="373"/>
                  </a:lnTo>
                  <a:lnTo>
                    <a:pt x="15" y="384"/>
                  </a:lnTo>
                  <a:lnTo>
                    <a:pt x="8" y="394"/>
                  </a:lnTo>
                  <a:lnTo>
                    <a:pt x="3" y="401"/>
                  </a:lnTo>
                  <a:lnTo>
                    <a:pt x="1" y="408"/>
                  </a:lnTo>
                  <a:lnTo>
                    <a:pt x="0" y="413"/>
                  </a:lnTo>
                  <a:lnTo>
                    <a:pt x="0" y="468"/>
                  </a:lnTo>
                  <a:lnTo>
                    <a:pt x="534" y="468"/>
                  </a:lnTo>
                  <a:lnTo>
                    <a:pt x="534" y="413"/>
                  </a:lnTo>
                  <a:lnTo>
                    <a:pt x="534" y="413"/>
                  </a:lnTo>
                  <a:lnTo>
                    <a:pt x="533" y="408"/>
                  </a:lnTo>
                  <a:lnTo>
                    <a:pt x="530" y="401"/>
                  </a:lnTo>
                  <a:lnTo>
                    <a:pt x="524" y="394"/>
                  </a:lnTo>
                  <a:lnTo>
                    <a:pt x="517" y="384"/>
                  </a:lnTo>
                  <a:lnTo>
                    <a:pt x="505" y="373"/>
                  </a:lnTo>
                  <a:lnTo>
                    <a:pt x="488" y="362"/>
                  </a:lnTo>
                  <a:lnTo>
                    <a:pt x="467" y="350"/>
                  </a:lnTo>
                  <a:lnTo>
                    <a:pt x="467" y="3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99" name="Freeform 182"/>
          <p:cNvSpPr/>
          <p:nvPr/>
        </p:nvSpPr>
        <p:spPr bwMode="auto">
          <a:xfrm>
            <a:off x="641410" y="2102814"/>
            <a:ext cx="456477" cy="456477"/>
          </a:xfrm>
          <a:custGeom>
            <a:avLst/>
            <a:gdLst>
              <a:gd name="T0" fmla="*/ 394 w 576"/>
              <a:gd name="T1" fmla="*/ 350 h 576"/>
              <a:gd name="T2" fmla="*/ 576 w 576"/>
              <a:gd name="T3" fmla="*/ 230 h 576"/>
              <a:gd name="T4" fmla="*/ 352 w 576"/>
              <a:gd name="T5" fmla="*/ 230 h 576"/>
              <a:gd name="T6" fmla="*/ 288 w 576"/>
              <a:gd name="T7" fmla="*/ 0 h 576"/>
              <a:gd name="T8" fmla="*/ 224 w 576"/>
              <a:gd name="T9" fmla="*/ 230 h 576"/>
              <a:gd name="T10" fmla="*/ 0 w 576"/>
              <a:gd name="T11" fmla="*/ 230 h 576"/>
              <a:gd name="T12" fmla="*/ 182 w 576"/>
              <a:gd name="T13" fmla="*/ 350 h 576"/>
              <a:gd name="T14" fmla="*/ 114 w 576"/>
              <a:gd name="T15" fmla="*/ 576 h 576"/>
              <a:gd name="T16" fmla="*/ 288 w 576"/>
              <a:gd name="T17" fmla="*/ 426 h 576"/>
              <a:gd name="T18" fmla="*/ 472 w 576"/>
              <a:gd name="T19" fmla="*/ 576 h 576"/>
              <a:gd name="T20" fmla="*/ 394 w 576"/>
              <a:gd name="T21" fmla="*/ 35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6" h="576">
                <a:moveTo>
                  <a:pt x="394" y="350"/>
                </a:moveTo>
                <a:lnTo>
                  <a:pt x="576" y="230"/>
                </a:lnTo>
                <a:lnTo>
                  <a:pt x="352" y="230"/>
                </a:lnTo>
                <a:lnTo>
                  <a:pt x="288" y="0"/>
                </a:lnTo>
                <a:lnTo>
                  <a:pt x="224" y="230"/>
                </a:lnTo>
                <a:lnTo>
                  <a:pt x="0" y="230"/>
                </a:lnTo>
                <a:lnTo>
                  <a:pt x="182" y="350"/>
                </a:lnTo>
                <a:lnTo>
                  <a:pt x="114" y="576"/>
                </a:lnTo>
                <a:lnTo>
                  <a:pt x="288" y="426"/>
                </a:lnTo>
                <a:lnTo>
                  <a:pt x="472" y="576"/>
                </a:lnTo>
                <a:lnTo>
                  <a:pt x="394" y="350"/>
                </a:lnTo>
                <a:close/>
              </a:path>
            </a:pathLst>
          </a:custGeom>
          <a:solidFill>
            <a:schemeClr val="accent2"/>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138" name="Group 123"/>
          <p:cNvGrpSpPr/>
          <p:nvPr/>
        </p:nvGrpSpPr>
        <p:grpSpPr>
          <a:xfrm>
            <a:off x="3093958" y="4141785"/>
            <a:ext cx="304781" cy="516435"/>
            <a:chOff x="4419600" y="1158875"/>
            <a:chExt cx="457200" cy="774700"/>
          </a:xfrm>
          <a:solidFill>
            <a:schemeClr val="accent3"/>
          </a:solidFill>
        </p:grpSpPr>
        <p:sp>
          <p:nvSpPr>
            <p:cNvPr id="139" name="Freeform 208"/>
            <p:cNvSpPr>
              <a:spLocks noEditPoints="1"/>
            </p:cNvSpPr>
            <p:nvPr/>
          </p:nvSpPr>
          <p:spPr bwMode="auto">
            <a:xfrm>
              <a:off x="4419600" y="1158875"/>
              <a:ext cx="457200" cy="619125"/>
            </a:xfrm>
            <a:custGeom>
              <a:avLst/>
              <a:gdLst>
                <a:gd name="T0" fmla="*/ 146 w 288"/>
                <a:gd name="T1" fmla="*/ 0 h 390"/>
                <a:gd name="T2" fmla="*/ 144 w 288"/>
                <a:gd name="T3" fmla="*/ 0 h 390"/>
                <a:gd name="T4" fmla="*/ 142 w 288"/>
                <a:gd name="T5" fmla="*/ 0 h 390"/>
                <a:gd name="T6" fmla="*/ 114 w 288"/>
                <a:gd name="T7" fmla="*/ 3 h 390"/>
                <a:gd name="T8" fmla="*/ 78 w 288"/>
                <a:gd name="T9" fmla="*/ 15 h 390"/>
                <a:gd name="T10" fmla="*/ 53 w 288"/>
                <a:gd name="T11" fmla="*/ 31 h 390"/>
                <a:gd name="T12" fmla="*/ 30 w 288"/>
                <a:gd name="T13" fmla="*/ 56 h 390"/>
                <a:gd name="T14" fmla="*/ 12 w 288"/>
                <a:gd name="T15" fmla="*/ 90 h 390"/>
                <a:gd name="T16" fmla="*/ 2 w 288"/>
                <a:gd name="T17" fmla="*/ 134 h 390"/>
                <a:gd name="T18" fmla="*/ 0 w 288"/>
                <a:gd name="T19" fmla="*/ 163 h 390"/>
                <a:gd name="T20" fmla="*/ 3 w 288"/>
                <a:gd name="T21" fmla="*/ 190 h 390"/>
                <a:gd name="T22" fmla="*/ 14 w 288"/>
                <a:gd name="T23" fmla="*/ 222 h 390"/>
                <a:gd name="T24" fmla="*/ 42 w 288"/>
                <a:gd name="T25" fmla="*/ 290 h 390"/>
                <a:gd name="T26" fmla="*/ 81 w 288"/>
                <a:gd name="T27" fmla="*/ 374 h 390"/>
                <a:gd name="T28" fmla="*/ 85 w 288"/>
                <a:gd name="T29" fmla="*/ 390 h 390"/>
                <a:gd name="T30" fmla="*/ 203 w 288"/>
                <a:gd name="T31" fmla="*/ 390 h 390"/>
                <a:gd name="T32" fmla="*/ 207 w 288"/>
                <a:gd name="T33" fmla="*/ 374 h 390"/>
                <a:gd name="T34" fmla="*/ 246 w 288"/>
                <a:gd name="T35" fmla="*/ 290 h 390"/>
                <a:gd name="T36" fmla="*/ 274 w 288"/>
                <a:gd name="T37" fmla="*/ 222 h 390"/>
                <a:gd name="T38" fmla="*/ 285 w 288"/>
                <a:gd name="T39" fmla="*/ 190 h 390"/>
                <a:gd name="T40" fmla="*/ 288 w 288"/>
                <a:gd name="T41" fmla="*/ 163 h 390"/>
                <a:gd name="T42" fmla="*/ 286 w 288"/>
                <a:gd name="T43" fmla="*/ 134 h 390"/>
                <a:gd name="T44" fmla="*/ 276 w 288"/>
                <a:gd name="T45" fmla="*/ 90 h 390"/>
                <a:gd name="T46" fmla="*/ 258 w 288"/>
                <a:gd name="T47" fmla="*/ 56 h 390"/>
                <a:gd name="T48" fmla="*/ 235 w 288"/>
                <a:gd name="T49" fmla="*/ 31 h 390"/>
                <a:gd name="T50" fmla="*/ 210 w 288"/>
                <a:gd name="T51" fmla="*/ 15 h 390"/>
                <a:gd name="T52" fmla="*/ 174 w 288"/>
                <a:gd name="T53" fmla="*/ 3 h 390"/>
                <a:gd name="T54" fmla="*/ 146 w 288"/>
                <a:gd name="T55" fmla="*/ 0 h 390"/>
                <a:gd name="T56" fmla="*/ 178 w 288"/>
                <a:gd name="T57" fmla="*/ 356 h 390"/>
                <a:gd name="T58" fmla="*/ 164 w 288"/>
                <a:gd name="T59" fmla="*/ 269 h 390"/>
                <a:gd name="T60" fmla="*/ 124 w 288"/>
                <a:gd name="T61" fmla="*/ 356 h 390"/>
                <a:gd name="T62" fmla="*/ 110 w 288"/>
                <a:gd name="T63" fmla="*/ 356 h 390"/>
                <a:gd name="T64" fmla="*/ 83 w 288"/>
                <a:gd name="T65" fmla="*/ 298 h 390"/>
                <a:gd name="T66" fmla="*/ 68 w 288"/>
                <a:gd name="T67" fmla="*/ 263 h 390"/>
                <a:gd name="T68" fmla="*/ 44 w 288"/>
                <a:gd name="T69" fmla="*/ 208 h 390"/>
                <a:gd name="T70" fmla="*/ 36 w 288"/>
                <a:gd name="T71" fmla="*/ 176 h 390"/>
                <a:gd name="T72" fmla="*/ 34 w 288"/>
                <a:gd name="T73" fmla="*/ 163 h 390"/>
                <a:gd name="T74" fmla="*/ 37 w 288"/>
                <a:gd name="T75" fmla="*/ 125 h 390"/>
                <a:gd name="T76" fmla="*/ 46 w 288"/>
                <a:gd name="T77" fmla="*/ 95 h 390"/>
                <a:gd name="T78" fmla="*/ 61 w 288"/>
                <a:gd name="T79" fmla="*/ 69 h 390"/>
                <a:gd name="T80" fmla="*/ 83 w 288"/>
                <a:gd name="T81" fmla="*/ 51 h 390"/>
                <a:gd name="T82" fmla="*/ 93 w 288"/>
                <a:gd name="T83" fmla="*/ 46 h 390"/>
                <a:gd name="T84" fmla="*/ 120 w 288"/>
                <a:gd name="T85" fmla="*/ 36 h 390"/>
                <a:gd name="T86" fmla="*/ 142 w 288"/>
                <a:gd name="T87" fmla="*/ 34 h 390"/>
                <a:gd name="T88" fmla="*/ 144 w 288"/>
                <a:gd name="T89" fmla="*/ 34 h 390"/>
                <a:gd name="T90" fmla="*/ 146 w 288"/>
                <a:gd name="T91" fmla="*/ 34 h 390"/>
                <a:gd name="T92" fmla="*/ 152 w 288"/>
                <a:gd name="T93" fmla="*/ 34 h 390"/>
                <a:gd name="T94" fmla="*/ 185 w 288"/>
                <a:gd name="T95" fmla="*/ 41 h 390"/>
                <a:gd name="T96" fmla="*/ 205 w 288"/>
                <a:gd name="T97" fmla="*/ 51 h 390"/>
                <a:gd name="T98" fmla="*/ 217 w 288"/>
                <a:gd name="T99" fmla="*/ 59 h 390"/>
                <a:gd name="T100" fmla="*/ 234 w 288"/>
                <a:gd name="T101" fmla="*/ 81 h 390"/>
                <a:gd name="T102" fmla="*/ 247 w 288"/>
                <a:gd name="T103" fmla="*/ 108 h 390"/>
                <a:gd name="T104" fmla="*/ 252 w 288"/>
                <a:gd name="T105" fmla="*/ 142 h 390"/>
                <a:gd name="T106" fmla="*/ 254 w 288"/>
                <a:gd name="T107" fmla="*/ 163 h 390"/>
                <a:gd name="T108" fmla="*/ 249 w 288"/>
                <a:gd name="T109" fmla="*/ 191 h 390"/>
                <a:gd name="T110" fmla="*/ 237 w 288"/>
                <a:gd name="T111" fmla="*/ 225 h 390"/>
                <a:gd name="T112" fmla="*/ 205 w 288"/>
                <a:gd name="T113" fmla="*/ 298 h 390"/>
                <a:gd name="T114" fmla="*/ 188 w 288"/>
                <a:gd name="T115" fmla="*/ 330 h 390"/>
                <a:gd name="T116" fmla="*/ 178 w 288"/>
                <a:gd name="T117" fmla="*/ 35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390">
                  <a:moveTo>
                    <a:pt x="146" y="0"/>
                  </a:moveTo>
                  <a:lnTo>
                    <a:pt x="146" y="0"/>
                  </a:lnTo>
                  <a:lnTo>
                    <a:pt x="144" y="0"/>
                  </a:lnTo>
                  <a:lnTo>
                    <a:pt x="144" y="0"/>
                  </a:lnTo>
                  <a:lnTo>
                    <a:pt x="142" y="0"/>
                  </a:lnTo>
                  <a:lnTo>
                    <a:pt x="142" y="0"/>
                  </a:lnTo>
                  <a:lnTo>
                    <a:pt x="130" y="0"/>
                  </a:lnTo>
                  <a:lnTo>
                    <a:pt x="114" y="3"/>
                  </a:lnTo>
                  <a:lnTo>
                    <a:pt x="90" y="10"/>
                  </a:lnTo>
                  <a:lnTo>
                    <a:pt x="78" y="15"/>
                  </a:lnTo>
                  <a:lnTo>
                    <a:pt x="64" y="22"/>
                  </a:lnTo>
                  <a:lnTo>
                    <a:pt x="53" y="31"/>
                  </a:lnTo>
                  <a:lnTo>
                    <a:pt x="41" y="42"/>
                  </a:lnTo>
                  <a:lnTo>
                    <a:pt x="30" y="56"/>
                  </a:lnTo>
                  <a:lnTo>
                    <a:pt x="20" y="71"/>
                  </a:lnTo>
                  <a:lnTo>
                    <a:pt x="12" y="90"/>
                  </a:lnTo>
                  <a:lnTo>
                    <a:pt x="5" y="110"/>
                  </a:lnTo>
                  <a:lnTo>
                    <a:pt x="2" y="134"/>
                  </a:lnTo>
                  <a:lnTo>
                    <a:pt x="0" y="163"/>
                  </a:lnTo>
                  <a:lnTo>
                    <a:pt x="0" y="163"/>
                  </a:lnTo>
                  <a:lnTo>
                    <a:pt x="2" y="176"/>
                  </a:lnTo>
                  <a:lnTo>
                    <a:pt x="3" y="190"/>
                  </a:lnTo>
                  <a:lnTo>
                    <a:pt x="8" y="207"/>
                  </a:lnTo>
                  <a:lnTo>
                    <a:pt x="14" y="222"/>
                  </a:lnTo>
                  <a:lnTo>
                    <a:pt x="27" y="256"/>
                  </a:lnTo>
                  <a:lnTo>
                    <a:pt x="42" y="290"/>
                  </a:lnTo>
                  <a:lnTo>
                    <a:pt x="71" y="351"/>
                  </a:lnTo>
                  <a:lnTo>
                    <a:pt x="81" y="374"/>
                  </a:lnTo>
                  <a:lnTo>
                    <a:pt x="83" y="383"/>
                  </a:lnTo>
                  <a:lnTo>
                    <a:pt x="85" y="390"/>
                  </a:lnTo>
                  <a:lnTo>
                    <a:pt x="203" y="390"/>
                  </a:lnTo>
                  <a:lnTo>
                    <a:pt x="203" y="390"/>
                  </a:lnTo>
                  <a:lnTo>
                    <a:pt x="205" y="383"/>
                  </a:lnTo>
                  <a:lnTo>
                    <a:pt x="207" y="374"/>
                  </a:lnTo>
                  <a:lnTo>
                    <a:pt x="217" y="351"/>
                  </a:lnTo>
                  <a:lnTo>
                    <a:pt x="246" y="290"/>
                  </a:lnTo>
                  <a:lnTo>
                    <a:pt x="261" y="256"/>
                  </a:lnTo>
                  <a:lnTo>
                    <a:pt x="274" y="222"/>
                  </a:lnTo>
                  <a:lnTo>
                    <a:pt x="280" y="207"/>
                  </a:lnTo>
                  <a:lnTo>
                    <a:pt x="285" y="190"/>
                  </a:lnTo>
                  <a:lnTo>
                    <a:pt x="286" y="176"/>
                  </a:lnTo>
                  <a:lnTo>
                    <a:pt x="288" y="163"/>
                  </a:lnTo>
                  <a:lnTo>
                    <a:pt x="288" y="163"/>
                  </a:lnTo>
                  <a:lnTo>
                    <a:pt x="286" y="134"/>
                  </a:lnTo>
                  <a:lnTo>
                    <a:pt x="281" y="110"/>
                  </a:lnTo>
                  <a:lnTo>
                    <a:pt x="276" y="90"/>
                  </a:lnTo>
                  <a:lnTo>
                    <a:pt x="268" y="71"/>
                  </a:lnTo>
                  <a:lnTo>
                    <a:pt x="258" y="56"/>
                  </a:lnTo>
                  <a:lnTo>
                    <a:pt x="247" y="42"/>
                  </a:lnTo>
                  <a:lnTo>
                    <a:pt x="235" y="31"/>
                  </a:lnTo>
                  <a:lnTo>
                    <a:pt x="222" y="22"/>
                  </a:lnTo>
                  <a:lnTo>
                    <a:pt x="210" y="15"/>
                  </a:lnTo>
                  <a:lnTo>
                    <a:pt x="198" y="10"/>
                  </a:lnTo>
                  <a:lnTo>
                    <a:pt x="174" y="3"/>
                  </a:lnTo>
                  <a:lnTo>
                    <a:pt x="156" y="0"/>
                  </a:lnTo>
                  <a:lnTo>
                    <a:pt x="146" y="0"/>
                  </a:lnTo>
                  <a:lnTo>
                    <a:pt x="146" y="0"/>
                  </a:lnTo>
                  <a:close/>
                  <a:moveTo>
                    <a:pt x="178" y="356"/>
                  </a:moveTo>
                  <a:lnTo>
                    <a:pt x="164" y="356"/>
                  </a:lnTo>
                  <a:lnTo>
                    <a:pt x="164" y="269"/>
                  </a:lnTo>
                  <a:lnTo>
                    <a:pt x="124" y="269"/>
                  </a:lnTo>
                  <a:lnTo>
                    <a:pt x="124" y="356"/>
                  </a:lnTo>
                  <a:lnTo>
                    <a:pt x="110" y="356"/>
                  </a:lnTo>
                  <a:lnTo>
                    <a:pt x="110" y="356"/>
                  </a:lnTo>
                  <a:lnTo>
                    <a:pt x="100" y="330"/>
                  </a:lnTo>
                  <a:lnTo>
                    <a:pt x="83" y="298"/>
                  </a:lnTo>
                  <a:lnTo>
                    <a:pt x="83" y="298"/>
                  </a:lnTo>
                  <a:lnTo>
                    <a:pt x="68" y="263"/>
                  </a:lnTo>
                  <a:lnTo>
                    <a:pt x="51" y="225"/>
                  </a:lnTo>
                  <a:lnTo>
                    <a:pt x="44" y="208"/>
                  </a:lnTo>
                  <a:lnTo>
                    <a:pt x="39" y="191"/>
                  </a:lnTo>
                  <a:lnTo>
                    <a:pt x="36" y="176"/>
                  </a:lnTo>
                  <a:lnTo>
                    <a:pt x="34" y="163"/>
                  </a:lnTo>
                  <a:lnTo>
                    <a:pt x="34" y="163"/>
                  </a:lnTo>
                  <a:lnTo>
                    <a:pt x="34" y="142"/>
                  </a:lnTo>
                  <a:lnTo>
                    <a:pt x="37" y="125"/>
                  </a:lnTo>
                  <a:lnTo>
                    <a:pt x="41" y="108"/>
                  </a:lnTo>
                  <a:lnTo>
                    <a:pt x="46" y="95"/>
                  </a:lnTo>
                  <a:lnTo>
                    <a:pt x="53" y="81"/>
                  </a:lnTo>
                  <a:lnTo>
                    <a:pt x="61" y="69"/>
                  </a:lnTo>
                  <a:lnTo>
                    <a:pt x="71" y="59"/>
                  </a:lnTo>
                  <a:lnTo>
                    <a:pt x="83" y="51"/>
                  </a:lnTo>
                  <a:lnTo>
                    <a:pt x="83" y="51"/>
                  </a:lnTo>
                  <a:lnTo>
                    <a:pt x="93" y="46"/>
                  </a:lnTo>
                  <a:lnTo>
                    <a:pt x="103" y="41"/>
                  </a:lnTo>
                  <a:lnTo>
                    <a:pt x="120" y="36"/>
                  </a:lnTo>
                  <a:lnTo>
                    <a:pt x="136" y="34"/>
                  </a:lnTo>
                  <a:lnTo>
                    <a:pt x="142" y="34"/>
                  </a:lnTo>
                  <a:lnTo>
                    <a:pt x="142" y="34"/>
                  </a:lnTo>
                  <a:lnTo>
                    <a:pt x="144" y="34"/>
                  </a:lnTo>
                  <a:lnTo>
                    <a:pt x="146" y="34"/>
                  </a:lnTo>
                  <a:lnTo>
                    <a:pt x="146" y="34"/>
                  </a:lnTo>
                  <a:lnTo>
                    <a:pt x="146" y="34"/>
                  </a:lnTo>
                  <a:lnTo>
                    <a:pt x="152" y="34"/>
                  </a:lnTo>
                  <a:lnTo>
                    <a:pt x="166" y="36"/>
                  </a:lnTo>
                  <a:lnTo>
                    <a:pt x="185" y="41"/>
                  </a:lnTo>
                  <a:lnTo>
                    <a:pt x="195" y="46"/>
                  </a:lnTo>
                  <a:lnTo>
                    <a:pt x="205" y="51"/>
                  </a:lnTo>
                  <a:lnTo>
                    <a:pt x="205" y="51"/>
                  </a:lnTo>
                  <a:lnTo>
                    <a:pt x="217" y="59"/>
                  </a:lnTo>
                  <a:lnTo>
                    <a:pt x="225" y="69"/>
                  </a:lnTo>
                  <a:lnTo>
                    <a:pt x="234" y="81"/>
                  </a:lnTo>
                  <a:lnTo>
                    <a:pt x="241" y="95"/>
                  </a:lnTo>
                  <a:lnTo>
                    <a:pt x="247" y="108"/>
                  </a:lnTo>
                  <a:lnTo>
                    <a:pt x="251" y="125"/>
                  </a:lnTo>
                  <a:lnTo>
                    <a:pt x="252" y="142"/>
                  </a:lnTo>
                  <a:lnTo>
                    <a:pt x="254" y="163"/>
                  </a:lnTo>
                  <a:lnTo>
                    <a:pt x="254" y="163"/>
                  </a:lnTo>
                  <a:lnTo>
                    <a:pt x="252" y="176"/>
                  </a:lnTo>
                  <a:lnTo>
                    <a:pt x="249" y="191"/>
                  </a:lnTo>
                  <a:lnTo>
                    <a:pt x="244" y="208"/>
                  </a:lnTo>
                  <a:lnTo>
                    <a:pt x="237" y="225"/>
                  </a:lnTo>
                  <a:lnTo>
                    <a:pt x="220" y="263"/>
                  </a:lnTo>
                  <a:lnTo>
                    <a:pt x="205" y="298"/>
                  </a:lnTo>
                  <a:lnTo>
                    <a:pt x="205" y="298"/>
                  </a:lnTo>
                  <a:lnTo>
                    <a:pt x="188" y="330"/>
                  </a:lnTo>
                  <a:lnTo>
                    <a:pt x="178" y="356"/>
                  </a:lnTo>
                  <a:lnTo>
                    <a:pt x="178" y="3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0" name="Rectangle 209"/>
            <p:cNvSpPr>
              <a:spLocks noChangeArrowheads="1"/>
            </p:cNvSpPr>
            <p:nvPr/>
          </p:nvSpPr>
          <p:spPr bwMode="auto">
            <a:xfrm>
              <a:off x="4554538" y="1804988"/>
              <a:ext cx="187325"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1" name="Rectangle 210"/>
            <p:cNvSpPr>
              <a:spLocks noChangeArrowheads="1"/>
            </p:cNvSpPr>
            <p:nvPr/>
          </p:nvSpPr>
          <p:spPr bwMode="auto">
            <a:xfrm>
              <a:off x="4602163" y="1882775"/>
              <a:ext cx="93663"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66" name="Group 152"/>
          <p:cNvGrpSpPr/>
          <p:nvPr/>
        </p:nvGrpSpPr>
        <p:grpSpPr>
          <a:xfrm>
            <a:off x="6043477" y="2060011"/>
            <a:ext cx="585513" cy="471663"/>
            <a:chOff x="381000" y="1123950"/>
            <a:chExt cx="914400" cy="736600"/>
          </a:xfrm>
          <a:solidFill>
            <a:schemeClr val="accent4"/>
          </a:solidFill>
        </p:grpSpPr>
        <p:sp>
          <p:nvSpPr>
            <p:cNvPr id="167" name="Freeform 252"/>
            <p:cNvSpPr/>
            <p:nvPr/>
          </p:nvSpPr>
          <p:spPr bwMode="auto">
            <a:xfrm>
              <a:off x="739775" y="1730375"/>
              <a:ext cx="130175" cy="130175"/>
            </a:xfrm>
            <a:custGeom>
              <a:avLst/>
              <a:gdLst>
                <a:gd name="T0" fmla="*/ 42 w 82"/>
                <a:gd name="T1" fmla="*/ 0 h 82"/>
                <a:gd name="T2" fmla="*/ 42 w 82"/>
                <a:gd name="T3" fmla="*/ 0 h 82"/>
                <a:gd name="T4" fmla="*/ 34 w 82"/>
                <a:gd name="T5" fmla="*/ 0 h 82"/>
                <a:gd name="T6" fmla="*/ 26 w 82"/>
                <a:gd name="T7" fmla="*/ 2 h 82"/>
                <a:gd name="T8" fmla="*/ 18 w 82"/>
                <a:gd name="T9" fmla="*/ 6 h 82"/>
                <a:gd name="T10" fmla="*/ 12 w 82"/>
                <a:gd name="T11" fmla="*/ 12 h 82"/>
                <a:gd name="T12" fmla="*/ 8 w 82"/>
                <a:gd name="T13" fmla="*/ 18 h 82"/>
                <a:gd name="T14" fmla="*/ 4 w 82"/>
                <a:gd name="T15" fmla="*/ 24 h 82"/>
                <a:gd name="T16" fmla="*/ 2 w 82"/>
                <a:gd name="T17" fmla="*/ 32 h 82"/>
                <a:gd name="T18" fmla="*/ 0 w 82"/>
                <a:gd name="T19" fmla="*/ 40 h 82"/>
                <a:gd name="T20" fmla="*/ 0 w 82"/>
                <a:gd name="T21" fmla="*/ 40 h 82"/>
                <a:gd name="T22" fmla="*/ 2 w 82"/>
                <a:gd name="T23" fmla="*/ 48 h 82"/>
                <a:gd name="T24" fmla="*/ 4 w 82"/>
                <a:gd name="T25" fmla="*/ 56 h 82"/>
                <a:gd name="T26" fmla="*/ 8 w 82"/>
                <a:gd name="T27" fmla="*/ 64 h 82"/>
                <a:gd name="T28" fmla="*/ 12 w 82"/>
                <a:gd name="T29" fmla="*/ 70 h 82"/>
                <a:gd name="T30" fmla="*/ 18 w 82"/>
                <a:gd name="T31" fmla="*/ 74 h 82"/>
                <a:gd name="T32" fmla="*/ 26 w 82"/>
                <a:gd name="T33" fmla="*/ 78 h 82"/>
                <a:gd name="T34" fmla="*/ 34 w 82"/>
                <a:gd name="T35" fmla="*/ 80 h 82"/>
                <a:gd name="T36" fmla="*/ 42 w 82"/>
                <a:gd name="T37" fmla="*/ 82 h 82"/>
                <a:gd name="T38" fmla="*/ 42 w 82"/>
                <a:gd name="T39" fmla="*/ 82 h 82"/>
                <a:gd name="T40" fmla="*/ 50 w 82"/>
                <a:gd name="T41" fmla="*/ 80 h 82"/>
                <a:gd name="T42" fmla="*/ 58 w 82"/>
                <a:gd name="T43" fmla="*/ 78 h 82"/>
                <a:gd name="T44" fmla="*/ 64 w 82"/>
                <a:gd name="T45" fmla="*/ 74 h 82"/>
                <a:gd name="T46" fmla="*/ 70 w 82"/>
                <a:gd name="T47" fmla="*/ 70 h 82"/>
                <a:gd name="T48" fmla="*/ 76 w 82"/>
                <a:gd name="T49" fmla="*/ 64 h 82"/>
                <a:gd name="T50" fmla="*/ 80 w 82"/>
                <a:gd name="T51" fmla="*/ 56 h 82"/>
                <a:gd name="T52" fmla="*/ 82 w 82"/>
                <a:gd name="T53" fmla="*/ 48 h 82"/>
                <a:gd name="T54" fmla="*/ 82 w 82"/>
                <a:gd name="T55" fmla="*/ 40 h 82"/>
                <a:gd name="T56" fmla="*/ 82 w 82"/>
                <a:gd name="T57" fmla="*/ 40 h 82"/>
                <a:gd name="T58" fmla="*/ 82 w 82"/>
                <a:gd name="T59" fmla="*/ 32 h 82"/>
                <a:gd name="T60" fmla="*/ 80 w 82"/>
                <a:gd name="T61" fmla="*/ 24 h 82"/>
                <a:gd name="T62" fmla="*/ 76 w 82"/>
                <a:gd name="T63" fmla="*/ 18 h 82"/>
                <a:gd name="T64" fmla="*/ 70 w 82"/>
                <a:gd name="T65" fmla="*/ 12 h 82"/>
                <a:gd name="T66" fmla="*/ 64 w 82"/>
                <a:gd name="T67" fmla="*/ 6 h 82"/>
                <a:gd name="T68" fmla="*/ 58 w 82"/>
                <a:gd name="T69" fmla="*/ 2 h 82"/>
                <a:gd name="T70" fmla="*/ 50 w 82"/>
                <a:gd name="T71" fmla="*/ 0 h 82"/>
                <a:gd name="T72" fmla="*/ 42 w 82"/>
                <a:gd name="T73" fmla="*/ 0 h 82"/>
                <a:gd name="T74" fmla="*/ 42 w 82"/>
                <a:gd name="T7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82">
                  <a:moveTo>
                    <a:pt x="42" y="0"/>
                  </a:moveTo>
                  <a:lnTo>
                    <a:pt x="42" y="0"/>
                  </a:lnTo>
                  <a:lnTo>
                    <a:pt x="34" y="0"/>
                  </a:lnTo>
                  <a:lnTo>
                    <a:pt x="26" y="2"/>
                  </a:lnTo>
                  <a:lnTo>
                    <a:pt x="18" y="6"/>
                  </a:lnTo>
                  <a:lnTo>
                    <a:pt x="12" y="12"/>
                  </a:lnTo>
                  <a:lnTo>
                    <a:pt x="8" y="18"/>
                  </a:lnTo>
                  <a:lnTo>
                    <a:pt x="4" y="24"/>
                  </a:lnTo>
                  <a:lnTo>
                    <a:pt x="2" y="32"/>
                  </a:lnTo>
                  <a:lnTo>
                    <a:pt x="0" y="40"/>
                  </a:lnTo>
                  <a:lnTo>
                    <a:pt x="0" y="40"/>
                  </a:lnTo>
                  <a:lnTo>
                    <a:pt x="2" y="48"/>
                  </a:lnTo>
                  <a:lnTo>
                    <a:pt x="4" y="56"/>
                  </a:lnTo>
                  <a:lnTo>
                    <a:pt x="8" y="64"/>
                  </a:lnTo>
                  <a:lnTo>
                    <a:pt x="12" y="70"/>
                  </a:lnTo>
                  <a:lnTo>
                    <a:pt x="18" y="74"/>
                  </a:lnTo>
                  <a:lnTo>
                    <a:pt x="26" y="78"/>
                  </a:lnTo>
                  <a:lnTo>
                    <a:pt x="34" y="80"/>
                  </a:lnTo>
                  <a:lnTo>
                    <a:pt x="42" y="82"/>
                  </a:lnTo>
                  <a:lnTo>
                    <a:pt x="42" y="82"/>
                  </a:lnTo>
                  <a:lnTo>
                    <a:pt x="50" y="80"/>
                  </a:lnTo>
                  <a:lnTo>
                    <a:pt x="58" y="78"/>
                  </a:lnTo>
                  <a:lnTo>
                    <a:pt x="64" y="74"/>
                  </a:lnTo>
                  <a:lnTo>
                    <a:pt x="70" y="70"/>
                  </a:lnTo>
                  <a:lnTo>
                    <a:pt x="76" y="64"/>
                  </a:lnTo>
                  <a:lnTo>
                    <a:pt x="80" y="56"/>
                  </a:lnTo>
                  <a:lnTo>
                    <a:pt x="82" y="48"/>
                  </a:lnTo>
                  <a:lnTo>
                    <a:pt x="82" y="40"/>
                  </a:lnTo>
                  <a:lnTo>
                    <a:pt x="82" y="40"/>
                  </a:lnTo>
                  <a:lnTo>
                    <a:pt x="82" y="32"/>
                  </a:lnTo>
                  <a:lnTo>
                    <a:pt x="80" y="24"/>
                  </a:lnTo>
                  <a:lnTo>
                    <a:pt x="76" y="18"/>
                  </a:lnTo>
                  <a:lnTo>
                    <a:pt x="70" y="12"/>
                  </a:lnTo>
                  <a:lnTo>
                    <a:pt x="64" y="6"/>
                  </a:lnTo>
                  <a:lnTo>
                    <a:pt x="58" y="2"/>
                  </a:lnTo>
                  <a:lnTo>
                    <a:pt x="50" y="0"/>
                  </a:lnTo>
                  <a:lnTo>
                    <a:pt x="42" y="0"/>
                  </a:ln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68" name="Freeform 253"/>
            <p:cNvSpPr/>
            <p:nvPr/>
          </p:nvSpPr>
          <p:spPr bwMode="auto">
            <a:xfrm>
              <a:off x="1050925" y="1730375"/>
              <a:ext cx="133350" cy="130175"/>
            </a:xfrm>
            <a:custGeom>
              <a:avLst/>
              <a:gdLst>
                <a:gd name="T0" fmla="*/ 42 w 84"/>
                <a:gd name="T1" fmla="*/ 0 h 82"/>
                <a:gd name="T2" fmla="*/ 42 w 84"/>
                <a:gd name="T3" fmla="*/ 0 h 82"/>
                <a:gd name="T4" fmla="*/ 34 w 84"/>
                <a:gd name="T5" fmla="*/ 0 h 82"/>
                <a:gd name="T6" fmla="*/ 26 w 84"/>
                <a:gd name="T7" fmla="*/ 2 h 82"/>
                <a:gd name="T8" fmla="*/ 18 w 84"/>
                <a:gd name="T9" fmla="*/ 6 h 82"/>
                <a:gd name="T10" fmla="*/ 12 w 84"/>
                <a:gd name="T11" fmla="*/ 12 h 82"/>
                <a:gd name="T12" fmla="*/ 8 w 84"/>
                <a:gd name="T13" fmla="*/ 18 h 82"/>
                <a:gd name="T14" fmla="*/ 4 w 84"/>
                <a:gd name="T15" fmla="*/ 24 h 82"/>
                <a:gd name="T16" fmla="*/ 2 w 84"/>
                <a:gd name="T17" fmla="*/ 32 h 82"/>
                <a:gd name="T18" fmla="*/ 0 w 84"/>
                <a:gd name="T19" fmla="*/ 40 h 82"/>
                <a:gd name="T20" fmla="*/ 0 w 84"/>
                <a:gd name="T21" fmla="*/ 40 h 82"/>
                <a:gd name="T22" fmla="*/ 2 w 84"/>
                <a:gd name="T23" fmla="*/ 48 h 82"/>
                <a:gd name="T24" fmla="*/ 4 w 84"/>
                <a:gd name="T25" fmla="*/ 56 h 82"/>
                <a:gd name="T26" fmla="*/ 8 w 84"/>
                <a:gd name="T27" fmla="*/ 64 h 82"/>
                <a:gd name="T28" fmla="*/ 12 w 84"/>
                <a:gd name="T29" fmla="*/ 70 h 82"/>
                <a:gd name="T30" fmla="*/ 18 w 84"/>
                <a:gd name="T31" fmla="*/ 74 h 82"/>
                <a:gd name="T32" fmla="*/ 26 w 84"/>
                <a:gd name="T33" fmla="*/ 78 h 82"/>
                <a:gd name="T34" fmla="*/ 34 w 84"/>
                <a:gd name="T35" fmla="*/ 80 h 82"/>
                <a:gd name="T36" fmla="*/ 42 w 84"/>
                <a:gd name="T37" fmla="*/ 82 h 82"/>
                <a:gd name="T38" fmla="*/ 42 w 84"/>
                <a:gd name="T39" fmla="*/ 82 h 82"/>
                <a:gd name="T40" fmla="*/ 50 w 84"/>
                <a:gd name="T41" fmla="*/ 80 h 82"/>
                <a:gd name="T42" fmla="*/ 58 w 84"/>
                <a:gd name="T43" fmla="*/ 78 h 82"/>
                <a:gd name="T44" fmla="*/ 64 w 84"/>
                <a:gd name="T45" fmla="*/ 74 h 82"/>
                <a:gd name="T46" fmla="*/ 72 w 84"/>
                <a:gd name="T47" fmla="*/ 70 h 82"/>
                <a:gd name="T48" fmla="*/ 76 w 84"/>
                <a:gd name="T49" fmla="*/ 64 h 82"/>
                <a:gd name="T50" fmla="*/ 80 w 84"/>
                <a:gd name="T51" fmla="*/ 56 h 82"/>
                <a:gd name="T52" fmla="*/ 82 w 84"/>
                <a:gd name="T53" fmla="*/ 48 h 82"/>
                <a:gd name="T54" fmla="*/ 84 w 84"/>
                <a:gd name="T55" fmla="*/ 40 h 82"/>
                <a:gd name="T56" fmla="*/ 84 w 84"/>
                <a:gd name="T57" fmla="*/ 40 h 82"/>
                <a:gd name="T58" fmla="*/ 82 w 84"/>
                <a:gd name="T59" fmla="*/ 32 h 82"/>
                <a:gd name="T60" fmla="*/ 80 w 84"/>
                <a:gd name="T61" fmla="*/ 24 h 82"/>
                <a:gd name="T62" fmla="*/ 76 w 84"/>
                <a:gd name="T63" fmla="*/ 18 h 82"/>
                <a:gd name="T64" fmla="*/ 72 w 84"/>
                <a:gd name="T65" fmla="*/ 12 h 82"/>
                <a:gd name="T66" fmla="*/ 64 w 84"/>
                <a:gd name="T67" fmla="*/ 6 h 82"/>
                <a:gd name="T68" fmla="*/ 58 w 84"/>
                <a:gd name="T69" fmla="*/ 2 h 82"/>
                <a:gd name="T70" fmla="*/ 50 w 84"/>
                <a:gd name="T71" fmla="*/ 0 h 82"/>
                <a:gd name="T72" fmla="*/ 42 w 84"/>
                <a:gd name="T73" fmla="*/ 0 h 82"/>
                <a:gd name="T74" fmla="*/ 42 w 84"/>
                <a:gd name="T7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2">
                  <a:moveTo>
                    <a:pt x="42" y="0"/>
                  </a:moveTo>
                  <a:lnTo>
                    <a:pt x="42" y="0"/>
                  </a:lnTo>
                  <a:lnTo>
                    <a:pt x="34" y="0"/>
                  </a:lnTo>
                  <a:lnTo>
                    <a:pt x="26" y="2"/>
                  </a:lnTo>
                  <a:lnTo>
                    <a:pt x="18" y="6"/>
                  </a:lnTo>
                  <a:lnTo>
                    <a:pt x="12" y="12"/>
                  </a:lnTo>
                  <a:lnTo>
                    <a:pt x="8" y="18"/>
                  </a:lnTo>
                  <a:lnTo>
                    <a:pt x="4" y="24"/>
                  </a:lnTo>
                  <a:lnTo>
                    <a:pt x="2" y="32"/>
                  </a:lnTo>
                  <a:lnTo>
                    <a:pt x="0" y="40"/>
                  </a:lnTo>
                  <a:lnTo>
                    <a:pt x="0" y="40"/>
                  </a:lnTo>
                  <a:lnTo>
                    <a:pt x="2" y="48"/>
                  </a:lnTo>
                  <a:lnTo>
                    <a:pt x="4" y="56"/>
                  </a:lnTo>
                  <a:lnTo>
                    <a:pt x="8" y="64"/>
                  </a:lnTo>
                  <a:lnTo>
                    <a:pt x="12" y="70"/>
                  </a:lnTo>
                  <a:lnTo>
                    <a:pt x="18" y="74"/>
                  </a:lnTo>
                  <a:lnTo>
                    <a:pt x="26" y="78"/>
                  </a:lnTo>
                  <a:lnTo>
                    <a:pt x="34" y="80"/>
                  </a:lnTo>
                  <a:lnTo>
                    <a:pt x="42" y="82"/>
                  </a:lnTo>
                  <a:lnTo>
                    <a:pt x="42" y="82"/>
                  </a:lnTo>
                  <a:lnTo>
                    <a:pt x="50" y="80"/>
                  </a:lnTo>
                  <a:lnTo>
                    <a:pt x="58" y="78"/>
                  </a:lnTo>
                  <a:lnTo>
                    <a:pt x="64" y="74"/>
                  </a:lnTo>
                  <a:lnTo>
                    <a:pt x="72" y="70"/>
                  </a:lnTo>
                  <a:lnTo>
                    <a:pt x="76" y="64"/>
                  </a:lnTo>
                  <a:lnTo>
                    <a:pt x="80" y="56"/>
                  </a:lnTo>
                  <a:lnTo>
                    <a:pt x="82" y="48"/>
                  </a:lnTo>
                  <a:lnTo>
                    <a:pt x="84" y="40"/>
                  </a:lnTo>
                  <a:lnTo>
                    <a:pt x="84" y="40"/>
                  </a:lnTo>
                  <a:lnTo>
                    <a:pt x="82" y="32"/>
                  </a:lnTo>
                  <a:lnTo>
                    <a:pt x="80" y="24"/>
                  </a:lnTo>
                  <a:lnTo>
                    <a:pt x="76" y="18"/>
                  </a:lnTo>
                  <a:lnTo>
                    <a:pt x="72" y="12"/>
                  </a:lnTo>
                  <a:lnTo>
                    <a:pt x="64" y="6"/>
                  </a:lnTo>
                  <a:lnTo>
                    <a:pt x="58" y="2"/>
                  </a:lnTo>
                  <a:lnTo>
                    <a:pt x="50" y="0"/>
                  </a:lnTo>
                  <a:lnTo>
                    <a:pt x="42" y="0"/>
                  </a:ln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69" name="Freeform 254"/>
            <p:cNvSpPr/>
            <p:nvPr/>
          </p:nvSpPr>
          <p:spPr bwMode="auto">
            <a:xfrm>
              <a:off x="381000" y="1123950"/>
              <a:ext cx="847725" cy="552450"/>
            </a:xfrm>
            <a:custGeom>
              <a:avLst/>
              <a:gdLst>
                <a:gd name="T0" fmla="*/ 512 w 534"/>
                <a:gd name="T1" fmla="*/ 306 h 348"/>
                <a:gd name="T2" fmla="*/ 226 w 534"/>
                <a:gd name="T3" fmla="*/ 306 h 348"/>
                <a:gd name="T4" fmla="*/ 128 w 534"/>
                <a:gd name="T5" fmla="*/ 14 h 348"/>
                <a:gd name="T6" fmla="*/ 128 w 534"/>
                <a:gd name="T7" fmla="*/ 14 h 348"/>
                <a:gd name="T8" fmla="*/ 124 w 534"/>
                <a:gd name="T9" fmla="*/ 8 h 348"/>
                <a:gd name="T10" fmla="*/ 120 w 534"/>
                <a:gd name="T11" fmla="*/ 4 h 348"/>
                <a:gd name="T12" fmla="*/ 114 w 534"/>
                <a:gd name="T13" fmla="*/ 0 h 348"/>
                <a:gd name="T14" fmla="*/ 108 w 534"/>
                <a:gd name="T15" fmla="*/ 0 h 348"/>
                <a:gd name="T16" fmla="*/ 20 w 534"/>
                <a:gd name="T17" fmla="*/ 0 h 348"/>
                <a:gd name="T18" fmla="*/ 20 w 534"/>
                <a:gd name="T19" fmla="*/ 0 h 348"/>
                <a:gd name="T20" fmla="*/ 12 w 534"/>
                <a:gd name="T21" fmla="*/ 2 h 348"/>
                <a:gd name="T22" fmla="*/ 6 w 534"/>
                <a:gd name="T23" fmla="*/ 6 h 348"/>
                <a:gd name="T24" fmla="*/ 2 w 534"/>
                <a:gd name="T25" fmla="*/ 12 h 348"/>
                <a:gd name="T26" fmla="*/ 0 w 534"/>
                <a:gd name="T27" fmla="*/ 20 h 348"/>
                <a:gd name="T28" fmla="*/ 0 w 534"/>
                <a:gd name="T29" fmla="*/ 20 h 348"/>
                <a:gd name="T30" fmla="*/ 2 w 534"/>
                <a:gd name="T31" fmla="*/ 28 h 348"/>
                <a:gd name="T32" fmla="*/ 6 w 534"/>
                <a:gd name="T33" fmla="*/ 36 h 348"/>
                <a:gd name="T34" fmla="*/ 12 w 534"/>
                <a:gd name="T35" fmla="*/ 40 h 348"/>
                <a:gd name="T36" fmla="*/ 20 w 534"/>
                <a:gd name="T37" fmla="*/ 42 h 348"/>
                <a:gd name="T38" fmla="*/ 92 w 534"/>
                <a:gd name="T39" fmla="*/ 42 h 348"/>
                <a:gd name="T40" fmla="*/ 192 w 534"/>
                <a:gd name="T41" fmla="*/ 334 h 348"/>
                <a:gd name="T42" fmla="*/ 192 w 534"/>
                <a:gd name="T43" fmla="*/ 334 h 348"/>
                <a:gd name="T44" fmla="*/ 194 w 534"/>
                <a:gd name="T45" fmla="*/ 340 h 348"/>
                <a:gd name="T46" fmla="*/ 198 w 534"/>
                <a:gd name="T47" fmla="*/ 344 h 348"/>
                <a:gd name="T48" fmla="*/ 204 w 534"/>
                <a:gd name="T49" fmla="*/ 348 h 348"/>
                <a:gd name="T50" fmla="*/ 210 w 534"/>
                <a:gd name="T51" fmla="*/ 348 h 348"/>
                <a:gd name="T52" fmla="*/ 512 w 534"/>
                <a:gd name="T53" fmla="*/ 348 h 348"/>
                <a:gd name="T54" fmla="*/ 512 w 534"/>
                <a:gd name="T55" fmla="*/ 348 h 348"/>
                <a:gd name="T56" fmla="*/ 520 w 534"/>
                <a:gd name="T57" fmla="*/ 346 h 348"/>
                <a:gd name="T58" fmla="*/ 528 w 534"/>
                <a:gd name="T59" fmla="*/ 342 h 348"/>
                <a:gd name="T60" fmla="*/ 532 w 534"/>
                <a:gd name="T61" fmla="*/ 336 h 348"/>
                <a:gd name="T62" fmla="*/ 534 w 534"/>
                <a:gd name="T63" fmla="*/ 328 h 348"/>
                <a:gd name="T64" fmla="*/ 534 w 534"/>
                <a:gd name="T65" fmla="*/ 328 h 348"/>
                <a:gd name="T66" fmla="*/ 532 w 534"/>
                <a:gd name="T67" fmla="*/ 320 h 348"/>
                <a:gd name="T68" fmla="*/ 528 w 534"/>
                <a:gd name="T69" fmla="*/ 312 h 348"/>
                <a:gd name="T70" fmla="*/ 520 w 534"/>
                <a:gd name="T71" fmla="*/ 308 h 348"/>
                <a:gd name="T72" fmla="*/ 512 w 534"/>
                <a:gd name="T73" fmla="*/ 306 h 348"/>
                <a:gd name="T74" fmla="*/ 512 w 534"/>
                <a:gd name="T75" fmla="*/ 30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4" h="348">
                  <a:moveTo>
                    <a:pt x="512" y="306"/>
                  </a:moveTo>
                  <a:lnTo>
                    <a:pt x="226" y="306"/>
                  </a:lnTo>
                  <a:lnTo>
                    <a:pt x="128" y="14"/>
                  </a:lnTo>
                  <a:lnTo>
                    <a:pt x="128" y="14"/>
                  </a:lnTo>
                  <a:lnTo>
                    <a:pt x="124" y="8"/>
                  </a:lnTo>
                  <a:lnTo>
                    <a:pt x="120" y="4"/>
                  </a:lnTo>
                  <a:lnTo>
                    <a:pt x="114" y="0"/>
                  </a:lnTo>
                  <a:lnTo>
                    <a:pt x="108" y="0"/>
                  </a:lnTo>
                  <a:lnTo>
                    <a:pt x="20" y="0"/>
                  </a:lnTo>
                  <a:lnTo>
                    <a:pt x="20" y="0"/>
                  </a:lnTo>
                  <a:lnTo>
                    <a:pt x="12" y="2"/>
                  </a:lnTo>
                  <a:lnTo>
                    <a:pt x="6" y="6"/>
                  </a:lnTo>
                  <a:lnTo>
                    <a:pt x="2" y="12"/>
                  </a:lnTo>
                  <a:lnTo>
                    <a:pt x="0" y="20"/>
                  </a:lnTo>
                  <a:lnTo>
                    <a:pt x="0" y="20"/>
                  </a:lnTo>
                  <a:lnTo>
                    <a:pt x="2" y="28"/>
                  </a:lnTo>
                  <a:lnTo>
                    <a:pt x="6" y="36"/>
                  </a:lnTo>
                  <a:lnTo>
                    <a:pt x="12" y="40"/>
                  </a:lnTo>
                  <a:lnTo>
                    <a:pt x="20" y="42"/>
                  </a:lnTo>
                  <a:lnTo>
                    <a:pt x="92" y="42"/>
                  </a:lnTo>
                  <a:lnTo>
                    <a:pt x="192" y="334"/>
                  </a:lnTo>
                  <a:lnTo>
                    <a:pt x="192" y="334"/>
                  </a:lnTo>
                  <a:lnTo>
                    <a:pt x="194" y="340"/>
                  </a:lnTo>
                  <a:lnTo>
                    <a:pt x="198" y="344"/>
                  </a:lnTo>
                  <a:lnTo>
                    <a:pt x="204" y="348"/>
                  </a:lnTo>
                  <a:lnTo>
                    <a:pt x="210" y="348"/>
                  </a:lnTo>
                  <a:lnTo>
                    <a:pt x="512" y="348"/>
                  </a:lnTo>
                  <a:lnTo>
                    <a:pt x="512" y="348"/>
                  </a:lnTo>
                  <a:lnTo>
                    <a:pt x="520" y="346"/>
                  </a:lnTo>
                  <a:lnTo>
                    <a:pt x="528" y="342"/>
                  </a:lnTo>
                  <a:lnTo>
                    <a:pt x="532" y="336"/>
                  </a:lnTo>
                  <a:lnTo>
                    <a:pt x="534" y="328"/>
                  </a:lnTo>
                  <a:lnTo>
                    <a:pt x="534" y="328"/>
                  </a:lnTo>
                  <a:lnTo>
                    <a:pt x="532" y="320"/>
                  </a:lnTo>
                  <a:lnTo>
                    <a:pt x="528" y="312"/>
                  </a:lnTo>
                  <a:lnTo>
                    <a:pt x="520" y="308"/>
                  </a:lnTo>
                  <a:lnTo>
                    <a:pt x="512" y="306"/>
                  </a:lnTo>
                  <a:lnTo>
                    <a:pt x="512" y="3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70" name="Freeform 255"/>
            <p:cNvSpPr/>
            <p:nvPr/>
          </p:nvSpPr>
          <p:spPr bwMode="auto">
            <a:xfrm>
              <a:off x="679450" y="1200150"/>
              <a:ext cx="615950" cy="352425"/>
            </a:xfrm>
            <a:custGeom>
              <a:avLst/>
              <a:gdLst>
                <a:gd name="T0" fmla="*/ 370 w 388"/>
                <a:gd name="T1" fmla="*/ 30 h 222"/>
                <a:gd name="T2" fmla="*/ 14 w 388"/>
                <a:gd name="T3" fmla="*/ 0 h 222"/>
                <a:gd name="T4" fmla="*/ 14 w 388"/>
                <a:gd name="T5" fmla="*/ 0 h 222"/>
                <a:gd name="T6" fmla="*/ 8 w 388"/>
                <a:gd name="T7" fmla="*/ 0 h 222"/>
                <a:gd name="T8" fmla="*/ 2 w 388"/>
                <a:gd name="T9" fmla="*/ 4 h 222"/>
                <a:gd name="T10" fmla="*/ 0 w 388"/>
                <a:gd name="T11" fmla="*/ 10 h 222"/>
                <a:gd name="T12" fmla="*/ 0 w 388"/>
                <a:gd name="T13" fmla="*/ 18 h 222"/>
                <a:gd name="T14" fmla="*/ 62 w 388"/>
                <a:gd name="T15" fmla="*/ 202 h 222"/>
                <a:gd name="T16" fmla="*/ 62 w 388"/>
                <a:gd name="T17" fmla="*/ 202 h 222"/>
                <a:gd name="T18" fmla="*/ 66 w 388"/>
                <a:gd name="T19" fmla="*/ 210 h 222"/>
                <a:gd name="T20" fmla="*/ 74 w 388"/>
                <a:gd name="T21" fmla="*/ 216 h 222"/>
                <a:gd name="T22" fmla="*/ 82 w 388"/>
                <a:gd name="T23" fmla="*/ 220 h 222"/>
                <a:gd name="T24" fmla="*/ 90 w 388"/>
                <a:gd name="T25" fmla="*/ 222 h 222"/>
                <a:gd name="T26" fmla="*/ 348 w 388"/>
                <a:gd name="T27" fmla="*/ 222 h 222"/>
                <a:gd name="T28" fmla="*/ 348 w 388"/>
                <a:gd name="T29" fmla="*/ 222 h 222"/>
                <a:gd name="T30" fmla="*/ 358 w 388"/>
                <a:gd name="T31" fmla="*/ 220 h 222"/>
                <a:gd name="T32" fmla="*/ 364 w 388"/>
                <a:gd name="T33" fmla="*/ 216 h 222"/>
                <a:gd name="T34" fmla="*/ 370 w 388"/>
                <a:gd name="T35" fmla="*/ 208 h 222"/>
                <a:gd name="T36" fmla="*/ 372 w 388"/>
                <a:gd name="T37" fmla="*/ 200 h 222"/>
                <a:gd name="T38" fmla="*/ 388 w 388"/>
                <a:gd name="T39" fmla="*/ 54 h 222"/>
                <a:gd name="T40" fmla="*/ 388 w 388"/>
                <a:gd name="T41" fmla="*/ 54 h 222"/>
                <a:gd name="T42" fmla="*/ 386 w 388"/>
                <a:gd name="T43" fmla="*/ 46 h 222"/>
                <a:gd name="T44" fmla="*/ 384 w 388"/>
                <a:gd name="T45" fmla="*/ 38 h 222"/>
                <a:gd name="T46" fmla="*/ 376 w 388"/>
                <a:gd name="T47" fmla="*/ 34 h 222"/>
                <a:gd name="T48" fmla="*/ 370 w 388"/>
                <a:gd name="T49" fmla="*/ 30 h 222"/>
                <a:gd name="T50" fmla="*/ 370 w 388"/>
                <a:gd name="T51" fmla="*/ 3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222">
                  <a:moveTo>
                    <a:pt x="370" y="30"/>
                  </a:moveTo>
                  <a:lnTo>
                    <a:pt x="14" y="0"/>
                  </a:lnTo>
                  <a:lnTo>
                    <a:pt x="14" y="0"/>
                  </a:lnTo>
                  <a:lnTo>
                    <a:pt x="8" y="0"/>
                  </a:lnTo>
                  <a:lnTo>
                    <a:pt x="2" y="4"/>
                  </a:lnTo>
                  <a:lnTo>
                    <a:pt x="0" y="10"/>
                  </a:lnTo>
                  <a:lnTo>
                    <a:pt x="0" y="18"/>
                  </a:lnTo>
                  <a:lnTo>
                    <a:pt x="62" y="202"/>
                  </a:lnTo>
                  <a:lnTo>
                    <a:pt x="62" y="202"/>
                  </a:lnTo>
                  <a:lnTo>
                    <a:pt x="66" y="210"/>
                  </a:lnTo>
                  <a:lnTo>
                    <a:pt x="74" y="216"/>
                  </a:lnTo>
                  <a:lnTo>
                    <a:pt x="82" y="220"/>
                  </a:lnTo>
                  <a:lnTo>
                    <a:pt x="90" y="222"/>
                  </a:lnTo>
                  <a:lnTo>
                    <a:pt x="348" y="222"/>
                  </a:lnTo>
                  <a:lnTo>
                    <a:pt x="348" y="222"/>
                  </a:lnTo>
                  <a:lnTo>
                    <a:pt x="358" y="220"/>
                  </a:lnTo>
                  <a:lnTo>
                    <a:pt x="364" y="216"/>
                  </a:lnTo>
                  <a:lnTo>
                    <a:pt x="370" y="208"/>
                  </a:lnTo>
                  <a:lnTo>
                    <a:pt x="372" y="200"/>
                  </a:lnTo>
                  <a:lnTo>
                    <a:pt x="388" y="54"/>
                  </a:lnTo>
                  <a:lnTo>
                    <a:pt x="388" y="54"/>
                  </a:lnTo>
                  <a:lnTo>
                    <a:pt x="386" y="46"/>
                  </a:lnTo>
                  <a:lnTo>
                    <a:pt x="384" y="38"/>
                  </a:lnTo>
                  <a:lnTo>
                    <a:pt x="376" y="34"/>
                  </a:lnTo>
                  <a:lnTo>
                    <a:pt x="370" y="30"/>
                  </a:lnTo>
                  <a:lnTo>
                    <a:pt x="370"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39" name="Subtitle 2">
            <a:extLst>
              <a:ext uri="{FF2B5EF4-FFF2-40B4-BE49-F238E27FC236}">
                <a16:creationId xmlns="" xmlns:a16="http://schemas.microsoft.com/office/drawing/2014/main" id="{39C4B077-408B-4421-ABA7-D69A7FA5D44B}"/>
              </a:ext>
            </a:extLst>
          </p:cNvPr>
          <p:cNvSpPr txBox="1"/>
          <p:nvPr/>
        </p:nvSpPr>
        <p:spPr>
          <a:xfrm>
            <a:off x="6721229" y="1724709"/>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完善性维护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为了满足在使用软件的过程中用户的建议和改进意见而作的维护。</a:t>
            </a:r>
            <a:endParaRPr lang="en-US" altLang="zh-CN" sz="1800" dirty="0">
              <a:solidFill>
                <a:prstClr val="white">
                  <a:lumMod val="50000"/>
                </a:prstClr>
              </a:solidFill>
              <a:cs typeface="Helvetica Neue"/>
            </a:endParaRPr>
          </a:p>
        </p:txBody>
      </p:sp>
      <p:sp>
        <p:nvSpPr>
          <p:cNvPr id="40" name="Subtitle 2">
            <a:extLst>
              <a:ext uri="{FF2B5EF4-FFF2-40B4-BE49-F238E27FC236}">
                <a16:creationId xmlns="" xmlns:a16="http://schemas.microsoft.com/office/drawing/2014/main" id="{62C18BC2-8893-4A24-857C-DAF89027F720}"/>
              </a:ext>
            </a:extLst>
          </p:cNvPr>
          <p:cNvSpPr txBox="1"/>
          <p:nvPr/>
        </p:nvSpPr>
        <p:spPr>
          <a:xfrm>
            <a:off x="9765669" y="3918815"/>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预防性维护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为了给未来的改进奠定更好的基础而修改软件</a:t>
            </a:r>
            <a:endParaRPr lang="en-US" altLang="zh-CN" sz="1800" dirty="0">
              <a:solidFill>
                <a:prstClr val="white">
                  <a:lumMod val="50000"/>
                </a:prstClr>
              </a:solidFill>
              <a:cs typeface="Helvetica Neue"/>
            </a:endParaRPr>
          </a:p>
        </p:txBody>
      </p:sp>
    </p:spTree>
    <p:extLst>
      <p:ext uri="{BB962C8B-B14F-4D97-AF65-F5344CB8AC3E}">
        <p14:creationId xmlns:p14="http://schemas.microsoft.com/office/powerpoint/2010/main" val="2967943398"/>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500"/>
                            </p:stCondLst>
                            <p:childTnLst>
                              <p:par>
                                <p:cTn id="41" presetID="9"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animEffect transition="in" filter="fade">
                                      <p:cBhvr>
                                        <p:cTn id="61" dur="500"/>
                                        <p:tgtEl>
                                          <p:spTgt spid="26"/>
                                        </p:tgtEl>
                                      </p:cBhvr>
                                    </p:animEffect>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p:cTn id="65" dur="500" fill="hold"/>
                                        <p:tgtEl>
                                          <p:spTgt spid="33"/>
                                        </p:tgtEl>
                                        <p:attrNameLst>
                                          <p:attrName>ppt_w</p:attrName>
                                        </p:attrNameLst>
                                      </p:cBhvr>
                                      <p:tavLst>
                                        <p:tav tm="0">
                                          <p:val>
                                            <p:fltVal val="0"/>
                                          </p:val>
                                        </p:tav>
                                        <p:tav tm="100000">
                                          <p:val>
                                            <p:strVal val="#ppt_w"/>
                                          </p:val>
                                        </p:tav>
                                      </p:tavLst>
                                    </p:anim>
                                    <p:anim calcmode="lin" valueType="num">
                                      <p:cBhvr>
                                        <p:cTn id="66" dur="500" fill="hold"/>
                                        <p:tgtEl>
                                          <p:spTgt spid="33"/>
                                        </p:tgtEl>
                                        <p:attrNameLst>
                                          <p:attrName>ppt_h</p:attrName>
                                        </p:attrNameLst>
                                      </p:cBhvr>
                                      <p:tavLst>
                                        <p:tav tm="0">
                                          <p:val>
                                            <p:fltVal val="0"/>
                                          </p:val>
                                        </p:tav>
                                        <p:tav tm="100000">
                                          <p:val>
                                            <p:strVal val="#ppt_h"/>
                                          </p:val>
                                        </p:tav>
                                      </p:tavLst>
                                    </p:anim>
                                    <p:animEffect transition="in" filter="fade">
                                      <p:cBhvr>
                                        <p:cTn id="67" dur="500"/>
                                        <p:tgtEl>
                                          <p:spTgt spid="33"/>
                                        </p:tgtEl>
                                      </p:cBhvr>
                                    </p:animEffect>
                                  </p:childTnLst>
                                </p:cTn>
                              </p:par>
                            </p:childTnLst>
                          </p:cTn>
                        </p:par>
                        <p:par>
                          <p:cTn id="68" fill="hold">
                            <p:stCondLst>
                              <p:cond delay="6000"/>
                            </p:stCondLst>
                            <p:childTnLst>
                              <p:par>
                                <p:cTn id="69" presetID="9" presetClass="entr" presetSubtype="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dissolve">
                                      <p:cBhvr>
                                        <p:cTn id="71" dur="500"/>
                                        <p:tgtEl>
                                          <p:spTgt spid="39"/>
                                        </p:tgtEl>
                                      </p:cBhvr>
                                    </p:animEffect>
                                  </p:childTnLst>
                                </p:cTn>
                              </p:par>
                            </p:childTnLst>
                          </p:cTn>
                        </p:par>
                        <p:par>
                          <p:cTn id="72" fill="hold">
                            <p:stCondLst>
                              <p:cond delay="6500"/>
                            </p:stCondLst>
                            <p:childTnLst>
                              <p:par>
                                <p:cTn id="73" presetID="9" presetClass="entr" presetSubtype="0"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P spid="9" grpId="0" animBg="1"/>
      <p:bldP spid="10" grpId="0"/>
      <p:bldP spid="23" grpId="0" animBg="1"/>
      <p:bldP spid="26" grpId="0" animBg="1"/>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1722"/>
            <a:ext cx="6588685" cy="6858000"/>
          </a:xfrm>
          <a:prstGeom prst="rect">
            <a:avLst/>
          </a:prstGeom>
          <a:solidFill>
            <a:schemeClr val="accent2"/>
          </a:solidFill>
          <a:ln w="12700">
            <a:miter lim="400000"/>
          </a:ln>
        </p:spPr>
        <p:txBody>
          <a:bodyPr lIns="0" tIns="0" rIns="0" bIns="0" anchor="ctr"/>
          <a:lstStyle/>
          <a:p>
            <a:pPr algn="ctr" defTabSz="608738"/>
            <a:endParaRPr sz="2400" dirty="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改正性维护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670933"/>
            <a:ext cx="968447" cy="126400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01</a:t>
            </a:r>
          </a:p>
        </p:txBody>
      </p:sp>
      <p:sp>
        <p:nvSpPr>
          <p:cNvPr id="10" name="Shape 15208">
            <a:extLst>
              <a:ext uri="{FF2B5EF4-FFF2-40B4-BE49-F238E27FC236}">
                <a16:creationId xmlns="" xmlns:a16="http://schemas.microsoft.com/office/drawing/2014/main" id="{847A1B22-B036-4AE9-844E-30990C8B5F30}"/>
              </a:ext>
            </a:extLst>
          </p:cNvPr>
          <p:cNvSpPr/>
          <p:nvPr/>
        </p:nvSpPr>
        <p:spPr>
          <a:xfrm>
            <a:off x="1" y="0"/>
            <a:ext cx="6588684" cy="461665"/>
          </a:xfrm>
          <a:prstGeom prst="rect">
            <a:avLst/>
          </a:prstGeom>
          <a:ln w="12700">
            <a:miter lim="400000"/>
          </a:ln>
        </p:spPr>
        <p:txBody>
          <a:bodyPr wrap="square" lIns="60959" rIns="60959">
            <a:spAutoFit/>
          </a:bodyPr>
          <a:lstStyle/>
          <a:p>
            <a:pPr algn="ctr" defTabSz="608738">
              <a:defRPr>
                <a:uFillTx/>
              </a:defRPr>
            </a:pPr>
            <a:endParaRPr sz="2400" b="1" dirty="0">
              <a:solidFill>
                <a:srgbClr val="FFFFFF"/>
              </a:solidFill>
              <a:uFill>
                <a:solidFill>
                  <a:srgbClr val="FFFFFF"/>
                </a:solidFill>
              </a:uFill>
              <a:latin typeface="微软雅黑"/>
              <a:ea typeface="微软雅黑"/>
              <a:sym typeface="Bebas Neue"/>
            </a:endParaRPr>
          </a:p>
        </p:txBody>
      </p:sp>
      <p:sp>
        <p:nvSpPr>
          <p:cNvPr id="2" name="矩形 1">
            <a:extLst>
              <a:ext uri="{FF2B5EF4-FFF2-40B4-BE49-F238E27FC236}">
                <a16:creationId xmlns="" xmlns:a16="http://schemas.microsoft.com/office/drawing/2014/main" id="{3B866B41-BC15-4A82-B4CB-33819A8964CE}"/>
              </a:ext>
            </a:extLst>
          </p:cNvPr>
          <p:cNvSpPr/>
          <p:nvPr/>
        </p:nvSpPr>
        <p:spPr>
          <a:xfrm>
            <a:off x="430176" y="917758"/>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Shape 15208">
            <a:extLst>
              <a:ext uri="{FF2B5EF4-FFF2-40B4-BE49-F238E27FC236}">
                <a16:creationId xmlns="" xmlns:a16="http://schemas.microsoft.com/office/drawing/2014/main" id="{27401156-B086-439D-8C08-8F44208B7A56}"/>
              </a:ext>
            </a:extLst>
          </p:cNvPr>
          <p:cNvSpPr/>
          <p:nvPr/>
        </p:nvSpPr>
        <p:spPr>
          <a:xfrm>
            <a:off x="1090578" y="797510"/>
            <a:ext cx="5498107" cy="5262979"/>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在软件交付使用后，因开发时测试的</a:t>
            </a:r>
            <a:r>
              <a:rPr lang="zh-CN" altLang="en-US" sz="2400" b="1" dirty="0">
                <a:solidFill>
                  <a:srgbClr val="FFFF00"/>
                </a:solidFill>
                <a:uFill>
                  <a:solidFill>
                    <a:srgbClr val="FFFFFF"/>
                  </a:solidFill>
                </a:uFill>
                <a:latin typeface="微软雅黑"/>
                <a:ea typeface="微软雅黑"/>
                <a:sym typeface="Bebas Neue"/>
              </a:rPr>
              <a:t>不彻底、不完全</a:t>
            </a:r>
            <a:r>
              <a:rPr lang="zh-CN" altLang="en-US" sz="2400" b="1" dirty="0">
                <a:solidFill>
                  <a:srgbClr val="FFFFFF"/>
                </a:solidFill>
                <a:uFill>
                  <a:solidFill>
                    <a:srgbClr val="FFFFFF"/>
                  </a:solidFill>
                </a:uFill>
                <a:latin typeface="微软雅黑"/>
                <a:ea typeface="微软雅黑"/>
                <a:sym typeface="Bebas Neue"/>
              </a:rPr>
              <a:t>，必然会有部分隐藏的错误遗留到运行阶段。</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这些隐藏下来的错误在</a:t>
            </a:r>
            <a:r>
              <a:rPr lang="zh-CN" altLang="en-US" sz="2400" b="1" dirty="0">
                <a:solidFill>
                  <a:srgbClr val="FFFF00"/>
                </a:solidFill>
                <a:uFill>
                  <a:solidFill>
                    <a:srgbClr val="FFFFFF"/>
                  </a:solidFill>
                </a:uFill>
                <a:latin typeface="微软雅黑"/>
                <a:ea typeface="微软雅黑"/>
                <a:sym typeface="Bebas Neue"/>
              </a:rPr>
              <a:t>某些特定的使用环境下就会暴露出来。</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为了识别和纠正软件错误、改正软件性能上的缺陷、排除实施中的误使用，应当进行的诊断和改正错误的过程就叫改正性维护。</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改正性维护的工作量占全部维护活动的</a:t>
            </a:r>
            <a:r>
              <a:rPr lang="en-US" altLang="zh-CN" sz="2400" b="1" dirty="0">
                <a:solidFill>
                  <a:srgbClr val="FFFFFF"/>
                </a:solidFill>
                <a:uFill>
                  <a:solidFill>
                    <a:srgbClr val="FFFFFF"/>
                  </a:solidFill>
                </a:uFill>
                <a:latin typeface="微软雅黑"/>
                <a:ea typeface="微软雅黑"/>
                <a:sym typeface="Bebas Neue"/>
              </a:rPr>
              <a:t>17%~21%</a:t>
            </a:r>
            <a:r>
              <a:rPr lang="zh-CN" altLang="en-US" sz="2400" b="1" dirty="0">
                <a:solidFill>
                  <a:srgbClr val="FFFFFF"/>
                </a:solidFill>
                <a:uFill>
                  <a:solidFill>
                    <a:srgbClr val="FFFFFF"/>
                  </a:solidFill>
                </a:uFill>
                <a:latin typeface="微软雅黑"/>
                <a:ea typeface="微软雅黑"/>
                <a:sym typeface="Bebas Neue"/>
              </a:rPr>
              <a:t>。</a:t>
            </a:r>
            <a:endParaRPr lang="en-US" altLang="zh-CN" sz="2400" b="1" dirty="0">
              <a:solidFill>
                <a:srgbClr val="FFFFFF"/>
              </a:solidFill>
              <a:uFill>
                <a:solidFill>
                  <a:srgbClr val="FFFFFF"/>
                </a:solidFill>
              </a:uFill>
              <a:latin typeface="微软雅黑"/>
              <a:ea typeface="微软雅黑"/>
              <a:sym typeface="Bebas Neue"/>
            </a:endParaRPr>
          </a:p>
        </p:txBody>
      </p:sp>
      <p:sp>
        <p:nvSpPr>
          <p:cNvPr id="13" name="矩形 12">
            <a:extLst>
              <a:ext uri="{FF2B5EF4-FFF2-40B4-BE49-F238E27FC236}">
                <a16:creationId xmlns="" xmlns:a16="http://schemas.microsoft.com/office/drawing/2014/main" id="{914C7438-D1AC-4F2A-9435-F504BE0D5CC1}"/>
              </a:ext>
            </a:extLst>
          </p:cNvPr>
          <p:cNvSpPr/>
          <p:nvPr/>
        </p:nvSpPr>
        <p:spPr>
          <a:xfrm>
            <a:off x="430176" y="2318381"/>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 xmlns:a16="http://schemas.microsoft.com/office/drawing/2014/main" id="{E03608A2-FAD3-4DEA-9E5F-A0DF9F39A073}"/>
              </a:ext>
            </a:extLst>
          </p:cNvPr>
          <p:cNvSpPr/>
          <p:nvPr/>
        </p:nvSpPr>
        <p:spPr>
          <a:xfrm>
            <a:off x="437844" y="34943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 xmlns:a16="http://schemas.microsoft.com/office/drawing/2014/main" id="{F0EBD006-49C7-44F2-8332-CA970B631A0D}"/>
              </a:ext>
            </a:extLst>
          </p:cNvPr>
          <p:cNvSpPr/>
          <p:nvPr/>
        </p:nvSpPr>
        <p:spPr>
          <a:xfrm>
            <a:off x="430176" y="5259637"/>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95982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适应性维护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2</a:t>
            </a:r>
            <a:endParaRPr sz="5867" b="1" dirty="0">
              <a:latin typeface="微软雅黑"/>
              <a:ea typeface="微软雅黑"/>
            </a:endParaRPr>
          </a:p>
        </p:txBody>
      </p:sp>
      <p:sp>
        <p:nvSpPr>
          <p:cNvPr id="9" name="矩形 8">
            <a:extLst>
              <a:ext uri="{FF2B5EF4-FFF2-40B4-BE49-F238E27FC236}">
                <a16:creationId xmlns="" xmlns:a16="http://schemas.microsoft.com/office/drawing/2014/main" id="{72E15F7A-5061-4ACB-9E6A-318560EB2C72}"/>
              </a:ext>
            </a:extLst>
          </p:cNvPr>
          <p:cNvSpPr/>
          <p:nvPr/>
        </p:nvSpPr>
        <p:spPr>
          <a:xfrm>
            <a:off x="551543" y="797510"/>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Shape 15208">
            <a:extLst>
              <a:ext uri="{FF2B5EF4-FFF2-40B4-BE49-F238E27FC236}">
                <a16:creationId xmlns="" xmlns:a16="http://schemas.microsoft.com/office/drawing/2014/main" id="{BFC36544-B1F6-4853-BB98-65A555A3AD0D}"/>
              </a:ext>
            </a:extLst>
          </p:cNvPr>
          <p:cNvSpPr/>
          <p:nvPr/>
        </p:nvSpPr>
        <p:spPr>
          <a:xfrm>
            <a:off x="1090578" y="797510"/>
            <a:ext cx="5498107" cy="4893647"/>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适应性维护，也就是为了和</a:t>
            </a:r>
            <a:r>
              <a:rPr lang="zh-CN" altLang="en-US" sz="2400" b="1" dirty="0">
                <a:solidFill>
                  <a:srgbClr val="FFFF00"/>
                </a:solidFill>
                <a:uFill>
                  <a:solidFill>
                    <a:srgbClr val="FFFFFF"/>
                  </a:solidFill>
                </a:uFill>
                <a:latin typeface="微软雅黑"/>
                <a:ea typeface="微软雅黑"/>
                <a:sym typeface="Bebas Neue"/>
              </a:rPr>
              <a:t>变化了的环境适当的配合</a:t>
            </a:r>
            <a:r>
              <a:rPr lang="zh-CN" altLang="en-US" sz="2400" b="1" dirty="0">
                <a:solidFill>
                  <a:srgbClr val="FFFFFF"/>
                </a:solidFill>
                <a:uFill>
                  <a:solidFill>
                    <a:srgbClr val="FFFFFF"/>
                  </a:solidFill>
                </a:uFill>
                <a:latin typeface="微软雅黑"/>
                <a:ea typeface="微软雅黑"/>
                <a:sym typeface="Bebas Neue"/>
              </a:rPr>
              <a:t>而进行的修改软件的活动，是既必要又经常的维护活动</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外部环境（新的硬、软件配置）</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数据环境（数据库、数据格式、数据输入</a:t>
            </a:r>
            <a:r>
              <a:rPr lang="en-US" altLang="zh-CN" sz="2400" b="1" dirty="0">
                <a:solidFill>
                  <a:srgbClr val="FFFFFF"/>
                </a:solidFill>
                <a:uFill>
                  <a:solidFill>
                    <a:srgbClr val="FFFFFF"/>
                  </a:solidFill>
                </a:uFill>
                <a:latin typeface="微软雅黑"/>
                <a:ea typeface="微软雅黑"/>
                <a:sym typeface="Bebas Neue"/>
              </a:rPr>
              <a:t>/</a:t>
            </a:r>
            <a:r>
              <a:rPr lang="zh-CN" altLang="en-US" sz="2400" b="1" dirty="0">
                <a:solidFill>
                  <a:srgbClr val="FFFFFF"/>
                </a:solidFill>
                <a:uFill>
                  <a:solidFill>
                    <a:srgbClr val="FFFFFF"/>
                  </a:solidFill>
                </a:uFill>
                <a:latin typeface="微软雅黑"/>
                <a:ea typeface="微软雅黑"/>
                <a:sym typeface="Bebas Neue"/>
              </a:rPr>
              <a:t>输出、数据存储介质）</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可能发生变化</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适应性维护的工作量占全部维护活动的</a:t>
            </a:r>
            <a:r>
              <a:rPr lang="en-US" altLang="zh-CN" sz="2400" b="1" dirty="0">
                <a:solidFill>
                  <a:srgbClr val="FFFFFF"/>
                </a:solidFill>
                <a:uFill>
                  <a:solidFill>
                    <a:srgbClr val="FFFFFF"/>
                  </a:solidFill>
                </a:uFill>
                <a:latin typeface="微软雅黑"/>
                <a:ea typeface="微软雅黑"/>
                <a:sym typeface="Bebas Neue"/>
              </a:rPr>
              <a:t>18%~25%</a:t>
            </a:r>
            <a:r>
              <a:rPr lang="zh-CN" altLang="en-US" sz="2400" b="1" dirty="0">
                <a:solidFill>
                  <a:srgbClr val="FFFFFF"/>
                </a:solidFill>
                <a:uFill>
                  <a:solidFill>
                    <a:srgbClr val="FFFFFF"/>
                  </a:solidFill>
                </a:uFill>
                <a:latin typeface="微软雅黑"/>
                <a:ea typeface="微软雅黑"/>
                <a:sym typeface="Bebas Neue"/>
              </a:rPr>
              <a:t>。</a:t>
            </a:r>
            <a:endParaRPr lang="en-US" altLang="zh-CN" sz="2400" b="1" dirty="0">
              <a:solidFill>
                <a:srgbClr val="FFFFFF"/>
              </a:solidFill>
              <a:uFill>
                <a:solidFill>
                  <a:srgbClr val="FFFFFF"/>
                </a:solidFill>
              </a:uFill>
              <a:latin typeface="微软雅黑"/>
              <a:ea typeface="微软雅黑"/>
              <a:sym typeface="Bebas Neue"/>
            </a:endParaRPr>
          </a:p>
        </p:txBody>
      </p:sp>
      <p:sp>
        <p:nvSpPr>
          <p:cNvPr id="14" name="矩形 13">
            <a:extLst>
              <a:ext uri="{FF2B5EF4-FFF2-40B4-BE49-F238E27FC236}">
                <a16:creationId xmlns="" xmlns:a16="http://schemas.microsoft.com/office/drawing/2014/main" id="{917E41E0-9ADE-418A-9F73-832E30D97CE6}"/>
              </a:ext>
            </a:extLst>
          </p:cNvPr>
          <p:cNvSpPr/>
          <p:nvPr/>
        </p:nvSpPr>
        <p:spPr>
          <a:xfrm>
            <a:off x="551543" y="488328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 xmlns:a16="http://schemas.microsoft.com/office/drawing/2014/main" id="{CBAC2B85-2702-4170-AA6F-BDB41A1B2CEA}"/>
              </a:ext>
            </a:extLst>
          </p:cNvPr>
          <p:cNvSpPr/>
          <p:nvPr/>
        </p:nvSpPr>
        <p:spPr>
          <a:xfrm>
            <a:off x="551131" y="2302933"/>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 xmlns:a16="http://schemas.microsoft.com/office/drawing/2014/main" id="{4D445243-A172-4CD7-A29B-89E6EC1B8516}"/>
              </a:ext>
            </a:extLst>
          </p:cNvPr>
          <p:cNvSpPr/>
          <p:nvPr/>
        </p:nvSpPr>
        <p:spPr>
          <a:xfrm>
            <a:off x="559598" y="3014137"/>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318823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6">
      <a:dk1>
        <a:sysClr val="windowText" lastClr="000000"/>
      </a:dk1>
      <a:lt1>
        <a:sysClr val="window" lastClr="FFFFFF"/>
      </a:lt1>
      <a:dk2>
        <a:srgbClr val="959596"/>
      </a:dk2>
      <a:lt2>
        <a:srgbClr val="D9D9D9"/>
      </a:lt2>
      <a:accent1>
        <a:srgbClr val="1D4A53"/>
      </a:accent1>
      <a:accent2>
        <a:srgbClr val="1C9494"/>
      </a:accent2>
      <a:accent3>
        <a:srgbClr val="7CB554"/>
      </a:accent3>
      <a:accent4>
        <a:srgbClr val="FAC14D"/>
      </a:accent4>
      <a:accent5>
        <a:srgbClr val="F95647"/>
      </a:accent5>
      <a:accent6>
        <a:srgbClr val="202F3D"/>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2006</Words>
  <Application>Microsoft Office PowerPoint</Application>
  <PresentationFormat>自定义</PresentationFormat>
  <Paragraphs>232</Paragraphs>
  <Slides>45</Slides>
  <Notes>6</Notes>
  <HiddenSlides>0</HiddenSlides>
  <MMClips>0</MMClips>
  <ScaleCrop>false</ScaleCrop>
  <HeadingPairs>
    <vt:vector size="4" baseType="variant">
      <vt:variant>
        <vt:lpstr>主题</vt:lpstr>
      </vt:variant>
      <vt:variant>
        <vt:i4>2</vt:i4>
      </vt:variant>
      <vt:variant>
        <vt:lpstr>幻灯片标题</vt:lpstr>
      </vt:variant>
      <vt:variant>
        <vt:i4>45</vt:i4>
      </vt:variant>
    </vt:vector>
  </HeadingPairs>
  <TitlesOfParts>
    <vt:vector size="47" baseType="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yuxueyong</cp:lastModifiedBy>
  <cp:revision>62</cp:revision>
  <dcterms:created xsi:type="dcterms:W3CDTF">2017-02-15T16:11:39Z</dcterms:created>
  <dcterms:modified xsi:type="dcterms:W3CDTF">2019-05-21T02:32:05Z</dcterms:modified>
  <cp:category>锐旗设计;https://9ppt.taobao.com</cp:category>
</cp:coreProperties>
</file>