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97" r:id="rId2"/>
    <p:sldId id="304" r:id="rId3"/>
    <p:sldId id="281" r:id="rId4"/>
    <p:sldId id="274" r:id="rId5"/>
    <p:sldId id="261" r:id="rId6"/>
    <p:sldId id="290" r:id="rId7"/>
    <p:sldId id="305" r:id="rId8"/>
    <p:sldId id="282" r:id="rId9"/>
    <p:sldId id="306" r:id="rId10"/>
    <p:sldId id="264" r:id="rId11"/>
    <p:sldId id="295" r:id="rId12"/>
    <p:sldId id="308" r:id="rId13"/>
    <p:sldId id="296" r:id="rId14"/>
    <p:sldId id="283" r:id="rId15"/>
    <p:sldId id="299" r:id="rId16"/>
    <p:sldId id="307" r:id="rId17"/>
    <p:sldId id="277" r:id="rId18"/>
    <p:sldId id="259" r:id="rId19"/>
    <p:sldId id="300" r:id="rId20"/>
    <p:sldId id="285" r:id="rId21"/>
    <p:sldId id="280" r:id="rId22"/>
    <p:sldId id="302" r:id="rId23"/>
    <p:sldId id="286" r:id="rId24"/>
  </p:sldIdLst>
  <p:sldSz cx="9001125" cy="5040313"/>
  <p:notesSz cx="6858000" cy="9144000"/>
  <p:custDataLst>
    <p:tags r:id="rId26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EBA"/>
    <a:srgbClr val="00B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4021" autoAdjust="0"/>
  </p:normalViewPr>
  <p:slideViewPr>
    <p:cSldViewPr>
      <p:cViewPr varScale="1">
        <p:scale>
          <a:sx n="85" d="100"/>
          <a:sy n="85" d="100"/>
        </p:scale>
        <p:origin x="392" y="60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229A-47CE-4F0A-B08C-5C6343B1C87C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8803-3430-4CC7-981F-A2507768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26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9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7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12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1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59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0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8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4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1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4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0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4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9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notesSlide" Target="../notesSlides/notesSlide10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1) 复件 4\1f921b9d265f602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44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H_SubTitle_2"/>
          <p:cNvSpPr txBox="1"/>
          <p:nvPr>
            <p:custDataLst>
              <p:tags r:id="rId1"/>
            </p:custDataLst>
          </p:nvPr>
        </p:nvSpPr>
        <p:spPr>
          <a:xfrm>
            <a:off x="2412330" y="1767730"/>
            <a:ext cx="1944216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Unity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制作</a:t>
            </a:r>
            <a:endParaRPr lang="da-DK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Adobe Caslon Pro Bold" panose="0205070206050A020403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MH_SubTitle_2"/>
          <p:cNvSpPr txBox="1"/>
          <p:nvPr>
            <p:custDataLst>
              <p:tags r:id="rId2"/>
            </p:custDataLst>
          </p:nvPr>
        </p:nvSpPr>
        <p:spPr>
          <a:xfrm>
            <a:off x="2412330" y="2192463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跑酷 小游戏</a:t>
            </a:r>
            <a:endParaRPr lang="da-DK" altLang="zh-CN" sz="4400" kern="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MH_SubTitle_2"/>
          <p:cNvSpPr txBox="1"/>
          <p:nvPr>
            <p:custDataLst>
              <p:tags r:id="rId3"/>
            </p:custDataLst>
          </p:nvPr>
        </p:nvSpPr>
        <p:spPr>
          <a:xfrm>
            <a:off x="3564458" y="309568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组长：汪诗怡   组员：马易安 王淑慧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指导老师：杨枨   </a:t>
            </a:r>
            <a:endParaRPr lang="da-DK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MH_SubTitle_2"/>
          <p:cNvSpPr txBox="1"/>
          <p:nvPr>
            <p:custDataLst>
              <p:tags r:id="rId4"/>
            </p:custDataLst>
          </p:nvPr>
        </p:nvSpPr>
        <p:spPr>
          <a:xfrm>
            <a:off x="7308874" y="71884"/>
            <a:ext cx="1872208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G12</a:t>
            </a:r>
            <a:endParaRPr lang="da-DK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1" name="Picture 3" descr="C:\Users\Administrator\Desktop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27" y="71808"/>
            <a:ext cx="3384451" cy="33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83765"/>
      </p:ext>
    </p:extLst>
  </p:cSld>
  <p:clrMapOvr>
    <a:masterClrMapping/>
  </p:clrMapOvr>
  <p:extLst mod="1">
    <p:ext uri="{E180D4A7-C9FB-4DFB-919C-405C955672EB}">
      <p14:showEvtLst xmlns:p14="http://schemas.microsoft.com/office/powerpoint/2010/main">
        <p14:playEvt time="6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4141648" y="774373"/>
            <a:ext cx="3817550" cy="1321775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 flipH="1">
            <a:off x="335212" y="2062944"/>
            <a:ext cx="3817550" cy="1182478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98" y="2427507"/>
            <a:ext cx="3244918" cy="583178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：马易安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610" y="1266781"/>
            <a:ext cx="3244918" cy="33695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组长：汪诗怡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348" y="2140251"/>
            <a:ext cx="4264743" cy="1166095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负责具体模块功能脚本编写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游戏模块策划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资源搜集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7949" y="4333793"/>
            <a:ext cx="1136861" cy="260013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SubTitle_2"/>
          <p:cNvSpPr txBox="1"/>
          <p:nvPr>
            <p:custDataLst>
              <p:tags r:id="rId1"/>
            </p:custDataLst>
          </p:nvPr>
        </p:nvSpPr>
        <p:spPr>
          <a:xfrm>
            <a:off x="112426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人员分配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ED0943C-B590-4073-82A6-FFDBECC40955}"/>
              </a:ext>
            </a:extLst>
          </p:cNvPr>
          <p:cNvSpPr txBox="1"/>
          <p:nvPr/>
        </p:nvSpPr>
        <p:spPr>
          <a:xfrm>
            <a:off x="4229934" y="3297704"/>
            <a:ext cx="4264743" cy="1166095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002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项目计划、项目介绍等文档的编写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游戏背景策划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的制作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7E81907-B0D4-4049-A679-301E38FA6223}"/>
              </a:ext>
            </a:extLst>
          </p:cNvPr>
          <p:cNvSpPr txBox="1"/>
          <p:nvPr/>
        </p:nvSpPr>
        <p:spPr>
          <a:xfrm>
            <a:off x="1386944" y="789789"/>
            <a:ext cx="4264743" cy="144309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组长功能：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负责游戏各素材、小组形象绘画设计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游戏功能策划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具体模块功能脚本编写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2">
            <a:extLst>
              <a:ext uri="{FF2B5EF4-FFF2-40B4-BE49-F238E27FC236}">
                <a16:creationId xmlns:a16="http://schemas.microsoft.com/office/drawing/2014/main" id="{7C0D955E-A81E-4FAD-9762-1288704C59EA}"/>
              </a:ext>
            </a:extLst>
          </p:cNvPr>
          <p:cNvSpPr/>
          <p:nvPr/>
        </p:nvSpPr>
        <p:spPr>
          <a:xfrm flipH="1">
            <a:off x="324098" y="3222685"/>
            <a:ext cx="3817550" cy="1241114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3FD5DBD-D5A4-4559-AD19-6650CFD32232}"/>
              </a:ext>
            </a:extLst>
          </p:cNvPr>
          <p:cNvSpPr txBox="1"/>
          <p:nvPr/>
        </p:nvSpPr>
        <p:spPr>
          <a:xfrm>
            <a:off x="274398" y="3589162"/>
            <a:ext cx="3244918" cy="583178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：王淑慧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2" descr="https://img1.doubanio.com/view/photo/l/public/p958628637.webp">
            <a:extLst>
              <a:ext uri="{FF2B5EF4-FFF2-40B4-BE49-F238E27FC236}">
                <a16:creationId xmlns:a16="http://schemas.microsoft.com/office/drawing/2014/main" id="{FDF94B55-901C-4060-A1AC-7F2144EBB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163" y="23669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s://img1.doubanio.com/view/photo/l/public/p958628637.webp">
            <a:extLst>
              <a:ext uri="{FF2B5EF4-FFF2-40B4-BE49-F238E27FC236}">
                <a16:creationId xmlns:a16="http://schemas.microsoft.com/office/drawing/2014/main" id="{85F20EB0-913C-45AB-9F49-992C9FC8A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2519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瀑布模型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8" name="组 7">
            <a:extLst>
              <a:ext uri="{FF2B5EF4-FFF2-40B4-BE49-F238E27FC236}">
                <a16:creationId xmlns:a16="http://schemas.microsoft.com/office/drawing/2014/main" id="{D4470791-267D-40D1-9D39-070D5FE33E9F}"/>
              </a:ext>
            </a:extLst>
          </p:cNvPr>
          <p:cNvGrpSpPr>
            <a:grpSpLocks/>
          </p:cNvGrpSpPr>
          <p:nvPr/>
        </p:nvGrpSpPr>
        <p:grpSpPr bwMode="auto">
          <a:xfrm>
            <a:off x="546962" y="3742397"/>
            <a:ext cx="1568109" cy="716665"/>
            <a:chOff x="1578077" y="2282444"/>
            <a:chExt cx="3513146" cy="2026499"/>
          </a:xfrm>
        </p:grpSpPr>
        <p:sp>
          <p:nvSpPr>
            <p:cNvPr id="39" name="圆角矩形 3">
              <a:extLst>
                <a:ext uri="{FF2B5EF4-FFF2-40B4-BE49-F238E27FC236}">
                  <a16:creationId xmlns:a16="http://schemas.microsoft.com/office/drawing/2014/main" id="{9F93D8C2-49FC-4A0E-88DD-E10333003041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65">
              <a:extLst>
                <a:ext uri="{FF2B5EF4-FFF2-40B4-BE49-F238E27FC236}">
                  <a16:creationId xmlns:a16="http://schemas.microsoft.com/office/drawing/2014/main" id="{150AF5C8-4117-4516-AB31-719955CA2762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41" name="圆角矩形 67">
              <a:extLst>
                <a:ext uri="{FF2B5EF4-FFF2-40B4-BE49-F238E27FC236}">
                  <a16:creationId xmlns:a16="http://schemas.microsoft.com/office/drawing/2014/main" id="{B10BA3B6-FC13-4E8F-B707-1C1FD57E769F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ABA74135-71B3-4EE6-8FD2-0A5AB6D19BD6}"/>
              </a:ext>
            </a:extLst>
          </p:cNvPr>
          <p:cNvSpPr/>
          <p:nvPr/>
        </p:nvSpPr>
        <p:spPr>
          <a:xfrm>
            <a:off x="90501" y="3161892"/>
            <a:ext cx="959132" cy="8738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项目启动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小组成员确认，     </a:t>
            </a:r>
            <a:r>
              <a:rPr lang="en-US" altLang="zh-CN" sz="1000" dirty="0">
                <a:latin typeface="+mn-ea"/>
                <a:sym typeface="+mn-ea"/>
              </a:rPr>
              <a:t>    </a:t>
            </a:r>
            <a:r>
              <a:rPr lang="zh-CN" altLang="en-US" sz="1000" dirty="0">
                <a:latin typeface="+mn-ea"/>
                <a:sym typeface="+mn-ea"/>
              </a:rPr>
              <a:t>成立小组、小组项目确认</a:t>
            </a:r>
            <a:endParaRPr lang="zh-CN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0753E3-7C1C-4536-BF7D-B89D2B8F1A11}"/>
              </a:ext>
            </a:extLst>
          </p:cNvPr>
          <p:cNvSpPr/>
          <p:nvPr/>
        </p:nvSpPr>
        <p:spPr>
          <a:xfrm>
            <a:off x="1141117" y="2595833"/>
            <a:ext cx="776085" cy="10642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项目计划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项目背景、人员分工、</a:t>
            </a:r>
            <a:endParaRPr lang="en-US" altLang="zh-CN" sz="10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项目计划编写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F28612-522A-4F93-A816-03BEEB4DBE1D}"/>
              </a:ext>
            </a:extLst>
          </p:cNvPr>
          <p:cNvSpPr/>
          <p:nvPr/>
        </p:nvSpPr>
        <p:spPr>
          <a:xfrm>
            <a:off x="3201041" y="2321671"/>
            <a:ext cx="737243" cy="664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项目设计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需求分析、需求报告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17AB27-C0AD-4477-AB8B-2F9E706F15E8}"/>
              </a:ext>
            </a:extLst>
          </p:cNvPr>
          <p:cNvSpPr/>
          <p:nvPr/>
        </p:nvSpPr>
        <p:spPr>
          <a:xfrm>
            <a:off x="5991189" y="813575"/>
            <a:ext cx="933451" cy="12642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项目测试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latin typeface="+mn-ea"/>
                <a:sym typeface="+mn-ea"/>
              </a:rPr>
              <a:t>制定测试计划编写测试用例实施测试并编写测试报告</a:t>
            </a:r>
            <a:endParaRPr lang="en-US" altLang="zh-CN" sz="1000" dirty="0">
              <a:latin typeface="+mn-ea"/>
              <a:sym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11839E5-4BD4-44B4-93A3-9A952178589B}"/>
              </a:ext>
            </a:extLst>
          </p:cNvPr>
          <p:cNvSpPr/>
          <p:nvPr/>
        </p:nvSpPr>
        <p:spPr>
          <a:xfrm>
            <a:off x="5116927" y="1675407"/>
            <a:ext cx="770173" cy="6738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项目编码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人物移动</a:t>
            </a:r>
            <a:r>
              <a:rPr lang="zh-CN" altLang="en-US" sz="1000" dirty="0">
                <a:solidFill>
                  <a:srgbClr val="000000"/>
                </a:solidFill>
                <a:latin typeface="+mn-ea"/>
                <a:sym typeface="+mn-ea"/>
              </a:rPr>
              <a:t>功能模块</a:t>
            </a:r>
            <a:endParaRPr lang="zh-CN" altLang="en-US" sz="10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12AE19-EE01-49FD-8A08-F5FB6D5673AC}"/>
              </a:ext>
            </a:extLst>
          </p:cNvPr>
          <p:cNvSpPr/>
          <p:nvPr/>
        </p:nvSpPr>
        <p:spPr>
          <a:xfrm>
            <a:off x="7028729" y="934453"/>
            <a:ext cx="802283" cy="8641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项目总结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项目总结报告</a:t>
            </a:r>
            <a:endParaRPr lang="en-US" altLang="zh-CN" sz="10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课程收尾</a:t>
            </a:r>
            <a:endParaRPr lang="en-US" altLang="zh-CN" sz="1000" dirty="0">
              <a:latin typeface="+mn-ea"/>
              <a:sym typeface="+mn-ea"/>
            </a:endParaRPr>
          </a:p>
        </p:txBody>
      </p:sp>
      <p:grpSp>
        <p:nvGrpSpPr>
          <p:cNvPr id="47" name="组 7">
            <a:extLst>
              <a:ext uri="{FF2B5EF4-FFF2-40B4-BE49-F238E27FC236}">
                <a16:creationId xmlns:a16="http://schemas.microsoft.com/office/drawing/2014/main" id="{D2F890EB-DAB6-4986-9D1B-F7E344A58859}"/>
              </a:ext>
            </a:extLst>
          </p:cNvPr>
          <p:cNvGrpSpPr>
            <a:grpSpLocks/>
          </p:cNvGrpSpPr>
          <p:nvPr/>
        </p:nvGrpSpPr>
        <p:grpSpPr bwMode="auto">
          <a:xfrm>
            <a:off x="1454825" y="3414508"/>
            <a:ext cx="1568109" cy="716665"/>
            <a:chOff x="1578077" y="2282444"/>
            <a:chExt cx="3513146" cy="2026499"/>
          </a:xfrm>
        </p:grpSpPr>
        <p:sp>
          <p:nvSpPr>
            <p:cNvPr id="53" name="圆角矩形 3">
              <a:extLst>
                <a:ext uri="{FF2B5EF4-FFF2-40B4-BE49-F238E27FC236}">
                  <a16:creationId xmlns:a16="http://schemas.microsoft.com/office/drawing/2014/main" id="{67B84B6D-0931-4678-9434-330F5DC9F308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54" name="圆角矩形 65">
              <a:extLst>
                <a:ext uri="{FF2B5EF4-FFF2-40B4-BE49-F238E27FC236}">
                  <a16:creationId xmlns:a16="http://schemas.microsoft.com/office/drawing/2014/main" id="{454ACC63-9E65-4D18-AA7A-5DD05F7FB580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55" name="圆角矩形 67">
              <a:extLst>
                <a:ext uri="{FF2B5EF4-FFF2-40B4-BE49-F238E27FC236}">
                  <a16:creationId xmlns:a16="http://schemas.microsoft.com/office/drawing/2014/main" id="{B51605C7-504D-446D-9FEB-ACAB03B53ECE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 7">
            <a:extLst>
              <a:ext uri="{FF2B5EF4-FFF2-40B4-BE49-F238E27FC236}">
                <a16:creationId xmlns:a16="http://schemas.microsoft.com/office/drawing/2014/main" id="{83BBA163-2BE7-46FF-85A3-636F5F0BE181}"/>
              </a:ext>
            </a:extLst>
          </p:cNvPr>
          <p:cNvGrpSpPr>
            <a:grpSpLocks/>
          </p:cNvGrpSpPr>
          <p:nvPr/>
        </p:nvGrpSpPr>
        <p:grpSpPr bwMode="auto">
          <a:xfrm>
            <a:off x="2365568" y="3090607"/>
            <a:ext cx="1568109" cy="716665"/>
            <a:chOff x="1578077" y="2282444"/>
            <a:chExt cx="3513146" cy="2026499"/>
          </a:xfrm>
        </p:grpSpPr>
        <p:sp>
          <p:nvSpPr>
            <p:cNvPr id="57" name="圆角矩形 3">
              <a:extLst>
                <a:ext uri="{FF2B5EF4-FFF2-40B4-BE49-F238E27FC236}">
                  <a16:creationId xmlns:a16="http://schemas.microsoft.com/office/drawing/2014/main" id="{A37395EB-2377-49D7-8289-54DE7869A3B0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58" name="圆角矩形 65">
              <a:extLst>
                <a:ext uri="{FF2B5EF4-FFF2-40B4-BE49-F238E27FC236}">
                  <a16:creationId xmlns:a16="http://schemas.microsoft.com/office/drawing/2014/main" id="{1A2704A8-B1EF-4FD6-98BA-EE6BA7608AE5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59" name="圆角矩形 67">
              <a:extLst>
                <a:ext uri="{FF2B5EF4-FFF2-40B4-BE49-F238E27FC236}">
                  <a16:creationId xmlns:a16="http://schemas.microsoft.com/office/drawing/2014/main" id="{C5B72FE7-5582-421E-B372-7D6669616BA7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 7">
            <a:extLst>
              <a:ext uri="{FF2B5EF4-FFF2-40B4-BE49-F238E27FC236}">
                <a16:creationId xmlns:a16="http://schemas.microsoft.com/office/drawing/2014/main" id="{5AB044DF-5AEC-411E-9874-DF6A1134C4D3}"/>
              </a:ext>
            </a:extLst>
          </p:cNvPr>
          <p:cNvGrpSpPr>
            <a:grpSpLocks/>
          </p:cNvGrpSpPr>
          <p:nvPr/>
        </p:nvGrpSpPr>
        <p:grpSpPr bwMode="auto">
          <a:xfrm>
            <a:off x="3252077" y="2777993"/>
            <a:ext cx="1568109" cy="716665"/>
            <a:chOff x="1578077" y="2282444"/>
            <a:chExt cx="3513146" cy="2026499"/>
          </a:xfrm>
        </p:grpSpPr>
        <p:sp>
          <p:nvSpPr>
            <p:cNvPr id="61" name="圆角矩形 3">
              <a:extLst>
                <a:ext uri="{FF2B5EF4-FFF2-40B4-BE49-F238E27FC236}">
                  <a16:creationId xmlns:a16="http://schemas.microsoft.com/office/drawing/2014/main" id="{28777951-5549-48D1-A505-C8C4F29E4187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5">
              <a:extLst>
                <a:ext uri="{FF2B5EF4-FFF2-40B4-BE49-F238E27FC236}">
                  <a16:creationId xmlns:a16="http://schemas.microsoft.com/office/drawing/2014/main" id="{960F6321-896B-4676-BCF9-8268C2FF4DBA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63" name="圆角矩形 67">
              <a:extLst>
                <a:ext uri="{FF2B5EF4-FFF2-40B4-BE49-F238E27FC236}">
                  <a16:creationId xmlns:a16="http://schemas.microsoft.com/office/drawing/2014/main" id="{B1D79846-73AA-431C-8258-829A338CAF79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 7">
            <a:extLst>
              <a:ext uri="{FF2B5EF4-FFF2-40B4-BE49-F238E27FC236}">
                <a16:creationId xmlns:a16="http://schemas.microsoft.com/office/drawing/2014/main" id="{3D0855EE-8C0F-42AA-AFF2-4FDF50000ADD}"/>
              </a:ext>
            </a:extLst>
          </p:cNvPr>
          <p:cNvGrpSpPr>
            <a:grpSpLocks/>
          </p:cNvGrpSpPr>
          <p:nvPr/>
        </p:nvGrpSpPr>
        <p:grpSpPr bwMode="auto">
          <a:xfrm>
            <a:off x="4187969" y="2465610"/>
            <a:ext cx="1568109" cy="716665"/>
            <a:chOff x="1578077" y="2282444"/>
            <a:chExt cx="3513146" cy="2026499"/>
          </a:xfrm>
        </p:grpSpPr>
        <p:sp>
          <p:nvSpPr>
            <p:cNvPr id="65" name="圆角矩形 3">
              <a:extLst>
                <a:ext uri="{FF2B5EF4-FFF2-40B4-BE49-F238E27FC236}">
                  <a16:creationId xmlns:a16="http://schemas.microsoft.com/office/drawing/2014/main" id="{62B03BFD-979E-4492-AB48-BF92D6647668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C64CF2D3-4FC0-47EC-8105-5BF208024FB8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67" name="圆角矩形 67">
              <a:extLst>
                <a:ext uri="{FF2B5EF4-FFF2-40B4-BE49-F238E27FC236}">
                  <a16:creationId xmlns:a16="http://schemas.microsoft.com/office/drawing/2014/main" id="{710B80E0-B9D2-433D-9FB3-6EC3C48CE20E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 7">
            <a:extLst>
              <a:ext uri="{FF2B5EF4-FFF2-40B4-BE49-F238E27FC236}">
                <a16:creationId xmlns:a16="http://schemas.microsoft.com/office/drawing/2014/main" id="{00A8DF0A-D205-4A60-AD6F-025049C17A78}"/>
              </a:ext>
            </a:extLst>
          </p:cNvPr>
          <p:cNvGrpSpPr>
            <a:grpSpLocks/>
          </p:cNvGrpSpPr>
          <p:nvPr/>
        </p:nvGrpSpPr>
        <p:grpSpPr bwMode="auto">
          <a:xfrm>
            <a:off x="5116927" y="2150679"/>
            <a:ext cx="1568109" cy="716665"/>
            <a:chOff x="1578077" y="2282444"/>
            <a:chExt cx="3513146" cy="2026499"/>
          </a:xfrm>
        </p:grpSpPr>
        <p:sp>
          <p:nvSpPr>
            <p:cNvPr id="69" name="圆角矩形 3">
              <a:extLst>
                <a:ext uri="{FF2B5EF4-FFF2-40B4-BE49-F238E27FC236}">
                  <a16:creationId xmlns:a16="http://schemas.microsoft.com/office/drawing/2014/main" id="{99DE4596-FA34-42E9-9DB4-AA0992DB6EA6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70" name="圆角矩形 65">
              <a:extLst>
                <a:ext uri="{FF2B5EF4-FFF2-40B4-BE49-F238E27FC236}">
                  <a16:creationId xmlns:a16="http://schemas.microsoft.com/office/drawing/2014/main" id="{4D43C026-A2C9-48AB-BED5-7309120B6DE2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71" name="圆角矩形 67">
              <a:extLst>
                <a:ext uri="{FF2B5EF4-FFF2-40B4-BE49-F238E27FC236}">
                  <a16:creationId xmlns:a16="http://schemas.microsoft.com/office/drawing/2014/main" id="{8789D3FA-BFBF-41DF-B9E2-E2BC0D439801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 7">
            <a:extLst>
              <a:ext uri="{FF2B5EF4-FFF2-40B4-BE49-F238E27FC236}">
                <a16:creationId xmlns:a16="http://schemas.microsoft.com/office/drawing/2014/main" id="{B74A95F7-E073-421D-8870-509C27DA0F7B}"/>
              </a:ext>
            </a:extLst>
          </p:cNvPr>
          <p:cNvGrpSpPr>
            <a:grpSpLocks/>
          </p:cNvGrpSpPr>
          <p:nvPr/>
        </p:nvGrpSpPr>
        <p:grpSpPr bwMode="auto">
          <a:xfrm>
            <a:off x="6012076" y="1845198"/>
            <a:ext cx="1568109" cy="716665"/>
            <a:chOff x="1578077" y="2282444"/>
            <a:chExt cx="3513146" cy="2026499"/>
          </a:xfrm>
        </p:grpSpPr>
        <p:sp>
          <p:nvSpPr>
            <p:cNvPr id="73" name="圆角矩形 3">
              <a:extLst>
                <a:ext uri="{FF2B5EF4-FFF2-40B4-BE49-F238E27FC236}">
                  <a16:creationId xmlns:a16="http://schemas.microsoft.com/office/drawing/2014/main" id="{A05C4470-C34E-4313-AAED-63172959FADB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74" name="圆角矩形 65">
              <a:extLst>
                <a:ext uri="{FF2B5EF4-FFF2-40B4-BE49-F238E27FC236}">
                  <a16:creationId xmlns:a16="http://schemas.microsoft.com/office/drawing/2014/main" id="{941BBF70-BBCF-4009-B8A2-3789D6C307CE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75" name="圆角矩形 67">
              <a:extLst>
                <a:ext uri="{FF2B5EF4-FFF2-40B4-BE49-F238E27FC236}">
                  <a16:creationId xmlns:a16="http://schemas.microsoft.com/office/drawing/2014/main" id="{EE6DC0C0-0EA0-4F2B-BD6B-CFC48C7405D6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">
            <a:extLst>
              <a:ext uri="{FF2B5EF4-FFF2-40B4-BE49-F238E27FC236}">
                <a16:creationId xmlns:a16="http://schemas.microsoft.com/office/drawing/2014/main" id="{89A94316-D12F-40F2-9BB3-A1E9065D5C4F}"/>
              </a:ext>
            </a:extLst>
          </p:cNvPr>
          <p:cNvGrpSpPr>
            <a:grpSpLocks/>
          </p:cNvGrpSpPr>
          <p:nvPr/>
        </p:nvGrpSpPr>
        <p:grpSpPr bwMode="auto">
          <a:xfrm>
            <a:off x="6944503" y="1556574"/>
            <a:ext cx="1568109" cy="716665"/>
            <a:chOff x="1578077" y="2282444"/>
            <a:chExt cx="3513146" cy="2026499"/>
          </a:xfrm>
        </p:grpSpPr>
        <p:sp>
          <p:nvSpPr>
            <p:cNvPr id="77" name="圆角矩形 3">
              <a:extLst>
                <a:ext uri="{FF2B5EF4-FFF2-40B4-BE49-F238E27FC236}">
                  <a16:creationId xmlns:a16="http://schemas.microsoft.com/office/drawing/2014/main" id="{43790993-3352-46D5-95A2-9241F5B070AA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78" name="圆角矩形 65">
              <a:extLst>
                <a:ext uri="{FF2B5EF4-FFF2-40B4-BE49-F238E27FC236}">
                  <a16:creationId xmlns:a16="http://schemas.microsoft.com/office/drawing/2014/main" id="{2AF834CA-D591-46B7-9567-68FA50856CFD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79" name="圆角矩形 67">
              <a:extLst>
                <a:ext uri="{FF2B5EF4-FFF2-40B4-BE49-F238E27FC236}">
                  <a16:creationId xmlns:a16="http://schemas.microsoft.com/office/drawing/2014/main" id="{68196FB2-2F95-4494-AA46-78FE4CC5110A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30F834E-52D6-4550-B8E1-530A1B73C986}"/>
              </a:ext>
            </a:extLst>
          </p:cNvPr>
          <p:cNvSpPr/>
          <p:nvPr/>
        </p:nvSpPr>
        <p:spPr>
          <a:xfrm>
            <a:off x="2117991" y="2500424"/>
            <a:ext cx="935406" cy="8738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项目可行性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可行性分析、可行性分析报告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6DF22C5-620D-4CA6-A9D5-993F1A851A19}"/>
              </a:ext>
            </a:extLst>
          </p:cNvPr>
          <p:cNvSpPr/>
          <p:nvPr/>
        </p:nvSpPr>
        <p:spPr>
          <a:xfrm>
            <a:off x="4112138" y="2012327"/>
            <a:ext cx="920109" cy="6738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项目设计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总体设计、详细设计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677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WBS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CAD24F-54C4-4831-AD93-98EA35AF1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" t="3816" r="2802" b="5306"/>
          <a:stretch/>
        </p:blipFill>
        <p:spPr>
          <a:xfrm>
            <a:off x="108074" y="652653"/>
            <a:ext cx="856895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Gantt Chart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4492E0-1062-4280-8CBB-A2EDB0241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" t="22859" r="-887" b="-1432"/>
          <a:stretch/>
        </p:blipFill>
        <p:spPr>
          <a:xfrm>
            <a:off x="108074" y="1061729"/>
            <a:ext cx="8631853" cy="3960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568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44054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3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708474" y="216011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项目分析</a:t>
            </a:r>
            <a:endParaRPr lang="da-DK" altLang="zh-CN" sz="36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3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76" y="0"/>
            <a:ext cx="4671814" cy="4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2407" y="897047"/>
            <a:ext cx="4608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游戏名称：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bulibura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游戏设定：赛博朋克背景下的仿生人跑酷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游戏功能：分为练习模式和正式模式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MH_SubTitle_2"/>
          <p:cNvSpPr txBox="1"/>
          <p:nvPr>
            <p:custDataLst>
              <p:tags r:id="rId1"/>
            </p:custDataLst>
          </p:nvPr>
        </p:nvSpPr>
        <p:spPr>
          <a:xfrm>
            <a:off x="25209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游戏设定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5" name="Picture 3" descr="C:\Users\Administrator\Downloads\0319_1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34" y="1440036"/>
            <a:ext cx="1491964" cy="1491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6202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MH_SubTitle_2"/>
          <p:cNvSpPr txBox="1"/>
          <p:nvPr>
            <p:custDataLst>
              <p:tags r:id="rId1"/>
            </p:custDataLst>
          </p:nvPr>
        </p:nvSpPr>
        <p:spPr>
          <a:xfrm>
            <a:off x="25209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项目预算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61C027-62C7-453D-9693-C9F4F6D3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50211"/>
              </p:ext>
            </p:extLst>
          </p:nvPr>
        </p:nvGraphicFramePr>
        <p:xfrm>
          <a:off x="756146" y="844467"/>
          <a:ext cx="5472608" cy="24677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7193">
                  <a:extLst>
                    <a:ext uri="{9D8B030D-6E8A-4147-A177-3AD203B41FA5}">
                      <a16:colId xmlns:a16="http://schemas.microsoft.com/office/drawing/2014/main" val="2698334688"/>
                    </a:ext>
                  </a:extLst>
                </a:gridCol>
                <a:gridCol w="2785347">
                  <a:extLst>
                    <a:ext uri="{9D8B030D-6E8A-4147-A177-3AD203B41FA5}">
                      <a16:colId xmlns:a16="http://schemas.microsoft.com/office/drawing/2014/main" val="1125485295"/>
                    </a:ext>
                  </a:extLst>
                </a:gridCol>
                <a:gridCol w="1480068">
                  <a:extLst>
                    <a:ext uri="{9D8B030D-6E8A-4147-A177-3AD203B41FA5}">
                      <a16:colId xmlns:a16="http://schemas.microsoft.com/office/drawing/2014/main" val="3619863707"/>
                    </a:ext>
                  </a:extLst>
                </a:gridCol>
              </a:tblGrid>
              <a:tr h="411295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预算内容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费用（元）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50274"/>
                  </a:ext>
                </a:extLst>
              </a:tr>
              <a:tr h="41129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人工费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9532"/>
                  </a:ext>
                </a:extLst>
              </a:tr>
              <a:tr h="41129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资源费用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39645"/>
                  </a:ext>
                </a:extLst>
              </a:tr>
              <a:tr h="41129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小组吃吃喝喝费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87305"/>
                  </a:ext>
                </a:extLst>
              </a:tr>
              <a:tr h="41129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服务器一年租金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497580"/>
                  </a:ext>
                </a:extLst>
              </a:tr>
              <a:tr h="4112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61003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5D4BB-0B48-41A6-92B3-8F72915561EF}"/>
              </a:ext>
            </a:extLst>
          </p:cNvPr>
          <p:cNvGrpSpPr/>
          <p:nvPr/>
        </p:nvGrpSpPr>
        <p:grpSpPr>
          <a:xfrm>
            <a:off x="4212530" y="3815665"/>
            <a:ext cx="1632793" cy="760362"/>
            <a:chOff x="465719" y="3291830"/>
            <a:chExt cx="1658494" cy="740511"/>
          </a:xfrm>
        </p:grpSpPr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0E9FAC60-0B8D-4010-AD6D-34CF1B36C7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65719" y="3291830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+mn-ea"/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4B43383-2F73-43A7-B0E6-47C5BE4B8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1134" y="3488771"/>
              <a:ext cx="346674" cy="34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76940CF-B044-4B85-9535-A5FF737BC48A}"/>
              </a:ext>
            </a:extLst>
          </p:cNvPr>
          <p:cNvSpPr txBox="1"/>
          <p:nvPr/>
        </p:nvSpPr>
        <p:spPr>
          <a:xfrm>
            <a:off x="6084738" y="390055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本表格为初步预算估计</a:t>
            </a:r>
          </a:p>
        </p:txBody>
      </p:sp>
    </p:spTree>
    <p:extLst>
      <p:ext uri="{BB962C8B-B14F-4D97-AF65-F5344CB8AC3E}">
        <p14:creationId xmlns:p14="http://schemas.microsoft.com/office/powerpoint/2010/main" val="78985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/>
          <p:cNvSpPr/>
          <p:nvPr>
            <p:custDataLst>
              <p:tags r:id="rId1"/>
            </p:custDataLst>
          </p:nvPr>
        </p:nvSpPr>
        <p:spPr>
          <a:xfrm>
            <a:off x="1575191" y="1708082"/>
            <a:ext cx="913004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1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1548236" y="1642745"/>
            <a:ext cx="1005594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MH_Other_2"/>
          <p:cNvSpPr/>
          <p:nvPr>
            <p:custDataLst>
              <p:tags r:id="rId3"/>
            </p:custDataLst>
          </p:nvPr>
        </p:nvSpPr>
        <p:spPr>
          <a:xfrm>
            <a:off x="2756589" y="2016100"/>
            <a:ext cx="225028" cy="303352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MH_Other_3"/>
          <p:cNvSpPr/>
          <p:nvPr>
            <p:custDataLst>
              <p:tags r:id="rId4"/>
            </p:custDataLst>
          </p:nvPr>
        </p:nvSpPr>
        <p:spPr>
          <a:xfrm>
            <a:off x="4315378" y="2016100"/>
            <a:ext cx="225028" cy="303352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MH_Other_4"/>
          <p:cNvSpPr/>
          <p:nvPr>
            <p:custDataLst>
              <p:tags r:id="rId5"/>
            </p:custDataLst>
          </p:nvPr>
        </p:nvSpPr>
        <p:spPr>
          <a:xfrm>
            <a:off x="5874166" y="2016100"/>
            <a:ext cx="223856" cy="303352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SubTitle_2"/>
          <p:cNvSpPr/>
          <p:nvPr>
            <p:custDataLst>
              <p:tags r:id="rId6"/>
            </p:custDataLst>
          </p:nvPr>
        </p:nvSpPr>
        <p:spPr>
          <a:xfrm>
            <a:off x="3153905" y="1708082"/>
            <a:ext cx="913005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2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8" name="MH_Other_5"/>
          <p:cNvSpPr/>
          <p:nvPr>
            <p:custDataLst>
              <p:tags r:id="rId7"/>
            </p:custDataLst>
          </p:nvPr>
        </p:nvSpPr>
        <p:spPr>
          <a:xfrm>
            <a:off x="3126949" y="1642745"/>
            <a:ext cx="1005594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MH_SubTitle_3"/>
          <p:cNvSpPr/>
          <p:nvPr>
            <p:custDataLst>
              <p:tags r:id="rId8"/>
            </p:custDataLst>
          </p:nvPr>
        </p:nvSpPr>
        <p:spPr>
          <a:xfrm>
            <a:off x="4711521" y="1708082"/>
            <a:ext cx="913004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3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10" name="MH_Other_6"/>
          <p:cNvSpPr/>
          <p:nvPr>
            <p:custDataLst>
              <p:tags r:id="rId9"/>
            </p:custDataLst>
          </p:nvPr>
        </p:nvSpPr>
        <p:spPr>
          <a:xfrm>
            <a:off x="4685737" y="1642745"/>
            <a:ext cx="1004422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MH_SubTitle_4"/>
          <p:cNvSpPr/>
          <p:nvPr>
            <p:custDataLst>
              <p:tags r:id="rId10"/>
            </p:custDataLst>
          </p:nvPr>
        </p:nvSpPr>
        <p:spPr>
          <a:xfrm>
            <a:off x="6270309" y="1708082"/>
            <a:ext cx="913004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4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12" name="MH_Other_7"/>
          <p:cNvSpPr/>
          <p:nvPr>
            <p:custDataLst>
              <p:tags r:id="rId11"/>
            </p:custDataLst>
          </p:nvPr>
        </p:nvSpPr>
        <p:spPr>
          <a:xfrm>
            <a:off x="6244526" y="1642745"/>
            <a:ext cx="1004422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MH_SubTitle_2"/>
          <p:cNvSpPr txBox="1"/>
          <p:nvPr>
            <p:custDataLst>
              <p:tags r:id="rId12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BFAAC4-DDDC-4768-A420-EEC50911426C}"/>
              </a:ext>
            </a:extLst>
          </p:cNvPr>
          <p:cNvSpPr txBox="1"/>
          <p:nvPr/>
        </p:nvSpPr>
        <p:spPr>
          <a:xfrm>
            <a:off x="2700362" y="814400"/>
            <a:ext cx="2265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、各触发事件的脚本设计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、界面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072218-C721-4FC6-929F-A76B2DFF94D7}"/>
              </a:ext>
            </a:extLst>
          </p:cNvPr>
          <p:cNvSpPr txBox="1"/>
          <p:nvPr/>
        </p:nvSpPr>
        <p:spPr>
          <a:xfrm>
            <a:off x="5874166" y="814400"/>
            <a:ext cx="1906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、联机排行榜的设置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、奖杯成就设置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F2C8C2-A56F-4212-A378-BB7EFD1F1FEF}"/>
              </a:ext>
            </a:extLst>
          </p:cNvPr>
          <p:cNvSpPr txBox="1"/>
          <p:nvPr/>
        </p:nvSpPr>
        <p:spPr>
          <a:xfrm>
            <a:off x="4550804" y="2807469"/>
            <a:ext cx="154721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、多地图的交互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MH_Desc_1">
            <a:extLst>
              <a:ext uri="{FF2B5EF4-FFF2-40B4-BE49-F238E27FC236}">
                <a16:creationId xmlns:a16="http://schemas.microsoft.com/office/drawing/2014/main" id="{E8A4C9A5-610C-459F-A55F-02221D431DF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338653" y="2771558"/>
            <a:ext cx="2088232" cy="1498093"/>
          </a:xfrm>
          <a:prstGeom prst="rect">
            <a:avLst/>
          </a:prstGeom>
          <a:noFill/>
        </p:spPr>
        <p:txBody>
          <a:bodyPr lIns="53064" tIns="53064" rIns="53064" bIns="0">
            <a:norm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、人物技能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、场景移动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、各资源的设计及放置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4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spd="slow" advTm="61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5"/>
          <p:cNvGrpSpPr/>
          <p:nvPr/>
        </p:nvGrpSpPr>
        <p:grpSpPr>
          <a:xfrm>
            <a:off x="4927933" y="622587"/>
            <a:ext cx="680040" cy="959982"/>
            <a:chOff x="5013963" y="1227299"/>
            <a:chExt cx="1113304" cy="1546510"/>
          </a:xfrm>
        </p:grpSpPr>
        <p:sp>
          <p:nvSpPr>
            <p:cNvPr id="13" name="Rectangle 9"/>
            <p:cNvSpPr/>
            <p:nvPr/>
          </p:nvSpPr>
          <p:spPr>
            <a:xfrm rot="2700000">
              <a:off x="5009899" y="1656441"/>
              <a:ext cx="1121432" cy="1113304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 rot="8100000">
              <a:off x="5954707" y="1227299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5357818" y="2000246"/>
              <a:ext cx="366050" cy="366676"/>
              <a:chOff x="5519041" y="1071552"/>
              <a:chExt cx="366050" cy="366676"/>
            </a:xfrm>
            <a:solidFill>
              <a:schemeClr val="accent4"/>
            </a:solidFill>
          </p:grpSpPr>
          <p:sp>
            <p:nvSpPr>
              <p:cNvPr id="16" name="AutoShape 18"/>
              <p:cNvSpPr/>
              <p:nvPr/>
            </p:nvSpPr>
            <p:spPr bwMode="auto">
              <a:xfrm>
                <a:off x="5519041" y="1071552"/>
                <a:ext cx="366050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7" name="AutoShape 19"/>
              <p:cNvSpPr/>
              <p:nvPr/>
            </p:nvSpPr>
            <p:spPr bwMode="auto">
              <a:xfrm>
                <a:off x="5599134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8" name="AutoShape 20"/>
              <p:cNvSpPr/>
              <p:nvPr/>
            </p:nvSpPr>
            <p:spPr bwMode="auto">
              <a:xfrm>
                <a:off x="5599134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9" name="AutoShape 21"/>
              <p:cNvSpPr/>
              <p:nvPr/>
            </p:nvSpPr>
            <p:spPr bwMode="auto">
              <a:xfrm>
                <a:off x="5599134" y="1323723"/>
                <a:ext cx="45677" cy="337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0" name="AutoShape 22"/>
              <p:cNvSpPr/>
              <p:nvPr/>
            </p:nvSpPr>
            <p:spPr bwMode="auto">
              <a:xfrm>
                <a:off x="5679227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1" name="AutoShape 23"/>
              <p:cNvSpPr/>
              <p:nvPr/>
            </p:nvSpPr>
            <p:spPr bwMode="auto">
              <a:xfrm>
                <a:off x="5679227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2" name="AutoShape 24"/>
              <p:cNvSpPr/>
              <p:nvPr/>
            </p:nvSpPr>
            <p:spPr bwMode="auto">
              <a:xfrm>
                <a:off x="5679220" y="1209212"/>
                <a:ext cx="45677" cy="3441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3" name="AutoShape 25"/>
              <p:cNvSpPr/>
              <p:nvPr/>
            </p:nvSpPr>
            <p:spPr bwMode="auto">
              <a:xfrm>
                <a:off x="5759321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4" name="AutoShape 26"/>
              <p:cNvSpPr/>
              <p:nvPr/>
            </p:nvSpPr>
            <p:spPr bwMode="auto">
              <a:xfrm>
                <a:off x="5759321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5" name="AutoShape 27"/>
              <p:cNvSpPr/>
              <p:nvPr/>
            </p:nvSpPr>
            <p:spPr bwMode="auto">
              <a:xfrm>
                <a:off x="5759321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</p:grpSp>
      </p:grpSp>
      <p:grpSp>
        <p:nvGrpSpPr>
          <p:cNvPr id="28" name="Group 56"/>
          <p:cNvGrpSpPr/>
          <p:nvPr/>
        </p:nvGrpSpPr>
        <p:grpSpPr>
          <a:xfrm>
            <a:off x="1475717" y="835286"/>
            <a:ext cx="720590" cy="924187"/>
            <a:chOff x="447968" y="772070"/>
            <a:chExt cx="1131538" cy="1574482"/>
          </a:xfrm>
        </p:grpSpPr>
        <p:sp>
          <p:nvSpPr>
            <p:cNvPr id="30" name="Rectangle 7"/>
            <p:cNvSpPr/>
            <p:nvPr/>
          </p:nvSpPr>
          <p:spPr>
            <a:xfrm rot="2700000">
              <a:off x="436566" y="783472"/>
              <a:ext cx="1154342" cy="11315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Rectangle 12"/>
            <p:cNvSpPr/>
            <p:nvPr/>
          </p:nvSpPr>
          <p:spPr>
            <a:xfrm rot="2700000">
              <a:off x="65576" y="1738887"/>
              <a:ext cx="1113306" cy="102024"/>
            </a:xfrm>
            <a:prstGeom prst="rect">
              <a:avLst/>
            </a:prstGeom>
            <a:solidFill>
              <a:srgbClr val="18B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AutoShape 28"/>
            <p:cNvSpPr/>
            <p:nvPr/>
          </p:nvSpPr>
          <p:spPr bwMode="auto">
            <a:xfrm>
              <a:off x="844989" y="1134943"/>
              <a:ext cx="366676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rgbClr val="18BE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grpSp>
        <p:nvGrpSpPr>
          <p:cNvPr id="35" name="Group 57"/>
          <p:cNvGrpSpPr/>
          <p:nvPr/>
        </p:nvGrpSpPr>
        <p:grpSpPr>
          <a:xfrm>
            <a:off x="1252445" y="2940872"/>
            <a:ext cx="905556" cy="614316"/>
            <a:chOff x="2554002" y="1659314"/>
            <a:chExt cx="1545948" cy="1113306"/>
          </a:xfrm>
        </p:grpSpPr>
        <p:sp>
          <p:nvSpPr>
            <p:cNvPr id="37" name="Rectangle 8"/>
            <p:cNvSpPr/>
            <p:nvPr/>
          </p:nvSpPr>
          <p:spPr>
            <a:xfrm rot="2700000">
              <a:off x="2986644" y="1659314"/>
              <a:ext cx="1113306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Rectangle 13"/>
            <p:cNvSpPr/>
            <p:nvPr/>
          </p:nvSpPr>
          <p:spPr>
            <a:xfrm rot="2700000">
              <a:off x="3063274" y="1231258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AutoShape 100"/>
            <p:cNvSpPr/>
            <p:nvPr/>
          </p:nvSpPr>
          <p:spPr bwMode="auto">
            <a:xfrm>
              <a:off x="3357554" y="2000246"/>
              <a:ext cx="32037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MH_SubTitle_2"/>
          <p:cNvSpPr txBox="1"/>
          <p:nvPr>
            <p:custDataLst>
              <p:tags r:id="rId1"/>
            </p:custDataLst>
          </p:nvPr>
        </p:nvSpPr>
        <p:spPr>
          <a:xfrm>
            <a:off x="812466" y="235851"/>
            <a:ext cx="114342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游戏细节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F8B6737-1F61-41FE-AF05-BC1ECB2A6D2C}"/>
              </a:ext>
            </a:extLst>
          </p:cNvPr>
          <p:cNvSpPr txBox="1"/>
          <p:nvPr/>
        </p:nvSpPr>
        <p:spPr>
          <a:xfrm>
            <a:off x="1133195" y="18171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游戏引擎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B4C8B3-C144-4F42-9CE1-7C7B51754117}"/>
              </a:ext>
            </a:extLst>
          </p:cNvPr>
          <p:cNvSpPr txBox="1"/>
          <p:nvPr/>
        </p:nvSpPr>
        <p:spPr>
          <a:xfrm>
            <a:off x="1384178" y="218262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Unity2d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CDA181-4D43-4FCD-8546-33F0B17AB9EC}"/>
              </a:ext>
            </a:extLst>
          </p:cNvPr>
          <p:cNvSpPr txBox="1"/>
          <p:nvPr/>
        </p:nvSpPr>
        <p:spPr>
          <a:xfrm>
            <a:off x="1112855" y="38706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脚本语言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9BB8B6-D331-4386-8BB4-EC8F665BB9FB}"/>
              </a:ext>
            </a:extLst>
          </p:cNvPr>
          <p:cNvSpPr txBox="1"/>
          <p:nvPr/>
        </p:nvSpPr>
        <p:spPr>
          <a:xfrm>
            <a:off x="1292391" y="4336986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 sharp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7F8DF2A-447F-46D8-A0DC-AEC5686704C9}"/>
              </a:ext>
            </a:extLst>
          </p:cNvPr>
          <p:cNvSpPr txBox="1"/>
          <p:nvPr/>
        </p:nvSpPr>
        <p:spPr>
          <a:xfrm>
            <a:off x="4658419" y="17667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游戏体验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3844C28-20AB-4DA0-B499-D11D959DED79}"/>
              </a:ext>
            </a:extLst>
          </p:cNvPr>
          <p:cNvSpPr txBox="1"/>
          <p:nvPr/>
        </p:nvSpPr>
        <p:spPr>
          <a:xfrm>
            <a:off x="5406611" y="1785805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通过按钮释放不同的技能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玩家共有三条命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碰到路障则失去一条生命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最后根据获得的金币统计成绩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A75BBD2-936E-4ECF-9097-E954AFDB1AC4}"/>
              </a:ext>
            </a:extLst>
          </p:cNvPr>
          <p:cNvSpPr txBox="1"/>
          <p:nvPr/>
        </p:nvSpPr>
        <p:spPr>
          <a:xfrm>
            <a:off x="3428590" y="4336986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一台装有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Andriod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系统的智能手机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Group 54">
            <a:extLst>
              <a:ext uri="{FF2B5EF4-FFF2-40B4-BE49-F238E27FC236}">
                <a16:creationId xmlns:a16="http://schemas.microsoft.com/office/drawing/2014/main" id="{4F68A818-7D71-4D67-8DA0-FC7A89FCFAF5}"/>
              </a:ext>
            </a:extLst>
          </p:cNvPr>
          <p:cNvGrpSpPr/>
          <p:nvPr/>
        </p:nvGrpSpPr>
        <p:grpSpPr>
          <a:xfrm>
            <a:off x="4757259" y="2795415"/>
            <a:ext cx="957106" cy="686047"/>
            <a:chOff x="6531932" y="1676749"/>
            <a:chExt cx="1543330" cy="1113306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DD9ED914-4DA4-4509-9A6E-DFA16F75C803}"/>
                </a:ext>
              </a:extLst>
            </p:cNvPr>
            <p:cNvSpPr/>
            <p:nvPr/>
          </p:nvSpPr>
          <p:spPr>
            <a:xfrm rot="2700000">
              <a:off x="6531932" y="1676749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EBCE927D-B14D-4703-8B13-3F5368BA4635}"/>
                </a:ext>
              </a:extLst>
            </p:cNvPr>
            <p:cNvSpPr/>
            <p:nvPr/>
          </p:nvSpPr>
          <p:spPr>
            <a:xfrm rot="13500000">
              <a:off x="7471228" y="2106680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9" name="AutoShape 17">
              <a:extLst>
                <a:ext uri="{FF2B5EF4-FFF2-40B4-BE49-F238E27FC236}">
                  <a16:creationId xmlns:a16="http://schemas.microsoft.com/office/drawing/2014/main" id="{B654D391-9235-4B4C-82BC-CD5054B24021}"/>
                </a:ext>
              </a:extLst>
            </p:cNvPr>
            <p:cNvSpPr/>
            <p:nvPr/>
          </p:nvSpPr>
          <p:spPr bwMode="auto">
            <a:xfrm>
              <a:off x="6861963" y="2026186"/>
              <a:ext cx="366050" cy="35541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rgbClr val="18BE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C23EA638-1895-4B69-9861-8B44603E65BF}"/>
              </a:ext>
            </a:extLst>
          </p:cNvPr>
          <p:cNvSpPr txBox="1"/>
          <p:nvPr/>
        </p:nvSpPr>
        <p:spPr>
          <a:xfrm>
            <a:off x="4583644" y="38056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游戏设备</a:t>
            </a:r>
          </a:p>
        </p:txBody>
      </p:sp>
    </p:spTree>
    <p:extLst>
      <p:ext uri="{BB962C8B-B14F-4D97-AF65-F5344CB8AC3E}">
        <p14:creationId xmlns:p14="http://schemas.microsoft.com/office/powerpoint/2010/main" val="11098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9"/>
    </mc:Choice>
    <mc:Fallback xmlns="">
      <p:transition spd="slow" advTm="3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0319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5" r="19221" b="4906"/>
          <a:stretch/>
        </p:blipFill>
        <p:spPr bwMode="auto">
          <a:xfrm>
            <a:off x="-179958" y="615528"/>
            <a:ext cx="9397106" cy="507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25209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游戏初步界面预览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9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目录</a:t>
            </a: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5148634" y="1296020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市场分析</a:t>
            </a: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AutoNum type="arabicPlain" startAt="3"/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endParaRPr lang="zh-CN" altLang="en-US" sz="200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endParaRPr lang="da-DK" altLang="zh-CN" sz="2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6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4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2988394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4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2963" y="1270817"/>
            <a:ext cx="1632793" cy="725655"/>
            <a:chOff x="465719" y="1295954"/>
            <a:chExt cx="1658494" cy="740511"/>
          </a:xfrm>
        </p:grpSpPr>
        <p:sp>
          <p:nvSpPr>
            <p:cNvPr id="3" name="Freeform 1"/>
            <p:cNvSpPr>
              <a:spLocks noChangeArrowheads="1"/>
            </p:cNvSpPr>
            <p:nvPr/>
          </p:nvSpPr>
          <p:spPr bwMode="auto">
            <a:xfrm rot="10800000">
              <a:off x="465719" y="1295954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sp>
          <p:nvSpPr>
            <p:cNvPr id="4" name="Freeform 41"/>
            <p:cNvSpPr>
              <a:spLocks noEditPoints="1"/>
            </p:cNvSpPr>
            <p:nvPr/>
          </p:nvSpPr>
          <p:spPr bwMode="auto">
            <a:xfrm>
              <a:off x="1089592" y="1430439"/>
              <a:ext cx="458072" cy="416658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Box 6"/>
          <p:cNvSpPr txBox="1"/>
          <p:nvPr/>
        </p:nvSpPr>
        <p:spPr>
          <a:xfrm>
            <a:off x="2547212" y="1193268"/>
            <a:ext cx="5337026" cy="934722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[1]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软件工程导论，第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6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版，张海藩，牟永敏（编著），清华大学出版社，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2013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[2]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软件项目管理，第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版，朱少民、韩莹（编著），人民邮电出版社，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2007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[3]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项目管理知识体系指南（</a:t>
            </a:r>
            <a:r>
              <a:rPr lang="en-US" altLang="zh-CN" sz="1100" noProof="1">
                <a:latin typeface="+mj-ea"/>
                <a:ea typeface="+mj-ea"/>
                <a:sym typeface="+mn-ea"/>
              </a:rPr>
              <a:t>PMBOK 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指南</a:t>
            </a:r>
            <a:r>
              <a:rPr lang="en-US" altLang="zh-CN" sz="1100" noProof="1">
                <a:latin typeface="+mj-ea"/>
                <a:ea typeface="+mj-ea"/>
                <a:sym typeface="+mn-ea"/>
              </a:rPr>
              <a:t>)/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项目管理协会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[4]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项目计划书模板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国标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(GB8567——88)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2530648" y="934854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（一）</a:t>
            </a:r>
            <a:r>
              <a:rPr lang="zh-CN" altLang="en-US" sz="1600" b="1" dirty="0"/>
              <a:t>书籍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12963" y="3420988"/>
            <a:ext cx="1632793" cy="760362"/>
            <a:chOff x="465719" y="3291830"/>
            <a:chExt cx="1658494" cy="740511"/>
          </a:xfrm>
        </p:grpSpPr>
        <p:sp>
          <p:nvSpPr>
            <p:cNvPr id="8" name="Freeform 1"/>
            <p:cNvSpPr>
              <a:spLocks noChangeArrowheads="1"/>
            </p:cNvSpPr>
            <p:nvPr/>
          </p:nvSpPr>
          <p:spPr bwMode="auto">
            <a:xfrm rot="10800000">
              <a:off x="465719" y="3291830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+mn-ea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1134" y="3488771"/>
              <a:ext cx="346674" cy="34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11"/>
          <p:cNvSpPr txBox="1"/>
          <p:nvPr/>
        </p:nvSpPr>
        <p:spPr>
          <a:xfrm>
            <a:off x="2619920" y="2552997"/>
            <a:ext cx="5992971" cy="553848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[5] </a:t>
            </a:r>
            <a:r>
              <a:rPr lang="en-US" altLang="zh-CN" sz="1100" dirty="0">
                <a:latin typeface="+mn-ea"/>
              </a:rPr>
              <a:t>CSDN https://blog.csdn.net/hack_tian/article/details/78652655</a:t>
            </a:r>
          </a:p>
          <a:p>
            <a:pPr>
              <a:lnSpc>
                <a:spcPct val="150000"/>
              </a:lnSpc>
            </a:pPr>
            <a:endParaRPr lang="en-US" altLang="zh-CN" sz="1100" dirty="0">
              <a:latin typeface="+mn-ea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2504669" y="2293748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二</a:t>
            </a:r>
            <a:r>
              <a:rPr lang="zh-CN" altLang="zh-CN" sz="1600" b="1" dirty="0"/>
              <a:t>）</a:t>
            </a:r>
            <a:r>
              <a:rPr lang="zh-CN" altLang="en-US" b="1" dirty="0"/>
              <a:t>网站</a:t>
            </a:r>
            <a:endParaRPr lang="zh-CN" altLang="en-US" sz="1600" b="1" dirty="0"/>
          </a:p>
        </p:txBody>
      </p:sp>
      <p:sp>
        <p:nvSpPr>
          <p:cNvPr id="12" name="TextBox 13"/>
          <p:cNvSpPr txBox="1"/>
          <p:nvPr/>
        </p:nvSpPr>
        <p:spPr>
          <a:xfrm>
            <a:off x="2619920" y="3627026"/>
            <a:ext cx="5992971" cy="424261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[6] </a:t>
            </a:r>
            <a:r>
              <a:rPr lang="en-US" altLang="zh-CN" sz="1100" dirty="0">
                <a:latin typeface="+mn-ea"/>
              </a:rPr>
              <a:t>CNNIC     http://www.cnnic.net.cn/</a:t>
            </a: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[7] </a:t>
            </a:r>
            <a:r>
              <a:rPr lang="en-US" altLang="zh-CN" sz="1100" dirty="0">
                <a:latin typeface="+mn-ea"/>
              </a:rPr>
              <a:t>199IT     http://www.199it.com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2504669" y="3367778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三</a:t>
            </a:r>
            <a:r>
              <a:rPr lang="zh-CN" altLang="zh-CN" sz="1600" b="1" dirty="0"/>
              <a:t>）</a:t>
            </a:r>
            <a:r>
              <a:rPr lang="zh-CN" altLang="en-US" b="1" dirty="0"/>
              <a:t>数据来源</a:t>
            </a:r>
            <a:endParaRPr lang="zh-CN" altLang="en-US" sz="1600" b="1" dirty="0"/>
          </a:p>
        </p:txBody>
      </p:sp>
      <p:grpSp>
        <p:nvGrpSpPr>
          <p:cNvPr id="14" name="Group 4"/>
          <p:cNvGrpSpPr/>
          <p:nvPr/>
        </p:nvGrpSpPr>
        <p:grpSpPr>
          <a:xfrm>
            <a:off x="812963" y="2346569"/>
            <a:ext cx="1632793" cy="759635"/>
            <a:chOff x="1372486" y="3793072"/>
            <a:chExt cx="6146978" cy="2804667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 rot="10800000">
              <a:off x="1372486" y="3793072"/>
              <a:ext cx="6146978" cy="2804667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grpSp>
          <p:nvGrpSpPr>
            <p:cNvPr id="16" name="Group 2"/>
            <p:cNvGrpSpPr>
              <a:grpSpLocks/>
            </p:cNvGrpSpPr>
            <p:nvPr/>
          </p:nvGrpSpPr>
          <p:grpSpPr bwMode="auto">
            <a:xfrm>
              <a:off x="3531959" y="4060393"/>
              <a:ext cx="1906518" cy="1888205"/>
              <a:chOff x="1569458" y="688424"/>
              <a:chExt cx="334962" cy="331788"/>
            </a:xfrm>
            <a:solidFill>
              <a:schemeClr val="bg1"/>
            </a:solidFill>
          </p:grpSpPr>
          <p:sp>
            <p:nvSpPr>
              <p:cNvPr id="17" name="Freeform 11"/>
              <p:cNvSpPr>
                <a:spLocks noChangeArrowheads="1"/>
              </p:cNvSpPr>
              <p:nvPr/>
            </p:nvSpPr>
            <p:spPr bwMode="auto">
              <a:xfrm>
                <a:off x="1587500" y="901699"/>
                <a:ext cx="42863" cy="77788"/>
              </a:xfrm>
              <a:custGeom>
                <a:avLst/>
                <a:gdLst>
                  <a:gd name="T0" fmla="*/ 0 w 118"/>
                  <a:gd name="T1" fmla="*/ 183 h 218"/>
                  <a:gd name="T2" fmla="*/ 25 w 118"/>
                  <a:gd name="T3" fmla="*/ 217 h 218"/>
                  <a:gd name="T4" fmla="*/ 84 w 118"/>
                  <a:gd name="T5" fmla="*/ 217 h 218"/>
                  <a:gd name="T6" fmla="*/ 117 w 118"/>
                  <a:gd name="T7" fmla="*/ 183 h 218"/>
                  <a:gd name="T8" fmla="*/ 117 w 118"/>
                  <a:gd name="T9" fmla="*/ 0 h 218"/>
                  <a:gd name="T10" fmla="*/ 17 w 118"/>
                  <a:gd name="T11" fmla="*/ 91 h 218"/>
                  <a:gd name="T12" fmla="*/ 0 w 118"/>
                  <a:gd name="T13" fmla="*/ 75 h 218"/>
                  <a:gd name="T14" fmla="*/ 0 w 118"/>
                  <a:gd name="T15" fmla="*/ 183 h 218"/>
                  <a:gd name="T16" fmla="*/ 0 w 118"/>
                  <a:gd name="T17" fmla="*/ 183 h 218"/>
                  <a:gd name="T18" fmla="*/ 0 w 118"/>
                  <a:gd name="T19" fmla="*/ 18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18">
                    <a:moveTo>
                      <a:pt x="0" y="183"/>
                    </a:moveTo>
                    <a:cubicBezTo>
                      <a:pt x="0" y="200"/>
                      <a:pt x="8" y="217"/>
                      <a:pt x="25" y="217"/>
                    </a:cubicBezTo>
                    <a:cubicBezTo>
                      <a:pt x="84" y="217"/>
                      <a:pt x="84" y="217"/>
                      <a:pt x="84" y="217"/>
                    </a:cubicBezTo>
                    <a:cubicBezTo>
                      <a:pt x="100" y="217"/>
                      <a:pt x="117" y="200"/>
                      <a:pt x="117" y="18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183"/>
                    </a:lnTo>
                    <a:close/>
                    <a:moveTo>
                      <a:pt x="0" y="183"/>
                    </a:moveTo>
                    <a:lnTo>
                      <a:pt x="0" y="18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18" name="Freeform 12"/>
              <p:cNvSpPr>
                <a:spLocks noChangeArrowheads="1"/>
              </p:cNvSpPr>
              <p:nvPr/>
            </p:nvSpPr>
            <p:spPr bwMode="auto">
              <a:xfrm>
                <a:off x="1657350" y="858837"/>
                <a:ext cx="42863" cy="120650"/>
              </a:xfrm>
              <a:custGeom>
                <a:avLst/>
                <a:gdLst>
                  <a:gd name="T0" fmla="*/ 0 w 118"/>
                  <a:gd name="T1" fmla="*/ 301 h 336"/>
                  <a:gd name="T2" fmla="*/ 34 w 118"/>
                  <a:gd name="T3" fmla="*/ 335 h 336"/>
                  <a:gd name="T4" fmla="*/ 84 w 118"/>
                  <a:gd name="T5" fmla="*/ 335 h 336"/>
                  <a:gd name="T6" fmla="*/ 117 w 118"/>
                  <a:gd name="T7" fmla="*/ 301 h 336"/>
                  <a:gd name="T8" fmla="*/ 117 w 118"/>
                  <a:gd name="T9" fmla="*/ 76 h 336"/>
                  <a:gd name="T10" fmla="*/ 42 w 118"/>
                  <a:gd name="T11" fmla="*/ 0 h 336"/>
                  <a:gd name="T12" fmla="*/ 0 w 118"/>
                  <a:gd name="T13" fmla="*/ 42 h 336"/>
                  <a:gd name="T14" fmla="*/ 0 w 118"/>
                  <a:gd name="T15" fmla="*/ 301 h 336"/>
                  <a:gd name="T16" fmla="*/ 0 w 118"/>
                  <a:gd name="T17" fmla="*/ 301 h 336"/>
                  <a:gd name="T18" fmla="*/ 0 w 118"/>
                  <a:gd name="T19" fmla="*/ 301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336">
                    <a:moveTo>
                      <a:pt x="0" y="301"/>
                    </a:moveTo>
                    <a:cubicBezTo>
                      <a:pt x="0" y="318"/>
                      <a:pt x="17" y="335"/>
                      <a:pt x="34" y="335"/>
                    </a:cubicBezTo>
                    <a:cubicBezTo>
                      <a:pt x="84" y="335"/>
                      <a:pt x="84" y="335"/>
                      <a:pt x="84" y="335"/>
                    </a:cubicBezTo>
                    <a:cubicBezTo>
                      <a:pt x="101" y="335"/>
                      <a:pt x="117" y="318"/>
                      <a:pt x="117" y="301"/>
                    </a:cubicBezTo>
                    <a:cubicBezTo>
                      <a:pt x="117" y="76"/>
                      <a:pt x="117" y="76"/>
                      <a:pt x="117" y="7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301"/>
                    </a:lnTo>
                    <a:close/>
                    <a:moveTo>
                      <a:pt x="0" y="301"/>
                    </a:moveTo>
                    <a:lnTo>
                      <a:pt x="0" y="3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19" name="Freeform 13"/>
              <p:cNvSpPr>
                <a:spLocks noChangeArrowheads="1"/>
              </p:cNvSpPr>
              <p:nvPr/>
            </p:nvSpPr>
            <p:spPr bwMode="auto">
              <a:xfrm>
                <a:off x="1727200" y="858837"/>
                <a:ext cx="42863" cy="120650"/>
              </a:xfrm>
              <a:custGeom>
                <a:avLst/>
                <a:gdLst>
                  <a:gd name="T0" fmla="*/ 92 w 118"/>
                  <a:gd name="T1" fmla="*/ 335 h 336"/>
                  <a:gd name="T2" fmla="*/ 117 w 118"/>
                  <a:gd name="T3" fmla="*/ 301 h 336"/>
                  <a:gd name="T4" fmla="*/ 117 w 118"/>
                  <a:gd name="T5" fmla="*/ 0 h 336"/>
                  <a:gd name="T6" fmla="*/ 0 w 118"/>
                  <a:gd name="T7" fmla="*/ 118 h 336"/>
                  <a:gd name="T8" fmla="*/ 0 w 118"/>
                  <a:gd name="T9" fmla="*/ 301 h 336"/>
                  <a:gd name="T10" fmla="*/ 33 w 118"/>
                  <a:gd name="T11" fmla="*/ 335 h 336"/>
                  <a:gd name="T12" fmla="*/ 92 w 118"/>
                  <a:gd name="T13" fmla="*/ 335 h 336"/>
                  <a:gd name="T14" fmla="*/ 92 w 118"/>
                  <a:gd name="T15" fmla="*/ 335 h 336"/>
                  <a:gd name="T16" fmla="*/ 92 w 118"/>
                  <a:gd name="T17" fmla="*/ 33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336">
                    <a:moveTo>
                      <a:pt x="92" y="335"/>
                    </a:moveTo>
                    <a:cubicBezTo>
                      <a:pt x="108" y="335"/>
                      <a:pt x="117" y="318"/>
                      <a:pt x="117" y="301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318"/>
                      <a:pt x="16" y="335"/>
                      <a:pt x="33" y="335"/>
                    </a:cubicBezTo>
                    <a:lnTo>
                      <a:pt x="92" y="335"/>
                    </a:lnTo>
                    <a:close/>
                    <a:moveTo>
                      <a:pt x="92" y="335"/>
                    </a:moveTo>
                    <a:lnTo>
                      <a:pt x="92" y="3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0" name="Freeform 14"/>
              <p:cNvSpPr>
                <a:spLocks noChangeArrowheads="1"/>
              </p:cNvSpPr>
              <p:nvPr/>
            </p:nvSpPr>
            <p:spPr bwMode="auto">
              <a:xfrm>
                <a:off x="1795463" y="817562"/>
                <a:ext cx="46037" cy="163512"/>
              </a:xfrm>
              <a:custGeom>
                <a:avLst/>
                <a:gdLst>
                  <a:gd name="T0" fmla="*/ 0 w 126"/>
                  <a:gd name="T1" fmla="*/ 41 h 452"/>
                  <a:gd name="T2" fmla="*/ 0 w 126"/>
                  <a:gd name="T3" fmla="*/ 417 h 452"/>
                  <a:gd name="T4" fmla="*/ 33 w 126"/>
                  <a:gd name="T5" fmla="*/ 451 h 452"/>
                  <a:gd name="T6" fmla="*/ 92 w 126"/>
                  <a:gd name="T7" fmla="*/ 451 h 452"/>
                  <a:gd name="T8" fmla="*/ 125 w 126"/>
                  <a:gd name="T9" fmla="*/ 417 h 452"/>
                  <a:gd name="T10" fmla="*/ 125 w 126"/>
                  <a:gd name="T11" fmla="*/ 66 h 452"/>
                  <a:gd name="T12" fmla="*/ 50 w 126"/>
                  <a:gd name="T13" fmla="*/ 0 h 452"/>
                  <a:gd name="T14" fmla="*/ 0 w 126"/>
                  <a:gd name="T15" fmla="*/ 41 h 452"/>
                  <a:gd name="T16" fmla="*/ 0 w 126"/>
                  <a:gd name="T17" fmla="*/ 41 h 452"/>
                  <a:gd name="T18" fmla="*/ 0 w 126"/>
                  <a:gd name="T19" fmla="*/ 4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52">
                    <a:moveTo>
                      <a:pt x="0" y="41"/>
                    </a:moveTo>
                    <a:cubicBezTo>
                      <a:pt x="0" y="417"/>
                      <a:pt x="0" y="417"/>
                      <a:pt x="0" y="417"/>
                    </a:cubicBezTo>
                    <a:cubicBezTo>
                      <a:pt x="0" y="434"/>
                      <a:pt x="17" y="451"/>
                      <a:pt x="33" y="451"/>
                    </a:cubicBezTo>
                    <a:cubicBezTo>
                      <a:pt x="92" y="451"/>
                      <a:pt x="92" y="451"/>
                      <a:pt x="92" y="451"/>
                    </a:cubicBezTo>
                    <a:cubicBezTo>
                      <a:pt x="109" y="451"/>
                      <a:pt x="125" y="434"/>
                      <a:pt x="125" y="417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0" y="41"/>
                    </a:lnTo>
                    <a:close/>
                    <a:moveTo>
                      <a:pt x="0" y="41"/>
                    </a:move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1" name="Freeform 15"/>
              <p:cNvSpPr>
                <a:spLocks noChangeArrowheads="1"/>
              </p:cNvSpPr>
              <p:nvPr/>
            </p:nvSpPr>
            <p:spPr bwMode="auto">
              <a:xfrm>
                <a:off x="1576388" y="744537"/>
                <a:ext cx="261937" cy="163512"/>
              </a:xfrm>
              <a:custGeom>
                <a:avLst/>
                <a:gdLst>
                  <a:gd name="T0" fmla="*/ 234 w 728"/>
                  <a:gd name="T1" fmla="*/ 284 h 452"/>
                  <a:gd name="T2" fmla="*/ 292 w 728"/>
                  <a:gd name="T3" fmla="*/ 284 h 452"/>
                  <a:gd name="T4" fmla="*/ 359 w 728"/>
                  <a:gd name="T5" fmla="*/ 351 h 452"/>
                  <a:gd name="T6" fmla="*/ 401 w 728"/>
                  <a:gd name="T7" fmla="*/ 368 h 452"/>
                  <a:gd name="T8" fmla="*/ 434 w 728"/>
                  <a:gd name="T9" fmla="*/ 351 h 452"/>
                  <a:gd name="T10" fmla="*/ 660 w 728"/>
                  <a:gd name="T11" fmla="*/ 134 h 452"/>
                  <a:gd name="T12" fmla="*/ 694 w 728"/>
                  <a:gd name="T13" fmla="*/ 167 h 452"/>
                  <a:gd name="T14" fmla="*/ 710 w 728"/>
                  <a:gd name="T15" fmla="*/ 175 h 452"/>
                  <a:gd name="T16" fmla="*/ 727 w 728"/>
                  <a:gd name="T17" fmla="*/ 159 h 452"/>
                  <a:gd name="T18" fmla="*/ 727 w 728"/>
                  <a:gd name="T19" fmla="*/ 33 h 452"/>
                  <a:gd name="T20" fmla="*/ 719 w 728"/>
                  <a:gd name="T21" fmla="*/ 8 h 452"/>
                  <a:gd name="T22" fmla="*/ 694 w 728"/>
                  <a:gd name="T23" fmla="*/ 0 h 452"/>
                  <a:gd name="T24" fmla="*/ 568 w 728"/>
                  <a:gd name="T25" fmla="*/ 0 h 452"/>
                  <a:gd name="T26" fmla="*/ 551 w 728"/>
                  <a:gd name="T27" fmla="*/ 8 h 452"/>
                  <a:gd name="T28" fmla="*/ 551 w 728"/>
                  <a:gd name="T29" fmla="*/ 33 h 452"/>
                  <a:gd name="T30" fmla="*/ 585 w 728"/>
                  <a:gd name="T31" fmla="*/ 58 h 452"/>
                  <a:gd name="T32" fmla="*/ 426 w 728"/>
                  <a:gd name="T33" fmla="*/ 217 h 452"/>
                  <a:gd name="T34" fmla="*/ 401 w 728"/>
                  <a:gd name="T35" fmla="*/ 225 h 452"/>
                  <a:gd name="T36" fmla="*/ 368 w 728"/>
                  <a:gd name="T37" fmla="*/ 217 h 452"/>
                  <a:gd name="T38" fmla="*/ 292 w 728"/>
                  <a:gd name="T39" fmla="*/ 142 h 452"/>
                  <a:gd name="T40" fmla="*/ 234 w 728"/>
                  <a:gd name="T41" fmla="*/ 142 h 452"/>
                  <a:gd name="T42" fmla="*/ 8 w 728"/>
                  <a:gd name="T43" fmla="*/ 359 h 452"/>
                  <a:gd name="T44" fmla="*/ 0 w 728"/>
                  <a:gd name="T45" fmla="*/ 393 h 452"/>
                  <a:gd name="T46" fmla="*/ 8 w 728"/>
                  <a:gd name="T47" fmla="*/ 426 h 452"/>
                  <a:gd name="T48" fmla="*/ 25 w 728"/>
                  <a:gd name="T49" fmla="*/ 435 h 452"/>
                  <a:gd name="T50" fmla="*/ 83 w 728"/>
                  <a:gd name="T51" fmla="*/ 435 h 452"/>
                  <a:gd name="T52" fmla="*/ 234 w 728"/>
                  <a:gd name="T53" fmla="*/ 284 h 452"/>
                  <a:gd name="T54" fmla="*/ 234 w 728"/>
                  <a:gd name="T55" fmla="*/ 284 h 452"/>
                  <a:gd name="T56" fmla="*/ 234 w 728"/>
                  <a:gd name="T57" fmla="*/ 28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8" h="452">
                    <a:moveTo>
                      <a:pt x="234" y="284"/>
                    </a:moveTo>
                    <a:cubicBezTo>
                      <a:pt x="250" y="267"/>
                      <a:pt x="276" y="267"/>
                      <a:pt x="292" y="284"/>
                    </a:cubicBezTo>
                    <a:cubicBezTo>
                      <a:pt x="359" y="351"/>
                      <a:pt x="359" y="351"/>
                      <a:pt x="359" y="351"/>
                    </a:cubicBezTo>
                    <a:cubicBezTo>
                      <a:pt x="376" y="368"/>
                      <a:pt x="384" y="368"/>
                      <a:pt x="401" y="368"/>
                    </a:cubicBezTo>
                    <a:cubicBezTo>
                      <a:pt x="418" y="368"/>
                      <a:pt x="426" y="368"/>
                      <a:pt x="434" y="351"/>
                    </a:cubicBezTo>
                    <a:cubicBezTo>
                      <a:pt x="660" y="134"/>
                      <a:pt x="660" y="134"/>
                      <a:pt x="660" y="134"/>
                    </a:cubicBezTo>
                    <a:cubicBezTo>
                      <a:pt x="694" y="167"/>
                      <a:pt x="694" y="167"/>
                      <a:pt x="694" y="167"/>
                    </a:cubicBezTo>
                    <a:cubicBezTo>
                      <a:pt x="702" y="175"/>
                      <a:pt x="710" y="175"/>
                      <a:pt x="710" y="175"/>
                    </a:cubicBezTo>
                    <a:cubicBezTo>
                      <a:pt x="719" y="175"/>
                      <a:pt x="727" y="167"/>
                      <a:pt x="727" y="159"/>
                    </a:cubicBezTo>
                    <a:cubicBezTo>
                      <a:pt x="727" y="33"/>
                      <a:pt x="727" y="33"/>
                      <a:pt x="727" y="33"/>
                    </a:cubicBezTo>
                    <a:cubicBezTo>
                      <a:pt x="727" y="25"/>
                      <a:pt x="727" y="16"/>
                      <a:pt x="719" y="8"/>
                    </a:cubicBezTo>
                    <a:cubicBezTo>
                      <a:pt x="710" y="0"/>
                      <a:pt x="702" y="0"/>
                      <a:pt x="694" y="0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560" y="0"/>
                      <a:pt x="551" y="0"/>
                      <a:pt x="551" y="8"/>
                    </a:cubicBezTo>
                    <a:cubicBezTo>
                      <a:pt x="543" y="16"/>
                      <a:pt x="551" y="25"/>
                      <a:pt x="551" y="33"/>
                    </a:cubicBezTo>
                    <a:cubicBezTo>
                      <a:pt x="585" y="58"/>
                      <a:pt x="585" y="58"/>
                      <a:pt x="585" y="58"/>
                    </a:cubicBezTo>
                    <a:cubicBezTo>
                      <a:pt x="426" y="217"/>
                      <a:pt x="426" y="217"/>
                      <a:pt x="426" y="217"/>
                    </a:cubicBezTo>
                    <a:cubicBezTo>
                      <a:pt x="426" y="225"/>
                      <a:pt x="409" y="225"/>
                      <a:pt x="401" y="225"/>
                    </a:cubicBezTo>
                    <a:cubicBezTo>
                      <a:pt x="393" y="225"/>
                      <a:pt x="376" y="225"/>
                      <a:pt x="368" y="217"/>
                    </a:cubicBezTo>
                    <a:cubicBezTo>
                      <a:pt x="292" y="142"/>
                      <a:pt x="292" y="142"/>
                      <a:pt x="292" y="142"/>
                    </a:cubicBezTo>
                    <a:cubicBezTo>
                      <a:pt x="276" y="125"/>
                      <a:pt x="250" y="125"/>
                      <a:pt x="234" y="142"/>
                    </a:cubicBezTo>
                    <a:cubicBezTo>
                      <a:pt x="8" y="359"/>
                      <a:pt x="8" y="359"/>
                      <a:pt x="8" y="359"/>
                    </a:cubicBezTo>
                    <a:cubicBezTo>
                      <a:pt x="0" y="368"/>
                      <a:pt x="0" y="384"/>
                      <a:pt x="0" y="393"/>
                    </a:cubicBezTo>
                    <a:cubicBezTo>
                      <a:pt x="0" y="410"/>
                      <a:pt x="0" y="418"/>
                      <a:pt x="8" y="426"/>
                    </a:cubicBezTo>
                    <a:cubicBezTo>
                      <a:pt x="25" y="435"/>
                      <a:pt x="25" y="435"/>
                      <a:pt x="25" y="435"/>
                    </a:cubicBezTo>
                    <a:cubicBezTo>
                      <a:pt x="41" y="451"/>
                      <a:pt x="67" y="451"/>
                      <a:pt x="83" y="435"/>
                    </a:cubicBezTo>
                    <a:lnTo>
                      <a:pt x="234" y="284"/>
                    </a:lnTo>
                    <a:close/>
                    <a:moveTo>
                      <a:pt x="234" y="284"/>
                    </a:moveTo>
                    <a:lnTo>
                      <a:pt x="234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2" name="Freeform 16"/>
              <p:cNvSpPr>
                <a:spLocks noChangeArrowheads="1"/>
              </p:cNvSpPr>
              <p:nvPr/>
            </p:nvSpPr>
            <p:spPr bwMode="auto">
              <a:xfrm>
                <a:off x="1569458" y="688424"/>
                <a:ext cx="334962" cy="331788"/>
              </a:xfrm>
              <a:custGeom>
                <a:avLst/>
                <a:gdLst>
                  <a:gd name="T0" fmla="*/ 887 w 929"/>
                  <a:gd name="T1" fmla="*/ 0 h 921"/>
                  <a:gd name="T2" fmla="*/ 836 w 929"/>
                  <a:gd name="T3" fmla="*/ 50 h 921"/>
                  <a:gd name="T4" fmla="*/ 836 w 929"/>
                  <a:gd name="T5" fmla="*/ 837 h 921"/>
                  <a:gd name="T6" fmla="*/ 51 w 929"/>
                  <a:gd name="T7" fmla="*/ 837 h 921"/>
                  <a:gd name="T8" fmla="*/ 0 w 929"/>
                  <a:gd name="T9" fmla="*/ 878 h 921"/>
                  <a:gd name="T10" fmla="*/ 51 w 929"/>
                  <a:gd name="T11" fmla="*/ 920 h 921"/>
                  <a:gd name="T12" fmla="*/ 887 w 929"/>
                  <a:gd name="T13" fmla="*/ 920 h 921"/>
                  <a:gd name="T14" fmla="*/ 928 w 929"/>
                  <a:gd name="T15" fmla="*/ 878 h 921"/>
                  <a:gd name="T16" fmla="*/ 928 w 929"/>
                  <a:gd name="T17" fmla="*/ 50 h 921"/>
                  <a:gd name="T18" fmla="*/ 887 w 929"/>
                  <a:gd name="T19" fmla="*/ 0 h 921"/>
                  <a:gd name="T20" fmla="*/ 887 w 929"/>
                  <a:gd name="T21" fmla="*/ 0 h 921"/>
                  <a:gd name="T22" fmla="*/ 887 w 929"/>
                  <a:gd name="T23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9" h="921">
                    <a:moveTo>
                      <a:pt x="887" y="0"/>
                    </a:moveTo>
                    <a:cubicBezTo>
                      <a:pt x="862" y="0"/>
                      <a:pt x="836" y="26"/>
                      <a:pt x="836" y="50"/>
                    </a:cubicBezTo>
                    <a:cubicBezTo>
                      <a:pt x="836" y="837"/>
                      <a:pt x="836" y="837"/>
                      <a:pt x="836" y="837"/>
                    </a:cubicBezTo>
                    <a:cubicBezTo>
                      <a:pt x="51" y="837"/>
                      <a:pt x="51" y="837"/>
                      <a:pt x="51" y="837"/>
                    </a:cubicBezTo>
                    <a:cubicBezTo>
                      <a:pt x="26" y="837"/>
                      <a:pt x="0" y="853"/>
                      <a:pt x="0" y="878"/>
                    </a:cubicBezTo>
                    <a:cubicBezTo>
                      <a:pt x="0" y="903"/>
                      <a:pt x="26" y="920"/>
                      <a:pt x="51" y="920"/>
                    </a:cubicBezTo>
                    <a:cubicBezTo>
                      <a:pt x="887" y="920"/>
                      <a:pt x="887" y="920"/>
                      <a:pt x="887" y="920"/>
                    </a:cubicBezTo>
                    <a:cubicBezTo>
                      <a:pt x="912" y="920"/>
                      <a:pt x="928" y="903"/>
                      <a:pt x="928" y="878"/>
                    </a:cubicBezTo>
                    <a:cubicBezTo>
                      <a:pt x="928" y="50"/>
                      <a:pt x="928" y="50"/>
                      <a:pt x="928" y="50"/>
                    </a:cubicBezTo>
                    <a:cubicBezTo>
                      <a:pt x="928" y="26"/>
                      <a:pt x="903" y="0"/>
                      <a:pt x="887" y="0"/>
                    </a:cubicBezTo>
                    <a:close/>
                    <a:moveTo>
                      <a:pt x="887" y="0"/>
                    </a:moveTo>
                    <a:lnTo>
                      <a:pt x="887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参考资料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"/>
    </mc:Choice>
    <mc:Fallback xmlns="">
      <p:transition spd="slow" advTm="2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3020747" y="1218044"/>
            <a:ext cx="2623449" cy="2786281"/>
            <a:chOff x="4516955" y="1649312"/>
            <a:chExt cx="3553454" cy="3791975"/>
          </a:xfrm>
        </p:grpSpPr>
        <p:sp>
          <p:nvSpPr>
            <p:cNvPr id="3" name="Freeform 414"/>
            <p:cNvSpPr>
              <a:spLocks noEditPoints="1"/>
            </p:cNvSpPr>
            <p:nvPr/>
          </p:nvSpPr>
          <p:spPr bwMode="auto">
            <a:xfrm>
              <a:off x="4516955" y="2019261"/>
              <a:ext cx="3159167" cy="3168902"/>
            </a:xfrm>
            <a:custGeom>
              <a:avLst/>
              <a:gdLst>
                <a:gd name="T0" fmla="*/ 137 w 274"/>
                <a:gd name="T1" fmla="*/ 0 h 274"/>
                <a:gd name="T2" fmla="*/ 0 w 274"/>
                <a:gd name="T3" fmla="*/ 137 h 274"/>
                <a:gd name="T4" fmla="*/ 137 w 274"/>
                <a:gd name="T5" fmla="*/ 274 h 274"/>
                <a:gd name="T6" fmla="*/ 274 w 274"/>
                <a:gd name="T7" fmla="*/ 137 h 274"/>
                <a:gd name="T8" fmla="*/ 137 w 274"/>
                <a:gd name="T9" fmla="*/ 0 h 274"/>
                <a:gd name="T10" fmla="*/ 137 w 274"/>
                <a:gd name="T11" fmla="*/ 239 h 274"/>
                <a:gd name="T12" fmla="*/ 34 w 274"/>
                <a:gd name="T13" fmla="*/ 137 h 274"/>
                <a:gd name="T14" fmla="*/ 137 w 274"/>
                <a:gd name="T15" fmla="*/ 34 h 274"/>
                <a:gd name="T16" fmla="*/ 240 w 274"/>
                <a:gd name="T17" fmla="*/ 137 h 274"/>
                <a:gd name="T18" fmla="*/ 137 w 274"/>
                <a:gd name="T19" fmla="*/ 23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4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4"/>
                    <a:pt x="137" y="274"/>
                  </a:cubicBezTo>
                  <a:cubicBezTo>
                    <a:pt x="213" y="274"/>
                    <a:pt x="274" y="212"/>
                    <a:pt x="274" y="137"/>
                  </a:cubicBezTo>
                  <a:cubicBezTo>
                    <a:pt x="274" y="61"/>
                    <a:pt x="213" y="0"/>
                    <a:pt x="137" y="0"/>
                  </a:cubicBezTo>
                  <a:close/>
                  <a:moveTo>
                    <a:pt x="137" y="239"/>
                  </a:moveTo>
                  <a:cubicBezTo>
                    <a:pt x="80" y="239"/>
                    <a:pt x="34" y="193"/>
                    <a:pt x="34" y="137"/>
                  </a:cubicBezTo>
                  <a:cubicBezTo>
                    <a:pt x="34" y="80"/>
                    <a:pt x="80" y="34"/>
                    <a:pt x="137" y="34"/>
                  </a:cubicBezTo>
                  <a:cubicBezTo>
                    <a:pt x="194" y="34"/>
                    <a:pt x="240" y="80"/>
                    <a:pt x="240" y="137"/>
                  </a:cubicBezTo>
                  <a:cubicBezTo>
                    <a:pt x="240" y="193"/>
                    <a:pt x="194" y="239"/>
                    <a:pt x="137" y="239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416"/>
            <p:cNvSpPr>
              <a:spLocks/>
            </p:cNvSpPr>
            <p:nvPr/>
          </p:nvSpPr>
          <p:spPr bwMode="auto">
            <a:xfrm>
              <a:off x="5553785" y="4725728"/>
              <a:ext cx="545187" cy="598732"/>
            </a:xfrm>
            <a:custGeom>
              <a:avLst/>
              <a:gdLst>
                <a:gd name="T0" fmla="*/ 15 w 47"/>
                <a:gd name="T1" fmla="*/ 0 h 52"/>
                <a:gd name="T2" fmla="*/ 0 w 47"/>
                <a:gd name="T3" fmla="*/ 44 h 52"/>
                <a:gd name="T4" fmla="*/ 47 w 47"/>
                <a:gd name="T5" fmla="*/ 52 h 52"/>
                <a:gd name="T6" fmla="*/ 47 w 47"/>
                <a:gd name="T7" fmla="*/ 5 h 52"/>
                <a:gd name="T8" fmla="*/ 15 w 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15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5" y="49"/>
                    <a:pt x="31" y="52"/>
                    <a:pt x="47" y="5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6" y="5"/>
                    <a:pt x="25" y="3"/>
                    <a:pt x="15" y="0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17"/>
            <p:cNvSpPr>
              <a:spLocks/>
            </p:cNvSpPr>
            <p:nvPr/>
          </p:nvSpPr>
          <p:spPr bwMode="auto">
            <a:xfrm>
              <a:off x="5071878" y="1902435"/>
              <a:ext cx="793442" cy="754501"/>
            </a:xfrm>
            <a:custGeom>
              <a:avLst/>
              <a:gdLst>
                <a:gd name="T0" fmla="*/ 28 w 69"/>
                <a:gd name="T1" fmla="*/ 65 h 65"/>
                <a:gd name="T2" fmla="*/ 69 w 69"/>
                <a:gd name="T3" fmla="*/ 46 h 65"/>
                <a:gd name="T4" fmla="*/ 60 w 69"/>
                <a:gd name="T5" fmla="*/ 0 h 65"/>
                <a:gd name="T6" fmla="*/ 0 w 69"/>
                <a:gd name="T7" fmla="*/ 27 h 65"/>
                <a:gd name="T8" fmla="*/ 28 w 6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5">
                  <a:moveTo>
                    <a:pt x="28" y="65"/>
                  </a:moveTo>
                  <a:cubicBezTo>
                    <a:pt x="40" y="55"/>
                    <a:pt x="54" y="49"/>
                    <a:pt x="69" y="4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5"/>
                    <a:pt x="17" y="14"/>
                    <a:pt x="0" y="27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18"/>
            <p:cNvSpPr>
              <a:spLocks/>
            </p:cNvSpPr>
            <p:nvPr/>
          </p:nvSpPr>
          <p:spPr bwMode="auto">
            <a:xfrm>
              <a:off x="6537069" y="3265404"/>
              <a:ext cx="1533340" cy="2175883"/>
            </a:xfrm>
            <a:custGeom>
              <a:avLst/>
              <a:gdLst>
                <a:gd name="T0" fmla="*/ 65 w 133"/>
                <a:gd name="T1" fmla="*/ 29 h 188"/>
                <a:gd name="T2" fmla="*/ 0 w 133"/>
                <a:gd name="T3" fmla="*/ 124 h 188"/>
                <a:gd name="T4" fmla="*/ 26 w 133"/>
                <a:gd name="T5" fmla="*/ 188 h 188"/>
                <a:gd name="T6" fmla="*/ 133 w 133"/>
                <a:gd name="T7" fmla="*/ 29 h 188"/>
                <a:gd name="T8" fmla="*/ 131 w 133"/>
                <a:gd name="T9" fmla="*/ 0 h 188"/>
                <a:gd name="T10" fmla="*/ 63 w 133"/>
                <a:gd name="T11" fmla="*/ 12 h 188"/>
                <a:gd name="T12" fmla="*/ 65 w 133"/>
                <a:gd name="T13" fmla="*/ 2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88">
                  <a:moveTo>
                    <a:pt x="65" y="29"/>
                  </a:moveTo>
                  <a:cubicBezTo>
                    <a:pt x="65" y="72"/>
                    <a:pt x="38" y="109"/>
                    <a:pt x="0" y="124"/>
                  </a:cubicBezTo>
                  <a:cubicBezTo>
                    <a:pt x="26" y="188"/>
                    <a:pt x="26" y="188"/>
                    <a:pt x="26" y="188"/>
                  </a:cubicBezTo>
                  <a:cubicBezTo>
                    <a:pt x="89" y="162"/>
                    <a:pt x="133" y="101"/>
                    <a:pt x="133" y="29"/>
                  </a:cubicBezTo>
                  <a:cubicBezTo>
                    <a:pt x="133" y="19"/>
                    <a:pt x="132" y="10"/>
                    <a:pt x="131" y="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7"/>
                    <a:pt x="65" y="23"/>
                    <a:pt x="65" y="29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Freeform 420"/>
            <p:cNvSpPr>
              <a:spLocks/>
            </p:cNvSpPr>
            <p:nvPr/>
          </p:nvSpPr>
          <p:spPr bwMode="auto">
            <a:xfrm>
              <a:off x="6293682" y="1649312"/>
              <a:ext cx="1635562" cy="1504133"/>
            </a:xfrm>
            <a:custGeom>
              <a:avLst/>
              <a:gdLst>
                <a:gd name="T0" fmla="*/ 11 w 142"/>
                <a:gd name="T1" fmla="*/ 0 h 130"/>
                <a:gd name="T2" fmla="*/ 0 w 142"/>
                <a:gd name="T3" fmla="*/ 67 h 130"/>
                <a:gd name="T4" fmla="*/ 78 w 142"/>
                <a:gd name="T5" fmla="*/ 130 h 130"/>
                <a:gd name="T6" fmla="*/ 142 w 142"/>
                <a:gd name="T7" fmla="*/ 105 h 130"/>
                <a:gd name="T8" fmla="*/ 11 w 142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0">
                  <a:moveTo>
                    <a:pt x="11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36" y="73"/>
                    <a:pt x="65" y="98"/>
                    <a:pt x="78" y="130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20" y="50"/>
                    <a:pt x="71" y="10"/>
                    <a:pt x="11" y="0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43715" y="826636"/>
            <a:ext cx="2786309" cy="837695"/>
            <a:chOff x="6655890" y="1130073"/>
            <a:chExt cx="3774048" cy="1140057"/>
          </a:xfrm>
        </p:grpSpPr>
        <p:grpSp>
          <p:nvGrpSpPr>
            <p:cNvPr id="11" name="组合 10"/>
            <p:cNvGrpSpPr/>
            <p:nvPr/>
          </p:nvGrpSpPr>
          <p:grpSpPr>
            <a:xfrm>
              <a:off x="7789419" y="1130073"/>
              <a:ext cx="2640519" cy="649105"/>
              <a:chOff x="7860852" y="1152157"/>
              <a:chExt cx="4314929" cy="649105"/>
            </a:xfrm>
          </p:grpSpPr>
          <p:sp>
            <p:nvSpPr>
              <p:cNvPr id="13" name="文本框 32"/>
              <p:cNvSpPr txBox="1"/>
              <p:nvPr/>
            </p:nvSpPr>
            <p:spPr>
              <a:xfrm>
                <a:off x="7860852" y="1152157"/>
                <a:ext cx="258024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讨论选题</a:t>
                </a:r>
              </a:p>
            </p:txBody>
          </p:sp>
          <p:sp>
            <p:nvSpPr>
              <p:cNvPr id="14" name="矩形 1"/>
              <p:cNvSpPr>
                <a:spLocks noChangeArrowheads="1"/>
              </p:cNvSpPr>
              <p:nvPr/>
            </p:nvSpPr>
            <p:spPr bwMode="auto">
              <a:xfrm>
                <a:off x="7874298" y="1466169"/>
                <a:ext cx="4301483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小组进行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6655890" y="1449859"/>
              <a:ext cx="1075765" cy="820271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765" h="820271">
                  <a:moveTo>
                    <a:pt x="0" y="820271"/>
                  </a:moveTo>
                  <a:lnTo>
                    <a:pt x="389965" y="0"/>
                  </a:lnTo>
                  <a:lnTo>
                    <a:pt x="1075765" y="0"/>
                  </a:lnTo>
                  <a:lnTo>
                    <a:pt x="1075765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66365" y="3703877"/>
            <a:ext cx="2633429" cy="948386"/>
            <a:chOff x="6280220" y="5045836"/>
            <a:chExt cx="3566972" cy="1290700"/>
          </a:xfrm>
        </p:grpSpPr>
        <p:sp>
          <p:nvSpPr>
            <p:cNvPr id="26" name="任意多边形 25"/>
            <p:cNvSpPr/>
            <p:nvPr/>
          </p:nvSpPr>
          <p:spPr>
            <a:xfrm>
              <a:off x="6280220" y="5045836"/>
              <a:ext cx="860611" cy="820270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611" h="820270">
                  <a:moveTo>
                    <a:pt x="0" y="0"/>
                  </a:moveTo>
                  <a:lnTo>
                    <a:pt x="174811" y="806823"/>
                  </a:lnTo>
                  <a:lnTo>
                    <a:pt x="860611" y="806823"/>
                  </a:lnTo>
                  <a:lnTo>
                    <a:pt x="860611" y="82027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178998" y="5513269"/>
              <a:ext cx="2668194" cy="823267"/>
              <a:chOff x="7860852" y="1089543"/>
              <a:chExt cx="4360154" cy="823267"/>
            </a:xfrm>
          </p:grpSpPr>
          <p:sp>
            <p:nvSpPr>
              <p:cNvPr id="28" name="文本框 62"/>
              <p:cNvSpPr txBox="1"/>
              <p:nvPr/>
            </p:nvSpPr>
            <p:spPr>
              <a:xfrm>
                <a:off x="7860852" y="1089543"/>
                <a:ext cx="258024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游戏制作</a:t>
                </a:r>
              </a:p>
            </p:txBody>
          </p:sp>
          <p:sp>
            <p:nvSpPr>
              <p:cNvPr id="29" name="矩形 1"/>
              <p:cNvSpPr>
                <a:spLocks noChangeArrowheads="1"/>
              </p:cNvSpPr>
              <p:nvPr/>
            </p:nvSpPr>
            <p:spPr bwMode="auto">
              <a:xfrm>
                <a:off x="7874301" y="1368283"/>
                <a:ext cx="4346705" cy="544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小组共同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游戏测试审核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14319" y="3279189"/>
            <a:ext cx="2756174" cy="637169"/>
            <a:chOff x="927184" y="4467863"/>
            <a:chExt cx="3733230" cy="867151"/>
          </a:xfrm>
        </p:grpSpPr>
        <p:grpSp>
          <p:nvGrpSpPr>
            <p:cNvPr id="31" name="组合 30"/>
            <p:cNvGrpSpPr/>
            <p:nvPr/>
          </p:nvGrpSpPr>
          <p:grpSpPr>
            <a:xfrm>
              <a:off x="927184" y="4721181"/>
              <a:ext cx="2547542" cy="613833"/>
              <a:chOff x="556968" y="1471874"/>
              <a:chExt cx="4037696" cy="613833"/>
            </a:xfrm>
          </p:grpSpPr>
          <p:sp>
            <p:nvSpPr>
              <p:cNvPr id="33" name="文本框 35"/>
              <p:cNvSpPr txBox="1"/>
              <p:nvPr/>
            </p:nvSpPr>
            <p:spPr>
              <a:xfrm>
                <a:off x="1445155" y="1471874"/>
                <a:ext cx="314950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马易安</a:t>
                </a:r>
              </a:p>
            </p:txBody>
          </p:sp>
          <p:sp>
            <p:nvSpPr>
              <p:cNvPr id="34" name="矩形 1"/>
              <p:cNvSpPr>
                <a:spLocks noChangeArrowheads="1"/>
              </p:cNvSpPr>
              <p:nvPr/>
            </p:nvSpPr>
            <p:spPr bwMode="auto">
              <a:xfrm>
                <a:off x="556968" y="1750614"/>
                <a:ext cx="4037696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36376" y="978538"/>
            <a:ext cx="7348981" cy="2640249"/>
            <a:chOff x="1634309" y="1336805"/>
            <a:chExt cx="9954177" cy="3593235"/>
          </a:xfrm>
        </p:grpSpPr>
        <p:grpSp>
          <p:nvGrpSpPr>
            <p:cNvPr id="36" name="组合 35"/>
            <p:cNvGrpSpPr/>
            <p:nvPr/>
          </p:nvGrpSpPr>
          <p:grpSpPr>
            <a:xfrm>
              <a:off x="1634309" y="1336805"/>
              <a:ext cx="9954177" cy="3593235"/>
              <a:chOff x="1390466" y="1515015"/>
              <a:chExt cx="15776755" cy="3593235"/>
            </a:xfrm>
          </p:grpSpPr>
          <p:sp>
            <p:nvSpPr>
              <p:cNvPr id="38" name="文本框 66"/>
              <p:cNvSpPr txBox="1"/>
              <p:nvPr/>
            </p:nvSpPr>
            <p:spPr>
              <a:xfrm>
                <a:off x="1390466" y="1515015"/>
                <a:ext cx="3149510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汪诗怡</a:t>
                </a:r>
              </a:p>
            </p:txBody>
          </p:sp>
          <p:sp>
            <p:nvSpPr>
              <p:cNvPr id="39" name="矩形 1"/>
              <p:cNvSpPr>
                <a:spLocks noChangeArrowheads="1"/>
              </p:cNvSpPr>
              <p:nvPr/>
            </p:nvSpPr>
            <p:spPr bwMode="auto">
              <a:xfrm>
                <a:off x="13143067" y="4354289"/>
                <a:ext cx="4024154" cy="753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项目计划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游戏策划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 flipH="1">
              <a:off x="3631416" y="1551710"/>
              <a:ext cx="1385047" cy="860612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  <a:gd name="connsiteX0" fmla="*/ 0 w 1546411"/>
                <a:gd name="connsiteY0" fmla="*/ 443753 h 443753"/>
                <a:gd name="connsiteX1" fmla="*/ 860611 w 1546411"/>
                <a:gd name="connsiteY1" fmla="*/ 0 h 443753"/>
                <a:gd name="connsiteX2" fmla="*/ 1546411 w 1546411"/>
                <a:gd name="connsiteY2" fmla="*/ 0 h 443753"/>
                <a:gd name="connsiteX3" fmla="*/ 1546411 w 1546411"/>
                <a:gd name="connsiteY3" fmla="*/ 13447 h 443753"/>
                <a:gd name="connsiteX0" fmla="*/ 0 w 1385047"/>
                <a:gd name="connsiteY0" fmla="*/ 860612 h 860612"/>
                <a:gd name="connsiteX1" fmla="*/ 699247 w 1385047"/>
                <a:gd name="connsiteY1" fmla="*/ 0 h 860612"/>
                <a:gd name="connsiteX2" fmla="*/ 1385047 w 1385047"/>
                <a:gd name="connsiteY2" fmla="*/ 0 h 860612"/>
                <a:gd name="connsiteX3" fmla="*/ 1385047 w 1385047"/>
                <a:gd name="connsiteY3" fmla="*/ 13447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047" h="860612">
                  <a:moveTo>
                    <a:pt x="0" y="860612"/>
                  </a:moveTo>
                  <a:lnTo>
                    <a:pt x="699247" y="0"/>
                  </a:lnTo>
                  <a:lnTo>
                    <a:pt x="1385047" y="0"/>
                  </a:lnTo>
                  <a:lnTo>
                    <a:pt x="1385047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小组分工及评价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Freeform 418">
            <a:extLst>
              <a:ext uri="{FF2B5EF4-FFF2-40B4-BE49-F238E27FC236}">
                <a16:creationId xmlns:a16="http://schemas.microsoft.com/office/drawing/2014/main" id="{2D14A684-4E02-4118-8D18-869774EBD8D7}"/>
              </a:ext>
            </a:extLst>
          </p:cNvPr>
          <p:cNvSpPr>
            <a:spLocks/>
          </p:cNvSpPr>
          <p:nvPr/>
        </p:nvSpPr>
        <p:spPr bwMode="auto">
          <a:xfrm rot="20203661">
            <a:off x="4912054" y="2036721"/>
            <a:ext cx="1246646" cy="1586974"/>
          </a:xfrm>
          <a:custGeom>
            <a:avLst/>
            <a:gdLst>
              <a:gd name="T0" fmla="*/ 65 w 133"/>
              <a:gd name="T1" fmla="*/ 29 h 188"/>
              <a:gd name="T2" fmla="*/ 0 w 133"/>
              <a:gd name="T3" fmla="*/ 124 h 188"/>
              <a:gd name="T4" fmla="*/ 26 w 133"/>
              <a:gd name="T5" fmla="*/ 188 h 188"/>
              <a:gd name="T6" fmla="*/ 133 w 133"/>
              <a:gd name="T7" fmla="*/ 29 h 188"/>
              <a:gd name="T8" fmla="*/ 131 w 133"/>
              <a:gd name="T9" fmla="*/ 0 h 188"/>
              <a:gd name="T10" fmla="*/ 63 w 133"/>
              <a:gd name="T11" fmla="*/ 12 h 188"/>
              <a:gd name="T12" fmla="*/ 65 w 133"/>
              <a:gd name="T13" fmla="*/ 2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88">
                <a:moveTo>
                  <a:pt x="65" y="29"/>
                </a:moveTo>
                <a:cubicBezTo>
                  <a:pt x="65" y="72"/>
                  <a:pt x="38" y="109"/>
                  <a:pt x="0" y="124"/>
                </a:cubicBezTo>
                <a:cubicBezTo>
                  <a:pt x="26" y="188"/>
                  <a:pt x="26" y="188"/>
                  <a:pt x="26" y="188"/>
                </a:cubicBezTo>
                <a:cubicBezTo>
                  <a:pt x="89" y="162"/>
                  <a:pt x="133" y="101"/>
                  <a:pt x="133" y="29"/>
                </a:cubicBezTo>
                <a:cubicBezTo>
                  <a:pt x="133" y="19"/>
                  <a:pt x="132" y="10"/>
                  <a:pt x="131" y="0"/>
                </a:cubicBezTo>
                <a:cubicBezTo>
                  <a:pt x="63" y="12"/>
                  <a:pt x="63" y="12"/>
                  <a:pt x="63" y="12"/>
                </a:cubicBezTo>
                <a:cubicBezTo>
                  <a:pt x="64" y="17"/>
                  <a:pt x="65" y="23"/>
                  <a:pt x="65" y="29"/>
                </a:cubicBezTo>
                <a:close/>
              </a:path>
            </a:pathLst>
          </a:custGeom>
          <a:solidFill>
            <a:srgbClr val="18BEBA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6474C07-2925-4EC5-A492-4AD1BCEFB991}"/>
              </a:ext>
            </a:extLst>
          </p:cNvPr>
          <p:cNvGrpSpPr/>
          <p:nvPr/>
        </p:nvGrpSpPr>
        <p:grpSpPr>
          <a:xfrm flipH="1">
            <a:off x="5831072" y="2505973"/>
            <a:ext cx="2685350" cy="677799"/>
            <a:chOff x="927184" y="4467863"/>
            <a:chExt cx="3733230" cy="86715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7738ACD-1AAF-4711-B7FC-EF93C328E060}"/>
                </a:ext>
              </a:extLst>
            </p:cNvPr>
            <p:cNvGrpSpPr/>
            <p:nvPr/>
          </p:nvGrpSpPr>
          <p:grpSpPr>
            <a:xfrm>
              <a:off x="927184" y="4721181"/>
              <a:ext cx="2547542" cy="613833"/>
              <a:chOff x="556968" y="1471874"/>
              <a:chExt cx="4037696" cy="613833"/>
            </a:xfrm>
          </p:grpSpPr>
          <p:sp>
            <p:nvSpPr>
              <p:cNvPr id="47" name="文本框 35">
                <a:extLst>
                  <a:ext uri="{FF2B5EF4-FFF2-40B4-BE49-F238E27FC236}">
                    <a16:creationId xmlns:a16="http://schemas.microsoft.com/office/drawing/2014/main" id="{B899CAD1-1651-456E-909E-AE83905296CC}"/>
                  </a:ext>
                </a:extLst>
              </p:cNvPr>
              <p:cNvSpPr txBox="1"/>
              <p:nvPr/>
            </p:nvSpPr>
            <p:spPr>
              <a:xfrm>
                <a:off x="1445155" y="1471874"/>
                <a:ext cx="3149509" cy="374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王淑慧</a:t>
                </a:r>
              </a:p>
            </p:txBody>
          </p:sp>
          <p:sp>
            <p:nvSpPr>
              <p:cNvPr id="48" name="矩形 1">
                <a:extLst>
                  <a:ext uri="{FF2B5EF4-FFF2-40B4-BE49-F238E27FC236}">
                    <a16:creationId xmlns:a16="http://schemas.microsoft.com/office/drawing/2014/main" id="{84C16F3C-655E-43EC-BB78-EC4FC80D4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968" y="1750614"/>
                <a:ext cx="4037696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任意多边形 31">
              <a:extLst>
                <a:ext uri="{FF2B5EF4-FFF2-40B4-BE49-F238E27FC236}">
                  <a16:creationId xmlns:a16="http://schemas.microsoft.com/office/drawing/2014/main" id="{C49D0FBF-FDD3-4C6A-992D-7FF9729BECF1}"/>
                </a:ext>
              </a:extLst>
            </p:cNvPr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9D9DCFC-298F-4825-8C4D-939134096A9F}"/>
              </a:ext>
            </a:extLst>
          </p:cNvPr>
          <p:cNvSpPr txBox="1"/>
          <p:nvPr/>
        </p:nvSpPr>
        <p:spPr>
          <a:xfrm>
            <a:off x="2021331" y="1273230"/>
            <a:ext cx="10583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游戏素材设计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FA2DCB-E66B-4E14-B3F3-860D80781D68}"/>
              </a:ext>
            </a:extLst>
          </p:cNvPr>
          <p:cNvSpPr txBox="1"/>
          <p:nvPr/>
        </p:nvSpPr>
        <p:spPr>
          <a:xfrm>
            <a:off x="1973852" y="3747257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脚本编写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6551" y="64794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89/100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9852" y="318377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90/100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3325" y="2462890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91/100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70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1) 复件 4\1f921b9d265f602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44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H_SubTitle_2"/>
          <p:cNvSpPr txBox="1"/>
          <p:nvPr>
            <p:custDataLst>
              <p:tags r:id="rId1"/>
            </p:custDataLst>
          </p:nvPr>
        </p:nvSpPr>
        <p:spPr>
          <a:xfrm>
            <a:off x="2340322" y="2160116"/>
            <a:ext cx="597666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演示完毕  感谢您的聆听</a:t>
            </a:r>
            <a:endParaRPr lang="da-DK" altLang="zh-CN" sz="4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MH_SubTitle_2">
            <a:extLst>
              <a:ext uri="{FF2B5EF4-FFF2-40B4-BE49-F238E27FC236}">
                <a16:creationId xmlns:a16="http://schemas.microsoft.com/office/drawing/2014/main" id="{DFB1F3C4-614C-4C2F-AB29-9EF30888888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08874" y="71884"/>
            <a:ext cx="1872208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G12</a:t>
            </a:r>
            <a:endParaRPr lang="da-DK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5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1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412008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5400000">
            <a:off x="633133" y="1727423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34981" y="2258254"/>
            <a:ext cx="3754245" cy="0"/>
          </a:xfrm>
          <a:prstGeom prst="line">
            <a:avLst/>
          </a:prstGeom>
          <a:ln>
            <a:solidFill>
              <a:srgbClr val="18BEB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28710" y="1302495"/>
            <a:ext cx="3312368" cy="92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1400" dirty="0"/>
              <a:t>游戏的主要用户在</a:t>
            </a:r>
            <a:r>
              <a:rPr lang="en-US" altLang="zh-CN" sz="1400" dirty="0"/>
              <a:t>14-30</a:t>
            </a:r>
            <a:r>
              <a:rPr lang="zh-CN" altLang="en-US" sz="1400" dirty="0"/>
              <a:t>岁左右，核心的用户群以学生和上班族为主；主力用户为学生，对于游戏她们兴趣很广，想法很独特，喜爱有创意</a:t>
            </a: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272725" y="2808188"/>
            <a:ext cx="3168353" cy="114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1400" dirty="0"/>
              <a:t>年轻的我们，对于游戏有目的的选择，知道自己需要什么，会更加理性、务实，会在游戏时间上倾注；渴望具有挑战性，刺激性，用以打发无聊时间。寻找游戏的快节奏，以刺激、满足感为主</a:t>
            </a:r>
            <a:r>
              <a:rPr lang="zh-CN" altLang="en-US" sz="900" dirty="0"/>
              <a:t>。</a:t>
            </a:r>
            <a:endParaRPr lang="zh-CN" altLang="en-US" sz="882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6974" y="958641"/>
            <a:ext cx="2763926" cy="35584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燕尾形 3">
            <a:extLst>
              <a:ext uri="{FF2B5EF4-FFF2-40B4-BE49-F238E27FC236}">
                <a16:creationId xmlns:a16="http://schemas.microsoft.com/office/drawing/2014/main" id="{60554901-14D3-4DEB-AF64-71FC2BDA6424}"/>
              </a:ext>
            </a:extLst>
          </p:cNvPr>
          <p:cNvSpPr/>
          <p:nvPr/>
        </p:nvSpPr>
        <p:spPr>
          <a:xfrm rot="5400000">
            <a:off x="715118" y="3499561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3593A6-C3E2-4301-9340-263E848615CE}"/>
              </a:ext>
            </a:extLst>
          </p:cNvPr>
          <p:cNvCxnSpPr>
            <a:cxnSpLocks/>
          </p:cNvCxnSpPr>
          <p:nvPr/>
        </p:nvCxnSpPr>
        <p:spPr>
          <a:xfrm>
            <a:off x="616966" y="4030392"/>
            <a:ext cx="3672260" cy="0"/>
          </a:xfrm>
          <a:prstGeom prst="line">
            <a:avLst/>
          </a:prstGeom>
          <a:ln>
            <a:solidFill>
              <a:srgbClr val="18BEB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93460" y="1222992"/>
            <a:ext cx="1665528" cy="1665961"/>
          </a:xfrm>
          <a:prstGeom prst="ellipse">
            <a:avLst/>
          </a:prstGeom>
          <a:noFill/>
          <a:ln w="317500">
            <a:solidFill>
              <a:srgbClr val="18B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29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80620" y="1423042"/>
            <a:ext cx="1269810" cy="1270141"/>
          </a:xfrm>
          <a:prstGeom prst="ellipse">
            <a:avLst/>
          </a:prstGeom>
          <a:noFill/>
          <a:ln w="6350">
            <a:solidFill>
              <a:srgbClr val="20C9F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29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弧形 4"/>
          <p:cNvSpPr/>
          <p:nvPr/>
        </p:nvSpPr>
        <p:spPr>
          <a:xfrm rot="1419601">
            <a:off x="3684798" y="1226027"/>
            <a:ext cx="1663738" cy="1664172"/>
          </a:xfrm>
          <a:prstGeom prst="arc">
            <a:avLst>
              <a:gd name="adj1" fmla="val 16200000"/>
              <a:gd name="adj2" fmla="val 74557"/>
            </a:avLst>
          </a:prstGeom>
          <a:ln w="317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75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弧形 5"/>
          <p:cNvSpPr/>
          <p:nvPr/>
        </p:nvSpPr>
        <p:spPr>
          <a:xfrm rot="6836891">
            <a:off x="3684581" y="1224103"/>
            <a:ext cx="1664172" cy="1663738"/>
          </a:xfrm>
          <a:prstGeom prst="arc">
            <a:avLst>
              <a:gd name="adj1" fmla="val 16200000"/>
              <a:gd name="adj2" fmla="val 19713747"/>
            </a:avLst>
          </a:prstGeom>
          <a:ln w="317500">
            <a:solidFill>
              <a:srgbClr val="20C9F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弧形 6"/>
          <p:cNvSpPr/>
          <p:nvPr/>
        </p:nvSpPr>
        <p:spPr>
          <a:xfrm rot="10285779">
            <a:off x="3677557" y="1226027"/>
            <a:ext cx="1663738" cy="1664172"/>
          </a:xfrm>
          <a:prstGeom prst="arc">
            <a:avLst>
              <a:gd name="adj1" fmla="val 16200000"/>
              <a:gd name="adj2" fmla="val 18837964"/>
            </a:avLst>
          </a:prstGeom>
          <a:ln w="317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29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标题 11"/>
          <p:cNvSpPr txBox="1"/>
          <p:nvPr/>
        </p:nvSpPr>
        <p:spPr>
          <a:xfrm>
            <a:off x="3547411" y="1651867"/>
            <a:ext cx="370362" cy="2083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标题 11"/>
          <p:cNvSpPr txBox="1"/>
          <p:nvPr/>
        </p:nvSpPr>
        <p:spPr>
          <a:xfrm>
            <a:off x="5134674" y="1754358"/>
            <a:ext cx="370362" cy="2083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25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标题 11"/>
          <p:cNvSpPr txBox="1"/>
          <p:nvPr/>
        </p:nvSpPr>
        <p:spPr>
          <a:xfrm>
            <a:off x="4923039" y="2498628"/>
            <a:ext cx="370362" cy="2083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15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标题 11"/>
          <p:cNvSpPr txBox="1"/>
          <p:nvPr/>
        </p:nvSpPr>
        <p:spPr>
          <a:xfrm>
            <a:off x="4129408" y="2710318"/>
            <a:ext cx="370362" cy="2083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10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标题 11"/>
          <p:cNvSpPr txBox="1"/>
          <p:nvPr/>
        </p:nvSpPr>
        <p:spPr>
          <a:xfrm>
            <a:off x="1188193" y="1470396"/>
            <a:ext cx="758853" cy="42002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1"/>
          <p:cNvSpPr txBox="1"/>
          <p:nvPr/>
        </p:nvSpPr>
        <p:spPr>
          <a:xfrm>
            <a:off x="1807144" y="1470396"/>
            <a:ext cx="1603797" cy="58550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用户在游戏中是寻找满足感的，但也要给一定的难度，挫败用户的好胜心理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1"/>
          <p:cNvSpPr txBox="1"/>
          <p:nvPr/>
        </p:nvSpPr>
        <p:spPr>
          <a:xfrm>
            <a:off x="1260202" y="2389105"/>
            <a:ext cx="614837" cy="42002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94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%</a:t>
            </a:r>
            <a:endParaRPr lang="zh-CN" altLang="en-US" sz="294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标题 11"/>
          <p:cNvSpPr txBox="1"/>
          <p:nvPr/>
        </p:nvSpPr>
        <p:spPr>
          <a:xfrm>
            <a:off x="1813790" y="2511505"/>
            <a:ext cx="1603797" cy="58550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简单、有趣、容易获得满足感，可以有效的支配游戏时间并能在游戏间获得快乐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1"/>
          <p:cNvSpPr txBox="1"/>
          <p:nvPr/>
        </p:nvSpPr>
        <p:spPr>
          <a:xfrm>
            <a:off x="5229737" y="1371179"/>
            <a:ext cx="1119883" cy="4200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11"/>
          <p:cNvSpPr txBox="1"/>
          <p:nvPr/>
        </p:nvSpPr>
        <p:spPr>
          <a:xfrm>
            <a:off x="5964680" y="1486391"/>
            <a:ext cx="1603797" cy="58550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用户的目的是设置游戏特殊身份，特殊标志满足幻想</a:t>
            </a:r>
            <a:r>
              <a:rPr lang="zh-CN" altLang="en-US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1" name="标题 11"/>
          <p:cNvSpPr txBox="1"/>
          <p:nvPr/>
        </p:nvSpPr>
        <p:spPr>
          <a:xfrm>
            <a:off x="5469295" y="2314753"/>
            <a:ext cx="687814" cy="42002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4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zh-CN" altLang="en-US" sz="294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1"/>
          <p:cNvSpPr txBox="1"/>
          <p:nvPr/>
        </p:nvSpPr>
        <p:spPr>
          <a:xfrm>
            <a:off x="5964680" y="2511506"/>
            <a:ext cx="1603797" cy="58550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游戏一定要承载一定的故事，这些故事并且都是大众熟知的，让用户有身历其境的感觉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6226" y="3625426"/>
            <a:ext cx="6270690" cy="5656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行为开始向年轻化发展，希望自己在游戏空间活动其他需求，例如：体现自我价值、炫耀、得到认可等；游戏平台是提供一个自我满足、自我展示的平台，满足的过程中，最大化的凸显用户在游戏中的价值才是最重要的</a:t>
            </a:r>
            <a:r>
              <a:rPr lang="zh-CN" altLang="en-US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6" name="矩形 25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MH_SubTitle_2"/>
          <p:cNvSpPr txBox="1"/>
          <p:nvPr>
            <p:custDataLst>
              <p:tags r:id="rId1"/>
            </p:custDataLst>
          </p:nvPr>
        </p:nvSpPr>
        <p:spPr>
          <a:xfrm>
            <a:off x="467071" y="234447"/>
            <a:ext cx="114342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63A90B-8A93-4819-9F5A-26979C7151E9}"/>
              </a:ext>
            </a:extLst>
          </p:cNvPr>
          <p:cNvSpPr/>
          <p:nvPr/>
        </p:nvSpPr>
        <p:spPr>
          <a:xfrm>
            <a:off x="5017638" y="2984815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[6]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8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75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3996DF-CBE0-417F-8F7F-DEDB6F5DE3AD}"/>
              </a:ext>
            </a:extLst>
          </p:cNvPr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16258BC5-40ED-48CB-8062-7D93170AF9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意义分析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AA8049-9956-45AB-AA05-D33B7A312D2E}"/>
              </a:ext>
            </a:extLst>
          </p:cNvPr>
          <p:cNvSpPr/>
          <p:nvPr/>
        </p:nvSpPr>
        <p:spPr>
          <a:xfrm>
            <a:off x="540122" y="1152004"/>
            <a:ext cx="360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从用户使用移动设备玩游戏的类型上看，比较轻度的跑酷休闲类游戏依然是主要游戏类型，其用户占比均超过了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从产品针对的用户群体来说，跑酷游戏主要针对大量使用时间碎片化、付费能力较低的用户。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游戏类型的多元化发展有利于满足不同用户群体的不同诉求，同时促进了游戏玩法的差异化发展和创新，进而对行业的健康发展和良性竞争也起到了积极意义。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17848-CA30-4925-A793-54BA9D28D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44" y="0"/>
            <a:ext cx="4764384" cy="50403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08EAA69-90DE-4594-B96F-E2E1102A328B}"/>
              </a:ext>
            </a:extLst>
          </p:cNvPr>
          <p:cNvSpPr/>
          <p:nvPr/>
        </p:nvSpPr>
        <p:spPr>
          <a:xfrm>
            <a:off x="3894300" y="4608388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D5DB28-243D-4F0B-9D0E-AEABD4A45F9F}"/>
              </a:ext>
            </a:extLst>
          </p:cNvPr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E68BE33B-F53F-4F14-8EB8-B2FDFD34A4B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07950" y="223863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可行性分析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55BA7938-1C44-488B-A87B-A975C85A9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290" y="1079996"/>
            <a:ext cx="6060042" cy="335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技术可行性分析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本游戏使用</a:t>
            </a: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引擎制作，结合组成员的</a:t>
            </a: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语言基础，技术上可行</a:t>
            </a: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经济可行性分析</a:t>
            </a: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人力消耗免费，资源学校提供，并由本科目老师指导，所以成本只有计算机消耗，开发成本非常低，所以开发一个完整合理的跑酷游戏是可行的</a:t>
            </a: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操作可行性分析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用户已熟知游戏的操作方法，本游戏操作方法与传统跑酷游戏一致 </a:t>
            </a:r>
          </a:p>
        </p:txBody>
      </p:sp>
      <p:grpSp>
        <p:nvGrpSpPr>
          <p:cNvPr id="11" name="组 6">
            <a:extLst>
              <a:ext uri="{FF2B5EF4-FFF2-40B4-BE49-F238E27FC236}">
                <a16:creationId xmlns:a16="http://schemas.microsoft.com/office/drawing/2014/main" id="{547AEDD5-CCD1-43A2-9AFF-F5ECD54D635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12897" y="1151122"/>
            <a:ext cx="340688" cy="339521"/>
            <a:chOff x="5905041" y="2016087"/>
            <a:chExt cx="2060154" cy="2060154"/>
          </a:xfrm>
        </p:grpSpPr>
        <p:sp>
          <p:nvSpPr>
            <p:cNvPr id="12" name="同心圆 4">
              <a:extLst>
                <a:ext uri="{FF2B5EF4-FFF2-40B4-BE49-F238E27FC236}">
                  <a16:creationId xmlns:a16="http://schemas.microsoft.com/office/drawing/2014/main" id="{29848264-4819-47A6-B34B-F912E6F65971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13" name="L 形 12">
              <a:extLst>
                <a:ext uri="{FF2B5EF4-FFF2-40B4-BE49-F238E27FC236}">
                  <a16:creationId xmlns:a16="http://schemas.microsoft.com/office/drawing/2014/main" id="{BF4AE8F8-CEC9-4AF8-B5C9-F0B176B808B0}"/>
                </a:ext>
              </a:extLst>
            </p:cNvPr>
            <p:cNvSpPr/>
            <p:nvPr/>
          </p:nvSpPr>
          <p:spPr>
            <a:xfrm rot="18900000">
              <a:off x="6603520" y="2270951"/>
              <a:ext cx="663200" cy="1224766"/>
            </a:xfrm>
            <a:prstGeom prst="corner">
              <a:avLst>
                <a:gd name="adj1" fmla="val 16222"/>
                <a:gd name="adj2" fmla="val 14924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6">
            <a:extLst>
              <a:ext uri="{FF2B5EF4-FFF2-40B4-BE49-F238E27FC236}">
                <a16:creationId xmlns:a16="http://schemas.microsoft.com/office/drawing/2014/main" id="{A3AC8FEF-10A5-45B5-A76C-66AFF549504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12897" y="2322320"/>
            <a:ext cx="340688" cy="339521"/>
            <a:chOff x="5905041" y="2016087"/>
            <a:chExt cx="2060154" cy="2060154"/>
          </a:xfrm>
        </p:grpSpPr>
        <p:sp>
          <p:nvSpPr>
            <p:cNvPr id="15" name="同心圆 4">
              <a:extLst>
                <a:ext uri="{FF2B5EF4-FFF2-40B4-BE49-F238E27FC236}">
                  <a16:creationId xmlns:a16="http://schemas.microsoft.com/office/drawing/2014/main" id="{7BE05218-4C61-4E22-8C7C-0BD888BAC4E2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16" name="L 形 15">
              <a:extLst>
                <a:ext uri="{FF2B5EF4-FFF2-40B4-BE49-F238E27FC236}">
                  <a16:creationId xmlns:a16="http://schemas.microsoft.com/office/drawing/2014/main" id="{CBCF1662-8663-4F3B-A361-40C8A1B17EBC}"/>
                </a:ext>
              </a:extLst>
            </p:cNvPr>
            <p:cNvSpPr/>
            <p:nvPr/>
          </p:nvSpPr>
          <p:spPr>
            <a:xfrm rot="18900000">
              <a:off x="6603520" y="2270951"/>
              <a:ext cx="663200" cy="1224766"/>
            </a:xfrm>
            <a:prstGeom prst="corner">
              <a:avLst>
                <a:gd name="adj1" fmla="val 16222"/>
                <a:gd name="adj2" fmla="val 14924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6">
            <a:extLst>
              <a:ext uri="{FF2B5EF4-FFF2-40B4-BE49-F238E27FC236}">
                <a16:creationId xmlns:a16="http://schemas.microsoft.com/office/drawing/2014/main" id="{30AF613E-48E7-4151-976C-E7CF6AA8E9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12896" y="3549670"/>
            <a:ext cx="340688" cy="339521"/>
            <a:chOff x="5905041" y="2016087"/>
            <a:chExt cx="2060154" cy="2060154"/>
          </a:xfrm>
        </p:grpSpPr>
        <p:sp>
          <p:nvSpPr>
            <p:cNvPr id="18" name="同心圆 4">
              <a:extLst>
                <a:ext uri="{FF2B5EF4-FFF2-40B4-BE49-F238E27FC236}">
                  <a16:creationId xmlns:a16="http://schemas.microsoft.com/office/drawing/2014/main" id="{5F9CABC4-5344-4E1C-AA4F-73D6CBE53BDE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19" name="L 形 18">
              <a:extLst>
                <a:ext uri="{FF2B5EF4-FFF2-40B4-BE49-F238E27FC236}">
                  <a16:creationId xmlns:a16="http://schemas.microsoft.com/office/drawing/2014/main" id="{359C7698-15CE-4841-99FF-479A092BA88D}"/>
                </a:ext>
              </a:extLst>
            </p:cNvPr>
            <p:cNvSpPr/>
            <p:nvPr/>
          </p:nvSpPr>
          <p:spPr>
            <a:xfrm rot="18900000">
              <a:off x="6603520" y="2270951"/>
              <a:ext cx="663200" cy="1224766"/>
            </a:xfrm>
            <a:prstGeom prst="corner">
              <a:avLst>
                <a:gd name="adj1" fmla="val 16222"/>
                <a:gd name="adj2" fmla="val 14924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6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636466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项目计划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83069" y="1125679"/>
            <a:ext cx="775843" cy="39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5740" y="916455"/>
            <a:ext cx="2962642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项目启动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357" y="2247084"/>
            <a:ext cx="2962642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项目计划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8104" y="961438"/>
            <a:ext cx="3258530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项目编码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MH_SubTitle_2"/>
          <p:cNvSpPr txBox="1"/>
          <p:nvPr>
            <p:custDataLst>
              <p:tags r:id="rId1"/>
            </p:custDataLst>
          </p:nvPr>
        </p:nvSpPr>
        <p:spPr>
          <a:xfrm>
            <a:off x="180082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项目分布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26538D-A5D4-4A2B-9FC8-46E045CBC6BC}"/>
              </a:ext>
            </a:extLst>
          </p:cNvPr>
          <p:cNvSpPr txBox="1"/>
          <p:nvPr/>
        </p:nvSpPr>
        <p:spPr>
          <a:xfrm>
            <a:off x="1629784" y="1402172"/>
            <a:ext cx="300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小组成员确认，成立小组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人员分工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项目计划编写</a:t>
            </a:r>
            <a:endParaRPr lang="en-US" altLang="zh-CN" dirty="0"/>
          </a:p>
        </p:txBody>
      </p:sp>
      <p:sp>
        <p:nvSpPr>
          <p:cNvPr id="29" name="燕尾形 3">
            <a:extLst>
              <a:ext uri="{FF2B5EF4-FFF2-40B4-BE49-F238E27FC236}">
                <a16:creationId xmlns:a16="http://schemas.microsoft.com/office/drawing/2014/main" id="{6639E189-57E2-43E5-8F09-76790C497739}"/>
              </a:ext>
            </a:extLst>
          </p:cNvPr>
          <p:cNvSpPr/>
          <p:nvPr/>
        </p:nvSpPr>
        <p:spPr>
          <a:xfrm rot="5400000">
            <a:off x="869197" y="985097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燕尾形 3">
            <a:extLst>
              <a:ext uri="{FF2B5EF4-FFF2-40B4-BE49-F238E27FC236}">
                <a16:creationId xmlns:a16="http://schemas.microsoft.com/office/drawing/2014/main" id="{FE7C9FA0-014A-4E84-82A6-32A1167D473E}"/>
              </a:ext>
            </a:extLst>
          </p:cNvPr>
          <p:cNvSpPr/>
          <p:nvPr/>
        </p:nvSpPr>
        <p:spPr>
          <a:xfrm rot="5400000">
            <a:off x="893941" y="2304253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燕尾形 3">
            <a:extLst>
              <a:ext uri="{FF2B5EF4-FFF2-40B4-BE49-F238E27FC236}">
                <a16:creationId xmlns:a16="http://schemas.microsoft.com/office/drawing/2014/main" id="{E4529687-F0DC-4D32-A693-125D2CDE3BE0}"/>
              </a:ext>
            </a:extLst>
          </p:cNvPr>
          <p:cNvSpPr/>
          <p:nvPr/>
        </p:nvSpPr>
        <p:spPr>
          <a:xfrm rot="5400000">
            <a:off x="5182264" y="950724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燕尾形 3">
            <a:extLst>
              <a:ext uri="{FF2B5EF4-FFF2-40B4-BE49-F238E27FC236}">
                <a16:creationId xmlns:a16="http://schemas.microsoft.com/office/drawing/2014/main" id="{D79EE9E6-5475-43E7-B301-C0496A5F480A}"/>
              </a:ext>
            </a:extLst>
          </p:cNvPr>
          <p:cNvSpPr/>
          <p:nvPr/>
        </p:nvSpPr>
        <p:spPr>
          <a:xfrm rot="5400000">
            <a:off x="5182263" y="2271436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燕尾形 3">
            <a:extLst>
              <a:ext uri="{FF2B5EF4-FFF2-40B4-BE49-F238E27FC236}">
                <a16:creationId xmlns:a16="http://schemas.microsoft.com/office/drawing/2014/main" id="{E2E85503-9CD2-4ADD-9CF7-D68507728CF8}"/>
              </a:ext>
            </a:extLst>
          </p:cNvPr>
          <p:cNvSpPr/>
          <p:nvPr/>
        </p:nvSpPr>
        <p:spPr>
          <a:xfrm rot="5400000">
            <a:off x="913778" y="3657645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4158AD-5CD8-445D-BB37-1357B41478A0}"/>
              </a:ext>
            </a:extLst>
          </p:cNvPr>
          <p:cNvSpPr txBox="1"/>
          <p:nvPr/>
        </p:nvSpPr>
        <p:spPr>
          <a:xfrm>
            <a:off x="1537577" y="2740979"/>
            <a:ext cx="253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、需求分析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、需求报告编写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、可行性分析</a:t>
            </a:r>
          </a:p>
        </p:txBody>
      </p:sp>
      <p:sp>
        <p:nvSpPr>
          <p:cNvPr id="37" name="燕尾形 3">
            <a:extLst>
              <a:ext uri="{FF2B5EF4-FFF2-40B4-BE49-F238E27FC236}">
                <a16:creationId xmlns:a16="http://schemas.microsoft.com/office/drawing/2014/main" id="{1A510189-E2A6-434D-B2BD-9732992542FA}"/>
              </a:ext>
            </a:extLst>
          </p:cNvPr>
          <p:cNvSpPr/>
          <p:nvPr/>
        </p:nvSpPr>
        <p:spPr>
          <a:xfrm rot="5400000">
            <a:off x="5182263" y="3701047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5E068DE2-E9FD-4B45-BD57-82DE4BEC9311}"/>
              </a:ext>
            </a:extLst>
          </p:cNvPr>
          <p:cNvSpPr txBox="1"/>
          <p:nvPr/>
        </p:nvSpPr>
        <p:spPr>
          <a:xfrm>
            <a:off x="5900793" y="3660908"/>
            <a:ext cx="2962642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25CB02-EA63-4C34-9363-F2185D6E1B34}"/>
              </a:ext>
            </a:extLst>
          </p:cNvPr>
          <p:cNvSpPr txBox="1"/>
          <p:nvPr/>
        </p:nvSpPr>
        <p:spPr>
          <a:xfrm>
            <a:off x="5790753" y="4152495"/>
            <a:ext cx="197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、项目总结报告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、课程收尾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2CBDB2D3-F051-40C9-9831-00233E1E9272}"/>
              </a:ext>
            </a:extLst>
          </p:cNvPr>
          <p:cNvSpPr txBox="1"/>
          <p:nvPr/>
        </p:nvSpPr>
        <p:spPr>
          <a:xfrm>
            <a:off x="5900793" y="2233250"/>
            <a:ext cx="3258530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E0A42D-C0BE-4A10-B844-E3F7C897A9C9}"/>
              </a:ext>
            </a:extLst>
          </p:cNvPr>
          <p:cNvSpPr txBox="1"/>
          <p:nvPr/>
        </p:nvSpPr>
        <p:spPr>
          <a:xfrm>
            <a:off x="5790753" y="2678578"/>
            <a:ext cx="2494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、制定测试计划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、编写测试用例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、实施测试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、编写测试报告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08ADEFA-FCFB-4C50-A40F-6F64B04039BE}"/>
              </a:ext>
            </a:extLst>
          </p:cNvPr>
          <p:cNvSpPr txBox="1"/>
          <p:nvPr/>
        </p:nvSpPr>
        <p:spPr>
          <a:xfrm>
            <a:off x="5790753" y="1494938"/>
            <a:ext cx="277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、人物动作技能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、功能模块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94209B79-3B56-455C-A21C-B36D4E612EC2}"/>
              </a:ext>
            </a:extLst>
          </p:cNvPr>
          <p:cNvSpPr txBox="1"/>
          <p:nvPr/>
        </p:nvSpPr>
        <p:spPr>
          <a:xfrm>
            <a:off x="1653070" y="3531001"/>
            <a:ext cx="2962642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项目设计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6FE8E35-5DAC-4D4D-A9D4-5EEEECFA9FFF}"/>
              </a:ext>
            </a:extLst>
          </p:cNvPr>
          <p:cNvSpPr txBox="1"/>
          <p:nvPr/>
        </p:nvSpPr>
        <p:spPr>
          <a:xfrm>
            <a:off x="1537577" y="4022645"/>
            <a:ext cx="253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、情节设计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、人物设计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、界面设计</a:t>
            </a:r>
          </a:p>
        </p:txBody>
      </p:sp>
    </p:spTree>
    <p:extLst>
      <p:ext uri="{BB962C8B-B14F-4D97-AF65-F5344CB8AC3E}">
        <p14:creationId xmlns:p14="http://schemas.microsoft.com/office/powerpoint/2010/main" val="41491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9.pptx12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Desc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Microsoft Office PowerPoint</Application>
  <PresentationFormat>自定义</PresentationFormat>
  <Paragraphs>237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方正兰亭准黑_GBK</vt:lpstr>
      <vt:lpstr>宋体</vt:lpstr>
      <vt:lpstr>微软雅黑</vt:lpstr>
      <vt:lpstr>Adobe Caslon Pro Bold</vt:lpstr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/>
  <dc:description>锐旗设计；https://9ppt.taobao.com</dc:description>
  <cp:lastModifiedBy/>
  <cp:revision>1</cp:revision>
  <dcterms:modified xsi:type="dcterms:W3CDTF">2019-03-23T06:14:36Z</dcterms:modified>
</cp:coreProperties>
</file>