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85767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8996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985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401199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8322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834493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483180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44637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8744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13/02/2023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4634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CC8A7D-1997-4D06-B48B-3C00FFF29654}" type="datetimeFigureOut">
              <a:rPr lang="es-GT" smtClean="0"/>
              <a:t>13/02/2023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6581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CC8A7D-1997-4D06-B48B-3C00FFF29654}" type="datetimeFigureOut">
              <a:rPr lang="es-GT" smtClean="0"/>
              <a:t>13/02/2023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91333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CC8A7D-1997-4D06-B48B-3C00FFF29654}" type="datetimeFigureOut">
              <a:rPr lang="es-GT" smtClean="0"/>
              <a:t>13/02/2023</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8237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C8A7D-1997-4D06-B48B-3C00FFF29654}" type="datetimeFigureOut">
              <a:rPr lang="es-GT" smtClean="0"/>
              <a:t>13/02/2023</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89424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13/02/2023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89007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13/02/2023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8498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C8A7D-1997-4D06-B48B-3C00FFF29654}" type="datetimeFigureOut">
              <a:rPr lang="es-GT" smtClean="0"/>
              <a:t>13/02/2023</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5CBD84-66F4-4180-A568-ABF01F768815}" type="slidenum">
              <a:rPr lang="es-GT" smtClean="0"/>
              <a:t>‹Nº›</a:t>
            </a:fld>
            <a:endParaRPr lang="es-GT"/>
          </a:p>
        </p:txBody>
      </p:sp>
    </p:spTree>
    <p:extLst>
      <p:ext uri="{BB962C8B-B14F-4D97-AF65-F5344CB8AC3E}">
        <p14:creationId xmlns:p14="http://schemas.microsoft.com/office/powerpoint/2010/main" val="199355955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linuxmint/cinnamon.git" TargetMode="External"/><Relationship Id="rId2" Type="http://schemas.openxmlformats.org/officeDocument/2006/relationships/hyperlink" Target="https://linuxmint-developer-guide.readthedocs.io/en/late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4974337" y="1265314"/>
            <a:ext cx="4299666" cy="3249131"/>
          </a:xfrm>
        </p:spPr>
        <p:txBody>
          <a:bodyPr>
            <a:normAutofit/>
          </a:bodyPr>
          <a:lstStyle/>
          <a:p>
            <a:pPr algn="l">
              <a:lnSpc>
                <a:spcPct val="90000"/>
              </a:lnSpc>
            </a:pPr>
            <a:r>
              <a:rPr lang="es-GT" sz="4000" dirty="0"/>
              <a:t>Arquitectura de computadoras I</a:t>
            </a:r>
            <a:br>
              <a:rPr lang="es-GT" sz="4000" dirty="0"/>
            </a:br>
            <a:br>
              <a:rPr lang="es-GT" sz="4000" dirty="0"/>
            </a:br>
            <a:r>
              <a:rPr lang="es-GT" sz="4000" dirty="0"/>
              <a:t>Clase 1</a:t>
            </a:r>
            <a:br>
              <a:rPr lang="es-GT" sz="4000" dirty="0"/>
            </a:br>
            <a:endParaRPr lang="es-GT" sz="4000" dirty="0"/>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5387873" y="4541296"/>
            <a:ext cx="4299666" cy="871042"/>
          </a:xfrm>
        </p:spPr>
        <p:txBody>
          <a:bodyPr>
            <a:normAutofit/>
          </a:bodyPr>
          <a:lstStyle/>
          <a:p>
            <a:pPr algn="l"/>
            <a:r>
              <a:rPr lang="es-GT" dirty="0"/>
              <a:t>Ing. Walter García</a:t>
            </a:r>
          </a:p>
        </p:txBody>
      </p:sp>
      <p:sp>
        <p:nvSpPr>
          <p:cNvPr id="12" name="Isosceles Triangle 1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rdenador">
            <a:extLst>
              <a:ext uri="{FF2B5EF4-FFF2-40B4-BE49-F238E27FC236}">
                <a16:creationId xmlns:a16="http://schemas.microsoft.com/office/drawing/2014/main" id="{815A69D3-3F1B-17A7-405A-CB35A19D5C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402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32736" y="840808"/>
            <a:ext cx="7874537" cy="600393"/>
          </a:xfrm>
        </p:spPr>
        <p:txBody>
          <a:bodyPr vert="horz" lIns="91440" tIns="45720" rIns="91440" bIns="45720" rtlCol="0" anchor="b">
            <a:normAutofit fontScale="90000"/>
          </a:bodyPr>
          <a:lstStyle/>
          <a:p>
            <a:pPr algn="ctr">
              <a:lnSpc>
                <a:spcPct val="85000"/>
              </a:lnSpc>
            </a:pPr>
            <a:r>
              <a:rPr lang="es-GT" sz="2200" b="1" cap="all" dirty="0" err="1">
                <a:solidFill>
                  <a:schemeClr val="tx1"/>
                </a:solidFill>
              </a:rPr>
              <a:t>desVentajas</a:t>
            </a:r>
            <a:r>
              <a:rPr lang="es-GT" sz="2200" b="1" cap="all" dirty="0">
                <a:solidFill>
                  <a:schemeClr val="tx1"/>
                </a:solidFill>
              </a:rPr>
              <a:t> del microprocesador </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2FD1008-41B8-F283-C6CE-62310B33CF7E}"/>
              </a:ext>
            </a:extLst>
          </p:cNvPr>
          <p:cNvSpPr txBox="1"/>
          <p:nvPr/>
        </p:nvSpPr>
        <p:spPr>
          <a:xfrm>
            <a:off x="347002" y="1441201"/>
            <a:ext cx="8372061" cy="5078313"/>
          </a:xfrm>
          <a:prstGeom prst="rect">
            <a:avLst/>
          </a:prstGeom>
          <a:noFill/>
        </p:spPr>
        <p:txBody>
          <a:bodyPr wrap="square">
            <a:spAutoFit/>
          </a:bodyPr>
          <a:lstStyle/>
          <a:p>
            <a:pPr marL="342900" indent="-342900" algn="just">
              <a:buFont typeface="+mj-lt"/>
              <a:buAutoNum type="arabicPeriod"/>
            </a:pPr>
            <a:r>
              <a:rPr lang="es-MX" dirty="0">
                <a:latin typeface="Arial" panose="020B0604020202020204" pitchFamily="34" charset="0"/>
                <a:cs typeface="Arial" panose="020B0604020202020204" pitchFamily="34" charset="0"/>
              </a:rPr>
              <a:t>Costo: A medida que aumenta la velocidad y la complejidad de los microprocesadores, también aumenta su costo. Esto puede hacer que sea costoso actualizar o reemplazar un microprocesador en un sistema o dispositivo.</a:t>
            </a:r>
          </a:p>
          <a:p>
            <a:pPr marL="342900" indent="-342900" algn="just">
              <a:buFont typeface="+mj-lt"/>
              <a:buAutoNum type="arabicPeriod"/>
            </a:pPr>
            <a:r>
              <a:rPr lang="es-MX" dirty="0">
                <a:latin typeface="Arial" panose="020B0604020202020204" pitchFamily="34" charset="0"/>
                <a:cs typeface="Arial" panose="020B0604020202020204" pitchFamily="34" charset="0"/>
              </a:rPr>
              <a:t>Consumo de energía: Los microprocesadores modernos pueden ser muy energéticos, especialmente cuando se están ejecutando a plena capacidad. Esto puede aumentar los costos de energía y disminuir la duración de la batería en dispositivos portátiles.</a:t>
            </a:r>
          </a:p>
          <a:p>
            <a:pPr marL="342900" indent="-342900" algn="just">
              <a:buFont typeface="+mj-lt"/>
              <a:buAutoNum type="arabicPeriod"/>
            </a:pPr>
            <a:r>
              <a:rPr lang="es-MX" dirty="0">
                <a:latin typeface="Arial" panose="020B0604020202020204" pitchFamily="34" charset="0"/>
                <a:cs typeface="Arial" panose="020B0604020202020204" pitchFamily="34" charset="0"/>
              </a:rPr>
              <a:t>Compatibilidad: A medida que los fabricantes introducen nuevos microprocesadores con mejoras técnicas y nuevas arquitecturas, puede ser difícil mantener la compatibilidad con el software y los sistemas existentes.</a:t>
            </a:r>
          </a:p>
          <a:p>
            <a:pPr marL="342900" indent="-342900" algn="just">
              <a:buFont typeface="+mj-lt"/>
              <a:buAutoNum type="arabicPeriod"/>
            </a:pPr>
            <a:r>
              <a:rPr lang="es-MX" dirty="0">
                <a:latin typeface="Arial" panose="020B0604020202020204" pitchFamily="34" charset="0"/>
                <a:cs typeface="Arial" panose="020B0604020202020204" pitchFamily="34" charset="0"/>
              </a:rPr>
              <a:t>Seguridad: Los microprocesadores son vulnerables a ataques informáticos y malware, y pueden ser objeto de </a:t>
            </a:r>
            <a:r>
              <a:rPr lang="es-MX" dirty="0" err="1">
                <a:latin typeface="Arial" panose="020B0604020202020204" pitchFamily="34" charset="0"/>
                <a:cs typeface="Arial" panose="020B0604020202020204" pitchFamily="34" charset="0"/>
              </a:rPr>
              <a:t>exploits</a:t>
            </a:r>
            <a:r>
              <a:rPr lang="es-MX" dirty="0">
                <a:latin typeface="Arial" panose="020B0604020202020204" pitchFamily="34" charset="0"/>
                <a:cs typeface="Arial" panose="020B0604020202020204" pitchFamily="34" charset="0"/>
              </a:rPr>
              <a:t> o hackeos que permitan a los atacantes acceder a los sistemas o dispositivos que controlan.</a:t>
            </a:r>
          </a:p>
          <a:p>
            <a:pPr marL="342900" indent="-342900" algn="just">
              <a:buFont typeface="+mj-lt"/>
              <a:buAutoNum type="arabicPeriod"/>
            </a:pPr>
            <a:r>
              <a:rPr lang="es-MX" dirty="0">
                <a:latin typeface="Arial" panose="020B0604020202020204" pitchFamily="34" charset="0"/>
                <a:cs typeface="Arial" panose="020B0604020202020204" pitchFamily="34" charset="0"/>
              </a:rPr>
              <a:t>Fiabilidad: A medida que los microprocesadores se vuelven más complejos, también aumenta la probabilidad de errores o fallos. Estos fallos pueden tener un impacto significativo en la funcionalidad de un sistema o dispositivo.</a:t>
            </a:r>
          </a:p>
          <a:p>
            <a:pPr algn="l">
              <a:buFont typeface="+mj-lt"/>
              <a:buAutoNum type="arabicPeriod"/>
            </a:pPr>
            <a:endParaRPr lang="es-MX" b="0" i="0" dirty="0">
              <a:solidFill>
                <a:srgbClr val="374151"/>
              </a:solidFill>
              <a:effectLst/>
              <a:latin typeface="Söhne"/>
            </a:endParaRPr>
          </a:p>
        </p:txBody>
      </p:sp>
    </p:spTree>
    <p:extLst>
      <p:ext uri="{BB962C8B-B14F-4D97-AF65-F5344CB8AC3E}">
        <p14:creationId xmlns:p14="http://schemas.microsoft.com/office/powerpoint/2010/main" val="261452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926194"/>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Que es un </a:t>
            </a:r>
            <a:r>
              <a:rPr lang="en-US" sz="2400" b="1" kern="1200" cap="all" baseline="0" dirty="0" err="1">
                <a:solidFill>
                  <a:schemeClr val="tx1"/>
                </a:solidFill>
                <a:latin typeface="+mj-lt"/>
                <a:ea typeface="+mj-ea"/>
                <a:cs typeface="+mj-cs"/>
              </a:rPr>
              <a:t>microcontrolador</a:t>
            </a:r>
            <a:r>
              <a:rPr lang="en-US" sz="2400" b="1" kern="1200" cap="all" baseline="0" dirty="0">
                <a:solidFill>
                  <a:schemeClr val="tx1"/>
                </a:solidFill>
                <a:latin typeface="+mj-lt"/>
                <a:ea typeface="+mj-ea"/>
                <a:cs typeface="+mj-cs"/>
              </a:rPr>
              <a:t> y sus </a:t>
            </a:r>
            <a:r>
              <a:rPr lang="en-US" sz="2400" b="1" kern="1200" cap="all" baseline="0" dirty="0" err="1">
                <a:solidFill>
                  <a:schemeClr val="tx1"/>
                </a:solidFill>
                <a:latin typeface="+mj-lt"/>
                <a:ea typeface="+mj-ea"/>
                <a:cs typeface="+mj-cs"/>
              </a:rPr>
              <a:t>caracteristicas</a:t>
            </a:r>
            <a:endParaRPr lang="en-US" sz="2400" b="1" kern="1200" cap="all" baseline="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DF7F8529-C396-DE53-52DB-F468D9C65FA5}"/>
              </a:ext>
            </a:extLst>
          </p:cNvPr>
          <p:cNvSpPr txBox="1"/>
          <p:nvPr/>
        </p:nvSpPr>
        <p:spPr>
          <a:xfrm>
            <a:off x="1489220" y="2031462"/>
            <a:ext cx="7405077" cy="3970318"/>
          </a:xfrm>
          <a:prstGeom prst="rect">
            <a:avLst/>
          </a:prstGeom>
          <a:noFill/>
        </p:spPr>
        <p:txBody>
          <a:bodyPr wrap="square">
            <a:spAutoFit/>
          </a:bodyPr>
          <a:lstStyle/>
          <a:p>
            <a:pPr algn="just"/>
            <a:r>
              <a:rPr lang="es-MX" dirty="0">
                <a:latin typeface="Arial" panose="020B0604020202020204" pitchFamily="34" charset="0"/>
                <a:cs typeface="Arial" panose="020B0604020202020204" pitchFamily="34" charset="0"/>
              </a:rPr>
              <a:t>Un microcontrolador es una computadora pequeña, integrada y de bajo consumo en un solo chip que se puede programar para controlar una variedad de dispositivos. Las características de un microcontrolador incluyen:</a:t>
            </a:r>
          </a:p>
          <a:p>
            <a:pPr algn="just"/>
            <a:endParaRPr lang="es-MX" dirty="0">
              <a:latin typeface="Arial" panose="020B0604020202020204" pitchFamily="34" charset="0"/>
              <a:cs typeface="Arial" panose="020B0604020202020204" pitchFamily="34" charset="0"/>
            </a:endParaRPr>
          </a:p>
          <a:p>
            <a:pPr algn="just"/>
            <a:r>
              <a:rPr lang="es-MX" b="1" dirty="0">
                <a:latin typeface="Arial" panose="020B0604020202020204" pitchFamily="34" charset="0"/>
                <a:cs typeface="Arial" panose="020B0604020202020204" pitchFamily="34" charset="0"/>
              </a:rPr>
              <a:t>Unidad Central de Procesamiento </a:t>
            </a:r>
            <a:r>
              <a:rPr lang="es-MX" dirty="0">
                <a:latin typeface="Arial" panose="020B0604020202020204" pitchFamily="34" charset="0"/>
                <a:cs typeface="Arial" panose="020B0604020202020204" pitchFamily="34" charset="0"/>
              </a:rPr>
              <a:t>(CPU): El corazón del microcontrolador, responsable de ejecutar instrucciones y realizar </a:t>
            </a:r>
            <a:r>
              <a:rPr lang="es-MX" b="1" dirty="0">
                <a:latin typeface="Arial" panose="020B0604020202020204" pitchFamily="34" charset="0"/>
                <a:cs typeface="Arial" panose="020B0604020202020204" pitchFamily="34" charset="0"/>
              </a:rPr>
              <a:t>Memoria</a:t>
            </a:r>
            <a:r>
              <a:rPr lang="es-MX" dirty="0">
                <a:latin typeface="Arial" panose="020B0604020202020204" pitchFamily="34" charset="0"/>
                <a:cs typeface="Arial" panose="020B0604020202020204" pitchFamily="34" charset="0"/>
              </a:rPr>
              <a:t>: la memoria en chip, generalmente en forma de memoria flash o RAM, se utiliza para almacenar el programa y los datos.</a:t>
            </a:r>
          </a:p>
          <a:p>
            <a:pPr algn="just"/>
            <a:r>
              <a:rPr lang="es-MX" b="1" dirty="0">
                <a:latin typeface="Arial" panose="020B0604020202020204" pitchFamily="34" charset="0"/>
                <a:cs typeface="Arial" panose="020B0604020202020204" pitchFamily="34" charset="0"/>
              </a:rPr>
              <a:t>Interfaces de entrada/salida (E/S): </a:t>
            </a:r>
            <a:r>
              <a:rPr lang="es-MX" dirty="0">
                <a:latin typeface="Arial" panose="020B0604020202020204" pitchFamily="34" charset="0"/>
                <a:cs typeface="Arial" panose="020B0604020202020204" pitchFamily="34" charset="0"/>
              </a:rPr>
              <a:t>los microcontroladores suelen tener varios pines de E/S que se pueden usar para interactuar con dispositivos externos como sensores, actuadores y pantallas.</a:t>
            </a:r>
          </a:p>
          <a:p>
            <a:pPr algn="just"/>
            <a:r>
              <a:rPr lang="es-MX" b="1" dirty="0">
                <a:latin typeface="Arial" panose="020B0604020202020204" pitchFamily="34" charset="0"/>
                <a:cs typeface="Arial" panose="020B0604020202020204" pitchFamily="34" charset="0"/>
              </a:rPr>
              <a:t>Reloj</a:t>
            </a:r>
            <a:r>
              <a:rPr lang="es-MX" dirty="0">
                <a:latin typeface="Arial" panose="020B0604020202020204" pitchFamily="34" charset="0"/>
                <a:cs typeface="Arial" panose="020B0604020202020204" pitchFamily="34" charset="0"/>
              </a:rPr>
              <a:t>: Un reloj genera las señales de temporización que controlan el funcionamiento del microcontrolador.</a:t>
            </a:r>
            <a:endParaRPr lang="es-GT" dirty="0">
              <a:latin typeface="Arial" panose="020B0604020202020204" pitchFamily="34" charset="0"/>
              <a:cs typeface="Arial" panose="020B0604020202020204" pitchFamily="34" charset="0"/>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56340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F7F8529-C396-DE53-52DB-F468D9C65FA5}"/>
              </a:ext>
            </a:extLst>
          </p:cNvPr>
          <p:cNvSpPr txBox="1"/>
          <p:nvPr/>
        </p:nvSpPr>
        <p:spPr>
          <a:xfrm>
            <a:off x="1330194" y="1726662"/>
            <a:ext cx="7405077" cy="4801314"/>
          </a:xfrm>
          <a:prstGeom prst="rect">
            <a:avLst/>
          </a:prstGeom>
          <a:noFill/>
        </p:spPr>
        <p:txBody>
          <a:bodyPr wrap="square">
            <a:spAutoFit/>
          </a:bodyPr>
          <a:lstStyle/>
          <a:p>
            <a:pPr algn="just"/>
            <a:r>
              <a:rPr lang="es-ES" b="1" dirty="0">
                <a:latin typeface="Arial" panose="020B0604020202020204" pitchFamily="34" charset="0"/>
                <a:cs typeface="Arial" panose="020B0604020202020204" pitchFamily="34" charset="0"/>
              </a:rPr>
              <a:t>Administración de energía: </a:t>
            </a:r>
            <a:r>
              <a:rPr lang="es-ES" dirty="0">
                <a:latin typeface="Arial" panose="020B0604020202020204" pitchFamily="34" charset="0"/>
                <a:cs typeface="Arial" panose="020B0604020202020204" pitchFamily="34" charset="0"/>
              </a:rPr>
              <a:t>la mayoría de los microcontroladores tienen funciones de administración de energía integradas que les permiten operar con un voltaje bajo, lo que los hace adecuados para aplicaciones alimentadas por batería.</a:t>
            </a:r>
            <a:endParaRPr lang="es-GT"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a:p>
            <a:pPr algn="just"/>
            <a:r>
              <a:rPr lang="es-GT" b="1" dirty="0">
                <a:latin typeface="Arial" panose="020B0604020202020204" pitchFamily="34" charset="0"/>
                <a:cs typeface="Arial" panose="020B0604020202020204" pitchFamily="34" charset="0"/>
              </a:rPr>
              <a:t>Interrupciones: </a:t>
            </a:r>
            <a:r>
              <a:rPr lang="es-GT" dirty="0">
                <a:latin typeface="Arial" panose="020B0604020202020204" pitchFamily="34" charset="0"/>
                <a:cs typeface="Arial" panose="020B0604020202020204" pitchFamily="34" charset="0"/>
              </a:rPr>
              <a:t>una interrupción es una señal que hace que el microcontrolador deje de ejecutar el programa actual y realice una tarea específica.</a:t>
            </a:r>
          </a:p>
          <a:p>
            <a:pPr algn="just"/>
            <a:endParaRPr lang="es-GT" dirty="0">
              <a:latin typeface="Arial" panose="020B0604020202020204" pitchFamily="34" charset="0"/>
              <a:cs typeface="Arial" panose="020B0604020202020204" pitchFamily="34" charset="0"/>
            </a:endParaRPr>
          </a:p>
          <a:p>
            <a:pPr algn="just"/>
            <a:r>
              <a:rPr lang="es-GT" b="1" dirty="0">
                <a:latin typeface="Arial" panose="020B0604020202020204" pitchFamily="34" charset="0"/>
                <a:cs typeface="Arial" panose="020B0604020202020204" pitchFamily="34" charset="0"/>
              </a:rPr>
              <a:t>Dispositivos periféricos: </a:t>
            </a:r>
            <a:r>
              <a:rPr lang="es-GT" dirty="0">
                <a:latin typeface="Arial" panose="020B0604020202020204" pitchFamily="34" charset="0"/>
                <a:cs typeface="Arial" panose="020B0604020202020204" pitchFamily="34" charset="0"/>
              </a:rPr>
              <a:t>algunos microcontroladores incluyen dispositivos periféricos integrados, como convertidores de analógico a digital, temporizadores e interfaces de comunicación.</a:t>
            </a:r>
          </a:p>
          <a:p>
            <a:pPr algn="just"/>
            <a:endParaRPr lang="es-GT" dirty="0">
              <a:latin typeface="Arial" panose="020B0604020202020204" pitchFamily="34" charset="0"/>
              <a:cs typeface="Arial" panose="020B0604020202020204" pitchFamily="34" charset="0"/>
            </a:endParaRPr>
          </a:p>
          <a:p>
            <a:pPr algn="just"/>
            <a:r>
              <a:rPr lang="es-MX" b="1" dirty="0">
                <a:latin typeface="Arial" panose="020B0604020202020204" pitchFamily="34" charset="0"/>
                <a:cs typeface="Arial" panose="020B0604020202020204" pitchFamily="34" charset="0"/>
              </a:rPr>
              <a:t>Programación: </a:t>
            </a:r>
            <a:r>
              <a:rPr lang="es-MX" dirty="0">
                <a:latin typeface="Arial" panose="020B0604020202020204" pitchFamily="34" charset="0"/>
                <a:cs typeface="Arial" panose="020B0604020202020204" pitchFamily="34" charset="0"/>
              </a:rPr>
              <a:t>los microcontroladores se pueden programar utilizando una variedad de lenguajes de programación y herramientas de desarrollo.</a:t>
            </a:r>
            <a:endParaRPr lang="es-GT"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92619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Que es un </a:t>
            </a:r>
            <a:r>
              <a:rPr lang="en-US" sz="2400" b="1" cap="all" dirty="0" err="1">
                <a:solidFill>
                  <a:schemeClr val="tx1"/>
                </a:solidFill>
              </a:rPr>
              <a:t>microcontrolador</a:t>
            </a:r>
            <a:r>
              <a:rPr lang="en-US" sz="2400" b="1" cap="all" dirty="0">
                <a:solidFill>
                  <a:schemeClr val="tx1"/>
                </a:solidFill>
              </a:rPr>
              <a:t> y sus </a:t>
            </a:r>
            <a:r>
              <a:rPr lang="en-US" sz="2400" b="1" cap="all" dirty="0" err="1">
                <a:solidFill>
                  <a:schemeClr val="tx1"/>
                </a:solidFill>
              </a:rPr>
              <a:t>caracteristicas</a:t>
            </a:r>
            <a:endParaRPr lang="en-US" sz="2400" b="1" cap="all" dirty="0">
              <a:solidFill>
                <a:schemeClr val="tx1"/>
              </a:solidFill>
            </a:endParaRPr>
          </a:p>
        </p:txBody>
      </p:sp>
    </p:spTree>
    <p:extLst>
      <p:ext uri="{BB962C8B-B14F-4D97-AF65-F5344CB8AC3E}">
        <p14:creationId xmlns:p14="http://schemas.microsoft.com/office/powerpoint/2010/main" val="369888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92619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Lenguajes</a:t>
            </a:r>
            <a:r>
              <a:rPr lang="en-US" sz="2400" b="1" cap="all" dirty="0">
                <a:solidFill>
                  <a:schemeClr val="tx1"/>
                </a:solidFill>
              </a:rPr>
              <a:t> </a:t>
            </a:r>
            <a:r>
              <a:rPr lang="en-US" sz="2400" b="1" cap="all" dirty="0" err="1">
                <a:solidFill>
                  <a:schemeClr val="tx1"/>
                </a:solidFill>
              </a:rPr>
              <a:t>utilizados</a:t>
            </a:r>
            <a:r>
              <a:rPr lang="en-US" sz="2400" b="1" cap="all" dirty="0">
                <a:solidFill>
                  <a:schemeClr val="tx1"/>
                </a:solidFill>
              </a:rPr>
              <a:t> </a:t>
            </a:r>
            <a:r>
              <a:rPr lang="en-US" sz="2400" b="1" cap="all" dirty="0" err="1">
                <a:solidFill>
                  <a:schemeClr val="tx1"/>
                </a:solidFill>
              </a:rPr>
              <a:t>en</a:t>
            </a:r>
            <a:r>
              <a:rPr lang="en-US" sz="2400" b="1" cap="all" dirty="0">
                <a:solidFill>
                  <a:schemeClr val="tx1"/>
                </a:solidFill>
              </a:rPr>
              <a:t> </a:t>
            </a:r>
            <a:r>
              <a:rPr lang="en-US" sz="2400" b="1" cap="all" dirty="0" err="1">
                <a:solidFill>
                  <a:schemeClr val="tx1"/>
                </a:solidFill>
              </a:rPr>
              <a:t>microcontrolador</a:t>
            </a:r>
            <a:r>
              <a:rPr lang="en-US" sz="2400" b="1" cap="all" dirty="0">
                <a:solidFill>
                  <a:schemeClr val="tx1"/>
                </a:solidFill>
              </a:rPr>
              <a:t>.</a:t>
            </a:r>
          </a:p>
        </p:txBody>
      </p:sp>
      <p:sp>
        <p:nvSpPr>
          <p:cNvPr id="3" name="CuadroTexto 2">
            <a:extLst>
              <a:ext uri="{FF2B5EF4-FFF2-40B4-BE49-F238E27FC236}">
                <a16:creationId xmlns:a16="http://schemas.microsoft.com/office/drawing/2014/main" id="{78E57B5A-FF2E-8157-90E0-92CCFB2022D4}"/>
              </a:ext>
            </a:extLst>
          </p:cNvPr>
          <p:cNvSpPr txBox="1"/>
          <p:nvPr/>
        </p:nvSpPr>
        <p:spPr>
          <a:xfrm>
            <a:off x="1415907" y="2547876"/>
            <a:ext cx="8264380" cy="3139321"/>
          </a:xfrm>
          <a:prstGeom prst="rect">
            <a:avLst/>
          </a:prstGeom>
          <a:noFill/>
        </p:spPr>
        <p:txBody>
          <a:bodyPr wrap="square">
            <a:spAutoFit/>
          </a:bodyPr>
          <a:lstStyle/>
          <a:p>
            <a:pPr algn="just"/>
            <a:r>
              <a:rPr lang="es-GT" dirty="0">
                <a:latin typeface="Arial" panose="020B0604020202020204" pitchFamily="34" charset="0"/>
                <a:cs typeface="Arial" panose="020B0604020202020204" pitchFamily="34" charset="0"/>
              </a:rPr>
              <a:t>Los microcontroladores se pueden programar con una variedad de lenguajes de programación, que incluyen:</a:t>
            </a:r>
          </a:p>
          <a:p>
            <a:pPr algn="just"/>
            <a:endParaRPr lang="es-GT" dirty="0">
              <a:latin typeface="Arial" panose="020B0604020202020204" pitchFamily="34" charset="0"/>
              <a:cs typeface="Arial" panose="020B0604020202020204" pitchFamily="34" charset="0"/>
            </a:endParaRPr>
          </a:p>
          <a:p>
            <a:pPr algn="just"/>
            <a:r>
              <a:rPr lang="es-GT" b="1" dirty="0">
                <a:latin typeface="Arial" panose="020B0604020202020204" pitchFamily="34" charset="0"/>
                <a:cs typeface="Arial" panose="020B0604020202020204" pitchFamily="34" charset="0"/>
              </a:rPr>
              <a:t>Lenguaje ensamblador: </a:t>
            </a:r>
            <a:r>
              <a:rPr lang="es-GT" dirty="0">
                <a:latin typeface="Arial" panose="020B0604020202020204" pitchFamily="34" charset="0"/>
                <a:cs typeface="Arial" panose="020B0604020202020204" pitchFamily="34" charset="0"/>
              </a:rPr>
              <a:t>Lenguaje de programación de bajo nivel que es específico para una arquitectura de microcontrolador en particular.</a:t>
            </a:r>
          </a:p>
          <a:p>
            <a:pPr algn="just"/>
            <a:endParaRPr lang="es-GT" dirty="0">
              <a:latin typeface="Arial" panose="020B0604020202020204" pitchFamily="34" charset="0"/>
              <a:cs typeface="Arial" panose="020B0604020202020204" pitchFamily="34" charset="0"/>
            </a:endParaRPr>
          </a:p>
          <a:p>
            <a:pPr algn="just"/>
            <a:r>
              <a:rPr lang="es-MX" b="1" dirty="0">
                <a:latin typeface="Arial" panose="020B0604020202020204" pitchFamily="34" charset="0"/>
                <a:cs typeface="Arial" panose="020B0604020202020204" pitchFamily="34" charset="0"/>
              </a:rPr>
              <a:t>C</a:t>
            </a:r>
            <a:r>
              <a:rPr lang="es-MX" dirty="0">
                <a:latin typeface="Arial" panose="020B0604020202020204" pitchFamily="34" charset="0"/>
                <a:cs typeface="Arial" panose="020B0604020202020204" pitchFamily="34" charset="0"/>
              </a:rPr>
              <a:t>: un popular lenguaje de programación de alto nivel que se usa ampliamente para la programación de microcontroladores.</a:t>
            </a:r>
            <a:endParaRPr lang="es-GT"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8288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92619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Ventajas</a:t>
            </a:r>
            <a:r>
              <a:rPr lang="en-US" sz="2400" b="1" cap="all" dirty="0">
                <a:solidFill>
                  <a:schemeClr val="tx1"/>
                </a:solidFill>
              </a:rPr>
              <a:t> del </a:t>
            </a:r>
            <a:r>
              <a:rPr lang="en-US" sz="2400" b="1" cap="all" dirty="0" err="1">
                <a:solidFill>
                  <a:schemeClr val="tx1"/>
                </a:solidFill>
              </a:rPr>
              <a:t>microcontrolador</a:t>
            </a:r>
            <a:r>
              <a:rPr lang="en-US" sz="2400" b="1" cap="all" dirty="0">
                <a:solidFill>
                  <a:schemeClr val="tx1"/>
                </a:solidFill>
              </a:rPr>
              <a:t>.</a:t>
            </a:r>
          </a:p>
        </p:txBody>
      </p:sp>
      <p:sp>
        <p:nvSpPr>
          <p:cNvPr id="3" name="CuadroTexto 2">
            <a:extLst>
              <a:ext uri="{FF2B5EF4-FFF2-40B4-BE49-F238E27FC236}">
                <a16:creationId xmlns:a16="http://schemas.microsoft.com/office/drawing/2014/main" id="{78E57B5A-FF2E-8157-90E0-92CCFB2022D4}"/>
              </a:ext>
            </a:extLst>
          </p:cNvPr>
          <p:cNvSpPr txBox="1"/>
          <p:nvPr/>
        </p:nvSpPr>
        <p:spPr>
          <a:xfrm>
            <a:off x="1330194" y="1712989"/>
            <a:ext cx="8264380" cy="3139321"/>
          </a:xfrm>
          <a:prstGeom prst="rect">
            <a:avLst/>
          </a:prstGeom>
          <a:noFill/>
        </p:spPr>
        <p:txBody>
          <a:bodyPr wrap="square">
            <a:spAutoFit/>
          </a:bodyPr>
          <a:lstStyle/>
          <a:p>
            <a:pPr algn="just"/>
            <a:r>
              <a:rPr lang="es-MX" b="1" dirty="0">
                <a:latin typeface="Arial" panose="020B0604020202020204" pitchFamily="34" charset="0"/>
                <a:cs typeface="Arial" panose="020B0604020202020204" pitchFamily="34" charset="0"/>
              </a:rPr>
              <a:t>Integración</a:t>
            </a:r>
            <a:r>
              <a:rPr lang="es-MX" dirty="0">
                <a:latin typeface="Arial" panose="020B0604020202020204" pitchFamily="34" charset="0"/>
                <a:cs typeface="Arial" panose="020B0604020202020204" pitchFamily="34" charset="0"/>
              </a:rPr>
              <a:t>: los microcontroladores integran muchos componentes en un solo chip, incluida una unidad central de procesamiento (CPU), memoria e interfaces de entrada/salida (E/S), lo que los hace compactos y eficientes.</a:t>
            </a:r>
          </a:p>
          <a:p>
            <a:pPr algn="just"/>
            <a:endParaRPr lang="es-MX" dirty="0">
              <a:latin typeface="Arial" panose="020B0604020202020204" pitchFamily="34" charset="0"/>
              <a:cs typeface="Arial" panose="020B0604020202020204" pitchFamily="34" charset="0"/>
            </a:endParaRPr>
          </a:p>
          <a:p>
            <a:pPr algn="just"/>
            <a:r>
              <a:rPr lang="es-MX" b="1" dirty="0">
                <a:latin typeface="Arial" panose="020B0604020202020204" pitchFamily="34" charset="0"/>
                <a:cs typeface="Arial" panose="020B0604020202020204" pitchFamily="34" charset="0"/>
              </a:rPr>
              <a:t>Rentabilidad: </a:t>
            </a:r>
            <a:r>
              <a:rPr lang="es-MX" dirty="0">
                <a:latin typeface="Arial" panose="020B0604020202020204" pitchFamily="34" charset="0"/>
                <a:cs typeface="Arial" panose="020B0604020202020204" pitchFamily="34" charset="0"/>
              </a:rPr>
              <a:t>los microcontroladores suelen ser menos costosos que las computadoras de propósito general, lo que los hace ideales para aplicaciones sensibles a los costos.</a:t>
            </a:r>
            <a:endParaRPr lang="es-GT"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a:p>
            <a:pPr algn="just"/>
            <a:r>
              <a:rPr lang="es-MX" b="1" dirty="0">
                <a:latin typeface="Arial" panose="020B0604020202020204" pitchFamily="34" charset="0"/>
                <a:cs typeface="Arial" panose="020B0604020202020204" pitchFamily="34" charset="0"/>
              </a:rPr>
              <a:t>Bajo consumo de energía: </a:t>
            </a:r>
            <a:r>
              <a:rPr lang="es-MX" dirty="0">
                <a:latin typeface="Arial" panose="020B0604020202020204" pitchFamily="34" charset="0"/>
                <a:cs typeface="Arial" panose="020B0604020202020204" pitchFamily="34" charset="0"/>
              </a:rPr>
              <a:t>los microcontroladores están diseñados para operar con bajo voltaje y consumir una energía mínima, lo que los hace adecuados para aplicaciones portátiles y alimentadas por batería.</a:t>
            </a: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708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92619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Ventajas</a:t>
            </a:r>
            <a:r>
              <a:rPr lang="en-US" sz="2400" b="1" cap="all" dirty="0">
                <a:solidFill>
                  <a:schemeClr val="tx1"/>
                </a:solidFill>
              </a:rPr>
              <a:t> del </a:t>
            </a:r>
            <a:r>
              <a:rPr lang="en-US" sz="2400" b="1" cap="all" dirty="0" err="1">
                <a:solidFill>
                  <a:schemeClr val="tx1"/>
                </a:solidFill>
              </a:rPr>
              <a:t>microcontrolador</a:t>
            </a:r>
            <a:r>
              <a:rPr lang="en-US" sz="2400" b="1" cap="all" dirty="0">
                <a:solidFill>
                  <a:schemeClr val="tx1"/>
                </a:solidFill>
              </a:rPr>
              <a:t>.</a:t>
            </a:r>
          </a:p>
        </p:txBody>
      </p:sp>
      <p:sp>
        <p:nvSpPr>
          <p:cNvPr id="3" name="CuadroTexto 2">
            <a:extLst>
              <a:ext uri="{FF2B5EF4-FFF2-40B4-BE49-F238E27FC236}">
                <a16:creationId xmlns:a16="http://schemas.microsoft.com/office/drawing/2014/main" id="{78E57B5A-FF2E-8157-90E0-92CCFB2022D4}"/>
              </a:ext>
            </a:extLst>
          </p:cNvPr>
          <p:cNvSpPr txBox="1"/>
          <p:nvPr/>
        </p:nvSpPr>
        <p:spPr>
          <a:xfrm>
            <a:off x="1330194" y="1859339"/>
            <a:ext cx="8264380" cy="3139321"/>
          </a:xfrm>
          <a:prstGeom prst="rect">
            <a:avLst/>
          </a:prstGeom>
          <a:noFill/>
        </p:spPr>
        <p:txBody>
          <a:bodyPr wrap="square">
            <a:spAutoFit/>
          </a:bodyPr>
          <a:lstStyle/>
          <a:p>
            <a:pPr algn="just"/>
            <a:r>
              <a:rPr lang="es-MX" b="1" dirty="0">
                <a:latin typeface="Arial" panose="020B0604020202020204" pitchFamily="34" charset="0"/>
                <a:cs typeface="Arial" panose="020B0604020202020204" pitchFamily="34" charset="0"/>
              </a:rPr>
              <a:t>Flexibilidad</a:t>
            </a:r>
            <a:r>
              <a:rPr lang="es-MX" dirty="0">
                <a:latin typeface="Arial" panose="020B0604020202020204" pitchFamily="34" charset="0"/>
                <a:cs typeface="Arial" panose="020B0604020202020204" pitchFamily="34" charset="0"/>
              </a:rPr>
              <a:t>: los microcontroladores se pueden programar para controlar una amplia variedad de dispositivos, desde simples pantallas LED hasta máquinas complejas.</a:t>
            </a:r>
          </a:p>
          <a:p>
            <a:pPr algn="just"/>
            <a:endParaRPr lang="es-MX" dirty="0">
              <a:latin typeface="Arial" panose="020B0604020202020204" pitchFamily="34" charset="0"/>
              <a:cs typeface="Arial" panose="020B0604020202020204" pitchFamily="34" charset="0"/>
            </a:endParaRPr>
          </a:p>
          <a:p>
            <a:pPr algn="just"/>
            <a:r>
              <a:rPr lang="es-MX" b="1" dirty="0">
                <a:latin typeface="Arial" panose="020B0604020202020204" pitchFamily="34" charset="0"/>
                <a:cs typeface="Arial" panose="020B0604020202020204" pitchFamily="34" charset="0"/>
              </a:rPr>
              <a:t>Robustez</a:t>
            </a:r>
            <a:r>
              <a:rPr lang="es-MX" dirty="0">
                <a:latin typeface="Arial" panose="020B0604020202020204" pitchFamily="34" charset="0"/>
                <a:cs typeface="Arial" panose="020B0604020202020204" pitchFamily="34" charset="0"/>
              </a:rPr>
              <a:t>: los microcontroladores a menudo están diseñados para su uso en entornos hostiles y pueden soportar temperaturas extremas, vibraciones y otras condiciones adversas.</a:t>
            </a:r>
          </a:p>
          <a:p>
            <a:pPr algn="just"/>
            <a:endParaRPr lang="es-MX" dirty="0">
              <a:latin typeface="Arial" panose="020B0604020202020204" pitchFamily="34" charset="0"/>
              <a:cs typeface="Arial" panose="020B0604020202020204" pitchFamily="34" charset="0"/>
            </a:endParaRPr>
          </a:p>
          <a:p>
            <a:pPr algn="just"/>
            <a:r>
              <a:rPr lang="es-MX" b="1" dirty="0">
                <a:latin typeface="Arial" panose="020B0604020202020204" pitchFamily="34" charset="0"/>
                <a:cs typeface="Arial" panose="020B0604020202020204" pitchFamily="34" charset="0"/>
              </a:rPr>
              <a:t>Control en tiempo real:</a:t>
            </a:r>
            <a:r>
              <a:rPr lang="es-MX" dirty="0">
                <a:latin typeface="Arial" panose="020B0604020202020204" pitchFamily="34" charset="0"/>
                <a:cs typeface="Arial" panose="020B0604020202020204" pitchFamily="34" charset="0"/>
              </a:rPr>
              <a:t> los microcontroladores pueden ejecutar instrucciones y tomar decisiones rápidamente, lo que los hace ideales para aplicaciones de control en tiempo real.</a:t>
            </a: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923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92619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desVentajas</a:t>
            </a:r>
            <a:r>
              <a:rPr lang="en-US" sz="2400" b="1" cap="all" dirty="0">
                <a:solidFill>
                  <a:schemeClr val="tx1"/>
                </a:solidFill>
              </a:rPr>
              <a:t> del </a:t>
            </a:r>
            <a:r>
              <a:rPr lang="en-US" sz="2400" b="1" cap="all" dirty="0" err="1">
                <a:solidFill>
                  <a:schemeClr val="tx1"/>
                </a:solidFill>
              </a:rPr>
              <a:t>microcontrolador</a:t>
            </a:r>
            <a:r>
              <a:rPr lang="en-US" sz="2400" b="1" cap="all" dirty="0">
                <a:solidFill>
                  <a:schemeClr val="tx1"/>
                </a:solidFill>
              </a:rPr>
              <a:t>.</a:t>
            </a:r>
          </a:p>
        </p:txBody>
      </p:sp>
      <p:sp>
        <p:nvSpPr>
          <p:cNvPr id="3" name="CuadroTexto 2">
            <a:extLst>
              <a:ext uri="{FF2B5EF4-FFF2-40B4-BE49-F238E27FC236}">
                <a16:creationId xmlns:a16="http://schemas.microsoft.com/office/drawing/2014/main" id="{78E57B5A-FF2E-8157-90E0-92CCFB2022D4}"/>
              </a:ext>
            </a:extLst>
          </p:cNvPr>
          <p:cNvSpPr txBox="1"/>
          <p:nvPr/>
        </p:nvSpPr>
        <p:spPr>
          <a:xfrm>
            <a:off x="1330194" y="1859339"/>
            <a:ext cx="8264380" cy="3693319"/>
          </a:xfrm>
          <a:prstGeom prst="rect">
            <a:avLst/>
          </a:prstGeom>
          <a:noFill/>
        </p:spPr>
        <p:txBody>
          <a:bodyPr wrap="square">
            <a:spAutoFit/>
          </a:bodyPr>
          <a:lstStyle/>
          <a:p>
            <a:pPr algn="just"/>
            <a:r>
              <a:rPr lang="es-MX" b="1" dirty="0">
                <a:latin typeface="Arial" panose="020B0604020202020204" pitchFamily="34" charset="0"/>
                <a:cs typeface="Arial" panose="020B0604020202020204" pitchFamily="34" charset="0"/>
              </a:rPr>
              <a:t>Memoria limitada</a:t>
            </a:r>
            <a:r>
              <a:rPr lang="es-MX" dirty="0">
                <a:latin typeface="Arial" panose="020B0604020202020204" pitchFamily="34" charset="0"/>
                <a:cs typeface="Arial" panose="020B0604020202020204" pitchFamily="34" charset="0"/>
              </a:rPr>
              <a:t>: los microcontroladores suelen tener memoria y potencia de procesamiento limitadas en comparación con las computadoras de propósito general, lo que los hace menos adecuados para aplicaciones complejas.</a:t>
            </a:r>
          </a:p>
          <a:p>
            <a:pPr algn="just"/>
            <a:endParaRPr lang="es-MX" dirty="0">
              <a:latin typeface="Arial" panose="020B0604020202020204" pitchFamily="34" charset="0"/>
              <a:cs typeface="Arial" panose="020B0604020202020204" pitchFamily="34" charset="0"/>
            </a:endParaRPr>
          </a:p>
          <a:p>
            <a:pPr algn="just"/>
            <a:r>
              <a:rPr lang="es-MX" b="1" dirty="0">
                <a:latin typeface="Arial" panose="020B0604020202020204" pitchFamily="34" charset="0"/>
                <a:cs typeface="Arial" panose="020B0604020202020204" pitchFamily="34" charset="0"/>
              </a:rPr>
              <a:t>Enfoque en una sola tarea: </a:t>
            </a:r>
            <a:r>
              <a:rPr lang="es-MX" dirty="0">
                <a:latin typeface="Arial" panose="020B0604020202020204" pitchFamily="34" charset="0"/>
                <a:cs typeface="Arial" panose="020B0604020202020204" pitchFamily="34" charset="0"/>
              </a:rPr>
              <a:t>los microcontroladores están diseñados para realizar un conjunto específico de tareas y pueden no ser adecuados para aplicaciones multitarea o multiproceso.</a:t>
            </a:r>
          </a:p>
          <a:p>
            <a:pPr algn="just"/>
            <a:endParaRPr lang="es-MX" dirty="0">
              <a:latin typeface="Arial" panose="020B0604020202020204" pitchFamily="34" charset="0"/>
              <a:cs typeface="Arial" panose="020B0604020202020204" pitchFamily="34" charset="0"/>
            </a:endParaRPr>
          </a:p>
          <a:p>
            <a:pPr algn="just"/>
            <a:r>
              <a:rPr lang="es-MX" b="1" dirty="0">
                <a:latin typeface="Arial" panose="020B0604020202020204" pitchFamily="34" charset="0"/>
                <a:cs typeface="Arial" panose="020B0604020202020204" pitchFamily="34" charset="0"/>
              </a:rPr>
              <a:t>Falta de estandarización: </a:t>
            </a:r>
            <a:r>
              <a:rPr lang="es-MX" dirty="0">
                <a:latin typeface="Arial" panose="020B0604020202020204" pitchFamily="34" charset="0"/>
                <a:cs typeface="Arial" panose="020B0604020202020204" pitchFamily="34" charset="0"/>
              </a:rPr>
              <a:t>existe una falta de estandarización entre los microcontroladores, lo que dificulta comparar diferentes modelos y seleccionar el adecuado para una aplicación específica.</a:t>
            </a:r>
          </a:p>
          <a:p>
            <a:pPr algn="just"/>
            <a:endParaRPr lang="es-MX"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401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Sistemas</a:t>
            </a:r>
            <a:r>
              <a:rPr lang="en-US" sz="2400" b="1" cap="all" dirty="0">
                <a:solidFill>
                  <a:schemeClr val="tx1"/>
                </a:solidFill>
              </a:rPr>
              <a:t> </a:t>
            </a:r>
            <a:r>
              <a:rPr lang="en-US" sz="2400" b="1" cap="all" dirty="0" err="1">
                <a:solidFill>
                  <a:schemeClr val="tx1"/>
                </a:solidFill>
              </a:rPr>
              <a:t>abiertos</a:t>
            </a:r>
            <a:r>
              <a:rPr lang="en-US" sz="2400" b="1" cap="all" dirty="0">
                <a:solidFill>
                  <a:schemeClr val="tx1"/>
                </a:solidFill>
              </a:rPr>
              <a:t>.</a:t>
            </a:r>
          </a:p>
        </p:txBody>
      </p:sp>
      <p:sp>
        <p:nvSpPr>
          <p:cNvPr id="3" name="CuadroTexto 2">
            <a:extLst>
              <a:ext uri="{FF2B5EF4-FFF2-40B4-BE49-F238E27FC236}">
                <a16:creationId xmlns:a16="http://schemas.microsoft.com/office/drawing/2014/main" id="{78E57B5A-FF2E-8157-90E0-92CCFB2022D4}"/>
              </a:ext>
            </a:extLst>
          </p:cNvPr>
          <p:cNvSpPr txBox="1"/>
          <p:nvPr/>
        </p:nvSpPr>
        <p:spPr>
          <a:xfrm>
            <a:off x="1466576" y="1780435"/>
            <a:ext cx="7416241" cy="2585323"/>
          </a:xfrm>
          <a:prstGeom prst="rect">
            <a:avLst/>
          </a:prstGeom>
          <a:noFill/>
        </p:spPr>
        <p:txBody>
          <a:bodyPr wrap="square">
            <a:spAutoFit/>
          </a:bodyPr>
          <a:lstStyle/>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Un sistema abierto es aquel que está diseñado para ser accesible y fácilmente modificable por sus usuarios. Este tipo de sistema se caracteriza por su apertura y la posibilidad de que los usuarios realicen cambios en el código fuente y agreguen nuevas funciones. Los sistemas abiertos a menudo se basan en software de código abierto, que es un software que está disponible gratuitamente para los usuarios y que cualquier persona puede modificar y distribuir.</a:t>
            </a:r>
          </a:p>
          <a:p>
            <a:pPr algn="just"/>
            <a:endParaRPr lang="es-GT"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2215D665-C8A1-D7B5-906F-F46F1EAC0635}"/>
              </a:ext>
            </a:extLst>
          </p:cNvPr>
          <p:cNvPicPr>
            <a:picLocks noChangeAspect="1"/>
          </p:cNvPicPr>
          <p:nvPr/>
        </p:nvPicPr>
        <p:blipFill>
          <a:blip r:embed="rId2"/>
          <a:stretch>
            <a:fillRect/>
          </a:stretch>
        </p:blipFill>
        <p:spPr>
          <a:xfrm>
            <a:off x="1466576" y="4597076"/>
            <a:ext cx="2373884" cy="1803621"/>
          </a:xfrm>
          <a:prstGeom prst="rect">
            <a:avLst/>
          </a:prstGeom>
        </p:spPr>
      </p:pic>
    </p:spTree>
    <p:extLst>
      <p:ext uri="{BB962C8B-B14F-4D97-AF65-F5344CB8AC3E}">
        <p14:creationId xmlns:p14="http://schemas.microsoft.com/office/powerpoint/2010/main" val="90176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Sistemas</a:t>
            </a:r>
            <a:r>
              <a:rPr lang="en-US" sz="2400" b="1" cap="all" dirty="0">
                <a:solidFill>
                  <a:schemeClr val="tx1"/>
                </a:solidFill>
              </a:rPr>
              <a:t> </a:t>
            </a:r>
            <a:r>
              <a:rPr lang="en-US" sz="2400" b="1" cap="all" dirty="0" err="1">
                <a:solidFill>
                  <a:schemeClr val="tx1"/>
                </a:solidFill>
              </a:rPr>
              <a:t>abiertos</a:t>
            </a:r>
            <a:r>
              <a:rPr lang="en-US" sz="2400" b="1" cap="all" dirty="0">
                <a:solidFill>
                  <a:schemeClr val="tx1"/>
                </a:solidFill>
              </a:rPr>
              <a:t>, </a:t>
            </a:r>
            <a:r>
              <a:rPr lang="en-US" sz="2400" b="1" cap="all" dirty="0" err="1">
                <a:solidFill>
                  <a:schemeClr val="tx1"/>
                </a:solidFill>
              </a:rPr>
              <a:t>ventajas</a:t>
            </a:r>
            <a:endParaRPr lang="en-US" sz="2400" b="1" cap="all" dirty="0">
              <a:solidFill>
                <a:schemeClr val="tx1"/>
              </a:solidFill>
            </a:endParaRPr>
          </a:p>
        </p:txBody>
      </p:sp>
      <p:sp>
        <p:nvSpPr>
          <p:cNvPr id="3" name="CuadroTexto 2">
            <a:extLst>
              <a:ext uri="{FF2B5EF4-FFF2-40B4-BE49-F238E27FC236}">
                <a16:creationId xmlns:a16="http://schemas.microsoft.com/office/drawing/2014/main" id="{78E57B5A-FF2E-8157-90E0-92CCFB2022D4}"/>
              </a:ext>
            </a:extLst>
          </p:cNvPr>
          <p:cNvSpPr txBox="1"/>
          <p:nvPr/>
        </p:nvSpPr>
        <p:spPr>
          <a:xfrm>
            <a:off x="1330194" y="1764525"/>
            <a:ext cx="7416241" cy="2585323"/>
          </a:xfrm>
          <a:prstGeom prst="rect">
            <a:avLst/>
          </a:prstGeom>
          <a:noFill/>
        </p:spPr>
        <p:txBody>
          <a:bodyPr wrap="square">
            <a:spAutoFit/>
          </a:bodyPr>
          <a:lstStyle/>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Una de las principales ventajas de los sistemas abiertos es su </a:t>
            </a:r>
            <a:r>
              <a:rPr lang="es-MX" b="1" dirty="0">
                <a:latin typeface="Arial" panose="020B0604020202020204" pitchFamily="34" charset="0"/>
                <a:cs typeface="Arial" panose="020B0604020202020204" pitchFamily="34" charset="0"/>
              </a:rPr>
              <a:t>flexibilidad. </a:t>
            </a:r>
            <a:r>
              <a:rPr lang="es-MX" dirty="0">
                <a:latin typeface="Arial" panose="020B0604020202020204" pitchFamily="34" charset="0"/>
                <a:cs typeface="Arial" panose="020B0604020202020204" pitchFamily="34" charset="0"/>
              </a:rPr>
              <a:t>Debido a que los usuarios tienen acceso al código fuente, pueden realizar cambios y agregar nuevas funciones al sistema según sea necesario. Esto hace que los sistemas abiertos sean adecuados para una amplia gama de aplicaciones, desde pequeños proyectos de pasatiempos hasta sistemas empresariales a gran escala.</a:t>
            </a:r>
          </a:p>
          <a:p>
            <a:pPr algn="just"/>
            <a:endParaRPr lang="es-MX"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2215D665-C8A1-D7B5-906F-F46F1EAC0635}"/>
              </a:ext>
            </a:extLst>
          </p:cNvPr>
          <p:cNvPicPr>
            <a:picLocks noChangeAspect="1"/>
          </p:cNvPicPr>
          <p:nvPr/>
        </p:nvPicPr>
        <p:blipFill>
          <a:blip r:embed="rId2"/>
          <a:stretch>
            <a:fillRect/>
          </a:stretch>
        </p:blipFill>
        <p:spPr>
          <a:xfrm>
            <a:off x="1466576" y="4597076"/>
            <a:ext cx="2373884" cy="1803621"/>
          </a:xfrm>
          <a:prstGeom prst="rect">
            <a:avLst/>
          </a:prstGeom>
        </p:spPr>
      </p:pic>
      <p:pic>
        <p:nvPicPr>
          <p:cNvPr id="5" name="Imagen 4">
            <a:extLst>
              <a:ext uri="{FF2B5EF4-FFF2-40B4-BE49-F238E27FC236}">
                <a16:creationId xmlns:a16="http://schemas.microsoft.com/office/drawing/2014/main" id="{0DE5B826-4495-BB73-07B4-78F9AB687CBA}"/>
              </a:ext>
            </a:extLst>
          </p:cNvPr>
          <p:cNvPicPr>
            <a:picLocks noChangeAspect="1"/>
          </p:cNvPicPr>
          <p:nvPr/>
        </p:nvPicPr>
        <p:blipFill>
          <a:blip r:embed="rId3"/>
          <a:stretch>
            <a:fillRect/>
          </a:stretch>
        </p:blipFill>
        <p:spPr>
          <a:xfrm>
            <a:off x="4862676" y="4349848"/>
            <a:ext cx="2373884" cy="2133751"/>
          </a:xfrm>
          <a:prstGeom prst="rect">
            <a:avLst/>
          </a:prstGeom>
        </p:spPr>
      </p:pic>
    </p:spTree>
    <p:extLst>
      <p:ext uri="{BB962C8B-B14F-4D97-AF65-F5344CB8AC3E}">
        <p14:creationId xmlns:p14="http://schemas.microsoft.com/office/powerpoint/2010/main" val="259644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Sistemas</a:t>
            </a:r>
            <a:r>
              <a:rPr lang="en-US" sz="2400" b="1" cap="all" dirty="0">
                <a:solidFill>
                  <a:schemeClr val="tx1"/>
                </a:solidFill>
              </a:rPr>
              <a:t> </a:t>
            </a:r>
            <a:r>
              <a:rPr lang="en-US" sz="2400" b="1" cap="all" dirty="0" err="1">
                <a:solidFill>
                  <a:schemeClr val="tx1"/>
                </a:solidFill>
              </a:rPr>
              <a:t>abiertos</a:t>
            </a:r>
            <a:r>
              <a:rPr lang="en-US" sz="2400" b="1" cap="all" dirty="0">
                <a:solidFill>
                  <a:schemeClr val="tx1"/>
                </a:solidFill>
              </a:rPr>
              <a:t>, </a:t>
            </a:r>
            <a:r>
              <a:rPr lang="en-US" sz="2400" b="1" cap="all" dirty="0" err="1">
                <a:solidFill>
                  <a:schemeClr val="tx1"/>
                </a:solidFill>
              </a:rPr>
              <a:t>ventajas</a:t>
            </a:r>
            <a:endParaRPr lang="en-US" sz="2400" b="1" cap="all" dirty="0">
              <a:solidFill>
                <a:schemeClr val="tx1"/>
              </a:solidFill>
            </a:endParaRPr>
          </a:p>
        </p:txBody>
      </p:sp>
      <p:sp>
        <p:nvSpPr>
          <p:cNvPr id="3" name="CuadroTexto 2">
            <a:extLst>
              <a:ext uri="{FF2B5EF4-FFF2-40B4-BE49-F238E27FC236}">
                <a16:creationId xmlns:a16="http://schemas.microsoft.com/office/drawing/2014/main" id="{78E57B5A-FF2E-8157-90E0-92CCFB2022D4}"/>
              </a:ext>
            </a:extLst>
          </p:cNvPr>
          <p:cNvSpPr txBox="1"/>
          <p:nvPr/>
        </p:nvSpPr>
        <p:spPr>
          <a:xfrm>
            <a:off x="1330194" y="1764525"/>
            <a:ext cx="7416241" cy="2308324"/>
          </a:xfrm>
          <a:prstGeom prst="rect">
            <a:avLst/>
          </a:prstGeom>
          <a:noFill/>
        </p:spPr>
        <p:txBody>
          <a:bodyPr wrap="square">
            <a:spAutoFit/>
          </a:bodyPr>
          <a:lstStyle/>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Otra ventaja de los sistemas abiertos es </a:t>
            </a:r>
            <a:r>
              <a:rPr lang="es-MX" b="1" dirty="0">
                <a:latin typeface="Arial" panose="020B0604020202020204" pitchFamily="34" charset="0"/>
                <a:cs typeface="Arial" panose="020B0604020202020204" pitchFamily="34" charset="0"/>
              </a:rPr>
              <a:t>su rentabilidad</a:t>
            </a:r>
            <a:r>
              <a:rPr lang="es-MX" dirty="0">
                <a:latin typeface="Arial" panose="020B0604020202020204" pitchFamily="34" charset="0"/>
                <a:cs typeface="Arial" panose="020B0604020202020204" pitchFamily="34" charset="0"/>
              </a:rPr>
              <a:t>. El software de código abierto suele ser gratuito y los usuarios suelen encontrar soporte en una gran comunidad de desarrolladores y usuarios. Esto hace que los sistemas abiertos sean una buena opción para organizaciones con presupuestos limitados y para personas que recién comienzan con la tecnología.</a:t>
            </a:r>
          </a:p>
          <a:p>
            <a:pPr algn="just"/>
            <a:endParaRPr lang="es-GT"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2215D665-C8A1-D7B5-906F-F46F1EAC0635}"/>
              </a:ext>
            </a:extLst>
          </p:cNvPr>
          <p:cNvPicPr>
            <a:picLocks noChangeAspect="1"/>
          </p:cNvPicPr>
          <p:nvPr/>
        </p:nvPicPr>
        <p:blipFill>
          <a:blip r:embed="rId2"/>
          <a:stretch>
            <a:fillRect/>
          </a:stretch>
        </p:blipFill>
        <p:spPr>
          <a:xfrm>
            <a:off x="1466576" y="4597076"/>
            <a:ext cx="2373884" cy="1803621"/>
          </a:xfrm>
          <a:prstGeom prst="rect">
            <a:avLst/>
          </a:prstGeom>
        </p:spPr>
      </p:pic>
      <p:pic>
        <p:nvPicPr>
          <p:cNvPr id="2" name="Imagen 1">
            <a:extLst>
              <a:ext uri="{FF2B5EF4-FFF2-40B4-BE49-F238E27FC236}">
                <a16:creationId xmlns:a16="http://schemas.microsoft.com/office/drawing/2014/main" id="{4981D7EA-BF7E-59CC-AB2F-97C034DFDAF8}"/>
              </a:ext>
            </a:extLst>
          </p:cNvPr>
          <p:cNvPicPr>
            <a:picLocks noChangeAspect="1"/>
          </p:cNvPicPr>
          <p:nvPr/>
        </p:nvPicPr>
        <p:blipFill>
          <a:blip r:embed="rId3"/>
          <a:stretch>
            <a:fillRect/>
          </a:stretch>
        </p:blipFill>
        <p:spPr>
          <a:xfrm>
            <a:off x="4862676" y="4349848"/>
            <a:ext cx="2373884" cy="2133751"/>
          </a:xfrm>
          <a:prstGeom prst="rect">
            <a:avLst/>
          </a:prstGeom>
        </p:spPr>
      </p:pic>
    </p:spTree>
    <p:extLst>
      <p:ext uri="{BB962C8B-B14F-4D97-AF65-F5344CB8AC3E}">
        <p14:creationId xmlns:p14="http://schemas.microsoft.com/office/powerpoint/2010/main" val="265705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Presentación</a:t>
            </a:r>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8623496" y="6036298"/>
            <a:ext cx="3221502" cy="368278"/>
          </a:xfrm>
        </p:spPr>
        <p:txBody>
          <a:bodyPr anchor="t">
            <a:normAutofit lnSpcReduction="10000"/>
          </a:bodyPr>
          <a:lstStyle/>
          <a:p>
            <a:r>
              <a:rPr lang="es-GT" sz="2000" dirty="0"/>
              <a:t>Ing. Walter García</a:t>
            </a:r>
          </a:p>
        </p:txBody>
      </p:sp>
      <p:sp>
        <p:nvSpPr>
          <p:cNvPr id="4" name="Rectángulo 3">
            <a:extLst>
              <a:ext uri="{FF2B5EF4-FFF2-40B4-BE49-F238E27FC236}">
                <a16:creationId xmlns:a16="http://schemas.microsoft.com/office/drawing/2014/main" id="{97C277FF-FCEB-042B-6FC1-E5C80F4AD6C1}"/>
              </a:ext>
            </a:extLst>
          </p:cNvPr>
          <p:cNvSpPr/>
          <p:nvPr/>
        </p:nvSpPr>
        <p:spPr>
          <a:xfrm>
            <a:off x="1506873"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Nombre</a:t>
            </a:r>
          </a:p>
        </p:txBody>
      </p:sp>
      <p:sp>
        <p:nvSpPr>
          <p:cNvPr id="5" name="Rectángulo 4">
            <a:extLst>
              <a:ext uri="{FF2B5EF4-FFF2-40B4-BE49-F238E27FC236}">
                <a16:creationId xmlns:a16="http://schemas.microsoft.com/office/drawing/2014/main" id="{934D64B4-8DBF-FCE8-D53A-D600C679428B}"/>
              </a:ext>
            </a:extLst>
          </p:cNvPr>
          <p:cNvSpPr/>
          <p:nvPr/>
        </p:nvSpPr>
        <p:spPr>
          <a:xfrm>
            <a:off x="3765204" y="2979463"/>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Edad</a:t>
            </a:r>
          </a:p>
        </p:txBody>
      </p:sp>
      <p:sp>
        <p:nvSpPr>
          <p:cNvPr id="6" name="Rectángulo 5">
            <a:extLst>
              <a:ext uri="{FF2B5EF4-FFF2-40B4-BE49-F238E27FC236}">
                <a16:creationId xmlns:a16="http://schemas.microsoft.com/office/drawing/2014/main" id="{05BEC123-F683-854F-70D8-89C7EC6E37F0}"/>
              </a:ext>
            </a:extLst>
          </p:cNvPr>
          <p:cNvSpPr/>
          <p:nvPr/>
        </p:nvSpPr>
        <p:spPr>
          <a:xfrm>
            <a:off x="6231273"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A que se dedica</a:t>
            </a:r>
          </a:p>
        </p:txBody>
      </p:sp>
      <p:sp>
        <p:nvSpPr>
          <p:cNvPr id="7" name="Rectángulo 6">
            <a:extLst>
              <a:ext uri="{FF2B5EF4-FFF2-40B4-BE49-F238E27FC236}">
                <a16:creationId xmlns:a16="http://schemas.microsoft.com/office/drawing/2014/main" id="{BBAD9A67-BE30-27FB-F560-62784121DA02}"/>
              </a:ext>
            </a:extLst>
          </p:cNvPr>
          <p:cNvSpPr/>
          <p:nvPr/>
        </p:nvSpPr>
        <p:spPr>
          <a:xfrm>
            <a:off x="8719930"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Que espera del Curso.</a:t>
            </a:r>
          </a:p>
        </p:txBody>
      </p:sp>
    </p:spTree>
    <p:extLst>
      <p:ext uri="{BB962C8B-B14F-4D97-AF65-F5344CB8AC3E}">
        <p14:creationId xmlns:p14="http://schemas.microsoft.com/office/powerpoint/2010/main" val="750170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Sistemas</a:t>
            </a:r>
            <a:r>
              <a:rPr lang="en-US" sz="2400" b="1" cap="all" dirty="0">
                <a:solidFill>
                  <a:schemeClr val="tx1"/>
                </a:solidFill>
              </a:rPr>
              <a:t> </a:t>
            </a:r>
            <a:r>
              <a:rPr lang="en-US" sz="2400" b="1" cap="all" dirty="0" err="1">
                <a:solidFill>
                  <a:schemeClr val="tx1"/>
                </a:solidFill>
              </a:rPr>
              <a:t>abiertos</a:t>
            </a:r>
            <a:r>
              <a:rPr lang="en-US" sz="2400" b="1" cap="all" dirty="0">
                <a:solidFill>
                  <a:schemeClr val="tx1"/>
                </a:solidFill>
              </a:rPr>
              <a:t>, </a:t>
            </a:r>
            <a:r>
              <a:rPr lang="en-US" sz="2400" b="1" cap="all" dirty="0" err="1">
                <a:solidFill>
                  <a:schemeClr val="tx1"/>
                </a:solidFill>
              </a:rPr>
              <a:t>desventajas</a:t>
            </a:r>
            <a:endParaRPr lang="en-US" sz="2400" b="1" cap="all" dirty="0">
              <a:solidFill>
                <a:schemeClr val="tx1"/>
              </a:solidFill>
            </a:endParaRPr>
          </a:p>
        </p:txBody>
      </p:sp>
      <p:sp>
        <p:nvSpPr>
          <p:cNvPr id="3" name="CuadroTexto 2">
            <a:extLst>
              <a:ext uri="{FF2B5EF4-FFF2-40B4-BE49-F238E27FC236}">
                <a16:creationId xmlns:a16="http://schemas.microsoft.com/office/drawing/2014/main" id="{78E57B5A-FF2E-8157-90E0-92CCFB2022D4}"/>
              </a:ext>
            </a:extLst>
          </p:cNvPr>
          <p:cNvSpPr txBox="1"/>
          <p:nvPr/>
        </p:nvSpPr>
        <p:spPr>
          <a:xfrm>
            <a:off x="1330194" y="1764525"/>
            <a:ext cx="7416241" cy="1754326"/>
          </a:xfrm>
          <a:prstGeom prst="rect">
            <a:avLst/>
          </a:prstGeom>
          <a:noFill/>
        </p:spPr>
        <p:txBody>
          <a:bodyPr wrap="square">
            <a:spAutoFit/>
          </a:bodyPr>
          <a:lstStyle/>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Si bien los sistemas abiertos tienen muchas ventajas, también tienen algunas desventajas. Una de las principales desventajas es </a:t>
            </a:r>
            <a:r>
              <a:rPr lang="es-MX" b="1" dirty="0">
                <a:latin typeface="Arial" panose="020B0604020202020204" pitchFamily="34" charset="0"/>
                <a:cs typeface="Arial" panose="020B0604020202020204" pitchFamily="34" charset="0"/>
              </a:rPr>
              <a:t>su falta de estabilidad</a:t>
            </a:r>
            <a:r>
              <a:rPr lang="es-MX" dirty="0">
                <a:latin typeface="Arial" panose="020B0604020202020204" pitchFamily="34" charset="0"/>
                <a:cs typeface="Arial" panose="020B0604020202020204" pitchFamily="34" charset="0"/>
              </a:rPr>
              <a:t>. Debido a que los usuarios pueden realizar cambios en el código fuente, existe el riesgo de que el sistema se vuelva inestable o deje de funcionar como se espera.</a:t>
            </a:r>
            <a:endParaRPr lang="es-GT"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2215D665-C8A1-D7B5-906F-F46F1EAC0635}"/>
              </a:ext>
            </a:extLst>
          </p:cNvPr>
          <p:cNvPicPr>
            <a:picLocks noChangeAspect="1"/>
          </p:cNvPicPr>
          <p:nvPr/>
        </p:nvPicPr>
        <p:blipFill>
          <a:blip r:embed="rId2"/>
          <a:stretch>
            <a:fillRect/>
          </a:stretch>
        </p:blipFill>
        <p:spPr>
          <a:xfrm>
            <a:off x="1466576" y="4597076"/>
            <a:ext cx="2373884" cy="1803621"/>
          </a:xfrm>
          <a:prstGeom prst="rect">
            <a:avLst/>
          </a:prstGeom>
        </p:spPr>
      </p:pic>
      <p:pic>
        <p:nvPicPr>
          <p:cNvPr id="5" name="Imagen 4">
            <a:extLst>
              <a:ext uri="{FF2B5EF4-FFF2-40B4-BE49-F238E27FC236}">
                <a16:creationId xmlns:a16="http://schemas.microsoft.com/office/drawing/2014/main" id="{F7375976-BC88-A5B9-2F40-A6153D7D3516}"/>
              </a:ext>
            </a:extLst>
          </p:cNvPr>
          <p:cNvPicPr>
            <a:picLocks noChangeAspect="1"/>
          </p:cNvPicPr>
          <p:nvPr/>
        </p:nvPicPr>
        <p:blipFill>
          <a:blip r:embed="rId3"/>
          <a:stretch>
            <a:fillRect/>
          </a:stretch>
        </p:blipFill>
        <p:spPr>
          <a:xfrm>
            <a:off x="4939956" y="4362347"/>
            <a:ext cx="2219325" cy="2038350"/>
          </a:xfrm>
          <a:prstGeom prst="rect">
            <a:avLst/>
          </a:prstGeom>
        </p:spPr>
      </p:pic>
    </p:spTree>
    <p:extLst>
      <p:ext uri="{BB962C8B-B14F-4D97-AF65-F5344CB8AC3E}">
        <p14:creationId xmlns:p14="http://schemas.microsoft.com/office/powerpoint/2010/main" val="102656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Sistemas</a:t>
            </a:r>
            <a:r>
              <a:rPr lang="en-US" sz="2400" b="1" cap="all" dirty="0">
                <a:solidFill>
                  <a:schemeClr val="tx1"/>
                </a:solidFill>
              </a:rPr>
              <a:t> </a:t>
            </a:r>
            <a:r>
              <a:rPr lang="en-US" sz="2400" b="1" cap="all" dirty="0" err="1">
                <a:solidFill>
                  <a:schemeClr val="tx1"/>
                </a:solidFill>
              </a:rPr>
              <a:t>abiertos</a:t>
            </a:r>
            <a:r>
              <a:rPr lang="en-US" sz="2400" b="1" cap="all" dirty="0">
                <a:solidFill>
                  <a:schemeClr val="tx1"/>
                </a:solidFill>
              </a:rPr>
              <a:t>, </a:t>
            </a:r>
            <a:r>
              <a:rPr lang="en-US" sz="2400" b="1" cap="all" dirty="0" err="1">
                <a:solidFill>
                  <a:schemeClr val="tx1"/>
                </a:solidFill>
              </a:rPr>
              <a:t>desventajas</a:t>
            </a:r>
            <a:endParaRPr lang="en-US" sz="2400" b="1" cap="all" dirty="0">
              <a:solidFill>
                <a:schemeClr val="tx1"/>
              </a:solidFill>
            </a:endParaRPr>
          </a:p>
        </p:txBody>
      </p:sp>
      <p:sp>
        <p:nvSpPr>
          <p:cNvPr id="3" name="CuadroTexto 2">
            <a:extLst>
              <a:ext uri="{FF2B5EF4-FFF2-40B4-BE49-F238E27FC236}">
                <a16:creationId xmlns:a16="http://schemas.microsoft.com/office/drawing/2014/main" id="{78E57B5A-FF2E-8157-90E0-92CCFB2022D4}"/>
              </a:ext>
            </a:extLst>
          </p:cNvPr>
          <p:cNvSpPr txBox="1"/>
          <p:nvPr/>
        </p:nvSpPr>
        <p:spPr>
          <a:xfrm>
            <a:off x="1330194" y="1764525"/>
            <a:ext cx="7416241" cy="1477328"/>
          </a:xfrm>
          <a:prstGeom prst="rect">
            <a:avLst/>
          </a:prstGeom>
          <a:noFill/>
        </p:spPr>
        <p:txBody>
          <a:bodyPr wrap="square">
            <a:spAutoFit/>
          </a:bodyPr>
          <a:lstStyle/>
          <a:p>
            <a:pPr algn="just"/>
            <a:r>
              <a:rPr lang="es-MX" dirty="0">
                <a:latin typeface="Arial" panose="020B0604020202020204" pitchFamily="34" charset="0"/>
                <a:cs typeface="Arial" panose="020B0604020202020204" pitchFamily="34" charset="0"/>
              </a:rPr>
              <a:t>Otra desventaja de los sistemas abiertos es su </a:t>
            </a:r>
            <a:r>
              <a:rPr lang="es-MX" b="1" dirty="0">
                <a:latin typeface="Arial" panose="020B0604020202020204" pitchFamily="34" charset="0"/>
                <a:cs typeface="Arial" panose="020B0604020202020204" pitchFamily="34" charset="0"/>
              </a:rPr>
              <a:t>falta de seguridad</a:t>
            </a:r>
            <a:r>
              <a:rPr lang="es-MX" dirty="0">
                <a:latin typeface="Arial" panose="020B0604020202020204" pitchFamily="34" charset="0"/>
                <a:cs typeface="Arial" panose="020B0604020202020204" pitchFamily="34" charset="0"/>
              </a:rPr>
              <a:t>. Debido a que el código fuente está disponible gratuitamente, existe el riesgo de que los atacantes encuentren vulnerabilidades en el sistema y las exploten. Esto hace que los sistemas abiertos sean menos adecuados para aplicaciones que necesitan ser seguras.</a:t>
            </a:r>
            <a:endParaRPr lang="es-GT"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2215D665-C8A1-D7B5-906F-F46F1EAC0635}"/>
              </a:ext>
            </a:extLst>
          </p:cNvPr>
          <p:cNvPicPr>
            <a:picLocks noChangeAspect="1"/>
          </p:cNvPicPr>
          <p:nvPr/>
        </p:nvPicPr>
        <p:blipFill>
          <a:blip r:embed="rId2"/>
          <a:stretch>
            <a:fillRect/>
          </a:stretch>
        </p:blipFill>
        <p:spPr>
          <a:xfrm>
            <a:off x="1466576" y="4597076"/>
            <a:ext cx="2373884" cy="1803621"/>
          </a:xfrm>
          <a:prstGeom prst="rect">
            <a:avLst/>
          </a:prstGeom>
        </p:spPr>
      </p:pic>
      <p:pic>
        <p:nvPicPr>
          <p:cNvPr id="5" name="Imagen 4">
            <a:extLst>
              <a:ext uri="{FF2B5EF4-FFF2-40B4-BE49-F238E27FC236}">
                <a16:creationId xmlns:a16="http://schemas.microsoft.com/office/drawing/2014/main" id="{F7375976-BC88-A5B9-2F40-A6153D7D3516}"/>
              </a:ext>
            </a:extLst>
          </p:cNvPr>
          <p:cNvPicPr>
            <a:picLocks noChangeAspect="1"/>
          </p:cNvPicPr>
          <p:nvPr/>
        </p:nvPicPr>
        <p:blipFill>
          <a:blip r:embed="rId3"/>
          <a:stretch>
            <a:fillRect/>
          </a:stretch>
        </p:blipFill>
        <p:spPr>
          <a:xfrm>
            <a:off x="4939956" y="4362347"/>
            <a:ext cx="2219325" cy="2038350"/>
          </a:xfrm>
          <a:prstGeom prst="rect">
            <a:avLst/>
          </a:prstGeom>
        </p:spPr>
      </p:pic>
    </p:spTree>
    <p:extLst>
      <p:ext uri="{BB962C8B-B14F-4D97-AF65-F5344CB8AC3E}">
        <p14:creationId xmlns:p14="http://schemas.microsoft.com/office/powerpoint/2010/main" val="2111131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Bonus</a:t>
            </a:r>
          </a:p>
        </p:txBody>
      </p:sp>
      <p:sp>
        <p:nvSpPr>
          <p:cNvPr id="3" name="CuadroTexto 2">
            <a:extLst>
              <a:ext uri="{FF2B5EF4-FFF2-40B4-BE49-F238E27FC236}">
                <a16:creationId xmlns:a16="http://schemas.microsoft.com/office/drawing/2014/main" id="{78E57B5A-FF2E-8157-90E0-92CCFB2022D4}"/>
              </a:ext>
            </a:extLst>
          </p:cNvPr>
          <p:cNvSpPr txBox="1"/>
          <p:nvPr/>
        </p:nvSpPr>
        <p:spPr>
          <a:xfrm>
            <a:off x="1330194" y="1764525"/>
            <a:ext cx="7416241" cy="2308324"/>
          </a:xfrm>
          <a:prstGeom prst="rect">
            <a:avLst/>
          </a:prstGeom>
          <a:noFill/>
        </p:spPr>
        <p:txBody>
          <a:bodyPr wrap="square">
            <a:spAutoFit/>
          </a:bodyPr>
          <a:lstStyle/>
          <a:p>
            <a:pPr algn="just"/>
            <a:r>
              <a:rPr lang="es-MX" dirty="0">
                <a:latin typeface="Arial" panose="020B0604020202020204" pitchFamily="34" charset="0"/>
                <a:cs typeface="Arial" panose="020B0604020202020204" pitchFamily="34" charset="0"/>
              </a:rPr>
              <a:t>Link de la guía del desarrollador para Linux </a:t>
            </a:r>
            <a:r>
              <a:rPr lang="es-MX" dirty="0" err="1">
                <a:latin typeface="Arial" panose="020B0604020202020204" pitchFamily="34" charset="0"/>
                <a:cs typeface="Arial" panose="020B0604020202020204" pitchFamily="34" charset="0"/>
              </a:rPr>
              <a:t>Mint</a:t>
            </a:r>
            <a:r>
              <a:rPr lang="es-MX" dirty="0">
                <a:latin typeface="Arial" panose="020B0604020202020204" pitchFamily="34" charset="0"/>
                <a:cs typeface="Arial" panose="020B0604020202020204" pitchFamily="34" charset="0"/>
              </a:rPr>
              <a:t>.</a:t>
            </a:r>
          </a:p>
          <a:p>
            <a:pPr algn="just"/>
            <a:endParaRPr lang="es-MX"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hlinkClick r:id="rId2"/>
              </a:rPr>
              <a:t>https://linuxmint-developer-guide.readthedocs.io/en/latest/</a:t>
            </a:r>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Repositorio del proyecto:</a:t>
            </a:r>
          </a:p>
          <a:p>
            <a:pPr algn="just"/>
            <a:endParaRPr lang="es-MX"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hlinkClick r:id="rId3"/>
              </a:rPr>
              <a:t>https://github.com/linuxmint/cinnamon.git</a:t>
            </a:r>
            <a:endParaRPr lang="es-GT"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258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fin</a:t>
            </a:r>
          </a:p>
        </p:txBody>
      </p:sp>
      <p:sp>
        <p:nvSpPr>
          <p:cNvPr id="2" name="Rectángulo 1">
            <a:extLst>
              <a:ext uri="{FF2B5EF4-FFF2-40B4-BE49-F238E27FC236}">
                <a16:creationId xmlns:a16="http://schemas.microsoft.com/office/drawing/2014/main" id="{77CA6F4D-EC46-6AC1-9F3E-03AF491C5E8B}"/>
              </a:ext>
            </a:extLst>
          </p:cNvPr>
          <p:cNvSpPr/>
          <p:nvPr/>
        </p:nvSpPr>
        <p:spPr>
          <a:xfrm>
            <a:off x="3021495" y="2332383"/>
            <a:ext cx="40286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&gt;preguntas</a:t>
            </a:r>
          </a:p>
        </p:txBody>
      </p:sp>
    </p:spTree>
    <p:extLst>
      <p:ext uri="{BB962C8B-B14F-4D97-AF65-F5344CB8AC3E}">
        <p14:creationId xmlns:p14="http://schemas.microsoft.com/office/powerpoint/2010/main" val="323819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Temas</a:t>
            </a:r>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8623496" y="6036298"/>
            <a:ext cx="3221502" cy="368278"/>
          </a:xfrm>
        </p:spPr>
        <p:txBody>
          <a:bodyPr anchor="t">
            <a:noAutofit/>
          </a:bodyPr>
          <a:lstStyle/>
          <a:p>
            <a:pPr marL="45720" algn="l" defTabSz="914400">
              <a:spcBef>
                <a:spcPts val="1400"/>
              </a:spcBef>
              <a:buClr>
                <a:schemeClr val="tx1"/>
              </a:buClr>
            </a:pPr>
            <a:r>
              <a:rPr lang="es-GT" sz="2000" dirty="0">
                <a:solidFill>
                  <a:schemeClr val="tx1"/>
                </a:solidFill>
              </a:rPr>
              <a:t>Ing. Walter García</a:t>
            </a:r>
          </a:p>
        </p:txBody>
      </p:sp>
      <p:sp>
        <p:nvSpPr>
          <p:cNvPr id="4" name="Rectángulo 3">
            <a:extLst>
              <a:ext uri="{FF2B5EF4-FFF2-40B4-BE49-F238E27FC236}">
                <a16:creationId xmlns:a16="http://schemas.microsoft.com/office/drawing/2014/main" id="{97C277FF-FCEB-042B-6FC1-E5C80F4AD6C1}"/>
              </a:ext>
            </a:extLst>
          </p:cNvPr>
          <p:cNvSpPr/>
          <p:nvPr/>
        </p:nvSpPr>
        <p:spPr>
          <a:xfrm>
            <a:off x="808382" y="2971800"/>
            <a:ext cx="212034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Microcontrolador</a:t>
            </a:r>
          </a:p>
        </p:txBody>
      </p:sp>
      <p:sp>
        <p:nvSpPr>
          <p:cNvPr id="5" name="Rectángulo 4">
            <a:extLst>
              <a:ext uri="{FF2B5EF4-FFF2-40B4-BE49-F238E27FC236}">
                <a16:creationId xmlns:a16="http://schemas.microsoft.com/office/drawing/2014/main" id="{934D64B4-8DBF-FCE8-D53A-D600C679428B}"/>
              </a:ext>
            </a:extLst>
          </p:cNvPr>
          <p:cNvSpPr/>
          <p:nvPr/>
        </p:nvSpPr>
        <p:spPr>
          <a:xfrm>
            <a:off x="3274873" y="2979463"/>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Microprocesador</a:t>
            </a:r>
          </a:p>
        </p:txBody>
      </p:sp>
      <p:sp>
        <p:nvSpPr>
          <p:cNvPr id="6" name="Rectángulo 5">
            <a:extLst>
              <a:ext uri="{FF2B5EF4-FFF2-40B4-BE49-F238E27FC236}">
                <a16:creationId xmlns:a16="http://schemas.microsoft.com/office/drawing/2014/main" id="{05BEC123-F683-854F-70D8-89C7EC6E37F0}"/>
              </a:ext>
            </a:extLst>
          </p:cNvPr>
          <p:cNvSpPr/>
          <p:nvPr/>
        </p:nvSpPr>
        <p:spPr>
          <a:xfrm>
            <a:off x="5740942"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Ventajas y Desventajas</a:t>
            </a:r>
          </a:p>
        </p:txBody>
      </p:sp>
      <p:sp>
        <p:nvSpPr>
          <p:cNvPr id="7" name="Rectángulo 6">
            <a:extLst>
              <a:ext uri="{FF2B5EF4-FFF2-40B4-BE49-F238E27FC236}">
                <a16:creationId xmlns:a16="http://schemas.microsoft.com/office/drawing/2014/main" id="{BBAD9A67-BE30-27FB-F560-62784121DA02}"/>
              </a:ext>
            </a:extLst>
          </p:cNvPr>
          <p:cNvSpPr/>
          <p:nvPr/>
        </p:nvSpPr>
        <p:spPr>
          <a:xfrm>
            <a:off x="8133165"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SO abiertos y Cerrados</a:t>
            </a:r>
          </a:p>
        </p:txBody>
      </p:sp>
    </p:spTree>
    <p:extLst>
      <p:ext uri="{BB962C8B-B14F-4D97-AF65-F5344CB8AC3E}">
        <p14:creationId xmlns:p14="http://schemas.microsoft.com/office/powerpoint/2010/main" val="286268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a:solidFill>
                  <a:schemeClr val="tx1"/>
                </a:solidFill>
                <a:latin typeface="+mj-lt"/>
                <a:ea typeface="+mj-ea"/>
                <a:cs typeface="+mj-cs"/>
              </a:rPr>
              <a:t>Que es un microprocesador</a:t>
            </a:r>
            <a:endParaRPr lang="en-US" sz="2400" b="1" kern="1200" cap="all" baseline="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DF7F8529-C396-DE53-52DB-F468D9C65FA5}"/>
              </a:ext>
            </a:extLst>
          </p:cNvPr>
          <p:cNvSpPr txBox="1"/>
          <p:nvPr/>
        </p:nvSpPr>
        <p:spPr>
          <a:xfrm>
            <a:off x="1489220" y="2031462"/>
            <a:ext cx="7405077" cy="2308324"/>
          </a:xfrm>
          <a:prstGeom prst="rect">
            <a:avLst/>
          </a:prstGeom>
          <a:noFill/>
        </p:spPr>
        <p:txBody>
          <a:bodyPr wrap="square">
            <a:spAutoFit/>
          </a:bodyPr>
          <a:lstStyle/>
          <a:p>
            <a:pPr algn="just"/>
            <a:r>
              <a:rPr lang="es-GT">
                <a:latin typeface="Arial" panose="020B0604020202020204" pitchFamily="34" charset="0"/>
                <a:cs typeface="Arial" panose="020B0604020202020204" pitchFamily="34" charset="0"/>
              </a:rPr>
              <a:t>Un microprocesador es un circuito integrado que contiene la unidad central de procesamiento (CPU) de una computadora u otro dispositivo y realiza la mayor parte del procesamiento. Funciona como el "cerebro" de una computadora, ejecutando instrucciones y realizando operaciones en los datos almacenados en la memoria. Los microprocesadores se pueden encontrar en una amplia gama de dispositivos, incluidas computadoras personales, teléfonos inteligentes y automóviles.</a:t>
            </a:r>
            <a:endParaRPr lang="es-GT" dirty="0">
              <a:latin typeface="Arial" panose="020B0604020202020204" pitchFamily="34" charset="0"/>
              <a:cs typeface="Arial" panose="020B0604020202020204" pitchFamily="34" charset="0"/>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373709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Que es la </a:t>
            </a:r>
            <a:r>
              <a:rPr lang="en-US" sz="2400" b="1" kern="1200" cap="all" baseline="0" dirty="0" err="1">
                <a:solidFill>
                  <a:schemeClr val="tx1"/>
                </a:solidFill>
                <a:latin typeface="+mj-lt"/>
                <a:ea typeface="+mj-ea"/>
                <a:cs typeface="+mj-cs"/>
              </a:rPr>
              <a:t>alu</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en</a:t>
            </a:r>
            <a:r>
              <a:rPr lang="en-US" sz="2400" b="1" kern="1200" cap="all" baseline="0" dirty="0">
                <a:solidFill>
                  <a:schemeClr val="tx1"/>
                </a:solidFill>
                <a:latin typeface="+mj-lt"/>
                <a:ea typeface="+mj-ea"/>
                <a:cs typeface="+mj-cs"/>
              </a:rPr>
              <a:t> un </a:t>
            </a:r>
            <a:r>
              <a:rPr lang="en-US" sz="2400" b="1" kern="1200" cap="all" baseline="0" dirty="0" err="1">
                <a:solidFill>
                  <a:schemeClr val="tx1"/>
                </a:solidFill>
                <a:latin typeface="+mj-lt"/>
                <a:ea typeface="+mj-ea"/>
                <a:cs typeface="+mj-cs"/>
              </a:rPr>
              <a:t>microprocesador</a:t>
            </a:r>
            <a:endParaRPr lang="en-US" sz="2400" b="1" kern="1200" cap="all" baseline="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DF7F8529-C396-DE53-52DB-F468D9C65FA5}"/>
              </a:ext>
            </a:extLst>
          </p:cNvPr>
          <p:cNvSpPr txBox="1"/>
          <p:nvPr/>
        </p:nvSpPr>
        <p:spPr>
          <a:xfrm>
            <a:off x="1489220" y="2031462"/>
            <a:ext cx="7405077" cy="3139321"/>
          </a:xfrm>
          <a:prstGeom prst="rect">
            <a:avLst/>
          </a:prstGeom>
          <a:noFill/>
        </p:spPr>
        <p:txBody>
          <a:bodyPr wrap="square">
            <a:spAutoFit/>
          </a:bodyPr>
          <a:lstStyle/>
          <a:p>
            <a:pPr algn="just"/>
            <a:r>
              <a:rPr lang="es-MX" dirty="0">
                <a:latin typeface="Arial" panose="020B0604020202020204" pitchFamily="34" charset="0"/>
                <a:cs typeface="Arial" panose="020B0604020202020204" pitchFamily="34" charset="0"/>
              </a:rPr>
              <a:t>La ALU (Unidad Aritmética Lógica) es un componente fundamental de un microprocesador que realiza operaciones aritméticas y lógicas sobre los datos. La ALU toma dos entradas (por ejemplo, dos números), realiza una operación con ellos (como suma o comparación) y emite el resultado. </a:t>
            </a: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Es la parte del microprocesador responsable de ejecutar la mayoría de las instrucciones en el conjunto de instrucciones de una computadora. Las operaciones realizadas por la ALU son críticas para el funcionamiento general de una computadora, ya que forman la base para ejecutar programas y procesar datos.</a:t>
            </a:r>
            <a:endParaRPr lang="es-GT" dirty="0">
              <a:latin typeface="Arial" panose="020B0604020202020204" pitchFamily="34" charset="0"/>
              <a:cs typeface="Arial" panose="020B0604020202020204" pitchFamily="34" charset="0"/>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411017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cap="all" dirty="0" err="1">
                <a:solidFill>
                  <a:schemeClr val="tx1"/>
                </a:solidFill>
              </a:rPr>
              <a:t>Aspectos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microprocesador</a:t>
            </a:r>
            <a:endParaRPr lang="en-US" sz="2400" b="1" kern="1200" cap="all" baseline="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DF7F8529-C396-DE53-52DB-F468D9C65FA5}"/>
              </a:ext>
            </a:extLst>
          </p:cNvPr>
          <p:cNvSpPr txBox="1"/>
          <p:nvPr/>
        </p:nvSpPr>
        <p:spPr>
          <a:xfrm>
            <a:off x="1237429" y="1830035"/>
            <a:ext cx="8306991" cy="3970318"/>
          </a:xfrm>
          <a:prstGeom prst="rect">
            <a:avLst/>
          </a:prstGeom>
          <a:noFill/>
        </p:spPr>
        <p:txBody>
          <a:bodyPr wrap="square">
            <a:spAutoFit/>
          </a:bodyPr>
          <a:lstStyle/>
          <a:p>
            <a:pPr algn="just"/>
            <a:r>
              <a:rPr lang="es-MX" dirty="0">
                <a:latin typeface="Arial" panose="020B0604020202020204" pitchFamily="34" charset="0"/>
                <a:cs typeface="Arial" panose="020B0604020202020204" pitchFamily="34" charset="0"/>
              </a:rPr>
              <a:t>En general, los microprocesadores modernos suelen funcionar en un rango de voltaje de 1,0 V a 1,5 V o superior, pero algunos modelos más antiguos pueden funcionar en un rango de voltaje diferente. El voltaje debe regularse cuidadosamente para garantizar un funcionamiento estable y confiable del microprocesador, ya que incluso pequeñas variaciones en el voltaje pueden causar cambios significativos en el comportamiento del dispositivo.</a:t>
            </a: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En lo que respecta a la memoria caché, esta se divide en cuatro niveles: L1, L2, L3 y L4. Cada nivel almacena un tipo de información según la frecuencia con la que la requieras y su importancia. La L1 suele ser de 64 KB por núcleo con una velocidad de 1100 Gbps. A medida que vas subiendo de nivel, la capacidad va aumentando y se va reduciendo la velocidad.</a:t>
            </a:r>
          </a:p>
          <a:p>
            <a:pPr algn="just"/>
            <a:endParaRPr lang="es-MX"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6246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fontScale="90000"/>
          </a:bodyPr>
          <a:lstStyle/>
          <a:p>
            <a:pPr algn="ctr">
              <a:lnSpc>
                <a:spcPct val="85000"/>
              </a:lnSpc>
            </a:pPr>
            <a:r>
              <a:rPr lang="es-GT" sz="2400" b="1" cap="all" dirty="0">
                <a:solidFill>
                  <a:schemeClr val="tx1"/>
                </a:solidFill>
              </a:rPr>
              <a:t>¿Cómo funciona un microprocesador?</a:t>
            </a:r>
            <a:br>
              <a:rPr lang="es-GT" sz="1200" b="1" i="0" dirty="0">
                <a:solidFill>
                  <a:srgbClr val="333333"/>
                </a:solidFill>
                <a:effectLst/>
                <a:latin typeface="Open Sans" panose="020B0606030504020204" pitchFamily="34" charset="0"/>
              </a:rPr>
            </a:b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2FD1008-41B8-F283-C6CE-62310B33CF7E}"/>
              </a:ext>
            </a:extLst>
          </p:cNvPr>
          <p:cNvSpPr txBox="1"/>
          <p:nvPr/>
        </p:nvSpPr>
        <p:spPr>
          <a:xfrm>
            <a:off x="983973" y="1421135"/>
            <a:ext cx="7470913" cy="1200329"/>
          </a:xfrm>
          <a:prstGeom prst="rect">
            <a:avLst/>
          </a:prstGeom>
          <a:noFill/>
        </p:spPr>
        <p:txBody>
          <a:bodyPr wrap="square">
            <a:spAutoFit/>
          </a:bodyPr>
          <a:lstStyle/>
          <a:p>
            <a:pPr algn="just"/>
            <a:r>
              <a:rPr lang="es-MX" dirty="0">
                <a:latin typeface="Arial" panose="020B0604020202020204" pitchFamily="34" charset="0"/>
                <a:cs typeface="Arial" panose="020B0604020202020204" pitchFamily="34" charset="0"/>
              </a:rPr>
              <a:t>El microprocesador sigue las instrucciones que se le indiquen. Convierte cada instrucción en un código binario de una extensión para que la CPU la entienda. Las fases de la ejecución de una instrucción son las siguientes:</a:t>
            </a:r>
            <a:endParaRPr lang="es-GT"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0A0227C8-4D52-428A-2029-F940DE903F1B}"/>
              </a:ext>
            </a:extLst>
          </p:cNvPr>
          <p:cNvSpPr txBox="1"/>
          <p:nvPr/>
        </p:nvSpPr>
        <p:spPr>
          <a:xfrm>
            <a:off x="983973" y="3429000"/>
            <a:ext cx="8888896" cy="1754326"/>
          </a:xfrm>
          <a:prstGeom prst="rect">
            <a:avLst/>
          </a:prstGeom>
          <a:noFill/>
        </p:spPr>
        <p:txBody>
          <a:bodyPr wrap="square">
            <a:spAutoFit/>
          </a:bodyPr>
          <a:lstStyle/>
          <a:p>
            <a:pPr marL="342900" indent="-342900" algn="just">
              <a:buFont typeface="+mj-lt"/>
              <a:buAutoNum type="arabicPeriod"/>
            </a:pPr>
            <a:r>
              <a:rPr lang="es-MX" b="1" dirty="0">
                <a:latin typeface="Arial" panose="020B0604020202020204" pitchFamily="34" charset="0"/>
                <a:cs typeface="Arial" panose="020B0604020202020204" pitchFamily="34" charset="0"/>
              </a:rPr>
              <a:t>La búsqueda </a:t>
            </a:r>
            <a:r>
              <a:rPr lang="es-MX" dirty="0">
                <a:latin typeface="Arial" panose="020B0604020202020204" pitchFamily="34" charset="0"/>
                <a:cs typeface="Arial" panose="020B0604020202020204" pitchFamily="34" charset="0"/>
              </a:rPr>
              <a:t>en la memoria para darle la orden al microprocesador.</a:t>
            </a:r>
          </a:p>
          <a:p>
            <a:pPr marL="342900" indent="-342900" algn="just">
              <a:buFont typeface="+mj-lt"/>
              <a:buAutoNum type="arabicPeriod"/>
            </a:pPr>
            <a:r>
              <a:rPr lang="es-MX" b="1" dirty="0">
                <a:latin typeface="Arial" panose="020B0604020202020204" pitchFamily="34" charset="0"/>
                <a:cs typeface="Arial" panose="020B0604020202020204" pitchFamily="34" charset="0"/>
              </a:rPr>
              <a:t>La decodificación</a:t>
            </a:r>
            <a:r>
              <a:rPr lang="es-MX" dirty="0">
                <a:latin typeface="Arial" panose="020B0604020202020204" pitchFamily="34" charset="0"/>
                <a:cs typeface="Arial" panose="020B0604020202020204" pitchFamily="34" charset="0"/>
              </a:rPr>
              <a:t>. La instrucción se traduce para la CPU.</a:t>
            </a:r>
          </a:p>
          <a:p>
            <a:pPr marL="342900" indent="-342900" algn="just">
              <a:buFont typeface="+mj-lt"/>
              <a:buAutoNum type="arabicPeriod"/>
            </a:pPr>
            <a:r>
              <a:rPr lang="es-MX" b="1" dirty="0">
                <a:latin typeface="Arial" panose="020B0604020202020204" pitchFamily="34" charset="0"/>
                <a:cs typeface="Arial" panose="020B0604020202020204" pitchFamily="34" charset="0"/>
              </a:rPr>
              <a:t>La búsqueda de operador. </a:t>
            </a:r>
            <a:r>
              <a:rPr lang="es-MX" dirty="0">
                <a:latin typeface="Arial" panose="020B0604020202020204" pitchFamily="34" charset="0"/>
                <a:cs typeface="Arial" panose="020B0604020202020204" pitchFamily="34" charset="0"/>
              </a:rPr>
              <a:t>Cuando la CPU sabe qué debe hacer, busca cómo ejecutarlo.</a:t>
            </a:r>
          </a:p>
          <a:p>
            <a:pPr marL="342900" indent="-342900" algn="just">
              <a:buFont typeface="+mj-lt"/>
              <a:buAutoNum type="arabicPeriod"/>
            </a:pPr>
            <a:r>
              <a:rPr lang="es-MX" b="1" dirty="0">
                <a:latin typeface="Arial" panose="020B0604020202020204" pitchFamily="34" charset="0"/>
                <a:cs typeface="Arial" panose="020B0604020202020204" pitchFamily="34" charset="0"/>
              </a:rPr>
              <a:t>La ejecución. </a:t>
            </a:r>
            <a:r>
              <a:rPr lang="es-MX" dirty="0">
                <a:latin typeface="Arial" panose="020B0604020202020204" pitchFamily="34" charset="0"/>
                <a:cs typeface="Arial" panose="020B0604020202020204" pitchFamily="34" charset="0"/>
              </a:rPr>
              <a:t>Se realiza la operación, aritmética o lógica, requerida.</a:t>
            </a:r>
          </a:p>
          <a:p>
            <a:pPr marL="342900" indent="-342900" algn="just">
              <a:buFont typeface="+mj-lt"/>
              <a:buAutoNum type="arabicPeriod"/>
            </a:pPr>
            <a:r>
              <a:rPr lang="es-MX" b="1" dirty="0">
                <a:latin typeface="Arial" panose="020B0604020202020204" pitchFamily="34" charset="0"/>
                <a:cs typeface="Arial" panose="020B0604020202020204" pitchFamily="34" charset="0"/>
              </a:rPr>
              <a:t>El almacenamiento </a:t>
            </a:r>
            <a:r>
              <a:rPr lang="es-MX" dirty="0">
                <a:latin typeface="Arial" panose="020B0604020202020204" pitchFamily="34" charset="0"/>
                <a:cs typeface="Arial" panose="020B0604020202020204" pitchFamily="34" charset="0"/>
              </a:rPr>
              <a:t>del resultado en la memoria caché.</a:t>
            </a:r>
          </a:p>
        </p:txBody>
      </p:sp>
    </p:spTree>
    <p:extLst>
      <p:ext uri="{BB962C8B-B14F-4D97-AF65-F5344CB8AC3E}">
        <p14:creationId xmlns:p14="http://schemas.microsoft.com/office/powerpoint/2010/main" val="93046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32736" y="840808"/>
            <a:ext cx="7874537" cy="600393"/>
          </a:xfrm>
        </p:spPr>
        <p:txBody>
          <a:bodyPr vert="horz" lIns="91440" tIns="45720" rIns="91440" bIns="45720" rtlCol="0" anchor="b">
            <a:normAutofit fontScale="90000"/>
          </a:bodyPr>
          <a:lstStyle/>
          <a:p>
            <a:pPr algn="ctr">
              <a:lnSpc>
                <a:spcPct val="85000"/>
              </a:lnSpc>
            </a:pPr>
            <a:r>
              <a:rPr lang="es-GT" sz="2200" b="1" cap="all" dirty="0">
                <a:solidFill>
                  <a:schemeClr val="tx1"/>
                </a:solidFill>
              </a:rPr>
              <a:t>Diferencias entre un procesador  y el microprocesador </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2FD1008-41B8-F283-C6CE-62310B33CF7E}"/>
              </a:ext>
            </a:extLst>
          </p:cNvPr>
          <p:cNvSpPr txBox="1"/>
          <p:nvPr/>
        </p:nvSpPr>
        <p:spPr>
          <a:xfrm>
            <a:off x="1010478" y="2428299"/>
            <a:ext cx="7470913" cy="1200329"/>
          </a:xfrm>
          <a:prstGeom prst="rect">
            <a:avLst/>
          </a:prstGeom>
          <a:noFill/>
        </p:spPr>
        <p:txBody>
          <a:bodyPr wrap="square">
            <a:spAutoFit/>
          </a:bodyPr>
          <a:lstStyle/>
          <a:p>
            <a:pPr algn="just"/>
            <a:r>
              <a:rPr lang="es-MX" dirty="0">
                <a:latin typeface="Arial" panose="020B0604020202020204" pitchFamily="34" charset="0"/>
                <a:cs typeface="Arial" panose="020B0604020202020204" pitchFamily="34" charset="0"/>
              </a:rPr>
              <a:t>El microprocesador es un procesador que incluye dos tipos de memoria: una volátil (equivale a la de todos los procesadores) y otra no volátil (la memoria del disco duro). Además, incluye periféricos y todo lo anterior en un único chip.</a:t>
            </a:r>
            <a:endParaRPr lang="es-GT"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7E72F1B2-FD8C-10B6-5E3C-568D29D19C5E}"/>
              </a:ext>
            </a:extLst>
          </p:cNvPr>
          <p:cNvSpPr txBox="1"/>
          <p:nvPr/>
        </p:nvSpPr>
        <p:spPr>
          <a:xfrm>
            <a:off x="1010478" y="4183529"/>
            <a:ext cx="8319054" cy="923330"/>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En el procesador, los dos tipos de memoria y los periféricos son externos. Además, su chip está especialmente dedicado para imprimirle una mayor potencia. </a:t>
            </a: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194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32736" y="840808"/>
            <a:ext cx="7874537" cy="600393"/>
          </a:xfrm>
        </p:spPr>
        <p:txBody>
          <a:bodyPr vert="horz" lIns="91440" tIns="45720" rIns="91440" bIns="45720" rtlCol="0" anchor="b">
            <a:normAutofit fontScale="90000"/>
          </a:bodyPr>
          <a:lstStyle/>
          <a:p>
            <a:pPr algn="ctr">
              <a:lnSpc>
                <a:spcPct val="85000"/>
              </a:lnSpc>
            </a:pPr>
            <a:r>
              <a:rPr lang="es-GT" sz="2200" b="1" cap="all" dirty="0">
                <a:solidFill>
                  <a:schemeClr val="tx1"/>
                </a:solidFill>
              </a:rPr>
              <a:t>Ventajas del microprocesador </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2FD1008-41B8-F283-C6CE-62310B33CF7E}"/>
              </a:ext>
            </a:extLst>
          </p:cNvPr>
          <p:cNvSpPr txBox="1"/>
          <p:nvPr/>
        </p:nvSpPr>
        <p:spPr>
          <a:xfrm>
            <a:off x="930965" y="1658827"/>
            <a:ext cx="8372061" cy="3416320"/>
          </a:xfrm>
          <a:prstGeom prst="rect">
            <a:avLst/>
          </a:prstGeom>
          <a:noFill/>
        </p:spPr>
        <p:txBody>
          <a:bodyPr wrap="square">
            <a:spAutoFit/>
          </a:bodyPr>
          <a:lstStyle/>
          <a:p>
            <a:pPr algn="l"/>
            <a:r>
              <a:rPr lang="es-MX" dirty="0">
                <a:latin typeface="Arial" panose="020B0604020202020204" pitchFamily="34" charset="0"/>
                <a:cs typeface="Arial" panose="020B0604020202020204" pitchFamily="34" charset="0"/>
              </a:rPr>
              <a:t>En lo que respecta a las ventajas del microprocesador, deberíamos destacar las siguientes:</a:t>
            </a:r>
          </a:p>
          <a:p>
            <a:pPr algn="l">
              <a:buFont typeface="Arial" panose="020B0604020202020204" pitchFamily="34" charset="0"/>
              <a:buChar char="•"/>
            </a:pPr>
            <a:endParaRPr lang="es-MX" dirty="0">
              <a:latin typeface="Arial" panose="020B0604020202020204" pitchFamily="34" charset="0"/>
              <a:cs typeface="Arial" panose="020B0604020202020204" pitchFamily="34" charset="0"/>
            </a:endParaRPr>
          </a:p>
          <a:p>
            <a:pPr marL="342900" indent="-342900" algn="just">
              <a:buFont typeface="+mj-lt"/>
              <a:buAutoNum type="arabicPeriod"/>
            </a:pPr>
            <a:r>
              <a:rPr lang="es-MX" dirty="0">
                <a:latin typeface="Arial" panose="020B0604020202020204" pitchFamily="34" charset="0"/>
                <a:cs typeface="Arial" panose="020B0604020202020204" pitchFamily="34" charset="0"/>
              </a:rPr>
              <a:t>Se puede instalar en cualquier tipo de dispositivo gracias a su pequeño tamaño.</a:t>
            </a:r>
          </a:p>
          <a:p>
            <a:pPr marL="342900" indent="-342900" algn="just">
              <a:buFont typeface="+mj-lt"/>
              <a:buAutoNum type="arabicPeriod"/>
            </a:pPr>
            <a:r>
              <a:rPr lang="es-MX" dirty="0">
                <a:latin typeface="Arial" panose="020B0604020202020204" pitchFamily="34" charset="0"/>
                <a:cs typeface="Arial" panose="020B0604020202020204" pitchFamily="34" charset="0"/>
              </a:rPr>
              <a:t>Su coste es muy asequible.</a:t>
            </a:r>
          </a:p>
          <a:p>
            <a:pPr marL="342900" indent="-342900" algn="just">
              <a:buFont typeface="+mj-lt"/>
              <a:buAutoNum type="arabicPeriod"/>
            </a:pPr>
            <a:r>
              <a:rPr lang="es-MX" dirty="0">
                <a:latin typeface="Arial" panose="020B0604020202020204" pitchFamily="34" charset="0"/>
                <a:cs typeface="Arial" panose="020B0604020202020204" pitchFamily="34" charset="0"/>
              </a:rPr>
              <a:t>Trabaja a alta velocidad debido a la tecnología que incorpora.</a:t>
            </a:r>
          </a:p>
          <a:p>
            <a:pPr marL="342900" indent="-342900" algn="just">
              <a:buFont typeface="+mj-lt"/>
              <a:buAutoNum type="arabicPeriod"/>
            </a:pPr>
            <a:r>
              <a:rPr lang="es-MX" dirty="0">
                <a:latin typeface="Arial" panose="020B0604020202020204" pitchFamily="34" charset="0"/>
                <a:cs typeface="Arial" panose="020B0604020202020204" pitchFamily="34" charset="0"/>
              </a:rPr>
              <a:t>Su versatilidad permite que pueda emplearse para distintas funciones.</a:t>
            </a:r>
          </a:p>
          <a:p>
            <a:pPr marL="342900" indent="-342900" algn="just">
              <a:buFont typeface="+mj-lt"/>
              <a:buAutoNum type="arabicPeriod"/>
            </a:pPr>
            <a:r>
              <a:rPr lang="es-MX" dirty="0">
                <a:latin typeface="Arial" panose="020B0604020202020204" pitchFamily="34" charset="0"/>
                <a:cs typeface="Arial" panose="020B0604020202020204" pitchFamily="34" charset="0"/>
              </a:rPr>
              <a:t>El consumo energético es más bajo gracias a la tecnología CMOS.</a:t>
            </a:r>
          </a:p>
          <a:p>
            <a:pPr marL="342900" indent="-342900" algn="just">
              <a:buFont typeface="+mj-lt"/>
              <a:buAutoNum type="arabicPeriod"/>
            </a:pPr>
            <a:r>
              <a:rPr lang="es-MX" dirty="0">
                <a:latin typeface="Arial" panose="020B0604020202020204" pitchFamily="34" charset="0"/>
                <a:cs typeface="Arial" panose="020B0604020202020204" pitchFamily="34" charset="0"/>
              </a:rPr>
              <a:t>El nivel de errores de funcionamiento es menor que el de otras alternativas.</a:t>
            </a:r>
          </a:p>
          <a:p>
            <a:pPr marL="342900" indent="-342900" algn="just">
              <a:buFont typeface="+mj-lt"/>
              <a:buAutoNum type="arabicPeriod"/>
            </a:pPr>
            <a:r>
              <a:rPr lang="es-MX" dirty="0">
                <a:latin typeface="Arial" panose="020B0604020202020204" pitchFamily="34" charset="0"/>
                <a:cs typeface="Arial" panose="020B0604020202020204" pitchFamily="34" charset="0"/>
              </a:rPr>
              <a:t>Se adapta mejor a los dispositivos portátiles.</a:t>
            </a:r>
          </a:p>
          <a:p>
            <a:pPr algn="just"/>
            <a:r>
              <a:rPr lang="es-MX" dirty="0">
                <a:latin typeface="Arial" panose="020B0604020202020204" pitchFamily="34" charset="0"/>
                <a:cs typeface="Arial" panose="020B0604020202020204" pitchFamily="34" charset="0"/>
              </a:rPr>
              <a:t>.</a:t>
            </a: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290102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320</TotalTime>
  <Words>1884</Words>
  <Application>Microsoft Office PowerPoint</Application>
  <PresentationFormat>Panorámica</PresentationFormat>
  <Paragraphs>134</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Corbel</vt:lpstr>
      <vt:lpstr>Open Sans</vt:lpstr>
      <vt:lpstr>Söhne</vt:lpstr>
      <vt:lpstr>Trebuchet MS</vt:lpstr>
      <vt:lpstr>Wingdings 3</vt:lpstr>
      <vt:lpstr>Faceta</vt:lpstr>
      <vt:lpstr>Arquitectura de computadoras I  Clase 1 </vt:lpstr>
      <vt:lpstr>Presentación</vt:lpstr>
      <vt:lpstr>Temas</vt:lpstr>
      <vt:lpstr>Que es un microprocesador</vt:lpstr>
      <vt:lpstr>Que es la alu en un microprocesador</vt:lpstr>
      <vt:lpstr>Aspectos del microprocesador</vt:lpstr>
      <vt:lpstr>¿Cómo funciona un microprocesador? </vt:lpstr>
      <vt:lpstr>Diferencias entre un procesador  y el microprocesador  </vt:lpstr>
      <vt:lpstr>Ventajas del microprocesador  </vt:lpstr>
      <vt:lpstr>desVentajas del microprocesador  </vt:lpstr>
      <vt:lpstr>Que es un microcontrolador y sus caracteristicas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 I</dc:title>
  <dc:creator>Garcia Flores, Walter Vinicio</dc:creator>
  <cp:lastModifiedBy>Garcia Flores, Walter Vinicio</cp:lastModifiedBy>
  <cp:revision>73</cp:revision>
  <dcterms:created xsi:type="dcterms:W3CDTF">2023-02-13T23:20:41Z</dcterms:created>
  <dcterms:modified xsi:type="dcterms:W3CDTF">2023-02-14T04:41:13Z</dcterms:modified>
</cp:coreProperties>
</file>