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58" r:id="rId3"/>
    <p:sldId id="260" r:id="rId4"/>
    <p:sldId id="282" r:id="rId5"/>
    <p:sldId id="279" r:id="rId6"/>
    <p:sldId id="280" r:id="rId7"/>
    <p:sldId id="281" r:id="rId8"/>
    <p:sldId id="261" r:id="rId9"/>
    <p:sldId id="283" r:id="rId10"/>
    <p:sldId id="259" r:id="rId11"/>
    <p:sldId id="262" r:id="rId12"/>
    <p:sldId id="284" r:id="rId13"/>
    <p:sldId id="285" r:id="rId14"/>
    <p:sldId id="263"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8576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996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8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4011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3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34493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48318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44637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744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8/03/2023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463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8/03/2023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658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8/03/2023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91333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8/03/2023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237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8/03/2023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89424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8/03/2023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9007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8/03/2023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4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C8A7D-1997-4D06-B48B-3C00FFF29654}" type="datetimeFigureOut">
              <a:rPr lang="es-GT" smtClean="0"/>
              <a:t>8/03/2023</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3559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4974337" y="1265314"/>
            <a:ext cx="4299666" cy="3249131"/>
          </a:xfrm>
        </p:spPr>
        <p:txBody>
          <a:bodyPr>
            <a:normAutofit/>
          </a:bodyPr>
          <a:lstStyle/>
          <a:p>
            <a:pPr algn="l">
              <a:lnSpc>
                <a:spcPct val="90000"/>
              </a:lnSpc>
            </a:pPr>
            <a:r>
              <a:rPr lang="es-GT" sz="4000" dirty="0"/>
              <a:t>Arquitectura de computadoras I</a:t>
            </a:r>
            <a:br>
              <a:rPr lang="es-GT" sz="4000" dirty="0"/>
            </a:br>
            <a:br>
              <a:rPr lang="es-GT" sz="4000" dirty="0"/>
            </a:br>
            <a:r>
              <a:rPr lang="es-GT" sz="4000" dirty="0"/>
              <a:t>Clase 5</a:t>
            </a:r>
            <a:br>
              <a:rPr lang="es-GT" sz="4000" dirty="0"/>
            </a:br>
            <a:endParaRPr lang="es-GT" sz="40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5387873" y="4541296"/>
            <a:ext cx="4299666" cy="871042"/>
          </a:xfrm>
        </p:spPr>
        <p:txBody>
          <a:bodyPr>
            <a:normAutofit/>
          </a:bodyPr>
          <a:lstStyle/>
          <a:p>
            <a:pPr algn="l"/>
            <a:r>
              <a:rPr lang="es-GT" dirty="0"/>
              <a:t>Ing. Walter García</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54489" y="324777"/>
            <a:ext cx="7874537" cy="495834"/>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arduino</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7" name="Imagen 6">
            <a:extLst>
              <a:ext uri="{FF2B5EF4-FFF2-40B4-BE49-F238E27FC236}">
                <a16:creationId xmlns:a16="http://schemas.microsoft.com/office/drawing/2014/main" id="{A0A68827-11D9-FBC4-C0A8-B9F13C96D6C9}"/>
              </a:ext>
            </a:extLst>
          </p:cNvPr>
          <p:cNvPicPr>
            <a:picLocks noChangeAspect="1"/>
          </p:cNvPicPr>
          <p:nvPr/>
        </p:nvPicPr>
        <p:blipFill>
          <a:blip r:embed="rId2"/>
          <a:stretch>
            <a:fillRect/>
          </a:stretch>
        </p:blipFill>
        <p:spPr>
          <a:xfrm rot="5400000">
            <a:off x="1832205" y="539372"/>
            <a:ext cx="6617680" cy="7215335"/>
          </a:xfrm>
          <a:prstGeom prst="rect">
            <a:avLst/>
          </a:prstGeom>
        </p:spPr>
      </p:pic>
    </p:spTree>
    <p:extLst>
      <p:ext uri="{BB962C8B-B14F-4D97-AF65-F5344CB8AC3E}">
        <p14:creationId xmlns:p14="http://schemas.microsoft.com/office/powerpoint/2010/main" val="373709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331305"/>
            <a:ext cx="7874537" cy="887895"/>
          </a:xfrm>
        </p:spPr>
        <p:txBody>
          <a:bodyPr vert="horz" lIns="91440" tIns="45720" rIns="91440" bIns="45720" rtlCol="0" anchor="b">
            <a:normAutofit/>
          </a:bodyPr>
          <a:lstStyle/>
          <a:p>
            <a:pPr algn="ctr">
              <a:lnSpc>
                <a:spcPct val="85000"/>
              </a:lnSpc>
            </a:pPr>
            <a:br>
              <a:rPr lang="en-US" sz="2400" b="1" cap="all" dirty="0">
                <a:solidFill>
                  <a:schemeClr val="tx1"/>
                </a:solidFill>
              </a:rPr>
            </a:br>
            <a:r>
              <a:rPr lang="es-GT" sz="2400" b="1" cap="all" dirty="0">
                <a:solidFill>
                  <a:schemeClr val="tx1"/>
                </a:solidFill>
              </a:rPr>
              <a:t>DESCRIPCIÓN DE LAS </a:t>
            </a: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arduino</a:t>
            </a:r>
            <a:endParaRPr lang="en-US" sz="24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83973" y="1421135"/>
            <a:ext cx="8666464" cy="5355312"/>
          </a:xfrm>
          <a:prstGeom prst="rect">
            <a:avLst/>
          </a:prstGeom>
          <a:noFill/>
        </p:spPr>
        <p:txBody>
          <a:bodyPr wrap="square">
            <a:spAutoFit/>
          </a:bodyPr>
          <a:lstStyle>
            <a:defPPr>
              <a:defRPr lang="en-US"/>
            </a:defPPr>
            <a:lvl1pPr algn="just">
              <a:defRPr b="0" i="0">
                <a:solidFill>
                  <a:srgbClr val="333333"/>
                </a:solidFill>
                <a:effectLst/>
                <a:latin typeface="Arial" panose="020B0604020202020204" pitchFamily="34" charset="0"/>
                <a:cs typeface="Arial" panose="020B0604020202020204" pitchFamily="34" charset="0"/>
              </a:defRPr>
            </a:lvl1pPr>
          </a:lstStyle>
          <a:p>
            <a:pPr marL="342900" indent="-342900">
              <a:buAutoNum type="arabicParenR"/>
            </a:pPr>
            <a:r>
              <a:rPr lang="es-MX" b="1" i="0" dirty="0">
                <a:solidFill>
                  <a:srgbClr val="374151"/>
                </a:solidFill>
                <a:effectLst/>
                <a:latin typeface="Söhne"/>
              </a:rPr>
              <a:t>Microcontrolador: </a:t>
            </a:r>
            <a:r>
              <a:rPr lang="es-MX" b="0" i="0" dirty="0">
                <a:solidFill>
                  <a:srgbClr val="374151"/>
                </a:solidFill>
                <a:effectLst/>
                <a:latin typeface="Söhne"/>
              </a:rPr>
              <a:t>el microcontrolador es el "cerebro" de la placa Arduino Uno. Es un chip programable que se encarga de procesar y ejecutar el código que se carga en la placa.</a:t>
            </a:r>
          </a:p>
          <a:p>
            <a:pPr marL="342900" indent="-342900">
              <a:buAutoNum type="arabicParenR"/>
            </a:pPr>
            <a:endParaRPr lang="es-MX" dirty="0">
              <a:solidFill>
                <a:srgbClr val="374151"/>
              </a:solidFill>
              <a:latin typeface="Söhne"/>
            </a:endParaRPr>
          </a:p>
          <a:p>
            <a:r>
              <a:rPr lang="es-MX" b="0" i="0" dirty="0">
                <a:solidFill>
                  <a:srgbClr val="374151"/>
                </a:solidFill>
                <a:effectLst/>
              </a:rPr>
              <a:t>El microcontrolador </a:t>
            </a:r>
            <a:r>
              <a:rPr lang="es-MX" b="0" i="0" dirty="0" err="1">
                <a:solidFill>
                  <a:srgbClr val="374151"/>
                </a:solidFill>
                <a:effectLst/>
              </a:rPr>
              <a:t>ATMega</a:t>
            </a:r>
            <a:r>
              <a:rPr lang="es-MX" b="0" i="0" dirty="0">
                <a:solidFill>
                  <a:srgbClr val="374151"/>
                </a:solidFill>
                <a:effectLst/>
              </a:rPr>
              <a:t> 328 es un chip de silicio de 8 bits que se utiliza comúnmente en las placas de Arduino Uno y otras placas de desarrollo similares. A continuación, se describen algunas de las características técnicas del </a:t>
            </a:r>
            <a:r>
              <a:rPr lang="es-MX" b="0" i="0" dirty="0" err="1">
                <a:solidFill>
                  <a:srgbClr val="374151"/>
                </a:solidFill>
                <a:effectLst/>
              </a:rPr>
              <a:t>ATMega</a:t>
            </a:r>
            <a:r>
              <a:rPr lang="es-MX" b="0" i="0" dirty="0">
                <a:solidFill>
                  <a:srgbClr val="374151"/>
                </a:solidFill>
                <a:effectLst/>
              </a:rPr>
              <a:t> 328:</a:t>
            </a:r>
          </a:p>
          <a:p>
            <a:endParaRPr lang="es-MX" dirty="0">
              <a:solidFill>
                <a:srgbClr val="374151"/>
              </a:solidFill>
              <a:latin typeface="Söhne"/>
            </a:endParaRPr>
          </a:p>
          <a:p>
            <a:pPr marL="342900" indent="-342900">
              <a:buFont typeface="+mj-lt"/>
              <a:buAutoNum type="arabicPeriod"/>
            </a:pPr>
            <a:r>
              <a:rPr lang="es-MX" b="0" i="0" dirty="0">
                <a:solidFill>
                  <a:srgbClr val="374151"/>
                </a:solidFill>
                <a:effectLst/>
              </a:rPr>
              <a:t>Arquitectura AVR RISC: el </a:t>
            </a:r>
            <a:r>
              <a:rPr lang="es-MX" b="0" i="0" dirty="0" err="1">
                <a:solidFill>
                  <a:srgbClr val="374151"/>
                </a:solidFill>
                <a:effectLst/>
              </a:rPr>
              <a:t>ATMega</a:t>
            </a:r>
            <a:r>
              <a:rPr lang="es-MX" b="0" i="0" dirty="0">
                <a:solidFill>
                  <a:srgbClr val="374151"/>
                </a:solidFill>
                <a:effectLst/>
              </a:rPr>
              <a:t> 328 está basado en una arquitectura de conjunto de instrucciones reducido (RISC) de AVR. Esto significa que el chip utiliza un conjunto limitado de instrucciones, lo que lo hace más eficiente y fácil de programar.</a:t>
            </a:r>
          </a:p>
          <a:p>
            <a:pPr marL="342900" indent="-342900">
              <a:buFont typeface="+mj-lt"/>
              <a:buAutoNum type="arabicPeriod"/>
            </a:pPr>
            <a:r>
              <a:rPr lang="es-MX" b="0" i="0" dirty="0">
                <a:solidFill>
                  <a:srgbClr val="374151"/>
                </a:solidFill>
                <a:effectLst/>
              </a:rPr>
              <a:t>Velocidad de reloj: el </a:t>
            </a:r>
            <a:r>
              <a:rPr lang="es-MX" b="0" i="0" dirty="0" err="1">
                <a:solidFill>
                  <a:srgbClr val="374151"/>
                </a:solidFill>
                <a:effectLst/>
              </a:rPr>
              <a:t>ATMega</a:t>
            </a:r>
            <a:r>
              <a:rPr lang="es-MX" b="0" i="0" dirty="0">
                <a:solidFill>
                  <a:srgbClr val="374151"/>
                </a:solidFill>
                <a:effectLst/>
              </a:rPr>
              <a:t> 328 funciona con una velocidad de reloj de hasta 20 MHz. Sin embargo, en la placa de Arduino Uno, la velocidad de reloj se establece en 16 MHz.</a:t>
            </a:r>
          </a:p>
          <a:p>
            <a:endParaRPr lang="es-MX" b="0" i="0" dirty="0">
              <a:solidFill>
                <a:srgbClr val="374151"/>
              </a:solidFill>
              <a:effectLst/>
              <a:latin typeface="Söhne"/>
            </a:endParaRPr>
          </a:p>
          <a:p>
            <a:endParaRPr lang="es-MX" dirty="0">
              <a:solidFill>
                <a:srgbClr val="374151"/>
              </a:solidFill>
              <a:latin typeface="Söhne"/>
            </a:endParaRPr>
          </a:p>
          <a:p>
            <a:endParaRPr lang="es-MX" b="0" i="0" dirty="0">
              <a:solidFill>
                <a:srgbClr val="374151"/>
              </a:solidFill>
              <a:effectLst/>
              <a:latin typeface="Söhne"/>
            </a:endParaRPr>
          </a:p>
          <a:p>
            <a:endParaRPr lang="es-GT" dirty="0"/>
          </a:p>
        </p:txBody>
      </p:sp>
    </p:spTree>
    <p:extLst>
      <p:ext uri="{BB962C8B-B14F-4D97-AF65-F5344CB8AC3E}">
        <p14:creationId xmlns:p14="http://schemas.microsoft.com/office/powerpoint/2010/main" val="93046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331305"/>
            <a:ext cx="7874537" cy="887895"/>
          </a:xfrm>
        </p:spPr>
        <p:txBody>
          <a:bodyPr vert="horz" lIns="91440" tIns="45720" rIns="91440" bIns="45720" rtlCol="0" anchor="b">
            <a:normAutofit/>
          </a:bodyPr>
          <a:lstStyle/>
          <a:p>
            <a:pPr algn="ctr">
              <a:lnSpc>
                <a:spcPct val="85000"/>
              </a:lnSpc>
            </a:pPr>
            <a:br>
              <a:rPr lang="en-US" sz="2400" b="1" cap="all" dirty="0">
                <a:solidFill>
                  <a:schemeClr val="tx1"/>
                </a:solidFill>
              </a:rPr>
            </a:br>
            <a:r>
              <a:rPr lang="es-GT" sz="2400" b="1" cap="all" dirty="0">
                <a:solidFill>
                  <a:schemeClr val="tx1"/>
                </a:solidFill>
              </a:rPr>
              <a:t>DESCRIPCIÓN DE LAS </a:t>
            </a: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arduino</a:t>
            </a:r>
            <a:endParaRPr lang="en-US" sz="24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83973" y="1421135"/>
            <a:ext cx="8666464" cy="4801314"/>
          </a:xfrm>
          <a:prstGeom prst="rect">
            <a:avLst/>
          </a:prstGeom>
          <a:noFill/>
        </p:spPr>
        <p:txBody>
          <a:bodyPr wrap="square">
            <a:spAutoFit/>
          </a:bodyPr>
          <a:lstStyle>
            <a:defPPr>
              <a:defRPr lang="en-US"/>
            </a:defPPr>
            <a:lvl1pPr algn="just">
              <a:defRPr b="0" i="0">
                <a:solidFill>
                  <a:srgbClr val="333333"/>
                </a:solidFill>
                <a:effectLst/>
                <a:latin typeface="Arial" panose="020B0604020202020204" pitchFamily="34" charset="0"/>
                <a:cs typeface="Arial" panose="020B0604020202020204" pitchFamily="34" charset="0"/>
              </a:defRPr>
            </a:lvl1pPr>
          </a:lstStyle>
          <a:p>
            <a:pPr marL="285750" indent="-285750">
              <a:buFont typeface="Wingdings" panose="05000000000000000000" pitchFamily="2" charset="2"/>
              <a:buChar char="q"/>
            </a:pPr>
            <a:r>
              <a:rPr lang="es-MX" b="0" i="0" dirty="0">
                <a:solidFill>
                  <a:srgbClr val="374151"/>
                </a:solidFill>
                <a:effectLst/>
              </a:rPr>
              <a:t>Memoria: el </a:t>
            </a:r>
            <a:r>
              <a:rPr lang="es-MX" b="0" i="0" dirty="0" err="1">
                <a:solidFill>
                  <a:srgbClr val="374151"/>
                </a:solidFill>
                <a:effectLst/>
              </a:rPr>
              <a:t>ATMega</a:t>
            </a:r>
            <a:r>
              <a:rPr lang="es-MX" b="0" i="0" dirty="0">
                <a:solidFill>
                  <a:srgbClr val="374151"/>
                </a:solidFill>
                <a:effectLst/>
              </a:rPr>
              <a:t> 328 tiene 32 KB de memoria flash para almacenar el código del programa, 2 KB de RAM para almacenar variables y datos temporales, y 1 KB de EEPROM para almacenar datos no volátiles.</a:t>
            </a:r>
          </a:p>
          <a:p>
            <a:endParaRPr lang="es-MX" b="0" i="0" dirty="0">
              <a:solidFill>
                <a:srgbClr val="374151"/>
              </a:solidFill>
              <a:effectLst/>
            </a:endParaRPr>
          </a:p>
          <a:p>
            <a:pPr marL="285750" indent="-285750">
              <a:buFont typeface="Wingdings" panose="05000000000000000000" pitchFamily="2" charset="2"/>
              <a:buChar char="q"/>
            </a:pPr>
            <a:r>
              <a:rPr lang="es-MX" b="0" i="0" dirty="0">
                <a:solidFill>
                  <a:srgbClr val="374151"/>
                </a:solidFill>
                <a:effectLst/>
              </a:rPr>
              <a:t>Pines de entrada/salida: el </a:t>
            </a:r>
            <a:r>
              <a:rPr lang="es-MX" b="0" i="0" dirty="0" err="1">
                <a:solidFill>
                  <a:srgbClr val="374151"/>
                </a:solidFill>
                <a:effectLst/>
              </a:rPr>
              <a:t>ATMega</a:t>
            </a:r>
            <a:r>
              <a:rPr lang="es-MX" b="0" i="0" dirty="0">
                <a:solidFill>
                  <a:srgbClr val="374151"/>
                </a:solidFill>
                <a:effectLst/>
              </a:rPr>
              <a:t> 328 tiene 23 pines de entrada/salida, 6 de los cuales se pueden configurar como entradas analógicas.</a:t>
            </a:r>
          </a:p>
          <a:p>
            <a:endParaRPr lang="es-MX" b="0" i="0" dirty="0">
              <a:solidFill>
                <a:srgbClr val="374151"/>
              </a:solidFill>
              <a:effectLst/>
            </a:endParaRPr>
          </a:p>
          <a:p>
            <a:pPr marL="285750" indent="-285750">
              <a:buFont typeface="Wingdings" panose="05000000000000000000" pitchFamily="2" charset="2"/>
              <a:buChar char="q"/>
            </a:pPr>
            <a:r>
              <a:rPr lang="es-MX" b="0" i="0" dirty="0">
                <a:solidFill>
                  <a:srgbClr val="374151"/>
                </a:solidFill>
                <a:effectLst/>
              </a:rPr>
              <a:t>Interrupciones: el </a:t>
            </a:r>
            <a:r>
              <a:rPr lang="es-MX" b="0" i="0" dirty="0" err="1">
                <a:solidFill>
                  <a:srgbClr val="374151"/>
                </a:solidFill>
                <a:effectLst/>
              </a:rPr>
              <a:t>ATMega</a:t>
            </a:r>
            <a:r>
              <a:rPr lang="es-MX" b="0" i="0" dirty="0">
                <a:solidFill>
                  <a:srgbClr val="374151"/>
                </a:solidFill>
                <a:effectLst/>
              </a:rPr>
              <a:t> 328 admite interrupciones externas y internas para manejar eventos en tiempo real y reducir la carga de procesamiento de la CPU.</a:t>
            </a:r>
          </a:p>
          <a:p>
            <a:endParaRPr lang="es-MX" b="0" i="0" dirty="0">
              <a:solidFill>
                <a:srgbClr val="374151"/>
              </a:solidFill>
              <a:effectLst/>
            </a:endParaRPr>
          </a:p>
          <a:p>
            <a:pPr marL="285750" indent="-285750">
              <a:buFont typeface="Wingdings" panose="05000000000000000000" pitchFamily="2" charset="2"/>
              <a:buChar char="q"/>
            </a:pPr>
            <a:r>
              <a:rPr lang="es-MX" b="0" i="0" dirty="0">
                <a:solidFill>
                  <a:srgbClr val="374151"/>
                </a:solidFill>
                <a:effectLst/>
              </a:rPr>
              <a:t>Bajo consumo de energía: el </a:t>
            </a:r>
            <a:r>
              <a:rPr lang="es-MX" b="0" i="0" dirty="0" err="1">
                <a:solidFill>
                  <a:srgbClr val="374151"/>
                </a:solidFill>
                <a:effectLst/>
              </a:rPr>
              <a:t>ATMega</a:t>
            </a:r>
            <a:r>
              <a:rPr lang="es-MX" b="0" i="0" dirty="0">
                <a:solidFill>
                  <a:srgbClr val="374151"/>
                </a:solidFill>
                <a:effectLst/>
              </a:rPr>
              <a:t> 328 tiene varias opciones de bajo consumo de energía, incluyendo modos de suspensión y espera que reducen significativamente el consumo de energía de la placa.</a:t>
            </a:r>
          </a:p>
          <a:p>
            <a:endParaRPr lang="es-MX" b="0" i="0" dirty="0">
              <a:solidFill>
                <a:srgbClr val="374151"/>
              </a:solidFill>
              <a:effectLst/>
              <a:latin typeface="Söhne"/>
            </a:endParaRPr>
          </a:p>
          <a:p>
            <a:endParaRPr lang="es-MX" dirty="0">
              <a:solidFill>
                <a:srgbClr val="374151"/>
              </a:solidFill>
              <a:latin typeface="Söhne"/>
            </a:endParaRPr>
          </a:p>
          <a:p>
            <a:endParaRPr lang="es-MX" b="0" i="0" dirty="0">
              <a:solidFill>
                <a:srgbClr val="374151"/>
              </a:solidFill>
              <a:effectLst/>
              <a:latin typeface="Söhne"/>
            </a:endParaRPr>
          </a:p>
          <a:p>
            <a:endParaRPr lang="es-GT" dirty="0"/>
          </a:p>
        </p:txBody>
      </p:sp>
    </p:spTree>
    <p:extLst>
      <p:ext uri="{BB962C8B-B14F-4D97-AF65-F5344CB8AC3E}">
        <p14:creationId xmlns:p14="http://schemas.microsoft.com/office/powerpoint/2010/main" val="7094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391587" y="201632"/>
            <a:ext cx="7874537" cy="503583"/>
          </a:xfrm>
        </p:spPr>
        <p:txBody>
          <a:bodyPr vert="horz" lIns="91440" tIns="45720" rIns="91440" bIns="45720" rtlCol="0" anchor="b">
            <a:normAutofit fontScale="90000"/>
          </a:bodyPr>
          <a:lstStyle/>
          <a:p>
            <a:pPr algn="ctr">
              <a:lnSpc>
                <a:spcPct val="85000"/>
              </a:lnSpc>
            </a:pPr>
            <a:br>
              <a:rPr lang="en-US" sz="2400" b="1" cap="all" dirty="0">
                <a:solidFill>
                  <a:schemeClr val="tx1"/>
                </a:solidFill>
              </a:rPr>
            </a:br>
            <a:r>
              <a:rPr lang="es-GT" sz="2400" b="1" cap="all" dirty="0">
                <a:solidFill>
                  <a:schemeClr val="tx1"/>
                </a:solidFill>
              </a:rPr>
              <a:t>DESCRIPCIÓN DE LAS </a:t>
            </a: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arduino</a:t>
            </a:r>
            <a:endParaRPr lang="en-US" sz="24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692426" y="747058"/>
            <a:ext cx="8666464" cy="6740307"/>
          </a:xfrm>
          <a:prstGeom prst="rect">
            <a:avLst/>
          </a:prstGeom>
          <a:noFill/>
        </p:spPr>
        <p:txBody>
          <a:bodyPr wrap="square">
            <a:spAutoFit/>
          </a:bodyPr>
          <a:lstStyle>
            <a:defPPr>
              <a:defRPr lang="en-US"/>
            </a:defPPr>
            <a:lvl1pPr marL="285750" indent="-285750" algn="just">
              <a:buFont typeface="Wingdings" panose="05000000000000000000" pitchFamily="2" charset="2"/>
              <a:buChar char="q"/>
              <a:defRPr b="0" i="0">
                <a:solidFill>
                  <a:srgbClr val="374151"/>
                </a:solidFill>
                <a:effectLst/>
                <a:latin typeface="Arial" panose="020B0604020202020204" pitchFamily="34" charset="0"/>
                <a:cs typeface="Arial" panose="020B0604020202020204" pitchFamily="34" charset="0"/>
              </a:defRPr>
            </a:lvl1pPr>
          </a:lstStyle>
          <a:p>
            <a:r>
              <a:rPr lang="es-MX" dirty="0"/>
              <a:t>Puertos de Entrada/Salida: La placa Arduino Uno tiene varios puertos de entrada/salida que se utilizan para conectar sensores, actuadores, dispositivos y otros componentes electrónicos. Los pines de entrada/salida pueden configurarse como entradas o salidas digitales y también como entradas analógicas.</a:t>
            </a:r>
          </a:p>
          <a:p>
            <a:r>
              <a:rPr lang="es-MX" dirty="0"/>
              <a:t>Conectores de Alimentación: La placa Arduino Uno se alimenta a través de un conector de alimentación DC y también puede alimentarse a través del puerto USB. Además, la placa tiene un regulador de voltaje incorporado que asegura una alimentación estable y segura.</a:t>
            </a:r>
          </a:p>
          <a:p>
            <a:r>
              <a:rPr lang="es-MX" dirty="0"/>
              <a:t>Botones de reinicio y de carga: La placa Arduino Uno tiene dos botones: el botón de reinicio se utiliza para reiniciar la placa y el botón de carga se utiliza para cargar el código en la placa.</a:t>
            </a:r>
          </a:p>
          <a:p>
            <a:r>
              <a:rPr lang="es-MX" dirty="0"/>
              <a:t>Puertos USB: La placa Arduino Uno tiene un puerto USB que se utiliza para cargar el código en la placa y también para establecer una comunicación serial con otros dispositivos.</a:t>
            </a:r>
          </a:p>
          <a:p>
            <a:r>
              <a:rPr lang="es-MX" dirty="0"/>
              <a:t>LED de estado: La placa Arduino Uno tiene un LED incorporado que se utiliza como indicador de estado para indicar si la placa está encendida y si está funcionando correctamente.</a:t>
            </a:r>
          </a:p>
          <a:p>
            <a:pPr marL="0" indent="0">
              <a:buNone/>
            </a:pPr>
            <a:endParaRPr lang="es-MX" dirty="0"/>
          </a:p>
          <a:p>
            <a:endParaRPr lang="es-MX" dirty="0"/>
          </a:p>
          <a:p>
            <a:endParaRPr lang="es-MX" dirty="0"/>
          </a:p>
          <a:p>
            <a:endParaRPr lang="es-MX" dirty="0"/>
          </a:p>
          <a:p>
            <a:endParaRPr lang="es-MX" dirty="0"/>
          </a:p>
          <a:p>
            <a:endParaRPr lang="es-GT" dirty="0"/>
          </a:p>
        </p:txBody>
      </p:sp>
    </p:spTree>
    <p:extLst>
      <p:ext uri="{BB962C8B-B14F-4D97-AF65-F5344CB8AC3E}">
        <p14:creationId xmlns:p14="http://schemas.microsoft.com/office/powerpoint/2010/main" val="258358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Creación de funciones</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395933" y="6168820"/>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5" name="Imagen 4">
            <a:extLst>
              <a:ext uri="{FF2B5EF4-FFF2-40B4-BE49-F238E27FC236}">
                <a16:creationId xmlns:a16="http://schemas.microsoft.com/office/drawing/2014/main" id="{0D408785-61DF-290C-BEAC-654AF9F3FC6A}"/>
              </a:ext>
            </a:extLst>
          </p:cNvPr>
          <p:cNvPicPr>
            <a:picLocks noChangeAspect="1"/>
          </p:cNvPicPr>
          <p:nvPr/>
        </p:nvPicPr>
        <p:blipFill>
          <a:blip r:embed="rId2"/>
          <a:stretch>
            <a:fillRect/>
          </a:stretch>
        </p:blipFill>
        <p:spPr>
          <a:xfrm>
            <a:off x="5897217" y="1338469"/>
            <a:ext cx="3644347" cy="1060173"/>
          </a:xfrm>
          <a:prstGeom prst="rect">
            <a:avLst/>
          </a:prstGeom>
        </p:spPr>
      </p:pic>
      <p:sp>
        <p:nvSpPr>
          <p:cNvPr id="7" name="CuadroTexto 6">
            <a:extLst>
              <a:ext uri="{FF2B5EF4-FFF2-40B4-BE49-F238E27FC236}">
                <a16:creationId xmlns:a16="http://schemas.microsoft.com/office/drawing/2014/main" id="{5439290C-4A5B-1F52-1B30-43646F9152A0}"/>
              </a:ext>
            </a:extLst>
          </p:cNvPr>
          <p:cNvSpPr txBox="1"/>
          <p:nvPr/>
        </p:nvSpPr>
        <p:spPr>
          <a:xfrm>
            <a:off x="490473" y="1683046"/>
            <a:ext cx="3074504" cy="646331"/>
          </a:xfrm>
          <a:prstGeom prst="rect">
            <a:avLst/>
          </a:prstGeom>
          <a:noFill/>
        </p:spPr>
        <p:txBody>
          <a:bodyPr wrap="square" rtlCol="0">
            <a:spAutoFit/>
          </a:bodyPr>
          <a:lstStyle/>
          <a:p>
            <a:r>
              <a:rPr lang="es-GT" dirty="0"/>
              <a:t>Creación de función personalizada</a:t>
            </a:r>
          </a:p>
        </p:txBody>
      </p:sp>
      <p:sp>
        <p:nvSpPr>
          <p:cNvPr id="8" name="Flecha: a la derecha 7">
            <a:extLst>
              <a:ext uri="{FF2B5EF4-FFF2-40B4-BE49-F238E27FC236}">
                <a16:creationId xmlns:a16="http://schemas.microsoft.com/office/drawing/2014/main" id="{05DBB1D8-7D8B-1CEA-8209-2A76E6D0A425}"/>
              </a:ext>
            </a:extLst>
          </p:cNvPr>
          <p:cNvSpPr/>
          <p:nvPr/>
        </p:nvSpPr>
        <p:spPr>
          <a:xfrm>
            <a:off x="4022034" y="1616763"/>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1" name="CuadroTexto 10">
            <a:extLst>
              <a:ext uri="{FF2B5EF4-FFF2-40B4-BE49-F238E27FC236}">
                <a16:creationId xmlns:a16="http://schemas.microsoft.com/office/drawing/2014/main" id="{C81E8540-8077-5C3E-DCB9-098728E09296}"/>
              </a:ext>
            </a:extLst>
          </p:cNvPr>
          <p:cNvSpPr txBox="1"/>
          <p:nvPr/>
        </p:nvSpPr>
        <p:spPr>
          <a:xfrm>
            <a:off x="6321429" y="2398642"/>
            <a:ext cx="3074504" cy="646331"/>
          </a:xfrm>
          <a:prstGeom prst="rect">
            <a:avLst/>
          </a:prstGeom>
          <a:noFill/>
        </p:spPr>
        <p:txBody>
          <a:bodyPr wrap="square" rtlCol="0">
            <a:spAutoFit/>
          </a:bodyPr>
          <a:lstStyle/>
          <a:p>
            <a:r>
              <a:rPr lang="es-GT" dirty="0"/>
              <a:t>Tipo de retorno, nombre de la función, parámetros</a:t>
            </a:r>
          </a:p>
        </p:txBody>
      </p:sp>
      <p:sp>
        <p:nvSpPr>
          <p:cNvPr id="14" name="CuadroTexto 13">
            <a:extLst>
              <a:ext uri="{FF2B5EF4-FFF2-40B4-BE49-F238E27FC236}">
                <a16:creationId xmlns:a16="http://schemas.microsoft.com/office/drawing/2014/main" id="{204B3094-5C91-B416-7793-7CCF19F8FCD0}"/>
              </a:ext>
            </a:extLst>
          </p:cNvPr>
          <p:cNvSpPr txBox="1"/>
          <p:nvPr/>
        </p:nvSpPr>
        <p:spPr>
          <a:xfrm>
            <a:off x="612912" y="3178685"/>
            <a:ext cx="8928651" cy="3693319"/>
          </a:xfrm>
          <a:prstGeom prst="rect">
            <a:avLst/>
          </a:prstGeom>
          <a:noFill/>
        </p:spPr>
        <p:txBody>
          <a:bodyPr wrap="square">
            <a:spAutoFit/>
          </a:bodyPr>
          <a:lstStyle/>
          <a:p>
            <a:pPr algn="just"/>
            <a:r>
              <a:rPr lang="es-MX" b="1" i="0" dirty="0" err="1">
                <a:solidFill>
                  <a:srgbClr val="374151"/>
                </a:solidFill>
                <a:effectLst/>
                <a:latin typeface="Arial" panose="020B0604020202020204" pitchFamily="34" charset="0"/>
                <a:cs typeface="Arial" panose="020B0604020202020204" pitchFamily="34" charset="0"/>
              </a:rPr>
              <a:t>void</a:t>
            </a:r>
            <a:r>
              <a:rPr lang="es-MX" b="0" i="0" dirty="0">
                <a:solidFill>
                  <a:srgbClr val="374151"/>
                </a:solidFill>
                <a:effectLst/>
                <a:latin typeface="Arial" panose="020B0604020202020204" pitchFamily="34" charset="0"/>
                <a:cs typeface="Arial" panose="020B0604020202020204" pitchFamily="34" charset="0"/>
              </a:rPr>
              <a:t>: este tipo de retorno se utiliza cuando la función no devuelve ningún valor</a:t>
            </a:r>
          </a:p>
          <a:p>
            <a:pPr algn="just"/>
            <a:r>
              <a:rPr lang="es-MX" b="1" i="0" dirty="0" err="1">
                <a:solidFill>
                  <a:srgbClr val="374151"/>
                </a:solidFill>
                <a:effectLst/>
                <a:latin typeface="Arial" panose="020B0604020202020204" pitchFamily="34" charset="0"/>
                <a:cs typeface="Arial" panose="020B0604020202020204" pitchFamily="34" charset="0"/>
              </a:rPr>
              <a:t>int</a:t>
            </a:r>
            <a:r>
              <a:rPr lang="es-MX" b="0" i="0" dirty="0">
                <a:solidFill>
                  <a:srgbClr val="374151"/>
                </a:solidFill>
                <a:effectLst/>
                <a:latin typeface="Arial" panose="020B0604020202020204" pitchFamily="34" charset="0"/>
                <a:cs typeface="Arial" panose="020B0604020202020204" pitchFamily="34" charset="0"/>
              </a:rPr>
              <a:t>: este tipo de retorno se utiliza cuando la función devuelve un valor entero. </a:t>
            </a:r>
            <a:endParaRPr lang="es-MX" dirty="0">
              <a:solidFill>
                <a:srgbClr val="374151"/>
              </a:solidFill>
              <a:latin typeface="Arial" panose="020B0604020202020204" pitchFamily="34" charset="0"/>
              <a:cs typeface="Arial" panose="020B0604020202020204" pitchFamily="34" charset="0"/>
            </a:endParaRPr>
          </a:p>
          <a:p>
            <a:pPr algn="just"/>
            <a:r>
              <a:rPr lang="es-MX" b="1" i="0" dirty="0" err="1">
                <a:solidFill>
                  <a:srgbClr val="374151"/>
                </a:solidFill>
                <a:effectLst/>
                <a:latin typeface="Arial" panose="020B0604020202020204" pitchFamily="34" charset="0"/>
                <a:cs typeface="Arial" panose="020B0604020202020204" pitchFamily="34" charset="0"/>
              </a:rPr>
              <a:t>float</a:t>
            </a:r>
            <a:r>
              <a:rPr lang="es-MX" b="0" i="0" dirty="0">
                <a:solidFill>
                  <a:srgbClr val="374151"/>
                </a:solidFill>
                <a:effectLst/>
                <a:latin typeface="Arial" panose="020B0604020202020204" pitchFamily="34" charset="0"/>
                <a:cs typeface="Arial" panose="020B0604020202020204" pitchFamily="34" charset="0"/>
              </a:rPr>
              <a:t>: este tipo de retorno se utiliza cuando la función devuelve un valor decimal. Por ejemplo, una función que realiza cálculos matemáticos complejos y devuelve un valor decimal como resultado.</a:t>
            </a:r>
          </a:p>
          <a:p>
            <a:pPr algn="just"/>
            <a:r>
              <a:rPr lang="es-MX" b="1" i="0" dirty="0" err="1">
                <a:solidFill>
                  <a:srgbClr val="374151"/>
                </a:solidFill>
                <a:effectLst/>
                <a:latin typeface="Arial" panose="020B0604020202020204" pitchFamily="34" charset="0"/>
                <a:cs typeface="Arial" panose="020B0604020202020204" pitchFamily="34" charset="0"/>
              </a:rPr>
              <a:t>boolean</a:t>
            </a:r>
            <a:r>
              <a:rPr lang="es-MX" b="0" i="0" dirty="0">
                <a:solidFill>
                  <a:srgbClr val="374151"/>
                </a:solidFill>
                <a:effectLst/>
                <a:latin typeface="Arial" panose="020B0604020202020204" pitchFamily="34" charset="0"/>
                <a:cs typeface="Arial" panose="020B0604020202020204" pitchFamily="34" charset="0"/>
              </a:rPr>
              <a:t>: este tipo de retorno se utiliza cuando la función devuelve un valor lógico verdadero o falso. Por ejemplo, una función que verifica si un interruptor está activado o no.</a:t>
            </a:r>
          </a:p>
          <a:p>
            <a:pPr algn="just"/>
            <a:r>
              <a:rPr lang="es-MX" b="1" i="0" dirty="0" err="1">
                <a:solidFill>
                  <a:srgbClr val="374151"/>
                </a:solidFill>
                <a:effectLst/>
                <a:latin typeface="Arial" panose="020B0604020202020204" pitchFamily="34" charset="0"/>
                <a:cs typeface="Arial" panose="020B0604020202020204" pitchFamily="34" charset="0"/>
              </a:rPr>
              <a:t>char</a:t>
            </a:r>
            <a:r>
              <a:rPr lang="es-MX" b="0" i="0" dirty="0">
                <a:solidFill>
                  <a:srgbClr val="374151"/>
                </a:solidFill>
                <a:effectLst/>
                <a:latin typeface="Arial" panose="020B0604020202020204" pitchFamily="34" charset="0"/>
                <a:cs typeface="Arial" panose="020B0604020202020204" pitchFamily="34" charset="0"/>
              </a:rPr>
              <a:t>: este tipo de retorno se utiliza cuando la función devuelve un carácter. Por ejemplo, una función que devuelve un carácter alfanumérico como respuesta a una solicitud.</a:t>
            </a:r>
          </a:p>
          <a:p>
            <a:pPr algn="just"/>
            <a:endParaRPr lang="es-MX" b="0" i="0" dirty="0">
              <a:solidFill>
                <a:srgbClr val="374151"/>
              </a:solidFill>
              <a:effectLst/>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19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practica</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403258" y="1764525"/>
            <a:ext cx="7270112" cy="2862322"/>
          </a:xfrm>
          <a:prstGeom prst="rect">
            <a:avLst/>
          </a:prstGeom>
          <a:noFill/>
        </p:spPr>
        <p:txBody>
          <a:bodyPr wrap="square">
            <a:spAutoFit/>
          </a:bodyPr>
          <a:lstStyle/>
          <a:p>
            <a:pPr marL="342900" indent="-342900" algn="just">
              <a:buAutoNum type="arabicParenR"/>
            </a:pPr>
            <a:r>
              <a:rPr lang="es-GT" dirty="0">
                <a:latin typeface="Arial" panose="020B0604020202020204" pitchFamily="34" charset="0"/>
                <a:cs typeface="Arial" panose="020B0604020202020204" pitchFamily="34" charset="0"/>
              </a:rPr>
              <a:t>Utilizar los tipos de variables vistos en clase para crear un programa con una estructura básica que realice validaciones utilizando variables y haga operaciones.</a:t>
            </a:r>
          </a:p>
          <a:p>
            <a:pPr marL="342900" indent="-342900" algn="just">
              <a:buAutoNum type="arabicParenR"/>
            </a:pPr>
            <a:endParaRPr lang="es-GT" dirty="0">
              <a:latin typeface="Arial" panose="020B0604020202020204" pitchFamily="34" charset="0"/>
              <a:cs typeface="Arial" panose="020B0604020202020204" pitchFamily="34" charset="0"/>
            </a:endParaRPr>
          </a:p>
          <a:p>
            <a:pPr marL="342900" indent="-342900" algn="just">
              <a:buAutoNum type="arabicParenR"/>
            </a:pPr>
            <a:r>
              <a:rPr lang="es-GT" dirty="0">
                <a:latin typeface="Arial" panose="020B0604020202020204" pitchFamily="34" charset="0"/>
                <a:cs typeface="Arial" panose="020B0604020202020204" pitchFamily="34" charset="0"/>
              </a:rPr>
              <a:t>Funciones personalizadas que devuelvan resultados.</a:t>
            </a:r>
          </a:p>
          <a:p>
            <a:pPr marL="342900" indent="-342900" algn="just">
              <a:buAutoNum type="arabicParenR"/>
            </a:pPr>
            <a:endParaRPr lang="es-GT" dirty="0">
              <a:latin typeface="Arial" panose="020B0604020202020204" pitchFamily="34" charset="0"/>
              <a:cs typeface="Arial" panose="020B0604020202020204" pitchFamily="34" charset="0"/>
            </a:endParaRPr>
          </a:p>
          <a:p>
            <a:pPr marL="342900" indent="-342900" algn="just">
              <a:buAutoNum type="arabicParenR"/>
            </a:pPr>
            <a:r>
              <a:rPr lang="es-GT" dirty="0">
                <a:latin typeface="Arial" panose="020B0604020202020204" pitchFamily="34" charset="0"/>
                <a:cs typeface="Arial" panose="020B0604020202020204" pitchFamily="34" charset="0"/>
              </a:rPr>
              <a:t>Calcular el valor total de las variables utilizadas </a:t>
            </a:r>
          </a:p>
          <a:p>
            <a:pPr marL="342900" indent="-342900" algn="just">
              <a:buAutoNum type="arabicParenR"/>
            </a:pPr>
            <a:endParaRPr lang="es-GT" dirty="0">
              <a:latin typeface="Arial" panose="020B0604020202020204" pitchFamily="34" charset="0"/>
              <a:cs typeface="Arial" panose="020B0604020202020204" pitchFamily="34" charset="0"/>
            </a:endParaRPr>
          </a:p>
          <a:p>
            <a:pPr marL="342900" indent="-342900" algn="just">
              <a:buAutoNum type="arabicParenR"/>
            </a:pPr>
            <a:r>
              <a:rPr lang="es-GT" dirty="0">
                <a:latin typeface="Arial" panose="020B0604020202020204" pitchFamily="34" charset="0"/>
                <a:cs typeface="Arial" panose="020B0604020202020204" pitchFamily="34" charset="0"/>
              </a:rPr>
              <a:t>Encender Led por medio de </a:t>
            </a:r>
            <a:r>
              <a:rPr lang="es-GT">
                <a:latin typeface="Arial" panose="020B0604020202020204" pitchFamily="34" charset="0"/>
                <a:cs typeface="Arial" panose="020B0604020202020204" pitchFamily="34" charset="0"/>
              </a:rPr>
              <a:t>una función.</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5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2014330" y="2964137"/>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Variables	</a:t>
            </a:r>
          </a:p>
        </p:txBody>
      </p:sp>
      <p:sp>
        <p:nvSpPr>
          <p:cNvPr id="5" name="Rectángulo 4">
            <a:extLst>
              <a:ext uri="{FF2B5EF4-FFF2-40B4-BE49-F238E27FC236}">
                <a16:creationId xmlns:a16="http://schemas.microsoft.com/office/drawing/2014/main" id="{934D64B4-8DBF-FCE8-D53A-D600C679428B}"/>
              </a:ext>
            </a:extLst>
          </p:cNvPr>
          <p:cNvSpPr/>
          <p:nvPr/>
        </p:nvSpPr>
        <p:spPr>
          <a:xfrm>
            <a:off x="4480821"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Programación Estructurada</a:t>
            </a:r>
          </a:p>
        </p:txBody>
      </p:sp>
      <p:sp>
        <p:nvSpPr>
          <p:cNvPr id="6" name="Rectángulo 5">
            <a:extLst>
              <a:ext uri="{FF2B5EF4-FFF2-40B4-BE49-F238E27FC236}">
                <a16:creationId xmlns:a16="http://schemas.microsoft.com/office/drawing/2014/main" id="{05BEC123-F683-854F-70D8-89C7EC6E37F0}"/>
              </a:ext>
            </a:extLst>
          </p:cNvPr>
          <p:cNvSpPr/>
          <p:nvPr/>
        </p:nvSpPr>
        <p:spPr>
          <a:xfrm>
            <a:off x="6946890" y="2964137"/>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Practica 	</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programa</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en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arduino</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998889" y="1882536"/>
            <a:ext cx="8094956" cy="313932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solidFill>
                  <a:srgbClr val="333333"/>
                </a:solidFill>
              </a:rPr>
              <a:t>Un programa de Arduino Uno se escribe en el lenguaje de programación de Arduino, que es una variante simplificada del lenguaje C++. El código de un programa de Arduino Uno consta de dos partes principales: la función "</a:t>
            </a:r>
            <a:r>
              <a:rPr lang="es-MX" dirty="0" err="1">
                <a:solidFill>
                  <a:srgbClr val="333333"/>
                </a:solidFill>
              </a:rPr>
              <a:t>setup</a:t>
            </a:r>
            <a:r>
              <a:rPr lang="es-MX" dirty="0">
                <a:solidFill>
                  <a:srgbClr val="333333"/>
                </a:solidFill>
              </a:rPr>
              <a:t>()" y la función "</a:t>
            </a:r>
            <a:r>
              <a:rPr lang="es-MX" dirty="0" err="1">
                <a:solidFill>
                  <a:srgbClr val="333333"/>
                </a:solidFill>
              </a:rPr>
              <a:t>loop</a:t>
            </a:r>
            <a:r>
              <a:rPr lang="es-MX" dirty="0">
                <a:solidFill>
                  <a:srgbClr val="333333"/>
                </a:solidFill>
              </a:rPr>
              <a:t>()".</a:t>
            </a:r>
          </a:p>
          <a:p>
            <a:endParaRPr lang="es-MX" dirty="0">
              <a:solidFill>
                <a:srgbClr val="333333"/>
              </a:solidFill>
            </a:endParaRPr>
          </a:p>
          <a:p>
            <a:endParaRPr lang="es-MX" dirty="0">
              <a:solidFill>
                <a:srgbClr val="333333"/>
              </a:solidFill>
            </a:endParaRPr>
          </a:p>
          <a:p>
            <a:r>
              <a:rPr lang="es-MX" dirty="0">
                <a:solidFill>
                  <a:srgbClr val="333333"/>
                </a:solidFill>
              </a:rPr>
              <a:t>La función "</a:t>
            </a:r>
            <a:r>
              <a:rPr lang="es-MX" dirty="0" err="1">
                <a:solidFill>
                  <a:srgbClr val="333333"/>
                </a:solidFill>
              </a:rPr>
              <a:t>setup</a:t>
            </a:r>
            <a:r>
              <a:rPr lang="es-MX" dirty="0">
                <a:solidFill>
                  <a:srgbClr val="333333"/>
                </a:solidFill>
              </a:rPr>
              <a:t>()" se ejecuta una vez cuando el microcontrolador se enciende o se reinicia. Es aquí donde se configuran los pines de entrada/salida, se establecen los valores iniciales de las variables y se realizan otras configuraciones necesarias para el correcto funcionamiento del programa.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411017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Tipos</a:t>
            </a:r>
            <a:r>
              <a:rPr lang="en-US" sz="2400" b="1" kern="1200" cap="all" baseline="0" dirty="0">
                <a:solidFill>
                  <a:schemeClr val="tx1"/>
                </a:solidFill>
                <a:latin typeface="+mj-lt"/>
                <a:ea typeface="+mj-ea"/>
                <a:cs typeface="+mj-cs"/>
              </a:rPr>
              <a:t> de variables</a:t>
            </a:r>
          </a:p>
        </p:txBody>
      </p:sp>
      <p:sp>
        <p:nvSpPr>
          <p:cNvPr id="5" name="CuadroTexto 4">
            <a:extLst>
              <a:ext uri="{FF2B5EF4-FFF2-40B4-BE49-F238E27FC236}">
                <a16:creationId xmlns:a16="http://schemas.microsoft.com/office/drawing/2014/main" id="{DF7F8529-C396-DE53-52DB-F468D9C65FA5}"/>
              </a:ext>
            </a:extLst>
          </p:cNvPr>
          <p:cNvSpPr txBox="1"/>
          <p:nvPr/>
        </p:nvSpPr>
        <p:spPr>
          <a:xfrm>
            <a:off x="998889" y="1882536"/>
            <a:ext cx="8094956" cy="369331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pPr>
              <a:buFont typeface="+mj-lt"/>
              <a:buAutoNum type="arabicPeriod"/>
            </a:pPr>
            <a:r>
              <a:rPr lang="es-MX" dirty="0">
                <a:solidFill>
                  <a:srgbClr val="333333"/>
                </a:solidFill>
              </a:rPr>
              <a:t>Enteros (</a:t>
            </a:r>
            <a:r>
              <a:rPr lang="es-MX" dirty="0" err="1">
                <a:solidFill>
                  <a:srgbClr val="333333"/>
                </a:solidFill>
              </a:rPr>
              <a:t>int</a:t>
            </a:r>
            <a:r>
              <a:rPr lang="es-MX" dirty="0">
                <a:solidFill>
                  <a:srgbClr val="333333"/>
                </a:solidFill>
              </a:rPr>
              <a:t>): Almacenan valores enteros que pueden ser positivos o negativos. La memoria que ocupa un entero es de 2 bytes (16 bits) y su rango es de -32,768 a 32,767.</a:t>
            </a:r>
          </a:p>
          <a:p>
            <a:pPr>
              <a:buFont typeface="+mj-lt"/>
              <a:buAutoNum type="arabicPeriod"/>
            </a:pPr>
            <a:r>
              <a:rPr lang="es-MX" dirty="0">
                <a:solidFill>
                  <a:srgbClr val="333333"/>
                </a:solidFill>
              </a:rPr>
              <a:t>Enteros sin signo (</a:t>
            </a:r>
            <a:r>
              <a:rPr lang="es-MX" dirty="0" err="1">
                <a:solidFill>
                  <a:srgbClr val="333333"/>
                </a:solidFill>
              </a:rPr>
              <a:t>unsigned</a:t>
            </a:r>
            <a:r>
              <a:rPr lang="es-MX" dirty="0">
                <a:solidFill>
                  <a:srgbClr val="333333"/>
                </a:solidFill>
              </a:rPr>
              <a:t> </a:t>
            </a:r>
            <a:r>
              <a:rPr lang="es-MX" dirty="0" err="1">
                <a:solidFill>
                  <a:srgbClr val="333333"/>
                </a:solidFill>
              </a:rPr>
              <a:t>int</a:t>
            </a:r>
            <a:r>
              <a:rPr lang="es-MX" dirty="0">
                <a:solidFill>
                  <a:srgbClr val="333333"/>
                </a:solidFill>
              </a:rPr>
              <a:t>): Almacenan valores enteros que solo pueden ser positivos. La memoria que ocupa un entero sin signo es de 2 bytes (16 bits) y su rango es de 0 a 65,535.</a:t>
            </a:r>
          </a:p>
          <a:p>
            <a:pPr>
              <a:buFont typeface="+mj-lt"/>
              <a:buAutoNum type="arabicPeriod"/>
            </a:pPr>
            <a:r>
              <a:rPr lang="es-MX" b="0" i="0" dirty="0">
                <a:solidFill>
                  <a:srgbClr val="374151"/>
                </a:solidFill>
                <a:effectLst/>
              </a:rPr>
              <a:t>Caracteres (</a:t>
            </a:r>
            <a:r>
              <a:rPr lang="es-MX" b="0" i="0" dirty="0" err="1">
                <a:solidFill>
                  <a:srgbClr val="374151"/>
                </a:solidFill>
                <a:effectLst/>
              </a:rPr>
              <a:t>char</a:t>
            </a:r>
            <a:r>
              <a:rPr lang="es-MX" b="0" i="0" dirty="0">
                <a:solidFill>
                  <a:srgbClr val="374151"/>
                </a:solidFill>
                <a:effectLst/>
              </a:rPr>
              <a:t>): Almacenan caracteres alfanuméricos. La memoria que ocupa un </a:t>
            </a:r>
            <a:r>
              <a:rPr lang="es-MX" b="0" i="0" dirty="0" err="1">
                <a:solidFill>
                  <a:srgbClr val="374151"/>
                </a:solidFill>
                <a:effectLst/>
              </a:rPr>
              <a:t>caracter</a:t>
            </a:r>
            <a:r>
              <a:rPr lang="es-MX" b="0" i="0" dirty="0">
                <a:solidFill>
                  <a:srgbClr val="374151"/>
                </a:solidFill>
                <a:effectLst/>
              </a:rPr>
              <a:t> es de 1 byte (8 bits) y su rango es de -128 a 127.</a:t>
            </a:r>
          </a:p>
          <a:p>
            <a:pPr>
              <a:buFont typeface="+mj-lt"/>
              <a:buAutoNum type="arabicPeriod"/>
            </a:pPr>
            <a:r>
              <a:rPr lang="es-MX" b="0" i="0" dirty="0">
                <a:solidFill>
                  <a:srgbClr val="374151"/>
                </a:solidFill>
                <a:effectLst/>
              </a:rPr>
              <a:t>Caracteres sin signo (</a:t>
            </a:r>
            <a:r>
              <a:rPr lang="es-MX" b="0" i="0" dirty="0" err="1">
                <a:solidFill>
                  <a:srgbClr val="374151"/>
                </a:solidFill>
                <a:effectLst/>
              </a:rPr>
              <a:t>unsigned</a:t>
            </a:r>
            <a:r>
              <a:rPr lang="es-MX" b="0" i="0" dirty="0">
                <a:solidFill>
                  <a:srgbClr val="374151"/>
                </a:solidFill>
                <a:effectLst/>
              </a:rPr>
              <a:t> </a:t>
            </a:r>
            <a:r>
              <a:rPr lang="es-MX" b="0" i="0" dirty="0" err="1">
                <a:solidFill>
                  <a:srgbClr val="374151"/>
                </a:solidFill>
                <a:effectLst/>
              </a:rPr>
              <a:t>char</a:t>
            </a:r>
            <a:r>
              <a:rPr lang="es-MX" b="0" i="0" dirty="0">
                <a:solidFill>
                  <a:srgbClr val="374151"/>
                </a:solidFill>
                <a:effectLst/>
              </a:rPr>
              <a:t>): Almacenan caracteres alfanuméricos sin signo. La memoria que ocupa un carácter sin signo es de 1 byte (8 bits) y su rango es de 0 a 255.</a:t>
            </a:r>
          </a:p>
          <a:p>
            <a:pPr>
              <a:buFont typeface="+mj-lt"/>
              <a:buAutoNum type="arabicPeriod"/>
            </a:pPr>
            <a:endParaRPr lang="es-MX" dirty="0">
              <a:solidFill>
                <a:srgbClr val="333333"/>
              </a:solidFill>
            </a:endParaRPr>
          </a:p>
          <a:p>
            <a:endParaRPr lang="es-MX"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425429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Tipos</a:t>
            </a:r>
            <a:r>
              <a:rPr lang="en-US" sz="2400" b="1" kern="1200" cap="all" baseline="0" dirty="0">
                <a:solidFill>
                  <a:schemeClr val="tx1"/>
                </a:solidFill>
                <a:latin typeface="+mj-lt"/>
                <a:ea typeface="+mj-ea"/>
                <a:cs typeface="+mj-cs"/>
              </a:rPr>
              <a:t> de variables</a:t>
            </a:r>
          </a:p>
        </p:txBody>
      </p:sp>
      <p:sp>
        <p:nvSpPr>
          <p:cNvPr id="5" name="CuadroTexto 4">
            <a:extLst>
              <a:ext uri="{FF2B5EF4-FFF2-40B4-BE49-F238E27FC236}">
                <a16:creationId xmlns:a16="http://schemas.microsoft.com/office/drawing/2014/main" id="{DF7F8529-C396-DE53-52DB-F468D9C65FA5}"/>
              </a:ext>
            </a:extLst>
          </p:cNvPr>
          <p:cNvSpPr txBox="1"/>
          <p:nvPr/>
        </p:nvSpPr>
        <p:spPr>
          <a:xfrm>
            <a:off x="998889" y="1882536"/>
            <a:ext cx="8094956" cy="2585323"/>
          </a:xfrm>
          <a:prstGeom prst="rect">
            <a:avLst/>
          </a:prstGeom>
          <a:noFill/>
        </p:spPr>
        <p:txBody>
          <a:bodyPr wrap="square">
            <a:spAutoFit/>
          </a:bodyPr>
          <a:lstStyle>
            <a:defPPr>
              <a:defRPr lang="en-US"/>
            </a:defPPr>
            <a:lvl1pPr algn="just">
              <a:buFont typeface="+mj-lt"/>
              <a:buAutoNum type="arabicPeriod"/>
              <a:defRPr>
                <a:solidFill>
                  <a:srgbClr val="333333"/>
                </a:solidFill>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s-MX" dirty="0"/>
              <a:t>Números decimales (</a:t>
            </a:r>
            <a:r>
              <a:rPr lang="es-MX" dirty="0" err="1"/>
              <a:t>float</a:t>
            </a:r>
            <a:r>
              <a:rPr lang="es-MX" dirty="0"/>
              <a:t>): Almacenan valores decimales con una precisión de 6 a 7 dígitos. La memoria que ocupa un número decimal es de 4 bytes (32 bits).</a:t>
            </a:r>
          </a:p>
          <a:p>
            <a:pPr marL="285750" indent="-285750">
              <a:buFont typeface="Arial" panose="020B0604020202020204" pitchFamily="34" charset="0"/>
              <a:buChar char="•"/>
            </a:pPr>
            <a:r>
              <a:rPr lang="es-MX" dirty="0"/>
              <a:t>Números decimales de doble precisión (</a:t>
            </a:r>
            <a:r>
              <a:rPr lang="es-MX" dirty="0" err="1"/>
              <a:t>double</a:t>
            </a:r>
            <a:r>
              <a:rPr lang="es-MX" dirty="0"/>
              <a:t>): Almacenan valores decimales con una precisión de 15 dígitos. La memoria que ocupa un número decimal de doble precisión es de 8 bytes (64 bits).</a:t>
            </a:r>
          </a:p>
          <a:p>
            <a:pPr marL="285750" indent="-285750">
              <a:buFont typeface="Arial" panose="020B0604020202020204" pitchFamily="34" charset="0"/>
              <a:buChar char="•"/>
            </a:pPr>
            <a:r>
              <a:rPr lang="es-MX" dirty="0"/>
              <a:t>Booleanos (</a:t>
            </a:r>
            <a:r>
              <a:rPr lang="es-MX" dirty="0" err="1"/>
              <a:t>boolean</a:t>
            </a:r>
            <a:r>
              <a:rPr lang="es-MX" dirty="0"/>
              <a:t>): Almacenan valores verdadero o falso. La memoria que ocupa un booleano es de 1 byte (8 bits).</a:t>
            </a:r>
          </a:p>
          <a:p>
            <a:endParaRPr lang="es-MX" dirty="0"/>
          </a:p>
          <a:p>
            <a:endParaRPr lang="es-MX"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173443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Declarando</a:t>
            </a:r>
            <a:r>
              <a:rPr lang="en-US" sz="2400" b="1" kern="1200" cap="all" baseline="0" dirty="0">
                <a:solidFill>
                  <a:schemeClr val="tx1"/>
                </a:solidFill>
                <a:latin typeface="+mj-lt"/>
                <a:ea typeface="+mj-ea"/>
                <a:cs typeface="+mj-cs"/>
              </a:rPr>
              <a:t> variables</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4" name="Imagen 3">
            <a:extLst>
              <a:ext uri="{FF2B5EF4-FFF2-40B4-BE49-F238E27FC236}">
                <a16:creationId xmlns:a16="http://schemas.microsoft.com/office/drawing/2014/main" id="{5B193545-76DA-D7BE-4CBD-C60D260AE498}"/>
              </a:ext>
            </a:extLst>
          </p:cNvPr>
          <p:cNvPicPr>
            <a:picLocks noChangeAspect="1"/>
          </p:cNvPicPr>
          <p:nvPr/>
        </p:nvPicPr>
        <p:blipFill>
          <a:blip r:embed="rId2"/>
          <a:stretch>
            <a:fillRect/>
          </a:stretch>
        </p:blipFill>
        <p:spPr>
          <a:xfrm>
            <a:off x="5258214" y="1595463"/>
            <a:ext cx="4418068" cy="1020726"/>
          </a:xfrm>
          <a:prstGeom prst="rect">
            <a:avLst/>
          </a:prstGeom>
        </p:spPr>
      </p:pic>
      <p:sp>
        <p:nvSpPr>
          <p:cNvPr id="7" name="CuadroTexto 6">
            <a:extLst>
              <a:ext uri="{FF2B5EF4-FFF2-40B4-BE49-F238E27FC236}">
                <a16:creationId xmlns:a16="http://schemas.microsoft.com/office/drawing/2014/main" id="{9D06A68C-0667-DC87-C43F-BE0EFC9F4282}"/>
              </a:ext>
            </a:extLst>
          </p:cNvPr>
          <p:cNvSpPr txBox="1"/>
          <p:nvPr/>
        </p:nvSpPr>
        <p:spPr>
          <a:xfrm>
            <a:off x="477079" y="1889145"/>
            <a:ext cx="3074504" cy="369332"/>
          </a:xfrm>
          <a:prstGeom prst="rect">
            <a:avLst/>
          </a:prstGeom>
          <a:noFill/>
        </p:spPr>
        <p:txBody>
          <a:bodyPr wrap="square" rtlCol="0">
            <a:spAutoFit/>
          </a:bodyPr>
          <a:lstStyle/>
          <a:p>
            <a:r>
              <a:rPr lang="es-GT" dirty="0"/>
              <a:t>Declaración variable entera</a:t>
            </a:r>
          </a:p>
        </p:txBody>
      </p:sp>
      <p:sp>
        <p:nvSpPr>
          <p:cNvPr id="8" name="Flecha: a la derecha 7">
            <a:extLst>
              <a:ext uri="{FF2B5EF4-FFF2-40B4-BE49-F238E27FC236}">
                <a16:creationId xmlns:a16="http://schemas.microsoft.com/office/drawing/2014/main" id="{3F62B4E7-6288-E04D-B587-D1120EB174A2}"/>
              </a:ext>
            </a:extLst>
          </p:cNvPr>
          <p:cNvSpPr/>
          <p:nvPr/>
        </p:nvSpPr>
        <p:spPr>
          <a:xfrm>
            <a:off x="3703983" y="3072693"/>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9" name="CuadroTexto 8">
            <a:extLst>
              <a:ext uri="{FF2B5EF4-FFF2-40B4-BE49-F238E27FC236}">
                <a16:creationId xmlns:a16="http://schemas.microsoft.com/office/drawing/2014/main" id="{0FFDF097-7854-C0A9-F61C-C85611E84B7B}"/>
              </a:ext>
            </a:extLst>
          </p:cNvPr>
          <p:cNvSpPr txBox="1"/>
          <p:nvPr/>
        </p:nvSpPr>
        <p:spPr>
          <a:xfrm>
            <a:off x="477079" y="3244334"/>
            <a:ext cx="3074504" cy="369332"/>
          </a:xfrm>
          <a:prstGeom prst="rect">
            <a:avLst/>
          </a:prstGeom>
          <a:noFill/>
        </p:spPr>
        <p:txBody>
          <a:bodyPr wrap="square" rtlCol="0">
            <a:spAutoFit/>
          </a:bodyPr>
          <a:lstStyle/>
          <a:p>
            <a:r>
              <a:rPr lang="es-GT" dirty="0"/>
              <a:t>Enteros sin signo</a:t>
            </a:r>
          </a:p>
        </p:txBody>
      </p:sp>
      <p:sp>
        <p:nvSpPr>
          <p:cNvPr id="10" name="Flecha: a la derecha 9">
            <a:extLst>
              <a:ext uri="{FF2B5EF4-FFF2-40B4-BE49-F238E27FC236}">
                <a16:creationId xmlns:a16="http://schemas.microsoft.com/office/drawing/2014/main" id="{85C185F0-6EC3-F076-4419-50461D198A8F}"/>
              </a:ext>
            </a:extLst>
          </p:cNvPr>
          <p:cNvSpPr/>
          <p:nvPr/>
        </p:nvSpPr>
        <p:spPr>
          <a:xfrm>
            <a:off x="3703983" y="1901919"/>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12" name="Imagen 11">
            <a:extLst>
              <a:ext uri="{FF2B5EF4-FFF2-40B4-BE49-F238E27FC236}">
                <a16:creationId xmlns:a16="http://schemas.microsoft.com/office/drawing/2014/main" id="{304A5A78-BE57-CD41-02A6-CC2BCC181D30}"/>
              </a:ext>
            </a:extLst>
          </p:cNvPr>
          <p:cNvPicPr>
            <a:picLocks noChangeAspect="1"/>
          </p:cNvPicPr>
          <p:nvPr/>
        </p:nvPicPr>
        <p:blipFill>
          <a:blip r:embed="rId3"/>
          <a:stretch>
            <a:fillRect/>
          </a:stretch>
        </p:blipFill>
        <p:spPr>
          <a:xfrm>
            <a:off x="5258214" y="3012950"/>
            <a:ext cx="3937346" cy="609791"/>
          </a:xfrm>
          <a:prstGeom prst="rect">
            <a:avLst/>
          </a:prstGeom>
        </p:spPr>
      </p:pic>
      <p:sp>
        <p:nvSpPr>
          <p:cNvPr id="13" name="CuadroTexto 12">
            <a:extLst>
              <a:ext uri="{FF2B5EF4-FFF2-40B4-BE49-F238E27FC236}">
                <a16:creationId xmlns:a16="http://schemas.microsoft.com/office/drawing/2014/main" id="{509D33A4-6F2D-7A5E-1BA0-3B1801036F3D}"/>
              </a:ext>
            </a:extLst>
          </p:cNvPr>
          <p:cNvSpPr txBox="1"/>
          <p:nvPr/>
        </p:nvSpPr>
        <p:spPr>
          <a:xfrm>
            <a:off x="477079" y="4230191"/>
            <a:ext cx="3074504" cy="369332"/>
          </a:xfrm>
          <a:prstGeom prst="rect">
            <a:avLst/>
          </a:prstGeom>
          <a:noFill/>
        </p:spPr>
        <p:txBody>
          <a:bodyPr wrap="square" rtlCol="0">
            <a:spAutoFit/>
          </a:bodyPr>
          <a:lstStyle/>
          <a:p>
            <a:r>
              <a:rPr lang="es-GT" dirty="0"/>
              <a:t>Declaración variable </a:t>
            </a:r>
            <a:r>
              <a:rPr lang="es-GT" dirty="0" err="1"/>
              <a:t>Char</a:t>
            </a:r>
            <a:endParaRPr lang="es-GT" dirty="0"/>
          </a:p>
        </p:txBody>
      </p:sp>
      <p:pic>
        <p:nvPicPr>
          <p:cNvPr id="15" name="Imagen 14">
            <a:extLst>
              <a:ext uri="{FF2B5EF4-FFF2-40B4-BE49-F238E27FC236}">
                <a16:creationId xmlns:a16="http://schemas.microsoft.com/office/drawing/2014/main" id="{5EDA40C2-143D-4B23-E31C-897228A3CA0C}"/>
              </a:ext>
            </a:extLst>
          </p:cNvPr>
          <p:cNvPicPr>
            <a:picLocks noChangeAspect="1"/>
          </p:cNvPicPr>
          <p:nvPr/>
        </p:nvPicPr>
        <p:blipFill>
          <a:blip r:embed="rId4"/>
          <a:stretch>
            <a:fillRect/>
          </a:stretch>
        </p:blipFill>
        <p:spPr>
          <a:xfrm>
            <a:off x="5258214" y="4019503"/>
            <a:ext cx="3937346" cy="580020"/>
          </a:xfrm>
          <a:prstGeom prst="rect">
            <a:avLst/>
          </a:prstGeom>
        </p:spPr>
      </p:pic>
      <p:sp>
        <p:nvSpPr>
          <p:cNvPr id="16" name="Flecha: a la derecha 15">
            <a:extLst>
              <a:ext uri="{FF2B5EF4-FFF2-40B4-BE49-F238E27FC236}">
                <a16:creationId xmlns:a16="http://schemas.microsoft.com/office/drawing/2014/main" id="{D52DC4FB-D312-F95A-046E-188A27150AB8}"/>
              </a:ext>
            </a:extLst>
          </p:cNvPr>
          <p:cNvSpPr/>
          <p:nvPr/>
        </p:nvSpPr>
        <p:spPr>
          <a:xfrm>
            <a:off x="3703983" y="4058550"/>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18" name="Imagen 17">
            <a:extLst>
              <a:ext uri="{FF2B5EF4-FFF2-40B4-BE49-F238E27FC236}">
                <a16:creationId xmlns:a16="http://schemas.microsoft.com/office/drawing/2014/main" id="{4DB56071-7103-6190-B4DC-37BA1A0555A5}"/>
              </a:ext>
            </a:extLst>
          </p:cNvPr>
          <p:cNvPicPr>
            <a:picLocks noChangeAspect="1"/>
          </p:cNvPicPr>
          <p:nvPr/>
        </p:nvPicPr>
        <p:blipFill>
          <a:blip r:embed="rId5"/>
          <a:stretch>
            <a:fillRect/>
          </a:stretch>
        </p:blipFill>
        <p:spPr>
          <a:xfrm>
            <a:off x="5258214" y="4939962"/>
            <a:ext cx="3937346" cy="685949"/>
          </a:xfrm>
          <a:prstGeom prst="rect">
            <a:avLst/>
          </a:prstGeom>
        </p:spPr>
      </p:pic>
      <p:sp>
        <p:nvSpPr>
          <p:cNvPr id="19" name="CuadroTexto 18">
            <a:extLst>
              <a:ext uri="{FF2B5EF4-FFF2-40B4-BE49-F238E27FC236}">
                <a16:creationId xmlns:a16="http://schemas.microsoft.com/office/drawing/2014/main" id="{3F264735-2EBA-018E-BCC3-7B74B4324909}"/>
              </a:ext>
            </a:extLst>
          </p:cNvPr>
          <p:cNvSpPr txBox="1"/>
          <p:nvPr/>
        </p:nvSpPr>
        <p:spPr>
          <a:xfrm>
            <a:off x="477079" y="5075496"/>
            <a:ext cx="3074504" cy="646331"/>
          </a:xfrm>
          <a:prstGeom prst="rect">
            <a:avLst/>
          </a:prstGeom>
          <a:noFill/>
        </p:spPr>
        <p:txBody>
          <a:bodyPr wrap="square" rtlCol="0">
            <a:spAutoFit/>
          </a:bodyPr>
          <a:lstStyle/>
          <a:p>
            <a:r>
              <a:rPr lang="es-GT" dirty="0"/>
              <a:t>Declaración variable </a:t>
            </a:r>
            <a:r>
              <a:rPr lang="es-GT" dirty="0" err="1"/>
              <a:t>Char</a:t>
            </a:r>
            <a:r>
              <a:rPr lang="es-GT" dirty="0"/>
              <a:t> sin signo</a:t>
            </a:r>
          </a:p>
        </p:txBody>
      </p:sp>
      <p:sp>
        <p:nvSpPr>
          <p:cNvPr id="20" name="Flecha: a la derecha 19">
            <a:extLst>
              <a:ext uri="{FF2B5EF4-FFF2-40B4-BE49-F238E27FC236}">
                <a16:creationId xmlns:a16="http://schemas.microsoft.com/office/drawing/2014/main" id="{BD7B1603-0A0D-FD6C-0A25-5A63E7575C46}"/>
              </a:ext>
            </a:extLst>
          </p:cNvPr>
          <p:cNvSpPr/>
          <p:nvPr/>
        </p:nvSpPr>
        <p:spPr>
          <a:xfrm>
            <a:off x="3702532" y="4913921"/>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28700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998889" y="82170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Declarando</a:t>
            </a:r>
            <a:r>
              <a:rPr lang="en-US" sz="2400" b="1" kern="1200" cap="all" baseline="0" dirty="0">
                <a:solidFill>
                  <a:schemeClr val="tx1"/>
                </a:solidFill>
                <a:latin typeface="+mj-lt"/>
                <a:ea typeface="+mj-ea"/>
                <a:cs typeface="+mj-cs"/>
              </a:rPr>
              <a:t> variables</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7" name="CuadroTexto 6">
            <a:extLst>
              <a:ext uri="{FF2B5EF4-FFF2-40B4-BE49-F238E27FC236}">
                <a16:creationId xmlns:a16="http://schemas.microsoft.com/office/drawing/2014/main" id="{9D06A68C-0667-DC87-C43F-BE0EFC9F4282}"/>
              </a:ext>
            </a:extLst>
          </p:cNvPr>
          <p:cNvSpPr txBox="1"/>
          <p:nvPr/>
        </p:nvSpPr>
        <p:spPr>
          <a:xfrm>
            <a:off x="477079" y="1889145"/>
            <a:ext cx="3074504" cy="369332"/>
          </a:xfrm>
          <a:prstGeom prst="rect">
            <a:avLst/>
          </a:prstGeom>
          <a:noFill/>
        </p:spPr>
        <p:txBody>
          <a:bodyPr wrap="square" rtlCol="0">
            <a:spAutoFit/>
          </a:bodyPr>
          <a:lstStyle/>
          <a:p>
            <a:r>
              <a:rPr lang="es-GT" dirty="0"/>
              <a:t>Declaración </a:t>
            </a:r>
            <a:r>
              <a:rPr lang="es-GT" dirty="0" err="1"/>
              <a:t>float</a:t>
            </a:r>
            <a:endParaRPr lang="es-GT" dirty="0"/>
          </a:p>
        </p:txBody>
      </p:sp>
      <p:sp>
        <p:nvSpPr>
          <p:cNvPr id="8" name="Flecha: a la derecha 7">
            <a:extLst>
              <a:ext uri="{FF2B5EF4-FFF2-40B4-BE49-F238E27FC236}">
                <a16:creationId xmlns:a16="http://schemas.microsoft.com/office/drawing/2014/main" id="{3F62B4E7-6288-E04D-B587-D1120EB174A2}"/>
              </a:ext>
            </a:extLst>
          </p:cNvPr>
          <p:cNvSpPr/>
          <p:nvPr/>
        </p:nvSpPr>
        <p:spPr>
          <a:xfrm>
            <a:off x="3703983" y="3072693"/>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9" name="CuadroTexto 8">
            <a:extLst>
              <a:ext uri="{FF2B5EF4-FFF2-40B4-BE49-F238E27FC236}">
                <a16:creationId xmlns:a16="http://schemas.microsoft.com/office/drawing/2014/main" id="{0FFDF097-7854-C0A9-F61C-C85611E84B7B}"/>
              </a:ext>
            </a:extLst>
          </p:cNvPr>
          <p:cNvSpPr txBox="1"/>
          <p:nvPr/>
        </p:nvSpPr>
        <p:spPr>
          <a:xfrm>
            <a:off x="477079" y="3244334"/>
            <a:ext cx="3074504" cy="369332"/>
          </a:xfrm>
          <a:prstGeom prst="rect">
            <a:avLst/>
          </a:prstGeom>
          <a:noFill/>
        </p:spPr>
        <p:txBody>
          <a:bodyPr wrap="square" rtlCol="0">
            <a:spAutoFit/>
          </a:bodyPr>
          <a:lstStyle/>
          <a:p>
            <a:r>
              <a:rPr lang="es-GT" dirty="0"/>
              <a:t>Declaración </a:t>
            </a:r>
            <a:r>
              <a:rPr lang="es-GT" dirty="0" err="1"/>
              <a:t>double</a:t>
            </a:r>
            <a:endParaRPr lang="es-GT" dirty="0"/>
          </a:p>
        </p:txBody>
      </p:sp>
      <p:sp>
        <p:nvSpPr>
          <p:cNvPr id="10" name="Flecha: a la derecha 9">
            <a:extLst>
              <a:ext uri="{FF2B5EF4-FFF2-40B4-BE49-F238E27FC236}">
                <a16:creationId xmlns:a16="http://schemas.microsoft.com/office/drawing/2014/main" id="{85C185F0-6EC3-F076-4419-50461D198A8F}"/>
              </a:ext>
            </a:extLst>
          </p:cNvPr>
          <p:cNvSpPr/>
          <p:nvPr/>
        </p:nvSpPr>
        <p:spPr>
          <a:xfrm>
            <a:off x="3702532" y="1717504"/>
            <a:ext cx="1404732" cy="71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11" name="Imagen 10">
            <a:extLst>
              <a:ext uri="{FF2B5EF4-FFF2-40B4-BE49-F238E27FC236}">
                <a16:creationId xmlns:a16="http://schemas.microsoft.com/office/drawing/2014/main" id="{BE9D717C-DBBB-28A9-78A1-0AF63E14B93A}"/>
              </a:ext>
            </a:extLst>
          </p:cNvPr>
          <p:cNvPicPr>
            <a:picLocks noChangeAspect="1"/>
          </p:cNvPicPr>
          <p:nvPr/>
        </p:nvPicPr>
        <p:blipFill>
          <a:blip r:embed="rId2"/>
          <a:stretch>
            <a:fillRect/>
          </a:stretch>
        </p:blipFill>
        <p:spPr>
          <a:xfrm>
            <a:off x="5258214" y="1717504"/>
            <a:ext cx="4032742" cy="712613"/>
          </a:xfrm>
          <a:prstGeom prst="rect">
            <a:avLst/>
          </a:prstGeom>
        </p:spPr>
      </p:pic>
      <p:pic>
        <p:nvPicPr>
          <p:cNvPr id="17" name="Imagen 16">
            <a:extLst>
              <a:ext uri="{FF2B5EF4-FFF2-40B4-BE49-F238E27FC236}">
                <a16:creationId xmlns:a16="http://schemas.microsoft.com/office/drawing/2014/main" id="{40F9B034-ECAB-15E9-3545-CA9618236CC6}"/>
              </a:ext>
            </a:extLst>
          </p:cNvPr>
          <p:cNvPicPr>
            <a:picLocks noChangeAspect="1"/>
          </p:cNvPicPr>
          <p:nvPr/>
        </p:nvPicPr>
        <p:blipFill>
          <a:blip r:embed="rId3"/>
          <a:stretch>
            <a:fillRect/>
          </a:stretch>
        </p:blipFill>
        <p:spPr>
          <a:xfrm>
            <a:off x="5258215" y="3072693"/>
            <a:ext cx="4032742" cy="712612"/>
          </a:xfrm>
          <a:prstGeom prst="rect">
            <a:avLst/>
          </a:prstGeom>
        </p:spPr>
      </p:pic>
    </p:spTree>
    <p:extLst>
      <p:ext uri="{BB962C8B-B14F-4D97-AF65-F5344CB8AC3E}">
        <p14:creationId xmlns:p14="http://schemas.microsoft.com/office/powerpoint/2010/main" val="326233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Partes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programa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3" name="CuadroTexto 2">
            <a:extLst>
              <a:ext uri="{FF2B5EF4-FFF2-40B4-BE49-F238E27FC236}">
                <a16:creationId xmlns:a16="http://schemas.microsoft.com/office/drawing/2014/main" id="{EE8DC5EA-18FE-E5D9-0F85-76AED4A9998A}"/>
              </a:ext>
            </a:extLst>
          </p:cNvPr>
          <p:cNvSpPr txBox="1"/>
          <p:nvPr/>
        </p:nvSpPr>
        <p:spPr>
          <a:xfrm>
            <a:off x="901256" y="1563758"/>
            <a:ext cx="7977700" cy="4801314"/>
          </a:xfrm>
          <a:prstGeom prst="rect">
            <a:avLst/>
          </a:prstGeom>
          <a:noFill/>
        </p:spPr>
        <p:txBody>
          <a:bodyPr wrap="square" rtlCol="0">
            <a:spAutoFit/>
          </a:bodyPr>
          <a:lstStyle/>
          <a:p>
            <a:pPr algn="just"/>
            <a:r>
              <a:rPr lang="es-MX" b="0" i="0" dirty="0">
                <a:solidFill>
                  <a:srgbClr val="374151"/>
                </a:solidFill>
                <a:effectLst/>
                <a:latin typeface="Arial" panose="020B0604020202020204" pitchFamily="34" charset="0"/>
                <a:cs typeface="Arial" panose="020B0604020202020204" pitchFamily="34" charset="0"/>
              </a:rPr>
              <a:t>Un programa de Arduino Uno se divide típicamente en dos partes: la función </a:t>
            </a:r>
            <a:r>
              <a:rPr lang="es-MX" b="0" i="0" dirty="0" err="1">
                <a:solidFill>
                  <a:srgbClr val="374151"/>
                </a:solidFill>
                <a:effectLst/>
                <a:latin typeface="Arial" panose="020B0604020202020204" pitchFamily="34" charset="0"/>
                <a:cs typeface="Arial" panose="020B0604020202020204" pitchFamily="34" charset="0"/>
              </a:rPr>
              <a:t>setup</a:t>
            </a:r>
            <a:r>
              <a:rPr lang="es-MX" b="0" i="0" dirty="0">
                <a:solidFill>
                  <a:srgbClr val="374151"/>
                </a:solidFill>
                <a:effectLst/>
                <a:latin typeface="Arial" panose="020B0604020202020204" pitchFamily="34" charset="0"/>
                <a:cs typeface="Arial" panose="020B0604020202020204" pitchFamily="34" charset="0"/>
              </a:rPr>
              <a:t>() y la función </a:t>
            </a:r>
            <a:r>
              <a:rPr lang="es-MX" b="0" i="0" dirty="0" err="1">
                <a:solidFill>
                  <a:srgbClr val="374151"/>
                </a:solidFill>
                <a:effectLst/>
                <a:latin typeface="Arial" panose="020B0604020202020204" pitchFamily="34" charset="0"/>
                <a:cs typeface="Arial" panose="020B0604020202020204" pitchFamily="34" charset="0"/>
              </a:rPr>
              <a:t>loop</a:t>
            </a:r>
            <a:r>
              <a:rPr lang="es-MX" b="0" i="0" dirty="0">
                <a:solidFill>
                  <a:srgbClr val="374151"/>
                </a:solidFill>
                <a:effectLst/>
                <a:latin typeface="Arial" panose="020B0604020202020204" pitchFamily="34" charset="0"/>
                <a:cs typeface="Arial" panose="020B0604020202020204" pitchFamily="34" charset="0"/>
              </a:rPr>
              <a:t>().</a:t>
            </a:r>
          </a:p>
          <a:p>
            <a:pPr algn="just"/>
            <a:endParaRPr lang="es-MX" b="0" i="0" dirty="0">
              <a:solidFill>
                <a:srgbClr val="374151"/>
              </a:solidFill>
              <a:effectLst/>
              <a:latin typeface="Arial" panose="020B0604020202020204" pitchFamily="34" charset="0"/>
              <a:cs typeface="Arial" panose="020B0604020202020204" pitchFamily="34" charset="0"/>
            </a:endParaRPr>
          </a:p>
          <a:p>
            <a:pPr algn="just"/>
            <a:r>
              <a:rPr lang="es-MX" b="1" i="0" dirty="0">
                <a:solidFill>
                  <a:srgbClr val="374151"/>
                </a:solidFill>
                <a:effectLst/>
                <a:latin typeface="Arial" panose="020B0604020202020204" pitchFamily="34" charset="0"/>
                <a:cs typeface="Arial" panose="020B0604020202020204" pitchFamily="34" charset="0"/>
              </a:rPr>
              <a:t>La función </a:t>
            </a:r>
            <a:r>
              <a:rPr lang="es-MX" b="1" i="0" dirty="0" err="1">
                <a:solidFill>
                  <a:srgbClr val="374151"/>
                </a:solidFill>
                <a:effectLst/>
                <a:latin typeface="Arial" panose="020B0604020202020204" pitchFamily="34" charset="0"/>
                <a:cs typeface="Arial" panose="020B0604020202020204" pitchFamily="34" charset="0"/>
              </a:rPr>
              <a:t>setup</a:t>
            </a:r>
            <a:r>
              <a:rPr lang="es-MX" b="1" i="0" dirty="0">
                <a:solidFill>
                  <a:srgbClr val="374151"/>
                </a:solidFill>
                <a:effectLst/>
                <a:latin typeface="Arial" panose="020B0604020202020204" pitchFamily="34" charset="0"/>
                <a:cs typeface="Arial" panose="020B0604020202020204" pitchFamily="34" charset="0"/>
              </a:rPr>
              <a:t>() </a:t>
            </a:r>
            <a:r>
              <a:rPr lang="es-MX" b="0" i="0" dirty="0">
                <a:solidFill>
                  <a:srgbClr val="374151"/>
                </a:solidFill>
                <a:effectLst/>
                <a:latin typeface="Arial" panose="020B0604020202020204" pitchFamily="34" charset="0"/>
                <a:cs typeface="Arial" panose="020B0604020202020204" pitchFamily="34" charset="0"/>
              </a:rPr>
              <a:t>se ejecuta una sola vez al inicio del programa y se utiliza para configurar la placa de Arduino, como la inicialización de los pines de entrada/salida, la configuración de la velocidad de transmisión de la comunicación serial, etc.</a:t>
            </a:r>
          </a:p>
          <a:p>
            <a:pPr algn="just"/>
            <a:endParaRPr lang="es-MX" dirty="0">
              <a:solidFill>
                <a:srgbClr val="374151"/>
              </a:solidFill>
              <a:latin typeface="Arial" panose="020B0604020202020204" pitchFamily="34" charset="0"/>
              <a:cs typeface="Arial" panose="020B0604020202020204" pitchFamily="34" charset="0"/>
            </a:endParaRPr>
          </a:p>
          <a:p>
            <a:pPr algn="just"/>
            <a:r>
              <a:rPr lang="es-MX" b="1" i="0" dirty="0">
                <a:solidFill>
                  <a:srgbClr val="374151"/>
                </a:solidFill>
                <a:effectLst/>
                <a:latin typeface="Söhne"/>
              </a:rPr>
              <a:t>La función </a:t>
            </a:r>
            <a:r>
              <a:rPr lang="es-MX" b="1" i="0" dirty="0" err="1">
                <a:solidFill>
                  <a:srgbClr val="374151"/>
                </a:solidFill>
                <a:effectLst/>
                <a:latin typeface="Söhne"/>
              </a:rPr>
              <a:t>loop</a:t>
            </a:r>
            <a:r>
              <a:rPr lang="es-MX" b="1" i="0" dirty="0">
                <a:solidFill>
                  <a:srgbClr val="374151"/>
                </a:solidFill>
                <a:effectLst/>
                <a:latin typeface="Söhne"/>
              </a:rPr>
              <a:t>() </a:t>
            </a:r>
            <a:r>
              <a:rPr lang="es-MX" b="0" i="0" dirty="0">
                <a:solidFill>
                  <a:srgbClr val="374151"/>
                </a:solidFill>
                <a:effectLst/>
                <a:latin typeface="Söhne"/>
              </a:rPr>
              <a:t>es la parte principal del programa que se ejecuta continuamente después de que se haya completado la función </a:t>
            </a:r>
            <a:r>
              <a:rPr lang="es-MX" b="0" i="0" dirty="0" err="1">
                <a:solidFill>
                  <a:srgbClr val="374151"/>
                </a:solidFill>
                <a:effectLst/>
                <a:latin typeface="Söhne"/>
              </a:rPr>
              <a:t>setup</a:t>
            </a:r>
            <a:r>
              <a:rPr lang="es-MX" b="0" i="0" dirty="0">
                <a:solidFill>
                  <a:srgbClr val="374151"/>
                </a:solidFill>
                <a:effectLst/>
                <a:latin typeface="Söhne"/>
              </a:rPr>
              <a:t>(). Esta función se utiliza para realizar tareas repetitivas o para leer y procesar datos de sensores o dispositivos conectados a la placa de Arduino.</a:t>
            </a:r>
          </a:p>
          <a:p>
            <a:pPr algn="just"/>
            <a:endParaRPr lang="es-MX" dirty="0">
              <a:solidFill>
                <a:srgbClr val="374151"/>
              </a:solidFill>
              <a:latin typeface="Söhne"/>
              <a:cs typeface="Arial" panose="020B0604020202020204" pitchFamily="34" charset="0"/>
            </a:endParaRPr>
          </a:p>
          <a:p>
            <a:pPr algn="just"/>
            <a:r>
              <a:rPr lang="es-MX" b="0" i="0" dirty="0">
                <a:solidFill>
                  <a:srgbClr val="374151"/>
                </a:solidFill>
                <a:effectLst/>
                <a:latin typeface="Söhne"/>
              </a:rPr>
              <a:t>En resumen, el ciclo de vida del programa de Arduino Uno comienza con la ejecución de la función </a:t>
            </a:r>
            <a:r>
              <a:rPr lang="es-MX" b="0" i="0" dirty="0" err="1">
                <a:solidFill>
                  <a:srgbClr val="374151"/>
                </a:solidFill>
                <a:effectLst/>
                <a:latin typeface="Söhne"/>
              </a:rPr>
              <a:t>setup</a:t>
            </a:r>
            <a:r>
              <a:rPr lang="es-MX" b="0" i="0" dirty="0">
                <a:solidFill>
                  <a:srgbClr val="374151"/>
                </a:solidFill>
                <a:effectLst/>
                <a:latin typeface="Söhne"/>
              </a:rPr>
              <a:t>(), que se ejecuta una sola vez al inicio, seguida de la ejecución continua de la función </a:t>
            </a:r>
            <a:r>
              <a:rPr lang="es-MX" b="0" i="0" dirty="0" err="1">
                <a:solidFill>
                  <a:srgbClr val="374151"/>
                </a:solidFill>
                <a:effectLst/>
                <a:latin typeface="Söhne"/>
              </a:rPr>
              <a:t>loop</a:t>
            </a:r>
            <a:r>
              <a:rPr lang="es-MX" b="0" i="0" dirty="0">
                <a:solidFill>
                  <a:srgbClr val="374151"/>
                </a:solidFill>
                <a:effectLst/>
                <a:latin typeface="Söhne"/>
              </a:rPr>
              <a:t>() hasta que la placa se apaga o se reinicia.</a:t>
            </a:r>
            <a:endParaRPr lang="es-MX" b="0" i="0" dirty="0">
              <a:solidFill>
                <a:srgbClr val="374151"/>
              </a:solidFill>
              <a:effectLst/>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6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Estructura</a:t>
            </a:r>
            <a:r>
              <a:rPr lang="en-US" sz="2400" b="1" kern="1200" cap="all" baseline="0" dirty="0">
                <a:solidFill>
                  <a:schemeClr val="tx1"/>
                </a:solidFill>
                <a:latin typeface="+mj-lt"/>
                <a:ea typeface="+mj-ea"/>
                <a:cs typeface="+mj-cs"/>
              </a:rPr>
              <a:t> de un </a:t>
            </a:r>
            <a:r>
              <a:rPr lang="en-US" sz="2400" b="1" kern="1200" cap="all" baseline="0" dirty="0" err="1">
                <a:solidFill>
                  <a:schemeClr val="tx1"/>
                </a:solidFill>
                <a:latin typeface="+mj-lt"/>
                <a:ea typeface="+mj-ea"/>
                <a:cs typeface="+mj-cs"/>
              </a:rPr>
              <a:t>programa</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básico</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5" name="Imagen 4">
            <a:extLst>
              <a:ext uri="{FF2B5EF4-FFF2-40B4-BE49-F238E27FC236}">
                <a16:creationId xmlns:a16="http://schemas.microsoft.com/office/drawing/2014/main" id="{C1C5A357-EAFB-2889-9AF6-9672179E036A}"/>
              </a:ext>
            </a:extLst>
          </p:cNvPr>
          <p:cNvPicPr>
            <a:picLocks noChangeAspect="1"/>
          </p:cNvPicPr>
          <p:nvPr/>
        </p:nvPicPr>
        <p:blipFill>
          <a:blip r:embed="rId2"/>
          <a:stretch>
            <a:fillRect/>
          </a:stretch>
        </p:blipFill>
        <p:spPr>
          <a:xfrm>
            <a:off x="626544" y="1893768"/>
            <a:ext cx="8120188" cy="3522294"/>
          </a:xfrm>
          <a:prstGeom prst="rect">
            <a:avLst/>
          </a:prstGeom>
        </p:spPr>
      </p:pic>
    </p:spTree>
    <p:extLst>
      <p:ext uri="{BB962C8B-B14F-4D97-AF65-F5344CB8AC3E}">
        <p14:creationId xmlns:p14="http://schemas.microsoft.com/office/powerpoint/2010/main" val="321310874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816</TotalTime>
  <Words>1344</Words>
  <Application>Microsoft Office PowerPoint</Application>
  <PresentationFormat>Panorámica</PresentationFormat>
  <Paragraphs>100</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Corbel</vt:lpstr>
      <vt:lpstr>Söhne</vt:lpstr>
      <vt:lpstr>Trebuchet MS</vt:lpstr>
      <vt:lpstr>Wingdings</vt:lpstr>
      <vt:lpstr>Wingdings 3</vt:lpstr>
      <vt:lpstr>Faceta</vt:lpstr>
      <vt:lpstr>Arquitectura de computadoras I  Clase 5 </vt:lpstr>
      <vt:lpstr>Temas</vt:lpstr>
      <vt:lpstr>Partes del programa en arduino</vt:lpstr>
      <vt:lpstr>Tipos de variables</vt:lpstr>
      <vt:lpstr>Tipos de variables</vt:lpstr>
      <vt:lpstr>Declarando variables</vt:lpstr>
      <vt:lpstr>Declarando variables</vt:lpstr>
      <vt:lpstr>Partes del programa</vt:lpstr>
      <vt:lpstr>Estructura de un programa básico</vt:lpstr>
      <vt:lpstr>Partes del arduino</vt:lpstr>
      <vt:lpstr> DESCRIPCIÓN DE LAS Partes del arduino</vt:lpstr>
      <vt:lpstr> DESCRIPCIÓN DE LAS Partes del arduino</vt:lpstr>
      <vt:lpstr> DESCRIPCIÓN DE LAS Partes del arduino</vt:lpstr>
      <vt:lpstr>Creación de funciones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139</cp:revision>
  <dcterms:created xsi:type="dcterms:W3CDTF">2023-02-13T23:20:41Z</dcterms:created>
  <dcterms:modified xsi:type="dcterms:W3CDTF">2023-03-09T05:42:03Z</dcterms:modified>
</cp:coreProperties>
</file>