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7" r:id="rId15"/>
    <p:sldId id="27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CCC8A7D-1997-4D06-B48B-3C00FFF29654}" type="datetimeFigureOut">
              <a:rPr lang="es-GT" smtClean="0"/>
              <a:t>18/02/2023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2857679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CC8A7D-1997-4D06-B48B-3C00FFF29654}" type="datetimeFigureOut">
              <a:rPr lang="es-GT" smtClean="0"/>
              <a:t>18/02/2023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1289960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CC8A7D-1997-4D06-B48B-3C00FFF29654}" type="datetimeFigureOut">
              <a:rPr lang="es-GT" smtClean="0"/>
              <a:t>18/02/2023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59850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CC8A7D-1997-4D06-B48B-3C00FFF29654}" type="datetimeFigureOut">
              <a:rPr lang="es-GT" smtClean="0"/>
              <a:t>18/02/2023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4011991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CC8A7D-1997-4D06-B48B-3C00FFF29654}" type="datetimeFigureOut">
              <a:rPr lang="es-GT" smtClean="0"/>
              <a:t>18/02/2023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08322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CC8A7D-1997-4D06-B48B-3C00FFF29654}" type="datetimeFigureOut">
              <a:rPr lang="es-GT" smtClean="0"/>
              <a:t>18/02/2023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8344933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CC8A7D-1997-4D06-B48B-3C00FFF29654}" type="datetimeFigureOut">
              <a:rPr lang="es-GT" smtClean="0"/>
              <a:t>18/02/2023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1483180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CC8A7D-1997-4D06-B48B-3C00FFF29654}" type="datetimeFigureOut">
              <a:rPr lang="es-GT" smtClean="0"/>
              <a:t>18/02/2023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2446375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CC8A7D-1997-4D06-B48B-3C00FFF29654}" type="datetimeFigureOut">
              <a:rPr lang="es-GT" smtClean="0"/>
              <a:t>18/02/2023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3487448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CC8A7D-1997-4D06-B48B-3C00FFF29654}" type="datetimeFigureOut">
              <a:rPr lang="es-GT" smtClean="0"/>
              <a:t>18/02/2023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3446348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CCC8A7D-1997-4D06-B48B-3C00FFF29654}" type="datetimeFigureOut">
              <a:rPr lang="es-GT" smtClean="0"/>
              <a:t>18/02/2023</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1265816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CCC8A7D-1997-4D06-B48B-3C00FFF29654}" type="datetimeFigureOut">
              <a:rPr lang="es-GT" smtClean="0"/>
              <a:t>18/02/2023</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1913336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CCC8A7D-1997-4D06-B48B-3C00FFF29654}" type="datetimeFigureOut">
              <a:rPr lang="es-GT" smtClean="0"/>
              <a:t>18/02/2023</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1282372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CC8A7D-1997-4D06-B48B-3C00FFF29654}" type="datetimeFigureOut">
              <a:rPr lang="es-GT" smtClean="0"/>
              <a:t>18/02/2023</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3894247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CC8A7D-1997-4D06-B48B-3C00FFF29654}" type="datetimeFigureOut">
              <a:rPr lang="es-GT" smtClean="0"/>
              <a:t>18/02/2023</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89007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CC8A7D-1997-4D06-B48B-3C00FFF29654}" type="datetimeFigureOut">
              <a:rPr lang="es-GT" smtClean="0"/>
              <a:t>18/02/2023</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3484980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CC8A7D-1997-4D06-B48B-3C00FFF29654}" type="datetimeFigureOut">
              <a:rPr lang="es-GT" smtClean="0"/>
              <a:t>18/02/2023</a:t>
            </a:fld>
            <a:endParaRPr lang="es-G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G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05CBD84-66F4-4180-A568-ABF01F768815}" type="slidenum">
              <a:rPr lang="es-GT" smtClean="0"/>
              <a:t>‹Nº›</a:t>
            </a:fld>
            <a:endParaRPr lang="es-GT"/>
          </a:p>
        </p:txBody>
      </p:sp>
    </p:spTree>
    <p:extLst>
      <p:ext uri="{BB962C8B-B14F-4D97-AF65-F5344CB8AC3E}">
        <p14:creationId xmlns:p14="http://schemas.microsoft.com/office/powerpoint/2010/main" val="1993559552"/>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B15A24-077E-F328-E915-0EB4EF5D0B8F}"/>
              </a:ext>
            </a:extLst>
          </p:cNvPr>
          <p:cNvSpPr>
            <a:spLocks noGrp="1"/>
          </p:cNvSpPr>
          <p:nvPr>
            <p:ph type="ctrTitle"/>
          </p:nvPr>
        </p:nvSpPr>
        <p:spPr>
          <a:xfrm>
            <a:off x="4974337" y="1265314"/>
            <a:ext cx="4299666" cy="3249131"/>
          </a:xfrm>
        </p:spPr>
        <p:txBody>
          <a:bodyPr>
            <a:normAutofit/>
          </a:bodyPr>
          <a:lstStyle/>
          <a:p>
            <a:pPr algn="l">
              <a:lnSpc>
                <a:spcPct val="90000"/>
              </a:lnSpc>
            </a:pPr>
            <a:r>
              <a:rPr lang="es-GT" sz="4000" dirty="0"/>
              <a:t>Arquitectura de computadoras I</a:t>
            </a:r>
            <a:br>
              <a:rPr lang="es-GT" sz="4000" dirty="0"/>
            </a:br>
            <a:br>
              <a:rPr lang="es-GT" sz="4000" dirty="0"/>
            </a:br>
            <a:r>
              <a:rPr lang="es-GT" sz="4000"/>
              <a:t>Clase 3</a:t>
            </a:r>
            <a:br>
              <a:rPr lang="es-GT" sz="4000" dirty="0"/>
            </a:br>
            <a:endParaRPr lang="es-GT" sz="4000" dirty="0"/>
          </a:p>
        </p:txBody>
      </p:sp>
      <p:sp>
        <p:nvSpPr>
          <p:cNvPr id="3" name="Subtítulo 2">
            <a:extLst>
              <a:ext uri="{FF2B5EF4-FFF2-40B4-BE49-F238E27FC236}">
                <a16:creationId xmlns:a16="http://schemas.microsoft.com/office/drawing/2014/main" id="{ABC97BDC-AD31-8D73-325C-313AA667A2C7}"/>
              </a:ext>
            </a:extLst>
          </p:cNvPr>
          <p:cNvSpPr>
            <a:spLocks noGrp="1"/>
          </p:cNvSpPr>
          <p:nvPr>
            <p:ph type="subTitle" idx="1"/>
          </p:nvPr>
        </p:nvSpPr>
        <p:spPr>
          <a:xfrm>
            <a:off x="5387873" y="4541296"/>
            <a:ext cx="4299666" cy="871042"/>
          </a:xfrm>
        </p:spPr>
        <p:txBody>
          <a:bodyPr>
            <a:normAutofit/>
          </a:bodyPr>
          <a:lstStyle/>
          <a:p>
            <a:pPr algn="l"/>
            <a:r>
              <a:rPr lang="es-GT" dirty="0"/>
              <a:t>Ing. Walter García</a:t>
            </a:r>
          </a:p>
        </p:txBody>
      </p:sp>
      <p:sp>
        <p:nvSpPr>
          <p:cNvPr id="12" name="Isosceles Triangle 11">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descr="Ordenador">
            <a:extLst>
              <a:ext uri="{FF2B5EF4-FFF2-40B4-BE49-F238E27FC236}">
                <a16:creationId xmlns:a16="http://schemas.microsoft.com/office/drawing/2014/main" id="{815A69D3-3F1B-17A7-405A-CB35A19D5C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140274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415236" y="0"/>
            <a:ext cx="7874537" cy="368278"/>
          </a:xfrm>
        </p:spPr>
        <p:txBody>
          <a:bodyPr vert="horz" lIns="91440" tIns="45720" rIns="91440" bIns="45720" rtlCol="0" anchor="b">
            <a:normAutofit fontScale="90000"/>
          </a:bodyPr>
          <a:lstStyle/>
          <a:p>
            <a:pPr algn="ctr">
              <a:lnSpc>
                <a:spcPct val="85000"/>
              </a:lnSpc>
            </a:pPr>
            <a:r>
              <a:rPr lang="en-US" sz="2400" b="1" kern="1200" cap="all" baseline="0" dirty="0" err="1">
                <a:solidFill>
                  <a:schemeClr val="tx1"/>
                </a:solidFill>
                <a:latin typeface="+mj-lt"/>
                <a:ea typeface="+mj-ea"/>
                <a:cs typeface="+mj-cs"/>
              </a:rPr>
              <a:t>Interrupciones</a:t>
            </a:r>
            <a:endParaRPr lang="en-US" sz="2400" b="1" kern="1200" cap="all" baseline="0" dirty="0">
              <a:solidFill>
                <a:schemeClr val="tx1"/>
              </a:solidFill>
              <a:latin typeface="+mj-lt"/>
              <a:ea typeface="+mj-ea"/>
              <a:cs typeface="+mj-cs"/>
            </a:endParaRP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4" name="CuadroTexto 3">
            <a:extLst>
              <a:ext uri="{FF2B5EF4-FFF2-40B4-BE49-F238E27FC236}">
                <a16:creationId xmlns:a16="http://schemas.microsoft.com/office/drawing/2014/main" id="{F6B4A5F5-50EC-6E32-4637-1894A83FF24F}"/>
              </a:ext>
            </a:extLst>
          </p:cNvPr>
          <p:cNvSpPr txBox="1"/>
          <p:nvPr/>
        </p:nvSpPr>
        <p:spPr>
          <a:xfrm>
            <a:off x="1048045" y="453424"/>
            <a:ext cx="8186531" cy="3416320"/>
          </a:xfrm>
          <a:prstGeom prst="rect">
            <a:avLst/>
          </a:prstGeom>
          <a:noFill/>
        </p:spPr>
        <p:txBody>
          <a:bodyPr wrap="square">
            <a:spAutoFit/>
          </a:bodyPr>
          <a:lstStyle>
            <a:defPPr>
              <a:defRPr lang="en-US"/>
            </a:defPPr>
            <a:lvl1pPr algn="just">
              <a:defRPr b="1">
                <a:latin typeface="Arial" panose="020B0604020202020204" pitchFamily="34" charset="0"/>
                <a:cs typeface="Arial" panose="020B0604020202020204" pitchFamily="34" charset="0"/>
              </a:defRPr>
            </a:lvl1pPr>
          </a:lstStyle>
          <a:p>
            <a:r>
              <a:rPr lang="es-MX" b="0" dirty="0"/>
              <a:t>En la E/S programada el procesador tiene que esperar un tiempo considerable a que el módulo de E/S esté preparado para realizar la operación. El procesador espera comprobando repetidamente el estado del módulo de E/S, degradándose significativamente el rendimiento de la CPU. Para evitar este inconveniente se introdujo el sistema de interrupciones en los procesadores. </a:t>
            </a:r>
          </a:p>
          <a:p>
            <a:endParaRPr lang="es-MX" b="0" dirty="0"/>
          </a:p>
          <a:p>
            <a:r>
              <a:rPr lang="es-MX" b="0" dirty="0"/>
              <a:t>Básicamente una interrupción viene determinada por la ocurrencia de una señal externa que provoca la bifurcación a una dirección especifica de memoria, interrumpiendo momentáneamente la ejecución del programa. A partir de esa dirección se encuentra la rutina de tratamiento que se encarga de realizar la operación de E/S propiamente dicha, devolviendo después el control al punto interrumpido del programa</a:t>
            </a:r>
            <a:r>
              <a:rPr lang="es-MX" dirty="0"/>
              <a:t>. </a:t>
            </a:r>
            <a:endParaRPr lang="es-GT" b="0" dirty="0"/>
          </a:p>
        </p:txBody>
      </p:sp>
      <p:pic>
        <p:nvPicPr>
          <p:cNvPr id="8" name="Imagen 7">
            <a:extLst>
              <a:ext uri="{FF2B5EF4-FFF2-40B4-BE49-F238E27FC236}">
                <a16:creationId xmlns:a16="http://schemas.microsoft.com/office/drawing/2014/main" id="{F2F6278E-769A-411A-261B-A9B52BFDE80D}"/>
              </a:ext>
            </a:extLst>
          </p:cNvPr>
          <p:cNvPicPr>
            <a:picLocks noChangeAspect="1"/>
          </p:cNvPicPr>
          <p:nvPr/>
        </p:nvPicPr>
        <p:blipFill>
          <a:blip r:embed="rId2"/>
          <a:stretch>
            <a:fillRect/>
          </a:stretch>
        </p:blipFill>
        <p:spPr>
          <a:xfrm>
            <a:off x="3261514" y="4022699"/>
            <a:ext cx="4040433" cy="2732945"/>
          </a:xfrm>
          <a:prstGeom prst="rect">
            <a:avLst/>
          </a:prstGeom>
        </p:spPr>
      </p:pic>
    </p:spTree>
    <p:extLst>
      <p:ext uri="{BB962C8B-B14F-4D97-AF65-F5344CB8AC3E}">
        <p14:creationId xmlns:p14="http://schemas.microsoft.com/office/powerpoint/2010/main" val="563402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11" name="Título 1">
            <a:extLst>
              <a:ext uri="{FF2B5EF4-FFF2-40B4-BE49-F238E27FC236}">
                <a16:creationId xmlns:a16="http://schemas.microsoft.com/office/drawing/2014/main" id="{37DA108F-5AA9-92A2-E055-DBA5902E565A}"/>
              </a:ext>
            </a:extLst>
          </p:cNvPr>
          <p:cNvSpPr txBox="1">
            <a:spLocks/>
          </p:cNvSpPr>
          <p:nvPr/>
        </p:nvSpPr>
        <p:spPr>
          <a:xfrm>
            <a:off x="1330193" y="453424"/>
            <a:ext cx="7874537" cy="480958"/>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85000"/>
              </a:lnSpc>
            </a:pPr>
            <a:r>
              <a:rPr lang="en-US" sz="2400" b="1" cap="all" dirty="0" err="1">
                <a:solidFill>
                  <a:schemeClr val="tx1"/>
                </a:solidFill>
              </a:rPr>
              <a:t>Interrupciones</a:t>
            </a:r>
            <a:endParaRPr lang="en-US" sz="2400" b="1" cap="all" dirty="0">
              <a:solidFill>
                <a:schemeClr val="tx1"/>
              </a:solidFill>
            </a:endParaRPr>
          </a:p>
        </p:txBody>
      </p:sp>
      <p:sp>
        <p:nvSpPr>
          <p:cNvPr id="3" name="CuadroTexto 2">
            <a:extLst>
              <a:ext uri="{FF2B5EF4-FFF2-40B4-BE49-F238E27FC236}">
                <a16:creationId xmlns:a16="http://schemas.microsoft.com/office/drawing/2014/main" id="{690AADFD-50C3-B550-185B-0F4A303A7CE7}"/>
              </a:ext>
            </a:extLst>
          </p:cNvPr>
          <p:cNvSpPr txBox="1"/>
          <p:nvPr/>
        </p:nvSpPr>
        <p:spPr>
          <a:xfrm>
            <a:off x="957468" y="1316865"/>
            <a:ext cx="7874536" cy="4524315"/>
          </a:xfrm>
          <a:prstGeom prst="rect">
            <a:avLst/>
          </a:prstGeom>
          <a:noFill/>
        </p:spPr>
        <p:txBody>
          <a:bodyPr wrap="square">
            <a:spAutoFit/>
          </a:bodyPr>
          <a:lstStyle>
            <a:defPPr>
              <a:defRPr lang="en-US"/>
            </a:defPPr>
            <a:lvl1pPr algn="just">
              <a:defRPr b="0">
                <a:latin typeface="Arial" panose="020B0604020202020204" pitchFamily="34" charset="0"/>
                <a:cs typeface="Arial" panose="020B0604020202020204" pitchFamily="34" charset="0"/>
              </a:defRPr>
            </a:lvl1pPr>
          </a:lstStyle>
          <a:p>
            <a:r>
              <a:rPr lang="es-MX" dirty="0"/>
              <a:t>Las interrupciones son generadas por los dispositivos periféricos habilitando una señal del CPU (llamada IRQ del inglés "</a:t>
            </a:r>
            <a:r>
              <a:rPr lang="es-MX" dirty="0" err="1"/>
              <a:t>interrupt</a:t>
            </a:r>
            <a:r>
              <a:rPr lang="es-MX" dirty="0"/>
              <a:t> </a:t>
            </a:r>
            <a:r>
              <a:rPr lang="es-MX" dirty="0" err="1"/>
              <a:t>request</a:t>
            </a:r>
            <a:r>
              <a:rPr lang="es-MX" dirty="0"/>
              <a:t>") para solicitar atención del mismo. Por ejemplo. cuando un disco duro completa una lectura solicita atención al igual que cada vez que se presiona una tecla o se mueve el ratón.</a:t>
            </a:r>
          </a:p>
          <a:p>
            <a:endParaRPr lang="es-MX" dirty="0"/>
          </a:p>
          <a:p>
            <a:endParaRPr lang="es-MX" dirty="0"/>
          </a:p>
          <a:p>
            <a:r>
              <a:rPr lang="es-MX" b="0" i="0" dirty="0">
                <a:solidFill>
                  <a:srgbClr val="202122"/>
                </a:solidFill>
                <a:effectLst/>
                <a:latin typeface="Arial" panose="020B0604020202020204" pitchFamily="34" charset="0"/>
              </a:rPr>
              <a:t>El procesador, no sondea a ningún dispositivo, sino que queda a la espera de que estos le avisen (le "interrumpan") cuando tengan algo que comunicarle (ya sea un evento, una transferencia de información, una condición de error, etc.).</a:t>
            </a:r>
          </a:p>
          <a:p>
            <a:endParaRPr lang="es-MX" dirty="0">
              <a:solidFill>
                <a:srgbClr val="202122"/>
              </a:solidFill>
            </a:endParaRPr>
          </a:p>
          <a:p>
            <a:r>
              <a:rPr lang="es-MX" b="0" i="0" dirty="0">
                <a:solidFill>
                  <a:srgbClr val="202122"/>
                </a:solidFill>
                <a:effectLst/>
                <a:latin typeface="Arial" panose="020B0604020202020204" pitchFamily="34" charset="0"/>
              </a:rPr>
              <a:t>Todos los dispositivos que deseen comunicarse con el procesador por medio de interrupciones deben tener asignada una línea única capaz de avisar al CPU cuando le requiere para realizar una operación. Esta línea se denomina </a:t>
            </a:r>
            <a:r>
              <a:rPr lang="es-MX" b="1" i="1" dirty="0">
                <a:solidFill>
                  <a:srgbClr val="202122"/>
                </a:solidFill>
                <a:effectLst/>
                <a:latin typeface="Arial" panose="020B0604020202020204" pitchFamily="34" charset="0"/>
              </a:rPr>
              <a:t>IRQ</a:t>
            </a:r>
            <a:r>
              <a:rPr lang="es-MX" b="0" i="0" dirty="0">
                <a:solidFill>
                  <a:srgbClr val="202122"/>
                </a:solidFill>
                <a:effectLst/>
                <a:latin typeface="Arial" panose="020B0604020202020204" pitchFamily="34" charset="0"/>
              </a:rPr>
              <a:t>.</a:t>
            </a:r>
            <a:endParaRPr lang="es-GT" dirty="0"/>
          </a:p>
        </p:txBody>
      </p:sp>
    </p:spTree>
    <p:extLst>
      <p:ext uri="{BB962C8B-B14F-4D97-AF65-F5344CB8AC3E}">
        <p14:creationId xmlns:p14="http://schemas.microsoft.com/office/powerpoint/2010/main" val="369888908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11" name="Título 1">
            <a:extLst>
              <a:ext uri="{FF2B5EF4-FFF2-40B4-BE49-F238E27FC236}">
                <a16:creationId xmlns:a16="http://schemas.microsoft.com/office/drawing/2014/main" id="{37DA108F-5AA9-92A2-E055-DBA5902E565A}"/>
              </a:ext>
            </a:extLst>
          </p:cNvPr>
          <p:cNvSpPr txBox="1">
            <a:spLocks/>
          </p:cNvSpPr>
          <p:nvPr/>
        </p:nvSpPr>
        <p:spPr>
          <a:xfrm>
            <a:off x="1197672" y="453424"/>
            <a:ext cx="7874537" cy="480958"/>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85000"/>
              </a:lnSpc>
            </a:pPr>
            <a:r>
              <a:rPr lang="en-US" sz="2400" b="1" cap="all" dirty="0">
                <a:solidFill>
                  <a:schemeClr val="tx1"/>
                </a:solidFill>
              </a:rPr>
              <a:t>Que es </a:t>
            </a:r>
            <a:r>
              <a:rPr lang="en-US" sz="2400" b="1" cap="all" dirty="0" err="1">
                <a:solidFill>
                  <a:schemeClr val="tx1"/>
                </a:solidFill>
              </a:rPr>
              <a:t>irq</a:t>
            </a:r>
            <a:endParaRPr lang="en-US" sz="2400" b="1" cap="all" dirty="0">
              <a:solidFill>
                <a:schemeClr val="tx1"/>
              </a:solidFill>
            </a:endParaRPr>
          </a:p>
        </p:txBody>
      </p:sp>
      <p:sp>
        <p:nvSpPr>
          <p:cNvPr id="4" name="CuadroTexto 3">
            <a:extLst>
              <a:ext uri="{FF2B5EF4-FFF2-40B4-BE49-F238E27FC236}">
                <a16:creationId xmlns:a16="http://schemas.microsoft.com/office/drawing/2014/main" id="{F4859E46-48C0-9325-A393-6A406820CE9B}"/>
              </a:ext>
            </a:extLst>
          </p:cNvPr>
          <p:cNvSpPr txBox="1"/>
          <p:nvPr/>
        </p:nvSpPr>
        <p:spPr>
          <a:xfrm>
            <a:off x="1057957" y="1828798"/>
            <a:ext cx="8411817" cy="2862322"/>
          </a:xfrm>
          <a:prstGeom prst="rect">
            <a:avLst/>
          </a:prstGeom>
          <a:noFill/>
        </p:spPr>
        <p:txBody>
          <a:bodyPr wrap="square">
            <a:spAutoFit/>
          </a:bodyPr>
          <a:lstStyle/>
          <a:p>
            <a:pPr algn="just"/>
            <a:r>
              <a:rPr lang="es-MX" b="0" i="0" dirty="0">
                <a:solidFill>
                  <a:srgbClr val="202122"/>
                </a:solidFill>
                <a:effectLst/>
                <a:latin typeface="Arial" panose="020B0604020202020204" pitchFamily="34" charset="0"/>
              </a:rPr>
              <a:t>Las IRQ son líneas que llegan al </a:t>
            </a:r>
            <a:r>
              <a:rPr lang="es-MX" b="1" dirty="0">
                <a:solidFill>
                  <a:srgbClr val="202122"/>
                </a:solidFill>
                <a:latin typeface="Arial" panose="020B0604020202020204" pitchFamily="34" charset="0"/>
              </a:rPr>
              <a:t>controlador de interrupciones</a:t>
            </a:r>
            <a:r>
              <a:rPr lang="es-MX" dirty="0">
                <a:solidFill>
                  <a:srgbClr val="202122"/>
                </a:solidFill>
                <a:latin typeface="Arial" panose="020B0604020202020204" pitchFamily="34" charset="0"/>
              </a:rPr>
              <a:t>, </a:t>
            </a:r>
            <a:r>
              <a:rPr lang="es-MX" b="0" i="0" dirty="0">
                <a:solidFill>
                  <a:srgbClr val="202122"/>
                </a:solidFill>
                <a:effectLst/>
                <a:latin typeface="Arial" panose="020B0604020202020204" pitchFamily="34" charset="0"/>
              </a:rPr>
              <a:t>un </a:t>
            </a:r>
            <a:r>
              <a:rPr lang="es-MX" i="0" dirty="0">
                <a:solidFill>
                  <a:srgbClr val="202122"/>
                </a:solidFill>
                <a:effectLst/>
                <a:latin typeface="Arial" panose="020B0604020202020204" pitchFamily="34" charset="0"/>
              </a:rPr>
              <a:t>componente</a:t>
            </a:r>
            <a:r>
              <a:rPr lang="es-MX" b="0" i="0" dirty="0">
                <a:solidFill>
                  <a:srgbClr val="202122"/>
                </a:solidFill>
                <a:effectLst/>
                <a:latin typeface="Arial" panose="020B0604020202020204" pitchFamily="34" charset="0"/>
              </a:rPr>
              <a:t> de </a:t>
            </a:r>
            <a:r>
              <a:rPr lang="es-MX" dirty="0">
                <a:solidFill>
                  <a:srgbClr val="202122"/>
                </a:solidFill>
                <a:latin typeface="Arial" panose="020B0604020202020204" pitchFamily="34" charset="0"/>
              </a:rPr>
              <a:t>hardware</a:t>
            </a:r>
            <a:r>
              <a:rPr lang="es-MX" b="0" i="0" dirty="0">
                <a:solidFill>
                  <a:srgbClr val="202122"/>
                </a:solidFill>
                <a:effectLst/>
                <a:latin typeface="Arial" panose="020B0604020202020204" pitchFamily="34" charset="0"/>
              </a:rPr>
              <a:t> dedicado a la gestión de las interrupciones, y que puede estar integrado en el procesador principal o ser un circuito separado conectado al mismo. </a:t>
            </a:r>
          </a:p>
          <a:p>
            <a:pPr algn="just"/>
            <a:endParaRPr lang="es-MX" dirty="0">
              <a:solidFill>
                <a:srgbClr val="202122"/>
              </a:solidFill>
              <a:latin typeface="Arial" panose="020B0604020202020204" pitchFamily="34" charset="0"/>
            </a:endParaRPr>
          </a:p>
          <a:p>
            <a:pPr algn="just"/>
            <a:r>
              <a:rPr lang="es-MX" b="0" i="0" dirty="0">
                <a:solidFill>
                  <a:srgbClr val="202122"/>
                </a:solidFill>
                <a:effectLst/>
                <a:latin typeface="Arial" panose="020B0604020202020204" pitchFamily="34" charset="0"/>
              </a:rPr>
              <a:t>El </a:t>
            </a:r>
            <a:r>
              <a:rPr lang="es-MX" b="1" i="0" dirty="0">
                <a:solidFill>
                  <a:srgbClr val="202122"/>
                </a:solidFill>
                <a:effectLst/>
                <a:latin typeface="Arial" panose="020B0604020202020204" pitchFamily="34" charset="0"/>
              </a:rPr>
              <a:t>controlador de interrupciones </a:t>
            </a:r>
            <a:r>
              <a:rPr lang="es-MX" b="0" i="0" dirty="0">
                <a:solidFill>
                  <a:srgbClr val="202122"/>
                </a:solidFill>
                <a:effectLst/>
                <a:latin typeface="Arial" panose="020B0604020202020204" pitchFamily="34" charset="0"/>
              </a:rPr>
              <a:t>debe ser capaz de habilitar o inhibir las líneas de interrupción y establecer prioridades entre las mismas. Cuando varias líneas de petición de interrupción se activan a la vez, el controlador de interrupciones utilizará estas prioridades para escoger la interrupción sobre la que informará al procesador principal. </a:t>
            </a:r>
            <a:endParaRPr lang="es-GT" dirty="0"/>
          </a:p>
        </p:txBody>
      </p:sp>
    </p:spTree>
    <p:extLst>
      <p:ext uri="{BB962C8B-B14F-4D97-AF65-F5344CB8AC3E}">
        <p14:creationId xmlns:p14="http://schemas.microsoft.com/office/powerpoint/2010/main" val="330828808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11" name="Título 1">
            <a:extLst>
              <a:ext uri="{FF2B5EF4-FFF2-40B4-BE49-F238E27FC236}">
                <a16:creationId xmlns:a16="http://schemas.microsoft.com/office/drawing/2014/main" id="{37DA108F-5AA9-92A2-E055-DBA5902E565A}"/>
              </a:ext>
            </a:extLst>
          </p:cNvPr>
          <p:cNvSpPr txBox="1">
            <a:spLocks/>
          </p:cNvSpPr>
          <p:nvPr/>
        </p:nvSpPr>
        <p:spPr>
          <a:xfrm>
            <a:off x="1330194" y="641442"/>
            <a:ext cx="7874537" cy="926194"/>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85000"/>
              </a:lnSpc>
            </a:pPr>
            <a:r>
              <a:rPr lang="en-US" sz="2400" b="1" cap="all" dirty="0">
                <a:solidFill>
                  <a:schemeClr val="tx1"/>
                </a:solidFill>
              </a:rPr>
              <a:t>Que es la </a:t>
            </a:r>
            <a:r>
              <a:rPr lang="en-US" sz="2400" b="1" cap="all" dirty="0" err="1">
                <a:solidFill>
                  <a:schemeClr val="tx1"/>
                </a:solidFill>
              </a:rPr>
              <a:t>velocidad</a:t>
            </a:r>
            <a:r>
              <a:rPr lang="en-US" sz="2400" b="1" cap="all" dirty="0">
                <a:solidFill>
                  <a:schemeClr val="tx1"/>
                </a:solidFill>
              </a:rPr>
              <a:t> de </a:t>
            </a:r>
            <a:r>
              <a:rPr lang="en-US" sz="2400" b="1" cap="all" dirty="0" err="1">
                <a:solidFill>
                  <a:schemeClr val="tx1"/>
                </a:solidFill>
              </a:rPr>
              <a:t>reloj</a:t>
            </a:r>
            <a:endParaRPr lang="en-US" sz="2400" b="1" cap="all" dirty="0">
              <a:solidFill>
                <a:schemeClr val="tx1"/>
              </a:solidFill>
            </a:endParaRPr>
          </a:p>
        </p:txBody>
      </p:sp>
      <p:sp>
        <p:nvSpPr>
          <p:cNvPr id="4" name="CuadroTexto 3">
            <a:extLst>
              <a:ext uri="{FF2B5EF4-FFF2-40B4-BE49-F238E27FC236}">
                <a16:creationId xmlns:a16="http://schemas.microsoft.com/office/drawing/2014/main" id="{0F40A9E3-292C-2DE4-F910-88479A012A04}"/>
              </a:ext>
            </a:extLst>
          </p:cNvPr>
          <p:cNvSpPr txBox="1"/>
          <p:nvPr/>
        </p:nvSpPr>
        <p:spPr>
          <a:xfrm>
            <a:off x="1330194" y="2009217"/>
            <a:ext cx="7293302" cy="2585323"/>
          </a:xfrm>
          <a:prstGeom prst="rect">
            <a:avLst/>
          </a:prstGeom>
          <a:noFill/>
        </p:spPr>
        <p:txBody>
          <a:bodyPr wrap="square">
            <a:spAutoFit/>
          </a:bodyPr>
          <a:lstStyle>
            <a:defPPr>
              <a:defRPr lang="en-US"/>
            </a:defPPr>
            <a:lvl1pPr algn="just">
              <a:defRPr b="0" i="0">
                <a:solidFill>
                  <a:srgbClr val="202122"/>
                </a:solidFill>
                <a:effectLst/>
                <a:latin typeface="Arial" panose="020B0604020202020204" pitchFamily="34" charset="0"/>
              </a:defRPr>
            </a:lvl1pPr>
          </a:lstStyle>
          <a:p>
            <a:r>
              <a:rPr lang="es-MX" dirty="0"/>
              <a:t>La velocidad de reloj mide el número de ciclos que tu CPU ejecuta por segundo, medidos en GHz (gigahercios).</a:t>
            </a:r>
          </a:p>
          <a:p>
            <a:endParaRPr lang="es-MX" dirty="0"/>
          </a:p>
          <a:p>
            <a:r>
              <a:rPr lang="es-MX" dirty="0"/>
              <a:t>Un «ciclo» es técnicamente un pulso sincronizado por un oscilador interno, pero para nuestros efectos, se trata de una unidad básica que ayuda a comprender la velocidad de la CPU.</a:t>
            </a:r>
          </a:p>
          <a:p>
            <a:endParaRPr lang="es-MX" dirty="0"/>
          </a:p>
          <a:p>
            <a:r>
              <a:rPr lang="es-MX" dirty="0"/>
              <a:t>Durante cada ciclo se abren y cierran miles de millones de transistores dentro del procesador.</a:t>
            </a:r>
            <a:endParaRPr lang="es-GT" dirty="0"/>
          </a:p>
        </p:txBody>
      </p:sp>
      <p:pic>
        <p:nvPicPr>
          <p:cNvPr id="7" name="Imagen 6">
            <a:extLst>
              <a:ext uri="{FF2B5EF4-FFF2-40B4-BE49-F238E27FC236}">
                <a16:creationId xmlns:a16="http://schemas.microsoft.com/office/drawing/2014/main" id="{C9F7386F-74E0-EA0C-2F0F-5AECE24F5986}"/>
              </a:ext>
            </a:extLst>
          </p:cNvPr>
          <p:cNvPicPr>
            <a:picLocks noChangeAspect="1"/>
          </p:cNvPicPr>
          <p:nvPr/>
        </p:nvPicPr>
        <p:blipFill>
          <a:blip r:embed="rId3"/>
          <a:stretch>
            <a:fillRect/>
          </a:stretch>
        </p:blipFill>
        <p:spPr>
          <a:xfrm>
            <a:off x="1768014" y="5036121"/>
            <a:ext cx="6417661" cy="1000177"/>
          </a:xfrm>
          <a:prstGeom prst="rect">
            <a:avLst/>
          </a:prstGeom>
        </p:spPr>
      </p:pic>
    </p:spTree>
    <p:extLst>
      <p:ext uri="{BB962C8B-B14F-4D97-AF65-F5344CB8AC3E}">
        <p14:creationId xmlns:p14="http://schemas.microsoft.com/office/powerpoint/2010/main" val="86708354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a:extLst>
              <a:ext uri="{FF2B5EF4-FFF2-40B4-BE49-F238E27FC236}">
                <a16:creationId xmlns:a16="http://schemas.microsoft.com/office/drawing/2014/main" id="{084CDA18-7E09-DE3E-8B2D-689E9804BFEC}"/>
              </a:ext>
            </a:extLst>
          </p:cNvPr>
          <p:cNvSpPr txBox="1">
            <a:spLocks/>
          </p:cNvSpPr>
          <p:nvPr/>
        </p:nvSpPr>
        <p:spPr>
          <a:xfrm>
            <a:off x="8258777" y="6032419"/>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11" name="Título 1">
            <a:extLst>
              <a:ext uri="{FF2B5EF4-FFF2-40B4-BE49-F238E27FC236}">
                <a16:creationId xmlns:a16="http://schemas.microsoft.com/office/drawing/2014/main" id="{37DA108F-5AA9-92A2-E055-DBA5902E565A}"/>
              </a:ext>
            </a:extLst>
          </p:cNvPr>
          <p:cNvSpPr txBox="1">
            <a:spLocks/>
          </p:cNvSpPr>
          <p:nvPr/>
        </p:nvSpPr>
        <p:spPr>
          <a:xfrm>
            <a:off x="1330194" y="641442"/>
            <a:ext cx="7874537" cy="564506"/>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85000"/>
              </a:lnSpc>
            </a:pPr>
            <a:r>
              <a:rPr lang="en-US" sz="2400" b="1" cap="all" dirty="0" err="1">
                <a:solidFill>
                  <a:schemeClr val="tx1"/>
                </a:solidFill>
              </a:rPr>
              <a:t>practica</a:t>
            </a:r>
            <a:endParaRPr lang="en-US" sz="2400" b="1" cap="all" dirty="0">
              <a:solidFill>
                <a:schemeClr val="tx1"/>
              </a:solidFill>
            </a:endParaRPr>
          </a:p>
        </p:txBody>
      </p:sp>
      <p:sp>
        <p:nvSpPr>
          <p:cNvPr id="3" name="CuadroTexto 2">
            <a:extLst>
              <a:ext uri="{FF2B5EF4-FFF2-40B4-BE49-F238E27FC236}">
                <a16:creationId xmlns:a16="http://schemas.microsoft.com/office/drawing/2014/main" id="{78E57B5A-FF2E-8157-90E0-92CCFB2022D4}"/>
              </a:ext>
            </a:extLst>
          </p:cNvPr>
          <p:cNvSpPr txBox="1"/>
          <p:nvPr/>
        </p:nvSpPr>
        <p:spPr>
          <a:xfrm>
            <a:off x="1330194" y="1764525"/>
            <a:ext cx="7416241" cy="646331"/>
          </a:xfrm>
          <a:prstGeom prst="rect">
            <a:avLst/>
          </a:prstGeom>
          <a:noFill/>
        </p:spPr>
        <p:txBody>
          <a:bodyPr wrap="square">
            <a:spAutoFit/>
          </a:bodyPr>
          <a:lstStyle/>
          <a:p>
            <a:pPr algn="just"/>
            <a:r>
              <a:rPr lang="es-GT" dirty="0">
                <a:latin typeface="Arial" panose="020B0604020202020204" pitchFamily="34" charset="0"/>
                <a:cs typeface="Arial" panose="020B0604020202020204" pitchFamily="34" charset="0"/>
              </a:rPr>
              <a:t>Ejercicios de manejo de la memoria con el simulador </a:t>
            </a:r>
            <a:r>
              <a:rPr lang="es-GT">
                <a:latin typeface="Arial" panose="020B0604020202020204" pitchFamily="34" charset="0"/>
                <a:cs typeface="Arial" panose="020B0604020202020204" pitchFamily="34" charset="0"/>
              </a:rPr>
              <a:t>wokwi</a:t>
            </a:r>
            <a:endParaRPr lang="es-GT" dirty="0">
              <a:latin typeface="Arial" panose="020B0604020202020204" pitchFamily="34" charset="0"/>
              <a:cs typeface="Arial" panose="020B0604020202020204" pitchFamily="34" charset="0"/>
            </a:endParaRPr>
          </a:p>
          <a:p>
            <a:pPr algn="just"/>
            <a:endParaRPr lang="es-G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0258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a:extLst>
              <a:ext uri="{FF2B5EF4-FFF2-40B4-BE49-F238E27FC236}">
                <a16:creationId xmlns:a16="http://schemas.microsoft.com/office/drawing/2014/main" id="{084CDA18-7E09-DE3E-8B2D-689E9804BFEC}"/>
              </a:ext>
            </a:extLst>
          </p:cNvPr>
          <p:cNvSpPr txBox="1">
            <a:spLocks/>
          </p:cNvSpPr>
          <p:nvPr/>
        </p:nvSpPr>
        <p:spPr>
          <a:xfrm>
            <a:off x="8258777" y="6032419"/>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11" name="Título 1">
            <a:extLst>
              <a:ext uri="{FF2B5EF4-FFF2-40B4-BE49-F238E27FC236}">
                <a16:creationId xmlns:a16="http://schemas.microsoft.com/office/drawing/2014/main" id="{37DA108F-5AA9-92A2-E055-DBA5902E565A}"/>
              </a:ext>
            </a:extLst>
          </p:cNvPr>
          <p:cNvSpPr txBox="1">
            <a:spLocks/>
          </p:cNvSpPr>
          <p:nvPr/>
        </p:nvSpPr>
        <p:spPr>
          <a:xfrm>
            <a:off x="1330194" y="641442"/>
            <a:ext cx="7874537" cy="564506"/>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85000"/>
              </a:lnSpc>
            </a:pPr>
            <a:r>
              <a:rPr lang="en-US" sz="2400" b="1" cap="all" dirty="0">
                <a:solidFill>
                  <a:schemeClr val="tx1"/>
                </a:solidFill>
              </a:rPr>
              <a:t>fin</a:t>
            </a:r>
          </a:p>
        </p:txBody>
      </p:sp>
      <p:sp>
        <p:nvSpPr>
          <p:cNvPr id="2" name="Rectángulo 1">
            <a:extLst>
              <a:ext uri="{FF2B5EF4-FFF2-40B4-BE49-F238E27FC236}">
                <a16:creationId xmlns:a16="http://schemas.microsoft.com/office/drawing/2014/main" id="{77CA6F4D-EC46-6AC1-9F3E-03AF491C5E8B}"/>
              </a:ext>
            </a:extLst>
          </p:cNvPr>
          <p:cNvSpPr/>
          <p:nvPr/>
        </p:nvSpPr>
        <p:spPr>
          <a:xfrm>
            <a:off x="3021495" y="2332383"/>
            <a:ext cx="402866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&gt;preguntas</a:t>
            </a:r>
          </a:p>
        </p:txBody>
      </p:sp>
    </p:spTree>
    <p:extLst>
      <p:ext uri="{BB962C8B-B14F-4D97-AF65-F5344CB8AC3E}">
        <p14:creationId xmlns:p14="http://schemas.microsoft.com/office/powerpoint/2010/main" val="3238190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B15A24-077E-F328-E915-0EB4EF5D0B8F}"/>
              </a:ext>
            </a:extLst>
          </p:cNvPr>
          <p:cNvSpPr>
            <a:spLocks noGrp="1"/>
          </p:cNvSpPr>
          <p:nvPr>
            <p:ph type="ctrTitle"/>
          </p:nvPr>
        </p:nvSpPr>
        <p:spPr>
          <a:xfrm>
            <a:off x="2226475" y="645097"/>
            <a:ext cx="7368100" cy="839545"/>
          </a:xfrm>
        </p:spPr>
        <p:txBody>
          <a:bodyPr anchor="b">
            <a:normAutofit/>
          </a:bodyPr>
          <a:lstStyle/>
          <a:p>
            <a:pPr algn="ctr"/>
            <a:r>
              <a:rPr lang="es-GT" sz="4800" dirty="0"/>
              <a:t>Temas</a:t>
            </a:r>
          </a:p>
        </p:txBody>
      </p:sp>
      <p:sp>
        <p:nvSpPr>
          <p:cNvPr id="3" name="Subtítulo 2">
            <a:extLst>
              <a:ext uri="{FF2B5EF4-FFF2-40B4-BE49-F238E27FC236}">
                <a16:creationId xmlns:a16="http://schemas.microsoft.com/office/drawing/2014/main" id="{ABC97BDC-AD31-8D73-325C-313AA667A2C7}"/>
              </a:ext>
            </a:extLst>
          </p:cNvPr>
          <p:cNvSpPr>
            <a:spLocks noGrp="1"/>
          </p:cNvSpPr>
          <p:nvPr>
            <p:ph type="subTitle" idx="1"/>
          </p:nvPr>
        </p:nvSpPr>
        <p:spPr>
          <a:xfrm>
            <a:off x="8623496" y="6036298"/>
            <a:ext cx="3221502" cy="368278"/>
          </a:xfrm>
        </p:spPr>
        <p:txBody>
          <a:bodyPr anchor="t">
            <a:noAutofit/>
          </a:bodyPr>
          <a:lstStyle/>
          <a:p>
            <a:pPr marL="45720" algn="l" defTabSz="914400">
              <a:spcBef>
                <a:spcPts val="1400"/>
              </a:spcBef>
              <a:buClr>
                <a:schemeClr val="tx1"/>
              </a:buClr>
            </a:pPr>
            <a:r>
              <a:rPr lang="es-GT" sz="2000" dirty="0">
                <a:solidFill>
                  <a:schemeClr val="tx1"/>
                </a:solidFill>
              </a:rPr>
              <a:t>Ing. Walter García</a:t>
            </a:r>
          </a:p>
        </p:txBody>
      </p:sp>
      <p:sp>
        <p:nvSpPr>
          <p:cNvPr id="4" name="Rectángulo 3">
            <a:extLst>
              <a:ext uri="{FF2B5EF4-FFF2-40B4-BE49-F238E27FC236}">
                <a16:creationId xmlns:a16="http://schemas.microsoft.com/office/drawing/2014/main" id="{97C277FF-FCEB-042B-6FC1-E5C80F4AD6C1}"/>
              </a:ext>
            </a:extLst>
          </p:cNvPr>
          <p:cNvSpPr/>
          <p:nvPr/>
        </p:nvSpPr>
        <p:spPr>
          <a:xfrm>
            <a:off x="808382" y="2971800"/>
            <a:ext cx="212034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Bus de datos	</a:t>
            </a:r>
          </a:p>
        </p:txBody>
      </p:sp>
      <p:sp>
        <p:nvSpPr>
          <p:cNvPr id="5" name="Rectángulo 4">
            <a:extLst>
              <a:ext uri="{FF2B5EF4-FFF2-40B4-BE49-F238E27FC236}">
                <a16:creationId xmlns:a16="http://schemas.microsoft.com/office/drawing/2014/main" id="{934D64B4-8DBF-FCE8-D53A-D600C679428B}"/>
              </a:ext>
            </a:extLst>
          </p:cNvPr>
          <p:cNvSpPr/>
          <p:nvPr/>
        </p:nvSpPr>
        <p:spPr>
          <a:xfrm>
            <a:off x="3274873" y="2979463"/>
            <a:ext cx="191218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Tipos de Memoria	</a:t>
            </a:r>
          </a:p>
        </p:txBody>
      </p:sp>
      <p:sp>
        <p:nvSpPr>
          <p:cNvPr id="6" name="Rectángulo 5">
            <a:extLst>
              <a:ext uri="{FF2B5EF4-FFF2-40B4-BE49-F238E27FC236}">
                <a16:creationId xmlns:a16="http://schemas.microsoft.com/office/drawing/2014/main" id="{05BEC123-F683-854F-70D8-89C7EC6E37F0}"/>
              </a:ext>
            </a:extLst>
          </p:cNvPr>
          <p:cNvSpPr/>
          <p:nvPr/>
        </p:nvSpPr>
        <p:spPr>
          <a:xfrm>
            <a:off x="5740942" y="2971800"/>
            <a:ext cx="191218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Interrupciones 	</a:t>
            </a:r>
          </a:p>
        </p:txBody>
      </p:sp>
      <p:sp>
        <p:nvSpPr>
          <p:cNvPr id="7" name="Rectángulo 6">
            <a:extLst>
              <a:ext uri="{FF2B5EF4-FFF2-40B4-BE49-F238E27FC236}">
                <a16:creationId xmlns:a16="http://schemas.microsoft.com/office/drawing/2014/main" id="{BBAD9A67-BE30-27FB-F560-62784121DA02}"/>
              </a:ext>
            </a:extLst>
          </p:cNvPr>
          <p:cNvSpPr/>
          <p:nvPr/>
        </p:nvSpPr>
        <p:spPr>
          <a:xfrm>
            <a:off x="8133165" y="2971800"/>
            <a:ext cx="191218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Reloj de velocidad</a:t>
            </a:r>
          </a:p>
        </p:txBody>
      </p:sp>
      <p:sp>
        <p:nvSpPr>
          <p:cNvPr id="8" name="Rectángulo 7">
            <a:extLst>
              <a:ext uri="{FF2B5EF4-FFF2-40B4-BE49-F238E27FC236}">
                <a16:creationId xmlns:a16="http://schemas.microsoft.com/office/drawing/2014/main" id="{3DD9AA3C-3997-6679-A2E5-32F9F7A453F6}"/>
              </a:ext>
            </a:extLst>
          </p:cNvPr>
          <p:cNvSpPr/>
          <p:nvPr/>
        </p:nvSpPr>
        <p:spPr>
          <a:xfrm>
            <a:off x="4519102" y="4458958"/>
            <a:ext cx="191218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err="1"/>
              <a:t>Mips</a:t>
            </a:r>
            <a:r>
              <a:rPr lang="es-GT" dirty="0"/>
              <a:t>	</a:t>
            </a:r>
          </a:p>
        </p:txBody>
      </p:sp>
    </p:spTree>
    <p:extLst>
      <p:ext uri="{BB962C8B-B14F-4D97-AF65-F5344CB8AC3E}">
        <p14:creationId xmlns:p14="http://schemas.microsoft.com/office/powerpoint/2010/main" val="2862685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75900" y="637563"/>
            <a:ext cx="7874537" cy="600393"/>
          </a:xfrm>
        </p:spPr>
        <p:txBody>
          <a:bodyPr vert="horz" lIns="91440" tIns="45720" rIns="91440" bIns="45720" rtlCol="0" anchor="b">
            <a:normAutofit/>
          </a:bodyPr>
          <a:lstStyle/>
          <a:p>
            <a:pPr algn="ctr">
              <a:lnSpc>
                <a:spcPct val="85000"/>
              </a:lnSpc>
            </a:pPr>
            <a:r>
              <a:rPr lang="en-US" sz="2400" b="1" kern="1200" cap="all" baseline="0" dirty="0">
                <a:solidFill>
                  <a:schemeClr val="tx1"/>
                </a:solidFill>
                <a:latin typeface="+mj-lt"/>
                <a:ea typeface="+mj-ea"/>
                <a:cs typeface="+mj-cs"/>
              </a:rPr>
              <a:t>Que es un Bus de </a:t>
            </a:r>
            <a:r>
              <a:rPr lang="en-US" sz="2400" b="1" kern="1200" cap="all" baseline="0" dirty="0" err="1">
                <a:solidFill>
                  <a:schemeClr val="tx1"/>
                </a:solidFill>
                <a:latin typeface="+mj-lt"/>
                <a:ea typeface="+mj-ea"/>
                <a:cs typeface="+mj-cs"/>
              </a:rPr>
              <a:t>datos</a:t>
            </a:r>
            <a:endParaRPr lang="en-US" sz="2400" b="1" kern="1200" cap="all" baseline="0" dirty="0">
              <a:solidFill>
                <a:schemeClr val="tx1"/>
              </a:solidFill>
              <a:latin typeface="+mj-lt"/>
              <a:ea typeface="+mj-ea"/>
              <a:cs typeface="+mj-cs"/>
            </a:endParaRPr>
          </a:p>
        </p:txBody>
      </p:sp>
      <p:sp>
        <p:nvSpPr>
          <p:cNvPr id="5" name="CuadroTexto 4">
            <a:extLst>
              <a:ext uri="{FF2B5EF4-FFF2-40B4-BE49-F238E27FC236}">
                <a16:creationId xmlns:a16="http://schemas.microsoft.com/office/drawing/2014/main" id="{DF7F8529-C396-DE53-52DB-F468D9C65FA5}"/>
              </a:ext>
            </a:extLst>
          </p:cNvPr>
          <p:cNvSpPr txBox="1"/>
          <p:nvPr/>
        </p:nvSpPr>
        <p:spPr>
          <a:xfrm>
            <a:off x="1489220" y="2031462"/>
            <a:ext cx="7405077" cy="3693319"/>
          </a:xfrm>
          <a:prstGeom prst="rect">
            <a:avLst/>
          </a:prstGeom>
          <a:noFill/>
        </p:spPr>
        <p:txBody>
          <a:bodyPr wrap="square">
            <a:spAutoFit/>
          </a:bodyPr>
          <a:lstStyle>
            <a:defPPr>
              <a:defRPr lang="en-US"/>
            </a:defPPr>
            <a:lvl1pPr algn="just">
              <a:defRPr>
                <a:latin typeface="Arial" panose="020B0604020202020204" pitchFamily="34" charset="0"/>
                <a:cs typeface="Arial" panose="020B0604020202020204" pitchFamily="34" charset="0"/>
              </a:defRPr>
            </a:lvl1pPr>
          </a:lstStyle>
          <a:p>
            <a:r>
              <a:rPr lang="es-MX" dirty="0"/>
              <a:t>Un bus es un medio compartido de comunicación constituido por un conjunto de líneas (conductores) que conecta las diferentes unidades de un computador. La principal función de un bus será, servir de soporte para la realización de transferencias de información entre dichas unidades.</a:t>
            </a:r>
          </a:p>
          <a:p>
            <a:endParaRPr lang="es-MX" dirty="0"/>
          </a:p>
          <a:p>
            <a:r>
              <a:rPr lang="es-MX" dirty="0"/>
              <a:t>La unidad que inicia y controla la transferencia se conoce como master del bus para dicha transferencia, y la unidad sobre la que se realiza la transferencia se conoce como </a:t>
            </a:r>
            <a:r>
              <a:rPr lang="es-MX" dirty="0" err="1"/>
              <a:t>slave</a:t>
            </a:r>
            <a:r>
              <a:rPr lang="es-MX" dirty="0"/>
              <a:t>. </a:t>
            </a:r>
          </a:p>
          <a:p>
            <a:endParaRPr lang="es-MX" dirty="0"/>
          </a:p>
          <a:p>
            <a:r>
              <a:rPr lang="es-MX" dirty="0"/>
              <a:t>Para establecer el tiempo de duración de las transferencias y que sea conocido tanto por el master como por el </a:t>
            </a:r>
            <a:r>
              <a:rPr lang="es-MX" dirty="0" err="1"/>
              <a:t>slave</a:t>
            </a:r>
            <a:r>
              <a:rPr lang="es-MX" dirty="0"/>
              <a:t>, un bus debe disponer de los medios necesarios para la sincronización master-</a:t>
            </a:r>
            <a:r>
              <a:rPr lang="es-MX" dirty="0" err="1"/>
              <a:t>slave</a:t>
            </a:r>
            <a:endParaRPr lang="es-GT" dirty="0"/>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Tree>
    <p:extLst>
      <p:ext uri="{BB962C8B-B14F-4D97-AF65-F5344CB8AC3E}">
        <p14:creationId xmlns:p14="http://schemas.microsoft.com/office/powerpoint/2010/main" val="3737094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75900" y="637563"/>
            <a:ext cx="7874537" cy="600393"/>
          </a:xfrm>
        </p:spPr>
        <p:txBody>
          <a:bodyPr vert="horz" lIns="91440" tIns="45720" rIns="91440" bIns="45720" rtlCol="0" anchor="b">
            <a:normAutofit/>
          </a:bodyPr>
          <a:lstStyle/>
          <a:p>
            <a:pPr algn="ctr">
              <a:lnSpc>
                <a:spcPct val="85000"/>
              </a:lnSpc>
            </a:pPr>
            <a:r>
              <a:rPr lang="en-US" sz="2400" b="1" kern="1200" cap="all" baseline="0" dirty="0" err="1">
                <a:solidFill>
                  <a:schemeClr val="tx1"/>
                </a:solidFill>
                <a:latin typeface="+mj-lt"/>
                <a:ea typeface="+mj-ea"/>
                <a:cs typeface="+mj-cs"/>
              </a:rPr>
              <a:t>Lineas</a:t>
            </a:r>
            <a:r>
              <a:rPr lang="en-US" sz="2400" b="1" kern="1200" cap="all" baseline="0" dirty="0">
                <a:solidFill>
                  <a:schemeClr val="tx1"/>
                </a:solidFill>
                <a:latin typeface="+mj-lt"/>
                <a:ea typeface="+mj-ea"/>
                <a:cs typeface="+mj-cs"/>
              </a:rPr>
              <a:t> del bus de </a:t>
            </a:r>
            <a:r>
              <a:rPr lang="en-US" sz="2400" b="1" kern="1200" cap="all" baseline="0" dirty="0" err="1">
                <a:solidFill>
                  <a:schemeClr val="tx1"/>
                </a:solidFill>
                <a:latin typeface="+mj-lt"/>
                <a:ea typeface="+mj-ea"/>
                <a:cs typeface="+mj-cs"/>
              </a:rPr>
              <a:t>datos</a:t>
            </a:r>
            <a:endParaRPr lang="en-US" sz="2400" b="1" kern="1200" cap="all" baseline="0" dirty="0">
              <a:solidFill>
                <a:schemeClr val="tx1"/>
              </a:solidFill>
              <a:latin typeface="+mj-lt"/>
              <a:ea typeface="+mj-ea"/>
              <a:cs typeface="+mj-cs"/>
            </a:endParaRPr>
          </a:p>
        </p:txBody>
      </p:sp>
      <p:sp>
        <p:nvSpPr>
          <p:cNvPr id="5" name="CuadroTexto 4">
            <a:extLst>
              <a:ext uri="{FF2B5EF4-FFF2-40B4-BE49-F238E27FC236}">
                <a16:creationId xmlns:a16="http://schemas.microsoft.com/office/drawing/2014/main" id="{DF7F8529-C396-DE53-52DB-F468D9C65FA5}"/>
              </a:ext>
            </a:extLst>
          </p:cNvPr>
          <p:cNvSpPr txBox="1"/>
          <p:nvPr/>
        </p:nvSpPr>
        <p:spPr>
          <a:xfrm>
            <a:off x="1489220" y="2031462"/>
            <a:ext cx="7405077" cy="3693319"/>
          </a:xfrm>
          <a:prstGeom prst="rect">
            <a:avLst/>
          </a:prstGeom>
          <a:noFill/>
        </p:spPr>
        <p:txBody>
          <a:bodyPr wrap="square">
            <a:spAutoFit/>
          </a:bodyPr>
          <a:lstStyle>
            <a:defPPr>
              <a:defRPr lang="en-US"/>
            </a:defPPr>
            <a:lvl1pPr algn="just">
              <a:defRPr>
                <a:latin typeface="Arial" panose="020B0604020202020204" pitchFamily="34" charset="0"/>
                <a:cs typeface="Arial" panose="020B0604020202020204" pitchFamily="34" charset="0"/>
              </a:defRPr>
            </a:lvl1pPr>
          </a:lstStyle>
          <a:p>
            <a:r>
              <a:rPr lang="es-MX" dirty="0"/>
              <a:t>Las líneas de un bus podemos clasificarlas en grupos, atendiendo al papel que cumplen en las transferencias. </a:t>
            </a:r>
          </a:p>
          <a:p>
            <a:endParaRPr lang="es-MX" dirty="0"/>
          </a:p>
          <a:p>
            <a:r>
              <a:rPr lang="es-MX" dirty="0"/>
              <a:t>Líneas de información básica: Las utiliza el master para definir los dos elementos principales de una transferencia, el </a:t>
            </a:r>
            <a:r>
              <a:rPr lang="es-MX" dirty="0" err="1"/>
              <a:t>slave</a:t>
            </a:r>
            <a:r>
              <a:rPr lang="es-MX" dirty="0"/>
              <a:t> y los datos. Se dividen, en dos grupos: </a:t>
            </a:r>
            <a:r>
              <a:rPr lang="es-MX" b="1" dirty="0"/>
              <a:t>direcciones</a:t>
            </a:r>
            <a:r>
              <a:rPr lang="es-MX" dirty="0"/>
              <a:t> y </a:t>
            </a:r>
            <a:r>
              <a:rPr lang="es-MX" b="1" dirty="0"/>
              <a:t>datos</a:t>
            </a:r>
            <a:r>
              <a:rPr lang="es-MX" dirty="0"/>
              <a:t>. </a:t>
            </a:r>
          </a:p>
          <a:p>
            <a:endParaRPr lang="es-MX" dirty="0"/>
          </a:p>
          <a:p>
            <a:r>
              <a:rPr lang="es-MX" b="1" dirty="0"/>
              <a:t>Direcciones</a:t>
            </a:r>
            <a:r>
              <a:rPr lang="es-MX" dirty="0"/>
              <a:t>: Determinan la unidad que hace de </a:t>
            </a:r>
            <a:r>
              <a:rPr lang="es-MX" dirty="0" err="1"/>
              <a:t>slave</a:t>
            </a:r>
            <a:r>
              <a:rPr lang="es-MX" dirty="0"/>
              <a:t> en la transferencia.</a:t>
            </a:r>
          </a:p>
          <a:p>
            <a:endParaRPr lang="es-MX" dirty="0"/>
          </a:p>
          <a:p>
            <a:r>
              <a:rPr lang="es-MX" b="1" dirty="0"/>
              <a:t>Datos</a:t>
            </a:r>
            <a:r>
              <a:rPr lang="es-MX" dirty="0"/>
              <a:t>: Transportan los datos de la transferencia. </a:t>
            </a:r>
          </a:p>
          <a:p>
            <a:endParaRPr lang="es-MX" dirty="0"/>
          </a:p>
          <a:p>
            <a:endParaRPr lang="es-MX" dirty="0"/>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Tree>
    <p:extLst>
      <p:ext uri="{BB962C8B-B14F-4D97-AF65-F5344CB8AC3E}">
        <p14:creationId xmlns:p14="http://schemas.microsoft.com/office/powerpoint/2010/main" val="4110179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75900" y="637563"/>
            <a:ext cx="7874537" cy="600393"/>
          </a:xfrm>
        </p:spPr>
        <p:txBody>
          <a:bodyPr vert="horz" lIns="91440" tIns="45720" rIns="91440" bIns="45720" rtlCol="0" anchor="b">
            <a:normAutofit/>
          </a:bodyPr>
          <a:lstStyle/>
          <a:p>
            <a:pPr algn="ctr">
              <a:lnSpc>
                <a:spcPct val="85000"/>
              </a:lnSpc>
            </a:pPr>
            <a:r>
              <a:rPr lang="en-US" sz="2400" b="1" kern="1200" cap="all" baseline="0" dirty="0" err="1">
                <a:solidFill>
                  <a:schemeClr val="tx1"/>
                </a:solidFill>
                <a:latin typeface="+mj-lt"/>
                <a:ea typeface="+mj-ea"/>
                <a:cs typeface="+mj-cs"/>
              </a:rPr>
              <a:t>Lineas</a:t>
            </a:r>
            <a:r>
              <a:rPr lang="en-US" sz="2400" b="1" kern="1200" cap="all" baseline="0" dirty="0">
                <a:solidFill>
                  <a:schemeClr val="tx1"/>
                </a:solidFill>
                <a:latin typeface="+mj-lt"/>
                <a:ea typeface="+mj-ea"/>
                <a:cs typeface="+mj-cs"/>
              </a:rPr>
              <a:t> del bus de </a:t>
            </a:r>
            <a:r>
              <a:rPr lang="en-US" sz="2400" b="1" kern="1200" cap="all" baseline="0" dirty="0" err="1">
                <a:solidFill>
                  <a:schemeClr val="tx1"/>
                </a:solidFill>
                <a:latin typeface="+mj-lt"/>
                <a:ea typeface="+mj-ea"/>
                <a:cs typeface="+mj-cs"/>
              </a:rPr>
              <a:t>datos</a:t>
            </a:r>
            <a:endParaRPr lang="en-US" sz="2400" b="1" kern="1200" cap="all" baseline="0" dirty="0">
              <a:solidFill>
                <a:schemeClr val="tx1"/>
              </a:solidFill>
              <a:latin typeface="+mj-lt"/>
              <a:ea typeface="+mj-ea"/>
              <a:cs typeface="+mj-cs"/>
            </a:endParaRPr>
          </a:p>
        </p:txBody>
      </p:sp>
      <p:sp>
        <p:nvSpPr>
          <p:cNvPr id="5" name="CuadroTexto 4">
            <a:extLst>
              <a:ext uri="{FF2B5EF4-FFF2-40B4-BE49-F238E27FC236}">
                <a16:creationId xmlns:a16="http://schemas.microsoft.com/office/drawing/2014/main" id="{DF7F8529-C396-DE53-52DB-F468D9C65FA5}"/>
              </a:ext>
            </a:extLst>
          </p:cNvPr>
          <p:cNvSpPr txBox="1"/>
          <p:nvPr/>
        </p:nvSpPr>
        <p:spPr>
          <a:xfrm>
            <a:off x="932629" y="1419123"/>
            <a:ext cx="8306991" cy="4801314"/>
          </a:xfrm>
          <a:prstGeom prst="rect">
            <a:avLst/>
          </a:prstGeom>
          <a:noFill/>
        </p:spPr>
        <p:txBody>
          <a:bodyPr wrap="square">
            <a:spAutoFit/>
          </a:bodyPr>
          <a:lstStyle>
            <a:defPPr>
              <a:defRPr lang="en-US"/>
            </a:defPPr>
            <a:lvl1pPr algn="just">
              <a:defRPr>
                <a:latin typeface="Arial" panose="020B0604020202020204" pitchFamily="34" charset="0"/>
                <a:cs typeface="Arial" panose="020B0604020202020204" pitchFamily="34" charset="0"/>
              </a:defRPr>
            </a:lvl1pPr>
          </a:lstStyle>
          <a:p>
            <a:r>
              <a:rPr lang="es-MX" b="1" dirty="0"/>
              <a:t>Líneas de control: </a:t>
            </a:r>
            <a:r>
              <a:rPr lang="es-MX" dirty="0"/>
              <a:t>Transmiten las órdenes que determinan la operación de transferencia a realizar por las líneas de datos y direcciones, y marcan el ordenamiento temporal de las señales que circulan por el bus. Las primeras son las líneas de control propiamente dichas, de las que las más importantes son:</a:t>
            </a:r>
          </a:p>
          <a:p>
            <a:r>
              <a:rPr lang="es-MX" dirty="0"/>
              <a:t> </a:t>
            </a:r>
          </a:p>
          <a:p>
            <a:pPr marL="285750" indent="-285750">
              <a:buFont typeface="Wingdings" panose="05000000000000000000" pitchFamily="2" charset="2"/>
              <a:buChar char="Ø"/>
            </a:pPr>
            <a:r>
              <a:rPr lang="es-MX" dirty="0"/>
              <a:t> Escritura en memoria </a:t>
            </a:r>
          </a:p>
          <a:p>
            <a:pPr marL="285750" indent="-285750">
              <a:buFont typeface="Wingdings" panose="05000000000000000000" pitchFamily="2" charset="2"/>
              <a:buChar char="Ø"/>
            </a:pPr>
            <a:r>
              <a:rPr lang="es-MX" dirty="0"/>
              <a:t> Lectura de memoria </a:t>
            </a:r>
          </a:p>
          <a:p>
            <a:pPr marL="285750" indent="-285750">
              <a:buFont typeface="Wingdings" panose="05000000000000000000" pitchFamily="2" charset="2"/>
              <a:buChar char="Ø"/>
            </a:pPr>
            <a:r>
              <a:rPr lang="es-MX" dirty="0"/>
              <a:t> Operación de salida </a:t>
            </a:r>
          </a:p>
          <a:p>
            <a:pPr marL="285750" indent="-285750">
              <a:buFont typeface="Wingdings" panose="05000000000000000000" pitchFamily="2" charset="2"/>
              <a:buChar char="Ø"/>
            </a:pPr>
            <a:r>
              <a:rPr lang="es-MX" dirty="0"/>
              <a:t> Operación de entrada.</a:t>
            </a:r>
          </a:p>
          <a:p>
            <a:pPr marL="285750" indent="-285750">
              <a:buFont typeface="Wingdings" panose="05000000000000000000" pitchFamily="2" charset="2"/>
              <a:buChar char="Ø"/>
            </a:pPr>
            <a:endParaRPr lang="es-MX" dirty="0"/>
          </a:p>
          <a:p>
            <a:r>
              <a:rPr lang="es-MX" dirty="0"/>
              <a:t>Las segundas son las líneas de sincronización, entre las que cabe citar las siguientes: </a:t>
            </a:r>
          </a:p>
          <a:p>
            <a:r>
              <a:rPr lang="es-MX" dirty="0"/>
              <a:t> Reconocimiento de transferencia </a:t>
            </a:r>
          </a:p>
          <a:p>
            <a:r>
              <a:rPr lang="es-MX" dirty="0"/>
              <a:t> Reloj </a:t>
            </a:r>
          </a:p>
          <a:p>
            <a:r>
              <a:rPr lang="es-MX" dirty="0"/>
              <a:t> </a:t>
            </a:r>
            <a:r>
              <a:rPr lang="es-MX" dirty="0" err="1"/>
              <a:t>Reset</a:t>
            </a:r>
            <a:endParaRPr lang="es-MX" dirty="0"/>
          </a:p>
          <a:p>
            <a:endParaRPr lang="es-MX" dirty="0"/>
          </a:p>
          <a:p>
            <a:endParaRPr lang="es-GT" dirty="0"/>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Tree>
    <p:extLst>
      <p:ext uri="{BB962C8B-B14F-4D97-AF65-F5344CB8AC3E}">
        <p14:creationId xmlns:p14="http://schemas.microsoft.com/office/powerpoint/2010/main" val="62465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75900" y="637563"/>
            <a:ext cx="7874537" cy="600393"/>
          </a:xfrm>
        </p:spPr>
        <p:txBody>
          <a:bodyPr vert="horz" lIns="91440" tIns="45720" rIns="91440" bIns="45720" rtlCol="0" anchor="b">
            <a:normAutofit fontScale="90000"/>
          </a:bodyPr>
          <a:lstStyle/>
          <a:p>
            <a:pPr algn="ctr">
              <a:lnSpc>
                <a:spcPct val="85000"/>
              </a:lnSpc>
            </a:pPr>
            <a:r>
              <a:rPr lang="es-GT" sz="2400" b="1" cap="all" dirty="0">
                <a:solidFill>
                  <a:schemeClr val="tx1"/>
                </a:solidFill>
              </a:rPr>
              <a:t>LINEAS DEL BUS DE DATOS</a:t>
            </a:r>
            <a:br>
              <a:rPr lang="es-GT" sz="1200" b="1" i="0" dirty="0">
                <a:solidFill>
                  <a:srgbClr val="333333"/>
                </a:solidFill>
                <a:effectLst/>
                <a:latin typeface="Open Sans" panose="020B0606030504020204" pitchFamily="34" charset="0"/>
              </a:rPr>
            </a:br>
            <a:endParaRPr lang="en-US" sz="2400" b="1" kern="1200" cap="all" baseline="0" dirty="0">
              <a:solidFill>
                <a:schemeClr val="tx1"/>
              </a:solidFill>
              <a:latin typeface="+mj-lt"/>
              <a:ea typeface="+mj-ea"/>
              <a:cs typeface="+mj-cs"/>
            </a:endParaRP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4" name="CuadroTexto 3">
            <a:extLst>
              <a:ext uri="{FF2B5EF4-FFF2-40B4-BE49-F238E27FC236}">
                <a16:creationId xmlns:a16="http://schemas.microsoft.com/office/drawing/2014/main" id="{62FD1008-41B8-F283-C6CE-62310B33CF7E}"/>
              </a:ext>
            </a:extLst>
          </p:cNvPr>
          <p:cNvSpPr txBox="1"/>
          <p:nvPr/>
        </p:nvSpPr>
        <p:spPr>
          <a:xfrm>
            <a:off x="983973" y="1421135"/>
            <a:ext cx="7470913" cy="1477328"/>
          </a:xfrm>
          <a:prstGeom prst="rect">
            <a:avLst/>
          </a:prstGeom>
          <a:noFill/>
        </p:spPr>
        <p:txBody>
          <a:bodyPr wrap="square">
            <a:spAutoFit/>
          </a:bodyPr>
          <a:lstStyle>
            <a:defPPr>
              <a:defRPr lang="en-US"/>
            </a:defPPr>
            <a:lvl1pPr algn="just">
              <a:defRPr b="1">
                <a:latin typeface="Arial" panose="020B0604020202020204" pitchFamily="34" charset="0"/>
                <a:cs typeface="Arial" panose="020B0604020202020204" pitchFamily="34" charset="0"/>
              </a:defRPr>
            </a:lvl1pPr>
          </a:lstStyle>
          <a:p>
            <a:r>
              <a:rPr lang="es-MX" dirty="0"/>
              <a:t>Líneas de arbitraje: </a:t>
            </a:r>
            <a:r>
              <a:rPr lang="es-MX" b="0" dirty="0"/>
              <a:t>Establecen la prioridad entre diferentes peticiones de acceso al bus. Por ejemplo: </a:t>
            </a:r>
          </a:p>
          <a:p>
            <a:r>
              <a:rPr lang="es-MX" b="0" dirty="0"/>
              <a:t> Petición del bus </a:t>
            </a:r>
          </a:p>
          <a:p>
            <a:r>
              <a:rPr lang="es-MX" b="0" dirty="0"/>
              <a:t> Cesión del bus </a:t>
            </a:r>
          </a:p>
          <a:p>
            <a:r>
              <a:rPr lang="es-MX" b="0" dirty="0"/>
              <a:t> Ocupación del bus </a:t>
            </a:r>
            <a:endParaRPr lang="es-GT" b="0" dirty="0"/>
          </a:p>
        </p:txBody>
      </p:sp>
      <p:pic>
        <p:nvPicPr>
          <p:cNvPr id="5" name="Imagen 4">
            <a:extLst>
              <a:ext uri="{FF2B5EF4-FFF2-40B4-BE49-F238E27FC236}">
                <a16:creationId xmlns:a16="http://schemas.microsoft.com/office/drawing/2014/main" id="{14F08AD7-7E88-C3C1-78E5-13CC2B350B6D}"/>
              </a:ext>
            </a:extLst>
          </p:cNvPr>
          <p:cNvPicPr>
            <a:picLocks noChangeAspect="1"/>
          </p:cNvPicPr>
          <p:nvPr/>
        </p:nvPicPr>
        <p:blipFill>
          <a:blip r:embed="rId2"/>
          <a:stretch>
            <a:fillRect/>
          </a:stretch>
        </p:blipFill>
        <p:spPr>
          <a:xfrm>
            <a:off x="3254162" y="2898463"/>
            <a:ext cx="5683676" cy="2992790"/>
          </a:xfrm>
          <a:prstGeom prst="rect">
            <a:avLst/>
          </a:prstGeom>
        </p:spPr>
      </p:pic>
    </p:spTree>
    <p:extLst>
      <p:ext uri="{BB962C8B-B14F-4D97-AF65-F5344CB8AC3E}">
        <p14:creationId xmlns:p14="http://schemas.microsoft.com/office/powerpoint/2010/main" val="930461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232736" y="840808"/>
            <a:ext cx="7874537" cy="600393"/>
          </a:xfrm>
        </p:spPr>
        <p:txBody>
          <a:bodyPr vert="horz" lIns="91440" tIns="45720" rIns="91440" bIns="45720" rtlCol="0" anchor="b">
            <a:normAutofit fontScale="90000"/>
          </a:bodyPr>
          <a:lstStyle/>
          <a:p>
            <a:pPr algn="ctr">
              <a:lnSpc>
                <a:spcPct val="85000"/>
              </a:lnSpc>
            </a:pPr>
            <a:r>
              <a:rPr lang="es-GT" sz="2200" b="1" cap="all" dirty="0">
                <a:solidFill>
                  <a:schemeClr val="tx1"/>
                </a:solidFill>
              </a:rPr>
              <a:t>Que es una memoria. </a:t>
            </a:r>
            <a:br>
              <a:rPr lang="es-GT" sz="2200" b="1" cap="all" dirty="0">
                <a:solidFill>
                  <a:schemeClr val="tx1"/>
                </a:solidFill>
              </a:rPr>
            </a:br>
            <a:endParaRPr lang="en-US" sz="2200" b="1" cap="all" dirty="0">
              <a:solidFill>
                <a:schemeClr val="tx1"/>
              </a:solidFill>
            </a:endParaRP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7" name="CuadroTexto 6">
            <a:extLst>
              <a:ext uri="{FF2B5EF4-FFF2-40B4-BE49-F238E27FC236}">
                <a16:creationId xmlns:a16="http://schemas.microsoft.com/office/drawing/2014/main" id="{4901CF9B-B31E-DA8D-EC77-407DC6D8EABE}"/>
              </a:ext>
            </a:extLst>
          </p:cNvPr>
          <p:cNvSpPr txBox="1"/>
          <p:nvPr/>
        </p:nvSpPr>
        <p:spPr>
          <a:xfrm>
            <a:off x="758686" y="1335184"/>
            <a:ext cx="8822635" cy="3693319"/>
          </a:xfrm>
          <a:prstGeom prst="rect">
            <a:avLst/>
          </a:prstGeom>
          <a:noFill/>
        </p:spPr>
        <p:txBody>
          <a:bodyPr wrap="square">
            <a:spAutoFit/>
          </a:bodyPr>
          <a:lstStyle>
            <a:defPPr>
              <a:defRPr lang="en-US"/>
            </a:defPPr>
            <a:lvl1pPr algn="just">
              <a:defRPr>
                <a:latin typeface="Arial" panose="020B0604020202020204" pitchFamily="34" charset="0"/>
                <a:cs typeface="Arial" panose="020B0604020202020204" pitchFamily="34" charset="0"/>
              </a:defRPr>
            </a:lvl1pPr>
          </a:lstStyle>
          <a:p>
            <a:r>
              <a:rPr lang="es-MX" dirty="0"/>
              <a:t>Una unidad de memoria es un conjunto de celdas de almacenamiento junto con los circuitos asociados que se necesitan para ingresar y sacar la información de almacenamiento. </a:t>
            </a:r>
          </a:p>
          <a:p>
            <a:endParaRPr lang="es-MX" dirty="0"/>
          </a:p>
          <a:p>
            <a:r>
              <a:rPr lang="es-MX" dirty="0"/>
              <a:t>La memoria almacena información binaria en grupos de bits que se denominan palabras. Una palabra en la memoria es una entidad de bits que se introducen o se sacan del almacenamiento como una unidad. Una palabra de memoria es un grupo de números 1 y 0 que puede representar un número, un código de instrucción, uno o mas caracteres alfanuméricos o cualquier otra información en código binario.</a:t>
            </a:r>
          </a:p>
          <a:p>
            <a:endParaRPr lang="es-MX" dirty="0"/>
          </a:p>
          <a:p>
            <a:r>
              <a:rPr lang="es-MX" dirty="0"/>
              <a:t>Se utilizan dos tipos principales de memoria en los sistemas de computadoras: memoria de acceso aleatorio RAM (</a:t>
            </a:r>
            <a:r>
              <a:rPr lang="es-MX" dirty="0" err="1"/>
              <a:t>random-acces</a:t>
            </a:r>
            <a:r>
              <a:rPr lang="es-MX" dirty="0"/>
              <a:t> </a:t>
            </a:r>
            <a:r>
              <a:rPr lang="es-MX" dirty="0" err="1"/>
              <a:t>memory</a:t>
            </a:r>
            <a:r>
              <a:rPr lang="es-MX" dirty="0"/>
              <a:t>), y memorias de sólo lectura ROM (</a:t>
            </a:r>
            <a:r>
              <a:rPr lang="es-MX" dirty="0" err="1"/>
              <a:t>read-only</a:t>
            </a:r>
            <a:r>
              <a:rPr lang="es-MX" dirty="0"/>
              <a:t> </a:t>
            </a:r>
            <a:r>
              <a:rPr lang="es-MX" dirty="0" err="1"/>
              <a:t>memory</a:t>
            </a:r>
            <a:r>
              <a:rPr lang="es-MX" dirty="0"/>
              <a:t>).</a:t>
            </a:r>
          </a:p>
        </p:txBody>
      </p:sp>
      <p:pic>
        <p:nvPicPr>
          <p:cNvPr id="9" name="Imagen 8">
            <a:extLst>
              <a:ext uri="{FF2B5EF4-FFF2-40B4-BE49-F238E27FC236}">
                <a16:creationId xmlns:a16="http://schemas.microsoft.com/office/drawing/2014/main" id="{86354E2B-1BB4-C6F1-825B-9F10D308ECB2}"/>
              </a:ext>
            </a:extLst>
          </p:cNvPr>
          <p:cNvPicPr>
            <a:picLocks noChangeAspect="1"/>
          </p:cNvPicPr>
          <p:nvPr/>
        </p:nvPicPr>
        <p:blipFill>
          <a:blip r:embed="rId2"/>
          <a:stretch>
            <a:fillRect/>
          </a:stretch>
        </p:blipFill>
        <p:spPr>
          <a:xfrm>
            <a:off x="837816" y="5134520"/>
            <a:ext cx="2581275" cy="1514475"/>
          </a:xfrm>
          <a:prstGeom prst="rect">
            <a:avLst/>
          </a:prstGeom>
        </p:spPr>
      </p:pic>
    </p:spTree>
    <p:extLst>
      <p:ext uri="{BB962C8B-B14F-4D97-AF65-F5344CB8AC3E}">
        <p14:creationId xmlns:p14="http://schemas.microsoft.com/office/powerpoint/2010/main" val="1083194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232736" y="840808"/>
            <a:ext cx="7874537" cy="600393"/>
          </a:xfrm>
        </p:spPr>
        <p:txBody>
          <a:bodyPr vert="horz" lIns="91440" tIns="45720" rIns="91440" bIns="45720" rtlCol="0" anchor="b">
            <a:normAutofit fontScale="90000"/>
          </a:bodyPr>
          <a:lstStyle/>
          <a:p>
            <a:pPr algn="ctr">
              <a:lnSpc>
                <a:spcPct val="85000"/>
              </a:lnSpc>
            </a:pPr>
            <a:r>
              <a:rPr lang="es-GT" sz="2200" b="1" cap="all" dirty="0">
                <a:solidFill>
                  <a:schemeClr val="tx1"/>
                </a:solidFill>
              </a:rPr>
              <a:t>MEMORIAS ROM</a:t>
            </a:r>
            <a:br>
              <a:rPr lang="es-GT" sz="2200" b="1" cap="all" dirty="0">
                <a:solidFill>
                  <a:schemeClr val="tx1"/>
                </a:solidFill>
              </a:rPr>
            </a:br>
            <a:endParaRPr lang="en-US" sz="2200" b="1" cap="all" dirty="0">
              <a:solidFill>
                <a:schemeClr val="tx1"/>
              </a:solidFill>
            </a:endParaRP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4" name="CuadroTexto 3">
            <a:extLst>
              <a:ext uri="{FF2B5EF4-FFF2-40B4-BE49-F238E27FC236}">
                <a16:creationId xmlns:a16="http://schemas.microsoft.com/office/drawing/2014/main" id="{62FD1008-41B8-F283-C6CE-62310B33CF7E}"/>
              </a:ext>
            </a:extLst>
          </p:cNvPr>
          <p:cNvSpPr txBox="1"/>
          <p:nvPr/>
        </p:nvSpPr>
        <p:spPr>
          <a:xfrm>
            <a:off x="930965" y="1658827"/>
            <a:ext cx="8372061" cy="369332"/>
          </a:xfrm>
          <a:prstGeom prst="rect">
            <a:avLst/>
          </a:prstGeom>
          <a:noFill/>
        </p:spPr>
        <p:txBody>
          <a:bodyPr wrap="square">
            <a:spAutoFit/>
          </a:bodyPr>
          <a:lstStyle/>
          <a:p>
            <a:pPr algn="just"/>
            <a:r>
              <a:rPr lang="es-MX" dirty="0">
                <a:latin typeface="Arial" panose="020B0604020202020204" pitchFamily="34" charset="0"/>
                <a:cs typeface="Arial" panose="020B0604020202020204" pitchFamily="34" charset="0"/>
              </a:rPr>
              <a:t>.</a:t>
            </a:r>
            <a:endParaRPr lang="es-GT"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FFD4F198-3DA0-382D-E0A7-17C658AC1B48}"/>
              </a:ext>
            </a:extLst>
          </p:cNvPr>
          <p:cNvSpPr txBox="1"/>
          <p:nvPr/>
        </p:nvSpPr>
        <p:spPr>
          <a:xfrm>
            <a:off x="1447800" y="1658827"/>
            <a:ext cx="8014252" cy="3416320"/>
          </a:xfrm>
          <a:prstGeom prst="rect">
            <a:avLst/>
          </a:prstGeom>
          <a:noFill/>
        </p:spPr>
        <p:txBody>
          <a:bodyPr wrap="square">
            <a:spAutoFit/>
          </a:bodyPr>
          <a:lstStyle>
            <a:defPPr>
              <a:defRPr lang="en-US"/>
            </a:defPPr>
            <a:lvl1pPr algn="just">
              <a:defRPr>
                <a:latin typeface="Arial" panose="020B0604020202020204" pitchFamily="34" charset="0"/>
                <a:cs typeface="Arial" panose="020B0604020202020204" pitchFamily="34" charset="0"/>
              </a:defRPr>
            </a:lvl1pPr>
          </a:lstStyle>
          <a:p>
            <a:r>
              <a:rPr lang="es-MX" dirty="0"/>
              <a:t>Como su nombre lo indica, una memoria de sólo lectura (ROM) es una unidad de memoria que sólo ejecuta la operación de lectura; no tiene la posibilidad de escritura. Esto implica que la información binaria almacenada en una ROM se hace permanente durante la producción del hardware de la unidad y no puede alterarse escribiendo diferentes palabras en ella. </a:t>
            </a:r>
          </a:p>
          <a:p>
            <a:endParaRPr lang="es-MX" dirty="0"/>
          </a:p>
          <a:p>
            <a:endParaRPr lang="es-MX" dirty="0"/>
          </a:p>
          <a:p>
            <a:r>
              <a:rPr lang="es-MX" dirty="0"/>
              <a:t>La ROM tiene un amplio campo de aplicaciones en el diseño de sistemas digitales. Cuando se emplea en un sistema de computadora como una unidad de memoria, la ROM se utiliza para almacenar programas fijos que no van a alterarse y para tablas de constantes que no están sujetas a cambio. </a:t>
            </a:r>
            <a:endParaRPr lang="es-GT" dirty="0"/>
          </a:p>
        </p:txBody>
      </p:sp>
      <p:pic>
        <p:nvPicPr>
          <p:cNvPr id="7" name="Imagen 6">
            <a:extLst>
              <a:ext uri="{FF2B5EF4-FFF2-40B4-BE49-F238E27FC236}">
                <a16:creationId xmlns:a16="http://schemas.microsoft.com/office/drawing/2014/main" id="{1FD24493-2CBA-BAA6-452D-A15B3DB51FB9}"/>
              </a:ext>
            </a:extLst>
          </p:cNvPr>
          <p:cNvPicPr>
            <a:picLocks noChangeAspect="1"/>
          </p:cNvPicPr>
          <p:nvPr/>
        </p:nvPicPr>
        <p:blipFill>
          <a:blip r:embed="rId2"/>
          <a:stretch>
            <a:fillRect/>
          </a:stretch>
        </p:blipFill>
        <p:spPr>
          <a:xfrm>
            <a:off x="3879366" y="5075147"/>
            <a:ext cx="2581275" cy="1514475"/>
          </a:xfrm>
          <a:prstGeom prst="rect">
            <a:avLst/>
          </a:prstGeom>
        </p:spPr>
      </p:pic>
    </p:spTree>
    <p:extLst>
      <p:ext uri="{BB962C8B-B14F-4D97-AF65-F5344CB8AC3E}">
        <p14:creationId xmlns:p14="http://schemas.microsoft.com/office/powerpoint/2010/main" val="1912901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139971" y="174149"/>
            <a:ext cx="7874537" cy="600393"/>
          </a:xfrm>
        </p:spPr>
        <p:txBody>
          <a:bodyPr vert="horz" lIns="91440" tIns="45720" rIns="91440" bIns="45720" rtlCol="0" anchor="b">
            <a:normAutofit fontScale="90000"/>
          </a:bodyPr>
          <a:lstStyle/>
          <a:p>
            <a:pPr algn="ctr">
              <a:lnSpc>
                <a:spcPct val="85000"/>
              </a:lnSpc>
            </a:pPr>
            <a:r>
              <a:rPr lang="es-GT" sz="2200" b="1" cap="all" dirty="0">
                <a:solidFill>
                  <a:schemeClr val="tx1"/>
                </a:solidFill>
              </a:rPr>
              <a:t>Tipos de memoria</a:t>
            </a:r>
            <a:br>
              <a:rPr lang="es-GT" sz="2200" b="1" cap="all" dirty="0">
                <a:solidFill>
                  <a:schemeClr val="tx1"/>
                </a:solidFill>
              </a:rPr>
            </a:br>
            <a:endParaRPr lang="en-US" sz="2200" b="1" cap="all" dirty="0">
              <a:solidFill>
                <a:schemeClr val="tx1"/>
              </a:solidFill>
            </a:endParaRP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8623496" y="603629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5" name="CuadroTexto 4">
            <a:extLst>
              <a:ext uri="{FF2B5EF4-FFF2-40B4-BE49-F238E27FC236}">
                <a16:creationId xmlns:a16="http://schemas.microsoft.com/office/drawing/2014/main" id="{93658C6D-B75C-C250-68B9-DDDAA5F2D723}"/>
              </a:ext>
            </a:extLst>
          </p:cNvPr>
          <p:cNvSpPr txBox="1"/>
          <p:nvPr/>
        </p:nvSpPr>
        <p:spPr>
          <a:xfrm>
            <a:off x="601035" y="774542"/>
            <a:ext cx="8754997" cy="5078313"/>
          </a:xfrm>
          <a:prstGeom prst="rect">
            <a:avLst/>
          </a:prstGeom>
          <a:noFill/>
        </p:spPr>
        <p:txBody>
          <a:bodyPr wrap="square">
            <a:spAutoFit/>
          </a:bodyPr>
          <a:lstStyle>
            <a:defPPr>
              <a:defRPr lang="en-US"/>
            </a:defPPr>
            <a:lvl1pPr algn="just">
              <a:defRPr>
                <a:latin typeface="Arial" panose="020B0604020202020204" pitchFamily="34" charset="0"/>
                <a:cs typeface="Arial" panose="020B0604020202020204" pitchFamily="34" charset="0"/>
              </a:defRPr>
            </a:lvl1pPr>
          </a:lstStyle>
          <a:p>
            <a:r>
              <a:rPr lang="es-MX" dirty="0"/>
              <a:t>Hay distintos tipos de organizaciones de memorias del tipo RAM. Los elementos que determinan estas variantes son: </a:t>
            </a:r>
          </a:p>
          <a:p>
            <a:pPr marL="285750" indent="-285750">
              <a:buFontTx/>
              <a:buChar char="-"/>
            </a:pPr>
            <a:r>
              <a:rPr lang="es-MX" dirty="0"/>
              <a:t>si los datos de entrada y de salida comparten los mismos caminos físicos o están separados. </a:t>
            </a:r>
          </a:p>
          <a:p>
            <a:pPr marL="285750" indent="-285750">
              <a:buFontTx/>
              <a:buChar char="-"/>
            </a:pPr>
            <a:r>
              <a:rPr lang="es-MX" dirty="0"/>
              <a:t>si tienen mas de una única palabra de n bits. </a:t>
            </a:r>
          </a:p>
          <a:p>
            <a:pPr marL="285750" indent="-285750">
              <a:buFontTx/>
              <a:buChar char="-"/>
            </a:pPr>
            <a:r>
              <a:rPr lang="es-MX" dirty="0"/>
              <a:t>si requieren de circuitos de "refresco“.</a:t>
            </a:r>
          </a:p>
          <a:p>
            <a:endParaRPr lang="es-MX" dirty="0"/>
          </a:p>
          <a:p>
            <a:r>
              <a:rPr lang="es-MX" b="1" dirty="0"/>
              <a:t>Refresco</a:t>
            </a:r>
            <a:r>
              <a:rPr lang="es-MX" dirty="0"/>
              <a:t>: consiste en leer la información que tiene grabada y reescribirla inmediatamente.</a:t>
            </a:r>
          </a:p>
          <a:p>
            <a:endParaRPr lang="es-MX" dirty="0"/>
          </a:p>
          <a:p>
            <a:r>
              <a:rPr lang="es-MX" dirty="0"/>
              <a:t>Cuando se tiene una memoria de una única palabra, con entradas y salidas diferenciadas se habla de  </a:t>
            </a:r>
            <a:r>
              <a:rPr lang="es-MX" b="1" dirty="0"/>
              <a:t>Registro</a:t>
            </a:r>
            <a:endParaRPr lang="es-GT" b="1" dirty="0"/>
          </a:p>
          <a:p>
            <a:endParaRPr lang="es-GT" b="1" dirty="0"/>
          </a:p>
          <a:p>
            <a:r>
              <a:rPr lang="es-MX" dirty="0"/>
              <a:t>cuando se tienen múltiples palabras y no se requiere de circuitos de "refresco", se habla en general de </a:t>
            </a:r>
            <a:r>
              <a:rPr lang="es-MX" b="1" dirty="0"/>
              <a:t>SRAM</a:t>
            </a:r>
          </a:p>
          <a:p>
            <a:endParaRPr lang="es-MX" b="1" dirty="0"/>
          </a:p>
          <a:p>
            <a:r>
              <a:rPr lang="es-GT" dirty="0"/>
              <a:t>las memorias de múltiples palabras que necesitan circuito de refresco, reciben el nombre de </a:t>
            </a:r>
            <a:r>
              <a:rPr lang="es-GT" b="1" dirty="0"/>
              <a:t>DRAM</a:t>
            </a:r>
            <a:r>
              <a:rPr lang="es-GT" dirty="0"/>
              <a:t> por </a:t>
            </a:r>
            <a:r>
              <a:rPr lang="es-GT" b="1" dirty="0"/>
              <a:t>Dynamic RAM</a:t>
            </a:r>
            <a:endParaRPr lang="es-MX" b="1" dirty="0"/>
          </a:p>
        </p:txBody>
      </p:sp>
    </p:spTree>
    <p:extLst>
      <p:ext uri="{BB962C8B-B14F-4D97-AF65-F5344CB8AC3E}">
        <p14:creationId xmlns:p14="http://schemas.microsoft.com/office/powerpoint/2010/main" val="2614525393"/>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Override1.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ppt/theme/themeOverride2.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ppt/theme/themeOverride3.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ppt/theme/themeOverride4.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emplate/>
  <TotalTime>486</TotalTime>
  <Words>1284</Words>
  <Application>Microsoft Office PowerPoint</Application>
  <PresentationFormat>Panorámica</PresentationFormat>
  <Paragraphs>103</Paragraphs>
  <Slides>15</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15</vt:i4>
      </vt:variant>
    </vt:vector>
  </HeadingPairs>
  <TitlesOfParts>
    <vt:vector size="22" baseType="lpstr">
      <vt:lpstr>Arial</vt:lpstr>
      <vt:lpstr>Corbel</vt:lpstr>
      <vt:lpstr>Open Sans</vt:lpstr>
      <vt:lpstr>Trebuchet MS</vt:lpstr>
      <vt:lpstr>Wingdings</vt:lpstr>
      <vt:lpstr>Wingdings 3</vt:lpstr>
      <vt:lpstr>Faceta</vt:lpstr>
      <vt:lpstr>Arquitectura de computadoras I  Clase 3 </vt:lpstr>
      <vt:lpstr>Temas</vt:lpstr>
      <vt:lpstr>Que es un Bus de datos</vt:lpstr>
      <vt:lpstr>Lineas del bus de datos</vt:lpstr>
      <vt:lpstr>Lineas del bus de datos</vt:lpstr>
      <vt:lpstr>LINEAS DEL BUS DE DATOS </vt:lpstr>
      <vt:lpstr>Que es una memoria.  </vt:lpstr>
      <vt:lpstr>MEMORIAS ROM </vt:lpstr>
      <vt:lpstr>Tipos de memoria </vt:lpstr>
      <vt:lpstr>Interrupciones</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Arquitectura de computadoras I</dc:title>
  <dc:creator>Garcia Flores, Walter Vinicio</dc:creator>
  <cp:lastModifiedBy>Garcia Flores, Walter Vinicio</cp:lastModifiedBy>
  <cp:revision>118</cp:revision>
  <dcterms:created xsi:type="dcterms:W3CDTF">2023-02-13T23:20:41Z</dcterms:created>
  <dcterms:modified xsi:type="dcterms:W3CDTF">2023-02-18T15:28:50Z</dcterms:modified>
</cp:coreProperties>
</file>