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7" r:id="rId2"/>
    <p:sldId id="27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2857679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28996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5985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4011991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8322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834493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483180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2446375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487448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23/02/2023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446348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CC8A7D-1997-4D06-B48B-3C00FFF29654}" type="datetimeFigureOut">
              <a:rPr lang="es-GT" smtClean="0"/>
              <a:t>23/02/2023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26581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CC8A7D-1997-4D06-B48B-3C00FFF29654}" type="datetimeFigureOut">
              <a:rPr lang="es-GT" smtClean="0"/>
              <a:t>23/02/2023</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91333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CC8A7D-1997-4D06-B48B-3C00FFF29654}" type="datetimeFigureOut">
              <a:rPr lang="es-GT" smtClean="0"/>
              <a:t>23/02/2023</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28237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C8A7D-1997-4D06-B48B-3C00FFF29654}" type="datetimeFigureOut">
              <a:rPr lang="es-GT" smtClean="0"/>
              <a:t>23/02/2023</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894247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CC8A7D-1997-4D06-B48B-3C00FFF29654}" type="datetimeFigureOut">
              <a:rPr lang="es-GT" smtClean="0"/>
              <a:t>23/02/2023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89007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CC8A7D-1997-4D06-B48B-3C00FFF29654}" type="datetimeFigureOut">
              <a:rPr lang="es-GT" smtClean="0"/>
              <a:t>23/02/2023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48498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C8A7D-1997-4D06-B48B-3C00FFF29654}" type="datetimeFigureOut">
              <a:rPr lang="es-GT" smtClean="0"/>
              <a:t>23/02/2023</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5CBD84-66F4-4180-A568-ABF01F768815}" type="slidenum">
              <a:rPr lang="es-GT" smtClean="0"/>
              <a:t>‹Nº›</a:t>
            </a:fld>
            <a:endParaRPr lang="es-GT"/>
          </a:p>
        </p:txBody>
      </p:sp>
    </p:spTree>
    <p:extLst>
      <p:ext uri="{BB962C8B-B14F-4D97-AF65-F5344CB8AC3E}">
        <p14:creationId xmlns:p14="http://schemas.microsoft.com/office/powerpoint/2010/main" val="199355955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wvgarcia/arquitecturaII/blob/main/import_von_neumann_sin_entrada.zi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4974337" y="1265314"/>
            <a:ext cx="4299666" cy="3249131"/>
          </a:xfrm>
        </p:spPr>
        <p:txBody>
          <a:bodyPr>
            <a:normAutofit/>
          </a:bodyPr>
          <a:lstStyle/>
          <a:p>
            <a:pPr algn="l">
              <a:lnSpc>
                <a:spcPct val="90000"/>
              </a:lnSpc>
            </a:pPr>
            <a:r>
              <a:rPr lang="es-GT" sz="4000" dirty="0"/>
              <a:t>Arquitectura de computadoras I</a:t>
            </a:r>
            <a:br>
              <a:rPr lang="es-GT" sz="4000" dirty="0"/>
            </a:br>
            <a:br>
              <a:rPr lang="es-GT" sz="4000" dirty="0"/>
            </a:br>
            <a:r>
              <a:rPr lang="es-GT" sz="4000" dirty="0"/>
              <a:t>Clase 2</a:t>
            </a:r>
            <a:br>
              <a:rPr lang="es-GT" sz="4000" dirty="0"/>
            </a:br>
            <a:endParaRPr lang="es-GT" sz="4000" dirty="0"/>
          </a:p>
        </p:txBody>
      </p:sp>
      <p:sp>
        <p:nvSpPr>
          <p:cNvPr id="3" name="Subtítulo 2">
            <a:extLst>
              <a:ext uri="{FF2B5EF4-FFF2-40B4-BE49-F238E27FC236}">
                <a16:creationId xmlns:a16="http://schemas.microsoft.com/office/drawing/2014/main" id="{ABC97BDC-AD31-8D73-325C-313AA667A2C7}"/>
              </a:ext>
            </a:extLst>
          </p:cNvPr>
          <p:cNvSpPr>
            <a:spLocks noGrp="1"/>
          </p:cNvSpPr>
          <p:nvPr>
            <p:ph type="subTitle" idx="1"/>
          </p:nvPr>
        </p:nvSpPr>
        <p:spPr>
          <a:xfrm>
            <a:off x="5387873" y="4541296"/>
            <a:ext cx="4299666" cy="871042"/>
          </a:xfrm>
        </p:spPr>
        <p:txBody>
          <a:bodyPr>
            <a:normAutofit/>
          </a:bodyPr>
          <a:lstStyle/>
          <a:p>
            <a:pPr algn="l"/>
            <a:r>
              <a:rPr lang="es-GT" dirty="0"/>
              <a:t>Ing. Walter García</a:t>
            </a:r>
          </a:p>
        </p:txBody>
      </p:sp>
      <p:sp>
        <p:nvSpPr>
          <p:cNvPr id="12" name="Isosceles Triangle 1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Ordenador">
            <a:extLst>
              <a:ext uri="{FF2B5EF4-FFF2-40B4-BE49-F238E27FC236}">
                <a16:creationId xmlns:a16="http://schemas.microsoft.com/office/drawing/2014/main" id="{815A69D3-3F1B-17A7-405A-CB35A19D5C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4027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232736" y="453424"/>
            <a:ext cx="7874537" cy="792280"/>
          </a:xfrm>
        </p:spPr>
        <p:txBody>
          <a:bodyPr vert="horz" lIns="91440" tIns="45720" rIns="91440" bIns="45720" rtlCol="0" anchor="b">
            <a:normAutofit/>
          </a:bodyPr>
          <a:lstStyle/>
          <a:p>
            <a:pPr algn="ctr">
              <a:lnSpc>
                <a:spcPct val="85000"/>
              </a:lnSpc>
            </a:pPr>
            <a:r>
              <a:rPr lang="es-GT" sz="2200" b="1" cap="all" dirty="0">
                <a:solidFill>
                  <a:schemeClr val="tx1"/>
                </a:solidFill>
              </a:rPr>
              <a:t>Usabilidad de la arquitectura de </a:t>
            </a:r>
            <a:r>
              <a:rPr lang="es-GT" sz="2200" b="1" cap="all" dirty="0" err="1">
                <a:solidFill>
                  <a:schemeClr val="tx1"/>
                </a:solidFill>
              </a:rPr>
              <a:t>harvard</a:t>
            </a:r>
            <a:r>
              <a:rPr lang="es-GT" sz="2200" b="1" cap="all" dirty="0">
                <a:solidFill>
                  <a:schemeClr val="tx1"/>
                </a:solidFill>
              </a:rPr>
              <a:t> </a:t>
            </a:r>
            <a:br>
              <a:rPr lang="es-GT" sz="2200" b="1" cap="all" dirty="0">
                <a:solidFill>
                  <a:schemeClr val="tx1"/>
                </a:solidFill>
              </a:rPr>
            </a:br>
            <a:endParaRPr lang="en-US" sz="22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5" name="CuadroTexto 4">
            <a:extLst>
              <a:ext uri="{FF2B5EF4-FFF2-40B4-BE49-F238E27FC236}">
                <a16:creationId xmlns:a16="http://schemas.microsoft.com/office/drawing/2014/main" id="{D3A87F63-F582-985C-45EC-87141DD14953}"/>
              </a:ext>
            </a:extLst>
          </p:cNvPr>
          <p:cNvSpPr txBox="1"/>
          <p:nvPr/>
        </p:nvSpPr>
        <p:spPr>
          <a:xfrm>
            <a:off x="1070679" y="1633316"/>
            <a:ext cx="7712481" cy="3970318"/>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b="1" dirty="0"/>
              <a:t>Dispositivos electrónicos domésticos</a:t>
            </a:r>
            <a:r>
              <a:rPr lang="es-MX" dirty="0"/>
              <a:t>: Muchos dispositivos electrónicos domésticos, como televisores, aparatos de sonido, reproductores de DVD y otros, utilizan la arquitectura Harvard para controlar sus funciones y mostrar información.</a:t>
            </a:r>
          </a:p>
          <a:p>
            <a:endParaRPr lang="es-MX" dirty="0"/>
          </a:p>
          <a:p>
            <a:r>
              <a:rPr lang="es-MX" b="1" dirty="0"/>
              <a:t>Automóviles: </a:t>
            </a:r>
            <a:r>
              <a:rPr lang="es-MX" dirty="0"/>
              <a:t>La arquitectura Harvard se utiliza en los sistemas electrónicos de los automóviles, como el sistema de navegación, el sistema de entretenimiento y el sistema de control del motor.</a:t>
            </a:r>
          </a:p>
          <a:p>
            <a:endParaRPr lang="es-MX" dirty="0"/>
          </a:p>
          <a:p>
            <a:endParaRPr lang="es-MX" dirty="0"/>
          </a:p>
          <a:p>
            <a:r>
              <a:rPr lang="es-MX" b="1" dirty="0"/>
              <a:t>Sistemas médicos: </a:t>
            </a:r>
            <a:r>
              <a:rPr lang="es-MX" dirty="0"/>
              <a:t>La arquitectura Harvard se utiliza en sistemas médicos, como monitores de signos vitales, para controlar y monitorear los sensores y actuadores.</a:t>
            </a:r>
          </a:p>
          <a:p>
            <a:endParaRPr lang="es-MX" dirty="0"/>
          </a:p>
        </p:txBody>
      </p:sp>
    </p:spTree>
    <p:extLst>
      <p:ext uri="{BB962C8B-B14F-4D97-AF65-F5344CB8AC3E}">
        <p14:creationId xmlns:p14="http://schemas.microsoft.com/office/powerpoint/2010/main" val="261452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926194"/>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Ventajas</a:t>
            </a:r>
            <a:r>
              <a:rPr lang="en-US" sz="2400" b="1" kern="1200" cap="all" baseline="0" dirty="0">
                <a:solidFill>
                  <a:schemeClr val="tx1"/>
                </a:solidFill>
                <a:latin typeface="+mj-lt"/>
                <a:ea typeface="+mj-ea"/>
                <a:cs typeface="+mj-cs"/>
              </a:rPr>
              <a:t> de la </a:t>
            </a:r>
            <a:r>
              <a:rPr lang="en-US" sz="2400" b="1" kern="1200" cap="all" baseline="0" dirty="0" err="1">
                <a:solidFill>
                  <a:schemeClr val="tx1"/>
                </a:solidFill>
                <a:latin typeface="+mj-lt"/>
                <a:ea typeface="+mj-ea"/>
                <a:cs typeface="+mj-cs"/>
              </a:rPr>
              <a:t>arquitectura</a:t>
            </a:r>
            <a:r>
              <a:rPr lang="en-US" sz="2400" b="1" kern="1200" cap="all" baseline="0" dirty="0">
                <a:solidFill>
                  <a:schemeClr val="tx1"/>
                </a:solidFill>
                <a:latin typeface="+mj-lt"/>
                <a:ea typeface="+mj-ea"/>
                <a:cs typeface="+mj-cs"/>
              </a:rPr>
              <a:t> de </a:t>
            </a:r>
            <a:r>
              <a:rPr lang="en-US" sz="2400" b="1" kern="1200" cap="all" baseline="0" dirty="0" err="1">
                <a:solidFill>
                  <a:schemeClr val="tx1"/>
                </a:solidFill>
                <a:latin typeface="+mj-lt"/>
                <a:ea typeface="+mj-ea"/>
                <a:cs typeface="+mj-cs"/>
              </a:rPr>
              <a:t>harvard</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C17DBF97-6F1E-AE82-35BC-9B60CDA0265F}"/>
              </a:ext>
            </a:extLst>
          </p:cNvPr>
          <p:cNvSpPr txBox="1"/>
          <p:nvPr/>
        </p:nvSpPr>
        <p:spPr>
          <a:xfrm>
            <a:off x="1245704" y="2091867"/>
            <a:ext cx="8146774" cy="3416320"/>
          </a:xfrm>
          <a:prstGeom prst="rect">
            <a:avLst/>
          </a:prstGeom>
          <a:noFill/>
        </p:spPr>
        <p:txBody>
          <a:bodyPr wrap="square">
            <a:spAutoFit/>
          </a:bodyPr>
          <a:lstStyle>
            <a:defPPr>
              <a:defRPr lang="en-US"/>
            </a:defPPr>
            <a:lvl1pPr algn="just">
              <a:defRPr b="1">
                <a:latin typeface="Arial" panose="020B0604020202020204" pitchFamily="34" charset="0"/>
                <a:cs typeface="Arial" panose="020B0604020202020204" pitchFamily="34" charset="0"/>
              </a:defRPr>
            </a:lvl1pPr>
          </a:lstStyle>
          <a:p>
            <a:r>
              <a:rPr lang="es-MX" dirty="0"/>
              <a:t>Mayor velocidad de ejecución: </a:t>
            </a:r>
            <a:r>
              <a:rPr lang="es-MX" b="0" dirty="0"/>
              <a:t>La arquitectura Harvard permite que los datos y el código se almacenen en diferentes bancos de memoria, lo que permite una mayor velocidad en la ejecución de programas y una mayor organización de los datos y el código.</a:t>
            </a:r>
          </a:p>
          <a:p>
            <a:endParaRPr lang="es-MX" b="0" dirty="0"/>
          </a:p>
          <a:p>
            <a:r>
              <a:rPr lang="es-MX" dirty="0"/>
              <a:t>Mejor acceso a la memoria: </a:t>
            </a:r>
            <a:r>
              <a:rPr lang="es-MX" b="0" dirty="0"/>
              <a:t>La arquitectura Harvard permite un acceso más rápido y eficiente a la memoria, ya que permite un acceso simultáneo a diferentes bancos de memoria.</a:t>
            </a:r>
          </a:p>
          <a:p>
            <a:endParaRPr lang="es-MX" b="0" dirty="0"/>
          </a:p>
          <a:p>
            <a:r>
              <a:rPr lang="es-MX" dirty="0"/>
              <a:t>Menos congestión de memoria: </a:t>
            </a:r>
            <a:r>
              <a:rPr lang="es-MX" b="0" dirty="0"/>
              <a:t>La arquitectura Harvard permite una mejor organización de los datos y el código, lo que reduce la congestión de memoria y permite una mayor eficiencia en el uso de la memoria.</a:t>
            </a:r>
          </a:p>
        </p:txBody>
      </p:sp>
    </p:spTree>
    <p:extLst>
      <p:ext uri="{BB962C8B-B14F-4D97-AF65-F5344CB8AC3E}">
        <p14:creationId xmlns:p14="http://schemas.microsoft.com/office/powerpoint/2010/main" val="563402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449463" y="583096"/>
            <a:ext cx="7874537" cy="480958"/>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Ventajas</a:t>
            </a:r>
            <a:r>
              <a:rPr lang="en-US" sz="2400" b="1" cap="all" dirty="0">
                <a:solidFill>
                  <a:schemeClr val="tx1"/>
                </a:solidFill>
              </a:rPr>
              <a:t> de la </a:t>
            </a:r>
            <a:r>
              <a:rPr lang="en-US" sz="2400" b="1" cap="all" dirty="0" err="1">
                <a:solidFill>
                  <a:schemeClr val="tx1"/>
                </a:solidFill>
              </a:rPr>
              <a:t>arquitectrua</a:t>
            </a:r>
            <a:r>
              <a:rPr lang="en-US" sz="2400" b="1" cap="all" dirty="0">
                <a:solidFill>
                  <a:schemeClr val="tx1"/>
                </a:solidFill>
              </a:rPr>
              <a:t> de </a:t>
            </a:r>
            <a:r>
              <a:rPr lang="en-US" sz="2400" b="1" cap="all" dirty="0" err="1">
                <a:solidFill>
                  <a:schemeClr val="tx1"/>
                </a:solidFill>
              </a:rPr>
              <a:t>harvard</a:t>
            </a:r>
            <a:endParaRPr lang="en-US" sz="2400" b="1" cap="all" dirty="0">
              <a:solidFill>
                <a:schemeClr val="tx1"/>
              </a:solidFill>
            </a:endParaRPr>
          </a:p>
        </p:txBody>
      </p:sp>
      <p:sp>
        <p:nvSpPr>
          <p:cNvPr id="3" name="CuadroTexto 2">
            <a:extLst>
              <a:ext uri="{FF2B5EF4-FFF2-40B4-BE49-F238E27FC236}">
                <a16:creationId xmlns:a16="http://schemas.microsoft.com/office/drawing/2014/main" id="{8B65B8CC-8B21-CA85-54F1-324EE74C30B6}"/>
              </a:ext>
            </a:extLst>
          </p:cNvPr>
          <p:cNvSpPr txBox="1"/>
          <p:nvPr/>
        </p:nvSpPr>
        <p:spPr>
          <a:xfrm>
            <a:off x="1194074" y="2257514"/>
            <a:ext cx="8385313" cy="2585323"/>
          </a:xfrm>
          <a:prstGeom prst="rect">
            <a:avLst/>
          </a:prstGeom>
          <a:noFill/>
        </p:spPr>
        <p:txBody>
          <a:bodyPr wrap="square">
            <a:spAutoFit/>
          </a:bodyPr>
          <a:lstStyle>
            <a:defPPr>
              <a:defRPr lang="en-US"/>
            </a:defPPr>
            <a:lvl1pPr algn="just">
              <a:defRPr b="1">
                <a:latin typeface="Arial" panose="020B0604020202020204" pitchFamily="34" charset="0"/>
                <a:cs typeface="Arial" panose="020B0604020202020204" pitchFamily="34" charset="0"/>
              </a:defRPr>
            </a:lvl1pPr>
          </a:lstStyle>
          <a:p>
            <a:endParaRPr lang="es-MX" b="0" dirty="0"/>
          </a:p>
          <a:p>
            <a:r>
              <a:rPr lang="es-MX" dirty="0"/>
              <a:t>Mayor flexibilidad</a:t>
            </a:r>
            <a:r>
              <a:rPr lang="es-MX" b="0" dirty="0"/>
              <a:t>: La arquitectura Harvard permite una mayor flexibilidad en la gestión de la memoria, ya que permite una mayor organización y control sobre los datos y el código.</a:t>
            </a:r>
          </a:p>
          <a:p>
            <a:endParaRPr lang="es-MX" b="0" dirty="0"/>
          </a:p>
          <a:p>
            <a:r>
              <a:rPr lang="es-MX" dirty="0"/>
              <a:t>Mayor fiabilidad: </a:t>
            </a:r>
            <a:r>
              <a:rPr lang="es-MX" b="0" dirty="0"/>
              <a:t>La arquitectura Harvard es más fiable que la arquitectura de </a:t>
            </a:r>
            <a:r>
              <a:rPr lang="es-MX" b="0" dirty="0" err="1"/>
              <a:t>Von</a:t>
            </a:r>
            <a:r>
              <a:rPr lang="es-MX" b="0" dirty="0"/>
              <a:t> Neumann, ya que permite una mayor velocidad y eficiencia en la ejecución de programas, lo que reduce el riesgo de errores y fallos.</a:t>
            </a:r>
          </a:p>
          <a:p>
            <a:endParaRPr lang="es-MX" b="0" dirty="0"/>
          </a:p>
        </p:txBody>
      </p:sp>
    </p:spTree>
    <p:extLst>
      <p:ext uri="{BB962C8B-B14F-4D97-AF65-F5344CB8AC3E}">
        <p14:creationId xmlns:p14="http://schemas.microsoft.com/office/powerpoint/2010/main" val="369888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985637" y="453424"/>
            <a:ext cx="7874537" cy="494210"/>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Desventajas</a:t>
            </a:r>
            <a:r>
              <a:rPr lang="en-US" sz="2400" b="1" cap="all" dirty="0">
                <a:solidFill>
                  <a:schemeClr val="tx1"/>
                </a:solidFill>
              </a:rPr>
              <a:t> de la </a:t>
            </a:r>
            <a:r>
              <a:rPr lang="en-US" sz="2400" b="1" cap="all" dirty="0" err="1">
                <a:solidFill>
                  <a:schemeClr val="tx1"/>
                </a:solidFill>
              </a:rPr>
              <a:t>arquitectura</a:t>
            </a:r>
            <a:r>
              <a:rPr lang="en-US" sz="2400" b="1" cap="all" dirty="0">
                <a:solidFill>
                  <a:schemeClr val="tx1"/>
                </a:solidFill>
              </a:rPr>
              <a:t> de </a:t>
            </a:r>
            <a:r>
              <a:rPr lang="en-US" sz="2400" b="1" cap="all" dirty="0" err="1">
                <a:solidFill>
                  <a:schemeClr val="tx1"/>
                </a:solidFill>
              </a:rPr>
              <a:t>harvard</a:t>
            </a:r>
            <a:endParaRPr lang="en-US" sz="2400" b="1" cap="all" dirty="0">
              <a:solidFill>
                <a:schemeClr val="tx1"/>
              </a:solidFill>
            </a:endParaRPr>
          </a:p>
        </p:txBody>
      </p:sp>
      <p:sp>
        <p:nvSpPr>
          <p:cNvPr id="4" name="CuadroTexto 3">
            <a:extLst>
              <a:ext uri="{FF2B5EF4-FFF2-40B4-BE49-F238E27FC236}">
                <a16:creationId xmlns:a16="http://schemas.microsoft.com/office/drawing/2014/main" id="{1ABC18D4-7D89-889E-8ED1-D6D4E9277F52}"/>
              </a:ext>
            </a:extLst>
          </p:cNvPr>
          <p:cNvSpPr txBox="1"/>
          <p:nvPr/>
        </p:nvSpPr>
        <p:spPr>
          <a:xfrm>
            <a:off x="730248" y="1230439"/>
            <a:ext cx="8385313" cy="4801314"/>
          </a:xfrm>
          <a:prstGeom prst="rect">
            <a:avLst/>
          </a:prstGeom>
          <a:noFill/>
        </p:spPr>
        <p:txBody>
          <a:bodyPr wrap="square">
            <a:spAutoFit/>
          </a:bodyPr>
          <a:lstStyle>
            <a:defPPr>
              <a:defRPr lang="en-US"/>
            </a:defPPr>
            <a:lvl1pPr algn="just">
              <a:defRPr b="0">
                <a:latin typeface="Arial" panose="020B0604020202020204" pitchFamily="34" charset="0"/>
                <a:cs typeface="Arial" panose="020B0604020202020204" pitchFamily="34" charset="0"/>
              </a:defRPr>
            </a:lvl1pPr>
          </a:lstStyle>
          <a:p>
            <a:r>
              <a:rPr lang="es-MX" b="1" dirty="0"/>
              <a:t>Mayor complejidad</a:t>
            </a:r>
            <a:r>
              <a:rPr lang="es-MX" dirty="0"/>
              <a:t>: La arquitectura de Harvard es más compleja que la arquitectura de </a:t>
            </a:r>
            <a:r>
              <a:rPr lang="es-MX" dirty="0" err="1"/>
              <a:t>Von</a:t>
            </a:r>
            <a:r>
              <a:rPr lang="es-MX" dirty="0"/>
              <a:t> Neumann, ya que requiere más hardware y software para gestionar los diferentes bancos de memoria.</a:t>
            </a:r>
          </a:p>
          <a:p>
            <a:endParaRPr lang="es-MX" dirty="0"/>
          </a:p>
          <a:p>
            <a:r>
              <a:rPr lang="es-MX" b="1" dirty="0"/>
              <a:t>Mayor costo</a:t>
            </a:r>
            <a:r>
              <a:rPr lang="es-MX" dirty="0"/>
              <a:t>: La arquitectura de Harvard es más costosa que la arquitectura de </a:t>
            </a:r>
            <a:r>
              <a:rPr lang="es-MX" dirty="0" err="1"/>
              <a:t>Von</a:t>
            </a:r>
            <a:r>
              <a:rPr lang="es-MX" dirty="0"/>
              <a:t> Neumann, ya que requiere más hardware y software para gestionar los diferentes bancos de memoria.</a:t>
            </a:r>
          </a:p>
          <a:p>
            <a:endParaRPr lang="es-MX" dirty="0"/>
          </a:p>
          <a:p>
            <a:r>
              <a:rPr lang="es-MX" b="1" dirty="0"/>
              <a:t>Dificultad en la programación: </a:t>
            </a:r>
            <a:r>
              <a:rPr lang="es-MX" dirty="0"/>
              <a:t>La arquitectura de Harvard puede ser más difícil de programar que la arquitectura de </a:t>
            </a:r>
            <a:r>
              <a:rPr lang="es-MX" dirty="0" err="1"/>
              <a:t>Von</a:t>
            </a:r>
            <a:r>
              <a:rPr lang="es-MX" dirty="0"/>
              <a:t> Neumann, ya que requiere un mayor conocimiento y habilidad para gestionar los diferentes bancos de memoria.</a:t>
            </a:r>
          </a:p>
          <a:p>
            <a:endParaRPr lang="es-MX" dirty="0"/>
          </a:p>
          <a:p>
            <a:r>
              <a:rPr lang="es-MX" b="1" dirty="0"/>
              <a:t>Menor compatibilidad: </a:t>
            </a:r>
            <a:r>
              <a:rPr lang="es-MX" dirty="0"/>
              <a:t>La arquitectura de Harvard puede ser menos compatible con los sistemas y aplicaciones existentes que la arquitectura de </a:t>
            </a:r>
            <a:r>
              <a:rPr lang="es-MX" dirty="0" err="1"/>
              <a:t>Von</a:t>
            </a:r>
            <a:r>
              <a:rPr lang="es-MX" dirty="0"/>
              <a:t> Neumann, ya que requiere un hardware y software específicos para gestionar los diferentes bancos de memoria.</a:t>
            </a:r>
          </a:p>
        </p:txBody>
      </p:sp>
    </p:spTree>
    <p:extLst>
      <p:ext uri="{BB962C8B-B14F-4D97-AF65-F5344CB8AC3E}">
        <p14:creationId xmlns:p14="http://schemas.microsoft.com/office/powerpoint/2010/main" val="3308288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16942" y="678644"/>
            <a:ext cx="7874537" cy="52071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Arquitectura</a:t>
            </a:r>
            <a:r>
              <a:rPr lang="en-US" sz="2400" b="1" cap="all" dirty="0">
                <a:solidFill>
                  <a:schemeClr val="tx1"/>
                </a:solidFill>
              </a:rPr>
              <a:t> </a:t>
            </a:r>
            <a:r>
              <a:rPr lang="en-US" sz="2400" b="1" cap="all" dirty="0" err="1">
                <a:solidFill>
                  <a:schemeClr val="tx1"/>
                </a:solidFill>
              </a:rPr>
              <a:t>risc</a:t>
            </a:r>
            <a:r>
              <a:rPr lang="en-US" sz="2400" b="1" cap="all" dirty="0">
                <a:solidFill>
                  <a:schemeClr val="tx1"/>
                </a:solidFill>
              </a:rPr>
              <a:t> y </a:t>
            </a:r>
            <a:r>
              <a:rPr lang="en-US" sz="2400" b="1" cap="all" dirty="0" err="1">
                <a:solidFill>
                  <a:schemeClr val="tx1"/>
                </a:solidFill>
              </a:rPr>
              <a:t>cics</a:t>
            </a:r>
            <a:endParaRPr lang="en-US" sz="2400" b="1" cap="all" dirty="0">
              <a:solidFill>
                <a:schemeClr val="tx1"/>
              </a:solidFill>
            </a:endParaRPr>
          </a:p>
        </p:txBody>
      </p:sp>
      <p:sp>
        <p:nvSpPr>
          <p:cNvPr id="4" name="CuadroTexto 3">
            <a:extLst>
              <a:ext uri="{FF2B5EF4-FFF2-40B4-BE49-F238E27FC236}">
                <a16:creationId xmlns:a16="http://schemas.microsoft.com/office/drawing/2014/main" id="{F6147EE5-D808-A856-D6FA-5F3E5E8B0775}"/>
              </a:ext>
            </a:extLst>
          </p:cNvPr>
          <p:cNvSpPr txBox="1"/>
          <p:nvPr/>
        </p:nvSpPr>
        <p:spPr>
          <a:xfrm>
            <a:off x="998888" y="1833556"/>
            <a:ext cx="7874537" cy="2862322"/>
          </a:xfrm>
          <a:prstGeom prst="rect">
            <a:avLst/>
          </a:prstGeom>
          <a:noFill/>
        </p:spPr>
        <p:txBody>
          <a:bodyPr wrap="square">
            <a:spAutoFit/>
          </a:bodyPr>
          <a:lstStyle>
            <a:defPPr>
              <a:defRPr lang="en-US"/>
            </a:defPPr>
            <a:lvl1pPr algn="just">
              <a:defRPr b="1">
                <a:latin typeface="Arial" panose="020B0604020202020204" pitchFamily="34" charset="0"/>
                <a:cs typeface="Arial" panose="020B0604020202020204" pitchFamily="34" charset="0"/>
              </a:defRPr>
            </a:lvl1pPr>
          </a:lstStyle>
          <a:p>
            <a:r>
              <a:rPr lang="es-GT" b="0" dirty="0"/>
              <a:t>RISC (</a:t>
            </a:r>
            <a:r>
              <a:rPr lang="es-GT" b="0" dirty="0" err="1"/>
              <a:t>Reduced</a:t>
            </a:r>
            <a:r>
              <a:rPr lang="es-GT" b="0" dirty="0"/>
              <a:t> </a:t>
            </a:r>
            <a:r>
              <a:rPr lang="es-GT" b="0" dirty="0" err="1"/>
              <a:t>Instruction</a:t>
            </a:r>
            <a:r>
              <a:rPr lang="es-GT" b="0" dirty="0"/>
              <a:t> Set Computing) y CISC (</a:t>
            </a:r>
            <a:r>
              <a:rPr lang="es-GT" b="0" dirty="0" err="1"/>
              <a:t>Complex</a:t>
            </a:r>
            <a:r>
              <a:rPr lang="es-GT" b="0" dirty="0"/>
              <a:t> </a:t>
            </a:r>
            <a:r>
              <a:rPr lang="es-GT" b="0" dirty="0" err="1"/>
              <a:t>Instruction</a:t>
            </a:r>
            <a:r>
              <a:rPr lang="es-GT" b="0" dirty="0"/>
              <a:t> Set Computing) son dos arquitecturas de procesadores diferentes</a:t>
            </a:r>
            <a:endParaRPr lang="es-MX" b="0" dirty="0"/>
          </a:p>
          <a:p>
            <a:endParaRPr lang="es-MX" dirty="0"/>
          </a:p>
          <a:p>
            <a:endParaRPr lang="es-MX" dirty="0"/>
          </a:p>
          <a:p>
            <a:r>
              <a:rPr lang="es-MX" dirty="0"/>
              <a:t>RISC</a:t>
            </a:r>
            <a:r>
              <a:rPr lang="es-MX" b="0" dirty="0"/>
              <a:t> es una arquitectura de procesador que utiliza un conjunto reducido de instrucciones básicas para realizar tareas complejas. Estas instrucciones son simples y rápidas de ejecutar, lo que permite una mayor velocidad en la ejecución de programas. Además, la arquitectura RISC permite un acceso más rápido a la memoria y una mayor eficiencia en el uso de los recursos del procesador.</a:t>
            </a:r>
            <a:endParaRPr lang="es-GT" b="0" dirty="0"/>
          </a:p>
        </p:txBody>
      </p:sp>
    </p:spTree>
    <p:extLst>
      <p:ext uri="{BB962C8B-B14F-4D97-AF65-F5344CB8AC3E}">
        <p14:creationId xmlns:p14="http://schemas.microsoft.com/office/powerpoint/2010/main" val="867083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264839"/>
            <a:ext cx="7874537" cy="613479"/>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Arquitectura</a:t>
            </a:r>
            <a:r>
              <a:rPr lang="en-US" sz="2400" b="1" cap="all" dirty="0">
                <a:solidFill>
                  <a:schemeClr val="tx1"/>
                </a:solidFill>
              </a:rPr>
              <a:t> </a:t>
            </a:r>
            <a:r>
              <a:rPr lang="en-US" sz="2400" b="1" cap="all" dirty="0" err="1">
                <a:solidFill>
                  <a:schemeClr val="tx1"/>
                </a:solidFill>
              </a:rPr>
              <a:t>risc</a:t>
            </a:r>
            <a:r>
              <a:rPr lang="en-US" sz="2400" b="1" cap="all" dirty="0">
                <a:solidFill>
                  <a:schemeClr val="tx1"/>
                </a:solidFill>
              </a:rPr>
              <a:t> y </a:t>
            </a:r>
            <a:r>
              <a:rPr lang="en-US" sz="2400" b="1" cap="all" dirty="0" err="1">
                <a:solidFill>
                  <a:schemeClr val="tx1"/>
                </a:solidFill>
              </a:rPr>
              <a:t>cics</a:t>
            </a:r>
            <a:endParaRPr lang="en-US" sz="2400" b="1" cap="all" dirty="0">
              <a:solidFill>
                <a:schemeClr val="tx1"/>
              </a:solidFill>
            </a:endParaRPr>
          </a:p>
        </p:txBody>
      </p:sp>
      <p:sp>
        <p:nvSpPr>
          <p:cNvPr id="4" name="CuadroTexto 3">
            <a:extLst>
              <a:ext uri="{FF2B5EF4-FFF2-40B4-BE49-F238E27FC236}">
                <a16:creationId xmlns:a16="http://schemas.microsoft.com/office/drawing/2014/main" id="{7FAB57A8-397C-8897-C882-82FD6B0882F6}"/>
              </a:ext>
            </a:extLst>
          </p:cNvPr>
          <p:cNvSpPr txBox="1"/>
          <p:nvPr/>
        </p:nvSpPr>
        <p:spPr>
          <a:xfrm>
            <a:off x="1481762" y="1052797"/>
            <a:ext cx="7571400" cy="3416320"/>
          </a:xfrm>
          <a:prstGeom prst="rect">
            <a:avLst/>
          </a:prstGeom>
          <a:noFill/>
        </p:spPr>
        <p:txBody>
          <a:bodyPr wrap="square">
            <a:spAutoFit/>
          </a:bodyPr>
          <a:lstStyle>
            <a:defPPr>
              <a:defRPr lang="en-US"/>
            </a:defPPr>
            <a:lvl1pPr algn="just">
              <a:defRPr b="0">
                <a:latin typeface="Arial" panose="020B0604020202020204" pitchFamily="34" charset="0"/>
                <a:cs typeface="Arial" panose="020B0604020202020204" pitchFamily="34" charset="0"/>
              </a:defRPr>
            </a:lvl1pPr>
          </a:lstStyle>
          <a:p>
            <a:r>
              <a:rPr lang="es-MX" dirty="0"/>
              <a:t>CISC es una arquitectura de procesador que utiliza un conjunto complejo de instrucciones para realizar tareas complejas. Estas instrucciones son más complejas que las instrucciones de la arquitectura RISC, lo que permite una mayor eficiencia en la ejecución de programas. Sin embargo, estas instrucciones son más lentas de ejecutar y requieren más recursos del procesador.</a:t>
            </a:r>
          </a:p>
          <a:p>
            <a:endParaRPr lang="es-MX" dirty="0"/>
          </a:p>
          <a:p>
            <a:r>
              <a:rPr lang="es-MX" dirty="0"/>
              <a:t>En general, la arquitectura RISC es más eficiente en términos de velocidad y uso de recursos, mientras que la arquitectura CISC es más eficiente en términos de eficiencia en la ejecución de programas. La elección entre RISC y CISC depende de las necesidades específicas de cada aplicación y del rendimiento deseado.</a:t>
            </a:r>
            <a:endParaRPr lang="es-GT" dirty="0"/>
          </a:p>
        </p:txBody>
      </p:sp>
      <p:pic>
        <p:nvPicPr>
          <p:cNvPr id="5" name="Imagen 4">
            <a:extLst>
              <a:ext uri="{FF2B5EF4-FFF2-40B4-BE49-F238E27FC236}">
                <a16:creationId xmlns:a16="http://schemas.microsoft.com/office/drawing/2014/main" id="{05C8DAB2-8E50-DF87-38D7-D52F8CE5E883}"/>
              </a:ext>
            </a:extLst>
          </p:cNvPr>
          <p:cNvPicPr>
            <a:picLocks noChangeAspect="1"/>
          </p:cNvPicPr>
          <p:nvPr/>
        </p:nvPicPr>
        <p:blipFill>
          <a:blip r:embed="rId2"/>
          <a:stretch>
            <a:fillRect/>
          </a:stretch>
        </p:blipFill>
        <p:spPr>
          <a:xfrm>
            <a:off x="3629025" y="5039337"/>
            <a:ext cx="2466975" cy="1181100"/>
          </a:xfrm>
          <a:prstGeom prst="rect">
            <a:avLst/>
          </a:prstGeom>
        </p:spPr>
      </p:pic>
    </p:spTree>
    <p:extLst>
      <p:ext uri="{BB962C8B-B14F-4D97-AF65-F5344CB8AC3E}">
        <p14:creationId xmlns:p14="http://schemas.microsoft.com/office/powerpoint/2010/main" val="257923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460818"/>
            <a:ext cx="7874537" cy="553409"/>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Procesadores</a:t>
            </a:r>
            <a:r>
              <a:rPr lang="en-US" sz="2400" b="1" cap="all" dirty="0">
                <a:solidFill>
                  <a:schemeClr val="tx1"/>
                </a:solidFill>
              </a:rPr>
              <a:t> con </a:t>
            </a:r>
            <a:r>
              <a:rPr lang="en-US" sz="2400" b="1" cap="all" dirty="0" err="1">
                <a:solidFill>
                  <a:schemeClr val="tx1"/>
                </a:solidFill>
              </a:rPr>
              <a:t>arquitectura</a:t>
            </a:r>
            <a:r>
              <a:rPr lang="en-US" sz="2400" b="1" cap="all" dirty="0">
                <a:solidFill>
                  <a:schemeClr val="tx1"/>
                </a:solidFill>
              </a:rPr>
              <a:t> </a:t>
            </a:r>
            <a:r>
              <a:rPr lang="en-US" sz="2400" b="1" cap="all" dirty="0" err="1">
                <a:solidFill>
                  <a:schemeClr val="tx1"/>
                </a:solidFill>
              </a:rPr>
              <a:t>cisc</a:t>
            </a:r>
            <a:endParaRPr lang="en-US" sz="2400" b="1" cap="all" dirty="0">
              <a:solidFill>
                <a:schemeClr val="tx1"/>
              </a:solidFill>
            </a:endParaRPr>
          </a:p>
        </p:txBody>
      </p:sp>
      <p:sp>
        <p:nvSpPr>
          <p:cNvPr id="4" name="CuadroTexto 3">
            <a:extLst>
              <a:ext uri="{FF2B5EF4-FFF2-40B4-BE49-F238E27FC236}">
                <a16:creationId xmlns:a16="http://schemas.microsoft.com/office/drawing/2014/main" id="{C6B4D484-EDFA-C99F-652B-B12C353E4EEC}"/>
              </a:ext>
            </a:extLst>
          </p:cNvPr>
          <p:cNvSpPr txBox="1"/>
          <p:nvPr/>
        </p:nvSpPr>
        <p:spPr>
          <a:xfrm>
            <a:off x="1364474" y="1475204"/>
            <a:ext cx="7298634" cy="3693319"/>
          </a:xfrm>
          <a:prstGeom prst="rect">
            <a:avLst/>
          </a:prstGeom>
          <a:noFill/>
        </p:spPr>
        <p:txBody>
          <a:bodyPr wrap="square">
            <a:spAutoFit/>
          </a:bodyPr>
          <a:lstStyle>
            <a:defPPr>
              <a:defRPr lang="en-US"/>
            </a:defPPr>
            <a:lvl1pPr algn="just">
              <a:defRPr b="0">
                <a:latin typeface="Arial" panose="020B0604020202020204" pitchFamily="34" charset="0"/>
                <a:cs typeface="Arial" panose="020B0604020202020204" pitchFamily="34" charset="0"/>
              </a:defRPr>
            </a:lvl1pPr>
          </a:lstStyle>
          <a:p>
            <a:r>
              <a:rPr lang="es-MX" b="1" dirty="0"/>
              <a:t>Intel x86: S</a:t>
            </a:r>
            <a:r>
              <a:rPr lang="es-MX" dirty="0"/>
              <a:t>e utilizan en una amplia variedad de computadoras de escritorio, portátiles y servidores.</a:t>
            </a:r>
          </a:p>
          <a:p>
            <a:endParaRPr lang="es-MX" dirty="0"/>
          </a:p>
          <a:p>
            <a:r>
              <a:rPr lang="es-MX" b="1" dirty="0"/>
              <a:t>IBM </a:t>
            </a:r>
            <a:r>
              <a:rPr lang="es-MX" b="1" dirty="0" err="1"/>
              <a:t>Power</a:t>
            </a:r>
            <a:r>
              <a:rPr lang="es-MX" b="1" dirty="0"/>
              <a:t>: </a:t>
            </a:r>
            <a:r>
              <a:rPr lang="es-MX" dirty="0"/>
              <a:t>La familia de procesadores </a:t>
            </a:r>
            <a:r>
              <a:rPr lang="es-MX" dirty="0" err="1"/>
              <a:t>Power</a:t>
            </a:r>
            <a:r>
              <a:rPr lang="es-MX" dirty="0"/>
              <a:t> de IBM es un ejemplo de procesadores CISC utilizados en supercomputadoras. Estos procesadores se utilizan en una amplia variedad de supercomputadoras y servidores de alta capacidad.</a:t>
            </a:r>
          </a:p>
          <a:p>
            <a:endParaRPr lang="es-MX" dirty="0"/>
          </a:p>
          <a:p>
            <a:r>
              <a:rPr lang="es-MX" b="1" dirty="0" err="1"/>
              <a:t>Advanced</a:t>
            </a:r>
            <a:r>
              <a:rPr lang="es-MX" b="1" dirty="0"/>
              <a:t> Micro </a:t>
            </a:r>
            <a:r>
              <a:rPr lang="es-MX" b="1" dirty="0" err="1"/>
              <a:t>Devices</a:t>
            </a:r>
            <a:r>
              <a:rPr lang="es-MX" b="1" dirty="0"/>
              <a:t> (AMD) 29000: </a:t>
            </a:r>
            <a:r>
              <a:rPr lang="es-MX" dirty="0"/>
              <a:t>Estos procesadores se utilizaron en una amplia variedad de sistemas embebidos y computadoras de escritorio.</a:t>
            </a:r>
          </a:p>
          <a:p>
            <a:endParaRPr lang="es-MX" dirty="0"/>
          </a:p>
          <a:p>
            <a:endParaRPr lang="es-MX" dirty="0"/>
          </a:p>
        </p:txBody>
      </p:sp>
      <p:pic>
        <p:nvPicPr>
          <p:cNvPr id="7" name="Imagen 6">
            <a:extLst>
              <a:ext uri="{FF2B5EF4-FFF2-40B4-BE49-F238E27FC236}">
                <a16:creationId xmlns:a16="http://schemas.microsoft.com/office/drawing/2014/main" id="{874FFAAD-6A91-1F1C-BC11-607D1CD38A8A}"/>
              </a:ext>
            </a:extLst>
          </p:cNvPr>
          <p:cNvPicPr>
            <a:picLocks noChangeAspect="1"/>
          </p:cNvPicPr>
          <p:nvPr/>
        </p:nvPicPr>
        <p:blipFill>
          <a:blip r:embed="rId2"/>
          <a:stretch>
            <a:fillRect/>
          </a:stretch>
        </p:blipFill>
        <p:spPr>
          <a:xfrm>
            <a:off x="3629025" y="5039337"/>
            <a:ext cx="2466975" cy="1181100"/>
          </a:xfrm>
          <a:prstGeom prst="rect">
            <a:avLst/>
          </a:prstGeom>
        </p:spPr>
      </p:pic>
    </p:spTree>
    <p:extLst>
      <p:ext uri="{BB962C8B-B14F-4D97-AF65-F5344CB8AC3E}">
        <p14:creationId xmlns:p14="http://schemas.microsoft.com/office/powerpoint/2010/main" val="3234013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58777" y="6032419"/>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2" name="Título 1">
            <a:extLst>
              <a:ext uri="{FF2B5EF4-FFF2-40B4-BE49-F238E27FC236}">
                <a16:creationId xmlns:a16="http://schemas.microsoft.com/office/drawing/2014/main" id="{86935730-9853-08B3-52E4-957432DFB7C1}"/>
              </a:ext>
            </a:extLst>
          </p:cNvPr>
          <p:cNvSpPr txBox="1">
            <a:spLocks/>
          </p:cNvSpPr>
          <p:nvPr/>
        </p:nvSpPr>
        <p:spPr>
          <a:xfrm>
            <a:off x="1330194" y="460818"/>
            <a:ext cx="7874537" cy="553409"/>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Practica</a:t>
            </a:r>
            <a:r>
              <a:rPr lang="en-US" sz="2400" b="1" cap="all" dirty="0">
                <a:solidFill>
                  <a:schemeClr val="tx1"/>
                </a:solidFill>
              </a:rPr>
              <a:t> </a:t>
            </a:r>
            <a:r>
              <a:rPr lang="en-US" sz="2400" b="1" cap="all" dirty="0" err="1">
                <a:solidFill>
                  <a:schemeClr val="tx1"/>
                </a:solidFill>
              </a:rPr>
              <a:t>modelo</a:t>
            </a:r>
            <a:r>
              <a:rPr lang="en-US" sz="2400" b="1" cap="all" dirty="0">
                <a:solidFill>
                  <a:schemeClr val="tx1"/>
                </a:solidFill>
              </a:rPr>
              <a:t> von </a:t>
            </a:r>
            <a:r>
              <a:rPr lang="en-US" sz="2400" b="1" cap="all" dirty="0" err="1">
                <a:solidFill>
                  <a:schemeClr val="tx1"/>
                </a:solidFill>
              </a:rPr>
              <a:t>neumann</a:t>
            </a:r>
            <a:r>
              <a:rPr lang="en-US" sz="2400" b="1" cap="all" dirty="0">
                <a:solidFill>
                  <a:schemeClr val="tx1"/>
                </a:solidFill>
              </a:rPr>
              <a:t> con </a:t>
            </a:r>
            <a:r>
              <a:rPr lang="en-US" sz="2400" b="1" cap="all" dirty="0" err="1">
                <a:solidFill>
                  <a:schemeClr val="tx1"/>
                </a:solidFill>
              </a:rPr>
              <a:t>simulador</a:t>
            </a:r>
            <a:endParaRPr lang="en-US" sz="2400" b="1" cap="all" dirty="0">
              <a:solidFill>
                <a:schemeClr val="tx1"/>
              </a:solidFill>
            </a:endParaRPr>
          </a:p>
        </p:txBody>
      </p:sp>
      <p:sp>
        <p:nvSpPr>
          <p:cNvPr id="5" name="CuadroTexto 4">
            <a:extLst>
              <a:ext uri="{FF2B5EF4-FFF2-40B4-BE49-F238E27FC236}">
                <a16:creationId xmlns:a16="http://schemas.microsoft.com/office/drawing/2014/main" id="{397FA791-89F3-5261-BB89-A34D0A03AAF9}"/>
              </a:ext>
            </a:extLst>
          </p:cNvPr>
          <p:cNvSpPr txBox="1"/>
          <p:nvPr/>
        </p:nvSpPr>
        <p:spPr>
          <a:xfrm>
            <a:off x="2363372" y="2672862"/>
            <a:ext cx="5895405" cy="1754326"/>
          </a:xfrm>
          <a:prstGeom prst="rect">
            <a:avLst/>
          </a:prstGeom>
          <a:noFill/>
        </p:spPr>
        <p:txBody>
          <a:bodyPr wrap="square" rtlCol="0">
            <a:spAutoFit/>
          </a:bodyPr>
          <a:lstStyle/>
          <a:p>
            <a:pPr algn="ctr"/>
            <a:r>
              <a:rPr lang="es-GT" dirty="0"/>
              <a:t>Link:</a:t>
            </a:r>
          </a:p>
          <a:p>
            <a:r>
              <a:rPr lang="es-GT" dirty="0"/>
              <a:t> </a:t>
            </a:r>
            <a:r>
              <a:rPr lang="es-GT" dirty="0">
                <a:hlinkClick r:id="rId2"/>
              </a:rPr>
              <a:t>https://github.com/wvgarcia/arquitecturaII/blob/main/import_von_neumann_sin_entrada.zip</a:t>
            </a:r>
            <a:endParaRPr lang="es-GT" dirty="0"/>
          </a:p>
          <a:p>
            <a:endParaRPr lang="es-GT" dirty="0"/>
          </a:p>
          <a:p>
            <a:r>
              <a:rPr lang="es-GT" dirty="0"/>
              <a:t>Nota: toda práctica ayuda en el avance de tu proyecto.</a:t>
            </a:r>
          </a:p>
        </p:txBody>
      </p:sp>
    </p:spTree>
    <p:extLst>
      <p:ext uri="{BB962C8B-B14F-4D97-AF65-F5344CB8AC3E}">
        <p14:creationId xmlns:p14="http://schemas.microsoft.com/office/powerpoint/2010/main" val="901767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58777" y="6032419"/>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a:solidFill>
                  <a:schemeClr val="tx1"/>
                </a:solidFill>
              </a:rPr>
              <a:t>fin</a:t>
            </a:r>
          </a:p>
        </p:txBody>
      </p:sp>
      <p:sp>
        <p:nvSpPr>
          <p:cNvPr id="2" name="Rectángulo 1">
            <a:extLst>
              <a:ext uri="{FF2B5EF4-FFF2-40B4-BE49-F238E27FC236}">
                <a16:creationId xmlns:a16="http://schemas.microsoft.com/office/drawing/2014/main" id="{77CA6F4D-EC46-6AC1-9F3E-03AF491C5E8B}"/>
              </a:ext>
            </a:extLst>
          </p:cNvPr>
          <p:cNvSpPr/>
          <p:nvPr/>
        </p:nvSpPr>
        <p:spPr>
          <a:xfrm>
            <a:off x="3021495" y="2332383"/>
            <a:ext cx="402866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&gt;preguntas</a:t>
            </a:r>
          </a:p>
        </p:txBody>
      </p:sp>
    </p:spTree>
    <p:extLst>
      <p:ext uri="{BB962C8B-B14F-4D97-AF65-F5344CB8AC3E}">
        <p14:creationId xmlns:p14="http://schemas.microsoft.com/office/powerpoint/2010/main" val="323819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1749396" y="33651"/>
            <a:ext cx="7368100" cy="839545"/>
          </a:xfrm>
        </p:spPr>
        <p:txBody>
          <a:bodyPr anchor="b">
            <a:normAutofit/>
          </a:bodyPr>
          <a:lstStyle/>
          <a:p>
            <a:pPr algn="ctr"/>
            <a:r>
              <a:rPr lang="es-GT" sz="4800" dirty="0"/>
              <a:t>proyecto</a:t>
            </a:r>
          </a:p>
        </p:txBody>
      </p:sp>
      <p:sp>
        <p:nvSpPr>
          <p:cNvPr id="3" name="Subtítulo 2">
            <a:extLst>
              <a:ext uri="{FF2B5EF4-FFF2-40B4-BE49-F238E27FC236}">
                <a16:creationId xmlns:a16="http://schemas.microsoft.com/office/drawing/2014/main" id="{ABC97BDC-AD31-8D73-325C-313AA667A2C7}"/>
              </a:ext>
            </a:extLst>
          </p:cNvPr>
          <p:cNvSpPr>
            <a:spLocks noGrp="1"/>
          </p:cNvSpPr>
          <p:nvPr>
            <p:ph type="subTitle" idx="1"/>
          </p:nvPr>
        </p:nvSpPr>
        <p:spPr>
          <a:xfrm>
            <a:off x="8623496" y="6036298"/>
            <a:ext cx="3221502" cy="368278"/>
          </a:xfrm>
        </p:spPr>
        <p:txBody>
          <a:bodyPr anchor="t">
            <a:noAutofit/>
          </a:bodyPr>
          <a:lstStyle/>
          <a:p>
            <a:pPr marL="45720" algn="l" defTabSz="914400">
              <a:spcBef>
                <a:spcPts val="1400"/>
              </a:spcBef>
              <a:buClr>
                <a:schemeClr val="tx1"/>
              </a:buClr>
            </a:pPr>
            <a:r>
              <a:rPr lang="es-GT" sz="2000" dirty="0">
                <a:solidFill>
                  <a:schemeClr val="tx1"/>
                </a:solidFill>
              </a:rPr>
              <a:t>Ing. Walter García</a:t>
            </a:r>
          </a:p>
        </p:txBody>
      </p:sp>
      <p:sp>
        <p:nvSpPr>
          <p:cNvPr id="4" name="Rectángulo 3">
            <a:extLst>
              <a:ext uri="{FF2B5EF4-FFF2-40B4-BE49-F238E27FC236}">
                <a16:creationId xmlns:a16="http://schemas.microsoft.com/office/drawing/2014/main" id="{97C277FF-FCEB-042B-6FC1-E5C80F4AD6C1}"/>
              </a:ext>
            </a:extLst>
          </p:cNvPr>
          <p:cNvSpPr/>
          <p:nvPr/>
        </p:nvSpPr>
        <p:spPr>
          <a:xfrm>
            <a:off x="1126655" y="1878167"/>
            <a:ext cx="195183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Documental</a:t>
            </a:r>
          </a:p>
        </p:txBody>
      </p:sp>
      <p:sp>
        <p:nvSpPr>
          <p:cNvPr id="5" name="Rectángulo 4">
            <a:extLst>
              <a:ext uri="{FF2B5EF4-FFF2-40B4-BE49-F238E27FC236}">
                <a16:creationId xmlns:a16="http://schemas.microsoft.com/office/drawing/2014/main" id="{934D64B4-8DBF-FCE8-D53A-D600C679428B}"/>
              </a:ext>
            </a:extLst>
          </p:cNvPr>
          <p:cNvSpPr/>
          <p:nvPr/>
        </p:nvSpPr>
        <p:spPr>
          <a:xfrm>
            <a:off x="1166301" y="3427145"/>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Técnica</a:t>
            </a:r>
          </a:p>
        </p:txBody>
      </p:sp>
      <p:sp>
        <p:nvSpPr>
          <p:cNvPr id="6" name="Rectángulo 5">
            <a:extLst>
              <a:ext uri="{FF2B5EF4-FFF2-40B4-BE49-F238E27FC236}">
                <a16:creationId xmlns:a16="http://schemas.microsoft.com/office/drawing/2014/main" id="{05BEC123-F683-854F-70D8-89C7EC6E37F0}"/>
              </a:ext>
            </a:extLst>
          </p:cNvPr>
          <p:cNvSpPr/>
          <p:nvPr/>
        </p:nvSpPr>
        <p:spPr>
          <a:xfrm>
            <a:off x="1166301" y="5121898"/>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dirty="0"/>
          </a:p>
          <a:p>
            <a:pPr algn="ctr"/>
            <a:r>
              <a:rPr lang="es-GT" dirty="0"/>
              <a:t>Exposición</a:t>
            </a:r>
          </a:p>
          <a:p>
            <a:pPr algn="ctr"/>
            <a:endParaRPr lang="es-GT" dirty="0"/>
          </a:p>
        </p:txBody>
      </p:sp>
      <p:sp>
        <p:nvSpPr>
          <p:cNvPr id="7" name="CuadroTexto 6">
            <a:extLst>
              <a:ext uri="{FF2B5EF4-FFF2-40B4-BE49-F238E27FC236}">
                <a16:creationId xmlns:a16="http://schemas.microsoft.com/office/drawing/2014/main" id="{DD8C5677-A0F1-BFD9-A440-461B51A38818}"/>
              </a:ext>
            </a:extLst>
          </p:cNvPr>
          <p:cNvSpPr txBox="1"/>
          <p:nvPr/>
        </p:nvSpPr>
        <p:spPr>
          <a:xfrm>
            <a:off x="1046921" y="886190"/>
            <a:ext cx="8481391" cy="584775"/>
          </a:xfrm>
          <a:prstGeom prst="rect">
            <a:avLst/>
          </a:prstGeom>
          <a:noFill/>
        </p:spPr>
        <p:txBody>
          <a:bodyPr wrap="square" rtlCol="0">
            <a:spAutoFit/>
          </a:bodyPr>
          <a:lstStyle/>
          <a:p>
            <a:r>
              <a:rPr lang="es-GT" sz="1600" dirty="0"/>
              <a:t>Crear en el simular proyecto que contenga la solución por ejemplo: control automático para un invernadero, controles automáticos de casa inteligente, etc.</a:t>
            </a:r>
          </a:p>
        </p:txBody>
      </p:sp>
      <p:sp>
        <p:nvSpPr>
          <p:cNvPr id="8" name="CuadroTexto 7">
            <a:extLst>
              <a:ext uri="{FF2B5EF4-FFF2-40B4-BE49-F238E27FC236}">
                <a16:creationId xmlns:a16="http://schemas.microsoft.com/office/drawing/2014/main" id="{415B4125-9CC3-29A7-4779-D299DC709F86}"/>
              </a:ext>
            </a:extLst>
          </p:cNvPr>
          <p:cNvSpPr txBox="1"/>
          <p:nvPr/>
        </p:nvSpPr>
        <p:spPr>
          <a:xfrm>
            <a:off x="3226904" y="1878167"/>
            <a:ext cx="5042454" cy="1077218"/>
          </a:xfrm>
          <a:prstGeom prst="rect">
            <a:avLst/>
          </a:prstGeom>
          <a:noFill/>
        </p:spPr>
        <p:txBody>
          <a:bodyPr wrap="square" rtlCol="0">
            <a:spAutoFit/>
          </a:bodyPr>
          <a:lstStyle/>
          <a:p>
            <a:r>
              <a:rPr lang="es-GT" sz="1600" dirty="0"/>
              <a:t>Caratula, Introducción, índice, contenido, conclusión bibliografía, en contenido agregar todos los aspectos como visión, misión, diagramas, objetivos, etc.</a:t>
            </a:r>
          </a:p>
        </p:txBody>
      </p:sp>
      <p:sp>
        <p:nvSpPr>
          <p:cNvPr id="9" name="CuadroTexto 8">
            <a:extLst>
              <a:ext uri="{FF2B5EF4-FFF2-40B4-BE49-F238E27FC236}">
                <a16:creationId xmlns:a16="http://schemas.microsoft.com/office/drawing/2014/main" id="{74220AF7-FBC0-503D-9BC1-B0731D1F90FF}"/>
              </a:ext>
            </a:extLst>
          </p:cNvPr>
          <p:cNvSpPr txBox="1"/>
          <p:nvPr/>
        </p:nvSpPr>
        <p:spPr>
          <a:xfrm>
            <a:off x="3226904" y="3610228"/>
            <a:ext cx="5042454" cy="584775"/>
          </a:xfrm>
          <a:prstGeom prst="rect">
            <a:avLst/>
          </a:prstGeom>
          <a:noFill/>
        </p:spPr>
        <p:txBody>
          <a:bodyPr wrap="square" rtlCol="0">
            <a:spAutoFit/>
          </a:bodyPr>
          <a:lstStyle/>
          <a:p>
            <a:r>
              <a:rPr lang="es-GT" sz="1600" dirty="0"/>
              <a:t>Código fuente de su proyecto y descripción de funciones técnicas.</a:t>
            </a:r>
          </a:p>
        </p:txBody>
      </p:sp>
      <p:sp>
        <p:nvSpPr>
          <p:cNvPr id="10" name="CuadroTexto 9">
            <a:extLst>
              <a:ext uri="{FF2B5EF4-FFF2-40B4-BE49-F238E27FC236}">
                <a16:creationId xmlns:a16="http://schemas.microsoft.com/office/drawing/2014/main" id="{991CF205-960F-7B44-2512-9223E7782096}"/>
              </a:ext>
            </a:extLst>
          </p:cNvPr>
          <p:cNvSpPr txBox="1"/>
          <p:nvPr/>
        </p:nvSpPr>
        <p:spPr>
          <a:xfrm>
            <a:off x="3226904" y="5286710"/>
            <a:ext cx="5042454" cy="338554"/>
          </a:xfrm>
          <a:prstGeom prst="rect">
            <a:avLst/>
          </a:prstGeom>
          <a:noFill/>
        </p:spPr>
        <p:txBody>
          <a:bodyPr wrap="square" rtlCol="0">
            <a:spAutoFit/>
          </a:bodyPr>
          <a:lstStyle/>
          <a:p>
            <a:r>
              <a:rPr lang="es-GT" sz="1600" dirty="0"/>
              <a:t>Exposición gerencial de su proyecto.</a:t>
            </a:r>
          </a:p>
        </p:txBody>
      </p:sp>
    </p:spTree>
    <p:extLst>
      <p:ext uri="{BB962C8B-B14F-4D97-AF65-F5344CB8AC3E}">
        <p14:creationId xmlns:p14="http://schemas.microsoft.com/office/powerpoint/2010/main" val="283867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2226475" y="645097"/>
            <a:ext cx="7368100" cy="839545"/>
          </a:xfrm>
        </p:spPr>
        <p:txBody>
          <a:bodyPr anchor="b">
            <a:normAutofit/>
          </a:bodyPr>
          <a:lstStyle/>
          <a:p>
            <a:pPr algn="ctr"/>
            <a:r>
              <a:rPr lang="es-GT" sz="4800" dirty="0"/>
              <a:t>Temas</a:t>
            </a:r>
          </a:p>
        </p:txBody>
      </p:sp>
      <p:sp>
        <p:nvSpPr>
          <p:cNvPr id="3" name="Subtítulo 2">
            <a:extLst>
              <a:ext uri="{FF2B5EF4-FFF2-40B4-BE49-F238E27FC236}">
                <a16:creationId xmlns:a16="http://schemas.microsoft.com/office/drawing/2014/main" id="{ABC97BDC-AD31-8D73-325C-313AA667A2C7}"/>
              </a:ext>
            </a:extLst>
          </p:cNvPr>
          <p:cNvSpPr>
            <a:spLocks noGrp="1"/>
          </p:cNvSpPr>
          <p:nvPr>
            <p:ph type="subTitle" idx="1"/>
          </p:nvPr>
        </p:nvSpPr>
        <p:spPr>
          <a:xfrm>
            <a:off x="8623496" y="6036298"/>
            <a:ext cx="3221502" cy="368278"/>
          </a:xfrm>
        </p:spPr>
        <p:txBody>
          <a:bodyPr anchor="t">
            <a:noAutofit/>
          </a:bodyPr>
          <a:lstStyle/>
          <a:p>
            <a:pPr marL="45720" algn="l" defTabSz="914400">
              <a:spcBef>
                <a:spcPts val="1400"/>
              </a:spcBef>
              <a:buClr>
                <a:schemeClr val="tx1"/>
              </a:buClr>
            </a:pPr>
            <a:r>
              <a:rPr lang="es-GT" sz="2000" dirty="0">
                <a:solidFill>
                  <a:schemeClr val="tx1"/>
                </a:solidFill>
              </a:rPr>
              <a:t>Ing. Walter García</a:t>
            </a:r>
          </a:p>
        </p:txBody>
      </p:sp>
      <p:sp>
        <p:nvSpPr>
          <p:cNvPr id="4" name="Rectángulo 3">
            <a:extLst>
              <a:ext uri="{FF2B5EF4-FFF2-40B4-BE49-F238E27FC236}">
                <a16:creationId xmlns:a16="http://schemas.microsoft.com/office/drawing/2014/main" id="{97C277FF-FCEB-042B-6FC1-E5C80F4AD6C1}"/>
              </a:ext>
            </a:extLst>
          </p:cNvPr>
          <p:cNvSpPr/>
          <p:nvPr/>
        </p:nvSpPr>
        <p:spPr>
          <a:xfrm>
            <a:off x="1762538" y="2971800"/>
            <a:ext cx="212034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Arquitectura </a:t>
            </a:r>
            <a:r>
              <a:rPr lang="es-GT" dirty="0" err="1"/>
              <a:t>Von</a:t>
            </a:r>
            <a:r>
              <a:rPr lang="es-GT" dirty="0"/>
              <a:t> Neumann</a:t>
            </a:r>
          </a:p>
        </p:txBody>
      </p:sp>
      <p:sp>
        <p:nvSpPr>
          <p:cNvPr id="5" name="Rectángulo 4">
            <a:extLst>
              <a:ext uri="{FF2B5EF4-FFF2-40B4-BE49-F238E27FC236}">
                <a16:creationId xmlns:a16="http://schemas.microsoft.com/office/drawing/2014/main" id="{934D64B4-8DBF-FCE8-D53A-D600C679428B}"/>
              </a:ext>
            </a:extLst>
          </p:cNvPr>
          <p:cNvSpPr/>
          <p:nvPr/>
        </p:nvSpPr>
        <p:spPr>
          <a:xfrm>
            <a:off x="4954431" y="2971800"/>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Arquitectura de Harvard	</a:t>
            </a:r>
          </a:p>
        </p:txBody>
      </p:sp>
      <p:sp>
        <p:nvSpPr>
          <p:cNvPr id="6" name="Rectángulo 5">
            <a:extLst>
              <a:ext uri="{FF2B5EF4-FFF2-40B4-BE49-F238E27FC236}">
                <a16:creationId xmlns:a16="http://schemas.microsoft.com/office/drawing/2014/main" id="{05BEC123-F683-854F-70D8-89C7EC6E37F0}"/>
              </a:ext>
            </a:extLst>
          </p:cNvPr>
          <p:cNvSpPr/>
          <p:nvPr/>
        </p:nvSpPr>
        <p:spPr>
          <a:xfrm>
            <a:off x="7682388" y="2971800"/>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RISC Y CISC</a:t>
            </a:r>
          </a:p>
        </p:txBody>
      </p:sp>
    </p:spTree>
    <p:extLst>
      <p:ext uri="{BB962C8B-B14F-4D97-AF65-F5344CB8AC3E}">
        <p14:creationId xmlns:p14="http://schemas.microsoft.com/office/powerpoint/2010/main" val="2862685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Arquitectura</a:t>
            </a:r>
            <a:r>
              <a:rPr lang="en-US" sz="2400" b="1" kern="1200" cap="all" baseline="0" dirty="0">
                <a:solidFill>
                  <a:schemeClr val="tx1"/>
                </a:solidFill>
                <a:latin typeface="+mj-lt"/>
                <a:ea typeface="+mj-ea"/>
                <a:cs typeface="+mj-cs"/>
              </a:rPr>
              <a:t> de von </a:t>
            </a:r>
            <a:r>
              <a:rPr lang="en-US" sz="2400" b="1" kern="1200" cap="all" baseline="0" dirty="0" err="1">
                <a:solidFill>
                  <a:schemeClr val="tx1"/>
                </a:solidFill>
                <a:latin typeface="+mj-lt"/>
                <a:ea typeface="+mj-ea"/>
                <a:cs typeface="+mj-cs"/>
              </a:rPr>
              <a:t>neumann</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658DA285-F77F-8C58-E704-DA25CEA44A5D}"/>
              </a:ext>
            </a:extLst>
          </p:cNvPr>
          <p:cNvSpPr txBox="1"/>
          <p:nvPr/>
        </p:nvSpPr>
        <p:spPr>
          <a:xfrm>
            <a:off x="1302026" y="1997839"/>
            <a:ext cx="8070115" cy="2862322"/>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La arquitectura de </a:t>
            </a:r>
            <a:r>
              <a:rPr lang="es-MX" dirty="0" err="1"/>
              <a:t>Von</a:t>
            </a:r>
            <a:r>
              <a:rPr lang="es-MX" dirty="0"/>
              <a:t> Neumann es un modelo de computadora desarrollado por el matemático y científico de la computación John </a:t>
            </a:r>
            <a:r>
              <a:rPr lang="es-MX" dirty="0" err="1"/>
              <a:t>Von</a:t>
            </a:r>
            <a:r>
              <a:rPr lang="es-MX" dirty="0"/>
              <a:t> Neumann en la década de 1940. Este modelo es conocido como el modelo básico de una computadora moderna y ha sido la base para la construcción de la mayoría de las computadoras hasta la fecha.</a:t>
            </a:r>
          </a:p>
          <a:p>
            <a:endParaRPr lang="es-MX" dirty="0"/>
          </a:p>
          <a:p>
            <a:endParaRPr lang="es-MX" dirty="0"/>
          </a:p>
          <a:p>
            <a:r>
              <a:rPr lang="es-MX" dirty="0"/>
              <a:t>La arquitectura de </a:t>
            </a:r>
            <a:r>
              <a:rPr lang="es-MX" dirty="0" err="1"/>
              <a:t>Von</a:t>
            </a:r>
            <a:r>
              <a:rPr lang="es-MX" dirty="0"/>
              <a:t> Neumann se basa en cuatro componentes básicos: un procesador central, memoria, dispositivos de entrada y dispositivos de salida.</a:t>
            </a:r>
            <a:endParaRPr lang="es-GT" dirty="0"/>
          </a:p>
        </p:txBody>
      </p:sp>
    </p:spTree>
    <p:extLst>
      <p:ext uri="{BB962C8B-B14F-4D97-AF65-F5344CB8AC3E}">
        <p14:creationId xmlns:p14="http://schemas.microsoft.com/office/powerpoint/2010/main" val="373709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Partes</a:t>
            </a:r>
            <a:r>
              <a:rPr lang="en-US" sz="2400" b="1" kern="1200" cap="all" baseline="0" dirty="0">
                <a:solidFill>
                  <a:schemeClr val="tx1"/>
                </a:solidFill>
                <a:latin typeface="+mj-lt"/>
                <a:ea typeface="+mj-ea"/>
                <a:cs typeface="+mj-cs"/>
              </a:rPr>
              <a:t> de la </a:t>
            </a:r>
            <a:r>
              <a:rPr lang="en-US" sz="2400" b="1" kern="1200" cap="all" baseline="0" dirty="0" err="1">
                <a:solidFill>
                  <a:schemeClr val="tx1"/>
                </a:solidFill>
                <a:latin typeface="+mj-lt"/>
                <a:ea typeface="+mj-ea"/>
                <a:cs typeface="+mj-cs"/>
              </a:rPr>
              <a:t>arquitectura</a:t>
            </a:r>
            <a:r>
              <a:rPr lang="en-US" sz="2400" b="1" kern="1200" cap="all" baseline="0" dirty="0">
                <a:solidFill>
                  <a:schemeClr val="tx1"/>
                </a:solidFill>
                <a:latin typeface="+mj-lt"/>
                <a:ea typeface="+mj-ea"/>
                <a:cs typeface="+mj-cs"/>
              </a:rPr>
              <a:t> de von </a:t>
            </a:r>
            <a:r>
              <a:rPr lang="en-US" sz="2400" b="1" kern="1200" cap="all" baseline="0" dirty="0" err="1">
                <a:solidFill>
                  <a:schemeClr val="tx1"/>
                </a:solidFill>
                <a:latin typeface="+mj-lt"/>
                <a:ea typeface="+mj-ea"/>
                <a:cs typeface="+mj-cs"/>
              </a:rPr>
              <a:t>neumann</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1073D1FB-7518-E66C-3269-EAD4DA17D6EF}"/>
              </a:ext>
            </a:extLst>
          </p:cNvPr>
          <p:cNvSpPr txBox="1"/>
          <p:nvPr/>
        </p:nvSpPr>
        <p:spPr>
          <a:xfrm>
            <a:off x="1447799" y="1836633"/>
            <a:ext cx="7874537" cy="3139321"/>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b="1" dirty="0"/>
              <a:t>El procesador central </a:t>
            </a:r>
            <a:r>
              <a:rPr lang="es-MX" dirty="0"/>
              <a:t>es el corazón de la computadora. Es responsable de realizar todas las operaciones aritméticas y lógicas, así como de controlar el flujo de datos en la computadora.</a:t>
            </a:r>
          </a:p>
          <a:p>
            <a:endParaRPr lang="es-MX" dirty="0"/>
          </a:p>
          <a:p>
            <a:r>
              <a:rPr lang="es-MX" dirty="0"/>
              <a:t>La memoria es un componente vital de la arquitectura de </a:t>
            </a:r>
            <a:r>
              <a:rPr lang="es-MX" dirty="0" err="1"/>
              <a:t>Von</a:t>
            </a:r>
            <a:r>
              <a:rPr lang="es-MX" dirty="0"/>
              <a:t> Neumann. Almacena los datos y programas que se utilizan en la computadora. La memoria se divide en dos partes: </a:t>
            </a:r>
            <a:r>
              <a:rPr lang="es-MX" b="1" dirty="0"/>
              <a:t>memoria principal y memoria secundaria</a:t>
            </a:r>
            <a:r>
              <a:rPr lang="es-MX" dirty="0"/>
              <a:t>. La memoria principal es más rápida y más costosa que la memoria secundaria.</a:t>
            </a:r>
          </a:p>
          <a:p>
            <a:endParaRPr lang="es-MX" dirty="0"/>
          </a:p>
          <a:p>
            <a:r>
              <a:rPr lang="es-MX" b="1" dirty="0"/>
              <a:t>Los dispositivos de entrada </a:t>
            </a:r>
            <a:r>
              <a:rPr lang="es-MX" dirty="0"/>
              <a:t>permiten que los usuarios ingresen datos y comandos a la computadora. Algunos ejemplos incluyen el teclado, el mouse y el escáner.</a:t>
            </a:r>
            <a:endParaRPr lang="es-GT" dirty="0"/>
          </a:p>
        </p:txBody>
      </p:sp>
    </p:spTree>
    <p:extLst>
      <p:ext uri="{BB962C8B-B14F-4D97-AF65-F5344CB8AC3E}">
        <p14:creationId xmlns:p14="http://schemas.microsoft.com/office/powerpoint/2010/main" val="411017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Partes</a:t>
            </a:r>
            <a:r>
              <a:rPr lang="en-US" sz="2400" b="1" kern="1200" cap="all" baseline="0" dirty="0">
                <a:solidFill>
                  <a:schemeClr val="tx1"/>
                </a:solidFill>
                <a:latin typeface="+mj-lt"/>
                <a:ea typeface="+mj-ea"/>
                <a:cs typeface="+mj-cs"/>
              </a:rPr>
              <a:t> de la </a:t>
            </a:r>
            <a:r>
              <a:rPr lang="en-US" sz="2400" b="1" kern="1200" cap="all" baseline="0" dirty="0" err="1">
                <a:solidFill>
                  <a:schemeClr val="tx1"/>
                </a:solidFill>
                <a:latin typeface="+mj-lt"/>
                <a:ea typeface="+mj-ea"/>
                <a:cs typeface="+mj-cs"/>
              </a:rPr>
              <a:t>arquitectura</a:t>
            </a:r>
            <a:r>
              <a:rPr lang="en-US" sz="2400" b="1" kern="1200" cap="all" baseline="0" dirty="0">
                <a:solidFill>
                  <a:schemeClr val="tx1"/>
                </a:solidFill>
                <a:latin typeface="+mj-lt"/>
                <a:ea typeface="+mj-ea"/>
                <a:cs typeface="+mj-cs"/>
              </a:rPr>
              <a:t> de von </a:t>
            </a:r>
            <a:r>
              <a:rPr lang="en-US" sz="2400" b="1" kern="1200" cap="all" baseline="0" dirty="0" err="1">
                <a:solidFill>
                  <a:schemeClr val="tx1"/>
                </a:solidFill>
                <a:latin typeface="+mj-lt"/>
                <a:ea typeface="+mj-ea"/>
                <a:cs typeface="+mj-cs"/>
              </a:rPr>
              <a:t>neumann</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8D150CD4-D9F5-A29E-81E0-BD1A6CEA1A60}"/>
              </a:ext>
            </a:extLst>
          </p:cNvPr>
          <p:cNvSpPr txBox="1"/>
          <p:nvPr/>
        </p:nvSpPr>
        <p:spPr>
          <a:xfrm>
            <a:off x="1556671" y="2482965"/>
            <a:ext cx="8093766" cy="2308324"/>
          </a:xfrm>
          <a:prstGeom prst="rect">
            <a:avLst/>
          </a:prstGeom>
          <a:noFill/>
        </p:spPr>
        <p:txBody>
          <a:bodyPr wrap="square">
            <a:spAutoFit/>
          </a:bodyPr>
          <a:lstStyle>
            <a:defPPr>
              <a:defRPr lang="en-US"/>
            </a:defPPr>
            <a:lvl1pPr algn="just">
              <a:defRPr b="1">
                <a:latin typeface="Arial" panose="020B0604020202020204" pitchFamily="34" charset="0"/>
                <a:cs typeface="Arial" panose="020B0604020202020204" pitchFamily="34" charset="0"/>
              </a:defRPr>
            </a:lvl1pPr>
          </a:lstStyle>
          <a:p>
            <a:r>
              <a:rPr lang="es-MX" dirty="0"/>
              <a:t>Los dispositivos de salida </a:t>
            </a:r>
            <a:r>
              <a:rPr lang="es-MX" b="0" dirty="0"/>
              <a:t>permiten que la computadora muestre los resultados de sus operaciones. Algunos ejemplos incluyen la pantalla, la impresora y los altavoces.</a:t>
            </a:r>
          </a:p>
          <a:p>
            <a:endParaRPr lang="es-MX" b="0" dirty="0"/>
          </a:p>
          <a:p>
            <a:r>
              <a:rPr lang="es-MX" b="0" dirty="0"/>
              <a:t>La arquitectura de </a:t>
            </a:r>
            <a:r>
              <a:rPr lang="es-MX" b="0" dirty="0" err="1"/>
              <a:t>Von</a:t>
            </a:r>
            <a:r>
              <a:rPr lang="es-MX" b="0" dirty="0"/>
              <a:t> Neumann funciona mediante el uso de una serie de instrucciones, llamadas programas, que se almacenan en la memoria. El procesador central lee estas instrucciones y las ejecuta, utilizando la memoria para almacenar los datos y los resultados.</a:t>
            </a:r>
            <a:endParaRPr lang="es-GT" b="0" dirty="0"/>
          </a:p>
        </p:txBody>
      </p:sp>
    </p:spTree>
    <p:extLst>
      <p:ext uri="{BB962C8B-B14F-4D97-AF65-F5344CB8AC3E}">
        <p14:creationId xmlns:p14="http://schemas.microsoft.com/office/powerpoint/2010/main" val="6246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297599" y="725486"/>
            <a:ext cx="7874537" cy="600393"/>
          </a:xfrm>
        </p:spPr>
        <p:txBody>
          <a:bodyPr vert="horz" lIns="91440" tIns="45720" rIns="91440" bIns="45720" rtlCol="0" anchor="b">
            <a:normAutofit/>
          </a:bodyPr>
          <a:lstStyle/>
          <a:p>
            <a:pPr algn="ctr">
              <a:lnSpc>
                <a:spcPct val="85000"/>
              </a:lnSpc>
            </a:pPr>
            <a:r>
              <a:rPr lang="es-GT" sz="2400" b="1" cap="all" dirty="0">
                <a:solidFill>
                  <a:schemeClr val="tx1"/>
                </a:solidFill>
              </a:rPr>
              <a:t>DIAGRAMA DE LA ARQUITECTURA DE VON NEUMANN</a:t>
            </a:r>
            <a:endParaRPr lang="en-US" sz="24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pic>
        <p:nvPicPr>
          <p:cNvPr id="5" name="Imagen 4">
            <a:extLst>
              <a:ext uri="{FF2B5EF4-FFF2-40B4-BE49-F238E27FC236}">
                <a16:creationId xmlns:a16="http://schemas.microsoft.com/office/drawing/2014/main" id="{113AACE9-6A75-84B8-BBAB-57B0224CC1AF}"/>
              </a:ext>
            </a:extLst>
          </p:cNvPr>
          <p:cNvPicPr>
            <a:picLocks noChangeAspect="1"/>
          </p:cNvPicPr>
          <p:nvPr/>
        </p:nvPicPr>
        <p:blipFill>
          <a:blip r:embed="rId2"/>
          <a:stretch>
            <a:fillRect/>
          </a:stretch>
        </p:blipFill>
        <p:spPr>
          <a:xfrm>
            <a:off x="2512914" y="1697375"/>
            <a:ext cx="4802286" cy="4435139"/>
          </a:xfrm>
          <a:prstGeom prst="rect">
            <a:avLst/>
          </a:prstGeom>
        </p:spPr>
      </p:pic>
    </p:spTree>
    <p:extLst>
      <p:ext uri="{BB962C8B-B14F-4D97-AF65-F5344CB8AC3E}">
        <p14:creationId xmlns:p14="http://schemas.microsoft.com/office/powerpoint/2010/main" val="93046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232736" y="840808"/>
            <a:ext cx="7874537" cy="600393"/>
          </a:xfrm>
        </p:spPr>
        <p:txBody>
          <a:bodyPr vert="horz" lIns="91440" tIns="45720" rIns="91440" bIns="45720" rtlCol="0" anchor="b">
            <a:normAutofit fontScale="90000"/>
          </a:bodyPr>
          <a:lstStyle/>
          <a:p>
            <a:pPr algn="ctr">
              <a:lnSpc>
                <a:spcPct val="85000"/>
              </a:lnSpc>
            </a:pPr>
            <a:r>
              <a:rPr lang="es-GT" sz="2200" b="1" cap="all" dirty="0">
                <a:solidFill>
                  <a:schemeClr val="tx1"/>
                </a:solidFill>
              </a:rPr>
              <a:t>QUE ES LA ARQUITECTURA DE HARVARD </a:t>
            </a:r>
            <a:br>
              <a:rPr lang="es-GT" sz="2200" b="1" cap="all" dirty="0">
                <a:solidFill>
                  <a:schemeClr val="tx1"/>
                </a:solidFill>
              </a:rPr>
            </a:br>
            <a:endParaRPr lang="en-US" sz="22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7" name="CuadroTexto 6">
            <a:extLst>
              <a:ext uri="{FF2B5EF4-FFF2-40B4-BE49-F238E27FC236}">
                <a16:creationId xmlns:a16="http://schemas.microsoft.com/office/drawing/2014/main" id="{DCF2CDC8-D5B0-F4C2-79A6-82A5AE65D40B}"/>
              </a:ext>
            </a:extLst>
          </p:cNvPr>
          <p:cNvSpPr txBox="1"/>
          <p:nvPr/>
        </p:nvSpPr>
        <p:spPr>
          <a:xfrm>
            <a:off x="1143687" y="1951672"/>
            <a:ext cx="8052633" cy="3139321"/>
          </a:xfrm>
          <a:prstGeom prst="rect">
            <a:avLst/>
          </a:prstGeom>
          <a:noFill/>
        </p:spPr>
        <p:txBody>
          <a:bodyPr wrap="square">
            <a:spAutoFit/>
          </a:bodyPr>
          <a:lstStyle/>
          <a:p>
            <a:pPr algn="just"/>
            <a:r>
              <a:rPr lang="es-MX" dirty="0">
                <a:latin typeface="Arial" panose="020B0604020202020204" pitchFamily="34" charset="0"/>
                <a:cs typeface="Arial" panose="020B0604020202020204" pitchFamily="34" charset="0"/>
              </a:rPr>
              <a:t>La arquitectura Harvard es una estructura de computadora que se diferencia de la arquitectura de </a:t>
            </a:r>
            <a:r>
              <a:rPr lang="es-MX" dirty="0" err="1">
                <a:latin typeface="Arial" panose="020B0604020202020204" pitchFamily="34" charset="0"/>
                <a:cs typeface="Arial" panose="020B0604020202020204" pitchFamily="34" charset="0"/>
              </a:rPr>
              <a:t>Von</a:t>
            </a:r>
            <a:r>
              <a:rPr lang="es-MX" dirty="0">
                <a:latin typeface="Arial" panose="020B0604020202020204" pitchFamily="34" charset="0"/>
                <a:cs typeface="Arial" panose="020B0604020202020204" pitchFamily="34" charset="0"/>
              </a:rPr>
              <a:t> Neumann en que tiene dos bancos de memoria separados para almacenar datos y código. En la arquitectura Harvard, un banco de memoria es específico para almacenar el código (programa) y otro banco de memoria es específico para almacenar los datos.</a:t>
            </a:r>
          </a:p>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Esta arquitectura se llama Harvard porque fue desarrollada por los investigadores de la Universidad de Harvard en los años 40. La arquitectura Harvard se utiliza en muchas computadoras embebidas y sistemas controlados por microcontroladores, ya que ofrece una mayor eficiencia y velocidad en la accesibilidad a la memoria.</a:t>
            </a:r>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3194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232736" y="840808"/>
            <a:ext cx="7874537" cy="600393"/>
          </a:xfrm>
        </p:spPr>
        <p:txBody>
          <a:bodyPr vert="horz" lIns="91440" tIns="45720" rIns="91440" bIns="45720" rtlCol="0" anchor="b">
            <a:normAutofit fontScale="90000"/>
          </a:bodyPr>
          <a:lstStyle/>
          <a:p>
            <a:pPr algn="ctr">
              <a:lnSpc>
                <a:spcPct val="85000"/>
              </a:lnSpc>
            </a:pPr>
            <a:r>
              <a:rPr lang="es-GT" sz="2200" b="1" cap="all" dirty="0">
                <a:solidFill>
                  <a:schemeClr val="tx1"/>
                </a:solidFill>
              </a:rPr>
              <a:t>QUE ES LA ARQUITECTURA DE HARVARD </a:t>
            </a:r>
            <a:br>
              <a:rPr lang="es-GT" sz="2200" b="1" cap="all" dirty="0">
                <a:solidFill>
                  <a:schemeClr val="tx1"/>
                </a:solidFill>
              </a:rPr>
            </a:br>
            <a:endParaRPr lang="en-US" sz="22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5" name="CuadroTexto 4">
            <a:extLst>
              <a:ext uri="{FF2B5EF4-FFF2-40B4-BE49-F238E27FC236}">
                <a16:creationId xmlns:a16="http://schemas.microsoft.com/office/drawing/2014/main" id="{A1533669-7ECF-34D1-3C48-98EE6CFE05DE}"/>
              </a:ext>
            </a:extLst>
          </p:cNvPr>
          <p:cNvSpPr txBox="1"/>
          <p:nvPr/>
        </p:nvSpPr>
        <p:spPr>
          <a:xfrm>
            <a:off x="1232736" y="1733515"/>
            <a:ext cx="8096794" cy="1477328"/>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En la arquitectura Harvard, el procesador puede acceder a los dos bancos de memoria de manera simultánea, lo que permite una mayor eficiencia en la ejecución de programas. Además, la separación de los bancos de memoria permite una mayor flexibilidad en la organización de los datos y el código, lo que puede ayudar a optimizar el rendimiento de la computadora.</a:t>
            </a:r>
            <a:endParaRPr lang="es-GT" dirty="0"/>
          </a:p>
        </p:txBody>
      </p:sp>
      <p:pic>
        <p:nvPicPr>
          <p:cNvPr id="8" name="Imagen 7">
            <a:extLst>
              <a:ext uri="{FF2B5EF4-FFF2-40B4-BE49-F238E27FC236}">
                <a16:creationId xmlns:a16="http://schemas.microsoft.com/office/drawing/2014/main" id="{2A9B1DEB-DD14-D7F2-3403-5F6B40B8593C}"/>
              </a:ext>
            </a:extLst>
          </p:cNvPr>
          <p:cNvPicPr>
            <a:picLocks noChangeAspect="1"/>
          </p:cNvPicPr>
          <p:nvPr/>
        </p:nvPicPr>
        <p:blipFill>
          <a:blip r:embed="rId2"/>
          <a:stretch>
            <a:fillRect/>
          </a:stretch>
        </p:blipFill>
        <p:spPr>
          <a:xfrm>
            <a:off x="2685635" y="3204455"/>
            <a:ext cx="4391025" cy="2802782"/>
          </a:xfrm>
          <a:prstGeom prst="rect">
            <a:avLst/>
          </a:prstGeom>
        </p:spPr>
      </p:pic>
    </p:spTree>
    <p:extLst>
      <p:ext uri="{BB962C8B-B14F-4D97-AF65-F5344CB8AC3E}">
        <p14:creationId xmlns:p14="http://schemas.microsoft.com/office/powerpoint/2010/main" val="191290102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440</TotalTime>
  <Words>1444</Words>
  <Application>Microsoft Office PowerPoint</Application>
  <PresentationFormat>Panorámica</PresentationFormat>
  <Paragraphs>102</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Corbel</vt:lpstr>
      <vt:lpstr>Trebuchet MS</vt:lpstr>
      <vt:lpstr>Wingdings 3</vt:lpstr>
      <vt:lpstr>Faceta</vt:lpstr>
      <vt:lpstr>Arquitectura de computadoras I  Clase 2 </vt:lpstr>
      <vt:lpstr>proyecto</vt:lpstr>
      <vt:lpstr>Temas</vt:lpstr>
      <vt:lpstr>Arquitectura de von neumann</vt:lpstr>
      <vt:lpstr>Partes de la arquitectura de von neumann</vt:lpstr>
      <vt:lpstr>Partes de la arquitectura de von neumann</vt:lpstr>
      <vt:lpstr>DIAGRAMA DE LA ARQUITECTURA DE VON NEUMANN</vt:lpstr>
      <vt:lpstr>QUE ES LA ARQUITECTURA DE HARVARD  </vt:lpstr>
      <vt:lpstr>QUE ES LA ARQUITECTURA DE HARVARD  </vt:lpstr>
      <vt:lpstr>Usabilidad de la arquitectura de harvard  </vt:lpstr>
      <vt:lpstr>Ventajas de la arquitectura de harvard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computadoras I</dc:title>
  <dc:creator>Garcia Flores, Walter Vinicio</dc:creator>
  <cp:lastModifiedBy>Garcia Flores, Walter Vinicio</cp:lastModifiedBy>
  <cp:revision>116</cp:revision>
  <dcterms:created xsi:type="dcterms:W3CDTF">2023-02-13T23:20:41Z</dcterms:created>
  <dcterms:modified xsi:type="dcterms:W3CDTF">2023-02-24T03:26:00Z</dcterms:modified>
</cp:coreProperties>
</file>