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7" r:id="rId2"/>
    <p:sldId id="258" r:id="rId3"/>
    <p:sldId id="259" r:id="rId4"/>
    <p:sldId id="260" r:id="rId5"/>
    <p:sldId id="261" r:id="rId6"/>
    <p:sldId id="262" r:id="rId7"/>
    <p:sldId id="263" r:id="rId8"/>
    <p:sldId id="264" r:id="rId9"/>
    <p:sldId id="277" r:id="rId10"/>
    <p:sldId id="27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2857679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28996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5985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4011991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8322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834493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483180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2446375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487448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446348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CC8A7D-1997-4D06-B48B-3C00FFF29654}" type="datetimeFigureOut">
              <a:rPr lang="es-GT" smtClean="0"/>
              <a:t>23/02/2023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26581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CC8A7D-1997-4D06-B48B-3C00FFF29654}" type="datetimeFigureOut">
              <a:rPr lang="es-GT" smtClean="0"/>
              <a:t>23/02/2023</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91333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CC8A7D-1997-4D06-B48B-3C00FFF29654}" type="datetimeFigureOut">
              <a:rPr lang="es-GT" smtClean="0"/>
              <a:t>23/02/2023</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28237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C8A7D-1997-4D06-B48B-3C00FFF29654}" type="datetimeFigureOut">
              <a:rPr lang="es-GT" smtClean="0"/>
              <a:t>23/02/2023</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894247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CC8A7D-1997-4D06-B48B-3C00FFF29654}" type="datetimeFigureOut">
              <a:rPr lang="es-GT" smtClean="0"/>
              <a:t>23/02/2023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89007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CC8A7D-1997-4D06-B48B-3C00FFF29654}" type="datetimeFigureOut">
              <a:rPr lang="es-GT" smtClean="0"/>
              <a:t>23/02/2023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48498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C8A7D-1997-4D06-B48B-3C00FFF29654}" type="datetimeFigureOut">
              <a:rPr lang="es-GT" smtClean="0"/>
              <a:t>23/02/2023</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5CBD84-66F4-4180-A568-ABF01F768815}" type="slidenum">
              <a:rPr lang="es-GT" smtClean="0"/>
              <a:t>‹Nº›</a:t>
            </a:fld>
            <a:endParaRPr lang="es-GT"/>
          </a:p>
        </p:txBody>
      </p:sp>
    </p:spTree>
    <p:extLst>
      <p:ext uri="{BB962C8B-B14F-4D97-AF65-F5344CB8AC3E}">
        <p14:creationId xmlns:p14="http://schemas.microsoft.com/office/powerpoint/2010/main" val="199355955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4974337" y="1265314"/>
            <a:ext cx="4299666" cy="3249131"/>
          </a:xfrm>
        </p:spPr>
        <p:txBody>
          <a:bodyPr>
            <a:normAutofit/>
          </a:bodyPr>
          <a:lstStyle/>
          <a:p>
            <a:pPr algn="l">
              <a:lnSpc>
                <a:spcPct val="90000"/>
              </a:lnSpc>
            </a:pPr>
            <a:r>
              <a:rPr lang="es-GT" sz="4000" dirty="0"/>
              <a:t>Arquitectura de computadoras I</a:t>
            </a:r>
            <a:br>
              <a:rPr lang="es-GT" sz="4000" dirty="0"/>
            </a:br>
            <a:br>
              <a:rPr lang="es-GT" sz="4000" dirty="0"/>
            </a:br>
            <a:r>
              <a:rPr lang="es-GT" sz="4000" dirty="0"/>
              <a:t>Clase 4</a:t>
            </a:r>
            <a:br>
              <a:rPr lang="es-GT" sz="4000" dirty="0"/>
            </a:br>
            <a:endParaRPr lang="es-GT" sz="4000" dirty="0"/>
          </a:p>
        </p:txBody>
      </p:sp>
      <p:sp>
        <p:nvSpPr>
          <p:cNvPr id="3" name="Subtítulo 2">
            <a:extLst>
              <a:ext uri="{FF2B5EF4-FFF2-40B4-BE49-F238E27FC236}">
                <a16:creationId xmlns:a16="http://schemas.microsoft.com/office/drawing/2014/main" id="{ABC97BDC-AD31-8D73-325C-313AA667A2C7}"/>
              </a:ext>
            </a:extLst>
          </p:cNvPr>
          <p:cNvSpPr>
            <a:spLocks noGrp="1"/>
          </p:cNvSpPr>
          <p:nvPr>
            <p:ph type="subTitle" idx="1"/>
          </p:nvPr>
        </p:nvSpPr>
        <p:spPr>
          <a:xfrm>
            <a:off x="5387873" y="4541296"/>
            <a:ext cx="4299666" cy="871042"/>
          </a:xfrm>
        </p:spPr>
        <p:txBody>
          <a:bodyPr>
            <a:normAutofit/>
          </a:bodyPr>
          <a:lstStyle/>
          <a:p>
            <a:pPr algn="l"/>
            <a:r>
              <a:rPr lang="es-GT" dirty="0"/>
              <a:t>Ing. Walter García</a:t>
            </a:r>
          </a:p>
        </p:txBody>
      </p:sp>
      <p:sp>
        <p:nvSpPr>
          <p:cNvPr id="12" name="Isosceles Triangle 1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Ordenador">
            <a:extLst>
              <a:ext uri="{FF2B5EF4-FFF2-40B4-BE49-F238E27FC236}">
                <a16:creationId xmlns:a16="http://schemas.microsoft.com/office/drawing/2014/main" id="{815A69D3-3F1B-17A7-405A-CB35A19D5C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4027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58777" y="6032419"/>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a:solidFill>
                  <a:schemeClr val="tx1"/>
                </a:solidFill>
              </a:rPr>
              <a:t>fin</a:t>
            </a:r>
          </a:p>
        </p:txBody>
      </p:sp>
      <p:sp>
        <p:nvSpPr>
          <p:cNvPr id="2" name="Rectángulo 1">
            <a:extLst>
              <a:ext uri="{FF2B5EF4-FFF2-40B4-BE49-F238E27FC236}">
                <a16:creationId xmlns:a16="http://schemas.microsoft.com/office/drawing/2014/main" id="{77CA6F4D-EC46-6AC1-9F3E-03AF491C5E8B}"/>
              </a:ext>
            </a:extLst>
          </p:cNvPr>
          <p:cNvSpPr/>
          <p:nvPr/>
        </p:nvSpPr>
        <p:spPr>
          <a:xfrm>
            <a:off x="3021495" y="2332383"/>
            <a:ext cx="402866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&gt;preguntas</a:t>
            </a:r>
          </a:p>
        </p:txBody>
      </p:sp>
    </p:spTree>
    <p:extLst>
      <p:ext uri="{BB962C8B-B14F-4D97-AF65-F5344CB8AC3E}">
        <p14:creationId xmlns:p14="http://schemas.microsoft.com/office/powerpoint/2010/main" val="323819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2226475" y="645097"/>
            <a:ext cx="7368100" cy="839545"/>
          </a:xfrm>
        </p:spPr>
        <p:txBody>
          <a:bodyPr anchor="b">
            <a:normAutofit/>
          </a:bodyPr>
          <a:lstStyle/>
          <a:p>
            <a:pPr algn="ctr"/>
            <a:r>
              <a:rPr lang="es-GT" sz="4800" dirty="0"/>
              <a:t>Temas</a:t>
            </a:r>
          </a:p>
        </p:txBody>
      </p:sp>
      <p:sp>
        <p:nvSpPr>
          <p:cNvPr id="3" name="Subtítulo 2">
            <a:extLst>
              <a:ext uri="{FF2B5EF4-FFF2-40B4-BE49-F238E27FC236}">
                <a16:creationId xmlns:a16="http://schemas.microsoft.com/office/drawing/2014/main" id="{ABC97BDC-AD31-8D73-325C-313AA667A2C7}"/>
              </a:ext>
            </a:extLst>
          </p:cNvPr>
          <p:cNvSpPr>
            <a:spLocks noGrp="1"/>
          </p:cNvSpPr>
          <p:nvPr>
            <p:ph type="subTitle" idx="1"/>
          </p:nvPr>
        </p:nvSpPr>
        <p:spPr>
          <a:xfrm>
            <a:off x="8623496" y="6036298"/>
            <a:ext cx="3221502" cy="368278"/>
          </a:xfrm>
        </p:spPr>
        <p:txBody>
          <a:bodyPr anchor="t">
            <a:noAutofit/>
          </a:bodyPr>
          <a:lstStyle/>
          <a:p>
            <a:pPr marL="45720" algn="l" defTabSz="914400">
              <a:spcBef>
                <a:spcPts val="1400"/>
              </a:spcBef>
              <a:buClr>
                <a:schemeClr val="tx1"/>
              </a:buClr>
            </a:pPr>
            <a:r>
              <a:rPr lang="es-GT" sz="2000" dirty="0">
                <a:solidFill>
                  <a:schemeClr val="tx1"/>
                </a:solidFill>
              </a:rPr>
              <a:t>Ing. Walter García</a:t>
            </a:r>
          </a:p>
        </p:txBody>
      </p:sp>
      <p:sp>
        <p:nvSpPr>
          <p:cNvPr id="4" name="Rectángulo 3">
            <a:extLst>
              <a:ext uri="{FF2B5EF4-FFF2-40B4-BE49-F238E27FC236}">
                <a16:creationId xmlns:a16="http://schemas.microsoft.com/office/drawing/2014/main" id="{97C277FF-FCEB-042B-6FC1-E5C80F4AD6C1}"/>
              </a:ext>
            </a:extLst>
          </p:cNvPr>
          <p:cNvSpPr/>
          <p:nvPr/>
        </p:nvSpPr>
        <p:spPr>
          <a:xfrm>
            <a:off x="808382" y="2971800"/>
            <a:ext cx="212034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PICAXE	</a:t>
            </a:r>
          </a:p>
        </p:txBody>
      </p:sp>
      <p:sp>
        <p:nvSpPr>
          <p:cNvPr id="5" name="Rectángulo 4">
            <a:extLst>
              <a:ext uri="{FF2B5EF4-FFF2-40B4-BE49-F238E27FC236}">
                <a16:creationId xmlns:a16="http://schemas.microsoft.com/office/drawing/2014/main" id="{934D64B4-8DBF-FCE8-D53A-D600C679428B}"/>
              </a:ext>
            </a:extLst>
          </p:cNvPr>
          <p:cNvSpPr/>
          <p:nvPr/>
        </p:nvSpPr>
        <p:spPr>
          <a:xfrm>
            <a:off x="3274873" y="2979463"/>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Puertos de entrada</a:t>
            </a:r>
          </a:p>
        </p:txBody>
      </p:sp>
      <p:sp>
        <p:nvSpPr>
          <p:cNvPr id="6" name="Rectángulo 5">
            <a:extLst>
              <a:ext uri="{FF2B5EF4-FFF2-40B4-BE49-F238E27FC236}">
                <a16:creationId xmlns:a16="http://schemas.microsoft.com/office/drawing/2014/main" id="{05BEC123-F683-854F-70D8-89C7EC6E37F0}"/>
              </a:ext>
            </a:extLst>
          </p:cNvPr>
          <p:cNvSpPr/>
          <p:nvPr/>
        </p:nvSpPr>
        <p:spPr>
          <a:xfrm>
            <a:off x="5740942" y="2971800"/>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Tipos de entrada	</a:t>
            </a:r>
          </a:p>
        </p:txBody>
      </p:sp>
      <p:sp>
        <p:nvSpPr>
          <p:cNvPr id="7" name="Rectángulo 6">
            <a:extLst>
              <a:ext uri="{FF2B5EF4-FFF2-40B4-BE49-F238E27FC236}">
                <a16:creationId xmlns:a16="http://schemas.microsoft.com/office/drawing/2014/main" id="{BBAD9A67-BE30-27FB-F560-62784121DA02}"/>
              </a:ext>
            </a:extLst>
          </p:cNvPr>
          <p:cNvSpPr/>
          <p:nvPr/>
        </p:nvSpPr>
        <p:spPr>
          <a:xfrm>
            <a:off x="8220082" y="2971800"/>
            <a:ext cx="17383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Repaso con el simulador.</a:t>
            </a:r>
          </a:p>
        </p:txBody>
      </p:sp>
    </p:spTree>
    <p:extLst>
      <p:ext uri="{BB962C8B-B14F-4D97-AF65-F5344CB8AC3E}">
        <p14:creationId xmlns:p14="http://schemas.microsoft.com/office/powerpoint/2010/main" val="2862685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254489" y="324777"/>
            <a:ext cx="7874537" cy="495834"/>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QUE ES PICAXE</a:t>
            </a:r>
          </a:p>
        </p:txBody>
      </p:sp>
      <p:sp>
        <p:nvSpPr>
          <p:cNvPr id="5" name="CuadroTexto 4">
            <a:extLst>
              <a:ext uri="{FF2B5EF4-FFF2-40B4-BE49-F238E27FC236}">
                <a16:creationId xmlns:a16="http://schemas.microsoft.com/office/drawing/2014/main" id="{DF7F8529-C396-DE53-52DB-F468D9C65FA5}"/>
              </a:ext>
            </a:extLst>
          </p:cNvPr>
          <p:cNvSpPr txBox="1"/>
          <p:nvPr/>
        </p:nvSpPr>
        <p:spPr>
          <a:xfrm>
            <a:off x="1254489" y="1554384"/>
            <a:ext cx="7405077" cy="2585323"/>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b="0" i="0" dirty="0">
                <a:solidFill>
                  <a:srgbClr val="333333"/>
                </a:solidFill>
                <a:effectLst/>
                <a:latin typeface="Arial" panose="020B0604020202020204" pitchFamily="34" charset="0"/>
              </a:rPr>
              <a:t>Un microcontrolador </a:t>
            </a:r>
            <a:r>
              <a:rPr lang="es-MX" b="1" i="0" dirty="0">
                <a:solidFill>
                  <a:srgbClr val="333333"/>
                </a:solidFill>
                <a:effectLst/>
                <a:latin typeface="Arial" panose="020B0604020202020204" pitchFamily="34" charset="0"/>
              </a:rPr>
              <a:t>PICAXE</a:t>
            </a:r>
            <a:r>
              <a:rPr lang="es-MX" b="0" i="0" dirty="0">
                <a:solidFill>
                  <a:srgbClr val="333333"/>
                </a:solidFill>
                <a:effectLst/>
                <a:latin typeface="Arial" panose="020B0604020202020204" pitchFamily="34" charset="0"/>
              </a:rPr>
              <a:t> está diseñado para ser el cerebro de tu proyecto electrónico. Originalmente diseñado como un sistema educativo para las escuelas, el sistema PICAXE ahora también ha sido ampliamente adoptado por cientos de miles de 'aficionados', debido a su facilidad de uso.</a:t>
            </a:r>
          </a:p>
          <a:p>
            <a:endParaRPr lang="es-MX" dirty="0">
              <a:solidFill>
                <a:srgbClr val="333333"/>
              </a:solidFill>
            </a:endParaRPr>
          </a:p>
          <a:p>
            <a:r>
              <a:rPr lang="es-MX" b="0" i="0" dirty="0">
                <a:solidFill>
                  <a:srgbClr val="333333"/>
                </a:solidFill>
                <a:effectLst/>
                <a:latin typeface="Arial" panose="020B0604020202020204" pitchFamily="34" charset="0"/>
              </a:rPr>
              <a:t>Un </a:t>
            </a:r>
            <a:r>
              <a:rPr lang="es-MX" b="1" i="0" dirty="0">
                <a:solidFill>
                  <a:srgbClr val="333333"/>
                </a:solidFill>
                <a:effectLst/>
                <a:latin typeface="Arial" panose="020B0604020202020204" pitchFamily="34" charset="0"/>
              </a:rPr>
              <a:t>chip PICAXE </a:t>
            </a:r>
            <a:r>
              <a:rPr lang="es-MX" b="0" i="0" dirty="0">
                <a:solidFill>
                  <a:srgbClr val="333333"/>
                </a:solidFill>
                <a:effectLst/>
                <a:latin typeface="Arial" panose="020B0604020202020204" pitchFamily="34" charset="0"/>
              </a:rPr>
              <a:t>es un estándar de microcontroladores PIC de Microchip que ha sido </a:t>
            </a:r>
            <a:r>
              <a:rPr lang="es-MX" b="0" i="0" dirty="0" err="1">
                <a:solidFill>
                  <a:srgbClr val="333333"/>
                </a:solidFill>
                <a:effectLst/>
                <a:latin typeface="Arial" panose="020B0604020202020204" pitchFamily="34" charset="0"/>
              </a:rPr>
              <a:t>pre-programado</a:t>
            </a:r>
            <a:r>
              <a:rPr lang="es-MX" b="0" i="0" dirty="0">
                <a:solidFill>
                  <a:srgbClr val="333333"/>
                </a:solidFill>
                <a:effectLst/>
                <a:latin typeface="Arial" panose="020B0604020202020204" pitchFamily="34" charset="0"/>
              </a:rPr>
              <a:t> con el código de arranque del firmware PICAXE. </a:t>
            </a:r>
            <a:endParaRPr lang="es-GT" dirty="0"/>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pic>
        <p:nvPicPr>
          <p:cNvPr id="4" name="Imagen 3">
            <a:extLst>
              <a:ext uri="{FF2B5EF4-FFF2-40B4-BE49-F238E27FC236}">
                <a16:creationId xmlns:a16="http://schemas.microsoft.com/office/drawing/2014/main" id="{8A8B4112-AEFE-C61A-F44C-C9516E0E0174}"/>
              </a:ext>
            </a:extLst>
          </p:cNvPr>
          <p:cNvPicPr>
            <a:picLocks noChangeAspect="1"/>
          </p:cNvPicPr>
          <p:nvPr/>
        </p:nvPicPr>
        <p:blipFill>
          <a:blip r:embed="rId2"/>
          <a:stretch>
            <a:fillRect/>
          </a:stretch>
        </p:blipFill>
        <p:spPr>
          <a:xfrm>
            <a:off x="3777587" y="4165063"/>
            <a:ext cx="2119629" cy="1871235"/>
          </a:xfrm>
          <a:prstGeom prst="rect">
            <a:avLst/>
          </a:prstGeom>
        </p:spPr>
      </p:pic>
    </p:spTree>
    <p:extLst>
      <p:ext uri="{BB962C8B-B14F-4D97-AF65-F5344CB8AC3E}">
        <p14:creationId xmlns:p14="http://schemas.microsoft.com/office/powerpoint/2010/main" val="373709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998889" y="821701"/>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Tamaños</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picaxe</a:t>
            </a:r>
            <a:endParaRPr lang="en-US" sz="2400" b="1" kern="1200" cap="all" baseline="0" dirty="0">
              <a:solidFill>
                <a:schemeClr val="tx1"/>
              </a:solidFill>
              <a:latin typeface="+mj-lt"/>
              <a:ea typeface="+mj-ea"/>
              <a:cs typeface="+mj-cs"/>
            </a:endParaRPr>
          </a:p>
        </p:txBody>
      </p:sp>
      <p:sp>
        <p:nvSpPr>
          <p:cNvPr id="5" name="CuadroTexto 4">
            <a:extLst>
              <a:ext uri="{FF2B5EF4-FFF2-40B4-BE49-F238E27FC236}">
                <a16:creationId xmlns:a16="http://schemas.microsoft.com/office/drawing/2014/main" id="{DF7F8529-C396-DE53-52DB-F468D9C65FA5}"/>
              </a:ext>
            </a:extLst>
          </p:cNvPr>
          <p:cNvSpPr txBox="1"/>
          <p:nvPr/>
        </p:nvSpPr>
        <p:spPr>
          <a:xfrm>
            <a:off x="998889" y="1582340"/>
            <a:ext cx="8094956" cy="3693319"/>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b="0" i="0" dirty="0">
                <a:solidFill>
                  <a:srgbClr val="333333"/>
                </a:solidFill>
                <a:effectLst/>
                <a:latin typeface="Arial" panose="020B0604020202020204" pitchFamily="34" charset="0"/>
              </a:rPr>
              <a:t>Los chips de la serie M2 son los dispositivos estándar que permiten hasta 1,800 líneas de código BASIC y  protocolos de interfaz común, tales como RS232 (serie), infrarrojos y I2C. También apoyan el procesamiento de tareas en paralelo. La serie X2 tiene una mayor capacidad de memoria para programas más largos y más variables (RAM). </a:t>
            </a:r>
          </a:p>
          <a:p>
            <a:endParaRPr lang="es-MX" dirty="0">
              <a:solidFill>
                <a:srgbClr val="333333"/>
              </a:solidFill>
            </a:endParaRPr>
          </a:p>
          <a:p>
            <a:pPr algn="just"/>
            <a:r>
              <a:rPr lang="es-MX" b="0" i="0" dirty="0">
                <a:solidFill>
                  <a:srgbClr val="333333"/>
                </a:solidFill>
                <a:effectLst/>
                <a:latin typeface="Arial" panose="020B0604020202020204" pitchFamily="34" charset="0"/>
              </a:rPr>
              <a:t>La principal diferencia entre los tamaños es que hay, como era de esperar, más de entrada / salida de pines de los chips más grandes. </a:t>
            </a:r>
          </a:p>
          <a:p>
            <a:pPr algn="just"/>
            <a:br>
              <a:rPr lang="es-MX" b="0" i="0" dirty="0">
                <a:solidFill>
                  <a:srgbClr val="333333"/>
                </a:solidFill>
                <a:effectLst/>
                <a:latin typeface="Arial" panose="020B0604020202020204" pitchFamily="34" charset="0"/>
              </a:rPr>
            </a:br>
            <a:r>
              <a:rPr lang="es-MX" b="0" i="0" dirty="0">
                <a:solidFill>
                  <a:srgbClr val="333333"/>
                </a:solidFill>
                <a:effectLst/>
                <a:latin typeface="Arial" panose="020B0604020202020204" pitchFamily="34" charset="0"/>
              </a:rPr>
              <a:t>En todas partes las categorías M2 y X2, la mayoría de los pines puede ser configurado por el usuario a ser una salida, entrada, entrada analógica o de sensor de toque</a:t>
            </a:r>
          </a:p>
          <a:p>
            <a:endParaRPr lang="es-MX" dirty="0"/>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Tree>
    <p:extLst>
      <p:ext uri="{BB962C8B-B14F-4D97-AF65-F5344CB8AC3E}">
        <p14:creationId xmlns:p14="http://schemas.microsoft.com/office/powerpoint/2010/main" val="411017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Puertos</a:t>
            </a:r>
            <a:r>
              <a:rPr lang="en-US" sz="2400" b="1" kern="1200" cap="all" baseline="0" dirty="0">
                <a:solidFill>
                  <a:schemeClr val="tx1"/>
                </a:solidFill>
                <a:latin typeface="+mj-lt"/>
                <a:ea typeface="+mj-ea"/>
                <a:cs typeface="+mj-cs"/>
              </a:rPr>
              <a:t> de entrada</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B8918B76-1026-33F8-970D-B05DE898534A}"/>
              </a:ext>
            </a:extLst>
          </p:cNvPr>
          <p:cNvSpPr txBox="1"/>
          <p:nvPr/>
        </p:nvSpPr>
        <p:spPr>
          <a:xfrm>
            <a:off x="755374" y="1928967"/>
            <a:ext cx="8799444" cy="3139321"/>
          </a:xfrm>
          <a:prstGeom prst="rect">
            <a:avLst/>
          </a:prstGeom>
          <a:noFill/>
        </p:spPr>
        <p:txBody>
          <a:bodyPr wrap="square">
            <a:spAutoFit/>
          </a:bodyPr>
          <a:lstStyle>
            <a:defPPr>
              <a:defRPr lang="en-US"/>
            </a:defPPr>
            <a:lvl1pPr algn="just">
              <a:defRPr b="0" i="0">
                <a:solidFill>
                  <a:srgbClr val="333333"/>
                </a:solidFill>
                <a:effectLst/>
                <a:latin typeface="Arial" panose="020B0604020202020204" pitchFamily="34" charset="0"/>
                <a:cs typeface="Arial" panose="020B0604020202020204" pitchFamily="34" charset="0"/>
              </a:defRPr>
            </a:lvl1pPr>
          </a:lstStyle>
          <a:p>
            <a:r>
              <a:rPr lang="es-MX" dirty="0"/>
              <a:t>Las computadoras tienen dos tipos de puertos:</a:t>
            </a:r>
          </a:p>
          <a:p>
            <a:endParaRPr lang="es-MX" dirty="0"/>
          </a:p>
          <a:p>
            <a:r>
              <a:rPr lang="es-MX" b="1" dirty="0"/>
              <a:t>Puertos físicos: </a:t>
            </a:r>
            <a:r>
              <a:rPr lang="es-MX" dirty="0"/>
              <a:t>son conectores integrados en tarjetas de expansión o en la tarjeta madre de la computadora; diseñados con formas y características electrónicas especiales, utilizados para interconectar una gran gama de dispositivos externos con la computadora, es decir, los periféricos. </a:t>
            </a:r>
          </a:p>
          <a:p>
            <a:endParaRPr lang="es-MX" dirty="0"/>
          </a:p>
          <a:p>
            <a:r>
              <a:rPr lang="es-MX" b="1" dirty="0"/>
              <a:t>Puertos lógicos</a:t>
            </a:r>
            <a:r>
              <a:rPr lang="es-MX" dirty="0"/>
              <a:t>: son puntos de acceso entre equipos para el uso de servicios y flujo de datos entre ellos, ejemplos el puerto 21 correspondiente al servicio FTP (permite el intercambio de archivos) o el puerto 515 que está asociado con el servicio de impresión.</a:t>
            </a:r>
          </a:p>
        </p:txBody>
      </p:sp>
    </p:spTree>
    <p:extLst>
      <p:ext uri="{BB962C8B-B14F-4D97-AF65-F5344CB8AC3E}">
        <p14:creationId xmlns:p14="http://schemas.microsoft.com/office/powerpoint/2010/main" val="6246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331305"/>
            <a:ext cx="7874537" cy="887895"/>
          </a:xfrm>
        </p:spPr>
        <p:txBody>
          <a:bodyPr vert="horz" lIns="91440" tIns="45720" rIns="91440" bIns="45720" rtlCol="0" anchor="b">
            <a:normAutofit fontScale="90000"/>
          </a:bodyPr>
          <a:lstStyle/>
          <a:p>
            <a:pPr algn="ctr">
              <a:lnSpc>
                <a:spcPct val="85000"/>
              </a:lnSpc>
            </a:pPr>
            <a:br>
              <a:rPr lang="en-US" sz="2400" b="1" cap="all" dirty="0">
                <a:solidFill>
                  <a:schemeClr val="tx1"/>
                </a:solidFill>
              </a:rPr>
            </a:br>
            <a:br>
              <a:rPr lang="en-US" sz="2400" b="1" cap="all" dirty="0">
                <a:solidFill>
                  <a:schemeClr val="tx1"/>
                </a:solidFill>
              </a:rPr>
            </a:br>
            <a:br>
              <a:rPr lang="en-US" sz="2400" b="1" cap="all" dirty="0">
                <a:solidFill>
                  <a:schemeClr val="tx1"/>
                </a:solidFill>
              </a:rPr>
            </a:br>
            <a:r>
              <a:rPr lang="en-US" sz="2400" b="1" cap="all" dirty="0" err="1">
                <a:solidFill>
                  <a:schemeClr val="tx1"/>
                </a:solidFill>
              </a:rPr>
              <a:t>Puertos</a:t>
            </a:r>
            <a:r>
              <a:rPr lang="en-US" sz="2400" b="1" cap="all" dirty="0">
                <a:solidFill>
                  <a:schemeClr val="tx1"/>
                </a:solidFill>
              </a:rPr>
              <a:t> de entrada</a:t>
            </a:r>
            <a:br>
              <a:rPr lang="es-GT" sz="2400" b="1" cap="all" dirty="0">
                <a:solidFill>
                  <a:schemeClr val="tx1"/>
                </a:solidFill>
              </a:rPr>
            </a:br>
            <a:endParaRPr lang="en-US" sz="24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62FD1008-41B8-F283-C6CE-62310B33CF7E}"/>
              </a:ext>
            </a:extLst>
          </p:cNvPr>
          <p:cNvSpPr txBox="1"/>
          <p:nvPr/>
        </p:nvSpPr>
        <p:spPr>
          <a:xfrm>
            <a:off x="983973" y="1421135"/>
            <a:ext cx="8835888" cy="3416320"/>
          </a:xfrm>
          <a:prstGeom prst="rect">
            <a:avLst/>
          </a:prstGeom>
          <a:noFill/>
        </p:spPr>
        <p:txBody>
          <a:bodyPr wrap="square">
            <a:spAutoFit/>
          </a:bodyPr>
          <a:lstStyle>
            <a:defPPr>
              <a:defRPr lang="en-US"/>
            </a:defPPr>
            <a:lvl1pPr algn="just">
              <a:defRPr b="0" i="0">
                <a:solidFill>
                  <a:srgbClr val="333333"/>
                </a:solidFill>
                <a:effectLst/>
                <a:latin typeface="Arial" panose="020B0604020202020204" pitchFamily="34" charset="0"/>
                <a:cs typeface="Arial" panose="020B0604020202020204" pitchFamily="34" charset="0"/>
              </a:defRPr>
            </a:lvl1pPr>
          </a:lstStyle>
          <a:p>
            <a:r>
              <a:rPr lang="es-MX" dirty="0"/>
              <a:t>Puertos externos comunes en las tarjetas madre:</a:t>
            </a:r>
          </a:p>
          <a:p>
            <a:endParaRPr lang="es-MX" dirty="0"/>
          </a:p>
          <a:p>
            <a:pPr marL="285750" indent="-285750">
              <a:buFont typeface="Wingdings" panose="05000000000000000000" pitchFamily="2" charset="2"/>
              <a:buChar char="q"/>
            </a:pPr>
            <a:r>
              <a:rPr lang="es-MX" dirty="0"/>
              <a:t>Puertos PS/2 (Mouse, Teclado)</a:t>
            </a:r>
          </a:p>
          <a:p>
            <a:pPr marL="285750" indent="-285750">
              <a:buFont typeface="Wingdings" panose="05000000000000000000" pitchFamily="2" charset="2"/>
              <a:buChar char="q"/>
            </a:pPr>
            <a:r>
              <a:rPr lang="es-MX" dirty="0"/>
              <a:t>Puerto Ethernet RJ-45</a:t>
            </a:r>
          </a:p>
          <a:p>
            <a:pPr marL="285750" indent="-285750">
              <a:buFont typeface="Wingdings" panose="05000000000000000000" pitchFamily="2" charset="2"/>
              <a:buChar char="q"/>
            </a:pPr>
            <a:r>
              <a:rPr lang="es-MX" dirty="0"/>
              <a:t>Puertos USB</a:t>
            </a:r>
          </a:p>
          <a:p>
            <a:pPr marL="285750" indent="-285750">
              <a:buFont typeface="Wingdings" panose="05000000000000000000" pitchFamily="2" charset="2"/>
              <a:buChar char="q"/>
            </a:pPr>
            <a:r>
              <a:rPr lang="es-MX" dirty="0"/>
              <a:t>Puerto paralelo</a:t>
            </a:r>
          </a:p>
          <a:p>
            <a:pPr marL="285750" indent="-285750">
              <a:buFont typeface="Wingdings" panose="05000000000000000000" pitchFamily="2" charset="2"/>
              <a:buChar char="q"/>
            </a:pPr>
            <a:r>
              <a:rPr lang="es-MX" dirty="0"/>
              <a:t>Puerto MIDI</a:t>
            </a:r>
          </a:p>
          <a:p>
            <a:pPr marL="285750" indent="-285750">
              <a:buFont typeface="Wingdings" panose="05000000000000000000" pitchFamily="2" charset="2"/>
              <a:buChar char="q"/>
            </a:pPr>
            <a:r>
              <a:rPr lang="es-MX" dirty="0"/>
              <a:t>Puerto COM serial</a:t>
            </a:r>
          </a:p>
          <a:p>
            <a:pPr marL="285750" indent="-285750">
              <a:buFont typeface="Wingdings" panose="05000000000000000000" pitchFamily="2" charset="2"/>
              <a:buChar char="q"/>
            </a:pPr>
            <a:r>
              <a:rPr lang="es-MX" dirty="0"/>
              <a:t>Puerto VGA</a:t>
            </a:r>
          </a:p>
          <a:p>
            <a:pPr marL="285750" indent="-285750">
              <a:buFont typeface="Wingdings" panose="05000000000000000000" pitchFamily="2" charset="2"/>
              <a:buChar char="q"/>
            </a:pPr>
            <a:r>
              <a:rPr lang="es-MX" dirty="0"/>
              <a:t>Audio Salidas </a:t>
            </a:r>
            <a:r>
              <a:rPr lang="es-MX" dirty="0" err="1"/>
              <a:t>Jacks</a:t>
            </a:r>
            <a:r>
              <a:rPr lang="es-MX" dirty="0"/>
              <a:t> de 3.5 mm</a:t>
            </a:r>
          </a:p>
          <a:p>
            <a:pPr marL="285750" indent="-285750">
              <a:buFont typeface="Wingdings" panose="05000000000000000000" pitchFamily="2" charset="2"/>
              <a:buChar char="q"/>
            </a:pPr>
            <a:r>
              <a:rPr lang="es-MX" dirty="0"/>
              <a:t>Audio Entrada </a:t>
            </a:r>
            <a:r>
              <a:rPr lang="es-MX" dirty="0" err="1"/>
              <a:t>Jacks</a:t>
            </a:r>
            <a:r>
              <a:rPr lang="es-MX" dirty="0"/>
              <a:t> de 3.5 mm</a:t>
            </a:r>
          </a:p>
          <a:p>
            <a:endParaRPr lang="es-GT" dirty="0"/>
          </a:p>
        </p:txBody>
      </p:sp>
    </p:spTree>
    <p:extLst>
      <p:ext uri="{BB962C8B-B14F-4D97-AF65-F5344CB8AC3E}">
        <p14:creationId xmlns:p14="http://schemas.microsoft.com/office/powerpoint/2010/main" val="93046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232736" y="840808"/>
            <a:ext cx="7874537" cy="600393"/>
          </a:xfrm>
        </p:spPr>
        <p:txBody>
          <a:bodyPr vert="horz" lIns="91440" tIns="45720" rIns="91440" bIns="45720" rtlCol="0" anchor="b">
            <a:normAutofit fontScale="90000"/>
          </a:bodyPr>
          <a:lstStyle/>
          <a:p>
            <a:pPr algn="ctr">
              <a:lnSpc>
                <a:spcPct val="85000"/>
              </a:lnSpc>
            </a:pPr>
            <a:r>
              <a:rPr lang="es-GT" sz="2200" b="1" cap="all" dirty="0">
                <a:solidFill>
                  <a:schemeClr val="tx1"/>
                </a:solidFill>
              </a:rPr>
              <a:t>Puertos de entrada. </a:t>
            </a:r>
            <a:br>
              <a:rPr lang="es-GT" sz="2200" b="1" cap="all" dirty="0">
                <a:solidFill>
                  <a:schemeClr val="tx1"/>
                </a:solidFill>
              </a:rPr>
            </a:br>
            <a:endParaRPr lang="en-US" sz="22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pic>
        <p:nvPicPr>
          <p:cNvPr id="4" name="Imagen 3">
            <a:extLst>
              <a:ext uri="{FF2B5EF4-FFF2-40B4-BE49-F238E27FC236}">
                <a16:creationId xmlns:a16="http://schemas.microsoft.com/office/drawing/2014/main" id="{BB5F5B23-4E71-33FE-6FE6-6C6B30059D9C}"/>
              </a:ext>
            </a:extLst>
          </p:cNvPr>
          <p:cNvPicPr>
            <a:picLocks noChangeAspect="1"/>
          </p:cNvPicPr>
          <p:nvPr/>
        </p:nvPicPr>
        <p:blipFill>
          <a:blip r:embed="rId2"/>
          <a:stretch>
            <a:fillRect/>
          </a:stretch>
        </p:blipFill>
        <p:spPr>
          <a:xfrm>
            <a:off x="1533378" y="1674055"/>
            <a:ext cx="7874537" cy="3802953"/>
          </a:xfrm>
          <a:prstGeom prst="rect">
            <a:avLst/>
          </a:prstGeom>
        </p:spPr>
      </p:pic>
    </p:spTree>
    <p:extLst>
      <p:ext uri="{BB962C8B-B14F-4D97-AF65-F5344CB8AC3E}">
        <p14:creationId xmlns:p14="http://schemas.microsoft.com/office/powerpoint/2010/main" val="108319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285744" y="143678"/>
            <a:ext cx="7874537" cy="624948"/>
          </a:xfrm>
        </p:spPr>
        <p:txBody>
          <a:bodyPr vert="horz" lIns="91440" tIns="45720" rIns="91440" bIns="45720" rtlCol="0" anchor="b">
            <a:normAutofit fontScale="90000"/>
          </a:bodyPr>
          <a:lstStyle/>
          <a:p>
            <a:pPr algn="ctr">
              <a:lnSpc>
                <a:spcPct val="85000"/>
              </a:lnSpc>
            </a:pPr>
            <a:r>
              <a:rPr lang="es-GT" sz="2200" b="1" cap="all" dirty="0">
                <a:solidFill>
                  <a:schemeClr val="tx1"/>
                </a:solidFill>
              </a:rPr>
              <a:t>DISPOSITIVOS DE ENTRADA</a:t>
            </a:r>
            <a:br>
              <a:rPr lang="es-GT" sz="2200" b="1" cap="all" dirty="0">
                <a:solidFill>
                  <a:schemeClr val="tx1"/>
                </a:solidFill>
              </a:rPr>
            </a:br>
            <a:endParaRPr lang="en-US" sz="22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62FD1008-41B8-F283-C6CE-62310B33CF7E}"/>
              </a:ext>
            </a:extLst>
          </p:cNvPr>
          <p:cNvSpPr txBox="1"/>
          <p:nvPr/>
        </p:nvSpPr>
        <p:spPr>
          <a:xfrm>
            <a:off x="930965" y="1658827"/>
            <a:ext cx="8372061" cy="369332"/>
          </a:xfrm>
          <a:prstGeom prst="rect">
            <a:avLst/>
          </a:prstGeom>
          <a:noFill/>
        </p:spPr>
        <p:txBody>
          <a:bodyPr wrap="square">
            <a:spAutoFit/>
          </a:bodyPr>
          <a:lstStyle/>
          <a:p>
            <a:pPr algn="just"/>
            <a:r>
              <a:rPr lang="es-MX" dirty="0">
                <a:latin typeface="Arial" panose="020B0604020202020204" pitchFamily="34" charset="0"/>
                <a:cs typeface="Arial" panose="020B0604020202020204" pitchFamily="34" charset="0"/>
              </a:rPr>
              <a:t>.</a:t>
            </a:r>
            <a:endParaRPr lang="es-GT"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FFD4F198-3DA0-382D-E0A7-17C658AC1B48}"/>
              </a:ext>
            </a:extLst>
          </p:cNvPr>
          <p:cNvSpPr txBox="1"/>
          <p:nvPr/>
        </p:nvSpPr>
        <p:spPr>
          <a:xfrm>
            <a:off x="1288774" y="1305341"/>
            <a:ext cx="8014252" cy="4247317"/>
          </a:xfrm>
          <a:prstGeom prst="rect">
            <a:avLst/>
          </a:prstGeom>
          <a:noFill/>
        </p:spPr>
        <p:txBody>
          <a:bodyPr wrap="square">
            <a:spAutoFit/>
          </a:bodyPr>
          <a:lstStyle>
            <a:defPPr>
              <a:defRPr lang="en-US"/>
            </a:defPPr>
            <a:lvl1pPr algn="just">
              <a:defRPr b="0" i="0">
                <a:solidFill>
                  <a:srgbClr val="333333"/>
                </a:solidFill>
                <a:effectLst/>
                <a:latin typeface="Arial" panose="020B0604020202020204" pitchFamily="34" charset="0"/>
                <a:cs typeface="Arial" panose="020B0604020202020204" pitchFamily="34" charset="0"/>
              </a:defRPr>
            </a:lvl1pPr>
          </a:lstStyle>
          <a:p>
            <a:r>
              <a:rPr lang="es-MX" b="1" dirty="0"/>
              <a:t>Los dispositivos de entrada </a:t>
            </a:r>
            <a:r>
              <a:rPr lang="es-MX" dirty="0"/>
              <a:t>son aquellos equipos encargados de introducir datos en la memoria central de la computadora para su tratamiento. A través de ellos se transforma la información de entrada en señales eléctricas.</a:t>
            </a:r>
          </a:p>
          <a:p>
            <a:endParaRPr lang="es-MX" dirty="0"/>
          </a:p>
          <a:p>
            <a:r>
              <a:rPr lang="es-MX" b="1" dirty="0"/>
              <a:t>Modulo de E/S </a:t>
            </a:r>
            <a:r>
              <a:rPr lang="es-MX" dirty="0"/>
              <a:t>deben comunicarse con el procesador, del que recibirá órdenes e intercambiará datos e información de estado, a través del bus de control y del bus de datos, respectivamente. Y lógicamente, también habrá comunicación con el periférico mediante los enlaces externos, que también implica órdenes, información de estado y los datos. </a:t>
            </a:r>
          </a:p>
          <a:p>
            <a:endParaRPr lang="es-MX" b="1" dirty="0"/>
          </a:p>
          <a:p>
            <a:r>
              <a:rPr lang="es-MX" dirty="0"/>
              <a:t>Una </a:t>
            </a:r>
            <a:r>
              <a:rPr lang="es-MX" b="1" dirty="0"/>
              <a:t>función</a:t>
            </a:r>
            <a:r>
              <a:rPr lang="es-MX" dirty="0"/>
              <a:t> común de un módulo de E/S es el almacenamiento temporal de datos. Esta capacidad resuelve la diferencia de velocidades entre los dispositivos internos y externos. Por ejemplo, una ráfaga de datos que proviene de la CPU y la memoria principal pueden almacenarse en un buffer del módulo de E/S, y luego enviarse al periférico a la velocidad de este</a:t>
            </a:r>
            <a:endParaRPr lang="es-GT" b="1" dirty="0"/>
          </a:p>
        </p:txBody>
      </p:sp>
    </p:spTree>
    <p:extLst>
      <p:ext uri="{BB962C8B-B14F-4D97-AF65-F5344CB8AC3E}">
        <p14:creationId xmlns:p14="http://schemas.microsoft.com/office/powerpoint/2010/main" val="191290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58777" y="6032419"/>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practica</a:t>
            </a:r>
            <a:endParaRPr lang="en-US" sz="2400" b="1" cap="all" dirty="0">
              <a:solidFill>
                <a:schemeClr val="tx1"/>
              </a:solidFill>
            </a:endParaRPr>
          </a:p>
        </p:txBody>
      </p:sp>
      <p:sp>
        <p:nvSpPr>
          <p:cNvPr id="3" name="CuadroTexto 2">
            <a:extLst>
              <a:ext uri="{FF2B5EF4-FFF2-40B4-BE49-F238E27FC236}">
                <a16:creationId xmlns:a16="http://schemas.microsoft.com/office/drawing/2014/main" id="{78E57B5A-FF2E-8157-90E0-92CCFB2022D4}"/>
              </a:ext>
            </a:extLst>
          </p:cNvPr>
          <p:cNvSpPr txBox="1"/>
          <p:nvPr/>
        </p:nvSpPr>
        <p:spPr>
          <a:xfrm>
            <a:off x="1403258" y="1764525"/>
            <a:ext cx="7270112" cy="2031325"/>
          </a:xfrm>
          <a:prstGeom prst="rect">
            <a:avLst/>
          </a:prstGeom>
          <a:noFill/>
        </p:spPr>
        <p:txBody>
          <a:bodyPr wrap="square">
            <a:spAutoFit/>
          </a:bodyPr>
          <a:lstStyle/>
          <a:p>
            <a:pPr algn="just"/>
            <a:r>
              <a:rPr lang="es-GT" dirty="0">
                <a:latin typeface="Arial" panose="020B0604020202020204" pitchFamily="34" charset="0"/>
                <a:cs typeface="Arial" panose="020B0604020202020204" pitchFamily="34" charset="0"/>
              </a:rPr>
              <a:t>Ejemplos de los puertos lógicos:</a:t>
            </a:r>
          </a:p>
          <a:p>
            <a:pPr algn="just"/>
            <a:r>
              <a:rPr lang="es-GT" dirty="0" err="1">
                <a:latin typeface="Arial" panose="020B0604020202020204" pitchFamily="34" charset="0"/>
                <a:cs typeface="Arial" panose="020B0604020202020204" pitchFamily="34" charset="0"/>
              </a:rPr>
              <a:t>netstat</a:t>
            </a:r>
            <a:r>
              <a:rPr lang="es-GT" dirty="0">
                <a:latin typeface="Arial" panose="020B0604020202020204" pitchFamily="34" charset="0"/>
                <a:cs typeface="Arial" panose="020B0604020202020204" pitchFamily="34" charset="0"/>
              </a:rPr>
              <a:t> –</a:t>
            </a:r>
            <a:r>
              <a:rPr lang="es-GT" dirty="0" err="1">
                <a:latin typeface="Arial" panose="020B0604020202020204" pitchFamily="34" charset="0"/>
                <a:cs typeface="Arial" panose="020B0604020202020204" pitchFamily="34" charset="0"/>
              </a:rPr>
              <a:t>an</a:t>
            </a:r>
            <a:r>
              <a:rPr lang="es-GT" dirty="0">
                <a:latin typeface="Arial" panose="020B0604020202020204" pitchFamily="34" charset="0"/>
                <a:cs typeface="Arial" panose="020B0604020202020204" pitchFamily="34" charset="0"/>
              </a:rPr>
              <a:t> (ver conexión de red y el puerto)</a:t>
            </a:r>
          </a:p>
          <a:p>
            <a:pPr algn="just"/>
            <a:r>
              <a:rPr lang="es-GT" dirty="0" err="1">
                <a:latin typeface="Arial" panose="020B0604020202020204" pitchFamily="34" charset="0"/>
                <a:cs typeface="Arial" panose="020B0604020202020204" pitchFamily="34" charset="0"/>
              </a:rPr>
              <a:t>netstat</a:t>
            </a:r>
            <a:r>
              <a:rPr lang="es-GT" dirty="0">
                <a:latin typeface="Arial" panose="020B0604020202020204" pitchFamily="34" charset="0"/>
                <a:cs typeface="Arial" panose="020B0604020202020204" pitchFamily="34" charset="0"/>
              </a:rPr>
              <a:t> -</a:t>
            </a:r>
            <a:r>
              <a:rPr lang="es-GT" dirty="0" err="1">
                <a:latin typeface="Arial" panose="020B0604020202020204" pitchFamily="34" charset="0"/>
                <a:cs typeface="Arial" panose="020B0604020202020204" pitchFamily="34" charset="0"/>
              </a:rPr>
              <a:t>an</a:t>
            </a:r>
            <a:r>
              <a:rPr lang="es-GT" dirty="0">
                <a:latin typeface="Arial" panose="020B0604020202020204" pitchFamily="34" charset="0"/>
                <a:cs typeface="Arial" panose="020B0604020202020204" pitchFamily="34" charset="0"/>
              </a:rPr>
              <a:t> | </a:t>
            </a:r>
            <a:r>
              <a:rPr lang="es-GT" dirty="0" err="1">
                <a:latin typeface="Arial" panose="020B0604020202020204" pitchFamily="34" charset="0"/>
                <a:cs typeface="Arial" panose="020B0604020202020204" pitchFamily="34" charset="0"/>
              </a:rPr>
              <a:t>find</a:t>
            </a:r>
            <a:r>
              <a:rPr lang="es-GT" dirty="0">
                <a:latin typeface="Arial" panose="020B0604020202020204" pitchFamily="34" charset="0"/>
                <a:cs typeface="Arial" panose="020B0604020202020204" pitchFamily="34" charset="0"/>
              </a:rPr>
              <a:t> /i "</a:t>
            </a:r>
            <a:r>
              <a:rPr lang="es-GT" dirty="0" err="1">
                <a:latin typeface="Arial" panose="020B0604020202020204" pitchFamily="34" charset="0"/>
                <a:cs typeface="Arial" panose="020B0604020202020204" pitchFamily="34" charset="0"/>
              </a:rPr>
              <a:t>listening</a:t>
            </a:r>
            <a:r>
              <a:rPr lang="es-GT" dirty="0">
                <a:latin typeface="Arial" panose="020B0604020202020204" pitchFamily="34" charset="0"/>
                <a:cs typeface="Arial" panose="020B0604020202020204" pitchFamily="34" charset="0"/>
              </a:rPr>
              <a:t>“</a:t>
            </a:r>
          </a:p>
          <a:p>
            <a:pPr algn="just"/>
            <a:endParaRPr lang="es-GT" dirty="0">
              <a:latin typeface="Arial" panose="020B0604020202020204" pitchFamily="34" charset="0"/>
              <a:cs typeface="Arial" panose="020B0604020202020204" pitchFamily="34" charset="0"/>
            </a:endParaRPr>
          </a:p>
          <a:p>
            <a:pPr algn="just"/>
            <a:r>
              <a:rPr lang="es-GT" dirty="0">
                <a:latin typeface="Arial" panose="020B0604020202020204" pitchFamily="34" charset="0"/>
                <a:cs typeface="Arial" panose="020B0604020202020204" pitchFamily="34" charset="0"/>
              </a:rPr>
              <a:t>Interactuar con un </a:t>
            </a:r>
            <a:r>
              <a:rPr lang="es-GT" dirty="0" err="1">
                <a:latin typeface="Arial" panose="020B0604020202020204" pitchFamily="34" charset="0"/>
                <a:cs typeface="Arial" panose="020B0604020202020204" pitchFamily="34" charset="0"/>
              </a:rPr>
              <a:t>Picaxe</a:t>
            </a:r>
            <a:r>
              <a:rPr lang="es-GT" dirty="0">
                <a:latin typeface="Arial" panose="020B0604020202020204" pitchFamily="34" charset="0"/>
                <a:cs typeface="Arial" panose="020B0604020202020204" pitchFamily="34" charset="0"/>
              </a:rPr>
              <a:t> con el simulador.</a:t>
            </a:r>
          </a:p>
          <a:p>
            <a:pPr algn="just"/>
            <a:r>
              <a:rPr lang="es-GT" dirty="0">
                <a:latin typeface="Arial" panose="020B0604020202020204" pitchFamily="34" charset="0"/>
                <a:cs typeface="Arial" panose="020B0604020202020204" pitchFamily="34" charset="0"/>
              </a:rPr>
              <a:t>Terminar el modelo </a:t>
            </a:r>
            <a:r>
              <a:rPr lang="es-GT" dirty="0" err="1">
                <a:latin typeface="Arial" panose="020B0604020202020204" pitchFamily="34" charset="0"/>
                <a:cs typeface="Arial" panose="020B0604020202020204" pitchFamily="34" charset="0"/>
              </a:rPr>
              <a:t>von</a:t>
            </a:r>
            <a:r>
              <a:rPr lang="es-GT" dirty="0">
                <a:latin typeface="Arial" panose="020B0604020202020204" pitchFamily="34" charset="0"/>
                <a:cs typeface="Arial" panose="020B0604020202020204" pitchFamily="34" charset="0"/>
              </a:rPr>
              <a:t> Neumann en </a:t>
            </a:r>
            <a:r>
              <a:rPr lang="es-GT">
                <a:latin typeface="Arial" panose="020B0604020202020204" pitchFamily="34" charset="0"/>
                <a:cs typeface="Arial" panose="020B0604020202020204" pitchFamily="34" charset="0"/>
              </a:rPr>
              <a:t>el simulador.</a:t>
            </a:r>
          </a:p>
          <a:p>
            <a:pPr algn="just"/>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025837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531</TotalTime>
  <Words>648</Words>
  <Application>Microsoft Office PowerPoint</Application>
  <PresentationFormat>Panorámica</PresentationFormat>
  <Paragraphs>60</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Corbel</vt:lpstr>
      <vt:lpstr>Trebuchet MS</vt:lpstr>
      <vt:lpstr>Wingdings</vt:lpstr>
      <vt:lpstr>Wingdings 3</vt:lpstr>
      <vt:lpstr>Faceta</vt:lpstr>
      <vt:lpstr>Arquitectura de computadoras I  Clase 4 </vt:lpstr>
      <vt:lpstr>Temas</vt:lpstr>
      <vt:lpstr>QUE ES PICAXE</vt:lpstr>
      <vt:lpstr>Tamaños picaxe</vt:lpstr>
      <vt:lpstr>Puertos de entrada</vt:lpstr>
      <vt:lpstr>   Puertos de entrada </vt:lpstr>
      <vt:lpstr>Puertos de entrada.  </vt:lpstr>
      <vt:lpstr>DISPOSITIVOS DE ENTRADA </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computadoras I</dc:title>
  <dc:creator>Garcia Flores, Walter Vinicio</dc:creator>
  <cp:lastModifiedBy>Garcia Flores, Walter Vinicio</cp:lastModifiedBy>
  <cp:revision>127</cp:revision>
  <dcterms:created xsi:type="dcterms:W3CDTF">2023-02-13T23:20:41Z</dcterms:created>
  <dcterms:modified xsi:type="dcterms:W3CDTF">2023-02-24T05:58:09Z</dcterms:modified>
</cp:coreProperties>
</file>