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sldIdLst>
    <p:sldId id="257" r:id="rId2"/>
    <p:sldId id="258" r:id="rId3"/>
    <p:sldId id="293" r:id="rId4"/>
    <p:sldId id="327" r:id="rId5"/>
    <p:sldId id="328" r:id="rId6"/>
    <p:sldId id="334" r:id="rId7"/>
    <p:sldId id="335" r:id="rId8"/>
    <p:sldId id="336" r:id="rId9"/>
    <p:sldId id="329" r:id="rId10"/>
    <p:sldId id="330" r:id="rId11"/>
    <p:sldId id="331" r:id="rId12"/>
    <p:sldId id="332" r:id="rId13"/>
    <p:sldId id="333" r:id="rId14"/>
    <p:sldId id="338" r:id="rId15"/>
    <p:sldId id="337" r:id="rId16"/>
    <p:sldId id="339" r:id="rId17"/>
    <p:sldId id="340" r:id="rId18"/>
    <p:sldId id="324" r:id="rId19"/>
    <p:sldId id="325" r:id="rId20"/>
    <p:sldId id="326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C8A7D-1997-4D06-B48B-3C00FFF29654}" type="datetimeFigureOut">
              <a:rPr lang="es-GT" smtClean="0"/>
              <a:t>9/02/2024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05CBD84-66F4-4180-A568-ABF01F768815}" type="slidenum">
              <a:rPr lang="es-GT" smtClean="0"/>
              <a:t>‹Nº›</a:t>
            </a:fld>
            <a:endParaRPr lang="es-GT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398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C8A7D-1997-4D06-B48B-3C00FFF29654}" type="datetimeFigureOut">
              <a:rPr lang="es-GT" smtClean="0"/>
              <a:t>9/02/2024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BD84-66F4-4180-A568-ABF01F768815}" type="slidenum">
              <a:rPr lang="es-GT" smtClean="0"/>
              <a:t>‹Nº›</a:t>
            </a:fld>
            <a:endParaRPr lang="es-GT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368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C8A7D-1997-4D06-B48B-3C00FFF29654}" type="datetimeFigureOut">
              <a:rPr lang="es-GT" smtClean="0"/>
              <a:t>9/02/2024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BD84-66F4-4180-A568-ABF01F768815}" type="slidenum">
              <a:rPr lang="es-GT" smtClean="0"/>
              <a:t>‹Nº›</a:t>
            </a:fld>
            <a:endParaRPr lang="es-GT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521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3CCC8A7D-1997-4D06-B48B-3C00FFF29654}" type="datetimeFigureOut">
              <a:rPr lang="es-GT" smtClean="0"/>
              <a:t>9/02/2024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BD84-66F4-4180-A568-ABF01F768815}" type="slidenum">
              <a:rPr lang="es-GT" smtClean="0"/>
              <a:t>‹Nº›</a:t>
            </a:fld>
            <a:endParaRPr lang="es-GT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336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C8A7D-1997-4D06-B48B-3C00FFF29654}" type="datetimeFigureOut">
              <a:rPr lang="es-GT" smtClean="0"/>
              <a:t>9/02/2024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BD84-66F4-4180-A568-ABF01F768815}" type="slidenum">
              <a:rPr lang="es-GT" smtClean="0"/>
              <a:t>‹Nº›</a:t>
            </a:fld>
            <a:endParaRPr lang="es-GT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720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C8A7D-1997-4D06-B48B-3C00FFF29654}" type="datetimeFigureOut">
              <a:rPr lang="es-GT" smtClean="0"/>
              <a:t>9/02/2024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BD84-66F4-4180-A568-ABF01F768815}" type="slidenum">
              <a:rPr lang="es-GT" smtClean="0"/>
              <a:t>‹Nº›</a:t>
            </a:fld>
            <a:endParaRPr lang="es-GT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3560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C8A7D-1997-4D06-B48B-3C00FFF29654}" type="datetimeFigureOut">
              <a:rPr lang="es-GT" smtClean="0"/>
              <a:t>9/02/2024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BD84-66F4-4180-A568-ABF01F768815}" type="slidenum">
              <a:rPr lang="es-GT" smtClean="0"/>
              <a:t>‹Nº›</a:t>
            </a:fld>
            <a:endParaRPr lang="es-GT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1182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C8A7D-1997-4D06-B48B-3C00FFF29654}" type="datetimeFigureOut">
              <a:rPr lang="es-GT" smtClean="0"/>
              <a:t>9/02/2024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BD84-66F4-4180-A568-ABF01F768815}" type="slidenum">
              <a:rPr lang="es-GT" smtClean="0"/>
              <a:t>‹Nº›</a:t>
            </a:fld>
            <a:endParaRPr lang="es-GT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971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C8A7D-1997-4D06-B48B-3C00FFF29654}" type="datetimeFigureOut">
              <a:rPr lang="es-GT" smtClean="0"/>
              <a:t>9/02/2024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BD84-66F4-4180-A568-ABF01F76881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50140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C8A7D-1997-4D06-B48B-3C00FFF29654}" type="datetimeFigureOut">
              <a:rPr lang="es-GT" smtClean="0"/>
              <a:t>9/02/2024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BD84-66F4-4180-A568-ABF01F768815}" type="slidenum">
              <a:rPr lang="es-GT" smtClean="0"/>
              <a:t>‹Nº›</a:t>
            </a:fld>
            <a:endParaRPr lang="es-GT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4327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3CCC8A7D-1997-4D06-B48B-3C00FFF29654}" type="datetimeFigureOut">
              <a:rPr lang="es-GT" smtClean="0"/>
              <a:t>9/02/2024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05CBD84-66F4-4180-A568-ABF01F768815}" type="slidenum">
              <a:rPr lang="es-GT" smtClean="0"/>
              <a:t>‹Nº›</a:t>
            </a:fld>
            <a:endParaRPr lang="es-GT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5335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C8A7D-1997-4D06-B48B-3C00FFF29654}" type="datetimeFigureOut">
              <a:rPr lang="es-GT" smtClean="0"/>
              <a:t>9/02/2024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05CBD84-66F4-4180-A568-ABF01F76881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95272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1">
            <a:extLst>
              <a:ext uri="{FF2B5EF4-FFF2-40B4-BE49-F238E27FC236}">
                <a16:creationId xmlns:a16="http://schemas.microsoft.com/office/drawing/2014/main" id="{AFA7EDDA-3031-480A-AABD-CB2FE21B8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2576D403-029E-446F-84D4-1383440CA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B15A24-077E-F328-E915-0EB4EF5D0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2892" y="1476815"/>
            <a:ext cx="5305198" cy="2422561"/>
          </a:xfrm>
        </p:spPr>
        <p:txBody>
          <a:bodyPr>
            <a:normAutofit/>
          </a:bodyPr>
          <a:lstStyle/>
          <a:p>
            <a:pPr algn="ctr"/>
            <a:r>
              <a:rPr lang="es-GT" sz="3400" dirty="0"/>
              <a:t>Lógica de Sistemas</a:t>
            </a:r>
            <a:br>
              <a:rPr lang="es-GT" sz="3400" dirty="0"/>
            </a:br>
            <a:br>
              <a:rPr lang="es-GT" sz="3400" dirty="0"/>
            </a:br>
            <a:r>
              <a:rPr lang="es-GT" sz="3400" dirty="0"/>
              <a:t>Clase 2</a:t>
            </a:r>
            <a:br>
              <a:rPr lang="es-GT" sz="3400" dirty="0"/>
            </a:br>
            <a:endParaRPr lang="es-GT" sz="3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C97BDC-AD31-8D73-325C-313AA667A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4087" y="5515042"/>
            <a:ext cx="2169374" cy="468768"/>
          </a:xfrm>
        </p:spPr>
        <p:txBody>
          <a:bodyPr>
            <a:normAutofit fontScale="92500"/>
          </a:bodyPr>
          <a:lstStyle/>
          <a:p>
            <a:r>
              <a:rPr lang="es-GT" b="1" dirty="0"/>
              <a:t>Ing. Walter García</a:t>
            </a:r>
          </a:p>
        </p:txBody>
      </p:sp>
      <p:grpSp>
        <p:nvGrpSpPr>
          <p:cNvPr id="15" name="Group 15">
            <a:extLst>
              <a:ext uri="{FF2B5EF4-FFF2-40B4-BE49-F238E27FC236}">
                <a16:creationId xmlns:a16="http://schemas.microsoft.com/office/drawing/2014/main" id="{4816BC83-A25F-43AD-9E32-EDB556FF3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8" y="482171"/>
            <a:ext cx="4641751" cy="5149101"/>
            <a:chOff x="632238" y="482171"/>
            <a:chExt cx="4641751" cy="514910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A61B6D6-C786-43A5-ABAC-1D09658CA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238" y="482171"/>
              <a:ext cx="4641751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7">
              <a:extLst>
                <a:ext uri="{FF2B5EF4-FFF2-40B4-BE49-F238E27FC236}">
                  <a16:creationId xmlns:a16="http://schemas.microsoft.com/office/drawing/2014/main" id="{9E7BEA26-7E30-4B07-A8A7-313E96B994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5297" y="812507"/>
              <a:ext cx="4001652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1" name="Picture 19">
            <a:extLst>
              <a:ext uri="{FF2B5EF4-FFF2-40B4-BE49-F238E27FC236}">
                <a16:creationId xmlns:a16="http://schemas.microsoft.com/office/drawing/2014/main" id="{88E28A69-8E6D-4069-B1BF-3E1FF828E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53521" b="36564"/>
          <a:stretch/>
        </p:blipFill>
        <p:spPr>
          <a:xfrm>
            <a:off x="5755426" y="643464"/>
            <a:ext cx="5312664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85D9E3A-4055-4E75-99D6-A8BC78E24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8720" y="977099"/>
            <a:ext cx="3671503" cy="4136205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CB1121D-9064-4FD7-A180-A50054584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9C1C8D3-4CB3-40C0-82CB-AD7FC8C88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ISTEMA LOGICO - logica">
            <a:extLst>
              <a:ext uri="{FF2B5EF4-FFF2-40B4-BE49-F238E27FC236}">
                <a16:creationId xmlns:a16="http://schemas.microsoft.com/office/drawing/2014/main" id="{07232625-4BF4-D273-6883-5974E6FFF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717" y="1149726"/>
            <a:ext cx="3201005" cy="2384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74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084CDA18-7E09-DE3E-8B2D-689E9804BFEC}"/>
              </a:ext>
            </a:extLst>
          </p:cNvPr>
          <p:cNvSpPr txBox="1">
            <a:spLocks/>
          </p:cNvSpPr>
          <p:nvPr/>
        </p:nvSpPr>
        <p:spPr>
          <a:xfrm>
            <a:off x="8989548" y="6250455"/>
            <a:ext cx="3221502" cy="3682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s-GT" sz="2000" b="1" dirty="0">
                <a:highlight>
                  <a:srgbClr val="00FF00"/>
                </a:highlight>
              </a:rPr>
              <a:t>Ing. Walter García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0C71A5B-939A-D8A2-213C-742D1F8F1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25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556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084CDA18-7E09-DE3E-8B2D-689E9804BFEC}"/>
              </a:ext>
            </a:extLst>
          </p:cNvPr>
          <p:cNvSpPr txBox="1">
            <a:spLocks/>
          </p:cNvSpPr>
          <p:nvPr/>
        </p:nvSpPr>
        <p:spPr>
          <a:xfrm>
            <a:off x="8989548" y="6250455"/>
            <a:ext cx="3221502" cy="3682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s-GT" sz="2000" b="1" dirty="0">
                <a:highlight>
                  <a:srgbClr val="00FF00"/>
                </a:highlight>
              </a:rPr>
              <a:t>Ing. Walter García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B3F7FEB-EB7C-49FB-F5FA-1BE3B8D2E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18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602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084CDA18-7E09-DE3E-8B2D-689E9804BFEC}"/>
              </a:ext>
            </a:extLst>
          </p:cNvPr>
          <p:cNvSpPr txBox="1">
            <a:spLocks/>
          </p:cNvSpPr>
          <p:nvPr/>
        </p:nvSpPr>
        <p:spPr>
          <a:xfrm>
            <a:off x="8989548" y="6250455"/>
            <a:ext cx="3221502" cy="3682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s-GT" sz="2000" b="1" dirty="0">
                <a:highlight>
                  <a:srgbClr val="00FF00"/>
                </a:highlight>
              </a:rPr>
              <a:t>Ing. Walter García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E93AEE1-78C0-615A-A935-A566C1674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25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584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084CDA18-7E09-DE3E-8B2D-689E9804BFEC}"/>
              </a:ext>
            </a:extLst>
          </p:cNvPr>
          <p:cNvSpPr txBox="1">
            <a:spLocks/>
          </p:cNvSpPr>
          <p:nvPr/>
        </p:nvSpPr>
        <p:spPr>
          <a:xfrm>
            <a:off x="8989548" y="6250455"/>
            <a:ext cx="3221502" cy="3682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s-GT" sz="2000" b="1" dirty="0">
                <a:highlight>
                  <a:srgbClr val="00FF00"/>
                </a:highlight>
              </a:rPr>
              <a:t>Ing. Walter García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FC9B61B-59B5-7458-696A-188F7AA2A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12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241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084CDA18-7E09-DE3E-8B2D-689E9804BFEC}"/>
              </a:ext>
            </a:extLst>
          </p:cNvPr>
          <p:cNvSpPr txBox="1">
            <a:spLocks/>
          </p:cNvSpPr>
          <p:nvPr/>
        </p:nvSpPr>
        <p:spPr>
          <a:xfrm>
            <a:off x="8989548" y="6250455"/>
            <a:ext cx="3221502" cy="3682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s-GT" sz="2000" b="1" dirty="0">
                <a:highlight>
                  <a:srgbClr val="00FF00"/>
                </a:highlight>
              </a:rPr>
              <a:t>Ing. Walter García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1708857-A1AB-8C6E-255D-0213B50D5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12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44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084CDA18-7E09-DE3E-8B2D-689E9804BFEC}"/>
              </a:ext>
            </a:extLst>
          </p:cNvPr>
          <p:cNvSpPr txBox="1">
            <a:spLocks/>
          </p:cNvSpPr>
          <p:nvPr/>
        </p:nvSpPr>
        <p:spPr>
          <a:xfrm>
            <a:off x="8970498" y="6250455"/>
            <a:ext cx="3221502" cy="3682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s-GT" sz="2000" b="1" dirty="0">
                <a:highlight>
                  <a:srgbClr val="00FF00"/>
                </a:highlight>
              </a:rPr>
              <a:t>Ing. Walter García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CA19B80-2C37-33AF-1A85-DCAB2612E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456"/>
            <a:ext cx="4543425" cy="6169293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FD137C4A-6261-2B7B-13F5-C3DE19DE3AFB}"/>
              </a:ext>
            </a:extLst>
          </p:cNvPr>
          <p:cNvSpPr/>
          <p:nvPr/>
        </p:nvSpPr>
        <p:spPr>
          <a:xfrm>
            <a:off x="4543425" y="0"/>
            <a:ext cx="6234066" cy="1278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Ejemplos para clasificar los diferentes tipos de Silogismos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2147CD6-1CB4-3CBF-0D3D-03C79B20EBEE}"/>
              </a:ext>
            </a:extLst>
          </p:cNvPr>
          <p:cNvSpPr txBox="1"/>
          <p:nvPr/>
        </p:nvSpPr>
        <p:spPr>
          <a:xfrm>
            <a:off x="4960397" y="1422152"/>
            <a:ext cx="674037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0" i="0" dirty="0">
                <a:solidFill>
                  <a:srgbClr val="000000"/>
                </a:solidFill>
                <a:effectLst/>
                <a:latin typeface="-apple-system"/>
              </a:rPr>
              <a:t>Lee el siguiente silogismo y determina su tipo: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000000"/>
                </a:solidFill>
                <a:effectLst/>
                <a:latin typeface="-apple-system"/>
              </a:rPr>
              <a:t>Premisa mayor: Todos los perros son mamíferos.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000000"/>
                </a:solidFill>
                <a:effectLst/>
                <a:latin typeface="-apple-system"/>
              </a:rPr>
              <a:t>Premisa menor: Mi mascota es un perro.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000000"/>
                </a:solidFill>
                <a:effectLst/>
                <a:latin typeface="-apple-system"/>
              </a:rPr>
              <a:t>Conclusión: Por lo tanto, mi mascota es un mamífero.</a:t>
            </a:r>
          </a:p>
          <a:p>
            <a:pPr algn="l"/>
            <a:r>
              <a:rPr lang="es-ES" b="0" i="0" dirty="0">
                <a:solidFill>
                  <a:srgbClr val="000000"/>
                </a:solidFill>
                <a:effectLst/>
                <a:latin typeface="-apple-system"/>
              </a:rPr>
              <a:t>Respuesta: Este silogismo es un ejemplo de un silogismo </a:t>
            </a:r>
            <a:r>
              <a:rPr lang="es-E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categórico</a:t>
            </a:r>
            <a:r>
              <a:rPr lang="es-E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s-E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afirmativo universal</a:t>
            </a:r>
          </a:p>
          <a:p>
            <a:pPr algn="l"/>
            <a:endParaRPr lang="es-ES" dirty="0">
              <a:solidFill>
                <a:srgbClr val="000000"/>
              </a:solidFill>
              <a:highlight>
                <a:srgbClr val="FFFF00"/>
              </a:highlight>
              <a:latin typeface="-apple-system"/>
            </a:endParaRPr>
          </a:p>
          <a:p>
            <a:pPr algn="l"/>
            <a:r>
              <a:rPr lang="es-ES" b="0" i="0" dirty="0">
                <a:solidFill>
                  <a:srgbClr val="000000"/>
                </a:solidFill>
                <a:effectLst/>
                <a:latin typeface="-apple-system"/>
              </a:rPr>
              <a:t>Ejemplos de Silogismos </a:t>
            </a:r>
            <a:r>
              <a:rPr lang="es-E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Disyuntivos</a:t>
            </a:r>
            <a:r>
              <a:rPr lang="es-ES" b="0" i="0" dirty="0">
                <a:solidFill>
                  <a:srgbClr val="000000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ES" b="0" i="0" dirty="0">
                <a:solidFill>
                  <a:srgbClr val="000000"/>
                </a:solidFill>
                <a:effectLst/>
                <a:latin typeface="-apple-system"/>
              </a:rPr>
              <a:t>Premisa Mayor: O es de día o es de noche.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ES" b="0" i="0" dirty="0">
                <a:solidFill>
                  <a:srgbClr val="000000"/>
                </a:solidFill>
                <a:effectLst/>
                <a:latin typeface="-apple-system"/>
              </a:rPr>
              <a:t>Premisa Menor: Es de día.</a:t>
            </a:r>
          </a:p>
          <a:p>
            <a:pPr lvl="1" algn="l"/>
            <a:r>
              <a:rPr lang="es-ES" b="0" i="0" dirty="0">
                <a:solidFill>
                  <a:srgbClr val="000000"/>
                </a:solidFill>
                <a:effectLst/>
                <a:latin typeface="-apple-system"/>
              </a:rPr>
              <a:t>Conclusión: Entonces, no es de noche</a:t>
            </a:r>
          </a:p>
          <a:p>
            <a:pPr lvl="1" algn="l"/>
            <a:endParaRPr lang="es-ES" dirty="0">
              <a:solidFill>
                <a:srgbClr val="000000"/>
              </a:solidFill>
              <a:latin typeface="-apple-system"/>
            </a:endParaRPr>
          </a:p>
          <a:p>
            <a:pPr algn="l"/>
            <a:r>
              <a:rPr lang="es-ES" dirty="0">
                <a:solidFill>
                  <a:srgbClr val="000000"/>
                </a:solidFill>
                <a:latin typeface="-apple-system"/>
              </a:rPr>
              <a:t>Premisa Mayor: O ganaron Los Medias Blancas o ganaron Los Medias Rojas.</a:t>
            </a:r>
          </a:p>
          <a:p>
            <a:pPr algn="l"/>
            <a:r>
              <a:rPr lang="es-ES" dirty="0">
                <a:solidFill>
                  <a:srgbClr val="000000"/>
                </a:solidFill>
                <a:latin typeface="-apple-system"/>
              </a:rPr>
              <a:t>Premisa Menor: Ganaron Los Medias Blancas.</a:t>
            </a:r>
          </a:p>
          <a:p>
            <a:pPr algn="l"/>
            <a:r>
              <a:rPr lang="es-ES" dirty="0">
                <a:solidFill>
                  <a:srgbClr val="000000"/>
                </a:solidFill>
                <a:latin typeface="-apple-system"/>
              </a:rPr>
              <a:t>Conclusión: Entonces, no ganaron Los Medias Rojas</a:t>
            </a:r>
            <a:endParaRPr lang="es-ES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220758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084CDA18-7E09-DE3E-8B2D-689E9804BFEC}"/>
              </a:ext>
            </a:extLst>
          </p:cNvPr>
          <p:cNvSpPr txBox="1">
            <a:spLocks/>
          </p:cNvSpPr>
          <p:nvPr/>
        </p:nvSpPr>
        <p:spPr>
          <a:xfrm>
            <a:off x="8970498" y="6250455"/>
            <a:ext cx="3221502" cy="3682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s-GT" sz="2000" b="1" dirty="0">
                <a:highlight>
                  <a:srgbClr val="00FF00"/>
                </a:highlight>
              </a:rPr>
              <a:t>Ing. Walter García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CA19B80-2C37-33AF-1A85-DCAB2612E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456"/>
            <a:ext cx="4543425" cy="6169293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FD137C4A-6261-2B7B-13F5-C3DE19DE3AFB}"/>
              </a:ext>
            </a:extLst>
          </p:cNvPr>
          <p:cNvSpPr/>
          <p:nvPr/>
        </p:nvSpPr>
        <p:spPr>
          <a:xfrm>
            <a:off x="4543425" y="0"/>
            <a:ext cx="6234066" cy="1278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Ejemplos para clasificar los diferentes tipos de Silogismos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2147CD6-1CB4-3CBF-0D3D-03C79B20EBEE}"/>
              </a:ext>
            </a:extLst>
          </p:cNvPr>
          <p:cNvSpPr txBox="1"/>
          <p:nvPr/>
        </p:nvSpPr>
        <p:spPr>
          <a:xfrm>
            <a:off x="4960397" y="1422152"/>
            <a:ext cx="674037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0" i="0" dirty="0">
                <a:solidFill>
                  <a:srgbClr val="000000"/>
                </a:solidFill>
                <a:effectLst/>
                <a:latin typeface="-apple-system"/>
              </a:rPr>
              <a:t>Ejemplos de Silogismos </a:t>
            </a:r>
            <a:r>
              <a:rPr lang="es-E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Hipotéticos</a:t>
            </a:r>
            <a:r>
              <a:rPr lang="es-ES" b="0" i="0" dirty="0">
                <a:solidFill>
                  <a:srgbClr val="000000"/>
                </a:solidFill>
                <a:effectLst/>
                <a:latin typeface="-apple-system"/>
              </a:rPr>
              <a:t>:</a:t>
            </a:r>
          </a:p>
          <a:p>
            <a:pPr algn="l"/>
            <a:endParaRPr lang="es-ES" dirty="0">
              <a:solidFill>
                <a:srgbClr val="000000"/>
              </a:solidFill>
              <a:latin typeface="-apple-system"/>
            </a:endParaRPr>
          </a:p>
          <a:p>
            <a:pPr algn="l"/>
            <a:endParaRPr lang="es-E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s-ES" b="0" i="0" dirty="0">
                <a:solidFill>
                  <a:srgbClr val="000000"/>
                </a:solidFill>
                <a:effectLst/>
                <a:latin typeface="-apple-system"/>
              </a:rPr>
              <a:t>Ejemplo 1: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ES" b="0" i="0" dirty="0">
                <a:solidFill>
                  <a:srgbClr val="000000"/>
                </a:solidFill>
                <a:effectLst/>
                <a:latin typeface="-apple-system"/>
              </a:rPr>
              <a:t>Premisa Mayor: Si estudias, aprobarás el examen.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ES" b="0" i="0" dirty="0">
                <a:solidFill>
                  <a:srgbClr val="000000"/>
                </a:solidFill>
                <a:effectLst/>
                <a:latin typeface="-apple-system"/>
              </a:rPr>
              <a:t>Premisa Menor: Estudiaste.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ES" b="0" i="0" dirty="0">
                <a:solidFill>
                  <a:srgbClr val="000000"/>
                </a:solidFill>
                <a:effectLst/>
                <a:latin typeface="-apple-system"/>
              </a:rPr>
              <a:t>Conclusión: Entonces, aprobarás el examen.</a:t>
            </a:r>
          </a:p>
          <a:p>
            <a:pPr algn="l">
              <a:buFont typeface="+mj-lt"/>
              <a:buAutoNum type="arabicPeriod"/>
            </a:pPr>
            <a:r>
              <a:rPr lang="es-ES" b="0" i="0" dirty="0">
                <a:solidFill>
                  <a:srgbClr val="000000"/>
                </a:solidFill>
                <a:effectLst/>
                <a:latin typeface="-apple-system"/>
              </a:rPr>
              <a:t>Ejemplo 2: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ES" b="0" i="0" dirty="0">
                <a:solidFill>
                  <a:srgbClr val="000000"/>
                </a:solidFill>
                <a:effectLst/>
                <a:latin typeface="-apple-system"/>
              </a:rPr>
              <a:t>Premisa Mayor: Si llueve, llevaré un paraguas.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ES" b="0" i="0" dirty="0">
                <a:solidFill>
                  <a:srgbClr val="000000"/>
                </a:solidFill>
                <a:effectLst/>
                <a:latin typeface="-apple-system"/>
              </a:rPr>
              <a:t>Premisa Menor: No llueve.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ES" b="0" i="0" dirty="0">
                <a:solidFill>
                  <a:srgbClr val="000000"/>
                </a:solidFill>
                <a:effectLst/>
                <a:latin typeface="-apple-system"/>
              </a:rPr>
              <a:t>Conclusión: Entonces, no llevaré un paraguas.</a:t>
            </a:r>
          </a:p>
          <a:p>
            <a:pPr algn="l"/>
            <a:endParaRPr lang="es-ES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64689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084CDA18-7E09-DE3E-8B2D-689E9804BFEC}"/>
              </a:ext>
            </a:extLst>
          </p:cNvPr>
          <p:cNvSpPr txBox="1">
            <a:spLocks/>
          </p:cNvSpPr>
          <p:nvPr/>
        </p:nvSpPr>
        <p:spPr>
          <a:xfrm>
            <a:off x="8970498" y="6250455"/>
            <a:ext cx="3221502" cy="3682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s-GT" sz="2000" b="1" dirty="0">
                <a:highlight>
                  <a:srgbClr val="00FF00"/>
                </a:highlight>
              </a:rPr>
              <a:t>Ing. Walter García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CA19B80-2C37-33AF-1A85-DCAB2612E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456"/>
            <a:ext cx="4543425" cy="6169293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FD137C4A-6261-2B7B-13F5-C3DE19DE3AFB}"/>
              </a:ext>
            </a:extLst>
          </p:cNvPr>
          <p:cNvSpPr/>
          <p:nvPr/>
        </p:nvSpPr>
        <p:spPr>
          <a:xfrm>
            <a:off x="4543425" y="0"/>
            <a:ext cx="6234066" cy="1278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Que es </a:t>
            </a:r>
            <a:r>
              <a:rPr lang="es-GT" dirty="0" err="1"/>
              <a:t>ponendo-tollens</a:t>
            </a:r>
            <a:endParaRPr lang="es-GT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BB82DA4-8942-54B9-1BA6-C9958B6288AC}"/>
              </a:ext>
            </a:extLst>
          </p:cNvPr>
          <p:cNvSpPr txBox="1"/>
          <p:nvPr/>
        </p:nvSpPr>
        <p:spPr>
          <a:xfrm>
            <a:off x="4960398" y="1425657"/>
            <a:ext cx="581709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b="0" i="0" dirty="0">
                <a:solidFill>
                  <a:srgbClr val="000000"/>
                </a:solidFill>
                <a:effectLst/>
                <a:latin typeface="-apple-system"/>
              </a:rPr>
              <a:t>El modo </a:t>
            </a:r>
            <a:r>
              <a:rPr lang="es-ES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p</a:t>
            </a:r>
            <a:r>
              <a:rPr lang="es-ES" b="1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onendo-tollens</a:t>
            </a:r>
            <a:r>
              <a:rPr lang="es-ES" b="1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s-ES" b="0" i="0" dirty="0">
                <a:solidFill>
                  <a:srgbClr val="000000"/>
                </a:solidFill>
                <a:effectLst/>
                <a:latin typeface="-apple-system"/>
              </a:rPr>
              <a:t>es una forma de argumento válido en lógica que se utiliza para inferir la negación de una proposición a partir de una disyunción y la afirmación de una de las opciones de la disyunción. También se conoce como "</a:t>
            </a:r>
            <a:r>
              <a:rPr lang="es-ES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modo de negar afirmando</a:t>
            </a:r>
            <a:r>
              <a:rPr lang="es-ES" b="0" i="0" dirty="0">
                <a:solidFill>
                  <a:srgbClr val="000000"/>
                </a:solidFill>
                <a:effectLst/>
                <a:latin typeface="-apple-system"/>
              </a:rPr>
              <a:t>".</a:t>
            </a:r>
          </a:p>
          <a:p>
            <a:pPr algn="l"/>
            <a:endParaRPr lang="es-ES" dirty="0">
              <a:solidFill>
                <a:srgbClr val="000000"/>
              </a:solidFill>
              <a:latin typeface="-apple-system"/>
            </a:endParaRPr>
          </a:p>
          <a:p>
            <a:pPr algn="l"/>
            <a:endParaRPr lang="es-E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/>
            <a:r>
              <a:rPr lang="es-ES" b="0" i="0" dirty="0">
                <a:solidFill>
                  <a:srgbClr val="000000"/>
                </a:solidFill>
                <a:effectLst/>
                <a:latin typeface="-apple-system"/>
              </a:rPr>
              <a:t>En lógica de enunciados, el modo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-apple-system"/>
              </a:rPr>
              <a:t>ponendo-tollens</a:t>
            </a:r>
            <a:r>
              <a:rPr lang="es-ES" b="0" i="0" dirty="0">
                <a:solidFill>
                  <a:srgbClr val="000000"/>
                </a:solidFill>
                <a:effectLst/>
                <a:latin typeface="-apple-system"/>
              </a:rPr>
              <a:t> se representa de la siguiente manera:</a:t>
            </a:r>
          </a:p>
          <a:p>
            <a:pPr algn="l">
              <a:buFont typeface="+mj-lt"/>
              <a:buAutoNum type="arabicPeriod"/>
            </a:pPr>
            <a:r>
              <a:rPr lang="es-ES" b="0" i="0" dirty="0">
                <a:solidFill>
                  <a:srgbClr val="000000"/>
                </a:solidFill>
                <a:effectLst/>
                <a:latin typeface="-apple-system"/>
              </a:rPr>
              <a:t>P o Q (disyunción)</a:t>
            </a:r>
          </a:p>
          <a:p>
            <a:pPr algn="l">
              <a:buFont typeface="+mj-lt"/>
              <a:buAutoNum type="arabicPeriod"/>
            </a:pPr>
            <a:r>
              <a:rPr lang="es-ES" b="0" i="0" dirty="0">
                <a:solidFill>
                  <a:srgbClr val="000000"/>
                </a:solidFill>
                <a:effectLst/>
                <a:latin typeface="-apple-system"/>
              </a:rPr>
              <a:t>P (afirmación de una de las opciones de la disyunción)</a:t>
            </a:r>
          </a:p>
          <a:p>
            <a:pPr algn="l">
              <a:buFont typeface="+mj-lt"/>
              <a:buAutoNum type="arabicPeriod"/>
            </a:pPr>
            <a:r>
              <a:rPr lang="es-ES" b="0" i="0" dirty="0">
                <a:solidFill>
                  <a:srgbClr val="000000"/>
                </a:solidFill>
                <a:effectLst/>
                <a:latin typeface="-apple-system"/>
              </a:rPr>
              <a:t>Por lo tanto, ¬Q (negación de la otra opción de la disyunción)</a:t>
            </a:r>
          </a:p>
          <a:p>
            <a:pPr algn="l"/>
            <a:r>
              <a:rPr lang="es-E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En otras palabras, si se tiene una disyunción P o Q y se afirma que P es verdadero, entonces se puede inferir que Q es falso.</a:t>
            </a:r>
          </a:p>
        </p:txBody>
      </p:sp>
    </p:spTree>
    <p:extLst>
      <p:ext uri="{BB962C8B-B14F-4D97-AF65-F5344CB8AC3E}">
        <p14:creationId xmlns:p14="http://schemas.microsoft.com/office/powerpoint/2010/main" val="2433983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009649" y="1447801"/>
            <a:ext cx="90963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ES" dirty="0">
              <a:latin typeface="Arial" pitchFamily="34" charset="0"/>
              <a:cs typeface="Arial" pitchFamily="34" charset="0"/>
            </a:endParaRPr>
          </a:p>
          <a:p>
            <a:pPr algn="just"/>
            <a:endParaRPr lang="es-ES" dirty="0">
              <a:latin typeface="Arial" pitchFamily="34" charset="0"/>
              <a:cs typeface="Arial" pitchFamily="34" charset="0"/>
            </a:endParaRPr>
          </a:p>
          <a:p>
            <a:pPr algn="just"/>
            <a:endParaRPr lang="es-E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18302D5-FEF4-59E4-85C1-0EA8B1B27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GT" altLang="es-G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07CD586-8363-57D6-8022-70E1E2510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6700"/>
            <a:ext cx="12192000" cy="6188106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B88EBE9B-2986-29B9-E39A-168B61085649}"/>
              </a:ext>
            </a:extLst>
          </p:cNvPr>
          <p:cNvSpPr/>
          <p:nvPr/>
        </p:nvSpPr>
        <p:spPr>
          <a:xfrm>
            <a:off x="5857876" y="1247313"/>
            <a:ext cx="6153612" cy="403906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i="0" dirty="0">
                <a:solidFill>
                  <a:schemeClr val="bg1"/>
                </a:solidFill>
                <a:effectLst/>
                <a:latin typeface="-apple-system"/>
              </a:rPr>
              <a:t>Ejercicio 1:</a:t>
            </a:r>
            <a:br>
              <a:rPr lang="es-ES" b="1" dirty="0">
                <a:solidFill>
                  <a:schemeClr val="bg1"/>
                </a:solidFill>
              </a:rPr>
            </a:br>
            <a:r>
              <a:rPr lang="es-ES" b="1" i="0" dirty="0">
                <a:solidFill>
                  <a:schemeClr val="bg1"/>
                </a:solidFill>
                <a:effectLst/>
                <a:latin typeface="-apple-system"/>
              </a:rPr>
              <a:t>Premisa 1: Si estudias diligentemente, aprobarás el examen.</a:t>
            </a:r>
            <a:br>
              <a:rPr lang="es-ES" b="1" dirty="0">
                <a:solidFill>
                  <a:schemeClr val="bg1"/>
                </a:solidFill>
              </a:rPr>
            </a:br>
            <a:r>
              <a:rPr lang="es-ES" b="1" i="0" dirty="0">
                <a:solidFill>
                  <a:schemeClr val="bg1"/>
                </a:solidFill>
                <a:effectLst/>
                <a:latin typeface="-apple-system"/>
              </a:rPr>
              <a:t>Premisa 2: Estudiaste diligentemente.</a:t>
            </a:r>
            <a:br>
              <a:rPr lang="es-ES" b="1" dirty="0">
                <a:solidFill>
                  <a:schemeClr val="bg1"/>
                </a:solidFill>
              </a:rPr>
            </a:br>
            <a:r>
              <a:rPr lang="es-ES" b="1" i="0" dirty="0">
                <a:solidFill>
                  <a:schemeClr val="bg1"/>
                </a:solidFill>
                <a:effectLst/>
                <a:latin typeface="-apple-system"/>
              </a:rPr>
              <a:t>Conclusión: </a:t>
            </a:r>
            <a:r>
              <a:rPr lang="es-E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-apple-system"/>
              </a:rPr>
              <a:t>Por lo tanto, aprobarás el examen</a:t>
            </a:r>
            <a:r>
              <a:rPr lang="es-ES" b="0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-apple-system"/>
              </a:rPr>
              <a:t>.</a:t>
            </a:r>
          </a:p>
          <a:p>
            <a:endParaRPr lang="es-ES" dirty="0">
              <a:solidFill>
                <a:srgbClr val="000000"/>
              </a:solidFill>
              <a:latin typeface="-apple-system"/>
            </a:endParaRPr>
          </a:p>
          <a:p>
            <a:r>
              <a:rPr lang="es-ES" b="1" dirty="0">
                <a:solidFill>
                  <a:schemeClr val="bg1"/>
                </a:solidFill>
                <a:latin typeface="-apple-system"/>
              </a:rPr>
              <a:t>Ejercicio 2:</a:t>
            </a:r>
            <a:br>
              <a:rPr lang="es-ES" b="1" dirty="0">
                <a:solidFill>
                  <a:schemeClr val="bg1"/>
                </a:solidFill>
                <a:latin typeface="-apple-system"/>
              </a:rPr>
            </a:br>
            <a:r>
              <a:rPr lang="es-ES" b="1" dirty="0">
                <a:solidFill>
                  <a:schemeClr val="bg1"/>
                </a:solidFill>
                <a:latin typeface="-apple-system"/>
              </a:rPr>
              <a:t>Premisa 1: Si llueve, entonces el suelo estará mojado.</a:t>
            </a:r>
            <a:br>
              <a:rPr lang="es-ES" b="1" dirty="0">
                <a:solidFill>
                  <a:schemeClr val="bg1"/>
                </a:solidFill>
                <a:latin typeface="-apple-system"/>
              </a:rPr>
            </a:br>
            <a:r>
              <a:rPr lang="es-ES" b="1" dirty="0">
                <a:solidFill>
                  <a:schemeClr val="bg1"/>
                </a:solidFill>
                <a:latin typeface="-apple-system"/>
              </a:rPr>
              <a:t>Premisa 2: El suelo está mojado.</a:t>
            </a:r>
            <a:br>
              <a:rPr lang="es-ES" b="1" dirty="0">
                <a:solidFill>
                  <a:schemeClr val="bg1"/>
                </a:solidFill>
                <a:latin typeface="-apple-system"/>
              </a:rPr>
            </a:br>
            <a:r>
              <a:rPr lang="es-ES" b="1" dirty="0">
                <a:solidFill>
                  <a:schemeClr val="bg1"/>
                </a:solidFill>
                <a:latin typeface="-apple-system"/>
              </a:rPr>
              <a:t>Conclusión: </a:t>
            </a: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-apple-system"/>
              </a:rPr>
              <a:t>Por lo tanto, está lloviendo.</a:t>
            </a:r>
          </a:p>
          <a:p>
            <a:endParaRPr lang="es-ES" b="1" dirty="0">
              <a:solidFill>
                <a:schemeClr val="bg1"/>
              </a:solidFill>
              <a:latin typeface="-apple-system"/>
            </a:endParaRPr>
          </a:p>
          <a:p>
            <a:r>
              <a:rPr lang="es-ES" b="1" dirty="0">
                <a:solidFill>
                  <a:schemeClr val="bg1"/>
                </a:solidFill>
                <a:latin typeface="-apple-system"/>
              </a:rPr>
              <a:t>Ejercicio 3:</a:t>
            </a:r>
            <a:br>
              <a:rPr lang="es-ES" b="1" dirty="0">
                <a:solidFill>
                  <a:schemeClr val="bg1"/>
                </a:solidFill>
                <a:latin typeface="-apple-system"/>
              </a:rPr>
            </a:br>
            <a:r>
              <a:rPr lang="es-ES" b="1" dirty="0">
                <a:solidFill>
                  <a:schemeClr val="bg1"/>
                </a:solidFill>
                <a:latin typeface="-apple-system"/>
              </a:rPr>
              <a:t>Premisa 1: Si comes demasiado, te sentirás enfermo.</a:t>
            </a:r>
            <a:br>
              <a:rPr lang="es-ES" b="1" dirty="0">
                <a:solidFill>
                  <a:schemeClr val="bg1"/>
                </a:solidFill>
                <a:latin typeface="-apple-system"/>
              </a:rPr>
            </a:br>
            <a:r>
              <a:rPr lang="es-ES" b="1" dirty="0">
                <a:solidFill>
                  <a:schemeClr val="bg1"/>
                </a:solidFill>
                <a:latin typeface="-apple-system"/>
              </a:rPr>
              <a:t>Premisa 2: No te sientes enfermo.</a:t>
            </a:r>
            <a:br>
              <a:rPr lang="es-ES" b="1" dirty="0">
                <a:solidFill>
                  <a:schemeClr val="bg1"/>
                </a:solidFill>
                <a:latin typeface="-apple-system"/>
              </a:rPr>
            </a:br>
            <a:r>
              <a:rPr lang="es-ES" b="1" dirty="0">
                <a:solidFill>
                  <a:schemeClr val="bg1"/>
                </a:solidFill>
                <a:latin typeface="-apple-system"/>
              </a:rPr>
              <a:t>Conclusión: </a:t>
            </a: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-apple-system"/>
              </a:rPr>
              <a:t>Por lo tanto, no comiste demasiado.</a:t>
            </a:r>
            <a:endParaRPr lang="es-GT" b="1" dirty="0">
              <a:solidFill>
                <a:schemeClr val="accent6">
                  <a:lumMod val="60000"/>
                  <a:lumOff val="40000"/>
                </a:schemeClr>
              </a:solidFill>
              <a:latin typeface="-apple-system"/>
            </a:endParaRPr>
          </a:p>
        </p:txBody>
      </p:sp>
      <p:sp>
        <p:nvSpPr>
          <p:cNvPr id="2" name="Subtítulo 2">
            <a:extLst>
              <a:ext uri="{FF2B5EF4-FFF2-40B4-BE49-F238E27FC236}">
                <a16:creationId xmlns:a16="http://schemas.microsoft.com/office/drawing/2014/main" id="{D79FCF44-039A-1308-F476-E35AB2C79706}"/>
              </a:ext>
            </a:extLst>
          </p:cNvPr>
          <p:cNvSpPr txBox="1">
            <a:spLocks/>
          </p:cNvSpPr>
          <p:nvPr/>
        </p:nvSpPr>
        <p:spPr>
          <a:xfrm>
            <a:off x="8989548" y="6250455"/>
            <a:ext cx="3221502" cy="3682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s-GT" sz="2000" b="1" dirty="0">
                <a:highlight>
                  <a:srgbClr val="00FF00"/>
                </a:highlight>
              </a:rPr>
              <a:t>Ing. Walter García</a:t>
            </a:r>
          </a:p>
        </p:txBody>
      </p:sp>
    </p:spTree>
    <p:extLst>
      <p:ext uri="{BB962C8B-B14F-4D97-AF65-F5344CB8AC3E}">
        <p14:creationId xmlns:p14="http://schemas.microsoft.com/office/powerpoint/2010/main" val="1780361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009649" y="1447801"/>
            <a:ext cx="90963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ES" dirty="0">
              <a:latin typeface="Arial" pitchFamily="34" charset="0"/>
              <a:cs typeface="Arial" pitchFamily="34" charset="0"/>
            </a:endParaRPr>
          </a:p>
          <a:p>
            <a:pPr algn="just"/>
            <a:endParaRPr lang="es-ES" dirty="0">
              <a:latin typeface="Arial" pitchFamily="34" charset="0"/>
              <a:cs typeface="Arial" pitchFamily="34" charset="0"/>
            </a:endParaRPr>
          </a:p>
          <a:p>
            <a:pPr algn="just"/>
            <a:endParaRPr lang="es-E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18302D5-FEF4-59E4-85C1-0EA8B1B27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GT" altLang="es-G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0875D89-D033-73A1-751A-4048FE5CA366}"/>
              </a:ext>
            </a:extLst>
          </p:cNvPr>
          <p:cNvSpPr txBox="1">
            <a:spLocks/>
          </p:cNvSpPr>
          <p:nvPr/>
        </p:nvSpPr>
        <p:spPr>
          <a:xfrm>
            <a:off x="8868137" y="6326891"/>
            <a:ext cx="3221502" cy="3682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s-GT" sz="2000" b="1" dirty="0">
                <a:solidFill>
                  <a:schemeClr val="bg1"/>
                </a:solidFill>
              </a:rPr>
              <a:t>Ing. Walter García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07CD586-8363-57D6-8022-70E1E2510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143348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B88EBE9B-2986-29B9-E39A-168B61085649}"/>
              </a:ext>
            </a:extLst>
          </p:cNvPr>
          <p:cNvSpPr/>
          <p:nvPr/>
        </p:nvSpPr>
        <p:spPr>
          <a:xfrm>
            <a:off x="5894772" y="1247313"/>
            <a:ext cx="6116715" cy="416288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>
                <a:solidFill>
                  <a:schemeClr val="bg1"/>
                </a:solidFill>
                <a:latin typeface="-apple-system"/>
              </a:rPr>
              <a:t>Ejercicio 1:</a:t>
            </a:r>
            <a:br>
              <a:rPr lang="es-ES" b="1" dirty="0">
                <a:solidFill>
                  <a:schemeClr val="bg1"/>
                </a:solidFill>
                <a:latin typeface="-apple-system"/>
              </a:rPr>
            </a:br>
            <a:r>
              <a:rPr lang="es-ES" b="1" dirty="0">
                <a:solidFill>
                  <a:schemeClr val="bg1"/>
                </a:solidFill>
                <a:latin typeface="-apple-system"/>
              </a:rPr>
              <a:t>Premisa 1: Si estudias para el examen, obtendrás una buena calificación.</a:t>
            </a:r>
            <a:br>
              <a:rPr lang="es-ES" b="1" dirty="0">
                <a:solidFill>
                  <a:schemeClr val="bg1"/>
                </a:solidFill>
                <a:latin typeface="-apple-system"/>
              </a:rPr>
            </a:br>
            <a:r>
              <a:rPr lang="es-ES" b="1" dirty="0">
                <a:solidFill>
                  <a:schemeClr val="bg1"/>
                </a:solidFill>
                <a:latin typeface="-apple-system"/>
              </a:rPr>
              <a:t>Premisa 2: Obtuviste una buena calificación.</a:t>
            </a:r>
            <a:br>
              <a:rPr lang="es-ES" b="1" dirty="0">
                <a:solidFill>
                  <a:schemeClr val="bg1"/>
                </a:solidFill>
                <a:latin typeface="-apple-system"/>
              </a:rPr>
            </a:br>
            <a:r>
              <a:rPr lang="es-ES" b="1" dirty="0">
                <a:solidFill>
                  <a:schemeClr val="bg1"/>
                </a:solidFill>
                <a:latin typeface="-apple-system"/>
              </a:rPr>
              <a:t>Conclusión: ????</a:t>
            </a:r>
          </a:p>
          <a:p>
            <a:endParaRPr lang="es-ES" b="1" dirty="0">
              <a:solidFill>
                <a:schemeClr val="bg1"/>
              </a:solidFill>
              <a:latin typeface="-apple-system"/>
            </a:endParaRPr>
          </a:p>
          <a:p>
            <a:r>
              <a:rPr lang="es-ES" b="1" dirty="0">
                <a:solidFill>
                  <a:schemeClr val="bg1"/>
                </a:solidFill>
                <a:latin typeface="-apple-system"/>
              </a:rPr>
              <a:t>Ejercicio 2:</a:t>
            </a:r>
            <a:br>
              <a:rPr lang="es-ES" b="1" dirty="0">
                <a:solidFill>
                  <a:schemeClr val="bg1"/>
                </a:solidFill>
                <a:latin typeface="-apple-system"/>
              </a:rPr>
            </a:br>
            <a:r>
              <a:rPr lang="es-ES" b="1" dirty="0">
                <a:solidFill>
                  <a:schemeClr val="bg1"/>
                </a:solidFill>
                <a:latin typeface="-apple-system"/>
              </a:rPr>
              <a:t>Premisa 1: Si te ejercitas regularmente, estarás en forma.</a:t>
            </a:r>
            <a:br>
              <a:rPr lang="es-ES" b="1" dirty="0">
                <a:solidFill>
                  <a:schemeClr val="bg1"/>
                </a:solidFill>
                <a:latin typeface="-apple-system"/>
              </a:rPr>
            </a:br>
            <a:r>
              <a:rPr lang="es-ES" b="1" dirty="0">
                <a:solidFill>
                  <a:schemeClr val="bg1"/>
                </a:solidFill>
                <a:latin typeface="-apple-system"/>
              </a:rPr>
              <a:t>Premisa 2: Estás en forma.</a:t>
            </a:r>
          </a:p>
          <a:p>
            <a:endParaRPr lang="es-ES" b="1" dirty="0">
              <a:solidFill>
                <a:schemeClr val="bg1"/>
              </a:solidFill>
              <a:latin typeface="-apple-system"/>
            </a:endParaRPr>
          </a:p>
          <a:p>
            <a:r>
              <a:rPr lang="es-ES" b="1" dirty="0">
                <a:solidFill>
                  <a:schemeClr val="bg1"/>
                </a:solidFill>
                <a:latin typeface="-apple-system"/>
              </a:rPr>
              <a:t>Ejercicio 3:</a:t>
            </a:r>
            <a:br>
              <a:rPr lang="es-ES" b="1" dirty="0">
                <a:solidFill>
                  <a:schemeClr val="bg1"/>
                </a:solidFill>
                <a:latin typeface="-apple-system"/>
              </a:rPr>
            </a:br>
            <a:r>
              <a:rPr lang="es-ES" b="1" dirty="0">
                <a:solidFill>
                  <a:schemeClr val="bg1"/>
                </a:solidFill>
                <a:latin typeface="-apple-system"/>
              </a:rPr>
              <a:t>Premisa 1: Si llegas tarde al trabajo, perderás el primer turno.</a:t>
            </a:r>
            <a:br>
              <a:rPr lang="es-ES" b="1" dirty="0">
                <a:solidFill>
                  <a:schemeClr val="bg1"/>
                </a:solidFill>
                <a:latin typeface="-apple-system"/>
              </a:rPr>
            </a:br>
            <a:r>
              <a:rPr lang="es-ES" b="1" dirty="0">
                <a:solidFill>
                  <a:schemeClr val="bg1"/>
                </a:solidFill>
                <a:latin typeface="-apple-system"/>
              </a:rPr>
              <a:t>Premisa 2: No perdiste el primer turno.</a:t>
            </a:r>
          </a:p>
        </p:txBody>
      </p:sp>
    </p:spTree>
    <p:extLst>
      <p:ext uri="{BB962C8B-B14F-4D97-AF65-F5344CB8AC3E}">
        <p14:creationId xmlns:p14="http://schemas.microsoft.com/office/powerpoint/2010/main" val="76546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B15A24-077E-F328-E915-0EB4EF5D0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6475" y="645097"/>
            <a:ext cx="7368100" cy="839545"/>
          </a:xfrm>
        </p:spPr>
        <p:txBody>
          <a:bodyPr anchor="b">
            <a:normAutofit/>
          </a:bodyPr>
          <a:lstStyle/>
          <a:p>
            <a:pPr algn="ctr"/>
            <a:r>
              <a:rPr lang="es-GT" sz="4800" dirty="0"/>
              <a:t>Temas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7C277FF-FCEB-042B-6FC1-E5C80F4AD6C1}"/>
              </a:ext>
            </a:extLst>
          </p:cNvPr>
          <p:cNvSpPr/>
          <p:nvPr/>
        </p:nvSpPr>
        <p:spPr>
          <a:xfrm>
            <a:off x="2684785" y="2653347"/>
            <a:ext cx="2120347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Silogismos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34D64B4-8DBF-FCE8-D53A-D600C679428B}"/>
              </a:ext>
            </a:extLst>
          </p:cNvPr>
          <p:cNvSpPr/>
          <p:nvPr/>
        </p:nvSpPr>
        <p:spPr>
          <a:xfrm>
            <a:off x="7682388" y="2653347"/>
            <a:ext cx="1912187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Hoja de trabajo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578AC15-1F1C-F636-98E1-BB029B7AB45E}"/>
              </a:ext>
            </a:extLst>
          </p:cNvPr>
          <p:cNvSpPr txBox="1">
            <a:spLocks/>
          </p:cNvSpPr>
          <p:nvPr/>
        </p:nvSpPr>
        <p:spPr>
          <a:xfrm>
            <a:off x="9594575" y="6093605"/>
            <a:ext cx="2169374" cy="468768"/>
          </a:xfrm>
          <a:prstGeom prst="rect">
            <a:avLst/>
          </a:prstGeom>
        </p:spPr>
        <p:txBody>
          <a:bodyPr vert="horz" lIns="91440" tIns="91440" rIns="91440" bIns="9144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GT" b="1" dirty="0"/>
              <a:t>Ing. Walter García</a:t>
            </a:r>
          </a:p>
        </p:txBody>
      </p:sp>
      <p:sp>
        <p:nvSpPr>
          <p:cNvPr id="9" name="Rectángulo 3">
            <a:extLst>
              <a:ext uri="{FF2B5EF4-FFF2-40B4-BE49-F238E27FC236}">
                <a16:creationId xmlns:a16="http://schemas.microsoft.com/office/drawing/2014/main" id="{97C277FF-FCEB-042B-6FC1-E5C80F4AD6C1}"/>
              </a:ext>
            </a:extLst>
          </p:cNvPr>
          <p:cNvSpPr/>
          <p:nvPr/>
        </p:nvSpPr>
        <p:spPr>
          <a:xfrm>
            <a:off x="5161285" y="2653347"/>
            <a:ext cx="2120347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Tipos de Silogismos</a:t>
            </a:r>
          </a:p>
        </p:txBody>
      </p:sp>
    </p:spTree>
    <p:extLst>
      <p:ext uri="{BB962C8B-B14F-4D97-AF65-F5344CB8AC3E}">
        <p14:creationId xmlns:p14="http://schemas.microsoft.com/office/powerpoint/2010/main" val="286268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009649" y="1447801"/>
            <a:ext cx="90963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ES" dirty="0">
              <a:latin typeface="Arial" pitchFamily="34" charset="0"/>
              <a:cs typeface="Arial" pitchFamily="34" charset="0"/>
            </a:endParaRPr>
          </a:p>
          <a:p>
            <a:pPr algn="just"/>
            <a:endParaRPr lang="es-ES" dirty="0">
              <a:latin typeface="Arial" pitchFamily="34" charset="0"/>
              <a:cs typeface="Arial" pitchFamily="34" charset="0"/>
            </a:endParaRPr>
          </a:p>
          <a:p>
            <a:pPr algn="just"/>
            <a:endParaRPr lang="es-E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18302D5-FEF4-59E4-85C1-0EA8B1B27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GT" altLang="es-G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0875D89-D033-73A1-751A-4048FE5CA366}"/>
              </a:ext>
            </a:extLst>
          </p:cNvPr>
          <p:cNvSpPr txBox="1">
            <a:spLocks/>
          </p:cNvSpPr>
          <p:nvPr/>
        </p:nvSpPr>
        <p:spPr>
          <a:xfrm>
            <a:off x="8868137" y="6326891"/>
            <a:ext cx="3221502" cy="3682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s-GT" sz="2000" b="1" dirty="0">
                <a:solidFill>
                  <a:schemeClr val="bg1"/>
                </a:solidFill>
              </a:rPr>
              <a:t>Ing. Walter García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07CD586-8363-57D6-8022-70E1E2510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143348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B88EBE9B-2986-29B9-E39A-168B61085649}"/>
              </a:ext>
            </a:extLst>
          </p:cNvPr>
          <p:cNvSpPr/>
          <p:nvPr/>
        </p:nvSpPr>
        <p:spPr>
          <a:xfrm>
            <a:off x="5894772" y="1247313"/>
            <a:ext cx="6116715" cy="416288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i="0" dirty="0">
                <a:solidFill>
                  <a:schemeClr val="bg1"/>
                </a:solidFill>
                <a:effectLst/>
                <a:latin typeface="-apple-system"/>
              </a:rPr>
              <a:t>Ejercicio 4:</a:t>
            </a:r>
            <a:br>
              <a:rPr lang="es-ES" b="1" dirty="0">
                <a:solidFill>
                  <a:schemeClr val="bg1"/>
                </a:solidFill>
              </a:rPr>
            </a:br>
            <a:r>
              <a:rPr lang="es-ES" b="1" i="0" dirty="0">
                <a:solidFill>
                  <a:schemeClr val="bg1"/>
                </a:solidFill>
                <a:effectLst/>
                <a:latin typeface="-apple-system"/>
              </a:rPr>
              <a:t>Premisa 1: Si estudias para el examen, tendrás confianza durante la prueba.</a:t>
            </a:r>
            <a:br>
              <a:rPr lang="es-ES" b="1" dirty="0">
                <a:solidFill>
                  <a:schemeClr val="bg1"/>
                </a:solidFill>
              </a:rPr>
            </a:br>
            <a:r>
              <a:rPr lang="es-ES" b="1" i="0" dirty="0">
                <a:solidFill>
                  <a:schemeClr val="bg1"/>
                </a:solidFill>
                <a:effectLst/>
                <a:latin typeface="-apple-system"/>
              </a:rPr>
              <a:t>Premisa 2: Tuviste confianza durante la prueba.</a:t>
            </a:r>
          </a:p>
          <a:p>
            <a:endParaRPr lang="es-ES" b="1" dirty="0">
              <a:solidFill>
                <a:schemeClr val="bg1"/>
              </a:solidFill>
              <a:latin typeface="-apple-system"/>
            </a:endParaRPr>
          </a:p>
          <a:p>
            <a:r>
              <a:rPr lang="es-ES" b="1" i="0" dirty="0">
                <a:solidFill>
                  <a:schemeClr val="bg1"/>
                </a:solidFill>
                <a:effectLst/>
                <a:latin typeface="-apple-system"/>
              </a:rPr>
              <a:t>Ejercicio 5:</a:t>
            </a:r>
            <a:br>
              <a:rPr lang="es-ES" b="1" dirty="0">
                <a:solidFill>
                  <a:schemeClr val="bg1"/>
                </a:solidFill>
              </a:rPr>
            </a:br>
            <a:r>
              <a:rPr lang="es-ES" b="1" i="0" dirty="0">
                <a:solidFill>
                  <a:schemeClr val="bg1"/>
                </a:solidFill>
                <a:effectLst/>
                <a:latin typeface="-apple-system"/>
              </a:rPr>
              <a:t>Premisa 1: Si comes comida chatarra todos los días, te sentirás poco saludable.</a:t>
            </a:r>
            <a:br>
              <a:rPr lang="es-ES" b="1" dirty="0">
                <a:solidFill>
                  <a:schemeClr val="bg1"/>
                </a:solidFill>
              </a:rPr>
            </a:br>
            <a:r>
              <a:rPr lang="es-ES" b="1" i="0" dirty="0">
                <a:solidFill>
                  <a:schemeClr val="bg1"/>
                </a:solidFill>
                <a:effectLst/>
                <a:latin typeface="-apple-system"/>
              </a:rPr>
              <a:t>Premisa 2: Te sientes poco saludable.</a:t>
            </a:r>
            <a:endParaRPr lang="es-ES" b="1" dirty="0">
              <a:solidFill>
                <a:schemeClr val="bg1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163470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37DA108F-5AA9-92A2-E055-DBA5902E565A}"/>
              </a:ext>
            </a:extLst>
          </p:cNvPr>
          <p:cNvSpPr txBox="1">
            <a:spLocks/>
          </p:cNvSpPr>
          <p:nvPr/>
        </p:nvSpPr>
        <p:spPr>
          <a:xfrm>
            <a:off x="1800921" y="3865966"/>
            <a:ext cx="7874537" cy="5645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2400" b="1" cap="all" dirty="0">
                <a:solidFill>
                  <a:schemeClr val="tx1"/>
                </a:solidFill>
              </a:rPr>
              <a:t>fin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7CA6F4D-EC46-6AC1-9F3E-03AF491C5E8B}"/>
              </a:ext>
            </a:extLst>
          </p:cNvPr>
          <p:cNvSpPr/>
          <p:nvPr/>
        </p:nvSpPr>
        <p:spPr>
          <a:xfrm>
            <a:off x="3830392" y="1715309"/>
            <a:ext cx="402866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&gt;preguntas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9F63C9-55BC-02E6-BADC-7141B1456243}"/>
              </a:ext>
            </a:extLst>
          </p:cNvPr>
          <p:cNvSpPr txBox="1">
            <a:spLocks/>
          </p:cNvSpPr>
          <p:nvPr/>
        </p:nvSpPr>
        <p:spPr>
          <a:xfrm>
            <a:off x="8970498" y="6250455"/>
            <a:ext cx="3221502" cy="3682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s-GT" sz="2000" b="1" dirty="0">
                <a:highlight>
                  <a:srgbClr val="00FF00"/>
                </a:highlight>
              </a:rPr>
              <a:t>Ing. Walter García</a:t>
            </a:r>
          </a:p>
        </p:txBody>
      </p:sp>
    </p:spTree>
    <p:extLst>
      <p:ext uri="{BB962C8B-B14F-4D97-AF65-F5344CB8AC3E}">
        <p14:creationId xmlns:p14="http://schemas.microsoft.com/office/powerpoint/2010/main" val="3238190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084CDA18-7E09-DE3E-8B2D-689E9804BFEC}"/>
              </a:ext>
            </a:extLst>
          </p:cNvPr>
          <p:cNvSpPr txBox="1">
            <a:spLocks/>
          </p:cNvSpPr>
          <p:nvPr/>
        </p:nvSpPr>
        <p:spPr>
          <a:xfrm>
            <a:off x="8970498" y="6250455"/>
            <a:ext cx="3221502" cy="3682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s-GT" sz="2000" b="1" dirty="0">
                <a:highlight>
                  <a:srgbClr val="00FF00"/>
                </a:highlight>
              </a:rPr>
              <a:t>Ing. Walter García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0BFA985-03A7-C48A-F6CB-39052139F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12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036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084CDA18-7E09-DE3E-8B2D-689E9804BFEC}"/>
              </a:ext>
            </a:extLst>
          </p:cNvPr>
          <p:cNvSpPr txBox="1">
            <a:spLocks/>
          </p:cNvSpPr>
          <p:nvPr/>
        </p:nvSpPr>
        <p:spPr>
          <a:xfrm>
            <a:off x="8970498" y="6250455"/>
            <a:ext cx="3221502" cy="3682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s-GT" sz="2000" b="1" dirty="0">
                <a:highlight>
                  <a:srgbClr val="00FF00"/>
                </a:highlight>
              </a:rPr>
              <a:t>Ing. Walter García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44A5075-6432-B8A2-8BCD-88DF6C350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1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613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084CDA18-7E09-DE3E-8B2D-689E9804BFEC}"/>
              </a:ext>
            </a:extLst>
          </p:cNvPr>
          <p:cNvSpPr txBox="1">
            <a:spLocks/>
          </p:cNvSpPr>
          <p:nvPr/>
        </p:nvSpPr>
        <p:spPr>
          <a:xfrm>
            <a:off x="8989548" y="6250455"/>
            <a:ext cx="3221502" cy="3682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s-GT" sz="2000" b="1" dirty="0">
                <a:highlight>
                  <a:srgbClr val="00FF00"/>
                </a:highlight>
              </a:rPr>
              <a:t>Ing. Walter García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76D408A-BE44-3D00-9388-664EAB322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754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084CDA18-7E09-DE3E-8B2D-689E9804BFEC}"/>
              </a:ext>
            </a:extLst>
          </p:cNvPr>
          <p:cNvSpPr txBox="1">
            <a:spLocks/>
          </p:cNvSpPr>
          <p:nvPr/>
        </p:nvSpPr>
        <p:spPr>
          <a:xfrm>
            <a:off x="8989548" y="6250455"/>
            <a:ext cx="3221502" cy="3682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s-GT" sz="2000" b="1" dirty="0">
                <a:highlight>
                  <a:srgbClr val="00FF00"/>
                </a:highlight>
              </a:rPr>
              <a:t>Ing. Walter García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D0F7A66-6992-7A99-15B6-9DB9AD7BC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16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387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084CDA18-7E09-DE3E-8B2D-689E9804BFEC}"/>
              </a:ext>
            </a:extLst>
          </p:cNvPr>
          <p:cNvSpPr txBox="1">
            <a:spLocks/>
          </p:cNvSpPr>
          <p:nvPr/>
        </p:nvSpPr>
        <p:spPr>
          <a:xfrm>
            <a:off x="8989548" y="6250455"/>
            <a:ext cx="3221502" cy="3682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s-GT" sz="2000" b="1" dirty="0">
                <a:highlight>
                  <a:srgbClr val="00FF00"/>
                </a:highlight>
              </a:rPr>
              <a:t>Ing. Walter García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480629A-BA11-C4E0-9C60-08259DD89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13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972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084CDA18-7E09-DE3E-8B2D-689E9804BFEC}"/>
              </a:ext>
            </a:extLst>
          </p:cNvPr>
          <p:cNvSpPr txBox="1">
            <a:spLocks/>
          </p:cNvSpPr>
          <p:nvPr/>
        </p:nvSpPr>
        <p:spPr>
          <a:xfrm>
            <a:off x="8989548" y="6250455"/>
            <a:ext cx="3221502" cy="3682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s-GT" sz="2000" b="1" dirty="0">
                <a:highlight>
                  <a:srgbClr val="00FF00"/>
                </a:highlight>
              </a:rPr>
              <a:t>Ing. Walter García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425785-F787-3A5C-FAD4-52AE4A052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14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488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084CDA18-7E09-DE3E-8B2D-689E9804BFEC}"/>
              </a:ext>
            </a:extLst>
          </p:cNvPr>
          <p:cNvSpPr txBox="1">
            <a:spLocks/>
          </p:cNvSpPr>
          <p:nvPr/>
        </p:nvSpPr>
        <p:spPr>
          <a:xfrm>
            <a:off x="8989548" y="6250455"/>
            <a:ext cx="3221502" cy="3682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s-GT" sz="2000" b="1" dirty="0">
                <a:highlight>
                  <a:srgbClr val="00FF00"/>
                </a:highlight>
              </a:rPr>
              <a:t>Ing. Walter García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731259B-B4AF-1AB2-AA9D-674F3C402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25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278703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ería">
      <a:majorFont>
        <a:latin typeface="Century Gothic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7073</TotalTime>
  <Words>666</Words>
  <Application>Microsoft Office PowerPoint</Application>
  <PresentationFormat>Panorámica</PresentationFormat>
  <Paragraphs>80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-apple-system</vt:lpstr>
      <vt:lpstr>Arial</vt:lpstr>
      <vt:lpstr>Century Gothic</vt:lpstr>
      <vt:lpstr>Corbel</vt:lpstr>
      <vt:lpstr>Galería</vt:lpstr>
      <vt:lpstr>Lógica de Sistemas  Clase 2 </vt:lpstr>
      <vt:lpstr>Temas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 de computadoras I</dc:title>
  <dc:creator>Garcia Flores, Walter Vinicio</dc:creator>
  <cp:lastModifiedBy>Garcia Flores, Walter Vinicio</cp:lastModifiedBy>
  <cp:revision>278</cp:revision>
  <dcterms:created xsi:type="dcterms:W3CDTF">2023-02-13T23:20:41Z</dcterms:created>
  <dcterms:modified xsi:type="dcterms:W3CDTF">2024-02-09T21:50:09Z</dcterms:modified>
</cp:coreProperties>
</file>