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7" r:id="rId2"/>
    <p:sldId id="258" r:id="rId3"/>
    <p:sldId id="259" r:id="rId4"/>
    <p:sldId id="294" r:id="rId5"/>
    <p:sldId id="284" r:id="rId6"/>
    <p:sldId id="295" r:id="rId7"/>
    <p:sldId id="286" r:id="rId8"/>
    <p:sldId id="289" r:id="rId9"/>
    <p:sldId id="290" r:id="rId10"/>
    <p:sldId id="291" r:id="rId11"/>
    <p:sldId id="292" r:id="rId12"/>
    <p:sldId id="287" r:id="rId13"/>
    <p:sldId id="293" r:id="rId14"/>
    <p:sldId id="296"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10/03/2023</a:t>
            </a:fld>
            <a:endParaRPr lang="es-GT"/>
          </a:p>
        </p:txBody>
      </p:sp>
      <p:sp>
        <p:nvSpPr>
          <p:cNvPr id="5" name="Footer Placeholder 4"/>
          <p:cNvSpPr>
            <a:spLocks noGrp="1"/>
          </p:cNvSpPr>
          <p:nvPr>
            <p:ph type="ftr" sz="quarter" idx="11"/>
          </p:nvPr>
        </p:nvSpPr>
        <p:spPr>
          <a:xfrm>
            <a:off x="1127124" y="329307"/>
            <a:ext cx="5943668" cy="309201"/>
          </a:xfrm>
        </p:spPr>
        <p:txBody>
          <a:bodyPr/>
          <a:lstStyle/>
          <a:p>
            <a:endParaRPr lang="es-GT"/>
          </a:p>
        </p:txBody>
      </p:sp>
      <p:sp>
        <p:nvSpPr>
          <p:cNvPr id="6" name="Slide Number Placeholder 5"/>
          <p:cNvSpPr>
            <a:spLocks noGrp="1"/>
          </p:cNvSpPr>
          <p:nvPr>
            <p:ph type="sldNum" sz="quarter" idx="12"/>
          </p:nvPr>
        </p:nvSpPr>
        <p:spPr>
          <a:xfrm>
            <a:off x="9924392" y="134930"/>
            <a:ext cx="811019" cy="503578"/>
          </a:xfrm>
        </p:spPr>
        <p:txBody>
          <a:bodyPr/>
          <a:lstStyle/>
          <a:p>
            <a:fld id="{605CBD84-66F4-4180-A568-ABF01F768815}" type="slidenum">
              <a:rPr lang="es-GT" smtClean="0"/>
              <a:t>‹Nº›</a:t>
            </a:fld>
            <a:endParaRPr lang="es-GT"/>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93398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10/03/2023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336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CC8A7D-1997-4D06-B48B-3C00FFF29654}" type="datetimeFigureOut">
              <a:rPr lang="es-GT" smtClean="0"/>
              <a:t>10/03/2023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63521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sz="1200"/>
            </a:lvl1pPr>
          </a:lstStyle>
          <a:p>
            <a:fld id="{3CCC8A7D-1997-4D06-B48B-3C00FFF29654}" type="datetimeFigureOut">
              <a:rPr lang="es-GT" smtClean="0"/>
              <a:t>10/03/2023</a:t>
            </a:fld>
            <a:endParaRPr lang="es-GT"/>
          </a:p>
        </p:txBody>
      </p:sp>
      <p:sp>
        <p:nvSpPr>
          <p:cNvPr id="5" name="Footer Placeholder 4"/>
          <p:cNvSpPr>
            <a:spLocks noGrp="1"/>
          </p:cNvSpPr>
          <p:nvPr>
            <p:ph type="ftr" sz="quarter" idx="11"/>
          </p:nvPr>
        </p:nvSpPr>
        <p:spPr/>
        <p:txBody>
          <a:bodyPr/>
          <a:lstStyle>
            <a:lvl1pPr>
              <a:defRPr sz="1200"/>
            </a:lvl1p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93360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CCC8A7D-1997-4D06-B48B-3C00FFF29654}" type="datetimeFigureOut">
              <a:rPr lang="es-GT" smtClean="0"/>
              <a:t>10/03/2023</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05CBD84-66F4-4180-A568-ABF01F768815}" type="slidenum">
              <a:rPr lang="es-GT" smtClean="0"/>
              <a:t>‹Nº›</a:t>
            </a:fld>
            <a:endParaRPr lang="es-GT"/>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9720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CC8A7D-1997-4D06-B48B-3C00FFF29654}" type="datetimeFigureOut">
              <a:rPr lang="es-GT" smtClean="0"/>
              <a:t>10/03/2023</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05CBD84-66F4-4180-A568-ABF01F768815}" type="slidenum">
              <a:rPr lang="es-GT" smtClean="0"/>
              <a:t>‹Nº›</a:t>
            </a:fld>
            <a:endParaRPr lang="es-GT"/>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93560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9166" y="2974448"/>
            <a:ext cx="4645152" cy="24938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094337" y="2971669"/>
            <a:ext cx="4645152" cy="24871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CC8A7D-1997-4D06-B48B-3C00FFF29654}" type="datetimeFigureOut">
              <a:rPr lang="es-GT" smtClean="0"/>
              <a:t>10/03/2023</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605CBD84-66F4-4180-A568-ABF01F768815}" type="slidenum">
              <a:rPr lang="es-GT" smtClean="0"/>
              <a:t>‹Nº›</a:t>
            </a:fld>
            <a:endParaRPr lang="es-GT"/>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01182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CC8A7D-1997-4D06-B48B-3C00FFF29654}" type="datetimeFigureOut">
              <a:rPr lang="es-GT" smtClean="0"/>
              <a:t>10/03/2023</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605CBD84-66F4-4180-A568-ABF01F768815}" type="slidenum">
              <a:rPr lang="es-GT" smtClean="0"/>
              <a:t>‹Nº›</a:t>
            </a:fld>
            <a:endParaRPr lang="es-GT"/>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69715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C8A7D-1997-4D06-B48B-3C00FFF29654}" type="datetimeFigureOut">
              <a:rPr lang="es-GT" smtClean="0"/>
              <a:t>10/03/2023</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605CBD84-66F4-4180-A568-ABF01F768815}" type="slidenum">
              <a:rPr lang="es-GT" smtClean="0"/>
              <a:t>‹Nº›</a:t>
            </a:fld>
            <a:endParaRPr lang="es-GT"/>
          </a:p>
        </p:txBody>
      </p:sp>
    </p:spTree>
    <p:extLst>
      <p:ext uri="{BB962C8B-B14F-4D97-AF65-F5344CB8AC3E}">
        <p14:creationId xmlns:p14="http://schemas.microsoft.com/office/powerpoint/2010/main" val="215014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CC8A7D-1997-4D06-B48B-3C00FFF29654}" type="datetimeFigureOut">
              <a:rPr lang="es-GT" smtClean="0"/>
              <a:t>10/03/2023</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05CBD84-66F4-4180-A568-ABF01F768815}" type="slidenum">
              <a:rPr lang="es-GT" smtClean="0"/>
              <a:t>‹Nº›</a:t>
            </a:fld>
            <a:endParaRPr lang="es-GT"/>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64327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3CCC8A7D-1997-4D06-B48B-3C00FFF29654}" type="datetimeFigureOut">
              <a:rPr lang="es-GT" smtClean="0"/>
              <a:t>10/03/2023</a:t>
            </a:fld>
            <a:endParaRPr lang="es-GT"/>
          </a:p>
        </p:txBody>
      </p:sp>
      <p:sp>
        <p:nvSpPr>
          <p:cNvPr id="6" name="Footer Placeholder 5"/>
          <p:cNvSpPr>
            <a:spLocks noGrp="1"/>
          </p:cNvSpPr>
          <p:nvPr>
            <p:ph type="ftr" sz="quarter" idx="11"/>
          </p:nvPr>
        </p:nvSpPr>
        <p:spPr>
          <a:xfrm>
            <a:off x="1125300" y="318640"/>
            <a:ext cx="4877818" cy="320931"/>
          </a:xfrm>
        </p:spPr>
        <p:txBody>
          <a:bodyPr/>
          <a:lstStyle/>
          <a:p>
            <a:endParaRPr lang="es-GT"/>
          </a:p>
        </p:txBody>
      </p:sp>
      <p:sp>
        <p:nvSpPr>
          <p:cNvPr id="7" name="Slide Number Placeholder 6"/>
          <p:cNvSpPr>
            <a:spLocks noGrp="1"/>
          </p:cNvSpPr>
          <p:nvPr>
            <p:ph type="sldNum" sz="quarter" idx="12"/>
          </p:nvPr>
        </p:nvSpPr>
        <p:spPr>
          <a:xfrm>
            <a:off x="6176794" y="137408"/>
            <a:ext cx="811019" cy="503578"/>
          </a:xfrm>
        </p:spPr>
        <p:txBody>
          <a:bodyPr/>
          <a:lstStyle/>
          <a:p>
            <a:fld id="{605CBD84-66F4-4180-A568-ABF01F768815}" type="slidenum">
              <a:rPr lang="es-GT" smtClean="0"/>
              <a:t>‹Nº›</a:t>
            </a:fld>
            <a:endParaRPr lang="es-GT"/>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1705335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CCC8A7D-1997-4D06-B48B-3C00FFF29654}" type="datetimeFigureOut">
              <a:rPr lang="es-GT" smtClean="0"/>
              <a:t>10/03/2023</a:t>
            </a:fld>
            <a:endParaRPr lang="es-GT"/>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05CBD84-66F4-4180-A568-ABF01F768815}" type="slidenum">
              <a:rPr lang="es-GT" smtClean="0"/>
              <a:t>‹Nº›</a:t>
            </a:fld>
            <a:endParaRPr lang="es-GT"/>
          </a:p>
        </p:txBody>
      </p:sp>
    </p:spTree>
    <p:extLst>
      <p:ext uri="{BB962C8B-B14F-4D97-AF65-F5344CB8AC3E}">
        <p14:creationId xmlns:p14="http://schemas.microsoft.com/office/powerpoint/2010/main" val="1995272235"/>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1">
            <a:extLst>
              <a:ext uri="{FF2B5EF4-FFF2-40B4-BE49-F238E27FC236}">
                <a16:creationId xmlns:a16="http://schemas.microsoft.com/office/drawing/2014/main" id="{AFA7EDDA-3031-480A-AABD-CB2FE21B8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3">
            <a:extLst>
              <a:ext uri="{FF2B5EF4-FFF2-40B4-BE49-F238E27FC236}">
                <a16:creationId xmlns:a16="http://schemas.microsoft.com/office/drawing/2014/main" id="{2576D403-029E-446F-84D4-1383440CAD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3B15A24-077E-F328-E915-0EB4EF5D0B8F}"/>
              </a:ext>
            </a:extLst>
          </p:cNvPr>
          <p:cNvSpPr>
            <a:spLocks noGrp="1"/>
          </p:cNvSpPr>
          <p:nvPr>
            <p:ph type="ctrTitle"/>
          </p:nvPr>
        </p:nvSpPr>
        <p:spPr>
          <a:xfrm>
            <a:off x="5755441" y="983835"/>
            <a:ext cx="5305198" cy="2422561"/>
          </a:xfrm>
        </p:spPr>
        <p:txBody>
          <a:bodyPr>
            <a:normAutofit/>
          </a:bodyPr>
          <a:lstStyle/>
          <a:p>
            <a:r>
              <a:rPr lang="es-GT" sz="3400" dirty="0"/>
              <a:t>Redes de computadoras II</a:t>
            </a:r>
            <a:br>
              <a:rPr lang="es-GT" sz="3400" dirty="0"/>
            </a:br>
            <a:br>
              <a:rPr lang="es-GT" sz="3400" dirty="0"/>
            </a:br>
            <a:r>
              <a:rPr lang="es-GT" sz="3400" dirty="0"/>
              <a:t>Clase 5</a:t>
            </a:r>
            <a:br>
              <a:rPr lang="es-GT" sz="3400" dirty="0"/>
            </a:br>
            <a:endParaRPr lang="es-GT" sz="3400" dirty="0"/>
          </a:p>
        </p:txBody>
      </p:sp>
      <p:sp>
        <p:nvSpPr>
          <p:cNvPr id="3" name="Subtítulo 2">
            <a:extLst>
              <a:ext uri="{FF2B5EF4-FFF2-40B4-BE49-F238E27FC236}">
                <a16:creationId xmlns:a16="http://schemas.microsoft.com/office/drawing/2014/main" id="{ABC97BDC-AD31-8D73-325C-313AA667A2C7}"/>
              </a:ext>
            </a:extLst>
          </p:cNvPr>
          <p:cNvSpPr>
            <a:spLocks noGrp="1"/>
          </p:cNvSpPr>
          <p:nvPr>
            <p:ph type="subTitle" idx="1"/>
          </p:nvPr>
        </p:nvSpPr>
        <p:spPr>
          <a:xfrm>
            <a:off x="9784087" y="5515042"/>
            <a:ext cx="2169374" cy="468768"/>
          </a:xfrm>
        </p:spPr>
        <p:txBody>
          <a:bodyPr>
            <a:normAutofit fontScale="92500"/>
          </a:bodyPr>
          <a:lstStyle/>
          <a:p>
            <a:r>
              <a:rPr lang="es-GT" b="1" dirty="0"/>
              <a:t>Ing. Walter García</a:t>
            </a:r>
          </a:p>
        </p:txBody>
      </p:sp>
      <p:grpSp>
        <p:nvGrpSpPr>
          <p:cNvPr id="15" name="Group 15">
            <a:extLst>
              <a:ext uri="{FF2B5EF4-FFF2-40B4-BE49-F238E27FC236}">
                <a16:creationId xmlns:a16="http://schemas.microsoft.com/office/drawing/2014/main" id="{4816BC83-A25F-43AD-9E32-EDB556FF38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632238" y="482171"/>
            <a:chExt cx="4641751" cy="5149101"/>
          </a:xfrm>
        </p:grpSpPr>
        <p:sp>
          <p:nvSpPr>
            <p:cNvPr id="17" name="Rectangle 16">
              <a:extLst>
                <a:ext uri="{FF2B5EF4-FFF2-40B4-BE49-F238E27FC236}">
                  <a16:creationId xmlns:a16="http://schemas.microsoft.com/office/drawing/2014/main" id="{5A61B6D6-C786-43A5-ABAC-1D09658CA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8" y="482171"/>
              <a:ext cx="4641751"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7">
              <a:extLst>
                <a:ext uri="{FF2B5EF4-FFF2-40B4-BE49-F238E27FC236}">
                  <a16:creationId xmlns:a16="http://schemas.microsoft.com/office/drawing/2014/main" id="{9E7BEA26-7E30-4B07-A8A7-313E96B994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7" y="812507"/>
              <a:ext cx="4001652"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1" name="Picture 19">
            <a:extLst>
              <a:ext uri="{FF2B5EF4-FFF2-40B4-BE49-F238E27FC236}">
                <a16:creationId xmlns:a16="http://schemas.microsoft.com/office/drawing/2014/main" id="{88E28A69-8E6D-4069-B1BF-3E1FF828E7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53521" b="36564"/>
          <a:stretch/>
        </p:blipFill>
        <p:spPr>
          <a:xfrm>
            <a:off x="5755426" y="643464"/>
            <a:ext cx="5312664" cy="155448"/>
          </a:xfrm>
          <a:prstGeom prst="rect">
            <a:avLst/>
          </a:prstGeom>
          <a:noFill/>
          <a:ln>
            <a:noFill/>
          </a:ln>
        </p:spPr>
      </p:pic>
      <p:sp>
        <p:nvSpPr>
          <p:cNvPr id="22" name="Rectangle 21">
            <a:extLst>
              <a:ext uri="{FF2B5EF4-FFF2-40B4-BE49-F238E27FC236}">
                <a16:creationId xmlns:a16="http://schemas.microsoft.com/office/drawing/2014/main" id="{C85D9E3A-4055-4E75-99D6-A8BC78E24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20" y="977099"/>
            <a:ext cx="3671503" cy="4136205"/>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Ordenador">
            <a:extLst>
              <a:ext uri="{FF2B5EF4-FFF2-40B4-BE49-F238E27FC236}">
                <a16:creationId xmlns:a16="http://schemas.microsoft.com/office/drawing/2014/main" id="{815A69D3-3F1B-17A7-405A-CB35A19D5C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1223" y="1368360"/>
            <a:ext cx="3362141" cy="3362141"/>
          </a:xfrm>
          <a:prstGeom prst="rect">
            <a:avLst/>
          </a:prstGeom>
        </p:spPr>
      </p:pic>
      <p:pic>
        <p:nvPicPr>
          <p:cNvPr id="24" name="Picture 23">
            <a:extLst>
              <a:ext uri="{FF2B5EF4-FFF2-40B4-BE49-F238E27FC236}">
                <a16:creationId xmlns:a16="http://schemas.microsoft.com/office/drawing/2014/main" id="{4CB1121D-9064-4FD7-A180-A500545847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6" name="Straight Connector 25">
            <a:extLst>
              <a:ext uri="{FF2B5EF4-FFF2-40B4-BE49-F238E27FC236}">
                <a16:creationId xmlns:a16="http://schemas.microsoft.com/office/drawing/2014/main" id="{69C1C8D3-4CB3-40C0-82CB-AD7FC8C88A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74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a:solidFill>
                  <a:schemeClr val="tx1"/>
                </a:solidFill>
                <a:latin typeface="+mj-lt"/>
                <a:ea typeface="+mj-ea"/>
                <a:cs typeface="+mj-cs"/>
              </a:rPr>
              <a:t>TRANSMISIÓN SÍNCRONA</a:t>
            </a: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5" name="CuadroTexto 4">
            <a:extLst>
              <a:ext uri="{FF2B5EF4-FFF2-40B4-BE49-F238E27FC236}">
                <a16:creationId xmlns:a16="http://schemas.microsoft.com/office/drawing/2014/main" id="{818A2E8A-0075-7785-1290-BDC39F9900A0}"/>
              </a:ext>
            </a:extLst>
          </p:cNvPr>
          <p:cNvSpPr txBox="1"/>
          <p:nvPr/>
        </p:nvSpPr>
        <p:spPr>
          <a:xfrm>
            <a:off x="1489745" y="2136338"/>
            <a:ext cx="9271736" cy="2585323"/>
          </a:xfrm>
          <a:prstGeom prst="rect">
            <a:avLst/>
          </a:prstGeom>
          <a:noFill/>
        </p:spPr>
        <p:txBody>
          <a:bodyPr wrap="square">
            <a:spAutoFit/>
          </a:bodyPr>
          <a:lstStyle>
            <a:defPPr>
              <a:defRPr lang="en-US"/>
            </a:defPPr>
            <a:lvl1pPr algn="just">
              <a:defRPr b="0">
                <a:latin typeface="Arial" panose="020B0604020202020204" pitchFamily="34" charset="0"/>
                <a:cs typeface="Arial" panose="020B0604020202020204" pitchFamily="34" charset="0"/>
              </a:defRPr>
            </a:lvl1pPr>
          </a:lstStyle>
          <a:p>
            <a:r>
              <a:rPr lang="es-MX" dirty="0"/>
              <a:t>En la transmisión síncrona, el flujo de datos se combina en tramas más largas que pueden contener múltiples bytes. Sin embargo, cada byte se introduce en el enlace de transmisión sin que haya un intervalo con el siguiente. Se deja al receptor la tarea de separar el flujo de bits en bytes para su decodificación. En otras palabras, los datos se transmiten como una cadena continua, de unos y ceros y el receptor separa esta cadena en bytes o caracteres, si necesita reconstruir la información. </a:t>
            </a:r>
          </a:p>
          <a:p>
            <a:endParaRPr lang="es-MX" dirty="0"/>
          </a:p>
          <a:p>
            <a:r>
              <a:rPr lang="es-MX" dirty="0"/>
              <a:t>En la transmisión síncrona, se envía un bit detrás del otro sin bits de inicio/parada o intervalos. Es responsabilidad del receptor agrupar los bits. </a:t>
            </a:r>
          </a:p>
        </p:txBody>
      </p:sp>
    </p:spTree>
    <p:extLst>
      <p:ext uri="{BB962C8B-B14F-4D97-AF65-F5344CB8AC3E}">
        <p14:creationId xmlns:p14="http://schemas.microsoft.com/office/powerpoint/2010/main" val="3606218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Diagrama</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transmisión</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síncrona</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pic>
        <p:nvPicPr>
          <p:cNvPr id="5" name="Imagen 4">
            <a:extLst>
              <a:ext uri="{FF2B5EF4-FFF2-40B4-BE49-F238E27FC236}">
                <a16:creationId xmlns:a16="http://schemas.microsoft.com/office/drawing/2014/main" id="{46A8B92F-2A69-C8A1-8853-540AF3771BA4}"/>
              </a:ext>
            </a:extLst>
          </p:cNvPr>
          <p:cNvPicPr>
            <a:picLocks noChangeAspect="1"/>
          </p:cNvPicPr>
          <p:nvPr/>
        </p:nvPicPr>
        <p:blipFill>
          <a:blip r:embed="rId2"/>
          <a:stretch>
            <a:fillRect/>
          </a:stretch>
        </p:blipFill>
        <p:spPr>
          <a:xfrm>
            <a:off x="1806273" y="2326551"/>
            <a:ext cx="7589518" cy="2300029"/>
          </a:xfrm>
          <a:prstGeom prst="rect">
            <a:avLst/>
          </a:prstGeom>
        </p:spPr>
      </p:pic>
    </p:spTree>
    <p:extLst>
      <p:ext uri="{BB962C8B-B14F-4D97-AF65-F5344CB8AC3E}">
        <p14:creationId xmlns:p14="http://schemas.microsoft.com/office/powerpoint/2010/main" val="581993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practica</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3" name="CuadroTexto 2">
            <a:extLst>
              <a:ext uri="{FF2B5EF4-FFF2-40B4-BE49-F238E27FC236}">
                <a16:creationId xmlns:a16="http://schemas.microsoft.com/office/drawing/2014/main" id="{503B030F-2C78-ACA9-E84E-3382E2104843}"/>
              </a:ext>
            </a:extLst>
          </p:cNvPr>
          <p:cNvSpPr txBox="1"/>
          <p:nvPr/>
        </p:nvSpPr>
        <p:spPr>
          <a:xfrm>
            <a:off x="1213193" y="1789042"/>
            <a:ext cx="7874537" cy="369332"/>
          </a:xfrm>
          <a:prstGeom prst="rect">
            <a:avLst/>
          </a:prstGeom>
          <a:noFill/>
        </p:spPr>
        <p:txBody>
          <a:bodyPr wrap="square" rtlCol="0">
            <a:spAutoFit/>
          </a:bodyPr>
          <a:lstStyle/>
          <a:p>
            <a:r>
              <a:rPr lang="en-US" sz="1800" b="1" kern="1200" cap="all" baseline="0" dirty="0" err="1">
                <a:solidFill>
                  <a:schemeClr val="tx1"/>
                </a:solidFill>
                <a:latin typeface="+mj-lt"/>
                <a:ea typeface="+mj-ea"/>
                <a:cs typeface="+mj-cs"/>
              </a:rPr>
              <a:t>Configurando</a:t>
            </a:r>
            <a:r>
              <a:rPr lang="en-US" sz="1800" b="1" kern="1200" cap="all" baseline="0" dirty="0">
                <a:solidFill>
                  <a:schemeClr val="tx1"/>
                </a:solidFill>
                <a:latin typeface="+mj-lt"/>
                <a:ea typeface="+mj-ea"/>
                <a:cs typeface="+mj-cs"/>
              </a:rPr>
              <a:t> </a:t>
            </a:r>
            <a:r>
              <a:rPr lang="en-US" sz="1800" b="1" kern="1200" cap="all" baseline="0" dirty="0" err="1">
                <a:solidFill>
                  <a:schemeClr val="tx1"/>
                </a:solidFill>
                <a:latin typeface="+mj-lt"/>
                <a:ea typeface="+mj-ea"/>
                <a:cs typeface="+mj-cs"/>
              </a:rPr>
              <a:t>servidor</a:t>
            </a:r>
            <a:r>
              <a:rPr lang="en-US" sz="1800" b="1" kern="1200" cap="all" baseline="0" dirty="0">
                <a:solidFill>
                  <a:schemeClr val="tx1"/>
                </a:solidFill>
                <a:latin typeface="+mj-lt"/>
                <a:ea typeface="+mj-ea"/>
                <a:cs typeface="+mj-cs"/>
              </a:rPr>
              <a:t> </a:t>
            </a:r>
            <a:r>
              <a:rPr lang="en-US" sz="1800" b="1" kern="1200" cap="all" baseline="0" dirty="0" err="1">
                <a:solidFill>
                  <a:schemeClr val="tx1"/>
                </a:solidFill>
                <a:latin typeface="+mj-lt"/>
                <a:ea typeface="+mj-ea"/>
                <a:cs typeface="+mj-cs"/>
              </a:rPr>
              <a:t>dns</a:t>
            </a:r>
            <a:r>
              <a:rPr lang="en-US" sz="1800" b="1" kern="1200" cap="all" baseline="0" dirty="0">
                <a:solidFill>
                  <a:schemeClr val="tx1"/>
                </a:solidFill>
                <a:latin typeface="+mj-lt"/>
                <a:ea typeface="+mj-ea"/>
                <a:cs typeface="+mj-cs"/>
              </a:rPr>
              <a:t> </a:t>
            </a:r>
            <a:r>
              <a:rPr lang="en-US" sz="1800" b="1" kern="1200" cap="all" baseline="0" dirty="0" err="1">
                <a:solidFill>
                  <a:schemeClr val="tx1"/>
                </a:solidFill>
                <a:latin typeface="+mj-lt"/>
                <a:ea typeface="+mj-ea"/>
                <a:cs typeface="+mj-cs"/>
              </a:rPr>
              <a:t>en</a:t>
            </a:r>
            <a:r>
              <a:rPr lang="en-US" sz="1800" b="1" kern="1200" cap="all" baseline="0" dirty="0">
                <a:solidFill>
                  <a:schemeClr val="tx1"/>
                </a:solidFill>
                <a:latin typeface="+mj-lt"/>
                <a:ea typeface="+mj-ea"/>
                <a:cs typeface="+mj-cs"/>
              </a:rPr>
              <a:t> packet  tracer</a:t>
            </a:r>
          </a:p>
        </p:txBody>
      </p:sp>
      <p:sp>
        <p:nvSpPr>
          <p:cNvPr id="4" name="CuadroTexto 3">
            <a:extLst>
              <a:ext uri="{FF2B5EF4-FFF2-40B4-BE49-F238E27FC236}">
                <a16:creationId xmlns:a16="http://schemas.microsoft.com/office/drawing/2014/main" id="{6F752079-CDDE-9479-5A7A-258DA587A2B0}"/>
              </a:ext>
            </a:extLst>
          </p:cNvPr>
          <p:cNvSpPr txBox="1"/>
          <p:nvPr/>
        </p:nvSpPr>
        <p:spPr>
          <a:xfrm>
            <a:off x="1213193" y="2323746"/>
            <a:ext cx="7593495" cy="2862322"/>
          </a:xfrm>
          <a:prstGeom prst="rect">
            <a:avLst/>
          </a:prstGeom>
          <a:noFill/>
        </p:spPr>
        <p:txBody>
          <a:bodyPr wrap="square" rtlCol="0">
            <a:spAutoFit/>
          </a:bodyPr>
          <a:lstStyle/>
          <a:p>
            <a:r>
              <a:rPr lang="es-GT" dirty="0"/>
              <a:t>Precondición se debe tener servidor DCHP configurado para asignar las </a:t>
            </a:r>
            <a:r>
              <a:rPr lang="es-GT" dirty="0" err="1"/>
              <a:t>IP’s</a:t>
            </a:r>
            <a:r>
              <a:rPr lang="es-GT" dirty="0"/>
              <a:t> para la LAN</a:t>
            </a:r>
          </a:p>
          <a:p>
            <a:endParaRPr lang="es-GT" dirty="0"/>
          </a:p>
          <a:p>
            <a:endParaRPr lang="es-GT" dirty="0"/>
          </a:p>
          <a:p>
            <a:pPr marL="342900" indent="-342900">
              <a:buFont typeface="+mj-lt"/>
              <a:buAutoNum type="arabicPeriod"/>
            </a:pPr>
            <a:r>
              <a:rPr lang="es-GT" dirty="0"/>
              <a:t>Primero crear una red LAN clase c</a:t>
            </a:r>
          </a:p>
          <a:p>
            <a:pPr marL="342900" indent="-342900">
              <a:buFont typeface="+mj-lt"/>
              <a:buAutoNum type="arabicPeriod"/>
            </a:pPr>
            <a:r>
              <a:rPr lang="es-GT" dirty="0"/>
              <a:t>crear un servidor web para desplegar las páginas web</a:t>
            </a:r>
          </a:p>
          <a:p>
            <a:pPr marL="342900" indent="-342900">
              <a:buFont typeface="+mj-lt"/>
              <a:buAutoNum type="arabicPeriod"/>
            </a:pPr>
            <a:r>
              <a:rPr lang="es-GT" dirty="0"/>
              <a:t>Luego crear un servidor DNS</a:t>
            </a:r>
          </a:p>
          <a:p>
            <a:pPr marL="342900" indent="-342900">
              <a:buFont typeface="+mj-lt"/>
              <a:buAutoNum type="arabicPeriod"/>
            </a:pPr>
            <a:r>
              <a:rPr lang="es-GT" dirty="0"/>
              <a:t>Registrar dominio principal</a:t>
            </a:r>
          </a:p>
          <a:p>
            <a:pPr marL="342900" indent="-342900">
              <a:buFont typeface="+mj-lt"/>
              <a:buAutoNum type="arabicPeriod"/>
            </a:pPr>
            <a:r>
              <a:rPr lang="es-GT" dirty="0"/>
              <a:t>Registrar </a:t>
            </a:r>
            <a:r>
              <a:rPr lang="es-GT" dirty="0" err="1"/>
              <a:t>sub-domino</a:t>
            </a:r>
            <a:r>
              <a:rPr lang="es-GT" dirty="0"/>
              <a:t> con un alias</a:t>
            </a:r>
          </a:p>
          <a:p>
            <a:pPr marL="342900" indent="-342900">
              <a:buFont typeface="+mj-lt"/>
              <a:buAutoNum type="arabicPeriod"/>
            </a:pPr>
            <a:endParaRPr lang="es-GT" dirty="0"/>
          </a:p>
        </p:txBody>
      </p:sp>
    </p:spTree>
    <p:extLst>
      <p:ext uri="{BB962C8B-B14F-4D97-AF65-F5344CB8AC3E}">
        <p14:creationId xmlns:p14="http://schemas.microsoft.com/office/powerpoint/2010/main" val="4024454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Resultado</a:t>
            </a:r>
            <a:r>
              <a:rPr lang="en-US" sz="2400" b="1" kern="1200" cap="all" baseline="0" dirty="0">
                <a:solidFill>
                  <a:schemeClr val="tx1"/>
                </a:solidFill>
                <a:latin typeface="+mj-lt"/>
                <a:ea typeface="+mj-ea"/>
                <a:cs typeface="+mj-cs"/>
              </a:rPr>
              <a:t> d</a:t>
            </a:r>
            <a:r>
              <a:rPr lang="en-US" sz="2400" b="1" cap="all" dirty="0"/>
              <a:t>e la </a:t>
            </a:r>
            <a:r>
              <a:rPr lang="en-US" sz="2400" b="1" cap="all" dirty="0" err="1"/>
              <a:t>práctica</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pic>
        <p:nvPicPr>
          <p:cNvPr id="5" name="Imagen 4">
            <a:extLst>
              <a:ext uri="{FF2B5EF4-FFF2-40B4-BE49-F238E27FC236}">
                <a16:creationId xmlns:a16="http://schemas.microsoft.com/office/drawing/2014/main" id="{88CACAF1-4246-E798-7E7A-90407A38C0B3}"/>
              </a:ext>
            </a:extLst>
          </p:cNvPr>
          <p:cNvPicPr>
            <a:picLocks noChangeAspect="1"/>
          </p:cNvPicPr>
          <p:nvPr/>
        </p:nvPicPr>
        <p:blipFill>
          <a:blip r:embed="rId2"/>
          <a:stretch>
            <a:fillRect/>
          </a:stretch>
        </p:blipFill>
        <p:spPr>
          <a:xfrm>
            <a:off x="2442795" y="1504995"/>
            <a:ext cx="6757475" cy="4053002"/>
          </a:xfrm>
          <a:prstGeom prst="rect">
            <a:avLst/>
          </a:prstGeom>
        </p:spPr>
      </p:pic>
    </p:spTree>
    <p:extLst>
      <p:ext uri="{BB962C8B-B14F-4D97-AF65-F5344CB8AC3E}">
        <p14:creationId xmlns:p14="http://schemas.microsoft.com/office/powerpoint/2010/main" val="166508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Resultado</a:t>
            </a:r>
            <a:r>
              <a:rPr lang="en-US" sz="2400" b="1" kern="1200" cap="all" baseline="0" dirty="0">
                <a:solidFill>
                  <a:schemeClr val="tx1"/>
                </a:solidFill>
                <a:latin typeface="+mj-lt"/>
                <a:ea typeface="+mj-ea"/>
                <a:cs typeface="+mj-cs"/>
              </a:rPr>
              <a:t> d</a:t>
            </a:r>
            <a:r>
              <a:rPr lang="en-US" sz="2400" b="1" cap="all" dirty="0"/>
              <a:t>e la </a:t>
            </a:r>
            <a:r>
              <a:rPr lang="en-US" sz="2400" b="1" cap="all" dirty="0" err="1"/>
              <a:t>práctica</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pic>
        <p:nvPicPr>
          <p:cNvPr id="4" name="Imagen 3">
            <a:extLst>
              <a:ext uri="{FF2B5EF4-FFF2-40B4-BE49-F238E27FC236}">
                <a16:creationId xmlns:a16="http://schemas.microsoft.com/office/drawing/2014/main" id="{EAAB5691-BEAA-AD6C-C5B6-7C856724735D}"/>
              </a:ext>
            </a:extLst>
          </p:cNvPr>
          <p:cNvPicPr>
            <a:picLocks noChangeAspect="1"/>
          </p:cNvPicPr>
          <p:nvPr/>
        </p:nvPicPr>
        <p:blipFill>
          <a:blip r:embed="rId2"/>
          <a:stretch>
            <a:fillRect/>
          </a:stretch>
        </p:blipFill>
        <p:spPr>
          <a:xfrm>
            <a:off x="98474" y="1449534"/>
            <a:ext cx="5002749" cy="4189352"/>
          </a:xfrm>
          <a:prstGeom prst="rect">
            <a:avLst/>
          </a:prstGeom>
        </p:spPr>
      </p:pic>
      <p:pic>
        <p:nvPicPr>
          <p:cNvPr id="8" name="Imagen 7">
            <a:extLst>
              <a:ext uri="{FF2B5EF4-FFF2-40B4-BE49-F238E27FC236}">
                <a16:creationId xmlns:a16="http://schemas.microsoft.com/office/drawing/2014/main" id="{957B90B0-16BD-16A1-34F8-CC69800C6D60}"/>
              </a:ext>
            </a:extLst>
          </p:cNvPr>
          <p:cNvPicPr>
            <a:picLocks noChangeAspect="1"/>
          </p:cNvPicPr>
          <p:nvPr/>
        </p:nvPicPr>
        <p:blipFill>
          <a:blip r:embed="rId3"/>
          <a:stretch>
            <a:fillRect/>
          </a:stretch>
        </p:blipFill>
        <p:spPr>
          <a:xfrm>
            <a:off x="5389465" y="1723439"/>
            <a:ext cx="6505575" cy="2876550"/>
          </a:xfrm>
          <a:prstGeom prst="rect">
            <a:avLst/>
          </a:prstGeom>
        </p:spPr>
      </p:pic>
    </p:spTree>
    <p:extLst>
      <p:ext uri="{BB962C8B-B14F-4D97-AF65-F5344CB8AC3E}">
        <p14:creationId xmlns:p14="http://schemas.microsoft.com/office/powerpoint/2010/main" val="2971053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a:extLst>
              <a:ext uri="{FF2B5EF4-FFF2-40B4-BE49-F238E27FC236}">
                <a16:creationId xmlns:a16="http://schemas.microsoft.com/office/drawing/2014/main" id="{084CDA18-7E09-DE3E-8B2D-689E9804BFEC}"/>
              </a:ext>
            </a:extLst>
          </p:cNvPr>
          <p:cNvSpPr txBox="1">
            <a:spLocks/>
          </p:cNvSpPr>
          <p:nvPr/>
        </p:nvSpPr>
        <p:spPr>
          <a:xfrm>
            <a:off x="8219020" y="6216558"/>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11" name="Título 1">
            <a:extLst>
              <a:ext uri="{FF2B5EF4-FFF2-40B4-BE49-F238E27FC236}">
                <a16:creationId xmlns:a16="http://schemas.microsoft.com/office/drawing/2014/main" id="{37DA108F-5AA9-92A2-E055-DBA5902E565A}"/>
              </a:ext>
            </a:extLst>
          </p:cNvPr>
          <p:cNvSpPr txBox="1">
            <a:spLocks/>
          </p:cNvSpPr>
          <p:nvPr/>
        </p:nvSpPr>
        <p:spPr>
          <a:xfrm>
            <a:off x="1330194" y="641442"/>
            <a:ext cx="7874537" cy="56450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85000"/>
              </a:lnSpc>
            </a:pPr>
            <a:r>
              <a:rPr lang="en-US" sz="2400" b="1" cap="all" dirty="0">
                <a:solidFill>
                  <a:schemeClr val="tx1"/>
                </a:solidFill>
              </a:rPr>
              <a:t>fin</a:t>
            </a:r>
          </a:p>
        </p:txBody>
      </p:sp>
      <p:sp>
        <p:nvSpPr>
          <p:cNvPr id="2" name="Rectángulo 1">
            <a:extLst>
              <a:ext uri="{FF2B5EF4-FFF2-40B4-BE49-F238E27FC236}">
                <a16:creationId xmlns:a16="http://schemas.microsoft.com/office/drawing/2014/main" id="{77CA6F4D-EC46-6AC1-9F3E-03AF491C5E8B}"/>
              </a:ext>
            </a:extLst>
          </p:cNvPr>
          <p:cNvSpPr/>
          <p:nvPr/>
        </p:nvSpPr>
        <p:spPr>
          <a:xfrm>
            <a:off x="3021495" y="2332383"/>
            <a:ext cx="402866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&gt;preguntas </a:t>
            </a:r>
          </a:p>
        </p:txBody>
      </p:sp>
    </p:spTree>
    <p:extLst>
      <p:ext uri="{BB962C8B-B14F-4D97-AF65-F5344CB8AC3E}">
        <p14:creationId xmlns:p14="http://schemas.microsoft.com/office/powerpoint/2010/main" val="3238190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15A24-077E-F328-E915-0EB4EF5D0B8F}"/>
              </a:ext>
            </a:extLst>
          </p:cNvPr>
          <p:cNvSpPr>
            <a:spLocks noGrp="1"/>
          </p:cNvSpPr>
          <p:nvPr>
            <p:ph type="ctrTitle"/>
          </p:nvPr>
        </p:nvSpPr>
        <p:spPr>
          <a:xfrm>
            <a:off x="2226475" y="645097"/>
            <a:ext cx="7368100" cy="839545"/>
          </a:xfrm>
        </p:spPr>
        <p:txBody>
          <a:bodyPr anchor="b">
            <a:normAutofit/>
          </a:bodyPr>
          <a:lstStyle/>
          <a:p>
            <a:pPr algn="ctr"/>
            <a:r>
              <a:rPr lang="es-GT" sz="4800" dirty="0"/>
              <a:t>Temas</a:t>
            </a:r>
          </a:p>
        </p:txBody>
      </p:sp>
      <p:sp>
        <p:nvSpPr>
          <p:cNvPr id="4" name="Rectángulo 3">
            <a:extLst>
              <a:ext uri="{FF2B5EF4-FFF2-40B4-BE49-F238E27FC236}">
                <a16:creationId xmlns:a16="http://schemas.microsoft.com/office/drawing/2014/main" id="{97C277FF-FCEB-042B-6FC1-E5C80F4AD6C1}"/>
              </a:ext>
            </a:extLst>
          </p:cNvPr>
          <p:cNvSpPr/>
          <p:nvPr/>
        </p:nvSpPr>
        <p:spPr>
          <a:xfrm>
            <a:off x="1417982" y="3794674"/>
            <a:ext cx="212034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Configurando   servidor DNS	</a:t>
            </a:r>
          </a:p>
        </p:txBody>
      </p:sp>
      <p:sp>
        <p:nvSpPr>
          <p:cNvPr id="5" name="Rectángulo 4">
            <a:extLst>
              <a:ext uri="{FF2B5EF4-FFF2-40B4-BE49-F238E27FC236}">
                <a16:creationId xmlns:a16="http://schemas.microsoft.com/office/drawing/2014/main" id="{934D64B4-8DBF-FCE8-D53A-D600C679428B}"/>
              </a:ext>
            </a:extLst>
          </p:cNvPr>
          <p:cNvSpPr/>
          <p:nvPr/>
        </p:nvSpPr>
        <p:spPr>
          <a:xfrm>
            <a:off x="3884473" y="3802337"/>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Configurando DCHP server</a:t>
            </a:r>
          </a:p>
        </p:txBody>
      </p:sp>
      <p:sp>
        <p:nvSpPr>
          <p:cNvPr id="6" name="Rectángulo 5">
            <a:extLst>
              <a:ext uri="{FF2B5EF4-FFF2-40B4-BE49-F238E27FC236}">
                <a16:creationId xmlns:a16="http://schemas.microsoft.com/office/drawing/2014/main" id="{05BEC123-F683-854F-70D8-89C7EC6E37F0}"/>
              </a:ext>
            </a:extLst>
          </p:cNvPr>
          <p:cNvSpPr/>
          <p:nvPr/>
        </p:nvSpPr>
        <p:spPr>
          <a:xfrm>
            <a:off x="6350542" y="3794674"/>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Configurar rutas estáticas en </a:t>
            </a:r>
            <a:r>
              <a:rPr lang="es-GT" dirty="0" err="1"/>
              <a:t>Router</a:t>
            </a:r>
            <a:endParaRPr lang="es-GT" dirty="0"/>
          </a:p>
        </p:txBody>
      </p:sp>
      <p:sp>
        <p:nvSpPr>
          <p:cNvPr id="10" name="Subtítulo 2">
            <a:extLst>
              <a:ext uri="{FF2B5EF4-FFF2-40B4-BE49-F238E27FC236}">
                <a16:creationId xmlns:a16="http://schemas.microsoft.com/office/drawing/2014/main" id="{3578AC15-1F1C-F636-98E1-BB029B7AB45E}"/>
              </a:ext>
            </a:extLst>
          </p:cNvPr>
          <p:cNvSpPr txBox="1">
            <a:spLocks/>
          </p:cNvSpPr>
          <p:nvPr/>
        </p:nvSpPr>
        <p:spPr>
          <a:xfrm>
            <a:off x="9594575" y="6093605"/>
            <a:ext cx="2169374" cy="468768"/>
          </a:xfrm>
          <a:prstGeom prst="rect">
            <a:avLst/>
          </a:prstGeom>
        </p:spPr>
        <p:txBody>
          <a:bodyPr vert="horz" lIns="91440" tIns="91440" rIns="91440" bIns="91440" rtlCol="0">
            <a:normAutofit fontScale="925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s-GT" b="1" dirty="0"/>
              <a:t>Ing. Walter García</a:t>
            </a:r>
          </a:p>
        </p:txBody>
      </p:sp>
      <p:pic>
        <p:nvPicPr>
          <p:cNvPr id="12" name="Imagen 11">
            <a:extLst>
              <a:ext uri="{FF2B5EF4-FFF2-40B4-BE49-F238E27FC236}">
                <a16:creationId xmlns:a16="http://schemas.microsoft.com/office/drawing/2014/main" id="{BF3AEED2-4CE5-5F36-6288-5794294221E8}"/>
              </a:ext>
            </a:extLst>
          </p:cNvPr>
          <p:cNvPicPr>
            <a:picLocks noChangeAspect="1"/>
          </p:cNvPicPr>
          <p:nvPr/>
        </p:nvPicPr>
        <p:blipFill>
          <a:blip r:embed="rId2"/>
          <a:stretch>
            <a:fillRect/>
          </a:stretch>
        </p:blipFill>
        <p:spPr>
          <a:xfrm>
            <a:off x="4160795" y="1802702"/>
            <a:ext cx="3870410" cy="1678262"/>
          </a:xfrm>
          <a:prstGeom prst="rect">
            <a:avLst/>
          </a:prstGeom>
        </p:spPr>
      </p:pic>
      <p:sp>
        <p:nvSpPr>
          <p:cNvPr id="3" name="Rectángulo 2">
            <a:extLst>
              <a:ext uri="{FF2B5EF4-FFF2-40B4-BE49-F238E27FC236}">
                <a16:creationId xmlns:a16="http://schemas.microsoft.com/office/drawing/2014/main" id="{89F677E1-1E02-78F8-58AE-B918DD254581}"/>
              </a:ext>
            </a:extLst>
          </p:cNvPr>
          <p:cNvSpPr/>
          <p:nvPr/>
        </p:nvSpPr>
        <p:spPr>
          <a:xfrm>
            <a:off x="8638481" y="3794674"/>
            <a:ext cx="191218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a:t>Transmisión e Interfaces</a:t>
            </a:r>
          </a:p>
        </p:txBody>
      </p:sp>
    </p:spTree>
    <p:extLst>
      <p:ext uri="{BB962C8B-B14F-4D97-AF65-F5344CB8AC3E}">
        <p14:creationId xmlns:p14="http://schemas.microsoft.com/office/powerpoint/2010/main" val="2862685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Transmisión</a:t>
            </a:r>
            <a:r>
              <a:rPr lang="en-US" sz="2400" b="1" kern="1200" cap="all" baseline="0" dirty="0">
                <a:solidFill>
                  <a:schemeClr val="tx1"/>
                </a:solidFill>
                <a:latin typeface="+mj-lt"/>
                <a:ea typeface="+mj-ea"/>
                <a:cs typeface="+mj-cs"/>
              </a:rPr>
              <a:t> de </a:t>
            </a:r>
            <a:r>
              <a:rPr lang="en-US" sz="2400" b="1" kern="1200" cap="all" baseline="0" dirty="0" err="1">
                <a:solidFill>
                  <a:schemeClr val="tx1"/>
                </a:solidFill>
                <a:latin typeface="+mj-lt"/>
                <a:ea typeface="+mj-ea"/>
                <a:cs typeface="+mj-cs"/>
              </a:rPr>
              <a:t>datos</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pic>
        <p:nvPicPr>
          <p:cNvPr id="5" name="Imagen 4">
            <a:extLst>
              <a:ext uri="{FF2B5EF4-FFF2-40B4-BE49-F238E27FC236}">
                <a16:creationId xmlns:a16="http://schemas.microsoft.com/office/drawing/2014/main" id="{4B8E5891-23CD-0E21-585E-02DA57DDF883}"/>
              </a:ext>
            </a:extLst>
          </p:cNvPr>
          <p:cNvPicPr>
            <a:picLocks noChangeAspect="1"/>
          </p:cNvPicPr>
          <p:nvPr/>
        </p:nvPicPr>
        <p:blipFill>
          <a:blip r:embed="rId2"/>
          <a:stretch>
            <a:fillRect/>
          </a:stretch>
        </p:blipFill>
        <p:spPr>
          <a:xfrm>
            <a:off x="387191" y="1510748"/>
            <a:ext cx="9790757" cy="3289852"/>
          </a:xfrm>
          <a:prstGeom prst="rect">
            <a:avLst/>
          </a:prstGeom>
        </p:spPr>
      </p:pic>
    </p:spTree>
    <p:extLst>
      <p:ext uri="{BB962C8B-B14F-4D97-AF65-F5344CB8AC3E}">
        <p14:creationId xmlns:p14="http://schemas.microsoft.com/office/powerpoint/2010/main" val="3737094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Transmisión</a:t>
            </a:r>
            <a:r>
              <a:rPr lang="en-US" sz="2400" b="1" kern="1200" cap="all" baseline="0" dirty="0">
                <a:solidFill>
                  <a:schemeClr val="tx1"/>
                </a:solidFill>
                <a:latin typeface="+mj-lt"/>
                <a:ea typeface="+mj-ea"/>
                <a:cs typeface="+mj-cs"/>
              </a:rPr>
              <a:t> de </a:t>
            </a:r>
            <a:r>
              <a:rPr lang="en-US" sz="2400" b="1" kern="1200" cap="all" baseline="0" dirty="0" err="1">
                <a:solidFill>
                  <a:schemeClr val="tx1"/>
                </a:solidFill>
                <a:latin typeface="+mj-lt"/>
                <a:ea typeface="+mj-ea"/>
                <a:cs typeface="+mj-cs"/>
              </a:rPr>
              <a:t>paralela</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3" name="CuadroTexto 2">
            <a:extLst>
              <a:ext uri="{FF2B5EF4-FFF2-40B4-BE49-F238E27FC236}">
                <a16:creationId xmlns:a16="http://schemas.microsoft.com/office/drawing/2014/main" id="{9C2B97D2-E716-19D8-D539-E20E6767EC2E}"/>
              </a:ext>
            </a:extLst>
          </p:cNvPr>
          <p:cNvSpPr txBox="1"/>
          <p:nvPr/>
        </p:nvSpPr>
        <p:spPr>
          <a:xfrm>
            <a:off x="774415" y="1587477"/>
            <a:ext cx="10154843" cy="1477328"/>
          </a:xfrm>
          <a:prstGeom prst="rect">
            <a:avLst/>
          </a:prstGeom>
          <a:noFill/>
        </p:spPr>
        <p:txBody>
          <a:bodyPr wrap="square" rtlCol="0">
            <a:spAutoFit/>
          </a:bodyPr>
          <a:lstStyle/>
          <a:p>
            <a:pPr algn="just"/>
            <a:r>
              <a:rPr lang="es-GT" dirty="0">
                <a:latin typeface="Arial" panose="020B0604020202020204" pitchFamily="34" charset="0"/>
                <a:cs typeface="Arial" panose="020B0604020202020204" pitchFamily="34" charset="0"/>
              </a:rPr>
              <a:t>Los datos binarios, formados por unos y ceros, se pueden organizar en grupos de n bits cada uno, Las computadoras producen y consumen datos en grupos de bits de formas similares a como se conciben y usan las palabras, y no las letras, en el lenguaje hablado, Agrupando los datos, se pueden enviar n bits al mismo tiempo en lugar de uno solo. Esto se denomina: </a:t>
            </a:r>
            <a:r>
              <a:rPr lang="es-GT" b="1" dirty="0">
                <a:latin typeface="Arial" panose="020B0604020202020204" pitchFamily="34" charset="0"/>
                <a:cs typeface="Arial" panose="020B0604020202020204" pitchFamily="34" charset="0"/>
              </a:rPr>
              <a:t>Transmisión paralela</a:t>
            </a:r>
          </a:p>
        </p:txBody>
      </p:sp>
      <p:pic>
        <p:nvPicPr>
          <p:cNvPr id="7" name="Imagen 6">
            <a:extLst>
              <a:ext uri="{FF2B5EF4-FFF2-40B4-BE49-F238E27FC236}">
                <a16:creationId xmlns:a16="http://schemas.microsoft.com/office/drawing/2014/main" id="{B24FCB18-A566-091D-9597-36144A1482BA}"/>
              </a:ext>
            </a:extLst>
          </p:cNvPr>
          <p:cNvPicPr>
            <a:picLocks noChangeAspect="1"/>
          </p:cNvPicPr>
          <p:nvPr/>
        </p:nvPicPr>
        <p:blipFill>
          <a:blip r:embed="rId2"/>
          <a:stretch>
            <a:fillRect/>
          </a:stretch>
        </p:blipFill>
        <p:spPr>
          <a:xfrm>
            <a:off x="774415" y="3116649"/>
            <a:ext cx="7860475" cy="2809626"/>
          </a:xfrm>
          <a:prstGeom prst="rect">
            <a:avLst/>
          </a:prstGeom>
        </p:spPr>
      </p:pic>
    </p:spTree>
    <p:extLst>
      <p:ext uri="{BB962C8B-B14F-4D97-AF65-F5344CB8AC3E}">
        <p14:creationId xmlns:p14="http://schemas.microsoft.com/office/powerpoint/2010/main" val="105212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Transmisión</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serie</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4" name="CuadroTexto 3">
            <a:extLst>
              <a:ext uri="{FF2B5EF4-FFF2-40B4-BE49-F238E27FC236}">
                <a16:creationId xmlns:a16="http://schemas.microsoft.com/office/drawing/2014/main" id="{DA75FB75-AB6C-8ECF-A3BB-AE4EE7A1EC79}"/>
              </a:ext>
            </a:extLst>
          </p:cNvPr>
          <p:cNvSpPr txBox="1"/>
          <p:nvPr/>
        </p:nvSpPr>
        <p:spPr>
          <a:xfrm>
            <a:off x="1186543" y="1750764"/>
            <a:ext cx="9818914" cy="3416320"/>
          </a:xfrm>
          <a:prstGeom prst="rect">
            <a:avLst/>
          </a:prstGeom>
          <a:noFill/>
        </p:spPr>
        <p:txBody>
          <a:bodyPr wrap="square" rtlCol="0">
            <a:spAutoFit/>
          </a:bodyPr>
          <a:lstStyle/>
          <a:p>
            <a:pPr algn="just"/>
            <a:r>
              <a:rPr lang="es-GT" dirty="0">
                <a:latin typeface="Arial" panose="020B0604020202020204" pitchFamily="34" charset="0"/>
                <a:cs typeface="Arial" panose="020B0604020202020204" pitchFamily="34" charset="0"/>
              </a:rPr>
              <a:t>En la transmisión serie un bit sigue a otro, por lo que solamente se necesita un canal de comunicación, en lugar n, para transmitir datos entre dos dispositivos. La ventaja de la transmisión serie sobre la transmisión paralela es que, al tener un único canal de comunicación, la transmisión serie reduce el coste de transmisión sobre la paralela en un factor de n.</a:t>
            </a:r>
          </a:p>
          <a:p>
            <a:pPr algn="just"/>
            <a:endParaRPr lang="es-GT" dirty="0">
              <a:latin typeface="Arial" panose="020B0604020202020204" pitchFamily="34" charset="0"/>
              <a:cs typeface="Arial" panose="020B0604020202020204" pitchFamily="34" charset="0"/>
            </a:endParaRPr>
          </a:p>
          <a:p>
            <a:pPr algn="just"/>
            <a:r>
              <a:rPr lang="es-GT" dirty="0">
                <a:latin typeface="Arial" panose="020B0604020202020204" pitchFamily="34" charset="0"/>
                <a:cs typeface="Arial" panose="020B0604020202020204" pitchFamily="34" charset="0"/>
              </a:rPr>
              <a:t>Puesto que la comunicación dentro de los dispositivos es paralela, es necesario usar dispositivos de conversión en la interfaz entre el emisor y la línea (paralela o serie) y entre la línea y el receptor (serie a paralelo)-</a:t>
            </a:r>
          </a:p>
          <a:p>
            <a:pPr algn="just"/>
            <a:endParaRPr lang="es-GT" dirty="0">
              <a:latin typeface="Arial" panose="020B0604020202020204" pitchFamily="34" charset="0"/>
              <a:cs typeface="Arial" panose="020B0604020202020204" pitchFamily="34" charset="0"/>
            </a:endParaRPr>
          </a:p>
          <a:p>
            <a:pPr algn="just"/>
            <a:r>
              <a:rPr lang="es-GT" dirty="0">
                <a:latin typeface="Arial" panose="020B0604020202020204" pitchFamily="34" charset="0"/>
                <a:cs typeface="Arial" panose="020B0604020202020204" pitchFamily="34" charset="0"/>
              </a:rPr>
              <a:t>La transmisión serie puede llevarse a cabo de dos maneras: </a:t>
            </a:r>
            <a:r>
              <a:rPr lang="es-GT" b="1" dirty="0">
                <a:latin typeface="Arial" panose="020B0604020202020204" pitchFamily="34" charset="0"/>
                <a:cs typeface="Arial" panose="020B0604020202020204" pitchFamily="34" charset="0"/>
              </a:rPr>
              <a:t>Asíncrona y Síncrona.</a:t>
            </a:r>
          </a:p>
          <a:p>
            <a:pPr algn="just"/>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3312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75900" y="637563"/>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Transmisión</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serie</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pic>
        <p:nvPicPr>
          <p:cNvPr id="5" name="Imagen 4">
            <a:extLst>
              <a:ext uri="{FF2B5EF4-FFF2-40B4-BE49-F238E27FC236}">
                <a16:creationId xmlns:a16="http://schemas.microsoft.com/office/drawing/2014/main" id="{1E133A53-83B0-0E75-C00B-27DF0DBC7CCD}"/>
              </a:ext>
            </a:extLst>
          </p:cNvPr>
          <p:cNvPicPr>
            <a:picLocks noChangeAspect="1"/>
          </p:cNvPicPr>
          <p:nvPr/>
        </p:nvPicPr>
        <p:blipFill>
          <a:blip r:embed="rId2"/>
          <a:stretch>
            <a:fillRect/>
          </a:stretch>
        </p:blipFill>
        <p:spPr>
          <a:xfrm>
            <a:off x="1525238" y="1510749"/>
            <a:ext cx="8912990" cy="3740592"/>
          </a:xfrm>
          <a:prstGeom prst="rect">
            <a:avLst/>
          </a:prstGeom>
        </p:spPr>
      </p:pic>
    </p:spTree>
    <p:extLst>
      <p:ext uri="{BB962C8B-B14F-4D97-AF65-F5344CB8AC3E}">
        <p14:creationId xmlns:p14="http://schemas.microsoft.com/office/powerpoint/2010/main" val="881131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931725"/>
            <a:ext cx="7874537" cy="463409"/>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Transmisión</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asíncrona</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dirty="0"/>
              <a:t>Ing. Walter García</a:t>
            </a:r>
          </a:p>
        </p:txBody>
      </p:sp>
      <p:sp>
        <p:nvSpPr>
          <p:cNvPr id="4" name="CuadroTexto 3">
            <a:extLst>
              <a:ext uri="{FF2B5EF4-FFF2-40B4-BE49-F238E27FC236}">
                <a16:creationId xmlns:a16="http://schemas.microsoft.com/office/drawing/2014/main" id="{FDDFD075-2E59-0239-74C2-A2898681EB42}"/>
              </a:ext>
            </a:extLst>
          </p:cNvPr>
          <p:cNvSpPr txBox="1"/>
          <p:nvPr/>
        </p:nvSpPr>
        <p:spPr>
          <a:xfrm>
            <a:off x="940905" y="1759757"/>
            <a:ext cx="9965634" cy="2031325"/>
          </a:xfrm>
          <a:prstGeom prst="rect">
            <a:avLst/>
          </a:prstGeom>
          <a:noFill/>
        </p:spPr>
        <p:txBody>
          <a:bodyPr wrap="square">
            <a:spAutoFit/>
          </a:bodyPr>
          <a:lstStyle>
            <a:defPPr>
              <a:defRPr lang="en-US"/>
            </a:defPPr>
            <a:lvl1pPr algn="just">
              <a:defRPr>
                <a:latin typeface="Arial" panose="020B0604020202020204" pitchFamily="34" charset="0"/>
                <a:cs typeface="Arial" panose="020B0604020202020204" pitchFamily="34" charset="0"/>
              </a:defRPr>
            </a:lvl1pPr>
          </a:lstStyle>
          <a:p>
            <a:r>
              <a:rPr lang="es-MX" dirty="0"/>
              <a:t>La transmisión asíncrona se denomina así debido a que la temporización de la señal no es importante. En lugar de ella, la información se recibe y se traduce usando patrones acordados. siempre que se sigan estos patrones, el dispositivo de recepción puede recuperar la información sin tener en cuenta el ritmo al que llega. Los patrones se basan en agrupar el flujo de bits en bytes. Cada grupo, habitualmente de ocho bits, se envía a lo largo de un enlace como una unidad. El sistema que lo envía gestiona cada grupo independientemente, entregándolo al enlace en cuanto está listo, sin tener en cuenta ninguna temporización. </a:t>
            </a:r>
          </a:p>
        </p:txBody>
      </p:sp>
    </p:spTree>
    <p:extLst>
      <p:ext uri="{BB962C8B-B14F-4D97-AF65-F5344CB8AC3E}">
        <p14:creationId xmlns:p14="http://schemas.microsoft.com/office/powerpoint/2010/main" val="2837334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Transmisión</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asíncrona</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sp>
        <p:nvSpPr>
          <p:cNvPr id="5" name="CuadroTexto 4">
            <a:extLst>
              <a:ext uri="{FF2B5EF4-FFF2-40B4-BE49-F238E27FC236}">
                <a16:creationId xmlns:a16="http://schemas.microsoft.com/office/drawing/2014/main" id="{818A2E8A-0075-7785-1290-BDC39F9900A0}"/>
              </a:ext>
            </a:extLst>
          </p:cNvPr>
          <p:cNvSpPr txBox="1"/>
          <p:nvPr/>
        </p:nvSpPr>
        <p:spPr>
          <a:xfrm>
            <a:off x="1169454" y="1536606"/>
            <a:ext cx="9286402" cy="3416320"/>
          </a:xfrm>
          <a:prstGeom prst="rect">
            <a:avLst/>
          </a:prstGeom>
          <a:noFill/>
        </p:spPr>
        <p:txBody>
          <a:bodyPr wrap="square">
            <a:spAutoFit/>
          </a:bodyPr>
          <a:lstStyle>
            <a:defPPr>
              <a:defRPr lang="en-US"/>
            </a:defPPr>
            <a:lvl1pPr algn="just">
              <a:defRPr b="1">
                <a:latin typeface="Arial" panose="020B0604020202020204" pitchFamily="34" charset="0"/>
                <a:cs typeface="Arial" panose="020B0604020202020204" pitchFamily="34" charset="0"/>
              </a:defRPr>
            </a:lvl1pPr>
          </a:lstStyle>
          <a:p>
            <a:r>
              <a:rPr lang="es-MX" b="0" dirty="0"/>
              <a:t>Sin la existencia de un pulso de sincronización, el receptor no puede usar el tiempo para predecir cuándo va a llegar el grupo siguiente. Por ello, para avisar al receptor de la llegada de un nuevo grupo se añade un bit extra al principio de cada byte. Este bit, habitualmente un cero, </a:t>
            </a:r>
            <a:r>
              <a:rPr lang="es-MX" dirty="0"/>
              <a:t>se denomina bit de inicio</a:t>
            </a:r>
            <a:r>
              <a:rPr lang="es-MX" b="0" dirty="0"/>
              <a:t>. Para permitir al receptor conocer que el byte ha terminado, se añaden uno o varios bits adicionales al final de cada byte. Estos bits, habitualmente unos, se denominan </a:t>
            </a:r>
            <a:r>
              <a:rPr lang="es-MX" dirty="0"/>
              <a:t>bits de parada</a:t>
            </a:r>
            <a:r>
              <a:rPr lang="es-MX" b="0" dirty="0"/>
              <a:t>. </a:t>
            </a:r>
          </a:p>
          <a:p>
            <a:endParaRPr lang="es-MX" b="0" dirty="0"/>
          </a:p>
          <a:p>
            <a:r>
              <a:rPr lang="es-MX" b="0" dirty="0"/>
              <a:t>Usando este método, el tamaño de cada byte se incrementa hasta al menos diez bits, de los cuales ocho son información y dos, o más, son señales para el receptor. Además, la transmisión de cada byte puede venir seguida por un intervalo de duración variable. Este intervalo se puede representar mediante un canal vacío o mediante una cadena de bits de parada adicionales,</a:t>
            </a:r>
          </a:p>
        </p:txBody>
      </p:sp>
    </p:spTree>
    <p:extLst>
      <p:ext uri="{BB962C8B-B14F-4D97-AF65-F5344CB8AC3E}">
        <p14:creationId xmlns:p14="http://schemas.microsoft.com/office/powerpoint/2010/main" val="3722529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FFAFF-E583-0389-F0D6-D315595E4651}"/>
              </a:ext>
            </a:extLst>
          </p:cNvPr>
          <p:cNvSpPr>
            <a:spLocks noGrp="1"/>
          </p:cNvSpPr>
          <p:nvPr>
            <p:ph type="title"/>
          </p:nvPr>
        </p:nvSpPr>
        <p:spPr>
          <a:xfrm>
            <a:off x="1736144" y="794741"/>
            <a:ext cx="7874537" cy="600393"/>
          </a:xfrm>
        </p:spPr>
        <p:txBody>
          <a:bodyPr vert="horz" lIns="91440" tIns="45720" rIns="91440" bIns="45720" rtlCol="0" anchor="b">
            <a:normAutofit/>
          </a:bodyPr>
          <a:lstStyle/>
          <a:p>
            <a:pPr algn="ctr">
              <a:lnSpc>
                <a:spcPct val="85000"/>
              </a:lnSpc>
            </a:pPr>
            <a:r>
              <a:rPr lang="en-US" sz="2400" b="1" kern="1200" cap="all" baseline="0" dirty="0" err="1">
                <a:solidFill>
                  <a:schemeClr val="tx1"/>
                </a:solidFill>
                <a:latin typeface="+mj-lt"/>
                <a:ea typeface="+mj-ea"/>
                <a:cs typeface="+mj-cs"/>
              </a:rPr>
              <a:t>Diagrama</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transmisión</a:t>
            </a:r>
            <a:r>
              <a:rPr lang="en-US" sz="2400" b="1" kern="1200" cap="all" baseline="0" dirty="0">
                <a:solidFill>
                  <a:schemeClr val="tx1"/>
                </a:solidFill>
                <a:latin typeface="+mj-lt"/>
                <a:ea typeface="+mj-ea"/>
                <a:cs typeface="+mj-cs"/>
              </a:rPr>
              <a:t> </a:t>
            </a:r>
            <a:r>
              <a:rPr lang="en-US" sz="2400" b="1" kern="1200" cap="all" baseline="0" dirty="0" err="1">
                <a:solidFill>
                  <a:schemeClr val="tx1"/>
                </a:solidFill>
                <a:latin typeface="+mj-lt"/>
                <a:ea typeface="+mj-ea"/>
                <a:cs typeface="+mj-cs"/>
              </a:rPr>
              <a:t>asíncrona</a:t>
            </a:r>
            <a:endParaRPr lang="en-US" sz="2400" b="1" kern="1200" cap="all" baseline="0" dirty="0">
              <a:solidFill>
                <a:schemeClr val="tx1"/>
              </a:solidFill>
              <a:latin typeface="+mj-lt"/>
              <a:ea typeface="+mj-ea"/>
              <a:cs typeface="+mj-cs"/>
            </a:endParaRPr>
          </a:p>
        </p:txBody>
      </p:sp>
      <p:sp>
        <p:nvSpPr>
          <p:cNvPr id="6" name="Subtítulo 2">
            <a:extLst>
              <a:ext uri="{FF2B5EF4-FFF2-40B4-BE49-F238E27FC236}">
                <a16:creationId xmlns:a16="http://schemas.microsoft.com/office/drawing/2014/main" id="{084CDA18-7E09-DE3E-8B2D-689E9804BFEC}"/>
              </a:ext>
            </a:extLst>
          </p:cNvPr>
          <p:cNvSpPr txBox="1">
            <a:spLocks/>
          </p:cNvSpPr>
          <p:nvPr/>
        </p:nvSpPr>
        <p:spPr>
          <a:xfrm>
            <a:off x="9087730" y="5557997"/>
            <a:ext cx="3221502" cy="368278"/>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s-GT" sz="2000" b="1" dirty="0"/>
              <a:t>Ing. Walter García</a:t>
            </a:r>
          </a:p>
        </p:txBody>
      </p:sp>
      <p:pic>
        <p:nvPicPr>
          <p:cNvPr id="4" name="Imagen 3">
            <a:extLst>
              <a:ext uri="{FF2B5EF4-FFF2-40B4-BE49-F238E27FC236}">
                <a16:creationId xmlns:a16="http://schemas.microsoft.com/office/drawing/2014/main" id="{13AC62AA-46A5-4C86-980B-2B856954776C}"/>
              </a:ext>
            </a:extLst>
          </p:cNvPr>
          <p:cNvPicPr>
            <a:picLocks noChangeAspect="1"/>
          </p:cNvPicPr>
          <p:nvPr/>
        </p:nvPicPr>
        <p:blipFill>
          <a:blip r:embed="rId2"/>
          <a:stretch>
            <a:fillRect/>
          </a:stretch>
        </p:blipFill>
        <p:spPr>
          <a:xfrm>
            <a:off x="1454425" y="1636850"/>
            <a:ext cx="8646178" cy="3582264"/>
          </a:xfrm>
          <a:prstGeom prst="rect">
            <a:avLst/>
          </a:prstGeom>
        </p:spPr>
      </p:pic>
    </p:spTree>
    <p:extLst>
      <p:ext uri="{BB962C8B-B14F-4D97-AF65-F5344CB8AC3E}">
        <p14:creationId xmlns:p14="http://schemas.microsoft.com/office/powerpoint/2010/main" val="1776865259"/>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ería">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3029</TotalTime>
  <Words>784</Words>
  <Application>Microsoft Office PowerPoint</Application>
  <PresentationFormat>Panorámica</PresentationFormat>
  <Paragraphs>57</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Century Gothic</vt:lpstr>
      <vt:lpstr>Corbel</vt:lpstr>
      <vt:lpstr>Galería</vt:lpstr>
      <vt:lpstr>Redes de computadoras II  Clase 5 </vt:lpstr>
      <vt:lpstr>Temas</vt:lpstr>
      <vt:lpstr>Transmisión de datos</vt:lpstr>
      <vt:lpstr>Transmisión de paralela</vt:lpstr>
      <vt:lpstr>Transmisión serie</vt:lpstr>
      <vt:lpstr>Transmisión serie</vt:lpstr>
      <vt:lpstr>Transmisión asíncrona</vt:lpstr>
      <vt:lpstr>Transmisión asíncrona</vt:lpstr>
      <vt:lpstr>Diagrama transmisión asíncrona</vt:lpstr>
      <vt:lpstr>TRANSMISIÓN SÍNCRONA</vt:lpstr>
      <vt:lpstr>Diagrama transmisión síncrona</vt:lpstr>
      <vt:lpstr>practica</vt:lpstr>
      <vt:lpstr>Resultado de la práctica</vt:lpstr>
      <vt:lpstr>Resultado de la práctica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computadoras I</dc:title>
  <dc:creator>Garcia Flores, Walter Vinicio</dc:creator>
  <cp:lastModifiedBy>Garcia Flores, Walter Vinicio</cp:lastModifiedBy>
  <cp:revision>186</cp:revision>
  <dcterms:created xsi:type="dcterms:W3CDTF">2023-02-13T23:20:41Z</dcterms:created>
  <dcterms:modified xsi:type="dcterms:W3CDTF">2023-03-11T03:58:44Z</dcterms:modified>
</cp:coreProperties>
</file>