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7" r:id="rId2"/>
    <p:sldId id="258" r:id="rId3"/>
    <p:sldId id="297" r:id="rId4"/>
    <p:sldId id="259" r:id="rId5"/>
    <p:sldId id="284" r:id="rId6"/>
    <p:sldId id="285" r:id="rId7"/>
    <p:sldId id="286" r:id="rId8"/>
    <p:sldId id="289" r:id="rId9"/>
    <p:sldId id="288" r:id="rId10"/>
    <p:sldId id="290" r:id="rId11"/>
    <p:sldId id="291" r:id="rId12"/>
    <p:sldId id="292" r:id="rId13"/>
    <p:sldId id="293" r:id="rId14"/>
    <p:sldId id="294" r:id="rId15"/>
    <p:sldId id="295" r:id="rId16"/>
    <p:sldId id="296"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24/02/2023</a:t>
            </a:fld>
            <a:endParaRPr lang="es-GT"/>
          </a:p>
        </p:txBody>
      </p:sp>
      <p:sp>
        <p:nvSpPr>
          <p:cNvPr id="5" name="Footer Placeholder 4"/>
          <p:cNvSpPr>
            <a:spLocks noGrp="1"/>
          </p:cNvSpPr>
          <p:nvPr>
            <p:ph type="ftr" sz="quarter" idx="11"/>
          </p:nvPr>
        </p:nvSpPr>
        <p:spPr>
          <a:xfrm>
            <a:off x="1127124" y="329307"/>
            <a:ext cx="5943668" cy="309201"/>
          </a:xfrm>
        </p:spPr>
        <p:txBody>
          <a:bodyPr/>
          <a:lstStyle/>
          <a:p>
            <a:endParaRPr lang="es-GT"/>
          </a:p>
        </p:txBody>
      </p:sp>
      <p:sp>
        <p:nvSpPr>
          <p:cNvPr id="6" name="Slide Number Placeholder 5"/>
          <p:cNvSpPr>
            <a:spLocks noGrp="1"/>
          </p:cNvSpPr>
          <p:nvPr>
            <p:ph type="sldNum" sz="quarter" idx="12"/>
          </p:nvPr>
        </p:nvSpPr>
        <p:spPr>
          <a:xfrm>
            <a:off x="9924392" y="134930"/>
            <a:ext cx="811019" cy="503578"/>
          </a:xfrm>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339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24/02/2023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336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24/02/2023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6352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3CCC8A7D-1997-4D06-B48B-3C00FFF29654}" type="datetimeFigureOut">
              <a:rPr lang="es-GT" smtClean="0"/>
              <a:t>24/02/2023</a:t>
            </a:fld>
            <a:endParaRPr lang="es-GT"/>
          </a:p>
        </p:txBody>
      </p:sp>
      <p:sp>
        <p:nvSpPr>
          <p:cNvPr id="5" name="Footer Placeholder 4"/>
          <p:cNvSpPr>
            <a:spLocks noGrp="1"/>
          </p:cNvSpPr>
          <p:nvPr>
            <p:ph type="ftr" sz="quarter" idx="11"/>
          </p:nvPr>
        </p:nvSpPr>
        <p:spPr/>
        <p:txBody>
          <a:bodyPr/>
          <a:lstStyle>
            <a:lvl1pPr>
              <a:defRPr sz="1200"/>
            </a:lvl1p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9336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CCC8A7D-1997-4D06-B48B-3C00FFF29654}" type="datetimeFigureOut">
              <a:rPr lang="es-GT" smtClean="0"/>
              <a:t>24/02/2023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972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24/02/2023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9356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24/02/2023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0118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24/02/2023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6971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24/02/2023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1501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24/02/2023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432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CCC8A7D-1997-4D06-B48B-3C00FFF29654}" type="datetimeFigureOut">
              <a:rPr lang="es-GT" smtClean="0"/>
              <a:t>24/02/2023</a:t>
            </a:fld>
            <a:endParaRPr lang="es-GT"/>
          </a:p>
        </p:txBody>
      </p:sp>
      <p:sp>
        <p:nvSpPr>
          <p:cNvPr id="6" name="Footer Placeholder 5"/>
          <p:cNvSpPr>
            <a:spLocks noGrp="1"/>
          </p:cNvSpPr>
          <p:nvPr>
            <p:ph type="ftr" sz="quarter" idx="11"/>
          </p:nvPr>
        </p:nvSpPr>
        <p:spPr>
          <a:xfrm>
            <a:off x="1125300" y="318640"/>
            <a:ext cx="4877818" cy="320931"/>
          </a:xfrm>
        </p:spPr>
        <p:txBody>
          <a:bodyPr/>
          <a:lstStyle/>
          <a:p>
            <a:endParaRPr lang="es-GT"/>
          </a:p>
        </p:txBody>
      </p:sp>
      <p:sp>
        <p:nvSpPr>
          <p:cNvPr id="7" name="Slide Number Placeholder 6"/>
          <p:cNvSpPr>
            <a:spLocks noGrp="1"/>
          </p:cNvSpPr>
          <p:nvPr>
            <p:ph type="sldNum" sz="quarter" idx="12"/>
          </p:nvPr>
        </p:nvSpPr>
        <p:spPr>
          <a:xfrm>
            <a:off x="6176794" y="137408"/>
            <a:ext cx="811019" cy="503578"/>
          </a:xfrm>
        </p:spPr>
        <p:txBody>
          <a:bodyPr/>
          <a:lstStyle/>
          <a:p>
            <a:fld id="{605CBD84-66F4-4180-A568-ABF01F768815}" type="slidenum">
              <a:rPr lang="es-GT" smtClean="0"/>
              <a:t>‹Nº›</a:t>
            </a:fld>
            <a:endParaRPr lang="es-GT"/>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70533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CC8A7D-1997-4D06-B48B-3C00FFF29654}" type="datetimeFigureOut">
              <a:rPr lang="es-GT" smtClean="0"/>
              <a:t>24/02/2023</a:t>
            </a:fld>
            <a:endParaRPr lang="es-GT"/>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527223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AFA7EDDA-3031-480A-AABD-CB2FE21B8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3">
            <a:extLst>
              <a:ext uri="{FF2B5EF4-FFF2-40B4-BE49-F238E27FC236}">
                <a16:creationId xmlns:a16="http://schemas.microsoft.com/office/drawing/2014/main" id="{2576D403-029E-446F-84D4-1383440CAD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5755441" y="983835"/>
            <a:ext cx="5305198" cy="2422561"/>
          </a:xfrm>
        </p:spPr>
        <p:txBody>
          <a:bodyPr>
            <a:normAutofit/>
          </a:bodyPr>
          <a:lstStyle/>
          <a:p>
            <a:r>
              <a:rPr lang="es-GT" sz="3400" dirty="0"/>
              <a:t>Redes de computadoras II</a:t>
            </a:r>
            <a:br>
              <a:rPr lang="es-GT" sz="3400" dirty="0"/>
            </a:br>
            <a:br>
              <a:rPr lang="es-GT" sz="3400" dirty="0"/>
            </a:br>
            <a:r>
              <a:rPr lang="es-GT" sz="3400" dirty="0"/>
              <a:t>Clase 2</a:t>
            </a:r>
            <a:br>
              <a:rPr lang="es-GT" sz="3400" dirty="0"/>
            </a:br>
            <a:endParaRPr lang="es-GT" sz="34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9784087" y="5515042"/>
            <a:ext cx="2169374" cy="468768"/>
          </a:xfrm>
        </p:spPr>
        <p:txBody>
          <a:bodyPr>
            <a:normAutofit fontScale="92500"/>
          </a:bodyPr>
          <a:lstStyle/>
          <a:p>
            <a:r>
              <a:rPr lang="es-GT" b="1" dirty="0"/>
              <a:t>Ing. Walter García</a:t>
            </a:r>
          </a:p>
        </p:txBody>
      </p:sp>
      <p:grpSp>
        <p:nvGrpSpPr>
          <p:cNvPr id="15" name="Group 15">
            <a:extLst>
              <a:ext uri="{FF2B5EF4-FFF2-40B4-BE49-F238E27FC236}">
                <a16:creationId xmlns:a16="http://schemas.microsoft.com/office/drawing/2014/main" id="{4816BC83-A25F-43AD-9E32-EDB556FF3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7" name="Rectangle 16">
              <a:extLst>
                <a:ext uri="{FF2B5EF4-FFF2-40B4-BE49-F238E27FC236}">
                  <a16:creationId xmlns:a16="http://schemas.microsoft.com/office/drawing/2014/main" id="{5A61B6D6-C786-43A5-ABAC-1D09658CA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7">
              <a:extLst>
                <a:ext uri="{FF2B5EF4-FFF2-40B4-BE49-F238E27FC236}">
                  <a16:creationId xmlns:a16="http://schemas.microsoft.com/office/drawing/2014/main" id="{9E7BEA26-7E30-4B07-A8A7-313E96B994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1" name="Picture 19">
            <a:extLst>
              <a:ext uri="{FF2B5EF4-FFF2-40B4-BE49-F238E27FC236}">
                <a16:creationId xmlns:a16="http://schemas.microsoft.com/office/drawing/2014/main" id="{88E28A69-8E6D-4069-B1BF-3E1FF828E7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53521" b="36564"/>
          <a:stretch/>
        </p:blipFill>
        <p:spPr>
          <a:xfrm>
            <a:off x="5755426" y="643464"/>
            <a:ext cx="5312664" cy="155448"/>
          </a:xfrm>
          <a:prstGeom prst="rect">
            <a:avLst/>
          </a:prstGeom>
          <a:noFill/>
          <a:ln>
            <a:noFill/>
          </a:ln>
        </p:spPr>
      </p:pic>
      <p:sp>
        <p:nvSpPr>
          <p:cNvPr id="22" name="Rectangle 21">
            <a:extLst>
              <a:ext uri="{FF2B5EF4-FFF2-40B4-BE49-F238E27FC236}">
                <a16:creationId xmlns:a16="http://schemas.microsoft.com/office/drawing/2014/main" id="{C85D9E3A-4055-4E75-99D6-A8BC78E24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3671503"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1223" y="1368360"/>
            <a:ext cx="3362141" cy="3362141"/>
          </a:xfrm>
          <a:prstGeom prst="rect">
            <a:avLst/>
          </a:prstGeom>
        </p:spPr>
      </p:pic>
      <p:pic>
        <p:nvPicPr>
          <p:cNvPr id="24" name="Picture 23">
            <a:extLst>
              <a:ext uri="{FF2B5EF4-FFF2-40B4-BE49-F238E27FC236}">
                <a16:creationId xmlns:a16="http://schemas.microsoft.com/office/drawing/2014/main" id="{4CB1121D-9064-4FD7-A180-A500545847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6" name="Straight Connector 25">
            <a:extLst>
              <a:ext uri="{FF2B5EF4-FFF2-40B4-BE49-F238E27FC236}">
                <a16:creationId xmlns:a16="http://schemas.microsoft.com/office/drawing/2014/main" id="{69C1C8D3-4CB3-40C0-82CB-AD7FC8C88A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TIPOS DE BROADCAST</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9" name="CuadroTexto 8">
            <a:extLst>
              <a:ext uri="{FF2B5EF4-FFF2-40B4-BE49-F238E27FC236}">
                <a16:creationId xmlns:a16="http://schemas.microsoft.com/office/drawing/2014/main" id="{E634365C-BAF7-DEDD-39BB-3E040570CEAE}"/>
              </a:ext>
            </a:extLst>
          </p:cNvPr>
          <p:cNvSpPr txBox="1"/>
          <p:nvPr/>
        </p:nvSpPr>
        <p:spPr>
          <a:xfrm>
            <a:off x="848139" y="1629906"/>
            <a:ext cx="10005391" cy="3970318"/>
          </a:xfrm>
          <a:prstGeom prst="rect">
            <a:avLst/>
          </a:prstGeom>
          <a:noFill/>
        </p:spPr>
        <p:txBody>
          <a:bodyPr wrap="square">
            <a:spAutoFit/>
          </a:bodyPr>
          <a:lstStyle>
            <a:defPPr>
              <a:defRPr lang="en-US"/>
            </a:defPPr>
            <a:lvl1pPr algn="just">
              <a:defRPr b="0">
                <a:latin typeface="Arial" panose="020B0604020202020204" pitchFamily="34" charset="0"/>
                <a:cs typeface="Arial" panose="020B0604020202020204" pitchFamily="34" charset="0"/>
              </a:defRPr>
            </a:lvl1pPr>
          </a:lstStyle>
          <a:p>
            <a:r>
              <a:rPr lang="es-MX" b="1" dirty="0"/>
              <a:t>Broadcast limitado:</a:t>
            </a:r>
          </a:p>
          <a:p>
            <a:endParaRPr lang="es-MX" b="1" dirty="0"/>
          </a:p>
          <a:p>
            <a:r>
              <a:rPr lang="es-MX" dirty="0"/>
              <a:t>El broadcast limitado siempre requiere de la siguiente dirección IP como destino: 255.255.255.255. Desde el punto de vista técnico, esta transmisión de datos </a:t>
            </a:r>
            <a:r>
              <a:rPr lang="es-MX" b="1" dirty="0"/>
              <a:t>se dirige a todas las direcciones IP disponibles</a:t>
            </a:r>
            <a:r>
              <a:rPr lang="es-MX" dirty="0"/>
              <a:t>. </a:t>
            </a:r>
          </a:p>
          <a:p>
            <a:endParaRPr lang="es-MX" dirty="0"/>
          </a:p>
          <a:p>
            <a:endParaRPr lang="es-MX" dirty="0"/>
          </a:p>
          <a:p>
            <a:r>
              <a:rPr lang="es-MX" b="1" dirty="0"/>
              <a:t>Broadcast dirigido:</a:t>
            </a:r>
          </a:p>
          <a:p>
            <a:endParaRPr lang="es-MX" b="1" dirty="0"/>
          </a:p>
          <a:p>
            <a:r>
              <a:rPr lang="es-MX" dirty="0"/>
              <a:t>A diferencia del broadcast limitado, el broadcast dirigido siempre se dirige a todos los destinatarios de la red respectiva. Una combinación entre el número de la red de destino y todos los bits del host puestos a 1 da como resultado la dirección de broadcast. Si el destino no está en su propia (sub)red, un </a:t>
            </a:r>
            <a:r>
              <a:rPr lang="es-MX" dirty="0" err="1"/>
              <a:t>router</a:t>
            </a:r>
            <a:r>
              <a:rPr lang="es-MX" dirty="0"/>
              <a:t> reenvía el paquete de datos.</a:t>
            </a:r>
          </a:p>
          <a:p>
            <a:endParaRPr lang="es-MX" dirty="0"/>
          </a:p>
        </p:txBody>
      </p:sp>
    </p:spTree>
    <p:extLst>
      <p:ext uri="{BB962C8B-B14F-4D97-AF65-F5344CB8AC3E}">
        <p14:creationId xmlns:p14="http://schemas.microsoft.com/office/powerpoint/2010/main" val="189868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Ejemplo</a:t>
            </a:r>
            <a:r>
              <a:rPr lang="en-US" sz="2400" b="1" kern="1200" cap="all" baseline="0" dirty="0">
                <a:solidFill>
                  <a:schemeClr val="tx1"/>
                </a:solidFill>
                <a:latin typeface="+mj-lt"/>
                <a:ea typeface="+mj-ea"/>
                <a:cs typeface="+mj-cs"/>
              </a:rPr>
              <a:t> de </a:t>
            </a:r>
            <a:r>
              <a:rPr lang="en-US" sz="2400" b="1" kern="1200" cap="all" baseline="0" dirty="0" err="1">
                <a:solidFill>
                  <a:schemeClr val="tx1"/>
                </a:solidFill>
                <a:latin typeface="+mj-lt"/>
                <a:ea typeface="+mj-ea"/>
                <a:cs typeface="+mj-cs"/>
              </a:rPr>
              <a:t>como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calcular</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una</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subred</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11" name="CuadroTexto 10">
            <a:extLst>
              <a:ext uri="{FF2B5EF4-FFF2-40B4-BE49-F238E27FC236}">
                <a16:creationId xmlns:a16="http://schemas.microsoft.com/office/drawing/2014/main" id="{C333C192-8DD7-94BB-3577-FB01E53ECD9A}"/>
              </a:ext>
            </a:extLst>
          </p:cNvPr>
          <p:cNvSpPr txBox="1"/>
          <p:nvPr/>
        </p:nvSpPr>
        <p:spPr>
          <a:xfrm>
            <a:off x="1139687" y="1563756"/>
            <a:ext cx="8470994" cy="7042954"/>
          </a:xfrm>
          <a:prstGeom prst="rect">
            <a:avLst/>
          </a:prstGeom>
          <a:noFill/>
        </p:spPr>
        <p:txBody>
          <a:bodyPr wrap="square" rtlCol="0">
            <a:spAutoFit/>
          </a:bodyPr>
          <a:lstStyle/>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rgbClr val="202124"/>
                </a:solidFill>
                <a:effectLst/>
                <a:latin typeface="inherit"/>
                <a:ea typeface="Times New Roman" panose="02020603050405020304" pitchFamily="18" charset="0"/>
                <a:cs typeface="Courier New" panose="02070309020205020404" pitchFamily="49" charset="0"/>
              </a:rPr>
              <a:t>Dada la siguiente máscara en binario: </a:t>
            </a:r>
            <a:r>
              <a:rPr lang="es-ES" sz="1800" dirty="0">
                <a:solidFill>
                  <a:srgbClr val="202124"/>
                </a:solidFill>
                <a:effectLst/>
                <a:latin typeface="inherit"/>
                <a:ea typeface="Times New Roman" panose="02020603050405020304" pitchFamily="18" charset="0"/>
                <a:cs typeface="Times New Roman" panose="02020603050405020304" pitchFamily="18" charset="0"/>
              </a:rPr>
              <a:t>11111111.11111111.11111111.1000000</a:t>
            </a: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202124"/>
                </a:solidFill>
                <a:latin typeface="inherit"/>
                <a:ea typeface="Times New Roman" panose="02020603050405020304" pitchFamily="18" charset="0"/>
                <a:cs typeface="Times New Roman" panose="02020603050405020304" pitchFamily="18" charset="0"/>
              </a:rPr>
              <a:t>Como sabemos el valor decimal?</a:t>
            </a: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rgbClr val="202124"/>
                </a:solidFill>
                <a:effectLst/>
                <a:latin typeface="inherit"/>
                <a:ea typeface="Times New Roman" panose="02020603050405020304" pitchFamily="18" charset="0"/>
                <a:cs typeface="Courier New" panose="02070309020205020404" pitchFamily="49" charset="0"/>
              </a:rPr>
              <a:t>1,0,0,0,0,0,0,0</a:t>
            </a:r>
            <a:r>
              <a:rPr lang="es-GT" dirty="0">
                <a:latin typeface="Calibri" panose="020F0502020204030204" pitchFamily="34" charset="0"/>
                <a:ea typeface="Times New Roman" panose="02020603050405020304" pitchFamily="18" charset="0"/>
                <a:cs typeface="Times New Roman" panose="02020603050405020304" pitchFamily="18" charset="0"/>
              </a:rPr>
              <a:t>  </a:t>
            </a:r>
            <a:r>
              <a:rPr lang="es-GT"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a:t>
            </a:r>
            <a:r>
              <a:rPr lang="es-ES" sz="1800" dirty="0">
                <a:solidFill>
                  <a:srgbClr val="202124"/>
                </a:solidFill>
                <a:effectLst/>
                <a:latin typeface="inherit"/>
                <a:ea typeface="Times New Roman" panose="02020603050405020304" pitchFamily="18" charset="0"/>
                <a:cs typeface="Courier New" panose="02070309020205020404" pitchFamily="49" charset="0"/>
              </a:rPr>
              <a:t>2^7,2^6,2^5,2^4,2^3,2^2,2^1,2^0</a:t>
            </a:r>
            <a:endParaRPr lang="es-G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b="0" i="0" dirty="0">
                <a:solidFill>
                  <a:srgbClr val="252525"/>
                </a:solidFill>
                <a:effectLst/>
                <a:latin typeface="Inter"/>
              </a:rPr>
              <a:t> </a:t>
            </a:r>
            <a:r>
              <a:rPr lang="es-GT" b="1" i="0" dirty="0">
                <a:solidFill>
                  <a:srgbClr val="252525"/>
                </a:solidFill>
                <a:effectLst/>
                <a:latin typeface="Inter"/>
              </a:rPr>
              <a:t>1 x 2^7 + 0 x 2^6 + 0 x 2^5 + 0 x 2^4 + 0 x 2^3 + 0 x 2^2 + 0 x 2^1 + 0 x 2^0</a:t>
            </a: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b="1" dirty="0">
                <a:solidFill>
                  <a:srgbClr val="252525"/>
                </a:solidFill>
                <a:effectLst/>
                <a:latin typeface="Inter"/>
                <a:ea typeface="Times New Roman" panose="02020603050405020304" pitchFamily="18" charset="0"/>
                <a:cs typeface="Times New Roman" panose="02020603050405020304" pitchFamily="18" charset="0"/>
              </a:rPr>
              <a:t>Resultado : 128</a:t>
            </a: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sz="1800" b="1" dirty="0">
                <a:solidFill>
                  <a:srgbClr val="252525"/>
                </a:solidFill>
                <a:latin typeface="Inter"/>
                <a:ea typeface="Times New Roman" panose="02020603050405020304" pitchFamily="18" charset="0"/>
                <a:cs typeface="Times New Roman" panose="02020603050405020304" pitchFamily="18" charset="0"/>
              </a:rPr>
              <a:t>La mascara queda:</a:t>
            </a: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dirty="0">
                <a:solidFill>
                  <a:srgbClr val="202124"/>
                </a:solidFill>
                <a:latin typeface="inherit"/>
                <a:cs typeface="Times New Roman" panose="02020603050405020304" pitchFamily="18" charset="0"/>
              </a:rPr>
              <a:t>255.255.255.128</a:t>
            </a: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MX" b="0" i="0" dirty="0">
                <a:solidFill>
                  <a:srgbClr val="252525"/>
                </a:solidFill>
                <a:effectLst/>
                <a:latin typeface="Inter"/>
              </a:rPr>
              <a:t>¿cuántas redes tenemos con esa máscara?</a:t>
            </a:r>
            <a:endParaRPr lang="es-GT" b="0" i="0" dirty="0">
              <a:solidFill>
                <a:srgbClr val="202124"/>
              </a:solidFill>
              <a:effectLst/>
              <a:latin typeface="inherit"/>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dirty="0">
                <a:solidFill>
                  <a:srgbClr val="202124"/>
                </a:solidFill>
                <a:latin typeface="inherit"/>
                <a:cs typeface="Times New Roman" panose="02020603050405020304" pitchFamily="18" charset="0"/>
              </a:rPr>
              <a:t>Elevar el número 2 que son los bits posibles a la cantidad de bits encendidos en este ejemplo sería </a:t>
            </a:r>
            <a:r>
              <a:rPr lang="es-GT" b="1" i="0" dirty="0">
                <a:solidFill>
                  <a:srgbClr val="252525"/>
                </a:solidFill>
                <a:effectLst/>
                <a:latin typeface="Inter"/>
              </a:rPr>
              <a:t>2^1 resultado sería 2 redes. Y 128 Host que es el resultado de:</a:t>
            </a:r>
            <a:r>
              <a:rPr lang="es-GT" b="0" i="0" dirty="0">
                <a:solidFill>
                  <a:srgbClr val="252525"/>
                </a:solidFill>
                <a:effectLst/>
                <a:latin typeface="Inter"/>
              </a:rPr>
              <a:t> 2^7,</a:t>
            </a:r>
            <a:endParaRPr lang="es-GT" dirty="0">
              <a:solidFill>
                <a:srgbClr val="202124"/>
              </a:solidFill>
              <a:latin typeface="inherit"/>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800" dirty="0">
              <a:solidFill>
                <a:srgbClr val="202124"/>
              </a:solidFill>
              <a:effectLst/>
              <a:latin typeface="inherit"/>
              <a:ea typeface="Times New Roman" panose="02020603050405020304" pitchFamily="18" charset="0"/>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dirty="0">
              <a:solidFill>
                <a:srgbClr val="202124"/>
              </a:solidFill>
              <a:latin typeface="inherit"/>
              <a:ea typeface="Calibri" panose="020F0502020204030204" pitchFamily="34" charset="0"/>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800" dirty="0">
              <a:solidFill>
                <a:srgbClr val="202124"/>
              </a:solidFill>
              <a:effectLst/>
              <a:latin typeface="inherit"/>
              <a:ea typeface="Calibri" panose="020F0502020204030204" pitchFamily="34" charset="0"/>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dirty="0">
              <a:solidFill>
                <a:srgbClr val="202124"/>
              </a:solidFill>
              <a:latin typeface="inherit"/>
              <a:ea typeface="Calibri" panose="020F0502020204030204" pitchFamily="34" charset="0"/>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800" dirty="0">
              <a:solidFill>
                <a:srgbClr val="202124"/>
              </a:solidFill>
              <a:effectLst/>
              <a:latin typeface="inherit"/>
              <a:ea typeface="Calibri" panose="020F0502020204030204" pitchFamily="34" charset="0"/>
              <a:cs typeface="Times New Roman" panose="02020603050405020304" pitchFamily="18" charset="0"/>
            </a:endParaRPr>
          </a:p>
          <a:p>
            <a:pPr>
              <a:lnSpc>
                <a:spcPts val="27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G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433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DCE</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30746CCF-B323-9DFF-F797-DEEA48F3EBAE}"/>
              </a:ext>
            </a:extLst>
          </p:cNvPr>
          <p:cNvSpPr txBox="1"/>
          <p:nvPr/>
        </p:nvSpPr>
        <p:spPr>
          <a:xfrm>
            <a:off x="2010842" y="1946847"/>
            <a:ext cx="7325139" cy="3693319"/>
          </a:xfrm>
          <a:prstGeom prst="rect">
            <a:avLst/>
          </a:prstGeom>
          <a:noFill/>
        </p:spPr>
        <p:txBody>
          <a:bodyPr wrap="square">
            <a:spAutoFit/>
          </a:bodyPr>
          <a:lstStyle/>
          <a:p>
            <a:pPr algn="just"/>
            <a:r>
              <a:rPr lang="es-MX" b="0" i="0" dirty="0">
                <a:solidFill>
                  <a:srgbClr val="222222"/>
                </a:solidFill>
                <a:effectLst/>
                <a:latin typeface="Verdana" panose="020B0604030504040204" pitchFamily="34" charset="0"/>
              </a:rPr>
              <a:t>El </a:t>
            </a:r>
            <a:r>
              <a:rPr lang="es-MX" dirty="0">
                <a:latin typeface="Arial" panose="020B0604020202020204" pitchFamily="34" charset="0"/>
                <a:cs typeface="Arial" panose="020B0604020202020204" pitchFamily="34" charset="0"/>
              </a:rPr>
              <a:t>equipo</a:t>
            </a:r>
            <a:r>
              <a:rPr lang="es-MX" b="0" i="0" dirty="0">
                <a:solidFill>
                  <a:srgbClr val="222222"/>
                </a:solidFill>
                <a:effectLst/>
                <a:latin typeface="Verdana" panose="020B0604030504040204" pitchFamily="34" charset="0"/>
              </a:rPr>
              <a:t> de comunicaciones de datos (DCE) se refiere a los dispositivos de hardware de computadora utilizados para establecer, mantener y terminar las sesiones de la red de comunicación entre una fuente de datos y su destino. El DCE está conectado al equipo terminal de datos (DTE) y al circuito de transmisión de datos (DTC) para convertir las señales de transmisión.</a:t>
            </a:r>
          </a:p>
          <a:p>
            <a:pPr algn="just"/>
            <a:endParaRPr lang="es-MX" dirty="0">
              <a:solidFill>
                <a:srgbClr val="222222"/>
              </a:solidFill>
              <a:latin typeface="Verdana" panose="020B0604030504040204" pitchFamily="34" charset="0"/>
            </a:endParaRPr>
          </a:p>
          <a:p>
            <a:pPr algn="just"/>
            <a:r>
              <a:rPr lang="es-MX" b="0" i="0" dirty="0">
                <a:solidFill>
                  <a:srgbClr val="222222"/>
                </a:solidFill>
                <a:effectLst/>
                <a:latin typeface="Verdana" panose="020B0604030504040204" pitchFamily="34" charset="0"/>
              </a:rPr>
              <a:t>Un módem es un ejemplo típico de equipo de comunicaciones de datos. En general, el equipo de comunicaciones de datos se utiliza para realizar tareas de intercambio de señal, codificación y sincronización de línea como parte de un equipo intermedio o DTE.</a:t>
            </a:r>
            <a:endParaRPr lang="es-GT" dirty="0"/>
          </a:p>
        </p:txBody>
      </p:sp>
    </p:spTree>
    <p:extLst>
      <p:ext uri="{BB962C8B-B14F-4D97-AF65-F5344CB8AC3E}">
        <p14:creationId xmlns:p14="http://schemas.microsoft.com/office/powerpoint/2010/main" val="399018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DCE</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30746CCF-B323-9DFF-F797-DEEA48F3EBAE}"/>
              </a:ext>
            </a:extLst>
          </p:cNvPr>
          <p:cNvSpPr txBox="1"/>
          <p:nvPr/>
        </p:nvSpPr>
        <p:spPr>
          <a:xfrm>
            <a:off x="2010842" y="2304063"/>
            <a:ext cx="7325139" cy="1477328"/>
          </a:xfrm>
          <a:prstGeom prst="rect">
            <a:avLst/>
          </a:prstGeom>
          <a:noFill/>
        </p:spPr>
        <p:txBody>
          <a:bodyPr wrap="square">
            <a:spAutoFit/>
          </a:bodyPr>
          <a:lstStyle/>
          <a:p>
            <a:pPr algn="just"/>
            <a:r>
              <a:rPr lang="es-MX" b="0" i="0" dirty="0">
                <a:solidFill>
                  <a:srgbClr val="222222"/>
                </a:solidFill>
                <a:effectLst/>
                <a:latin typeface="Verdana" panose="020B0604030504040204" pitchFamily="34" charset="0"/>
              </a:rPr>
              <a:t>Sin emplear un módem, el DCE y el DTE se pueden conectar a través de un medio de cable cruzado como un módem nulo para Ethernet o una línea serie típica RS-232. Muchos módems son DCE, mientras que el terminal de la computadora es DTE.</a:t>
            </a:r>
            <a:endParaRPr lang="es-GT" dirty="0"/>
          </a:p>
        </p:txBody>
      </p:sp>
    </p:spTree>
    <p:extLst>
      <p:ext uri="{BB962C8B-B14F-4D97-AF65-F5344CB8AC3E}">
        <p14:creationId xmlns:p14="http://schemas.microsoft.com/office/powerpoint/2010/main" val="1504490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Conexión</a:t>
            </a:r>
            <a:r>
              <a:rPr lang="en-US" sz="2400" b="1" kern="1200" cap="all" baseline="0" dirty="0">
                <a:solidFill>
                  <a:schemeClr val="tx1"/>
                </a:solidFill>
                <a:latin typeface="+mj-lt"/>
                <a:ea typeface="+mj-ea"/>
                <a:cs typeface="+mj-cs"/>
              </a:rPr>
              <a:t> wan de </a:t>
            </a:r>
            <a:r>
              <a:rPr lang="en-US" sz="2400" b="1" kern="1200" cap="all" baseline="0" dirty="0" err="1">
                <a:solidFill>
                  <a:schemeClr val="tx1"/>
                </a:solidFill>
                <a:latin typeface="+mj-lt"/>
                <a:ea typeface="+mj-ea"/>
                <a:cs typeface="+mj-cs"/>
              </a:rPr>
              <a:t>dce</a:t>
            </a:r>
            <a:r>
              <a:rPr lang="en-US" sz="2400" b="1" kern="1200" cap="all" baseline="0" dirty="0">
                <a:solidFill>
                  <a:schemeClr val="tx1"/>
                </a:solidFill>
                <a:latin typeface="+mj-lt"/>
                <a:ea typeface="+mj-ea"/>
                <a:cs typeface="+mj-cs"/>
              </a:rPr>
              <a:t> y </a:t>
            </a:r>
            <a:r>
              <a:rPr lang="en-US" sz="2400" b="1" kern="1200" cap="all" baseline="0" dirty="0" err="1">
                <a:solidFill>
                  <a:schemeClr val="tx1"/>
                </a:solidFill>
                <a:latin typeface="+mj-lt"/>
                <a:ea typeface="+mj-ea"/>
                <a:cs typeface="+mj-cs"/>
              </a:rPr>
              <a:t>dte</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seriales</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5" name="Imagen 4">
            <a:extLst>
              <a:ext uri="{FF2B5EF4-FFF2-40B4-BE49-F238E27FC236}">
                <a16:creationId xmlns:a16="http://schemas.microsoft.com/office/drawing/2014/main" id="{BD7EAD0D-1E63-649A-101A-5F419BB2C0F5}"/>
              </a:ext>
            </a:extLst>
          </p:cNvPr>
          <p:cNvPicPr>
            <a:picLocks noChangeAspect="1"/>
          </p:cNvPicPr>
          <p:nvPr/>
        </p:nvPicPr>
        <p:blipFill>
          <a:blip r:embed="rId2"/>
          <a:stretch>
            <a:fillRect/>
          </a:stretch>
        </p:blipFill>
        <p:spPr>
          <a:xfrm>
            <a:off x="3067050" y="1481137"/>
            <a:ext cx="6057900" cy="3895725"/>
          </a:xfrm>
          <a:prstGeom prst="rect">
            <a:avLst/>
          </a:prstGeom>
        </p:spPr>
      </p:pic>
    </p:spTree>
    <p:extLst>
      <p:ext uri="{BB962C8B-B14F-4D97-AF65-F5344CB8AC3E}">
        <p14:creationId xmlns:p14="http://schemas.microsoft.com/office/powerpoint/2010/main" val="264679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Conexión</a:t>
            </a:r>
            <a:r>
              <a:rPr lang="en-US" sz="2400" b="1" kern="1200" cap="all" baseline="0" dirty="0">
                <a:solidFill>
                  <a:schemeClr val="tx1"/>
                </a:solidFill>
                <a:latin typeface="+mj-lt"/>
                <a:ea typeface="+mj-ea"/>
                <a:cs typeface="+mj-cs"/>
              </a:rPr>
              <a:t> wan de </a:t>
            </a:r>
            <a:r>
              <a:rPr lang="en-US" sz="2400" b="1" kern="1200" cap="all" baseline="0" dirty="0" err="1">
                <a:solidFill>
                  <a:schemeClr val="tx1"/>
                </a:solidFill>
                <a:latin typeface="+mj-lt"/>
                <a:ea typeface="+mj-ea"/>
                <a:cs typeface="+mj-cs"/>
              </a:rPr>
              <a:t>dce</a:t>
            </a:r>
            <a:r>
              <a:rPr lang="en-US" sz="2400" b="1" kern="1200" cap="all" baseline="0" dirty="0">
                <a:solidFill>
                  <a:schemeClr val="tx1"/>
                </a:solidFill>
                <a:latin typeface="+mj-lt"/>
                <a:ea typeface="+mj-ea"/>
                <a:cs typeface="+mj-cs"/>
              </a:rPr>
              <a:t> y </a:t>
            </a:r>
            <a:r>
              <a:rPr lang="en-US" sz="2400" b="1" kern="1200" cap="all" baseline="0" dirty="0" err="1">
                <a:solidFill>
                  <a:schemeClr val="tx1"/>
                </a:solidFill>
                <a:latin typeface="+mj-lt"/>
                <a:ea typeface="+mj-ea"/>
                <a:cs typeface="+mj-cs"/>
              </a:rPr>
              <a:t>dte</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seriales</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40027EB0-9243-D5D5-369D-99A8E3FEB136}"/>
              </a:ext>
            </a:extLst>
          </p:cNvPr>
          <p:cNvSpPr txBox="1"/>
          <p:nvPr/>
        </p:nvSpPr>
        <p:spPr>
          <a:xfrm>
            <a:off x="1447625" y="2274838"/>
            <a:ext cx="8451574" cy="2308324"/>
          </a:xfrm>
          <a:prstGeom prst="rect">
            <a:avLst/>
          </a:prstGeom>
          <a:noFill/>
        </p:spPr>
        <p:txBody>
          <a:bodyPr wrap="square">
            <a:spAutoFit/>
          </a:bodyPr>
          <a:lstStyle>
            <a:defPPr>
              <a:defRPr lang="en-US"/>
            </a:defPPr>
            <a:lvl1pPr algn="just">
              <a:defRPr b="0" i="0">
                <a:solidFill>
                  <a:srgbClr val="222222"/>
                </a:solidFill>
                <a:effectLst/>
                <a:latin typeface="Verdana" panose="020B0604030504040204" pitchFamily="34" charset="0"/>
              </a:defRPr>
            </a:lvl1pPr>
          </a:lstStyle>
          <a:p>
            <a:r>
              <a:rPr lang="es-MX" dirty="0"/>
              <a:t>El DCE, habitualmente un módem o una CSU/DSU, es el dispositivo utilizado para convertir los datos de usuario del DTE a un formato aceptable para el enlace de transmisión del proveedor de servicios WAN. </a:t>
            </a:r>
          </a:p>
          <a:p>
            <a:endParaRPr lang="es-MX" dirty="0"/>
          </a:p>
          <a:p>
            <a:r>
              <a:rPr lang="es-MX" dirty="0"/>
              <a:t>Esta señal se recibe en el DCE remoto, que vuelve a decodificar la señal en una secuencia de bits. A continuación, el DCE remoto indica esta secuencia al DTE remoto.</a:t>
            </a:r>
          </a:p>
        </p:txBody>
      </p:sp>
    </p:spTree>
    <p:extLst>
      <p:ext uri="{BB962C8B-B14F-4D97-AF65-F5344CB8AC3E}">
        <p14:creationId xmlns:p14="http://schemas.microsoft.com/office/powerpoint/2010/main" val="1842527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UN DTE</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5" name="CuadroTexto 4">
            <a:extLst>
              <a:ext uri="{FF2B5EF4-FFF2-40B4-BE49-F238E27FC236}">
                <a16:creationId xmlns:a16="http://schemas.microsoft.com/office/drawing/2014/main" id="{06EF5F00-250D-FB7F-C113-25A62FE19CAD}"/>
              </a:ext>
            </a:extLst>
          </p:cNvPr>
          <p:cNvSpPr txBox="1"/>
          <p:nvPr/>
        </p:nvSpPr>
        <p:spPr>
          <a:xfrm>
            <a:off x="1987826" y="2305878"/>
            <a:ext cx="7166113" cy="1200329"/>
          </a:xfrm>
          <a:prstGeom prst="rect">
            <a:avLst/>
          </a:prstGeom>
          <a:noFill/>
        </p:spPr>
        <p:txBody>
          <a:bodyPr wrap="square">
            <a:spAutoFit/>
          </a:bodyPr>
          <a:lstStyle>
            <a:defPPr>
              <a:defRPr lang="en-US"/>
            </a:defPPr>
            <a:lvl1pPr algn="just">
              <a:defRPr b="0" i="0">
                <a:solidFill>
                  <a:srgbClr val="222222"/>
                </a:solidFill>
                <a:effectLst/>
                <a:latin typeface="Verdana" panose="020B0604030504040204" pitchFamily="34" charset="0"/>
              </a:defRPr>
            </a:lvl1pPr>
          </a:lstStyle>
          <a:p>
            <a:r>
              <a:rPr lang="es-MX" b="1" dirty="0"/>
              <a:t>Equipo terminal de datos (DTE): </a:t>
            </a:r>
            <a:r>
              <a:rPr lang="es-MX" dirty="0"/>
              <a:t>Un dispositivo que recibe los servicios de temporización desde otro dispositivo y se ajusta en consecuencia. Habitualmente, este dispositivo se encuentra en el extremo del enlace del cliente WAN o del usuario.</a:t>
            </a:r>
          </a:p>
        </p:txBody>
      </p:sp>
    </p:spTree>
    <p:extLst>
      <p:ext uri="{BB962C8B-B14F-4D97-AF65-F5344CB8AC3E}">
        <p14:creationId xmlns:p14="http://schemas.microsoft.com/office/powerpoint/2010/main" val="41418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19020" y="621655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4" name="Rectángulo 3">
            <a:extLst>
              <a:ext uri="{FF2B5EF4-FFF2-40B4-BE49-F238E27FC236}">
                <a16:creationId xmlns:a16="http://schemas.microsoft.com/office/drawing/2014/main" id="{97C277FF-FCEB-042B-6FC1-E5C80F4AD6C1}"/>
              </a:ext>
            </a:extLst>
          </p:cNvPr>
          <p:cNvSpPr/>
          <p:nvPr/>
        </p:nvSpPr>
        <p:spPr>
          <a:xfrm>
            <a:off x="2749828" y="3966952"/>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    DCE	</a:t>
            </a:r>
          </a:p>
        </p:txBody>
      </p:sp>
      <p:sp>
        <p:nvSpPr>
          <p:cNvPr id="5" name="Rectángulo 4">
            <a:extLst>
              <a:ext uri="{FF2B5EF4-FFF2-40B4-BE49-F238E27FC236}">
                <a16:creationId xmlns:a16="http://schemas.microsoft.com/office/drawing/2014/main" id="{934D64B4-8DBF-FCE8-D53A-D600C679428B}"/>
              </a:ext>
            </a:extLst>
          </p:cNvPr>
          <p:cNvSpPr/>
          <p:nvPr/>
        </p:nvSpPr>
        <p:spPr>
          <a:xfrm>
            <a:off x="5216319" y="3974615"/>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DTE</a:t>
            </a:r>
          </a:p>
        </p:txBody>
      </p:sp>
      <p:sp>
        <p:nvSpPr>
          <p:cNvPr id="6" name="Rectángulo 5">
            <a:extLst>
              <a:ext uri="{FF2B5EF4-FFF2-40B4-BE49-F238E27FC236}">
                <a16:creationId xmlns:a16="http://schemas.microsoft.com/office/drawing/2014/main" id="{05BEC123-F683-854F-70D8-89C7EC6E37F0}"/>
              </a:ext>
            </a:extLst>
          </p:cNvPr>
          <p:cNvSpPr/>
          <p:nvPr/>
        </p:nvSpPr>
        <p:spPr>
          <a:xfrm>
            <a:off x="7682388" y="3966952"/>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Subneteo</a:t>
            </a:r>
          </a:p>
        </p:txBody>
      </p:sp>
      <p:sp>
        <p:nvSpPr>
          <p:cNvPr id="10" name="Subtítulo 2">
            <a:extLst>
              <a:ext uri="{FF2B5EF4-FFF2-40B4-BE49-F238E27FC236}">
                <a16:creationId xmlns:a16="http://schemas.microsoft.com/office/drawing/2014/main" id="{3578AC15-1F1C-F636-98E1-BB029B7AB45E}"/>
              </a:ext>
            </a:extLst>
          </p:cNvPr>
          <p:cNvSpPr txBox="1">
            <a:spLocks/>
          </p:cNvSpPr>
          <p:nvPr/>
        </p:nvSpPr>
        <p:spPr>
          <a:xfrm>
            <a:off x="9594575" y="6093605"/>
            <a:ext cx="2169374" cy="468768"/>
          </a:xfrm>
          <a:prstGeom prst="rect">
            <a:avLst/>
          </a:prstGeom>
        </p:spPr>
        <p:txBody>
          <a:bodyPr vert="horz" lIns="91440" tIns="91440" rIns="91440" bIns="9144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GT" b="1" dirty="0"/>
              <a:t>Ing. Walter García</a:t>
            </a:r>
          </a:p>
        </p:txBody>
      </p:sp>
      <p:pic>
        <p:nvPicPr>
          <p:cNvPr id="12" name="Imagen 11">
            <a:extLst>
              <a:ext uri="{FF2B5EF4-FFF2-40B4-BE49-F238E27FC236}">
                <a16:creationId xmlns:a16="http://schemas.microsoft.com/office/drawing/2014/main" id="{BF3AEED2-4CE5-5F36-6288-5794294221E8}"/>
              </a:ext>
            </a:extLst>
          </p:cNvPr>
          <p:cNvPicPr>
            <a:picLocks noChangeAspect="1"/>
          </p:cNvPicPr>
          <p:nvPr/>
        </p:nvPicPr>
        <p:blipFill>
          <a:blip r:embed="rId2"/>
          <a:stretch>
            <a:fillRect/>
          </a:stretch>
        </p:blipFill>
        <p:spPr>
          <a:xfrm>
            <a:off x="4160795" y="1802702"/>
            <a:ext cx="3870410" cy="1678262"/>
          </a:xfrm>
          <a:prstGeom prst="rect">
            <a:avLst/>
          </a:prstGeom>
        </p:spPr>
      </p:pic>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185343"/>
            <a:ext cx="7368100" cy="839545"/>
          </a:xfrm>
        </p:spPr>
        <p:txBody>
          <a:bodyPr anchor="b">
            <a:normAutofit/>
          </a:bodyPr>
          <a:lstStyle/>
          <a:p>
            <a:pPr algn="ctr"/>
            <a:r>
              <a:rPr lang="es-GT" sz="4800" dirty="0"/>
              <a:t>Proyecto</a:t>
            </a:r>
          </a:p>
        </p:txBody>
      </p:sp>
      <p:sp>
        <p:nvSpPr>
          <p:cNvPr id="4" name="Rectángulo 3">
            <a:extLst>
              <a:ext uri="{FF2B5EF4-FFF2-40B4-BE49-F238E27FC236}">
                <a16:creationId xmlns:a16="http://schemas.microsoft.com/office/drawing/2014/main" id="{97C277FF-FCEB-042B-6FC1-E5C80F4AD6C1}"/>
              </a:ext>
            </a:extLst>
          </p:cNvPr>
          <p:cNvSpPr/>
          <p:nvPr/>
        </p:nvSpPr>
        <p:spPr>
          <a:xfrm>
            <a:off x="477078" y="1354197"/>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    Documental	</a:t>
            </a:r>
          </a:p>
        </p:txBody>
      </p:sp>
      <p:sp>
        <p:nvSpPr>
          <p:cNvPr id="5" name="Rectángulo 4">
            <a:extLst>
              <a:ext uri="{FF2B5EF4-FFF2-40B4-BE49-F238E27FC236}">
                <a16:creationId xmlns:a16="http://schemas.microsoft.com/office/drawing/2014/main" id="{934D64B4-8DBF-FCE8-D53A-D600C679428B}"/>
              </a:ext>
            </a:extLst>
          </p:cNvPr>
          <p:cNvSpPr/>
          <p:nvPr/>
        </p:nvSpPr>
        <p:spPr>
          <a:xfrm>
            <a:off x="477078" y="2718134"/>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Parte Técnica</a:t>
            </a:r>
          </a:p>
        </p:txBody>
      </p:sp>
      <p:sp>
        <p:nvSpPr>
          <p:cNvPr id="6" name="Rectángulo 5">
            <a:extLst>
              <a:ext uri="{FF2B5EF4-FFF2-40B4-BE49-F238E27FC236}">
                <a16:creationId xmlns:a16="http://schemas.microsoft.com/office/drawing/2014/main" id="{05BEC123-F683-854F-70D8-89C7EC6E37F0}"/>
              </a:ext>
            </a:extLst>
          </p:cNvPr>
          <p:cNvSpPr/>
          <p:nvPr/>
        </p:nvSpPr>
        <p:spPr>
          <a:xfrm>
            <a:off x="477078" y="3966952"/>
            <a:ext cx="216010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Exposición</a:t>
            </a:r>
          </a:p>
        </p:txBody>
      </p:sp>
      <p:sp>
        <p:nvSpPr>
          <p:cNvPr id="10" name="Subtítulo 2">
            <a:extLst>
              <a:ext uri="{FF2B5EF4-FFF2-40B4-BE49-F238E27FC236}">
                <a16:creationId xmlns:a16="http://schemas.microsoft.com/office/drawing/2014/main" id="{3578AC15-1F1C-F636-98E1-BB029B7AB45E}"/>
              </a:ext>
            </a:extLst>
          </p:cNvPr>
          <p:cNvSpPr txBox="1">
            <a:spLocks/>
          </p:cNvSpPr>
          <p:nvPr/>
        </p:nvSpPr>
        <p:spPr>
          <a:xfrm>
            <a:off x="9594575" y="6093605"/>
            <a:ext cx="2169374" cy="468768"/>
          </a:xfrm>
          <a:prstGeom prst="rect">
            <a:avLst/>
          </a:prstGeom>
        </p:spPr>
        <p:txBody>
          <a:bodyPr vert="horz" lIns="91440" tIns="91440" rIns="91440" bIns="9144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GT" b="1" dirty="0"/>
              <a:t>Ing. Walter García</a:t>
            </a:r>
          </a:p>
        </p:txBody>
      </p:sp>
      <p:pic>
        <p:nvPicPr>
          <p:cNvPr id="12" name="Imagen 11">
            <a:extLst>
              <a:ext uri="{FF2B5EF4-FFF2-40B4-BE49-F238E27FC236}">
                <a16:creationId xmlns:a16="http://schemas.microsoft.com/office/drawing/2014/main" id="{BF3AEED2-4CE5-5F36-6288-5794294221E8}"/>
              </a:ext>
            </a:extLst>
          </p:cNvPr>
          <p:cNvPicPr>
            <a:picLocks noChangeAspect="1"/>
          </p:cNvPicPr>
          <p:nvPr/>
        </p:nvPicPr>
        <p:blipFill>
          <a:blip r:embed="rId2"/>
          <a:stretch>
            <a:fillRect/>
          </a:stretch>
        </p:blipFill>
        <p:spPr>
          <a:xfrm>
            <a:off x="0" y="5032523"/>
            <a:ext cx="2496050" cy="1082321"/>
          </a:xfrm>
          <a:prstGeom prst="rect">
            <a:avLst/>
          </a:prstGeom>
        </p:spPr>
      </p:pic>
      <p:sp>
        <p:nvSpPr>
          <p:cNvPr id="3" name="CuadroTexto 2">
            <a:extLst>
              <a:ext uri="{FF2B5EF4-FFF2-40B4-BE49-F238E27FC236}">
                <a16:creationId xmlns:a16="http://schemas.microsoft.com/office/drawing/2014/main" id="{BA8574EF-E723-8B17-3CBD-E97A1FE39FE7}"/>
              </a:ext>
            </a:extLst>
          </p:cNvPr>
          <p:cNvSpPr txBox="1"/>
          <p:nvPr/>
        </p:nvSpPr>
        <p:spPr>
          <a:xfrm>
            <a:off x="3034747" y="1488231"/>
            <a:ext cx="5102087" cy="646331"/>
          </a:xfrm>
          <a:prstGeom prst="rect">
            <a:avLst/>
          </a:prstGeom>
          <a:noFill/>
        </p:spPr>
        <p:txBody>
          <a:bodyPr wrap="square" rtlCol="0">
            <a:spAutoFit/>
          </a:bodyPr>
          <a:lstStyle/>
          <a:p>
            <a:r>
              <a:rPr lang="es-GT" dirty="0"/>
              <a:t>Crear una empresa, visión, misión, políticas de red, manual de la red, etc.</a:t>
            </a:r>
          </a:p>
        </p:txBody>
      </p:sp>
      <p:sp>
        <p:nvSpPr>
          <p:cNvPr id="7" name="CuadroTexto 6">
            <a:extLst>
              <a:ext uri="{FF2B5EF4-FFF2-40B4-BE49-F238E27FC236}">
                <a16:creationId xmlns:a16="http://schemas.microsoft.com/office/drawing/2014/main" id="{C7557008-4C4D-D8BE-67CD-A14CEE18EBD9}"/>
              </a:ext>
            </a:extLst>
          </p:cNvPr>
          <p:cNvSpPr txBox="1"/>
          <p:nvPr/>
        </p:nvSpPr>
        <p:spPr>
          <a:xfrm>
            <a:off x="3034747" y="2852168"/>
            <a:ext cx="5102087" cy="646331"/>
          </a:xfrm>
          <a:prstGeom prst="rect">
            <a:avLst/>
          </a:prstGeom>
          <a:noFill/>
        </p:spPr>
        <p:txBody>
          <a:bodyPr wrap="square" rtlCol="0">
            <a:spAutoFit/>
          </a:bodyPr>
          <a:lstStyle/>
          <a:p>
            <a:r>
              <a:rPr lang="es-GT" dirty="0"/>
              <a:t>Diagrama de red funcional, realizado en el simulador</a:t>
            </a:r>
          </a:p>
        </p:txBody>
      </p:sp>
      <p:sp>
        <p:nvSpPr>
          <p:cNvPr id="8" name="CuadroTexto 7">
            <a:extLst>
              <a:ext uri="{FF2B5EF4-FFF2-40B4-BE49-F238E27FC236}">
                <a16:creationId xmlns:a16="http://schemas.microsoft.com/office/drawing/2014/main" id="{5CAEEFD7-2206-067D-B625-438F384A072C}"/>
              </a:ext>
            </a:extLst>
          </p:cNvPr>
          <p:cNvSpPr txBox="1"/>
          <p:nvPr/>
        </p:nvSpPr>
        <p:spPr>
          <a:xfrm>
            <a:off x="3034747" y="3953804"/>
            <a:ext cx="5102087" cy="646331"/>
          </a:xfrm>
          <a:prstGeom prst="rect">
            <a:avLst/>
          </a:prstGeom>
          <a:noFill/>
        </p:spPr>
        <p:txBody>
          <a:bodyPr wrap="square" rtlCol="0">
            <a:spAutoFit/>
          </a:bodyPr>
          <a:lstStyle/>
          <a:p>
            <a:r>
              <a:rPr lang="es-GT" dirty="0"/>
              <a:t>Exposición gerencial de su empresa y como funciona la red de la  misma.</a:t>
            </a:r>
          </a:p>
        </p:txBody>
      </p:sp>
      <p:sp>
        <p:nvSpPr>
          <p:cNvPr id="9" name="CuadroTexto 8">
            <a:extLst>
              <a:ext uri="{FF2B5EF4-FFF2-40B4-BE49-F238E27FC236}">
                <a16:creationId xmlns:a16="http://schemas.microsoft.com/office/drawing/2014/main" id="{ECC47BC2-AA7F-BE27-3359-EC0576AB932E}"/>
              </a:ext>
            </a:extLst>
          </p:cNvPr>
          <p:cNvSpPr txBox="1"/>
          <p:nvPr/>
        </p:nvSpPr>
        <p:spPr>
          <a:xfrm>
            <a:off x="3266660" y="5250517"/>
            <a:ext cx="5102087" cy="646331"/>
          </a:xfrm>
          <a:prstGeom prst="rect">
            <a:avLst/>
          </a:prstGeom>
          <a:noFill/>
        </p:spPr>
        <p:txBody>
          <a:bodyPr wrap="square" rtlCol="0">
            <a:spAutoFit/>
          </a:bodyPr>
          <a:lstStyle/>
          <a:p>
            <a:r>
              <a:rPr lang="es-GT" dirty="0"/>
              <a:t>Nota: valor 15 pts. Crear grupos de 3 o 4 personas.</a:t>
            </a:r>
          </a:p>
        </p:txBody>
      </p:sp>
    </p:spTree>
    <p:extLst>
      <p:ext uri="{BB962C8B-B14F-4D97-AF65-F5344CB8AC3E}">
        <p14:creationId xmlns:p14="http://schemas.microsoft.com/office/powerpoint/2010/main" val="407256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a:t>
            </a:r>
            <a:r>
              <a:rPr lang="en-US" sz="2400" b="1" kern="1200" cap="all" baseline="0" dirty="0" err="1">
                <a:solidFill>
                  <a:schemeClr val="tx1"/>
                </a:solidFill>
                <a:latin typeface="+mj-lt"/>
                <a:ea typeface="+mj-ea"/>
                <a:cs typeface="+mj-cs"/>
              </a:rPr>
              <a:t>subneteo</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D86E00F-64C6-CE61-07C5-7E63B0C97E76}"/>
              </a:ext>
            </a:extLst>
          </p:cNvPr>
          <p:cNvSpPr txBox="1"/>
          <p:nvPr/>
        </p:nvSpPr>
        <p:spPr>
          <a:xfrm>
            <a:off x="1341782" y="1435030"/>
            <a:ext cx="10041835" cy="923330"/>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ES" dirty="0"/>
              <a:t>La división en subredes es el proceso de dividir una red grande en subredes o subredes más pequeñas. La división en subredes es útil porque ayuda a reducir la congestión de la red, mejorar la seguridad de la red y controlar la asignación de direcciones de la red.</a:t>
            </a:r>
            <a:endParaRPr lang="es-GT" dirty="0"/>
          </a:p>
        </p:txBody>
      </p:sp>
      <p:pic>
        <p:nvPicPr>
          <p:cNvPr id="5" name="Imagen 4">
            <a:extLst>
              <a:ext uri="{FF2B5EF4-FFF2-40B4-BE49-F238E27FC236}">
                <a16:creationId xmlns:a16="http://schemas.microsoft.com/office/drawing/2014/main" id="{41A1FDD5-5FCC-090A-7680-A06212C049B7}"/>
              </a:ext>
            </a:extLst>
          </p:cNvPr>
          <p:cNvPicPr>
            <a:picLocks noChangeAspect="1"/>
          </p:cNvPicPr>
          <p:nvPr/>
        </p:nvPicPr>
        <p:blipFill>
          <a:blip r:embed="rId2"/>
          <a:stretch>
            <a:fillRect/>
          </a:stretch>
        </p:blipFill>
        <p:spPr>
          <a:xfrm>
            <a:off x="3385620" y="2555434"/>
            <a:ext cx="5420760" cy="2589136"/>
          </a:xfrm>
          <a:prstGeom prst="rect">
            <a:avLst/>
          </a:prstGeom>
        </p:spPr>
      </p:pic>
    </p:spTree>
    <p:extLst>
      <p:ext uri="{BB962C8B-B14F-4D97-AF65-F5344CB8AC3E}">
        <p14:creationId xmlns:p14="http://schemas.microsoft.com/office/powerpoint/2010/main" val="373709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Mascara de red</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5" name="CuadroTexto 4">
            <a:extLst>
              <a:ext uri="{FF2B5EF4-FFF2-40B4-BE49-F238E27FC236}">
                <a16:creationId xmlns:a16="http://schemas.microsoft.com/office/drawing/2014/main" id="{466E011F-922E-50B0-1B46-7479E15E2808}"/>
              </a:ext>
            </a:extLst>
          </p:cNvPr>
          <p:cNvSpPr txBox="1"/>
          <p:nvPr/>
        </p:nvSpPr>
        <p:spPr>
          <a:xfrm>
            <a:off x="829918" y="1587679"/>
            <a:ext cx="10161104" cy="397031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1" dirty="0"/>
              <a:t>La máscara de red </a:t>
            </a:r>
            <a:r>
              <a:rPr lang="es-MX" dirty="0"/>
              <a:t>es una combinación de bits que sirve en el ámbito de las redes de computadoras,​ cuya función es indicar a los dispositivos qué parte de la dirección IP es el número de la red, incluyendo la subred, y qué parte es la correspondiente al host.</a:t>
            </a:r>
          </a:p>
          <a:p>
            <a:endParaRPr lang="es-MX" dirty="0"/>
          </a:p>
          <a:p>
            <a:r>
              <a:rPr lang="es-MX" b="0" i="0" dirty="0">
                <a:solidFill>
                  <a:srgbClr val="202122"/>
                </a:solidFill>
                <a:effectLst/>
                <a:latin typeface="Arial" panose="020B0604020202020204" pitchFamily="34" charset="0"/>
              </a:rPr>
              <a:t>Mediante la máscara de red, un sistema (computadora, </a:t>
            </a:r>
            <a:r>
              <a:rPr lang="es-MX" dirty="0">
                <a:solidFill>
                  <a:srgbClr val="202122"/>
                </a:solidFill>
              </a:rPr>
              <a:t>puerta de enlace, enrutador, </a:t>
            </a:r>
            <a:r>
              <a:rPr lang="es-MX" b="0" i="0" dirty="0">
                <a:solidFill>
                  <a:srgbClr val="202122"/>
                </a:solidFill>
                <a:effectLst/>
                <a:latin typeface="Arial" panose="020B0604020202020204" pitchFamily="34" charset="0"/>
              </a:rPr>
              <a:t>etc.) podrá saber si debe enviar un paquete dentro o fuera de la subred en la que está conectado.</a:t>
            </a:r>
          </a:p>
          <a:p>
            <a:endParaRPr lang="es-MX" dirty="0">
              <a:solidFill>
                <a:srgbClr val="202122"/>
              </a:solidFill>
            </a:endParaRPr>
          </a:p>
          <a:p>
            <a:r>
              <a:rPr lang="es-MX" b="0" i="0" dirty="0">
                <a:solidFill>
                  <a:srgbClr val="202122"/>
                </a:solidFill>
                <a:effectLst/>
                <a:latin typeface="Arial" panose="020B0604020202020204" pitchFamily="34" charset="0"/>
              </a:rPr>
              <a:t>A veces llamamos o confundimos </a:t>
            </a:r>
            <a:r>
              <a:rPr lang="es-MX" dirty="0" err="1">
                <a:solidFill>
                  <a:srgbClr val="202122"/>
                </a:solidFill>
              </a:rPr>
              <a:t>router</a:t>
            </a:r>
            <a:r>
              <a:rPr lang="es-MX" dirty="0">
                <a:solidFill>
                  <a:srgbClr val="202122"/>
                </a:solidFill>
              </a:rPr>
              <a:t> (enrutador) con puerta de enlace: </a:t>
            </a:r>
            <a:r>
              <a:rPr lang="es-MX" b="1" dirty="0">
                <a:solidFill>
                  <a:srgbClr val="202122"/>
                </a:solidFill>
              </a:rPr>
              <a:t>la puerta de enlace es en definitiva la dirección IP del enrutador</a:t>
            </a:r>
            <a:r>
              <a:rPr lang="es-MX" dirty="0">
                <a:solidFill>
                  <a:srgbClr val="202122"/>
                </a:solidFill>
              </a:rPr>
              <a:t>. Dirección que ha de estar dentro de la subred. La dirección IP del enrutador se programa en el mismo enrutador. La mayoría de los enrutador vienen con una dirección de fábrica, modificable a través de un puerto serie o por red mediante http, telnet u otros protocolos. Esta dirección modificable es la puerta de enlace de la red.</a:t>
            </a:r>
          </a:p>
          <a:p>
            <a:endParaRPr lang="es-GT" dirty="0"/>
          </a:p>
        </p:txBody>
      </p:sp>
    </p:spTree>
    <p:extLst>
      <p:ext uri="{BB962C8B-B14F-4D97-AF65-F5344CB8AC3E}">
        <p14:creationId xmlns:p14="http://schemas.microsoft.com/office/powerpoint/2010/main" val="420331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5" name="CuadroTexto 4">
            <a:extLst>
              <a:ext uri="{FF2B5EF4-FFF2-40B4-BE49-F238E27FC236}">
                <a16:creationId xmlns:a16="http://schemas.microsoft.com/office/drawing/2014/main" id="{53E70846-5ADB-CEF9-C6A6-75BEE00A430C}"/>
              </a:ext>
            </a:extLst>
          </p:cNvPr>
          <p:cNvSpPr txBox="1"/>
          <p:nvPr/>
        </p:nvSpPr>
        <p:spPr>
          <a:xfrm>
            <a:off x="795127" y="2178011"/>
            <a:ext cx="10005391" cy="2308324"/>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b="0" dirty="0"/>
              <a:t>El enrutador generalmente tiene dos direcciones IP, cada una en un rango distinto. Por ejemplo, una en el rango de una subred pequeña de 16 ordenadores y otra en otra subred más grande cuyo </a:t>
            </a:r>
            <a:r>
              <a:rPr lang="es-MX" b="0" dirty="0" err="1"/>
              <a:t>gateway</a:t>
            </a:r>
            <a:r>
              <a:rPr lang="es-MX" b="0" dirty="0"/>
              <a:t> o puerta de enlace da acceso a Internet. Solo se ven entre sí los equipos de cada subred o aquellos que tengan enrutadores y puertas de enlace bien definidas para enviar paquetes y recibir respuestas. De este modo se forman y definen las rutas de comunicación entre ordenadores de distintas subredes. Los enrutadores además realizan varias funciones, entre ellas la denominada NAT, que consiste en llevar la cuenta del origen de los paquetes para que cuando lleguen las respuestas sean enviadas al ordenador que procede.</a:t>
            </a:r>
          </a:p>
        </p:txBody>
      </p:sp>
      <p:sp>
        <p:nvSpPr>
          <p:cNvPr id="9" name="Título 1">
            <a:extLst>
              <a:ext uri="{FF2B5EF4-FFF2-40B4-BE49-F238E27FC236}">
                <a16:creationId xmlns:a16="http://schemas.microsoft.com/office/drawing/2014/main" id="{7573392D-EEA8-E311-23D8-DB154533B549}"/>
              </a:ext>
            </a:extLst>
          </p:cNvPr>
          <p:cNvSpPr txBox="1">
            <a:spLocks/>
          </p:cNvSpPr>
          <p:nvPr/>
        </p:nvSpPr>
        <p:spPr>
          <a:xfrm>
            <a:off x="1775900" y="637563"/>
            <a:ext cx="7874537" cy="6003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lnSpc>
                <a:spcPct val="85000"/>
              </a:lnSpc>
            </a:pPr>
            <a:r>
              <a:rPr lang="en-US" sz="2400" b="1" cap="all" dirty="0"/>
              <a:t>Mascara de red</a:t>
            </a:r>
          </a:p>
        </p:txBody>
      </p:sp>
    </p:spTree>
    <p:extLst>
      <p:ext uri="{BB962C8B-B14F-4D97-AF65-F5344CB8AC3E}">
        <p14:creationId xmlns:p14="http://schemas.microsoft.com/office/powerpoint/2010/main" val="89830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130270" y="953325"/>
            <a:ext cx="9603275" cy="583928"/>
          </a:xfrm>
        </p:spPr>
        <p:txBody>
          <a:bodyPr vert="horz" lIns="91440" tIns="45720" rIns="91440" bIns="45720" rtlCol="0" anchor="t">
            <a:normAutofit/>
          </a:bodyPr>
          <a:lstStyle/>
          <a:p>
            <a:r>
              <a:rPr lang="en-US" baseline="0" dirty="0" err="1"/>
              <a:t>Tabla</a:t>
            </a:r>
            <a:r>
              <a:rPr lang="en-US" baseline="0" dirty="0"/>
              <a:t> de </a:t>
            </a:r>
            <a:r>
              <a:rPr lang="en-US" baseline="0" dirty="0" err="1"/>
              <a:t>ejemplos</a:t>
            </a:r>
            <a:r>
              <a:rPr lang="en-US" baseline="0" dirty="0"/>
              <a:t> de mascaras de red</a:t>
            </a:r>
          </a:p>
        </p:txBody>
      </p:sp>
      <p:graphicFrame>
        <p:nvGraphicFramePr>
          <p:cNvPr id="3" name="Tabla 2">
            <a:extLst>
              <a:ext uri="{FF2B5EF4-FFF2-40B4-BE49-F238E27FC236}">
                <a16:creationId xmlns:a16="http://schemas.microsoft.com/office/drawing/2014/main" id="{0B5279C4-2F57-AB47-622E-07377618698E}"/>
              </a:ext>
            </a:extLst>
          </p:cNvPr>
          <p:cNvGraphicFramePr>
            <a:graphicFrameLocks noGrp="1"/>
          </p:cNvGraphicFramePr>
          <p:nvPr>
            <p:extLst>
              <p:ext uri="{D42A27DB-BD31-4B8C-83A1-F6EECF244321}">
                <p14:modId xmlns:p14="http://schemas.microsoft.com/office/powerpoint/2010/main" val="883901978"/>
              </p:ext>
            </p:extLst>
          </p:nvPr>
        </p:nvGraphicFramePr>
        <p:xfrm>
          <a:off x="975421" y="1842459"/>
          <a:ext cx="9758123" cy="2809050"/>
        </p:xfrm>
        <a:graphic>
          <a:graphicData uri="http://schemas.openxmlformats.org/drawingml/2006/table">
            <a:tbl>
              <a:tblPr firstRow="1" bandRow="1">
                <a:tableStyleId>{8EC20E35-A176-4012-BC5E-935CFFF8708E}</a:tableStyleId>
              </a:tblPr>
              <a:tblGrid>
                <a:gridCol w="4804169">
                  <a:extLst>
                    <a:ext uri="{9D8B030D-6E8A-4147-A177-3AD203B41FA5}">
                      <a16:colId xmlns:a16="http://schemas.microsoft.com/office/drawing/2014/main" val="3138079419"/>
                    </a:ext>
                  </a:extLst>
                </a:gridCol>
                <a:gridCol w="2065637">
                  <a:extLst>
                    <a:ext uri="{9D8B030D-6E8A-4147-A177-3AD203B41FA5}">
                      <a16:colId xmlns:a16="http://schemas.microsoft.com/office/drawing/2014/main" val="429542918"/>
                    </a:ext>
                  </a:extLst>
                </a:gridCol>
                <a:gridCol w="824914">
                  <a:extLst>
                    <a:ext uri="{9D8B030D-6E8A-4147-A177-3AD203B41FA5}">
                      <a16:colId xmlns:a16="http://schemas.microsoft.com/office/drawing/2014/main" val="1228701762"/>
                    </a:ext>
                  </a:extLst>
                </a:gridCol>
                <a:gridCol w="1210545">
                  <a:extLst>
                    <a:ext uri="{9D8B030D-6E8A-4147-A177-3AD203B41FA5}">
                      <a16:colId xmlns:a16="http://schemas.microsoft.com/office/drawing/2014/main" val="3289769606"/>
                    </a:ext>
                  </a:extLst>
                </a:gridCol>
                <a:gridCol w="852858">
                  <a:extLst>
                    <a:ext uri="{9D8B030D-6E8A-4147-A177-3AD203B41FA5}">
                      <a16:colId xmlns:a16="http://schemas.microsoft.com/office/drawing/2014/main" val="1293093049"/>
                    </a:ext>
                  </a:extLst>
                </a:gridCol>
              </a:tblGrid>
              <a:tr h="468175">
                <a:tc>
                  <a:txBody>
                    <a:bodyPr/>
                    <a:lstStyle/>
                    <a:p>
                      <a:pPr algn="ctr" fontAlgn="ctr"/>
                      <a:r>
                        <a:rPr lang="es-GT" sz="1000" u="none" strike="noStrike">
                          <a:effectLst/>
                        </a:rPr>
                        <a:t>Binario</a:t>
                      </a:r>
                      <a:endParaRPr lang="es-GT" sz="1000" b="1" i="0" u="none" strike="noStrike">
                        <a:solidFill>
                          <a:srgbClr val="202122"/>
                        </a:solidFill>
                        <a:effectLst/>
                        <a:latin typeface="Arial" panose="020B0604020202020204" pitchFamily="34" charset="0"/>
                      </a:endParaRPr>
                    </a:p>
                  </a:txBody>
                  <a:tcPr marL="8231" marR="8231" marT="8231" marB="0" anchor="ctr"/>
                </a:tc>
                <a:tc>
                  <a:txBody>
                    <a:bodyPr/>
                    <a:lstStyle/>
                    <a:p>
                      <a:pPr algn="ctr" fontAlgn="ctr"/>
                      <a:r>
                        <a:rPr lang="es-GT" sz="1000" u="none" strike="noStrike">
                          <a:effectLst/>
                        </a:rPr>
                        <a:t>Decimal</a:t>
                      </a:r>
                      <a:endParaRPr lang="es-GT" sz="1000" b="1" i="0" u="none" strike="noStrike">
                        <a:solidFill>
                          <a:srgbClr val="202122"/>
                        </a:solidFill>
                        <a:effectLst/>
                        <a:latin typeface="Arial" panose="020B0604020202020204" pitchFamily="34" charset="0"/>
                      </a:endParaRPr>
                    </a:p>
                  </a:txBody>
                  <a:tcPr marL="8231" marR="8231" marT="8231" marB="0" anchor="ctr"/>
                </a:tc>
                <a:tc>
                  <a:txBody>
                    <a:bodyPr/>
                    <a:lstStyle/>
                    <a:p>
                      <a:pPr algn="ctr" fontAlgn="ctr"/>
                      <a:r>
                        <a:rPr lang="es-GT" sz="1000" u="none" strike="noStrike">
                          <a:effectLst/>
                        </a:rPr>
                        <a:t>CIDR</a:t>
                      </a:r>
                      <a:endParaRPr lang="es-GT" sz="1000" b="1" i="0" u="none" strike="noStrike">
                        <a:solidFill>
                          <a:srgbClr val="202122"/>
                        </a:solidFill>
                        <a:effectLst/>
                        <a:latin typeface="Arial" panose="020B0604020202020204" pitchFamily="34" charset="0"/>
                      </a:endParaRPr>
                    </a:p>
                  </a:txBody>
                  <a:tcPr marL="8231" marR="8231" marT="8231" marB="0" anchor="ctr"/>
                </a:tc>
                <a:tc>
                  <a:txBody>
                    <a:bodyPr/>
                    <a:lstStyle/>
                    <a:p>
                      <a:pPr algn="ctr" fontAlgn="ctr"/>
                      <a:r>
                        <a:rPr lang="es-GT" sz="1000" u="none" strike="noStrike">
                          <a:effectLst/>
                        </a:rPr>
                        <a:t>N.º hosts</a:t>
                      </a:r>
                      <a:endParaRPr lang="es-GT" sz="1000" b="1" i="0" u="none" strike="noStrike">
                        <a:solidFill>
                          <a:srgbClr val="202122"/>
                        </a:solidFill>
                        <a:effectLst/>
                        <a:latin typeface="Arial" panose="020B0604020202020204" pitchFamily="34" charset="0"/>
                      </a:endParaRPr>
                    </a:p>
                  </a:txBody>
                  <a:tcPr marL="8231" marR="8231" marT="8231" marB="0" anchor="ctr"/>
                </a:tc>
                <a:tc>
                  <a:txBody>
                    <a:bodyPr/>
                    <a:lstStyle/>
                    <a:p>
                      <a:pPr algn="ctr" fontAlgn="ctr"/>
                      <a:r>
                        <a:rPr lang="es-GT" sz="1000" u="none" strike="noStrike">
                          <a:effectLst/>
                        </a:rPr>
                        <a:t>Clase</a:t>
                      </a:r>
                      <a:endParaRPr lang="es-GT" sz="1000" b="1" i="0" u="none" strike="noStrike">
                        <a:solidFill>
                          <a:srgbClr val="202122"/>
                        </a:solidFill>
                        <a:effectLst/>
                        <a:latin typeface="Arial" panose="020B0604020202020204" pitchFamily="34" charset="0"/>
                      </a:endParaRPr>
                    </a:p>
                  </a:txBody>
                  <a:tcPr marL="8231" marR="8231" marT="8231" marB="0" anchor="ctr"/>
                </a:tc>
                <a:extLst>
                  <a:ext uri="{0D108BD9-81ED-4DB2-BD59-A6C34878D82A}">
                    <a16:rowId xmlns:a16="http://schemas.microsoft.com/office/drawing/2014/main" val="2001323081"/>
                  </a:ext>
                </a:extLst>
              </a:tr>
              <a:tr h="468175">
                <a:tc>
                  <a:txBody>
                    <a:bodyPr/>
                    <a:lstStyle/>
                    <a:p>
                      <a:pPr algn="l" fontAlgn="ctr"/>
                      <a:r>
                        <a:rPr lang="es-GT" sz="1000" u="none" strike="noStrike">
                          <a:effectLst/>
                        </a:rPr>
                        <a:t>11111111.11111111.11111111.11111111</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255.255.255.255</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/32</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 </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b"/>
                      <a:r>
                        <a:rPr lang="es-GT" sz="1000" u="none" strike="noStrike">
                          <a:effectLst/>
                        </a:rPr>
                        <a:t> </a:t>
                      </a:r>
                      <a:endParaRPr lang="es-GT" sz="1000" b="0" i="0" u="none" strike="noStrike">
                        <a:solidFill>
                          <a:srgbClr val="000000"/>
                        </a:solidFill>
                        <a:effectLst/>
                        <a:latin typeface="Calibri" panose="020F0502020204030204" pitchFamily="34" charset="0"/>
                      </a:endParaRPr>
                    </a:p>
                  </a:txBody>
                  <a:tcPr marL="8231" marR="8231" marT="8231" marB="0" anchor="b"/>
                </a:tc>
                <a:extLst>
                  <a:ext uri="{0D108BD9-81ED-4DB2-BD59-A6C34878D82A}">
                    <a16:rowId xmlns:a16="http://schemas.microsoft.com/office/drawing/2014/main" val="1908302802"/>
                  </a:ext>
                </a:extLst>
              </a:tr>
              <a:tr h="468175">
                <a:tc>
                  <a:txBody>
                    <a:bodyPr/>
                    <a:lstStyle/>
                    <a:p>
                      <a:pPr algn="l" fontAlgn="ctr"/>
                      <a:r>
                        <a:rPr lang="es-GT" sz="1000" u="none" strike="noStrike">
                          <a:effectLst/>
                        </a:rPr>
                        <a:t>11111111.11111111.11111111.11111110</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255.255.255.254</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/31</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 </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b"/>
                      <a:r>
                        <a:rPr lang="es-GT" sz="1000" u="none" strike="noStrike">
                          <a:effectLst/>
                        </a:rPr>
                        <a:t> </a:t>
                      </a:r>
                      <a:endParaRPr lang="es-GT" sz="1000" b="0" i="0" u="none" strike="noStrike">
                        <a:solidFill>
                          <a:srgbClr val="000000"/>
                        </a:solidFill>
                        <a:effectLst/>
                        <a:latin typeface="Calibri" panose="020F0502020204030204" pitchFamily="34" charset="0"/>
                      </a:endParaRPr>
                    </a:p>
                  </a:txBody>
                  <a:tcPr marL="8231" marR="8231" marT="8231" marB="0" anchor="b"/>
                </a:tc>
                <a:extLst>
                  <a:ext uri="{0D108BD9-81ED-4DB2-BD59-A6C34878D82A}">
                    <a16:rowId xmlns:a16="http://schemas.microsoft.com/office/drawing/2014/main" val="1831521195"/>
                  </a:ext>
                </a:extLst>
              </a:tr>
              <a:tr h="468175">
                <a:tc>
                  <a:txBody>
                    <a:bodyPr/>
                    <a:lstStyle/>
                    <a:p>
                      <a:pPr algn="l" fontAlgn="ctr"/>
                      <a:r>
                        <a:rPr lang="es-GT" sz="1000" u="none" strike="noStrike">
                          <a:effectLst/>
                        </a:rPr>
                        <a:t>11111111.11111111.11111111.11111100</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255.255.255.252</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/30</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r" fontAlgn="ctr"/>
                      <a:r>
                        <a:rPr lang="es-GT" sz="1000" u="none" strike="noStrike">
                          <a:effectLst/>
                        </a:rPr>
                        <a:t>2</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b"/>
                      <a:r>
                        <a:rPr lang="es-GT" sz="1000" u="none" strike="noStrike">
                          <a:effectLst/>
                        </a:rPr>
                        <a:t> </a:t>
                      </a:r>
                      <a:endParaRPr lang="es-GT" sz="1000" b="0" i="0" u="none" strike="noStrike">
                        <a:solidFill>
                          <a:srgbClr val="000000"/>
                        </a:solidFill>
                        <a:effectLst/>
                        <a:latin typeface="Calibri" panose="020F0502020204030204" pitchFamily="34" charset="0"/>
                      </a:endParaRPr>
                    </a:p>
                  </a:txBody>
                  <a:tcPr marL="8231" marR="8231" marT="8231" marB="0" anchor="b"/>
                </a:tc>
                <a:extLst>
                  <a:ext uri="{0D108BD9-81ED-4DB2-BD59-A6C34878D82A}">
                    <a16:rowId xmlns:a16="http://schemas.microsoft.com/office/drawing/2014/main" val="51133172"/>
                  </a:ext>
                </a:extLst>
              </a:tr>
              <a:tr h="468175">
                <a:tc>
                  <a:txBody>
                    <a:bodyPr/>
                    <a:lstStyle/>
                    <a:p>
                      <a:pPr algn="l" fontAlgn="ctr"/>
                      <a:r>
                        <a:rPr lang="es-GT" sz="1000" u="none" strike="noStrike">
                          <a:effectLst/>
                        </a:rPr>
                        <a:t>11111111.11111111.11111111.11111000</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255.255.255.248</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/29</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r" fontAlgn="ctr"/>
                      <a:r>
                        <a:rPr lang="es-GT" sz="1000" u="none" strike="noStrike">
                          <a:effectLst/>
                        </a:rPr>
                        <a:t>6</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b"/>
                      <a:r>
                        <a:rPr lang="es-GT" sz="1000" u="none" strike="noStrike">
                          <a:effectLst/>
                        </a:rPr>
                        <a:t> </a:t>
                      </a:r>
                      <a:endParaRPr lang="es-GT" sz="1000" b="0" i="0" u="none" strike="noStrike">
                        <a:solidFill>
                          <a:srgbClr val="000000"/>
                        </a:solidFill>
                        <a:effectLst/>
                        <a:latin typeface="Calibri" panose="020F0502020204030204" pitchFamily="34" charset="0"/>
                      </a:endParaRPr>
                    </a:p>
                  </a:txBody>
                  <a:tcPr marL="8231" marR="8231" marT="8231" marB="0" anchor="b"/>
                </a:tc>
                <a:extLst>
                  <a:ext uri="{0D108BD9-81ED-4DB2-BD59-A6C34878D82A}">
                    <a16:rowId xmlns:a16="http://schemas.microsoft.com/office/drawing/2014/main" val="3392831776"/>
                  </a:ext>
                </a:extLst>
              </a:tr>
              <a:tr h="468175">
                <a:tc>
                  <a:txBody>
                    <a:bodyPr/>
                    <a:lstStyle/>
                    <a:p>
                      <a:pPr algn="l" fontAlgn="ctr"/>
                      <a:r>
                        <a:rPr lang="es-GT" sz="1000" u="none" strike="noStrike">
                          <a:effectLst/>
                        </a:rPr>
                        <a:t>11111111.11111111.11111111.11110000</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255.255.255.240</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ctr"/>
                      <a:r>
                        <a:rPr lang="es-GT" sz="1000" u="none" strike="noStrike">
                          <a:effectLst/>
                        </a:rPr>
                        <a:t>/28</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r" fontAlgn="ctr"/>
                      <a:r>
                        <a:rPr lang="es-GT" sz="1000" u="none" strike="noStrike">
                          <a:effectLst/>
                        </a:rPr>
                        <a:t>14</a:t>
                      </a:r>
                      <a:endParaRPr lang="es-GT" sz="1000" b="0" i="0" u="none" strike="noStrike">
                        <a:solidFill>
                          <a:srgbClr val="202122"/>
                        </a:solidFill>
                        <a:effectLst/>
                        <a:latin typeface="Arial" panose="020B0604020202020204" pitchFamily="34" charset="0"/>
                      </a:endParaRPr>
                    </a:p>
                  </a:txBody>
                  <a:tcPr marL="8231" marR="8231" marT="8231" marB="0" anchor="ctr"/>
                </a:tc>
                <a:tc>
                  <a:txBody>
                    <a:bodyPr/>
                    <a:lstStyle/>
                    <a:p>
                      <a:pPr algn="l" fontAlgn="b"/>
                      <a:r>
                        <a:rPr lang="es-GT" sz="1000" u="none" strike="noStrike" dirty="0">
                          <a:effectLst/>
                        </a:rPr>
                        <a:t> </a:t>
                      </a:r>
                      <a:endParaRPr lang="es-GT" sz="1000" b="0" i="0" u="none" strike="noStrike" dirty="0">
                        <a:solidFill>
                          <a:srgbClr val="000000"/>
                        </a:solidFill>
                        <a:effectLst/>
                        <a:latin typeface="Calibri" panose="020F0502020204030204" pitchFamily="34" charset="0"/>
                      </a:endParaRPr>
                    </a:p>
                  </a:txBody>
                  <a:tcPr marL="8231" marR="8231" marT="8231" marB="0" anchor="b"/>
                </a:tc>
                <a:extLst>
                  <a:ext uri="{0D108BD9-81ED-4DB2-BD59-A6C34878D82A}">
                    <a16:rowId xmlns:a16="http://schemas.microsoft.com/office/drawing/2014/main" val="1699574991"/>
                  </a:ext>
                </a:extLst>
              </a:tr>
            </a:tbl>
          </a:graphicData>
        </a:graphic>
      </p:graphicFrame>
      <p:sp>
        <p:nvSpPr>
          <p:cNvPr id="4" name="Subtítulo 2">
            <a:extLst>
              <a:ext uri="{FF2B5EF4-FFF2-40B4-BE49-F238E27FC236}">
                <a16:creationId xmlns:a16="http://schemas.microsoft.com/office/drawing/2014/main" id="{F43D1AEE-FF2B-A109-80C2-93417B683168}"/>
              </a:ext>
            </a:extLst>
          </p:cNvPr>
          <p:cNvSpPr txBox="1">
            <a:spLocks/>
          </p:cNvSpPr>
          <p:nvPr/>
        </p:nvSpPr>
        <p:spPr>
          <a:xfrm>
            <a:off x="8567395" y="5682502"/>
            <a:ext cx="4332299" cy="444348"/>
          </a:xfrm>
          <a:prstGeom prst="rect">
            <a:avLst/>
          </a:prstGeom>
        </p:spPr>
        <p:txBody>
          <a:bodyPr vert="horz" lIns="91440" tIns="45720" rIns="91440" bIns="45720" rtlCol="0" anchor="t">
            <a:normAutofit lnSpcReduction="1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228600">
              <a:lnSpc>
                <a:spcPct val="120000"/>
              </a:lnSpc>
              <a:buClr>
                <a:schemeClr val="accent1"/>
              </a:buClr>
              <a:buSzPct val="100000"/>
              <a:buFont typeface="Arial" panose="020B0604020202020204" pitchFamily="34" charset="0"/>
              <a:buChar char="•"/>
            </a:pPr>
            <a:r>
              <a:rPr lang="en-US" b="1" dirty="0"/>
              <a:t>Ing. Walter García</a:t>
            </a:r>
          </a:p>
        </p:txBody>
      </p:sp>
    </p:spTree>
    <p:extLst>
      <p:ext uri="{BB962C8B-B14F-4D97-AF65-F5344CB8AC3E}">
        <p14:creationId xmlns:p14="http://schemas.microsoft.com/office/powerpoint/2010/main" val="283733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121028" y="948706"/>
            <a:ext cx="8276190" cy="1049235"/>
          </a:xfrm>
        </p:spPr>
        <p:txBody>
          <a:bodyPr vert="horz" lIns="91440" tIns="45720" rIns="91440" bIns="45720" rtlCol="0" anchor="t">
            <a:normAutofit/>
          </a:bodyPr>
          <a:lstStyle/>
          <a:p>
            <a:r>
              <a:rPr lang="en-US" dirty="0" err="1"/>
              <a:t>Ejemplos</a:t>
            </a:r>
            <a:r>
              <a:rPr lang="en-US" dirty="0"/>
              <a:t> de </a:t>
            </a:r>
            <a:r>
              <a:rPr lang="en-US" dirty="0" err="1"/>
              <a:t>clases</a:t>
            </a:r>
            <a:r>
              <a:rPr lang="en-US" dirty="0"/>
              <a:t> de mascaras de </a:t>
            </a:r>
            <a:r>
              <a:rPr lang="en-US" dirty="0" err="1"/>
              <a:t>subredes</a:t>
            </a:r>
            <a:endParaRPr lang="en-US" baseline="0" dirty="0"/>
          </a:p>
        </p:txBody>
      </p:sp>
      <p:pic>
        <p:nvPicPr>
          <p:cNvPr id="15" name="Picture 14">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74633" y="5674330"/>
            <a:ext cx="3549444" cy="440720"/>
          </a:xfrm>
          <a:prstGeom prst="rect">
            <a:avLst/>
          </a:prstGeom>
        </p:spPr>
        <p:txBody>
          <a:bodyPr vert="horz" lIns="91440" tIns="45720" rIns="91440" bIns="45720" rtlCol="0" anchor="t">
            <a:normAutofit lnSpcReduction="1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0" indent="0">
              <a:lnSpc>
                <a:spcPct val="120000"/>
              </a:lnSpc>
              <a:buClr>
                <a:schemeClr val="accent1"/>
              </a:buClr>
              <a:buSzPct val="100000"/>
              <a:buNone/>
            </a:pPr>
            <a:r>
              <a:rPr lang="en-US" b="1" dirty="0"/>
              <a:t>Ing. Walter García</a:t>
            </a:r>
          </a:p>
        </p:txBody>
      </p:sp>
      <p:pic>
        <p:nvPicPr>
          <p:cNvPr id="17" name="Picture 16">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9" name="Straight Connector 18">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 name="Tabla 2">
            <a:extLst>
              <a:ext uri="{FF2B5EF4-FFF2-40B4-BE49-F238E27FC236}">
                <a16:creationId xmlns:a16="http://schemas.microsoft.com/office/drawing/2014/main" id="{751FBECA-2B5E-BDC6-3AB9-B8D82D66C3DC}"/>
              </a:ext>
            </a:extLst>
          </p:cNvPr>
          <p:cNvGraphicFramePr>
            <a:graphicFrameLocks noGrp="1"/>
          </p:cNvGraphicFramePr>
          <p:nvPr>
            <p:extLst>
              <p:ext uri="{D42A27DB-BD31-4B8C-83A1-F6EECF244321}">
                <p14:modId xmlns:p14="http://schemas.microsoft.com/office/powerpoint/2010/main" val="3224034463"/>
              </p:ext>
            </p:extLst>
          </p:nvPr>
        </p:nvGraphicFramePr>
        <p:xfrm>
          <a:off x="1325463" y="2519018"/>
          <a:ext cx="9140900" cy="1956284"/>
        </p:xfrm>
        <a:graphic>
          <a:graphicData uri="http://schemas.openxmlformats.org/drawingml/2006/table">
            <a:tbl>
              <a:tblPr firstRow="1" bandRow="1">
                <a:tableStyleId>{69012ECD-51FC-41F1-AA8D-1B2483CD663E}</a:tableStyleId>
              </a:tblPr>
              <a:tblGrid>
                <a:gridCol w="1149960">
                  <a:extLst>
                    <a:ext uri="{9D8B030D-6E8A-4147-A177-3AD203B41FA5}">
                      <a16:colId xmlns:a16="http://schemas.microsoft.com/office/drawing/2014/main" val="612652864"/>
                    </a:ext>
                  </a:extLst>
                </a:gridCol>
                <a:gridCol w="1677465">
                  <a:extLst>
                    <a:ext uri="{9D8B030D-6E8A-4147-A177-3AD203B41FA5}">
                      <a16:colId xmlns:a16="http://schemas.microsoft.com/office/drawing/2014/main" val="1528410631"/>
                    </a:ext>
                  </a:extLst>
                </a:gridCol>
                <a:gridCol w="2785224">
                  <a:extLst>
                    <a:ext uri="{9D8B030D-6E8A-4147-A177-3AD203B41FA5}">
                      <a16:colId xmlns:a16="http://schemas.microsoft.com/office/drawing/2014/main" val="1151178154"/>
                    </a:ext>
                  </a:extLst>
                </a:gridCol>
                <a:gridCol w="2415970">
                  <a:extLst>
                    <a:ext uri="{9D8B030D-6E8A-4147-A177-3AD203B41FA5}">
                      <a16:colId xmlns:a16="http://schemas.microsoft.com/office/drawing/2014/main" val="3596120617"/>
                    </a:ext>
                  </a:extLst>
                </a:gridCol>
                <a:gridCol w="1112281">
                  <a:extLst>
                    <a:ext uri="{9D8B030D-6E8A-4147-A177-3AD203B41FA5}">
                      <a16:colId xmlns:a16="http://schemas.microsoft.com/office/drawing/2014/main" val="3132075775"/>
                    </a:ext>
                  </a:extLst>
                </a:gridCol>
              </a:tblGrid>
              <a:tr h="729596">
                <a:tc>
                  <a:txBody>
                    <a:bodyPr/>
                    <a:lstStyle/>
                    <a:p>
                      <a:pPr algn="ctr" fontAlgn="ctr"/>
                      <a:r>
                        <a:rPr lang="es-GT" sz="1400" u="none" strike="noStrike">
                          <a:effectLst/>
                        </a:rPr>
                        <a:t>Clase</a:t>
                      </a:r>
                      <a:endParaRPr lang="es-GT" sz="1400" b="1" i="0" u="none" strike="noStrike">
                        <a:solidFill>
                          <a:srgbClr val="202122"/>
                        </a:solidFill>
                        <a:effectLst/>
                        <a:latin typeface="Arial" panose="020B0604020202020204" pitchFamily="34" charset="0"/>
                      </a:endParaRPr>
                    </a:p>
                  </a:txBody>
                  <a:tcPr marL="12268" marR="12268" marT="12268" marB="0" anchor="ctr"/>
                </a:tc>
                <a:tc>
                  <a:txBody>
                    <a:bodyPr/>
                    <a:lstStyle/>
                    <a:p>
                      <a:pPr algn="ctr" fontAlgn="ctr"/>
                      <a:r>
                        <a:rPr lang="es-GT" sz="1400" u="none" strike="noStrike">
                          <a:effectLst/>
                        </a:rPr>
                        <a:t>IP Subred</a:t>
                      </a:r>
                      <a:endParaRPr lang="es-GT" sz="1400" b="1" i="0" u="none" strike="noStrike">
                        <a:solidFill>
                          <a:srgbClr val="202122"/>
                        </a:solidFill>
                        <a:effectLst/>
                        <a:latin typeface="Arial" panose="020B0604020202020204" pitchFamily="34" charset="0"/>
                      </a:endParaRPr>
                    </a:p>
                  </a:txBody>
                  <a:tcPr marL="12268" marR="12268" marT="12268" marB="0" anchor="ctr"/>
                </a:tc>
                <a:tc>
                  <a:txBody>
                    <a:bodyPr/>
                    <a:lstStyle/>
                    <a:p>
                      <a:pPr algn="ctr" fontAlgn="ctr"/>
                      <a:r>
                        <a:rPr lang="es-GT" sz="1400" u="none" strike="noStrike" dirty="0">
                          <a:effectLst/>
                        </a:rPr>
                        <a:t>IP Broadcast</a:t>
                      </a:r>
                      <a:endParaRPr lang="es-GT" sz="1400" b="1" i="0" u="none" strike="noStrike" dirty="0">
                        <a:solidFill>
                          <a:srgbClr val="202122"/>
                        </a:solidFill>
                        <a:effectLst/>
                        <a:latin typeface="Arial" panose="020B0604020202020204" pitchFamily="34" charset="0"/>
                      </a:endParaRPr>
                    </a:p>
                  </a:txBody>
                  <a:tcPr marL="12268" marR="12268" marT="12268" marB="0" anchor="ctr"/>
                </a:tc>
                <a:tc>
                  <a:txBody>
                    <a:bodyPr/>
                    <a:lstStyle/>
                    <a:p>
                      <a:pPr algn="ctr" fontAlgn="ctr"/>
                      <a:r>
                        <a:rPr lang="es-GT" sz="1400" u="none" strike="noStrike">
                          <a:effectLst/>
                        </a:rPr>
                        <a:t>Máscara en decimal</a:t>
                      </a:r>
                      <a:endParaRPr lang="es-GT" sz="1400" b="1" i="0" u="none" strike="noStrike">
                        <a:solidFill>
                          <a:srgbClr val="202122"/>
                        </a:solidFill>
                        <a:effectLst/>
                        <a:latin typeface="Arial" panose="020B0604020202020204" pitchFamily="34" charset="0"/>
                      </a:endParaRPr>
                    </a:p>
                  </a:txBody>
                  <a:tcPr marL="12268" marR="12268" marT="12268" marB="0" anchor="ctr"/>
                </a:tc>
                <a:tc>
                  <a:txBody>
                    <a:bodyPr/>
                    <a:lstStyle/>
                    <a:p>
                      <a:pPr algn="ctr" fontAlgn="ctr"/>
                      <a:r>
                        <a:rPr lang="es-GT" sz="1400" u="none" strike="noStrike" dirty="0">
                          <a:effectLst/>
                        </a:rPr>
                        <a:t>CIDR</a:t>
                      </a:r>
                      <a:endParaRPr lang="es-GT" sz="1400" b="1" i="0" u="none" strike="noStrike" dirty="0">
                        <a:solidFill>
                          <a:srgbClr val="202122"/>
                        </a:solidFill>
                        <a:effectLst/>
                        <a:latin typeface="Arial" panose="020B0604020202020204" pitchFamily="34" charset="0"/>
                      </a:endParaRPr>
                    </a:p>
                  </a:txBody>
                  <a:tcPr marL="12268" marR="12268" marT="12268" marB="0" anchor="ctr"/>
                </a:tc>
                <a:extLst>
                  <a:ext uri="{0D108BD9-81ED-4DB2-BD59-A6C34878D82A}">
                    <a16:rowId xmlns:a16="http://schemas.microsoft.com/office/drawing/2014/main" val="3273815097"/>
                  </a:ext>
                </a:extLst>
              </a:tr>
              <a:tr h="408896">
                <a:tc>
                  <a:txBody>
                    <a:bodyPr/>
                    <a:lstStyle/>
                    <a:p>
                      <a:pPr algn="l" fontAlgn="ctr"/>
                      <a:r>
                        <a:rPr lang="es-GT" sz="1400" u="none" strike="noStrike">
                          <a:effectLst/>
                        </a:rPr>
                        <a:t>A</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0.0.0.0</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127.255.255.255</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255.0.0.0</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/8</a:t>
                      </a:r>
                      <a:endParaRPr lang="es-GT" sz="1400" b="0" i="0" u="none" strike="noStrike">
                        <a:solidFill>
                          <a:srgbClr val="202122"/>
                        </a:solidFill>
                        <a:effectLst/>
                        <a:latin typeface="Arial" panose="020B0604020202020204" pitchFamily="34" charset="0"/>
                      </a:endParaRPr>
                    </a:p>
                  </a:txBody>
                  <a:tcPr marL="12268" marR="12268" marT="12268" marB="0" anchor="ctr"/>
                </a:tc>
                <a:extLst>
                  <a:ext uri="{0D108BD9-81ED-4DB2-BD59-A6C34878D82A}">
                    <a16:rowId xmlns:a16="http://schemas.microsoft.com/office/drawing/2014/main" val="1730076299"/>
                  </a:ext>
                </a:extLst>
              </a:tr>
              <a:tr h="408896">
                <a:tc>
                  <a:txBody>
                    <a:bodyPr/>
                    <a:lstStyle/>
                    <a:p>
                      <a:pPr algn="l" fontAlgn="ctr"/>
                      <a:r>
                        <a:rPr lang="es-GT" sz="1400" u="none" strike="noStrike">
                          <a:effectLst/>
                        </a:rPr>
                        <a:t>B</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128.0.0.0</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191.255.255.255</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255.255.0.0</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/16</a:t>
                      </a:r>
                      <a:endParaRPr lang="es-GT" sz="1400" b="0" i="0" u="none" strike="noStrike">
                        <a:solidFill>
                          <a:srgbClr val="202122"/>
                        </a:solidFill>
                        <a:effectLst/>
                        <a:latin typeface="Arial" panose="020B0604020202020204" pitchFamily="34" charset="0"/>
                      </a:endParaRPr>
                    </a:p>
                  </a:txBody>
                  <a:tcPr marL="12268" marR="12268" marT="12268" marB="0" anchor="ctr"/>
                </a:tc>
                <a:extLst>
                  <a:ext uri="{0D108BD9-81ED-4DB2-BD59-A6C34878D82A}">
                    <a16:rowId xmlns:a16="http://schemas.microsoft.com/office/drawing/2014/main" val="3275778909"/>
                  </a:ext>
                </a:extLst>
              </a:tr>
              <a:tr h="408896">
                <a:tc>
                  <a:txBody>
                    <a:bodyPr/>
                    <a:lstStyle/>
                    <a:p>
                      <a:pPr algn="l" fontAlgn="ctr"/>
                      <a:r>
                        <a:rPr lang="es-GT" sz="1400" u="none" strike="noStrike">
                          <a:effectLst/>
                        </a:rPr>
                        <a:t>C</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192.0.0.0</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223.255.255.255</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a:effectLst/>
                        </a:rPr>
                        <a:t>255.255.255.0</a:t>
                      </a:r>
                      <a:endParaRPr lang="es-GT" sz="1400" b="0" i="0" u="none" strike="noStrike">
                        <a:solidFill>
                          <a:srgbClr val="202122"/>
                        </a:solidFill>
                        <a:effectLst/>
                        <a:latin typeface="Arial" panose="020B0604020202020204" pitchFamily="34" charset="0"/>
                      </a:endParaRPr>
                    </a:p>
                  </a:txBody>
                  <a:tcPr marL="12268" marR="12268" marT="12268" marB="0" anchor="ctr"/>
                </a:tc>
                <a:tc>
                  <a:txBody>
                    <a:bodyPr/>
                    <a:lstStyle/>
                    <a:p>
                      <a:pPr algn="l" fontAlgn="ctr"/>
                      <a:r>
                        <a:rPr lang="es-GT" sz="1400" u="none" strike="noStrike" dirty="0">
                          <a:effectLst/>
                        </a:rPr>
                        <a:t>/24</a:t>
                      </a:r>
                      <a:endParaRPr lang="es-GT" sz="1400" b="0" i="0" u="none" strike="noStrike" dirty="0">
                        <a:solidFill>
                          <a:srgbClr val="202122"/>
                        </a:solidFill>
                        <a:effectLst/>
                        <a:latin typeface="Arial" panose="020B0604020202020204" pitchFamily="34" charset="0"/>
                      </a:endParaRPr>
                    </a:p>
                  </a:txBody>
                  <a:tcPr marL="12268" marR="12268" marT="12268" marB="0" anchor="ctr"/>
                </a:tc>
                <a:extLst>
                  <a:ext uri="{0D108BD9-81ED-4DB2-BD59-A6C34878D82A}">
                    <a16:rowId xmlns:a16="http://schemas.microsoft.com/office/drawing/2014/main" val="1813016168"/>
                  </a:ext>
                </a:extLst>
              </a:tr>
            </a:tbl>
          </a:graphicData>
        </a:graphic>
      </p:graphicFrame>
    </p:spTree>
    <p:extLst>
      <p:ext uri="{BB962C8B-B14F-4D97-AF65-F5344CB8AC3E}">
        <p14:creationId xmlns:p14="http://schemas.microsoft.com/office/powerpoint/2010/main" val="372252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a:t>
            </a:r>
            <a:r>
              <a:rPr lang="en-US" sz="2400" b="1" kern="1200" cap="all" baseline="0" dirty="0" err="1">
                <a:solidFill>
                  <a:schemeClr val="tx1"/>
                </a:solidFill>
                <a:latin typeface="+mj-lt"/>
                <a:ea typeface="+mj-ea"/>
                <a:cs typeface="+mj-cs"/>
              </a:rPr>
              <a:t>el</a:t>
            </a:r>
            <a:r>
              <a:rPr lang="en-US" sz="2400" b="1" kern="1200" cap="all" baseline="0" dirty="0">
                <a:solidFill>
                  <a:schemeClr val="tx1"/>
                </a:solidFill>
                <a:latin typeface="+mj-lt"/>
                <a:ea typeface="+mj-ea"/>
                <a:cs typeface="+mj-cs"/>
              </a:rPr>
              <a:t> broadcast</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1" y="1786947"/>
            <a:ext cx="10240617" cy="1200329"/>
          </a:xfrm>
          <a:prstGeom prst="rect">
            <a:avLst/>
          </a:prstGeom>
          <a:noFill/>
        </p:spPr>
        <p:txBody>
          <a:bodyPr wrap="square">
            <a:spAutoFit/>
          </a:bodyPr>
          <a:lstStyle>
            <a:defPPr>
              <a:defRPr lang="en-US"/>
            </a:defPPr>
            <a:lvl1pPr algn="just">
              <a:defRPr b="0">
                <a:latin typeface="Arial" panose="020B0604020202020204" pitchFamily="34" charset="0"/>
                <a:cs typeface="Arial" panose="020B0604020202020204" pitchFamily="34" charset="0"/>
              </a:defRPr>
            </a:lvl1pPr>
          </a:lstStyle>
          <a:p>
            <a:r>
              <a:rPr lang="es-MX" dirty="0"/>
              <a:t>La dirección broadcast permite enviar los paquetes de datos e información a todos los dispositivos de una red y, en cuanto a los componentes de la red, estos se encargan de recibir y procesar los datos correspondientes. El objetivo principal de la dirección de broadcast es, por lo tanto, conectar todos los dispositivos de una red entre sí.</a:t>
            </a:r>
            <a:endParaRPr lang="es-GT" dirty="0"/>
          </a:p>
        </p:txBody>
      </p:sp>
      <p:pic>
        <p:nvPicPr>
          <p:cNvPr id="5" name="Imagen 4">
            <a:extLst>
              <a:ext uri="{FF2B5EF4-FFF2-40B4-BE49-F238E27FC236}">
                <a16:creationId xmlns:a16="http://schemas.microsoft.com/office/drawing/2014/main" id="{3DE819B1-BD98-424C-2FB0-91592071B466}"/>
              </a:ext>
            </a:extLst>
          </p:cNvPr>
          <p:cNvPicPr>
            <a:picLocks noChangeAspect="1"/>
          </p:cNvPicPr>
          <p:nvPr/>
        </p:nvPicPr>
        <p:blipFill>
          <a:blip r:embed="rId2"/>
          <a:stretch>
            <a:fillRect/>
          </a:stretch>
        </p:blipFill>
        <p:spPr>
          <a:xfrm>
            <a:off x="3104271" y="3195561"/>
            <a:ext cx="5051820" cy="2730714"/>
          </a:xfrm>
          <a:prstGeom prst="rect">
            <a:avLst/>
          </a:prstGeom>
        </p:spPr>
      </p:pic>
    </p:spTree>
    <p:extLst>
      <p:ext uri="{BB962C8B-B14F-4D97-AF65-F5344CB8AC3E}">
        <p14:creationId xmlns:p14="http://schemas.microsoft.com/office/powerpoint/2010/main" val="733295892"/>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ía">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2945</TotalTime>
  <Words>1192</Words>
  <Application>Microsoft Office PowerPoint</Application>
  <PresentationFormat>Panorámica</PresentationFormat>
  <Paragraphs>132</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Century Gothic</vt:lpstr>
      <vt:lpstr>Corbel</vt:lpstr>
      <vt:lpstr>inherit</vt:lpstr>
      <vt:lpstr>Inter</vt:lpstr>
      <vt:lpstr>Verdana</vt:lpstr>
      <vt:lpstr>Galería</vt:lpstr>
      <vt:lpstr>Redes de computadoras II  Clase 2 </vt:lpstr>
      <vt:lpstr>Temas</vt:lpstr>
      <vt:lpstr>Proyecto</vt:lpstr>
      <vt:lpstr>Que es subneteo</vt:lpstr>
      <vt:lpstr>Mascara de red</vt:lpstr>
      <vt:lpstr>Presentación de PowerPoint</vt:lpstr>
      <vt:lpstr>Tabla de ejemplos de mascaras de red</vt:lpstr>
      <vt:lpstr>Ejemplos de clases de mascaras de subredes</vt:lpstr>
      <vt:lpstr>Que es el broadcast</vt:lpstr>
      <vt:lpstr>TIPOS DE BROADCAST</vt:lpstr>
      <vt:lpstr>Ejemplo de como calcular una subred</vt:lpstr>
      <vt:lpstr>Que es DCE</vt:lpstr>
      <vt:lpstr>Que es DCE</vt:lpstr>
      <vt:lpstr>Conexión wan de dce y dte seriales</vt:lpstr>
      <vt:lpstr>Conexión wan de dce y dte seriales</vt:lpstr>
      <vt:lpstr>QUE ES UN DTE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177</cp:revision>
  <dcterms:created xsi:type="dcterms:W3CDTF">2023-02-13T23:20:41Z</dcterms:created>
  <dcterms:modified xsi:type="dcterms:W3CDTF">2023-02-25T04:25:09Z</dcterms:modified>
</cp:coreProperties>
</file>