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7" r:id="rId2"/>
    <p:sldId id="258" r:id="rId3"/>
    <p:sldId id="259" r:id="rId4"/>
    <p:sldId id="284" r:id="rId5"/>
    <p:sldId id="285" r:id="rId6"/>
    <p:sldId id="286" r:id="rId7"/>
    <p:sldId id="287" r:id="rId8"/>
    <p:sldId id="289" r:id="rId9"/>
    <p:sldId id="288" r:id="rId10"/>
    <p:sldId id="290" r:id="rId11"/>
    <p:sldId id="291" r:id="rId12"/>
    <p:sldId id="292" r:id="rId13"/>
    <p:sldId id="293" r:id="rId14"/>
    <p:sldId id="294" r:id="rId15"/>
    <p:sldId id="295" r:id="rId16"/>
    <p:sldId id="296" r:id="rId17"/>
    <p:sldId id="297" r:id="rId18"/>
    <p:sldId id="298"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a:xfrm>
            <a:off x="1127124" y="329307"/>
            <a:ext cx="5943668" cy="309201"/>
          </a:xfrm>
        </p:spPr>
        <p:txBody>
          <a:bodyPr/>
          <a:lstStyle/>
          <a:p>
            <a:endParaRPr lang="es-GT"/>
          </a:p>
        </p:txBody>
      </p:sp>
      <p:sp>
        <p:nvSpPr>
          <p:cNvPr id="6" name="Slide Number Placeholder 5"/>
          <p:cNvSpPr>
            <a:spLocks noGrp="1"/>
          </p:cNvSpPr>
          <p:nvPr>
            <p:ph type="sldNum" sz="quarter" idx="12"/>
          </p:nvPr>
        </p:nvSpPr>
        <p:spPr>
          <a:xfrm>
            <a:off x="9924392" y="134930"/>
            <a:ext cx="811019" cy="503578"/>
          </a:xfrm>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339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336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6352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lvl1pPr>
              <a:defRPr sz="1200"/>
            </a:lvl1p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9336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972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CC8A7D-1997-4D06-B48B-3C00FFF29654}" type="datetimeFigureOut">
              <a:rPr lang="es-GT" smtClean="0"/>
              <a:t>18/02/2023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9356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CC8A7D-1997-4D06-B48B-3C00FFF29654}" type="datetimeFigureOut">
              <a:rPr lang="es-GT" smtClean="0"/>
              <a:t>18/02/2023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05CBD84-66F4-4180-A568-ABF01F768815}" type="slidenum">
              <a:rPr lang="es-GT" smtClean="0"/>
              <a:t>‹Nº›</a:t>
            </a:fld>
            <a:endParaRPr lang="es-GT"/>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0118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CC8A7D-1997-4D06-B48B-3C00FFF29654}" type="datetimeFigureOut">
              <a:rPr lang="es-GT" smtClean="0"/>
              <a:t>18/02/2023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05CBD84-66F4-4180-A568-ABF01F768815}" type="slidenum">
              <a:rPr lang="es-GT" smtClean="0"/>
              <a:t>‹Nº›</a:t>
            </a:fld>
            <a:endParaRPr lang="es-GT"/>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6971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C8A7D-1997-4D06-B48B-3C00FFF29654}" type="datetimeFigureOut">
              <a:rPr lang="es-GT" smtClean="0"/>
              <a:t>18/02/2023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15014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18/02/2023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6432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CCC8A7D-1997-4D06-B48B-3C00FFF29654}" type="datetimeFigureOut">
              <a:rPr lang="es-GT" smtClean="0"/>
              <a:t>18/02/2023</a:t>
            </a:fld>
            <a:endParaRPr lang="es-GT"/>
          </a:p>
        </p:txBody>
      </p:sp>
      <p:sp>
        <p:nvSpPr>
          <p:cNvPr id="6" name="Footer Placeholder 5"/>
          <p:cNvSpPr>
            <a:spLocks noGrp="1"/>
          </p:cNvSpPr>
          <p:nvPr>
            <p:ph type="ftr" sz="quarter" idx="11"/>
          </p:nvPr>
        </p:nvSpPr>
        <p:spPr>
          <a:xfrm>
            <a:off x="1125300" y="318640"/>
            <a:ext cx="4877818" cy="320931"/>
          </a:xfrm>
        </p:spPr>
        <p:txBody>
          <a:bodyPr/>
          <a:lstStyle/>
          <a:p>
            <a:endParaRPr lang="es-GT"/>
          </a:p>
        </p:txBody>
      </p:sp>
      <p:sp>
        <p:nvSpPr>
          <p:cNvPr id="7" name="Slide Number Placeholder 6"/>
          <p:cNvSpPr>
            <a:spLocks noGrp="1"/>
          </p:cNvSpPr>
          <p:nvPr>
            <p:ph type="sldNum" sz="quarter" idx="12"/>
          </p:nvPr>
        </p:nvSpPr>
        <p:spPr>
          <a:xfrm>
            <a:off x="6176794" y="137408"/>
            <a:ext cx="811019" cy="503578"/>
          </a:xfrm>
        </p:spPr>
        <p:txBody>
          <a:bodyPr/>
          <a:lstStyle/>
          <a:p>
            <a:fld id="{605CBD84-66F4-4180-A568-ABF01F768815}" type="slidenum">
              <a:rPr lang="es-GT" smtClean="0"/>
              <a:t>‹Nº›</a:t>
            </a:fld>
            <a:endParaRPr lang="es-GT"/>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70533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CC8A7D-1997-4D06-B48B-3C00FFF29654}" type="datetimeFigureOut">
              <a:rPr lang="es-GT" smtClean="0"/>
              <a:t>18/02/2023</a:t>
            </a:fld>
            <a:endParaRPr lang="es-GT"/>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05CBD84-66F4-4180-A568-ABF01F768815}" type="slidenum">
              <a:rPr lang="es-GT" smtClean="0"/>
              <a:t>‹Nº›</a:t>
            </a:fld>
            <a:endParaRPr lang="es-GT"/>
          </a:p>
        </p:txBody>
      </p:sp>
    </p:spTree>
    <p:extLst>
      <p:ext uri="{BB962C8B-B14F-4D97-AF65-F5344CB8AC3E}">
        <p14:creationId xmlns:p14="http://schemas.microsoft.com/office/powerpoint/2010/main" val="199527223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AFA7EDDA-3031-480A-AABD-CB2FE21B8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3">
            <a:extLst>
              <a:ext uri="{FF2B5EF4-FFF2-40B4-BE49-F238E27FC236}">
                <a16:creationId xmlns:a16="http://schemas.microsoft.com/office/drawing/2014/main" id="{2576D403-029E-446F-84D4-1383440CAD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5755441" y="983835"/>
            <a:ext cx="5305198" cy="2422561"/>
          </a:xfrm>
        </p:spPr>
        <p:txBody>
          <a:bodyPr>
            <a:normAutofit/>
          </a:bodyPr>
          <a:lstStyle/>
          <a:p>
            <a:r>
              <a:rPr lang="es-GT" sz="3400" dirty="0"/>
              <a:t>Redes de computadoras II</a:t>
            </a:r>
            <a:br>
              <a:rPr lang="es-GT" sz="3400" dirty="0"/>
            </a:br>
            <a:br>
              <a:rPr lang="es-GT" sz="3400" dirty="0"/>
            </a:br>
            <a:r>
              <a:rPr lang="es-GT" sz="3400"/>
              <a:t>Clase 3</a:t>
            </a:r>
            <a:br>
              <a:rPr lang="es-GT" sz="3400" dirty="0"/>
            </a:br>
            <a:endParaRPr lang="es-GT" sz="3400" dirty="0"/>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9784087" y="5515042"/>
            <a:ext cx="2169374" cy="468768"/>
          </a:xfrm>
        </p:spPr>
        <p:txBody>
          <a:bodyPr>
            <a:normAutofit fontScale="92500"/>
          </a:bodyPr>
          <a:lstStyle/>
          <a:p>
            <a:r>
              <a:rPr lang="es-GT" b="1" dirty="0"/>
              <a:t>Ing. Walter García</a:t>
            </a:r>
          </a:p>
        </p:txBody>
      </p:sp>
      <p:grpSp>
        <p:nvGrpSpPr>
          <p:cNvPr id="15" name="Group 15">
            <a:extLst>
              <a:ext uri="{FF2B5EF4-FFF2-40B4-BE49-F238E27FC236}">
                <a16:creationId xmlns:a16="http://schemas.microsoft.com/office/drawing/2014/main" id="{4816BC83-A25F-43AD-9E32-EDB556FF38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17" name="Rectangle 16">
              <a:extLst>
                <a:ext uri="{FF2B5EF4-FFF2-40B4-BE49-F238E27FC236}">
                  <a16:creationId xmlns:a16="http://schemas.microsoft.com/office/drawing/2014/main" id="{5A61B6D6-C786-43A5-ABAC-1D09658CA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7">
              <a:extLst>
                <a:ext uri="{FF2B5EF4-FFF2-40B4-BE49-F238E27FC236}">
                  <a16:creationId xmlns:a16="http://schemas.microsoft.com/office/drawing/2014/main" id="{9E7BEA26-7E30-4B07-A8A7-313E96B994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1" name="Picture 19">
            <a:extLst>
              <a:ext uri="{FF2B5EF4-FFF2-40B4-BE49-F238E27FC236}">
                <a16:creationId xmlns:a16="http://schemas.microsoft.com/office/drawing/2014/main" id="{88E28A69-8E6D-4069-B1BF-3E1FF828E7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53521" b="36564"/>
          <a:stretch/>
        </p:blipFill>
        <p:spPr>
          <a:xfrm>
            <a:off x="5755426" y="643464"/>
            <a:ext cx="5312664" cy="155448"/>
          </a:xfrm>
          <a:prstGeom prst="rect">
            <a:avLst/>
          </a:prstGeom>
          <a:noFill/>
          <a:ln>
            <a:noFill/>
          </a:ln>
        </p:spPr>
      </p:pic>
      <p:sp>
        <p:nvSpPr>
          <p:cNvPr id="22" name="Rectangle 21">
            <a:extLst>
              <a:ext uri="{FF2B5EF4-FFF2-40B4-BE49-F238E27FC236}">
                <a16:creationId xmlns:a16="http://schemas.microsoft.com/office/drawing/2014/main" id="{C85D9E3A-4055-4E75-99D6-A8BC78E24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3671503"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rdenador">
            <a:extLst>
              <a:ext uri="{FF2B5EF4-FFF2-40B4-BE49-F238E27FC236}">
                <a16:creationId xmlns:a16="http://schemas.microsoft.com/office/drawing/2014/main" id="{815A69D3-3F1B-17A7-405A-CB35A19D5C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1223" y="1368360"/>
            <a:ext cx="3362141" cy="3362141"/>
          </a:xfrm>
          <a:prstGeom prst="rect">
            <a:avLst/>
          </a:prstGeom>
        </p:spPr>
      </p:pic>
      <p:pic>
        <p:nvPicPr>
          <p:cNvPr id="24" name="Picture 23">
            <a:extLst>
              <a:ext uri="{FF2B5EF4-FFF2-40B4-BE49-F238E27FC236}">
                <a16:creationId xmlns:a16="http://schemas.microsoft.com/office/drawing/2014/main" id="{4CB1121D-9064-4FD7-A180-A500545847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6" name="Straight Connector 25">
            <a:extLst>
              <a:ext uri="{FF2B5EF4-FFF2-40B4-BE49-F238E27FC236}">
                <a16:creationId xmlns:a16="http://schemas.microsoft.com/office/drawing/2014/main" id="{69C1C8D3-4CB3-40C0-82CB-AD7FC8C88A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ITU</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1" y="1786947"/>
            <a:ext cx="10240617" cy="923330"/>
          </a:xfrm>
          <a:prstGeom prst="rect">
            <a:avLst/>
          </a:prstGeom>
          <a:noFill/>
        </p:spPr>
        <p:txBody>
          <a:bodyPr wrap="square">
            <a:spAutoFit/>
          </a:bodyPr>
          <a:lstStyle>
            <a:defPPr>
              <a:defRPr lang="en-US"/>
            </a:defPPr>
            <a:lvl1pPr algn="just">
              <a:defRPr b="0" i="0">
                <a:solidFill>
                  <a:srgbClr val="202122"/>
                </a:solidFill>
                <a:effectLst/>
                <a:latin typeface="Arial" panose="020B0604020202020204" pitchFamily="34" charset="0"/>
                <a:cs typeface="Arial" panose="020B0604020202020204" pitchFamily="34" charset="0"/>
              </a:defRPr>
            </a:lvl1pPr>
          </a:lstStyle>
          <a:p>
            <a:r>
              <a:rPr lang="es-MX" dirty="0"/>
              <a:t>La UIT es la agencia especializada de las Naciones Unidas para las tecnologías de la información y la comunicación – TIC.</a:t>
            </a:r>
          </a:p>
          <a:p>
            <a:endParaRPr lang="es-GT" dirty="0"/>
          </a:p>
        </p:txBody>
      </p:sp>
      <p:pic>
        <p:nvPicPr>
          <p:cNvPr id="5" name="Imagen 4">
            <a:extLst>
              <a:ext uri="{FF2B5EF4-FFF2-40B4-BE49-F238E27FC236}">
                <a16:creationId xmlns:a16="http://schemas.microsoft.com/office/drawing/2014/main" id="{B0D392B4-D715-8ADA-37EE-6804ED4779AD}"/>
              </a:ext>
            </a:extLst>
          </p:cNvPr>
          <p:cNvPicPr>
            <a:picLocks noChangeAspect="1"/>
          </p:cNvPicPr>
          <p:nvPr/>
        </p:nvPicPr>
        <p:blipFill>
          <a:blip r:embed="rId2"/>
          <a:stretch>
            <a:fillRect/>
          </a:stretch>
        </p:blipFill>
        <p:spPr>
          <a:xfrm>
            <a:off x="4560403" y="4896451"/>
            <a:ext cx="3071192" cy="1074917"/>
          </a:xfrm>
          <a:prstGeom prst="rect">
            <a:avLst/>
          </a:prstGeom>
        </p:spPr>
      </p:pic>
      <p:sp>
        <p:nvSpPr>
          <p:cNvPr id="7" name="Rectángulo 6">
            <a:extLst>
              <a:ext uri="{FF2B5EF4-FFF2-40B4-BE49-F238E27FC236}">
                <a16:creationId xmlns:a16="http://schemas.microsoft.com/office/drawing/2014/main" id="{2D555428-A319-36CC-D183-69698A389D08}"/>
              </a:ext>
            </a:extLst>
          </p:cNvPr>
          <p:cNvSpPr/>
          <p:nvPr/>
        </p:nvSpPr>
        <p:spPr>
          <a:xfrm>
            <a:off x="1585291" y="2710277"/>
            <a:ext cx="25310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Estándar ITU-TSS</a:t>
            </a:r>
          </a:p>
        </p:txBody>
      </p:sp>
      <p:sp>
        <p:nvSpPr>
          <p:cNvPr id="8" name="Rectángulo 7">
            <a:extLst>
              <a:ext uri="{FF2B5EF4-FFF2-40B4-BE49-F238E27FC236}">
                <a16:creationId xmlns:a16="http://schemas.microsoft.com/office/drawing/2014/main" id="{B9853BE1-6F42-4175-9760-4DE7407F4624}"/>
              </a:ext>
            </a:extLst>
          </p:cNvPr>
          <p:cNvSpPr/>
          <p:nvPr/>
        </p:nvSpPr>
        <p:spPr>
          <a:xfrm>
            <a:off x="8167425" y="2710277"/>
            <a:ext cx="25310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Estándar MNP</a:t>
            </a:r>
          </a:p>
        </p:txBody>
      </p:sp>
    </p:spTree>
    <p:extLst>
      <p:ext uri="{BB962C8B-B14F-4D97-AF65-F5344CB8AC3E}">
        <p14:creationId xmlns:p14="http://schemas.microsoft.com/office/powerpoint/2010/main" val="189868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ITU-TSS</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0" y="1577965"/>
            <a:ext cx="10240617" cy="923330"/>
          </a:xfrm>
          <a:prstGeom prst="rect">
            <a:avLst/>
          </a:prstGeom>
          <a:noFill/>
        </p:spPr>
        <p:txBody>
          <a:bodyPr wrap="square">
            <a:spAutoFit/>
          </a:bodyPr>
          <a:lstStyle>
            <a:defPPr>
              <a:defRPr lang="en-US"/>
            </a:defPPr>
            <a:lvl1pPr algn="just">
              <a:defRPr b="0" i="0">
                <a:solidFill>
                  <a:srgbClr val="202122"/>
                </a:solidFill>
                <a:effectLst/>
                <a:latin typeface="Arial" panose="020B0604020202020204" pitchFamily="34" charset="0"/>
                <a:cs typeface="Arial" panose="020B0604020202020204" pitchFamily="34" charset="0"/>
              </a:defRPr>
            </a:lvl1pPr>
          </a:lstStyle>
          <a:p>
            <a:r>
              <a:rPr lang="es-MX" b="0" i="0" dirty="0">
                <a:solidFill>
                  <a:srgbClr val="161616"/>
                </a:solidFill>
                <a:effectLst/>
                <a:latin typeface="IBM Plex Sans" panose="020B0604020202020204" pitchFamily="34" charset="0"/>
              </a:rPr>
              <a:t>ITU-TSS define los estándares para las comunicaciones de alta velocidad, incluidos los algoritmos de compresión de datos. Los estándares de ITU-TSS suelen denominarse </a:t>
            </a:r>
            <a:r>
              <a:rPr lang="es-MX" b="0" i="0" dirty="0" err="1">
                <a:solidFill>
                  <a:srgbClr val="161616"/>
                </a:solidFill>
                <a:effectLst/>
                <a:latin typeface="IBM Plex Sans" panose="020B0604020202020204" pitchFamily="34" charset="0"/>
              </a:rPr>
              <a:t>V.</a:t>
            </a:r>
            <a:r>
              <a:rPr lang="es-MX" b="0" i="1" dirty="0" err="1">
                <a:solidFill>
                  <a:srgbClr val="161616"/>
                </a:solidFill>
                <a:effectLst/>
                <a:latin typeface="inherit"/>
              </a:rPr>
              <a:t>nn</a:t>
            </a:r>
            <a:r>
              <a:rPr lang="es-MX" b="0" i="0" dirty="0">
                <a:solidFill>
                  <a:srgbClr val="161616"/>
                </a:solidFill>
                <a:effectLst/>
                <a:latin typeface="IBM Plex Sans" panose="020B0604020202020204" pitchFamily="34" charset="0"/>
              </a:rPr>
              <a:t>, donde </a:t>
            </a:r>
            <a:r>
              <a:rPr lang="es-MX" b="0" i="1" dirty="0" err="1">
                <a:solidFill>
                  <a:srgbClr val="161616"/>
                </a:solidFill>
                <a:effectLst/>
                <a:latin typeface="inherit"/>
              </a:rPr>
              <a:t>nn</a:t>
            </a:r>
            <a:r>
              <a:rPr lang="es-MX" b="0" i="0" dirty="0">
                <a:solidFill>
                  <a:srgbClr val="161616"/>
                </a:solidFill>
                <a:effectLst/>
                <a:latin typeface="IBM Plex Sans" panose="020B0604020202020204" pitchFamily="34" charset="0"/>
              </a:rPr>
              <a:t> es un número.</a:t>
            </a:r>
            <a:endParaRPr lang="es-GT" dirty="0"/>
          </a:p>
        </p:txBody>
      </p:sp>
      <p:pic>
        <p:nvPicPr>
          <p:cNvPr id="5" name="Imagen 4">
            <a:extLst>
              <a:ext uri="{FF2B5EF4-FFF2-40B4-BE49-F238E27FC236}">
                <a16:creationId xmlns:a16="http://schemas.microsoft.com/office/drawing/2014/main" id="{B0D392B4-D715-8ADA-37EE-6804ED4779AD}"/>
              </a:ext>
            </a:extLst>
          </p:cNvPr>
          <p:cNvPicPr>
            <a:picLocks noChangeAspect="1"/>
          </p:cNvPicPr>
          <p:nvPr/>
        </p:nvPicPr>
        <p:blipFill>
          <a:blip r:embed="rId2"/>
          <a:stretch>
            <a:fillRect/>
          </a:stretch>
        </p:blipFill>
        <p:spPr>
          <a:xfrm>
            <a:off x="8727161" y="794741"/>
            <a:ext cx="1971320" cy="750011"/>
          </a:xfrm>
          <a:prstGeom prst="rect">
            <a:avLst/>
          </a:prstGeom>
        </p:spPr>
      </p:pic>
      <p:pic>
        <p:nvPicPr>
          <p:cNvPr id="10" name="Imagen 9">
            <a:extLst>
              <a:ext uri="{FF2B5EF4-FFF2-40B4-BE49-F238E27FC236}">
                <a16:creationId xmlns:a16="http://schemas.microsoft.com/office/drawing/2014/main" id="{8412ED64-AFC3-A4C1-6F56-BE0C8250E4F6}"/>
              </a:ext>
            </a:extLst>
          </p:cNvPr>
          <p:cNvPicPr>
            <a:picLocks noChangeAspect="1"/>
          </p:cNvPicPr>
          <p:nvPr/>
        </p:nvPicPr>
        <p:blipFill>
          <a:blip r:embed="rId3"/>
          <a:stretch>
            <a:fillRect/>
          </a:stretch>
        </p:blipFill>
        <p:spPr>
          <a:xfrm>
            <a:off x="1079444" y="2534508"/>
            <a:ext cx="10136863" cy="3457575"/>
          </a:xfrm>
          <a:prstGeom prst="rect">
            <a:avLst/>
          </a:prstGeom>
        </p:spPr>
      </p:pic>
    </p:spTree>
    <p:extLst>
      <p:ext uri="{BB962C8B-B14F-4D97-AF65-F5344CB8AC3E}">
        <p14:creationId xmlns:p14="http://schemas.microsoft.com/office/powerpoint/2010/main" val="212433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cap="all" dirty="0" err="1"/>
              <a:t>mnp</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0" y="1577965"/>
            <a:ext cx="10240617" cy="1200329"/>
          </a:xfrm>
          <a:prstGeom prst="rect">
            <a:avLst/>
          </a:prstGeom>
          <a:noFill/>
        </p:spPr>
        <p:txBody>
          <a:bodyPr wrap="square">
            <a:spAutoFit/>
          </a:bodyPr>
          <a:lstStyle>
            <a:defPPr>
              <a:defRPr lang="en-US"/>
            </a:defPPr>
            <a:lvl1pPr algn="just">
              <a:defRPr b="0" i="0">
                <a:solidFill>
                  <a:srgbClr val="202122"/>
                </a:solidFill>
                <a:effectLst/>
                <a:latin typeface="Arial" panose="020B0604020202020204" pitchFamily="34" charset="0"/>
                <a:cs typeface="Arial" panose="020B0604020202020204" pitchFamily="34" charset="0"/>
              </a:defRPr>
            </a:lvl1pPr>
          </a:lstStyle>
          <a:p>
            <a:r>
              <a:rPr lang="es-MX" b="0" i="0" dirty="0">
                <a:solidFill>
                  <a:srgbClr val="161616"/>
                </a:solidFill>
                <a:effectLst/>
                <a:latin typeface="IBM Plex Sans" panose="020B0503050203000203" pitchFamily="34" charset="0"/>
              </a:rPr>
              <a:t>Con </a:t>
            </a:r>
            <a:r>
              <a:rPr lang="es-MX" b="1" i="0" dirty="0">
                <a:solidFill>
                  <a:srgbClr val="161616"/>
                </a:solidFill>
                <a:effectLst/>
                <a:latin typeface="IBM Plex Sans" panose="020B0503050203000203" pitchFamily="34" charset="0"/>
              </a:rPr>
              <a:t>MNP</a:t>
            </a:r>
            <a:r>
              <a:rPr lang="es-MX" b="0" i="0" dirty="0">
                <a:solidFill>
                  <a:srgbClr val="161616"/>
                </a:solidFill>
                <a:effectLst/>
                <a:latin typeface="IBM Plex Sans" panose="020B0503050203000203" pitchFamily="34" charset="0"/>
              </a:rPr>
              <a:t>, el módem remoto detecta los errores de los paquetes de datos transmitidos y solicita una retransmisión del paquete de datos erróneo. La posibilidad de reconocer y corregir con rapidez los errores de datos, convierte a </a:t>
            </a:r>
            <a:r>
              <a:rPr lang="es-MX" b="1" i="0" dirty="0">
                <a:solidFill>
                  <a:srgbClr val="161616"/>
                </a:solidFill>
                <a:effectLst/>
                <a:latin typeface="IBM Plex Sans" panose="020B0503050203000203" pitchFamily="34" charset="0"/>
              </a:rPr>
              <a:t>MNP</a:t>
            </a:r>
            <a:r>
              <a:rPr lang="es-MX" b="0" i="0" dirty="0">
                <a:solidFill>
                  <a:srgbClr val="161616"/>
                </a:solidFill>
                <a:effectLst/>
                <a:latin typeface="IBM Plex Sans" panose="020B0503050203000203" pitchFamily="34" charset="0"/>
              </a:rPr>
              <a:t> en uno de los protocolos más comunes en la actualidad.</a:t>
            </a:r>
            <a:endParaRPr lang="es-GT" dirty="0"/>
          </a:p>
        </p:txBody>
      </p:sp>
      <p:pic>
        <p:nvPicPr>
          <p:cNvPr id="5" name="Imagen 4">
            <a:extLst>
              <a:ext uri="{FF2B5EF4-FFF2-40B4-BE49-F238E27FC236}">
                <a16:creationId xmlns:a16="http://schemas.microsoft.com/office/drawing/2014/main" id="{B0D392B4-D715-8ADA-37EE-6804ED4779AD}"/>
              </a:ext>
            </a:extLst>
          </p:cNvPr>
          <p:cNvPicPr>
            <a:picLocks noChangeAspect="1"/>
          </p:cNvPicPr>
          <p:nvPr/>
        </p:nvPicPr>
        <p:blipFill>
          <a:blip r:embed="rId2"/>
          <a:stretch>
            <a:fillRect/>
          </a:stretch>
        </p:blipFill>
        <p:spPr>
          <a:xfrm>
            <a:off x="8727161" y="794741"/>
            <a:ext cx="1971320" cy="750011"/>
          </a:xfrm>
          <a:prstGeom prst="rect">
            <a:avLst/>
          </a:prstGeom>
        </p:spPr>
      </p:pic>
      <p:pic>
        <p:nvPicPr>
          <p:cNvPr id="7" name="Imagen 6">
            <a:extLst>
              <a:ext uri="{FF2B5EF4-FFF2-40B4-BE49-F238E27FC236}">
                <a16:creationId xmlns:a16="http://schemas.microsoft.com/office/drawing/2014/main" id="{71B1660E-CD70-1726-D0BE-8776EADB9656}"/>
              </a:ext>
            </a:extLst>
          </p:cNvPr>
          <p:cNvPicPr>
            <a:picLocks noChangeAspect="1"/>
          </p:cNvPicPr>
          <p:nvPr/>
        </p:nvPicPr>
        <p:blipFill>
          <a:blip r:embed="rId3"/>
          <a:stretch>
            <a:fillRect/>
          </a:stretch>
        </p:blipFill>
        <p:spPr>
          <a:xfrm>
            <a:off x="975689" y="2989094"/>
            <a:ext cx="10464811" cy="2576819"/>
          </a:xfrm>
          <a:prstGeom prst="rect">
            <a:avLst/>
          </a:prstGeom>
        </p:spPr>
      </p:pic>
    </p:spTree>
    <p:extLst>
      <p:ext uri="{BB962C8B-B14F-4D97-AF65-F5344CB8AC3E}">
        <p14:creationId xmlns:p14="http://schemas.microsoft.com/office/powerpoint/2010/main" val="53579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Duplex y semi-duplex</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0" y="1577965"/>
            <a:ext cx="10240617" cy="3416320"/>
          </a:xfrm>
          <a:prstGeom prst="rect">
            <a:avLst/>
          </a:prstGeom>
          <a:noFill/>
        </p:spPr>
        <p:txBody>
          <a:bodyPr wrap="square">
            <a:spAutoFit/>
          </a:bodyPr>
          <a:lstStyle>
            <a:defPPr>
              <a:defRPr lang="en-US"/>
            </a:defPPr>
            <a:lvl1pPr algn="just">
              <a:defRPr b="0" i="0">
                <a:solidFill>
                  <a:srgbClr val="202122"/>
                </a:solidFill>
                <a:effectLst/>
                <a:latin typeface="Arial" panose="020B0604020202020204" pitchFamily="34" charset="0"/>
                <a:cs typeface="Arial" panose="020B0604020202020204" pitchFamily="34" charset="0"/>
              </a:defRPr>
            </a:lvl1pPr>
          </a:lstStyle>
          <a:p>
            <a:pPr algn="l" fontAlgn="base"/>
            <a:r>
              <a:rPr lang="es-MX" b="0" i="0" dirty="0">
                <a:solidFill>
                  <a:srgbClr val="161616"/>
                </a:solidFill>
                <a:effectLst/>
                <a:latin typeface="IBM Plex Sans" panose="020B0503050203000203" pitchFamily="34" charset="0"/>
              </a:rPr>
              <a:t>Al estudiar los estándares de telecomunicaciones, es importante comprender las diferencias entre las transmisiones dúplex y semi dúplex.</a:t>
            </a:r>
          </a:p>
          <a:p>
            <a:pPr algn="l" fontAlgn="base"/>
            <a:endParaRPr lang="es-MX" b="0" i="0" dirty="0">
              <a:solidFill>
                <a:srgbClr val="161616"/>
              </a:solidFill>
              <a:effectLst/>
              <a:latin typeface="IBM Plex Sans" panose="020B0503050203000203" pitchFamily="34" charset="0"/>
            </a:endParaRPr>
          </a:p>
          <a:p>
            <a:pPr algn="l" fontAlgn="base"/>
            <a:r>
              <a:rPr lang="es-MX" b="0" i="0" dirty="0">
                <a:solidFill>
                  <a:srgbClr val="161616"/>
                </a:solidFill>
                <a:effectLst/>
                <a:latin typeface="IBM Plex Sans" panose="020B0503050203000203" pitchFamily="34" charset="0"/>
              </a:rPr>
              <a:t>En una transmisión </a:t>
            </a:r>
            <a:r>
              <a:rPr lang="es-MX" b="1" dirty="0">
                <a:solidFill>
                  <a:srgbClr val="161616"/>
                </a:solidFill>
                <a:latin typeface="IBM Plex Sans" panose="020B0503050203000203" pitchFamily="34" charset="0"/>
              </a:rPr>
              <a:t>semi dúplex </a:t>
            </a:r>
            <a:r>
              <a:rPr lang="es-MX" b="0" i="0" dirty="0">
                <a:solidFill>
                  <a:srgbClr val="161616"/>
                </a:solidFill>
                <a:effectLst/>
                <a:latin typeface="IBM Plex Sans" panose="020B0503050203000203" pitchFamily="34" charset="0"/>
              </a:rPr>
              <a:t>(HDX), un paquete de datos es enviado por un sistema y recibido por el otro. No es posible enviar otro paquete de datos hasta que el sistema receptor envíe un reconocimiento al emisor.</a:t>
            </a:r>
          </a:p>
          <a:p>
            <a:pPr algn="l" fontAlgn="base"/>
            <a:endParaRPr lang="es-MX" b="0" i="0" dirty="0">
              <a:solidFill>
                <a:srgbClr val="161616"/>
              </a:solidFill>
              <a:effectLst/>
              <a:latin typeface="IBM Plex Sans" panose="020B0503050203000203" pitchFamily="34" charset="0"/>
            </a:endParaRPr>
          </a:p>
          <a:p>
            <a:pPr algn="l" fontAlgn="base"/>
            <a:r>
              <a:rPr lang="es-MX" b="0" i="0" dirty="0">
                <a:solidFill>
                  <a:srgbClr val="161616"/>
                </a:solidFill>
                <a:effectLst/>
                <a:latin typeface="IBM Plex Sans" panose="020B0503050203000203" pitchFamily="34" charset="0"/>
              </a:rPr>
              <a:t>En una transmisión </a:t>
            </a:r>
            <a:r>
              <a:rPr lang="es-MX" b="1" dirty="0">
                <a:solidFill>
                  <a:srgbClr val="161616"/>
                </a:solidFill>
                <a:latin typeface="IBM Plex Sans" panose="020B0503050203000203" pitchFamily="34" charset="0"/>
              </a:rPr>
              <a:t>dúplex </a:t>
            </a:r>
            <a:r>
              <a:rPr lang="es-MX" b="0" i="0" dirty="0">
                <a:solidFill>
                  <a:srgbClr val="161616"/>
                </a:solidFill>
                <a:effectLst/>
                <a:latin typeface="IBM Plex Sans" panose="020B0503050203000203" pitchFamily="34" charset="0"/>
              </a:rPr>
              <a:t>(FDX), el sistema emisor y el receptor se comunican entre sí de forma simultánea; en otras palabras, ambos módems pueden enviar y recibir datos al mismo tiempo. Esto significa que un módem puede estar recibiendo un paquete de datos mientras reconoce la recepción de otro.</a:t>
            </a:r>
          </a:p>
          <a:p>
            <a:endParaRPr lang="es-GT" dirty="0"/>
          </a:p>
        </p:txBody>
      </p:sp>
      <p:pic>
        <p:nvPicPr>
          <p:cNvPr id="5" name="Imagen 4">
            <a:extLst>
              <a:ext uri="{FF2B5EF4-FFF2-40B4-BE49-F238E27FC236}">
                <a16:creationId xmlns:a16="http://schemas.microsoft.com/office/drawing/2014/main" id="{B0D392B4-D715-8ADA-37EE-6804ED4779AD}"/>
              </a:ext>
            </a:extLst>
          </p:cNvPr>
          <p:cNvPicPr>
            <a:picLocks noChangeAspect="1"/>
          </p:cNvPicPr>
          <p:nvPr/>
        </p:nvPicPr>
        <p:blipFill>
          <a:blip r:embed="rId2"/>
          <a:stretch>
            <a:fillRect/>
          </a:stretch>
        </p:blipFill>
        <p:spPr>
          <a:xfrm>
            <a:off x="4844274" y="5177116"/>
            <a:ext cx="1971320" cy="750011"/>
          </a:xfrm>
          <a:prstGeom prst="rect">
            <a:avLst/>
          </a:prstGeom>
        </p:spPr>
      </p:pic>
    </p:spTree>
    <p:extLst>
      <p:ext uri="{BB962C8B-B14F-4D97-AF65-F5344CB8AC3E}">
        <p14:creationId xmlns:p14="http://schemas.microsoft.com/office/powerpoint/2010/main" val="2122903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EIA/TIA</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0" y="1577965"/>
            <a:ext cx="10240617" cy="3139321"/>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norma </a:t>
            </a:r>
            <a:r>
              <a:rPr lang="es-MX" b="1" dirty="0"/>
              <a:t>EIA</a:t>
            </a:r>
            <a:r>
              <a:rPr lang="es-MX" dirty="0"/>
              <a:t> es un estándar de un sistema de cableado estructurado, es decir, una normativa que trata definir la manera de diseñar, construir y administrar cableado estructurado.</a:t>
            </a:r>
          </a:p>
          <a:p>
            <a:endParaRPr lang="es-MX" dirty="0"/>
          </a:p>
          <a:p>
            <a:r>
              <a:rPr lang="es-MX" dirty="0"/>
              <a:t>Esta norma fue desarrollada por la </a:t>
            </a:r>
            <a:r>
              <a:rPr lang="es-MX" b="1" dirty="0"/>
              <a:t>TIA</a:t>
            </a:r>
            <a:r>
              <a:rPr lang="es-MX" dirty="0"/>
              <a:t> (</a:t>
            </a:r>
            <a:r>
              <a:rPr lang="es-MX" dirty="0" err="1"/>
              <a:t>Telecommunications</a:t>
            </a:r>
            <a:r>
              <a:rPr lang="es-MX" dirty="0"/>
              <a:t> </a:t>
            </a:r>
            <a:r>
              <a:rPr lang="es-MX" dirty="0" err="1"/>
              <a:t>Industry</a:t>
            </a:r>
            <a:r>
              <a:rPr lang="es-MX" dirty="0"/>
              <a:t> </a:t>
            </a:r>
            <a:r>
              <a:rPr lang="es-MX" dirty="0" err="1"/>
              <a:t>Association</a:t>
            </a:r>
            <a:r>
              <a:rPr lang="es-MX" dirty="0"/>
              <a:t>) y la EIA (Electronic Industries Alliance) y establece el uso y la aplicación de sistemas de cableado estructurado para edificios comerciales.</a:t>
            </a:r>
          </a:p>
          <a:p>
            <a:endParaRPr lang="es-MX" dirty="0"/>
          </a:p>
          <a:p>
            <a:r>
              <a:rPr lang="es-MX" dirty="0"/>
              <a:t>Los estándares </a:t>
            </a:r>
            <a:r>
              <a:rPr lang="es-MX" b="1" dirty="0"/>
              <a:t>TIA/EIA </a:t>
            </a:r>
            <a:r>
              <a:rPr lang="es-MX" dirty="0"/>
              <a:t>para definir la forma en la que diseñar, construir y administrar los sistemas de cableado estructurados, que son aquellos que están diseñados en bloques y que tienen unas características de rendimiento muy específicas.</a:t>
            </a:r>
          </a:p>
          <a:p>
            <a:endParaRPr lang="es-GT" dirty="0"/>
          </a:p>
        </p:txBody>
      </p:sp>
    </p:spTree>
    <p:extLst>
      <p:ext uri="{BB962C8B-B14F-4D97-AF65-F5344CB8AC3E}">
        <p14:creationId xmlns:p14="http://schemas.microsoft.com/office/powerpoint/2010/main" val="358043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Campo de </a:t>
            </a:r>
            <a:r>
              <a:rPr lang="en-US" sz="2400" b="1" kern="1200" cap="all" baseline="0" dirty="0" err="1">
                <a:solidFill>
                  <a:schemeClr val="tx1"/>
                </a:solidFill>
                <a:latin typeface="+mj-lt"/>
                <a:ea typeface="+mj-ea"/>
                <a:cs typeface="+mj-cs"/>
              </a:rPr>
              <a:t>aplicación</a:t>
            </a:r>
            <a:r>
              <a:rPr lang="en-US" sz="2400" b="1" kern="1200" cap="all" baseline="0" dirty="0">
                <a:solidFill>
                  <a:schemeClr val="tx1"/>
                </a:solidFill>
                <a:latin typeface="+mj-lt"/>
                <a:ea typeface="+mj-ea"/>
                <a:cs typeface="+mj-cs"/>
              </a:rPr>
              <a:t> de la </a:t>
            </a:r>
            <a:r>
              <a:rPr lang="en-US" sz="2400" b="1" kern="1200" cap="all" baseline="0" dirty="0" err="1">
                <a:solidFill>
                  <a:schemeClr val="tx1"/>
                </a:solidFill>
                <a:latin typeface="+mj-lt"/>
                <a:ea typeface="+mj-ea"/>
                <a:cs typeface="+mj-cs"/>
              </a:rPr>
              <a:t>norma</a:t>
            </a:r>
            <a:r>
              <a:rPr lang="en-US" sz="2400" b="1" kern="1200" cap="all" baseline="0" dirty="0">
                <a:solidFill>
                  <a:schemeClr val="tx1"/>
                </a:solidFill>
                <a:latin typeface="+mj-lt"/>
                <a:ea typeface="+mj-ea"/>
                <a:cs typeface="+mj-cs"/>
              </a:rPr>
              <a:t> EIA/TIA</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1" y="1670730"/>
            <a:ext cx="10240617" cy="2862322"/>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Esta norma tiene las siguientes aplicaciones:</a:t>
            </a:r>
          </a:p>
          <a:p>
            <a:endParaRPr lang="es-MX" dirty="0"/>
          </a:p>
          <a:p>
            <a:endParaRPr lang="es-MX" dirty="0"/>
          </a:p>
          <a:p>
            <a:pPr marL="285750" indent="-285750">
              <a:buFont typeface="Wingdings" panose="05000000000000000000" pitchFamily="2" charset="2"/>
              <a:buChar char="q"/>
            </a:pPr>
            <a:r>
              <a:rPr lang="es-MX" dirty="0"/>
              <a:t>Indica los requerimientos mínimos necesarios para el cableado de telecomunicaciones que se instale dentro de una oficina.</a:t>
            </a:r>
          </a:p>
          <a:p>
            <a:pPr marL="285750" indent="-285750">
              <a:buFont typeface="Wingdings" panose="05000000000000000000" pitchFamily="2" charset="2"/>
              <a:buChar char="q"/>
            </a:pPr>
            <a:r>
              <a:rPr lang="es-MX" dirty="0"/>
              <a:t>Establece las topologías y las distancias recomendadas de instalación.</a:t>
            </a:r>
          </a:p>
          <a:p>
            <a:pPr marL="285750" indent="-285750">
              <a:buFont typeface="Wingdings" panose="05000000000000000000" pitchFamily="2" charset="2"/>
              <a:buChar char="q"/>
            </a:pPr>
            <a:r>
              <a:rPr lang="es-MX" dirty="0"/>
              <a:t>También establece los parámetros de medios de comunicación, los cuales determinan el rendimiento.</a:t>
            </a:r>
          </a:p>
          <a:p>
            <a:pPr marL="285750" indent="-285750">
              <a:buFont typeface="Wingdings" panose="05000000000000000000" pitchFamily="2" charset="2"/>
              <a:buChar char="q"/>
            </a:pPr>
            <a:r>
              <a:rPr lang="es-MX" dirty="0"/>
              <a:t>Controla las disposiciones de conexión para asegurar tanto la interconexión como la sujeción.</a:t>
            </a:r>
          </a:p>
          <a:p>
            <a:endParaRPr lang="es-GT" dirty="0"/>
          </a:p>
        </p:txBody>
      </p:sp>
    </p:spTree>
    <p:extLst>
      <p:ext uri="{BB962C8B-B14F-4D97-AF65-F5344CB8AC3E}">
        <p14:creationId xmlns:p14="http://schemas.microsoft.com/office/powerpoint/2010/main" val="3732640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EIA/TIA</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1" y="1670730"/>
            <a:ext cx="10240617" cy="2585323"/>
          </a:xfrm>
          <a:prstGeom prst="rect">
            <a:avLst/>
          </a:prstGeom>
          <a:noFill/>
        </p:spPr>
        <p:txBody>
          <a:bodyPr wrap="square">
            <a:spAutoFit/>
          </a:bodyPr>
          <a:lstStyle>
            <a:defPPr>
              <a:defRPr lang="en-US"/>
            </a:defPPr>
            <a:lvl1pPr fontAlgn="base">
              <a:defRPr b="0" i="0">
                <a:solidFill>
                  <a:srgbClr val="161616"/>
                </a:solidFill>
                <a:effectLst/>
                <a:latin typeface="IBM Plex Sans" panose="020B0503050203000203" pitchFamily="34" charset="0"/>
                <a:cs typeface="Arial" panose="020B0604020202020204" pitchFamily="34" charset="0"/>
              </a:defRPr>
            </a:lvl1pPr>
          </a:lstStyle>
          <a:p>
            <a:r>
              <a:rPr lang="es-MX" dirty="0"/>
              <a:t>La terminación T568A, es la adecuada para velocidades de transmisión de la red superiores a 100 Mbps.</a:t>
            </a:r>
          </a:p>
          <a:p>
            <a:endParaRPr lang="es-MX" dirty="0"/>
          </a:p>
          <a:p>
            <a:r>
              <a:rPr lang="es-MX" dirty="0"/>
              <a:t>Tal vez una característica más conocida y discutida del TIA/EIA-568-B.1-2001 es la definición de las asignaciones pin/par para el par trenzado balanceado de 100 ohm para ocho conductores, como los cables UTP de Categoría 3, 5 y 6. Estas asignaciones son llamadas T568A y T568B y definen el </a:t>
            </a:r>
            <a:r>
              <a:rPr lang="es-MX" dirty="0" err="1"/>
              <a:t>pinout</a:t>
            </a:r>
            <a:r>
              <a:rPr lang="es-MX" dirty="0"/>
              <a:t>, u orden de conexiones, para cables en RJ-45 ocho pines modulares y </a:t>
            </a:r>
            <a:r>
              <a:rPr lang="es-MX" dirty="0" err="1"/>
              <a:t>jacks</a:t>
            </a:r>
            <a:r>
              <a:rPr lang="es-MX" dirty="0"/>
              <a:t>.</a:t>
            </a:r>
          </a:p>
          <a:p>
            <a:r>
              <a:rPr lang="es-MX" dirty="0"/>
              <a:t>.</a:t>
            </a:r>
          </a:p>
          <a:p>
            <a:endParaRPr lang="es-GT" dirty="0"/>
          </a:p>
        </p:txBody>
      </p:sp>
      <p:pic>
        <p:nvPicPr>
          <p:cNvPr id="5" name="Imagen 4">
            <a:extLst>
              <a:ext uri="{FF2B5EF4-FFF2-40B4-BE49-F238E27FC236}">
                <a16:creationId xmlns:a16="http://schemas.microsoft.com/office/drawing/2014/main" id="{33B9EC45-D3C6-2A33-F771-960C5D0C05B3}"/>
              </a:ext>
            </a:extLst>
          </p:cNvPr>
          <p:cNvPicPr>
            <a:picLocks noChangeAspect="1"/>
          </p:cNvPicPr>
          <p:nvPr/>
        </p:nvPicPr>
        <p:blipFill>
          <a:blip r:embed="rId2"/>
          <a:stretch>
            <a:fillRect/>
          </a:stretch>
        </p:blipFill>
        <p:spPr>
          <a:xfrm>
            <a:off x="3897621" y="3880393"/>
            <a:ext cx="3551582" cy="2182866"/>
          </a:xfrm>
          <a:prstGeom prst="rect">
            <a:avLst/>
          </a:prstGeom>
        </p:spPr>
      </p:pic>
    </p:spTree>
    <p:extLst>
      <p:ext uri="{BB962C8B-B14F-4D97-AF65-F5344CB8AC3E}">
        <p14:creationId xmlns:p14="http://schemas.microsoft.com/office/powerpoint/2010/main" val="323815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Quiz</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1" y="1670730"/>
            <a:ext cx="10240617" cy="3416320"/>
          </a:xfrm>
          <a:prstGeom prst="rect">
            <a:avLst/>
          </a:prstGeom>
          <a:noFill/>
        </p:spPr>
        <p:txBody>
          <a:bodyPr wrap="square">
            <a:spAutoFit/>
          </a:bodyPr>
          <a:lstStyle>
            <a:defPPr>
              <a:defRPr lang="en-US"/>
            </a:defPPr>
            <a:lvl1pPr fontAlgn="base">
              <a:defRPr b="0" i="0">
                <a:solidFill>
                  <a:srgbClr val="161616"/>
                </a:solidFill>
                <a:effectLst/>
                <a:latin typeface="IBM Plex Sans" panose="020B0503050203000203" pitchFamily="34" charset="0"/>
                <a:cs typeface="Arial" panose="020B0604020202020204" pitchFamily="34" charset="0"/>
              </a:defRPr>
            </a:lvl1pPr>
          </a:lstStyle>
          <a:p>
            <a:r>
              <a:rPr lang="es-MX" dirty="0"/>
              <a:t>1 ¿. El Instituto de Ingenieros Eléctricos y Electrónicos</a:t>
            </a:r>
            <a:r>
              <a:rPr lang="es-MX" b="1" dirty="0"/>
              <a:t> </a:t>
            </a:r>
            <a:r>
              <a:rPr lang="es-MX" dirty="0"/>
              <a:t>es una asociación mundial de ingenieros dedicada a la normalización y el desarrollo en áreas técnicas, verdadero o falso?</a:t>
            </a:r>
          </a:p>
          <a:p>
            <a:endParaRPr lang="es-MX" dirty="0"/>
          </a:p>
          <a:p>
            <a:r>
              <a:rPr lang="es-MX" dirty="0"/>
              <a:t>2¿</a:t>
            </a:r>
            <a:r>
              <a:rPr lang="es-MX" b="0" i="0" dirty="0">
                <a:solidFill>
                  <a:srgbClr val="202122"/>
                </a:solidFill>
                <a:effectLst/>
                <a:latin typeface="Arial" panose="020B0604020202020204" pitchFamily="34" charset="0"/>
              </a:rPr>
              <a:t> El proyecto 802 define aspectos relacionados con el cableado físico y la transmisión de datos, verdadero o falso?</a:t>
            </a:r>
          </a:p>
          <a:p>
            <a:endParaRPr lang="es-MX" dirty="0">
              <a:solidFill>
                <a:srgbClr val="202122"/>
              </a:solidFill>
              <a:latin typeface="Arial" panose="020B0604020202020204" pitchFamily="34" charset="0"/>
            </a:endParaRPr>
          </a:p>
          <a:p>
            <a:r>
              <a:rPr lang="es-MX" dirty="0">
                <a:solidFill>
                  <a:srgbClr val="202122"/>
                </a:solidFill>
                <a:latin typeface="Arial" panose="020B0604020202020204" pitchFamily="34" charset="0"/>
              </a:rPr>
              <a:t>3 ¿Qué es una transmisión semi dúplex?</a:t>
            </a:r>
          </a:p>
          <a:p>
            <a:endParaRPr lang="es-MX" dirty="0">
              <a:solidFill>
                <a:srgbClr val="202122"/>
              </a:solidFill>
              <a:latin typeface="Arial" panose="020B0604020202020204" pitchFamily="34" charset="0"/>
            </a:endParaRPr>
          </a:p>
          <a:p>
            <a:r>
              <a:rPr lang="es-MX" dirty="0">
                <a:solidFill>
                  <a:srgbClr val="202122"/>
                </a:solidFill>
                <a:latin typeface="Arial" panose="020B0604020202020204" pitchFamily="34" charset="0"/>
              </a:rPr>
              <a:t>4 ¿</a:t>
            </a:r>
            <a:r>
              <a:rPr lang="es-MX" dirty="0"/>
              <a:t>La terminación T568A, es la adecuada para velocidades de transmisión de la red superiores a 100 Mbps, verdadero o falso?</a:t>
            </a:r>
          </a:p>
          <a:p>
            <a:endParaRPr lang="es-MX" dirty="0"/>
          </a:p>
          <a:p>
            <a:endParaRPr lang="es-GT" dirty="0"/>
          </a:p>
        </p:txBody>
      </p:sp>
    </p:spTree>
    <p:extLst>
      <p:ext uri="{BB962C8B-B14F-4D97-AF65-F5344CB8AC3E}">
        <p14:creationId xmlns:p14="http://schemas.microsoft.com/office/powerpoint/2010/main" val="3052968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cap="all" dirty="0"/>
              <a:t>PRACTICA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506672" y="616764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0F8F9B3E-DFE3-8E84-C45D-5D7124B3F244}"/>
              </a:ext>
            </a:extLst>
          </p:cNvPr>
          <p:cNvSpPr txBox="1"/>
          <p:nvPr/>
        </p:nvSpPr>
        <p:spPr>
          <a:xfrm>
            <a:off x="975692" y="2690336"/>
            <a:ext cx="6432274" cy="2585323"/>
          </a:xfrm>
          <a:prstGeom prst="rect">
            <a:avLst/>
          </a:prstGeom>
          <a:noFill/>
        </p:spPr>
        <p:txBody>
          <a:bodyPr wrap="square">
            <a:spAutoFit/>
          </a:bodyPr>
          <a:lstStyle>
            <a:defPPr>
              <a:defRPr lang="en-US"/>
            </a:defPPr>
            <a:lvl1pPr fontAlgn="base">
              <a:defRPr b="0" i="0">
                <a:solidFill>
                  <a:srgbClr val="161616"/>
                </a:solidFill>
                <a:effectLst/>
                <a:latin typeface="IBM Plex Sans" panose="020B0503050203000203" pitchFamily="34" charset="0"/>
                <a:cs typeface="Arial" panose="020B0604020202020204" pitchFamily="34" charset="0"/>
              </a:defRPr>
            </a:lvl1pPr>
          </a:lstStyle>
          <a:p>
            <a:pPr marL="342900" indent="-342900">
              <a:buFont typeface="+mj-lt"/>
              <a:buAutoNum type="arabicPeriod"/>
            </a:pPr>
            <a:r>
              <a:rPr lang="es-MX" dirty="0"/>
              <a:t>Interconectar DCE y DTE con el simulador </a:t>
            </a:r>
            <a:r>
              <a:rPr lang="es-MX" dirty="0" err="1"/>
              <a:t>Packe</a:t>
            </a:r>
            <a:r>
              <a:rPr lang="es-MX" dirty="0"/>
              <a:t> </a:t>
            </a:r>
            <a:r>
              <a:rPr lang="es-MX" dirty="0" err="1"/>
              <a:t>tracer</a:t>
            </a:r>
            <a:r>
              <a:rPr lang="es-MX" dirty="0"/>
              <a:t>.</a:t>
            </a:r>
          </a:p>
          <a:p>
            <a:pPr marL="342900" indent="-342900">
              <a:buFont typeface="+mj-lt"/>
              <a:buAutoNum type="arabicPeriod"/>
            </a:pPr>
            <a:endParaRPr lang="es-MX" dirty="0"/>
          </a:p>
          <a:p>
            <a:pPr marL="342900" indent="-342900">
              <a:buFont typeface="+mj-lt"/>
              <a:buAutoNum type="arabicPeriod"/>
            </a:pPr>
            <a:r>
              <a:rPr lang="es-MX" dirty="0"/>
              <a:t>Repaso crear 3 subredes,  funcionales. Que se conecten entre sí.</a:t>
            </a:r>
          </a:p>
          <a:p>
            <a:endParaRPr lang="es-MX" dirty="0"/>
          </a:p>
          <a:p>
            <a:endParaRPr lang="es-MX" dirty="0"/>
          </a:p>
          <a:p>
            <a:endParaRPr lang="es-MX" dirty="0"/>
          </a:p>
          <a:p>
            <a:r>
              <a:rPr lang="es-GT" b="1" dirty="0"/>
              <a:t>Nota: toda práctica contribuye a partes funcionales que puede acoplar a su proyecto</a:t>
            </a:r>
            <a:r>
              <a:rPr lang="es-GT" dirty="0"/>
              <a:t>.</a:t>
            </a:r>
          </a:p>
        </p:txBody>
      </p:sp>
      <p:pic>
        <p:nvPicPr>
          <p:cNvPr id="5" name="Imagen 4">
            <a:extLst>
              <a:ext uri="{FF2B5EF4-FFF2-40B4-BE49-F238E27FC236}">
                <a16:creationId xmlns:a16="http://schemas.microsoft.com/office/drawing/2014/main" id="{B091253C-68F7-D645-A060-4D67C82619F9}"/>
              </a:ext>
            </a:extLst>
          </p:cNvPr>
          <p:cNvPicPr>
            <a:picLocks noChangeAspect="1"/>
          </p:cNvPicPr>
          <p:nvPr/>
        </p:nvPicPr>
        <p:blipFill>
          <a:blip r:embed="rId2"/>
          <a:stretch>
            <a:fillRect/>
          </a:stretch>
        </p:blipFill>
        <p:spPr>
          <a:xfrm>
            <a:off x="7718149" y="1650496"/>
            <a:ext cx="4010025" cy="2381250"/>
          </a:xfrm>
          <a:prstGeom prst="rect">
            <a:avLst/>
          </a:prstGeom>
        </p:spPr>
      </p:pic>
    </p:spTree>
    <p:extLst>
      <p:ext uri="{BB962C8B-B14F-4D97-AF65-F5344CB8AC3E}">
        <p14:creationId xmlns:p14="http://schemas.microsoft.com/office/powerpoint/2010/main" val="207197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19020" y="621655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fin</a:t>
            </a:r>
          </a:p>
        </p:txBody>
      </p:sp>
      <p:sp>
        <p:nvSpPr>
          <p:cNvPr id="2" name="Rectángulo 1">
            <a:extLst>
              <a:ext uri="{FF2B5EF4-FFF2-40B4-BE49-F238E27FC236}">
                <a16:creationId xmlns:a16="http://schemas.microsoft.com/office/drawing/2014/main" id="{77CA6F4D-EC46-6AC1-9F3E-03AF491C5E8B}"/>
              </a:ext>
            </a:extLst>
          </p:cNvPr>
          <p:cNvSpPr/>
          <p:nvPr/>
        </p:nvSpPr>
        <p:spPr>
          <a:xfrm>
            <a:off x="3021495" y="2332383"/>
            <a:ext cx="40286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&gt;preguntas</a:t>
            </a:r>
          </a:p>
        </p:txBody>
      </p:sp>
    </p:spTree>
    <p:extLst>
      <p:ext uri="{BB962C8B-B14F-4D97-AF65-F5344CB8AC3E}">
        <p14:creationId xmlns:p14="http://schemas.microsoft.com/office/powerpoint/2010/main" val="32381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Temas</a:t>
            </a:r>
          </a:p>
        </p:txBody>
      </p:sp>
      <p:sp>
        <p:nvSpPr>
          <p:cNvPr id="4" name="Rectángulo 3">
            <a:extLst>
              <a:ext uri="{FF2B5EF4-FFF2-40B4-BE49-F238E27FC236}">
                <a16:creationId xmlns:a16="http://schemas.microsoft.com/office/drawing/2014/main" id="{97C277FF-FCEB-042B-6FC1-E5C80F4AD6C1}"/>
              </a:ext>
            </a:extLst>
          </p:cNvPr>
          <p:cNvSpPr/>
          <p:nvPr/>
        </p:nvSpPr>
        <p:spPr>
          <a:xfrm>
            <a:off x="1417982" y="3794674"/>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Estándares	</a:t>
            </a:r>
          </a:p>
        </p:txBody>
      </p:sp>
      <p:sp>
        <p:nvSpPr>
          <p:cNvPr id="5" name="Rectángulo 4">
            <a:extLst>
              <a:ext uri="{FF2B5EF4-FFF2-40B4-BE49-F238E27FC236}">
                <a16:creationId xmlns:a16="http://schemas.microsoft.com/office/drawing/2014/main" id="{934D64B4-8DBF-FCE8-D53A-D600C679428B}"/>
              </a:ext>
            </a:extLst>
          </p:cNvPr>
          <p:cNvSpPr/>
          <p:nvPr/>
        </p:nvSpPr>
        <p:spPr>
          <a:xfrm>
            <a:off x="3884473" y="3802337"/>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Práctica: DCE -DTE</a:t>
            </a:r>
          </a:p>
        </p:txBody>
      </p:sp>
      <p:sp>
        <p:nvSpPr>
          <p:cNvPr id="6" name="Rectángulo 5">
            <a:extLst>
              <a:ext uri="{FF2B5EF4-FFF2-40B4-BE49-F238E27FC236}">
                <a16:creationId xmlns:a16="http://schemas.microsoft.com/office/drawing/2014/main" id="{05BEC123-F683-854F-70D8-89C7EC6E37F0}"/>
              </a:ext>
            </a:extLst>
          </p:cNvPr>
          <p:cNvSpPr/>
          <p:nvPr/>
        </p:nvSpPr>
        <p:spPr>
          <a:xfrm>
            <a:off x="6350542" y="3794674"/>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Práctica: Subneteo</a:t>
            </a:r>
          </a:p>
        </p:txBody>
      </p:sp>
      <p:sp>
        <p:nvSpPr>
          <p:cNvPr id="10" name="Subtítulo 2">
            <a:extLst>
              <a:ext uri="{FF2B5EF4-FFF2-40B4-BE49-F238E27FC236}">
                <a16:creationId xmlns:a16="http://schemas.microsoft.com/office/drawing/2014/main" id="{3578AC15-1F1C-F636-98E1-BB029B7AB45E}"/>
              </a:ext>
            </a:extLst>
          </p:cNvPr>
          <p:cNvSpPr txBox="1">
            <a:spLocks/>
          </p:cNvSpPr>
          <p:nvPr/>
        </p:nvSpPr>
        <p:spPr>
          <a:xfrm>
            <a:off x="9594575" y="6093605"/>
            <a:ext cx="2169374" cy="468768"/>
          </a:xfrm>
          <a:prstGeom prst="rect">
            <a:avLst/>
          </a:prstGeom>
        </p:spPr>
        <p:txBody>
          <a:bodyPr vert="horz" lIns="91440" tIns="91440" rIns="91440" bIns="91440" rtlCol="0">
            <a:normAutofit fontScale="925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GT" b="1" dirty="0"/>
              <a:t>Ing. Walter García</a:t>
            </a:r>
          </a:p>
        </p:txBody>
      </p:sp>
      <p:pic>
        <p:nvPicPr>
          <p:cNvPr id="12" name="Imagen 11">
            <a:extLst>
              <a:ext uri="{FF2B5EF4-FFF2-40B4-BE49-F238E27FC236}">
                <a16:creationId xmlns:a16="http://schemas.microsoft.com/office/drawing/2014/main" id="{BF3AEED2-4CE5-5F36-6288-5794294221E8}"/>
              </a:ext>
            </a:extLst>
          </p:cNvPr>
          <p:cNvPicPr>
            <a:picLocks noChangeAspect="1"/>
          </p:cNvPicPr>
          <p:nvPr/>
        </p:nvPicPr>
        <p:blipFill>
          <a:blip r:embed="rId2"/>
          <a:stretch>
            <a:fillRect/>
          </a:stretch>
        </p:blipFill>
        <p:spPr>
          <a:xfrm>
            <a:off x="4160795" y="1802702"/>
            <a:ext cx="3870410" cy="1678262"/>
          </a:xfrm>
          <a:prstGeom prst="rect">
            <a:avLst/>
          </a:prstGeom>
        </p:spPr>
      </p:pic>
      <p:sp>
        <p:nvSpPr>
          <p:cNvPr id="7" name="Rectángulo 6">
            <a:extLst>
              <a:ext uri="{FF2B5EF4-FFF2-40B4-BE49-F238E27FC236}">
                <a16:creationId xmlns:a16="http://schemas.microsoft.com/office/drawing/2014/main" id="{DADAABCE-1ABF-1ABA-C368-07145E445CD8}"/>
              </a:ext>
            </a:extLst>
          </p:cNvPr>
          <p:cNvSpPr/>
          <p:nvPr/>
        </p:nvSpPr>
        <p:spPr>
          <a:xfrm>
            <a:off x="8441636" y="3794674"/>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Prueba Corta</a:t>
            </a:r>
          </a:p>
        </p:txBody>
      </p:sp>
    </p:spTree>
    <p:extLst>
      <p:ext uri="{BB962C8B-B14F-4D97-AF65-F5344CB8AC3E}">
        <p14:creationId xmlns:p14="http://schemas.microsoft.com/office/powerpoint/2010/main" val="286268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eSTANDARES</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ieee</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D86E00F-64C6-CE61-07C5-7E63B0C97E76}"/>
              </a:ext>
            </a:extLst>
          </p:cNvPr>
          <p:cNvSpPr txBox="1"/>
          <p:nvPr/>
        </p:nvSpPr>
        <p:spPr>
          <a:xfrm>
            <a:off x="1010477" y="1577873"/>
            <a:ext cx="10041835" cy="147732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El </a:t>
            </a:r>
            <a:r>
              <a:rPr lang="es-MX" b="1" dirty="0"/>
              <a:t>Instituto de Ingenieros Eléctricos y Electrónicos </a:t>
            </a:r>
            <a:r>
              <a:rPr lang="es-MX" dirty="0"/>
              <a:t>es una asociación mundial de ingenieros dedicada a la normalización y el desarrollo en áreas técnicas, su trabajo es promover la creatividad, el desarrollo y la integración, compartir y aplicar los avances en las tecnologías de la información, electrónica y ciencias en general para beneficio de la humanidad y de los mismos profesionales. Algunos de sus estándares son:</a:t>
            </a:r>
            <a:endParaRPr lang="es-GT" dirty="0"/>
          </a:p>
        </p:txBody>
      </p:sp>
      <p:sp>
        <p:nvSpPr>
          <p:cNvPr id="8" name="CuadroTexto 7">
            <a:extLst>
              <a:ext uri="{FF2B5EF4-FFF2-40B4-BE49-F238E27FC236}">
                <a16:creationId xmlns:a16="http://schemas.microsoft.com/office/drawing/2014/main" id="{0A7B1C0B-F1D2-44B3-7713-42C3245CE5C2}"/>
              </a:ext>
            </a:extLst>
          </p:cNvPr>
          <p:cNvSpPr txBox="1"/>
          <p:nvPr/>
        </p:nvSpPr>
        <p:spPr>
          <a:xfrm>
            <a:off x="1010477" y="3395118"/>
            <a:ext cx="6155634" cy="1754326"/>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GT" dirty="0"/>
              <a:t>VHDL</a:t>
            </a:r>
          </a:p>
          <a:p>
            <a:r>
              <a:rPr lang="es-GT" dirty="0"/>
              <a:t>POSIX</a:t>
            </a:r>
          </a:p>
          <a:p>
            <a:r>
              <a:rPr lang="nl-NL" dirty="0"/>
              <a:t>IEEE 802</a:t>
            </a:r>
          </a:p>
          <a:p>
            <a:r>
              <a:rPr lang="nl-NL" dirty="0"/>
              <a:t>IEEE 802.11, </a:t>
            </a:r>
          </a:p>
          <a:p>
            <a:r>
              <a:rPr lang="nl-NL" dirty="0"/>
              <a:t>IEEE 802.11w-2009</a:t>
            </a:r>
          </a:p>
          <a:p>
            <a:endParaRPr lang="es-GT" dirty="0"/>
          </a:p>
        </p:txBody>
      </p:sp>
      <p:pic>
        <p:nvPicPr>
          <p:cNvPr id="10" name="Imagen 9">
            <a:extLst>
              <a:ext uri="{FF2B5EF4-FFF2-40B4-BE49-F238E27FC236}">
                <a16:creationId xmlns:a16="http://schemas.microsoft.com/office/drawing/2014/main" id="{19021E35-798F-B1BD-7B31-EAE3BDC10BF7}"/>
              </a:ext>
            </a:extLst>
          </p:cNvPr>
          <p:cNvPicPr>
            <a:picLocks noChangeAspect="1"/>
          </p:cNvPicPr>
          <p:nvPr/>
        </p:nvPicPr>
        <p:blipFill>
          <a:blip r:embed="rId2"/>
          <a:stretch>
            <a:fillRect/>
          </a:stretch>
        </p:blipFill>
        <p:spPr>
          <a:xfrm>
            <a:off x="8375787" y="3700781"/>
            <a:ext cx="2676525" cy="1143000"/>
          </a:xfrm>
          <a:prstGeom prst="rect">
            <a:avLst/>
          </a:prstGeom>
        </p:spPr>
      </p:pic>
    </p:spTree>
    <p:extLst>
      <p:ext uri="{BB962C8B-B14F-4D97-AF65-F5344CB8AC3E}">
        <p14:creationId xmlns:p14="http://schemas.microsoft.com/office/powerpoint/2010/main" val="373709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VHDL</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10" name="Imagen 9">
            <a:extLst>
              <a:ext uri="{FF2B5EF4-FFF2-40B4-BE49-F238E27FC236}">
                <a16:creationId xmlns:a16="http://schemas.microsoft.com/office/drawing/2014/main" id="{19021E35-798F-B1BD-7B31-EAE3BDC10BF7}"/>
              </a:ext>
            </a:extLst>
          </p:cNvPr>
          <p:cNvPicPr>
            <a:picLocks noChangeAspect="1"/>
          </p:cNvPicPr>
          <p:nvPr/>
        </p:nvPicPr>
        <p:blipFill>
          <a:blip r:embed="rId2"/>
          <a:stretch>
            <a:fillRect/>
          </a:stretch>
        </p:blipFill>
        <p:spPr>
          <a:xfrm>
            <a:off x="4254361" y="4414997"/>
            <a:ext cx="2676525" cy="1143000"/>
          </a:xfrm>
          <a:prstGeom prst="rect">
            <a:avLst/>
          </a:prstGeom>
        </p:spPr>
      </p:pic>
      <p:sp>
        <p:nvSpPr>
          <p:cNvPr id="5" name="CuadroTexto 4">
            <a:extLst>
              <a:ext uri="{FF2B5EF4-FFF2-40B4-BE49-F238E27FC236}">
                <a16:creationId xmlns:a16="http://schemas.microsoft.com/office/drawing/2014/main" id="{466E011F-922E-50B0-1B46-7479E15E2808}"/>
              </a:ext>
            </a:extLst>
          </p:cNvPr>
          <p:cNvSpPr txBox="1"/>
          <p:nvPr/>
        </p:nvSpPr>
        <p:spPr>
          <a:xfrm>
            <a:off x="1015448" y="1864557"/>
            <a:ext cx="10161104" cy="2585323"/>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VHDL es un lenguaje de especificación definido por el IEEE utilizado para describir circuitos digitales y para la automatización de diseño electrónico, a estos lenguajes se les suele llamar lenguajes de descripción de hardware.</a:t>
            </a:r>
          </a:p>
          <a:p>
            <a:endParaRPr lang="es-MX" dirty="0"/>
          </a:p>
          <a:p>
            <a:r>
              <a:rPr lang="es-MX" dirty="0"/>
              <a:t>Aunque puede ser usado de forma general para describir cualquier circuito digital se usa principalmente para programar PLD (Programable </a:t>
            </a:r>
            <a:r>
              <a:rPr lang="es-MX" dirty="0" err="1"/>
              <a:t>Logic</a:t>
            </a:r>
            <a:r>
              <a:rPr lang="es-MX" dirty="0"/>
              <a:t> </a:t>
            </a:r>
            <a:r>
              <a:rPr lang="es-MX" dirty="0" err="1"/>
              <a:t>Device</a:t>
            </a:r>
            <a:r>
              <a:rPr lang="es-MX" dirty="0"/>
              <a:t> - Dispositivo Lógico Programable)</a:t>
            </a:r>
          </a:p>
          <a:p>
            <a:endParaRPr lang="es-MX" dirty="0"/>
          </a:p>
          <a:p>
            <a:endParaRPr lang="es-MX" dirty="0"/>
          </a:p>
          <a:p>
            <a:endParaRPr lang="es-GT" dirty="0"/>
          </a:p>
        </p:txBody>
      </p:sp>
    </p:spTree>
    <p:extLst>
      <p:ext uri="{BB962C8B-B14F-4D97-AF65-F5344CB8AC3E}">
        <p14:creationId xmlns:p14="http://schemas.microsoft.com/office/powerpoint/2010/main" val="420331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POSIX</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10" name="Imagen 9">
            <a:extLst>
              <a:ext uri="{FF2B5EF4-FFF2-40B4-BE49-F238E27FC236}">
                <a16:creationId xmlns:a16="http://schemas.microsoft.com/office/drawing/2014/main" id="{19021E35-798F-B1BD-7B31-EAE3BDC10BF7}"/>
              </a:ext>
            </a:extLst>
          </p:cNvPr>
          <p:cNvPicPr>
            <a:picLocks noChangeAspect="1"/>
          </p:cNvPicPr>
          <p:nvPr/>
        </p:nvPicPr>
        <p:blipFill>
          <a:blip r:embed="rId2"/>
          <a:stretch>
            <a:fillRect/>
          </a:stretch>
        </p:blipFill>
        <p:spPr>
          <a:xfrm>
            <a:off x="4540731" y="3429000"/>
            <a:ext cx="2676525" cy="1143000"/>
          </a:xfrm>
          <a:prstGeom prst="rect">
            <a:avLst/>
          </a:prstGeom>
        </p:spPr>
      </p:pic>
      <p:sp>
        <p:nvSpPr>
          <p:cNvPr id="4" name="CuadroTexto 3">
            <a:extLst>
              <a:ext uri="{FF2B5EF4-FFF2-40B4-BE49-F238E27FC236}">
                <a16:creationId xmlns:a16="http://schemas.microsoft.com/office/drawing/2014/main" id="{47B62B0B-2C7F-A612-48C8-D661D823F6BB}"/>
              </a:ext>
            </a:extLst>
          </p:cNvPr>
          <p:cNvSpPr txBox="1"/>
          <p:nvPr/>
        </p:nvSpPr>
        <p:spPr>
          <a:xfrm>
            <a:off x="957467" y="1725335"/>
            <a:ext cx="9843051" cy="1754326"/>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POSIX: (</a:t>
            </a:r>
            <a:r>
              <a:rPr lang="es-GT" b="1" i="0" dirty="0">
                <a:solidFill>
                  <a:srgbClr val="202122"/>
                </a:solidFill>
                <a:effectLst/>
                <a:latin typeface="Arial" panose="020B0604020202020204" pitchFamily="34" charset="0"/>
              </a:rPr>
              <a:t>P</a:t>
            </a:r>
            <a:r>
              <a:rPr lang="es-GT" b="0" i="0" dirty="0">
                <a:solidFill>
                  <a:srgbClr val="202122"/>
                </a:solidFill>
                <a:effectLst/>
                <a:latin typeface="Arial" panose="020B0604020202020204" pitchFamily="34" charset="0"/>
              </a:rPr>
              <a:t>ortable </a:t>
            </a:r>
            <a:r>
              <a:rPr lang="es-GT" b="1" i="0" dirty="0" err="1">
                <a:solidFill>
                  <a:srgbClr val="202122"/>
                </a:solidFill>
                <a:effectLst/>
                <a:latin typeface="Arial" panose="020B0604020202020204" pitchFamily="34" charset="0"/>
              </a:rPr>
              <a:t>O</a:t>
            </a:r>
            <a:r>
              <a:rPr lang="es-GT" b="0" i="0" dirty="0" err="1">
                <a:solidFill>
                  <a:srgbClr val="202122"/>
                </a:solidFill>
                <a:effectLst/>
                <a:latin typeface="Arial" panose="020B0604020202020204" pitchFamily="34" charset="0"/>
              </a:rPr>
              <a:t>perating</a:t>
            </a:r>
            <a:r>
              <a:rPr lang="es-GT" b="0" i="0" dirty="0">
                <a:solidFill>
                  <a:srgbClr val="202122"/>
                </a:solidFill>
                <a:effectLst/>
                <a:latin typeface="Arial" panose="020B0604020202020204" pitchFamily="34" charset="0"/>
              </a:rPr>
              <a:t> </a:t>
            </a:r>
            <a:r>
              <a:rPr lang="es-GT" b="1" i="0" dirty="0" err="1">
                <a:solidFill>
                  <a:srgbClr val="202122"/>
                </a:solidFill>
                <a:effectLst/>
                <a:latin typeface="Arial" panose="020B0604020202020204" pitchFamily="34" charset="0"/>
              </a:rPr>
              <a:t>S</a:t>
            </a:r>
            <a:r>
              <a:rPr lang="es-GT" b="0" i="0" dirty="0" err="1">
                <a:solidFill>
                  <a:srgbClr val="202122"/>
                </a:solidFill>
                <a:effectLst/>
                <a:latin typeface="Arial" panose="020B0604020202020204" pitchFamily="34" charset="0"/>
              </a:rPr>
              <a:t>ystem</a:t>
            </a:r>
            <a:r>
              <a:rPr lang="es-GT" b="0" i="0" dirty="0">
                <a:solidFill>
                  <a:srgbClr val="202122"/>
                </a:solidFill>
                <a:effectLst/>
                <a:latin typeface="Arial" panose="020B0604020202020204" pitchFamily="34" charset="0"/>
              </a:rPr>
              <a:t> </a:t>
            </a:r>
            <a:r>
              <a:rPr lang="es-GT" b="1" i="0" dirty="0">
                <a:solidFill>
                  <a:srgbClr val="202122"/>
                </a:solidFill>
                <a:effectLst/>
                <a:latin typeface="Arial" panose="020B0604020202020204" pitchFamily="34" charset="0"/>
              </a:rPr>
              <a:t>I</a:t>
            </a:r>
            <a:r>
              <a:rPr lang="es-GT" b="0" i="0" dirty="0">
                <a:solidFill>
                  <a:srgbClr val="202122"/>
                </a:solidFill>
                <a:effectLst/>
                <a:latin typeface="Arial" panose="020B0604020202020204" pitchFamily="34" charset="0"/>
              </a:rPr>
              <a:t>nterface, y </a:t>
            </a:r>
            <a:r>
              <a:rPr lang="es-GT" b="1" i="0" dirty="0">
                <a:solidFill>
                  <a:srgbClr val="202122"/>
                </a:solidFill>
                <a:effectLst/>
                <a:latin typeface="Arial" panose="020B0604020202020204" pitchFamily="34" charset="0"/>
              </a:rPr>
              <a:t>X</a:t>
            </a:r>
            <a:r>
              <a:rPr lang="es-GT" b="0" i="0" dirty="0">
                <a:solidFill>
                  <a:srgbClr val="202122"/>
                </a:solidFill>
                <a:effectLst/>
                <a:latin typeface="Arial" panose="020B0604020202020204" pitchFamily="34" charset="0"/>
              </a:rPr>
              <a:t> viene de </a:t>
            </a:r>
            <a:r>
              <a:rPr lang="es-GT" dirty="0"/>
              <a:t>UNIX</a:t>
            </a:r>
            <a:r>
              <a:rPr lang="es-GT" dirty="0">
                <a:solidFill>
                  <a:srgbClr val="0645AD"/>
                </a:solidFill>
              </a:rPr>
              <a:t>)</a:t>
            </a:r>
            <a:r>
              <a:rPr lang="es-GT" b="0" i="0" dirty="0">
                <a:solidFill>
                  <a:srgbClr val="202122"/>
                </a:solidFill>
                <a:effectLst/>
                <a:latin typeface="Arial" panose="020B0604020202020204" pitchFamily="34" charset="0"/>
              </a:rPr>
              <a:t> </a:t>
            </a:r>
            <a:r>
              <a:rPr lang="es-MX" dirty="0"/>
              <a:t>Es una norma escrita por la IEEE, que define una interfaz estándar del sistema operativo y el entorno, incluyendo un intérprete de comandos (o "</a:t>
            </a:r>
            <a:r>
              <a:rPr lang="es-MX" dirty="0" err="1"/>
              <a:t>shell</a:t>
            </a:r>
            <a:r>
              <a:rPr lang="es-MX" dirty="0"/>
              <a:t>"). </a:t>
            </a:r>
            <a:r>
              <a:rPr lang="es-MX" b="0" i="0" dirty="0">
                <a:solidFill>
                  <a:srgbClr val="202122"/>
                </a:solidFill>
                <a:effectLst/>
                <a:latin typeface="Arial" panose="020B0604020202020204" pitchFamily="34" charset="0"/>
              </a:rPr>
              <a:t> y programas de utilidades comunes para apoyar la portabilidad de las aplicaciones a nivel de código fuente</a:t>
            </a:r>
            <a:endParaRPr lang="es-MX" dirty="0"/>
          </a:p>
          <a:p>
            <a:endParaRPr lang="es-MX" dirty="0"/>
          </a:p>
          <a:p>
            <a:endParaRPr lang="es-GT" dirty="0"/>
          </a:p>
        </p:txBody>
      </p:sp>
    </p:spTree>
    <p:extLst>
      <p:ext uri="{BB962C8B-B14F-4D97-AF65-F5344CB8AC3E}">
        <p14:creationId xmlns:p14="http://schemas.microsoft.com/office/powerpoint/2010/main" val="89830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IEEE 802</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10" name="Imagen 9">
            <a:extLst>
              <a:ext uri="{FF2B5EF4-FFF2-40B4-BE49-F238E27FC236}">
                <a16:creationId xmlns:a16="http://schemas.microsoft.com/office/drawing/2014/main" id="{19021E35-798F-B1BD-7B31-EAE3BDC10BF7}"/>
              </a:ext>
            </a:extLst>
          </p:cNvPr>
          <p:cNvPicPr>
            <a:picLocks noChangeAspect="1"/>
          </p:cNvPicPr>
          <p:nvPr/>
        </p:nvPicPr>
        <p:blipFill>
          <a:blip r:embed="rId2"/>
          <a:stretch>
            <a:fillRect/>
          </a:stretch>
        </p:blipFill>
        <p:spPr>
          <a:xfrm>
            <a:off x="4335149" y="4144618"/>
            <a:ext cx="2676525" cy="1143000"/>
          </a:xfrm>
          <a:prstGeom prst="rect">
            <a:avLst/>
          </a:prstGeom>
        </p:spPr>
      </p:pic>
      <p:sp>
        <p:nvSpPr>
          <p:cNvPr id="5" name="CuadroTexto 4">
            <a:extLst>
              <a:ext uri="{FF2B5EF4-FFF2-40B4-BE49-F238E27FC236}">
                <a16:creationId xmlns:a16="http://schemas.microsoft.com/office/drawing/2014/main" id="{6775F4D6-D758-0DC7-D405-C22FC9A19CE2}"/>
              </a:ext>
            </a:extLst>
          </p:cNvPr>
          <p:cNvSpPr txBox="1"/>
          <p:nvPr/>
        </p:nvSpPr>
        <p:spPr>
          <a:xfrm>
            <a:off x="1061621" y="1724944"/>
            <a:ext cx="10467769" cy="1754326"/>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Su misión se centra en desarrollar estándares de redes de área local (LAN) y redes de área metropolitana (MAN), principalmente en las dos capas inferiores del modelo OSI.</a:t>
            </a:r>
          </a:p>
          <a:p>
            <a:endParaRPr lang="es-MX" dirty="0"/>
          </a:p>
          <a:p>
            <a:r>
              <a:rPr lang="es-MX" b="0" i="0" dirty="0">
                <a:solidFill>
                  <a:srgbClr val="202122"/>
                </a:solidFill>
                <a:effectLst/>
                <a:latin typeface="Arial" panose="020B0604020202020204" pitchFamily="34" charset="0"/>
              </a:rPr>
              <a:t>Se desarrolló con el fin de crear estándares para que diferentes tipos de tecnologías pudieran integrarse y trabajar juntas. El proyecto 802 define aspectos relacionados con el cableado físico y la transmisión de datos.</a:t>
            </a:r>
            <a:endParaRPr lang="es-GT" dirty="0"/>
          </a:p>
        </p:txBody>
      </p:sp>
    </p:spTree>
    <p:extLst>
      <p:ext uri="{BB962C8B-B14F-4D97-AF65-F5344CB8AC3E}">
        <p14:creationId xmlns:p14="http://schemas.microsoft.com/office/powerpoint/2010/main" val="283733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802.11</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pic>
        <p:nvPicPr>
          <p:cNvPr id="10" name="Imagen 9">
            <a:extLst>
              <a:ext uri="{FF2B5EF4-FFF2-40B4-BE49-F238E27FC236}">
                <a16:creationId xmlns:a16="http://schemas.microsoft.com/office/drawing/2014/main" id="{19021E35-798F-B1BD-7B31-EAE3BDC10BF7}"/>
              </a:ext>
            </a:extLst>
          </p:cNvPr>
          <p:cNvPicPr>
            <a:picLocks noChangeAspect="1"/>
          </p:cNvPicPr>
          <p:nvPr/>
        </p:nvPicPr>
        <p:blipFill>
          <a:blip r:embed="rId2"/>
          <a:stretch>
            <a:fillRect/>
          </a:stretch>
        </p:blipFill>
        <p:spPr>
          <a:xfrm>
            <a:off x="4335149" y="4144618"/>
            <a:ext cx="2676525" cy="1143000"/>
          </a:xfrm>
          <a:prstGeom prst="rect">
            <a:avLst/>
          </a:prstGeom>
        </p:spPr>
      </p:pic>
      <p:sp>
        <p:nvSpPr>
          <p:cNvPr id="4" name="CuadroTexto 3">
            <a:extLst>
              <a:ext uri="{FF2B5EF4-FFF2-40B4-BE49-F238E27FC236}">
                <a16:creationId xmlns:a16="http://schemas.microsoft.com/office/drawing/2014/main" id="{0F8F9B3E-DFE3-8E84-C45D-5D7124B3F244}"/>
              </a:ext>
            </a:extLst>
          </p:cNvPr>
          <p:cNvSpPr txBox="1"/>
          <p:nvPr/>
        </p:nvSpPr>
        <p:spPr>
          <a:xfrm>
            <a:off x="997225" y="1395134"/>
            <a:ext cx="10240617" cy="2308324"/>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El estándar 802.11 es una familia de normas inalámbricas creada por el  (IEEE). 802.11n es la forma más apropiada de llamar a la tecnología </a:t>
            </a:r>
            <a:r>
              <a:rPr lang="es-MX" dirty="0" err="1"/>
              <a:t>Wi</a:t>
            </a:r>
            <a:r>
              <a:rPr lang="es-MX" dirty="0"/>
              <a:t>-Fi, lanzada en 2009. Mejoró con respecto a versiones anteriores de </a:t>
            </a:r>
            <a:r>
              <a:rPr lang="es-MX" dirty="0" err="1"/>
              <a:t>Wi</a:t>
            </a:r>
            <a:r>
              <a:rPr lang="es-MX" dirty="0"/>
              <a:t>-Fi con múltiples radios, técnicas avanzadas de transmisión y recepción, y la opción de usar el espectro de 5 GHz. Todo implica una velocidad de datos de hasta 600 Mbps.</a:t>
            </a:r>
          </a:p>
          <a:p>
            <a:endParaRPr lang="es-MX" dirty="0"/>
          </a:p>
          <a:p>
            <a:r>
              <a:rPr lang="es-MX" dirty="0">
                <a:solidFill>
                  <a:srgbClr val="202122"/>
                </a:solidFill>
              </a:rPr>
              <a:t>L</a:t>
            </a:r>
            <a:r>
              <a:rPr lang="es-MX" b="0" i="0" dirty="0">
                <a:solidFill>
                  <a:srgbClr val="202122"/>
                </a:solidFill>
                <a:effectLst/>
                <a:latin typeface="Arial" panose="020B0604020202020204" pitchFamily="34" charset="0"/>
              </a:rPr>
              <a:t>a versión 802.11a utiliza la banda U-NII de 5 GHz que, para gran parte del mundo, ofrece al menos 23 canales que no se superponen en lugar de la banda de frecuencia </a:t>
            </a:r>
            <a:r>
              <a:rPr lang="es-MX" dirty="0">
                <a:solidFill>
                  <a:srgbClr val="202122"/>
                </a:solidFill>
              </a:rPr>
              <a:t>ISM</a:t>
            </a:r>
            <a:r>
              <a:rPr lang="es-MX" b="0" i="0" dirty="0">
                <a:solidFill>
                  <a:srgbClr val="202122"/>
                </a:solidFill>
                <a:effectLst/>
                <a:latin typeface="Arial" panose="020B0604020202020204" pitchFamily="34" charset="0"/>
              </a:rPr>
              <a:t> de 2,4 GHz que ofrece solo tres canales que no se superponen</a:t>
            </a:r>
            <a:endParaRPr lang="es-GT" dirty="0"/>
          </a:p>
        </p:txBody>
      </p:sp>
    </p:spTree>
    <p:extLst>
      <p:ext uri="{BB962C8B-B14F-4D97-AF65-F5344CB8AC3E}">
        <p14:creationId xmlns:p14="http://schemas.microsoft.com/office/powerpoint/2010/main" val="402445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802.11i</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pic>
        <p:nvPicPr>
          <p:cNvPr id="10" name="Imagen 9">
            <a:extLst>
              <a:ext uri="{FF2B5EF4-FFF2-40B4-BE49-F238E27FC236}">
                <a16:creationId xmlns:a16="http://schemas.microsoft.com/office/drawing/2014/main" id="{19021E35-798F-B1BD-7B31-EAE3BDC10BF7}"/>
              </a:ext>
            </a:extLst>
          </p:cNvPr>
          <p:cNvPicPr>
            <a:picLocks noChangeAspect="1"/>
          </p:cNvPicPr>
          <p:nvPr/>
        </p:nvPicPr>
        <p:blipFill>
          <a:blip r:embed="rId2"/>
          <a:stretch>
            <a:fillRect/>
          </a:stretch>
        </p:blipFill>
        <p:spPr>
          <a:xfrm>
            <a:off x="4335149" y="4144618"/>
            <a:ext cx="2676525" cy="1143000"/>
          </a:xfrm>
          <a:prstGeom prst="rect">
            <a:avLst/>
          </a:prstGeom>
        </p:spPr>
      </p:pic>
      <p:sp>
        <p:nvSpPr>
          <p:cNvPr id="4" name="CuadroTexto 3">
            <a:extLst>
              <a:ext uri="{FF2B5EF4-FFF2-40B4-BE49-F238E27FC236}">
                <a16:creationId xmlns:a16="http://schemas.microsoft.com/office/drawing/2014/main" id="{0F8F9B3E-DFE3-8E84-C45D-5D7124B3F244}"/>
              </a:ext>
            </a:extLst>
          </p:cNvPr>
          <p:cNvSpPr txBox="1"/>
          <p:nvPr/>
        </p:nvSpPr>
        <p:spPr>
          <a:xfrm>
            <a:off x="997225" y="1395134"/>
            <a:ext cx="10240617" cy="2031325"/>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b="0" i="0" dirty="0">
                <a:solidFill>
                  <a:srgbClr val="202122"/>
                </a:solidFill>
                <a:effectLst/>
                <a:latin typeface="Arial" panose="020B0604020202020204" pitchFamily="34" charset="0"/>
              </a:rPr>
              <a:t>IEEE 802.11i-2004 u 802.11i, para abreviar, es una enmienda o corrección al </a:t>
            </a:r>
            <a:r>
              <a:rPr lang="es-MX" dirty="0">
                <a:solidFill>
                  <a:srgbClr val="202122"/>
                </a:solidFill>
              </a:rPr>
              <a:t>IEEE 802.11 </a:t>
            </a:r>
            <a:r>
              <a:rPr lang="es-MX" b="0" i="0" dirty="0">
                <a:solidFill>
                  <a:srgbClr val="202122"/>
                </a:solidFill>
                <a:effectLst/>
                <a:latin typeface="Arial" panose="020B0604020202020204" pitchFamily="34" charset="0"/>
              </a:rPr>
              <a:t>original, implementado como </a:t>
            </a:r>
            <a:r>
              <a:rPr lang="es-MX" b="0" i="0" dirty="0" err="1">
                <a:solidFill>
                  <a:srgbClr val="202122"/>
                </a:solidFill>
                <a:effectLst/>
                <a:latin typeface="Arial" panose="020B0604020202020204" pitchFamily="34" charset="0"/>
              </a:rPr>
              <a:t>Wi</a:t>
            </a:r>
            <a:r>
              <a:rPr lang="es-MX" b="0" i="0" dirty="0">
                <a:solidFill>
                  <a:srgbClr val="202122"/>
                </a:solidFill>
                <a:effectLst/>
                <a:latin typeface="Arial" panose="020B0604020202020204" pitchFamily="34" charset="0"/>
              </a:rPr>
              <a:t>-Fi </a:t>
            </a:r>
            <a:r>
              <a:rPr lang="es-MX" b="0" i="0" dirty="0" err="1">
                <a:solidFill>
                  <a:srgbClr val="202122"/>
                </a:solidFill>
                <a:effectLst/>
                <a:latin typeface="Arial" panose="020B0604020202020204" pitchFamily="34" charset="0"/>
              </a:rPr>
              <a:t>Protected</a:t>
            </a:r>
            <a:r>
              <a:rPr lang="es-MX" b="0" i="0" dirty="0">
                <a:solidFill>
                  <a:srgbClr val="202122"/>
                </a:solidFill>
                <a:effectLst/>
                <a:latin typeface="Arial" panose="020B0604020202020204" pitchFamily="34" charset="0"/>
              </a:rPr>
              <a:t> Access II (WPA2). El proyecto de norma fue ratificado el 24 de junio de 2004. Esta norma especifica mecanismos de seguridad para redes inalámbricas, reemplazando la breve cláusula de autenticación y privacidad de la norma original con una cláusula de </a:t>
            </a:r>
            <a:r>
              <a:rPr lang="es-MX" b="1" dirty="0"/>
              <a:t>seguridad</a:t>
            </a:r>
            <a:r>
              <a:rPr lang="es-MX" b="0" i="0" dirty="0">
                <a:solidFill>
                  <a:srgbClr val="202122"/>
                </a:solidFill>
                <a:effectLst/>
                <a:latin typeface="Arial" panose="020B0604020202020204" pitchFamily="34" charset="0"/>
              </a:rPr>
              <a:t> detallada. En el proceso, la enmienda desaprobó la </a:t>
            </a:r>
            <a:r>
              <a:rPr lang="es-MX" b="1" i="0" u="none" strike="noStrike" dirty="0">
                <a:effectLst/>
                <a:latin typeface="Arial" panose="020B0604020202020204" pitchFamily="34" charset="0"/>
              </a:rPr>
              <a:t>Privacidad Equivalente </a:t>
            </a:r>
            <a:r>
              <a:rPr lang="es-MX" b="1" dirty="0"/>
              <a:t>por Cable </a:t>
            </a:r>
            <a:r>
              <a:rPr lang="es-MX" b="0" i="0" dirty="0">
                <a:solidFill>
                  <a:srgbClr val="202122"/>
                </a:solidFill>
                <a:effectLst/>
                <a:latin typeface="Arial" panose="020B0604020202020204" pitchFamily="34" charset="0"/>
              </a:rPr>
              <a:t>(WEP), mientras que más tarde se incorporó al estándar </a:t>
            </a:r>
            <a:r>
              <a:rPr lang="es-MX" dirty="0">
                <a:solidFill>
                  <a:srgbClr val="202122"/>
                </a:solidFill>
              </a:rPr>
              <a:t>IEEE 802.11-2007 publicado.</a:t>
            </a:r>
            <a:endParaRPr lang="es-GT" dirty="0">
              <a:solidFill>
                <a:srgbClr val="202122"/>
              </a:solidFill>
            </a:endParaRPr>
          </a:p>
        </p:txBody>
      </p:sp>
    </p:spTree>
    <p:extLst>
      <p:ext uri="{BB962C8B-B14F-4D97-AF65-F5344CB8AC3E}">
        <p14:creationId xmlns:p14="http://schemas.microsoft.com/office/powerpoint/2010/main" val="372252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802.11W-2009</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pic>
        <p:nvPicPr>
          <p:cNvPr id="10" name="Imagen 9">
            <a:extLst>
              <a:ext uri="{FF2B5EF4-FFF2-40B4-BE49-F238E27FC236}">
                <a16:creationId xmlns:a16="http://schemas.microsoft.com/office/drawing/2014/main" id="{19021E35-798F-B1BD-7B31-EAE3BDC10BF7}"/>
              </a:ext>
            </a:extLst>
          </p:cNvPr>
          <p:cNvPicPr>
            <a:picLocks noChangeAspect="1"/>
          </p:cNvPicPr>
          <p:nvPr/>
        </p:nvPicPr>
        <p:blipFill>
          <a:blip r:embed="rId2"/>
          <a:stretch>
            <a:fillRect/>
          </a:stretch>
        </p:blipFill>
        <p:spPr>
          <a:xfrm>
            <a:off x="4215879" y="4783275"/>
            <a:ext cx="2676525" cy="1143000"/>
          </a:xfrm>
          <a:prstGeom prst="rect">
            <a:avLst/>
          </a:prstGeom>
        </p:spPr>
      </p:pic>
      <p:sp>
        <p:nvSpPr>
          <p:cNvPr id="4" name="CuadroTexto 3">
            <a:extLst>
              <a:ext uri="{FF2B5EF4-FFF2-40B4-BE49-F238E27FC236}">
                <a16:creationId xmlns:a16="http://schemas.microsoft.com/office/drawing/2014/main" id="{0F8F9B3E-DFE3-8E84-C45D-5D7124B3F244}"/>
              </a:ext>
            </a:extLst>
          </p:cNvPr>
          <p:cNvSpPr txBox="1"/>
          <p:nvPr/>
        </p:nvSpPr>
        <p:spPr>
          <a:xfrm>
            <a:off x="975691" y="1786947"/>
            <a:ext cx="10240617" cy="2585323"/>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b="0" i="0" dirty="0">
                <a:solidFill>
                  <a:srgbClr val="202122"/>
                </a:solidFill>
                <a:effectLst/>
                <a:latin typeface="Arial" panose="020B0604020202020204" pitchFamily="34" charset="0"/>
              </a:rPr>
              <a:t>Es un </a:t>
            </a:r>
            <a:r>
              <a:rPr lang="es-MX" dirty="0">
                <a:latin typeface="Arial" panose="020B0604020202020204" pitchFamily="34" charset="0"/>
                <a:cs typeface="Arial" panose="020B0604020202020204" pitchFamily="34" charset="0"/>
              </a:rPr>
              <a:t>protocolo</a:t>
            </a:r>
            <a:r>
              <a:rPr lang="es-MX" b="0" i="0" dirty="0">
                <a:solidFill>
                  <a:srgbClr val="202122"/>
                </a:solidFill>
                <a:effectLst/>
                <a:latin typeface="Arial" panose="020B0604020202020204" pitchFamily="34" charset="0"/>
              </a:rPr>
              <a:t> que hace parte de </a:t>
            </a:r>
            <a:r>
              <a:rPr lang="es-MX" dirty="0">
                <a:solidFill>
                  <a:srgbClr val="202122"/>
                </a:solidFill>
              </a:rPr>
              <a:t>IEEE</a:t>
            </a:r>
            <a:r>
              <a:rPr lang="es-MX" b="0" i="0" u="none" strike="noStrike" dirty="0">
                <a:solidFill>
                  <a:srgbClr val="0645AD"/>
                </a:solidFill>
                <a:effectLst/>
                <a:latin typeface="Arial" panose="020B0604020202020204" pitchFamily="34" charset="0"/>
              </a:rPr>
              <a:t> </a:t>
            </a:r>
            <a:r>
              <a:rPr lang="es-MX" dirty="0">
                <a:solidFill>
                  <a:srgbClr val="202122"/>
                </a:solidFill>
              </a:rPr>
              <a:t>802.11 </a:t>
            </a:r>
            <a:r>
              <a:rPr lang="es-MX" b="0" i="0" dirty="0">
                <a:solidFill>
                  <a:srgbClr val="202122"/>
                </a:solidFill>
                <a:effectLst/>
                <a:latin typeface="Arial" panose="020B0604020202020204" pitchFamily="34" charset="0"/>
              </a:rPr>
              <a:t>basado en el protocolo </a:t>
            </a:r>
            <a:r>
              <a:rPr lang="es-MX" dirty="0">
                <a:solidFill>
                  <a:srgbClr val="202122"/>
                </a:solidFill>
              </a:rPr>
              <a:t>802.11i,</a:t>
            </a:r>
            <a:r>
              <a:rPr lang="es-MX" b="0" i="0" dirty="0">
                <a:solidFill>
                  <a:srgbClr val="202122"/>
                </a:solidFill>
                <a:effectLst/>
                <a:latin typeface="Arial" panose="020B0604020202020204" pitchFamily="34" charset="0"/>
              </a:rPr>
              <a:t> sirve para proteger redes </a:t>
            </a:r>
            <a:r>
              <a:rPr lang="es-MX" dirty="0">
                <a:solidFill>
                  <a:srgbClr val="202122"/>
                </a:solidFill>
              </a:rPr>
              <a:t>WLAN </a:t>
            </a:r>
            <a:r>
              <a:rPr lang="es-MX" b="0" i="0" dirty="0">
                <a:solidFill>
                  <a:srgbClr val="202122"/>
                </a:solidFill>
                <a:effectLst/>
                <a:latin typeface="Arial" panose="020B0604020202020204" pitchFamily="34" charset="0"/>
              </a:rPr>
              <a:t>contra ataques sutiles en las tramas de gestión inalámbricas (WLAN).</a:t>
            </a:r>
          </a:p>
          <a:p>
            <a:r>
              <a:rPr lang="es-MX" b="0" i="0" dirty="0">
                <a:solidFill>
                  <a:srgbClr val="202122"/>
                </a:solidFill>
                <a:effectLst/>
                <a:latin typeface="Arial" panose="020B0604020202020204" pitchFamily="34" charset="0"/>
              </a:rPr>
              <a:t>Lo que se busca es extender la protección que se obtiene del estándar 802.11i más allá de los datos hasta las tramas de gestión, responsables de las principales operaciones de una red.</a:t>
            </a:r>
          </a:p>
          <a:p>
            <a:r>
              <a:rPr lang="es-MX" b="0" i="0" dirty="0">
                <a:solidFill>
                  <a:srgbClr val="202122"/>
                </a:solidFill>
                <a:effectLst/>
                <a:latin typeface="Arial" panose="020B0604020202020204" pitchFamily="34" charset="0"/>
              </a:rPr>
              <a:t>El IEEE 802.11w fue publicado en 2009 como una adición para 802.11i cubriendo su marco de gestión de seguridad. Introduce marcos de gestión protegida con la ayuda de mecanismos que permiten saber la autenticidad del origen de los datos, la integridad de datos y protección de reproducción</a:t>
            </a:r>
          </a:p>
          <a:p>
            <a:endParaRPr lang="es-GT" dirty="0"/>
          </a:p>
        </p:txBody>
      </p:sp>
    </p:spTree>
    <p:extLst>
      <p:ext uri="{BB962C8B-B14F-4D97-AF65-F5344CB8AC3E}">
        <p14:creationId xmlns:p14="http://schemas.microsoft.com/office/powerpoint/2010/main" val="733295892"/>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ería">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2714</TotalTime>
  <Words>1358</Words>
  <Application>Microsoft Office PowerPoint</Application>
  <PresentationFormat>Panorámica</PresentationFormat>
  <Paragraphs>104</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Century Gothic</vt:lpstr>
      <vt:lpstr>Corbel</vt:lpstr>
      <vt:lpstr>IBM Plex Sans</vt:lpstr>
      <vt:lpstr>inherit</vt:lpstr>
      <vt:lpstr>Wingdings</vt:lpstr>
      <vt:lpstr>Galería</vt:lpstr>
      <vt:lpstr>Redes de computadoras II  Clase 3 </vt:lpstr>
      <vt:lpstr>Temas</vt:lpstr>
      <vt:lpstr>eSTANDARES ieee</vt:lpstr>
      <vt:lpstr>VHDL</vt:lpstr>
      <vt:lpstr>POSIX</vt:lpstr>
      <vt:lpstr>IEEE 802</vt:lpstr>
      <vt:lpstr>802.11</vt:lpstr>
      <vt:lpstr>802.11i</vt:lpstr>
      <vt:lpstr>802.11W-2009</vt:lpstr>
      <vt:lpstr>ITU</vt:lpstr>
      <vt:lpstr>ITU-TSS</vt:lpstr>
      <vt:lpstr>mnp</vt:lpstr>
      <vt:lpstr>Duplex y semi-duplex</vt:lpstr>
      <vt:lpstr>EIA/TIA</vt:lpstr>
      <vt:lpstr>Campo de aplicación de la norma EIA/TIA</vt:lpstr>
      <vt:lpstr>EIA/TIA</vt:lpstr>
      <vt:lpstr>Quiz</vt:lpstr>
      <vt:lpstr>PRACTICA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 I</dc:title>
  <dc:creator>Garcia Flores, Walter Vinicio</dc:creator>
  <cp:lastModifiedBy>Garcia Flores, Walter Vinicio</cp:lastModifiedBy>
  <cp:revision>158</cp:revision>
  <dcterms:created xsi:type="dcterms:W3CDTF">2023-02-13T23:20:41Z</dcterms:created>
  <dcterms:modified xsi:type="dcterms:W3CDTF">2023-02-18T13:04:38Z</dcterms:modified>
</cp:coreProperties>
</file>