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7" r:id="rId2"/>
    <p:sldId id="256" r:id="rId3"/>
    <p:sldId id="279" r:id="rId4"/>
    <p:sldId id="258" r:id="rId5"/>
    <p:sldId id="259" r:id="rId6"/>
    <p:sldId id="280" r:id="rId7"/>
    <p:sldId id="26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21/02/2023</a:t>
            </a:fld>
            <a:endParaRPr lang="es-GT"/>
          </a:p>
        </p:txBody>
      </p:sp>
      <p:sp>
        <p:nvSpPr>
          <p:cNvPr id="5" name="Footer Placeholder 4"/>
          <p:cNvSpPr>
            <a:spLocks noGrp="1"/>
          </p:cNvSpPr>
          <p:nvPr>
            <p:ph type="ftr" sz="quarter" idx="11"/>
          </p:nvPr>
        </p:nvSpPr>
        <p:spPr>
          <a:xfrm>
            <a:off x="1127124" y="329307"/>
            <a:ext cx="5943668" cy="309201"/>
          </a:xfrm>
        </p:spPr>
        <p:txBody>
          <a:bodyPr/>
          <a:lstStyle/>
          <a:p>
            <a:endParaRPr lang="es-GT"/>
          </a:p>
        </p:txBody>
      </p:sp>
      <p:sp>
        <p:nvSpPr>
          <p:cNvPr id="6" name="Slide Number Placeholder 5"/>
          <p:cNvSpPr>
            <a:spLocks noGrp="1"/>
          </p:cNvSpPr>
          <p:nvPr>
            <p:ph type="sldNum" sz="quarter" idx="12"/>
          </p:nvPr>
        </p:nvSpPr>
        <p:spPr>
          <a:xfrm>
            <a:off x="9924392" y="134930"/>
            <a:ext cx="811019" cy="503578"/>
          </a:xfrm>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339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21/02/2023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336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21/02/2023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6352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3CCC8A7D-1997-4D06-B48B-3C00FFF29654}" type="datetimeFigureOut">
              <a:rPr lang="es-GT" smtClean="0"/>
              <a:t>21/02/2023</a:t>
            </a:fld>
            <a:endParaRPr lang="es-GT"/>
          </a:p>
        </p:txBody>
      </p:sp>
      <p:sp>
        <p:nvSpPr>
          <p:cNvPr id="5" name="Footer Placeholder 4"/>
          <p:cNvSpPr>
            <a:spLocks noGrp="1"/>
          </p:cNvSpPr>
          <p:nvPr>
            <p:ph type="ftr" sz="quarter" idx="11"/>
          </p:nvPr>
        </p:nvSpPr>
        <p:spPr/>
        <p:txBody>
          <a:bodyPr/>
          <a:lstStyle>
            <a:lvl1pPr>
              <a:defRPr sz="1200"/>
            </a:lvl1p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9336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CCC8A7D-1997-4D06-B48B-3C00FFF29654}" type="datetimeFigureOut">
              <a:rPr lang="es-GT" smtClean="0"/>
              <a:t>21/02/2023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972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CC8A7D-1997-4D06-B48B-3C00FFF29654}" type="datetimeFigureOut">
              <a:rPr lang="es-GT" smtClean="0"/>
              <a:t>21/02/2023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9356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CC8A7D-1997-4D06-B48B-3C00FFF29654}" type="datetimeFigureOut">
              <a:rPr lang="es-GT" smtClean="0"/>
              <a:t>21/02/2023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05CBD84-66F4-4180-A568-ABF01F768815}" type="slidenum">
              <a:rPr lang="es-GT" smtClean="0"/>
              <a:t>‹Nº›</a:t>
            </a:fld>
            <a:endParaRPr lang="es-GT"/>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0118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CC8A7D-1997-4D06-B48B-3C00FFF29654}" type="datetimeFigureOut">
              <a:rPr lang="es-GT" smtClean="0"/>
              <a:t>21/02/2023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05CBD84-66F4-4180-A568-ABF01F768815}" type="slidenum">
              <a:rPr lang="es-GT" smtClean="0"/>
              <a:t>‹Nº›</a:t>
            </a:fld>
            <a:endParaRPr lang="es-GT"/>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6971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C8A7D-1997-4D06-B48B-3C00FFF29654}" type="datetimeFigureOut">
              <a:rPr lang="es-GT" smtClean="0"/>
              <a:t>21/02/2023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15014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21/02/2023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6432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CCC8A7D-1997-4D06-B48B-3C00FFF29654}" type="datetimeFigureOut">
              <a:rPr lang="es-GT" smtClean="0"/>
              <a:t>21/02/2023</a:t>
            </a:fld>
            <a:endParaRPr lang="es-GT"/>
          </a:p>
        </p:txBody>
      </p:sp>
      <p:sp>
        <p:nvSpPr>
          <p:cNvPr id="6" name="Footer Placeholder 5"/>
          <p:cNvSpPr>
            <a:spLocks noGrp="1"/>
          </p:cNvSpPr>
          <p:nvPr>
            <p:ph type="ftr" sz="quarter" idx="11"/>
          </p:nvPr>
        </p:nvSpPr>
        <p:spPr>
          <a:xfrm>
            <a:off x="1125300" y="318640"/>
            <a:ext cx="4877818" cy="320931"/>
          </a:xfrm>
        </p:spPr>
        <p:txBody>
          <a:bodyPr/>
          <a:lstStyle/>
          <a:p>
            <a:endParaRPr lang="es-GT"/>
          </a:p>
        </p:txBody>
      </p:sp>
      <p:sp>
        <p:nvSpPr>
          <p:cNvPr id="7" name="Slide Number Placeholder 6"/>
          <p:cNvSpPr>
            <a:spLocks noGrp="1"/>
          </p:cNvSpPr>
          <p:nvPr>
            <p:ph type="sldNum" sz="quarter" idx="12"/>
          </p:nvPr>
        </p:nvSpPr>
        <p:spPr>
          <a:xfrm>
            <a:off x="6176794" y="137408"/>
            <a:ext cx="811019" cy="503578"/>
          </a:xfrm>
        </p:spPr>
        <p:txBody>
          <a:bodyPr/>
          <a:lstStyle/>
          <a:p>
            <a:fld id="{605CBD84-66F4-4180-A568-ABF01F768815}" type="slidenum">
              <a:rPr lang="es-GT" smtClean="0"/>
              <a:t>‹Nº›</a:t>
            </a:fld>
            <a:endParaRPr lang="es-GT"/>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70533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CC8A7D-1997-4D06-B48B-3C00FFF29654}" type="datetimeFigureOut">
              <a:rPr lang="es-GT" smtClean="0"/>
              <a:t>21/02/2023</a:t>
            </a:fld>
            <a:endParaRPr lang="es-GT"/>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05CBD84-66F4-4180-A568-ABF01F768815}" type="slidenum">
              <a:rPr lang="es-GT" smtClean="0"/>
              <a:t>‹Nº›</a:t>
            </a:fld>
            <a:endParaRPr lang="es-GT"/>
          </a:p>
        </p:txBody>
      </p:sp>
    </p:spTree>
    <p:extLst>
      <p:ext uri="{BB962C8B-B14F-4D97-AF65-F5344CB8AC3E}">
        <p14:creationId xmlns:p14="http://schemas.microsoft.com/office/powerpoint/2010/main" val="199527223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AFA7EDDA-3031-480A-AABD-CB2FE21B8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3">
            <a:extLst>
              <a:ext uri="{FF2B5EF4-FFF2-40B4-BE49-F238E27FC236}">
                <a16:creationId xmlns:a16="http://schemas.microsoft.com/office/drawing/2014/main" id="{2576D403-029E-446F-84D4-1383440CAD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5755441" y="983835"/>
            <a:ext cx="5305198" cy="2422561"/>
          </a:xfrm>
        </p:spPr>
        <p:txBody>
          <a:bodyPr>
            <a:normAutofit/>
          </a:bodyPr>
          <a:lstStyle/>
          <a:p>
            <a:r>
              <a:rPr lang="es-GT" sz="3400" dirty="0"/>
              <a:t>Redes de computadoras II</a:t>
            </a:r>
            <a:br>
              <a:rPr lang="es-GT" sz="3400" dirty="0"/>
            </a:br>
            <a:br>
              <a:rPr lang="es-GT" sz="3400" dirty="0"/>
            </a:br>
            <a:r>
              <a:rPr lang="es-GT" sz="3400" dirty="0"/>
              <a:t>Clase 1</a:t>
            </a:r>
            <a:br>
              <a:rPr lang="es-GT" sz="3400" dirty="0"/>
            </a:br>
            <a:endParaRPr lang="es-GT" sz="3400" dirty="0"/>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9784087" y="5515042"/>
            <a:ext cx="2169374" cy="468768"/>
          </a:xfrm>
        </p:spPr>
        <p:txBody>
          <a:bodyPr>
            <a:normAutofit fontScale="92500"/>
          </a:bodyPr>
          <a:lstStyle/>
          <a:p>
            <a:r>
              <a:rPr lang="es-GT" b="1" dirty="0"/>
              <a:t>Ing. Walter García</a:t>
            </a:r>
          </a:p>
        </p:txBody>
      </p:sp>
      <p:grpSp>
        <p:nvGrpSpPr>
          <p:cNvPr id="15" name="Group 15">
            <a:extLst>
              <a:ext uri="{FF2B5EF4-FFF2-40B4-BE49-F238E27FC236}">
                <a16:creationId xmlns:a16="http://schemas.microsoft.com/office/drawing/2014/main" id="{4816BC83-A25F-43AD-9E32-EDB556FF38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17" name="Rectangle 16">
              <a:extLst>
                <a:ext uri="{FF2B5EF4-FFF2-40B4-BE49-F238E27FC236}">
                  <a16:creationId xmlns:a16="http://schemas.microsoft.com/office/drawing/2014/main" id="{5A61B6D6-C786-43A5-ABAC-1D09658CA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7">
              <a:extLst>
                <a:ext uri="{FF2B5EF4-FFF2-40B4-BE49-F238E27FC236}">
                  <a16:creationId xmlns:a16="http://schemas.microsoft.com/office/drawing/2014/main" id="{9E7BEA26-7E30-4B07-A8A7-313E96B994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1" name="Picture 19">
            <a:extLst>
              <a:ext uri="{FF2B5EF4-FFF2-40B4-BE49-F238E27FC236}">
                <a16:creationId xmlns:a16="http://schemas.microsoft.com/office/drawing/2014/main" id="{88E28A69-8E6D-4069-B1BF-3E1FF828E7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53521" b="36564"/>
          <a:stretch/>
        </p:blipFill>
        <p:spPr>
          <a:xfrm>
            <a:off x="5755426" y="643464"/>
            <a:ext cx="5312664" cy="155448"/>
          </a:xfrm>
          <a:prstGeom prst="rect">
            <a:avLst/>
          </a:prstGeom>
          <a:noFill/>
          <a:ln>
            <a:noFill/>
          </a:ln>
        </p:spPr>
      </p:pic>
      <p:sp>
        <p:nvSpPr>
          <p:cNvPr id="22" name="Rectangle 21">
            <a:extLst>
              <a:ext uri="{FF2B5EF4-FFF2-40B4-BE49-F238E27FC236}">
                <a16:creationId xmlns:a16="http://schemas.microsoft.com/office/drawing/2014/main" id="{C85D9E3A-4055-4E75-99D6-A8BC78E24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3671503"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rdenador">
            <a:extLst>
              <a:ext uri="{FF2B5EF4-FFF2-40B4-BE49-F238E27FC236}">
                <a16:creationId xmlns:a16="http://schemas.microsoft.com/office/drawing/2014/main" id="{815A69D3-3F1B-17A7-405A-CB35A19D5C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1223" y="1368360"/>
            <a:ext cx="3362141" cy="3362141"/>
          </a:xfrm>
          <a:prstGeom prst="rect">
            <a:avLst/>
          </a:prstGeom>
        </p:spPr>
      </p:pic>
      <p:pic>
        <p:nvPicPr>
          <p:cNvPr id="24" name="Picture 23">
            <a:extLst>
              <a:ext uri="{FF2B5EF4-FFF2-40B4-BE49-F238E27FC236}">
                <a16:creationId xmlns:a16="http://schemas.microsoft.com/office/drawing/2014/main" id="{4CB1121D-9064-4FD7-A180-A500545847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6" name="Straight Connector 25">
            <a:extLst>
              <a:ext uri="{FF2B5EF4-FFF2-40B4-BE49-F238E27FC236}">
                <a16:creationId xmlns:a16="http://schemas.microsoft.com/office/drawing/2014/main" id="{69C1C8D3-4CB3-40C0-82CB-AD7FC8C88A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417982" y="1625146"/>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3: Red</a:t>
            </a:r>
          </a:p>
        </p:txBody>
      </p:sp>
      <p:sp>
        <p:nvSpPr>
          <p:cNvPr id="10" name="Flecha: hacia abajo 9">
            <a:extLst>
              <a:ext uri="{FF2B5EF4-FFF2-40B4-BE49-F238E27FC236}">
                <a16:creationId xmlns:a16="http://schemas.microsoft.com/office/drawing/2014/main" id="{093EB7E5-E7C0-77E3-A81B-283E1DB46591}"/>
              </a:ext>
            </a:extLst>
          </p:cNvPr>
          <p:cNvSpPr/>
          <p:nvPr/>
        </p:nvSpPr>
        <p:spPr>
          <a:xfrm rot="16200000">
            <a:off x="3543619" y="1169522"/>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4" name="CuadroTexto 3">
            <a:extLst>
              <a:ext uri="{FF2B5EF4-FFF2-40B4-BE49-F238E27FC236}">
                <a16:creationId xmlns:a16="http://schemas.microsoft.com/office/drawing/2014/main" id="{BCC530EC-EB12-5889-0ECA-D510FEF0F0C8}"/>
              </a:ext>
            </a:extLst>
          </p:cNvPr>
          <p:cNvSpPr txBox="1"/>
          <p:nvPr/>
        </p:nvSpPr>
        <p:spPr>
          <a:xfrm>
            <a:off x="4711147" y="1593135"/>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paquetes</a:t>
            </a:r>
          </a:p>
        </p:txBody>
      </p:sp>
      <p:sp>
        <p:nvSpPr>
          <p:cNvPr id="8" name="CuadroTexto 7">
            <a:extLst>
              <a:ext uri="{FF2B5EF4-FFF2-40B4-BE49-F238E27FC236}">
                <a16:creationId xmlns:a16="http://schemas.microsoft.com/office/drawing/2014/main" id="{970E47DD-5781-9B22-19F5-868F48DFF503}"/>
              </a:ext>
            </a:extLst>
          </p:cNvPr>
          <p:cNvSpPr txBox="1"/>
          <p:nvPr/>
        </p:nvSpPr>
        <p:spPr>
          <a:xfrm>
            <a:off x="1374911" y="2179147"/>
            <a:ext cx="8802757" cy="646331"/>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Los paquetes constan de dos partes: el encabezado y la carga útil. El encabezado contiene información sobre el paquete, como sus direcciones IP de origen y destino</a:t>
            </a:r>
            <a:endParaRPr lang="es-GT" dirty="0"/>
          </a:p>
        </p:txBody>
      </p:sp>
      <p:sp>
        <p:nvSpPr>
          <p:cNvPr id="9" name="CuadroTexto 8">
            <a:extLst>
              <a:ext uri="{FF2B5EF4-FFF2-40B4-BE49-F238E27FC236}">
                <a16:creationId xmlns:a16="http://schemas.microsoft.com/office/drawing/2014/main" id="{297CA8EA-0AC8-1726-C146-18AE565E8D54}"/>
              </a:ext>
            </a:extLst>
          </p:cNvPr>
          <p:cNvSpPr txBox="1"/>
          <p:nvPr/>
        </p:nvSpPr>
        <p:spPr>
          <a:xfrm>
            <a:off x="1374911" y="3010147"/>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3: Red</a:t>
            </a:r>
          </a:p>
        </p:txBody>
      </p:sp>
      <p:sp>
        <p:nvSpPr>
          <p:cNvPr id="12" name="Flecha: hacia abajo 11">
            <a:extLst>
              <a:ext uri="{FF2B5EF4-FFF2-40B4-BE49-F238E27FC236}">
                <a16:creationId xmlns:a16="http://schemas.microsoft.com/office/drawing/2014/main" id="{5E489787-3298-1972-E3A9-A4588807C3C3}"/>
              </a:ext>
            </a:extLst>
          </p:cNvPr>
          <p:cNvSpPr/>
          <p:nvPr/>
        </p:nvSpPr>
        <p:spPr>
          <a:xfrm rot="16200000">
            <a:off x="3500548" y="2554523"/>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3" name="CuadroTexto 12">
            <a:extLst>
              <a:ext uri="{FF2B5EF4-FFF2-40B4-BE49-F238E27FC236}">
                <a16:creationId xmlns:a16="http://schemas.microsoft.com/office/drawing/2014/main" id="{64828863-65C3-B404-934C-18B263A775B6}"/>
              </a:ext>
            </a:extLst>
          </p:cNvPr>
          <p:cNvSpPr txBox="1"/>
          <p:nvPr/>
        </p:nvSpPr>
        <p:spPr>
          <a:xfrm>
            <a:off x="4668076" y="2978136"/>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Enrutamiento</a:t>
            </a:r>
          </a:p>
        </p:txBody>
      </p:sp>
      <p:sp>
        <p:nvSpPr>
          <p:cNvPr id="15" name="CuadroTexto 14">
            <a:extLst>
              <a:ext uri="{FF2B5EF4-FFF2-40B4-BE49-F238E27FC236}">
                <a16:creationId xmlns:a16="http://schemas.microsoft.com/office/drawing/2014/main" id="{25B8BE5E-4F0F-2632-12E5-42483404E833}"/>
              </a:ext>
            </a:extLst>
          </p:cNvPr>
          <p:cNvSpPr txBox="1"/>
          <p:nvPr/>
        </p:nvSpPr>
        <p:spPr>
          <a:xfrm>
            <a:off x="1417982" y="3437129"/>
            <a:ext cx="9047922" cy="1754326"/>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El enrutamiento de redes es el proceso de selección de una ruta a través de una o más redes. Los principios del enrutamiento se pueden aplicar a cualquier tipo de red, desde las redes telefónicas hasta el transporte público. En las redes de conmutación de paquetes, como Internet, el enrutamiento selecciona las rutas para que los paquetes del Protocolo de Internet (IP) vayan desde su origen hasta su destino. Estas decisiones de enrutamiento en Internet las llevan a cabo piezas especializadas de hardware de red conocidas como enrutadores.</a:t>
            </a:r>
            <a:endParaRPr lang="es-GT" dirty="0"/>
          </a:p>
        </p:txBody>
      </p:sp>
    </p:spTree>
    <p:extLst>
      <p:ext uri="{BB962C8B-B14F-4D97-AF65-F5344CB8AC3E}">
        <p14:creationId xmlns:p14="http://schemas.microsoft.com/office/powerpoint/2010/main" val="57462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417982" y="1625146"/>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4: Red</a:t>
            </a:r>
          </a:p>
        </p:txBody>
      </p:sp>
      <p:sp>
        <p:nvSpPr>
          <p:cNvPr id="10" name="Flecha: hacia abajo 9">
            <a:extLst>
              <a:ext uri="{FF2B5EF4-FFF2-40B4-BE49-F238E27FC236}">
                <a16:creationId xmlns:a16="http://schemas.microsoft.com/office/drawing/2014/main" id="{093EB7E5-E7C0-77E3-A81B-283E1DB46591}"/>
              </a:ext>
            </a:extLst>
          </p:cNvPr>
          <p:cNvSpPr/>
          <p:nvPr/>
        </p:nvSpPr>
        <p:spPr>
          <a:xfrm>
            <a:off x="2152141" y="2114167"/>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7" name="Imagen 6">
            <a:extLst>
              <a:ext uri="{FF2B5EF4-FFF2-40B4-BE49-F238E27FC236}">
                <a16:creationId xmlns:a16="http://schemas.microsoft.com/office/drawing/2014/main" id="{AAD54A9D-B4A3-8710-CFC1-92AD5F6EDB76}"/>
              </a:ext>
            </a:extLst>
          </p:cNvPr>
          <p:cNvPicPr>
            <a:picLocks noChangeAspect="1"/>
          </p:cNvPicPr>
          <p:nvPr/>
        </p:nvPicPr>
        <p:blipFill>
          <a:blip r:embed="rId2"/>
          <a:stretch>
            <a:fillRect/>
          </a:stretch>
        </p:blipFill>
        <p:spPr>
          <a:xfrm>
            <a:off x="3743325" y="1347404"/>
            <a:ext cx="4705350" cy="1533525"/>
          </a:xfrm>
          <a:prstGeom prst="rect">
            <a:avLst/>
          </a:prstGeom>
        </p:spPr>
      </p:pic>
      <p:sp>
        <p:nvSpPr>
          <p:cNvPr id="14" name="CuadroTexto 13">
            <a:extLst>
              <a:ext uri="{FF2B5EF4-FFF2-40B4-BE49-F238E27FC236}">
                <a16:creationId xmlns:a16="http://schemas.microsoft.com/office/drawing/2014/main" id="{9B7C775B-16E7-234F-62AE-B123E8B5695A}"/>
              </a:ext>
            </a:extLst>
          </p:cNvPr>
          <p:cNvSpPr txBox="1"/>
          <p:nvPr/>
        </p:nvSpPr>
        <p:spPr>
          <a:xfrm>
            <a:off x="1417982" y="3759963"/>
            <a:ext cx="9862931" cy="147732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capa 4 es la responsable de las comunicaciones de extremo a extremo entre dos dispositivos. Esto implica, antes de proceder a ejecutar el envío a la capa 3, tomar datos de la capa de sesión y fragmentarlos seguidamente en trozos más pequeños llamados segmentos. La capa de transporte del dispositivo receptor es la responsable luego de rearmar tales segmentos y construir con ellos datos que la capa de sesión pueda consumir.</a:t>
            </a:r>
            <a:endParaRPr lang="es-GT" dirty="0"/>
          </a:p>
        </p:txBody>
      </p:sp>
    </p:spTree>
    <p:extLst>
      <p:ext uri="{BB962C8B-B14F-4D97-AF65-F5344CB8AC3E}">
        <p14:creationId xmlns:p14="http://schemas.microsoft.com/office/powerpoint/2010/main" val="133140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417982" y="1625146"/>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4: Red</a:t>
            </a:r>
          </a:p>
        </p:txBody>
      </p:sp>
      <p:sp>
        <p:nvSpPr>
          <p:cNvPr id="10" name="Flecha: hacia abajo 9">
            <a:extLst>
              <a:ext uri="{FF2B5EF4-FFF2-40B4-BE49-F238E27FC236}">
                <a16:creationId xmlns:a16="http://schemas.microsoft.com/office/drawing/2014/main" id="{093EB7E5-E7C0-77E3-A81B-283E1DB46591}"/>
              </a:ext>
            </a:extLst>
          </p:cNvPr>
          <p:cNvSpPr/>
          <p:nvPr/>
        </p:nvSpPr>
        <p:spPr>
          <a:xfrm>
            <a:off x="2152141" y="2114167"/>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7" name="Imagen 6">
            <a:extLst>
              <a:ext uri="{FF2B5EF4-FFF2-40B4-BE49-F238E27FC236}">
                <a16:creationId xmlns:a16="http://schemas.microsoft.com/office/drawing/2014/main" id="{AAD54A9D-B4A3-8710-CFC1-92AD5F6EDB76}"/>
              </a:ext>
            </a:extLst>
          </p:cNvPr>
          <p:cNvPicPr>
            <a:picLocks noChangeAspect="1"/>
          </p:cNvPicPr>
          <p:nvPr/>
        </p:nvPicPr>
        <p:blipFill>
          <a:blip r:embed="rId2"/>
          <a:stretch>
            <a:fillRect/>
          </a:stretch>
        </p:blipFill>
        <p:spPr>
          <a:xfrm>
            <a:off x="3743325" y="1347404"/>
            <a:ext cx="4705350" cy="1533525"/>
          </a:xfrm>
          <a:prstGeom prst="rect">
            <a:avLst/>
          </a:prstGeom>
        </p:spPr>
      </p:pic>
      <p:sp>
        <p:nvSpPr>
          <p:cNvPr id="5" name="CuadroTexto 4">
            <a:extLst>
              <a:ext uri="{FF2B5EF4-FFF2-40B4-BE49-F238E27FC236}">
                <a16:creationId xmlns:a16="http://schemas.microsoft.com/office/drawing/2014/main" id="{8A101D1A-49DE-F8B8-AEE4-78F6FC8CAA86}"/>
              </a:ext>
            </a:extLst>
          </p:cNvPr>
          <p:cNvSpPr txBox="1"/>
          <p:nvPr/>
        </p:nvSpPr>
        <p:spPr>
          <a:xfrm>
            <a:off x="1417982" y="3514436"/>
            <a:ext cx="10038936" cy="147732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capa de transporte también es responsable del control de flujo y el control de errores. El control de flujo determina una velocidad óptima de transmisión para garantizar que un emisor con una conexión rápida no abrume a un receptor con una conexión lenta. La capa de transporte realiza un control de errores en el extremo receptor al garantizar que los datos recibidos estén completos y solicitar una retransmisión si no lo están.</a:t>
            </a:r>
            <a:endParaRPr lang="es-GT" dirty="0"/>
          </a:p>
        </p:txBody>
      </p:sp>
    </p:spTree>
    <p:extLst>
      <p:ext uri="{BB962C8B-B14F-4D97-AF65-F5344CB8AC3E}">
        <p14:creationId xmlns:p14="http://schemas.microsoft.com/office/powerpoint/2010/main" val="369602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417982" y="1625146"/>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4: Red</a:t>
            </a:r>
          </a:p>
        </p:txBody>
      </p:sp>
      <p:sp>
        <p:nvSpPr>
          <p:cNvPr id="4" name="Flecha: hacia abajo 3">
            <a:extLst>
              <a:ext uri="{FF2B5EF4-FFF2-40B4-BE49-F238E27FC236}">
                <a16:creationId xmlns:a16="http://schemas.microsoft.com/office/drawing/2014/main" id="{340A91DB-B1DC-64B2-FA6A-CF22E7614E5D}"/>
              </a:ext>
            </a:extLst>
          </p:cNvPr>
          <p:cNvSpPr/>
          <p:nvPr/>
        </p:nvSpPr>
        <p:spPr>
          <a:xfrm rot="16200000">
            <a:off x="3543619" y="1169522"/>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8" name="CuadroTexto 7">
            <a:extLst>
              <a:ext uri="{FF2B5EF4-FFF2-40B4-BE49-F238E27FC236}">
                <a16:creationId xmlns:a16="http://schemas.microsoft.com/office/drawing/2014/main" id="{282D87DC-60B9-E82B-BDC7-0E5B2DF30B48}"/>
              </a:ext>
            </a:extLst>
          </p:cNvPr>
          <p:cNvSpPr txBox="1"/>
          <p:nvPr/>
        </p:nvSpPr>
        <p:spPr>
          <a:xfrm>
            <a:off x="4649766" y="1625145"/>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Protocolo UDP</a:t>
            </a:r>
          </a:p>
        </p:txBody>
      </p:sp>
      <p:sp>
        <p:nvSpPr>
          <p:cNvPr id="7" name="CuadroTexto 6">
            <a:extLst>
              <a:ext uri="{FF2B5EF4-FFF2-40B4-BE49-F238E27FC236}">
                <a16:creationId xmlns:a16="http://schemas.microsoft.com/office/drawing/2014/main" id="{50419BE7-2A48-8BEB-1653-70D28B913A43}"/>
              </a:ext>
            </a:extLst>
          </p:cNvPr>
          <p:cNvSpPr txBox="1"/>
          <p:nvPr/>
        </p:nvSpPr>
        <p:spPr>
          <a:xfrm>
            <a:off x="1417982" y="2381666"/>
            <a:ext cx="8822635" cy="1754326"/>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El Protocolo de datagrama de usuarios, o UDP, es un protocolo de comunicación que se utiliza en Internet para transmisiones sujetas a limitaciones temporales, como la reproducción de vídeo o las búsquedas en DNS. Acelera las comunicaciones al no establecer formalmente una conexión antes de transferir los datos. Esto permite que los datos se transfieran muy rápido, pero también puede hacer que los paquetes se pierdan en tránsito, y crear oportunidades para vulnerabilidades en forma de ataques </a:t>
            </a:r>
            <a:r>
              <a:rPr lang="es-MX" dirty="0" err="1"/>
              <a:t>DDoS</a:t>
            </a:r>
            <a:r>
              <a:rPr lang="es-MX" dirty="0"/>
              <a:t>.</a:t>
            </a:r>
            <a:endParaRPr lang="es-GT" dirty="0"/>
          </a:p>
        </p:txBody>
      </p:sp>
    </p:spTree>
    <p:extLst>
      <p:ext uri="{BB962C8B-B14F-4D97-AF65-F5344CB8AC3E}">
        <p14:creationId xmlns:p14="http://schemas.microsoft.com/office/powerpoint/2010/main" val="204966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417982" y="1625146"/>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5: Sesión</a:t>
            </a:r>
          </a:p>
        </p:txBody>
      </p:sp>
      <p:sp>
        <p:nvSpPr>
          <p:cNvPr id="5" name="Flecha: hacia abajo 4">
            <a:extLst>
              <a:ext uri="{FF2B5EF4-FFF2-40B4-BE49-F238E27FC236}">
                <a16:creationId xmlns:a16="http://schemas.microsoft.com/office/drawing/2014/main" id="{EDCA955A-23EF-A780-AD59-88081B26A364}"/>
              </a:ext>
            </a:extLst>
          </p:cNvPr>
          <p:cNvSpPr/>
          <p:nvPr/>
        </p:nvSpPr>
        <p:spPr>
          <a:xfrm>
            <a:off x="2152141" y="2114167"/>
            <a:ext cx="484632" cy="1092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10" name="Imagen 9">
            <a:extLst>
              <a:ext uri="{FF2B5EF4-FFF2-40B4-BE49-F238E27FC236}">
                <a16:creationId xmlns:a16="http://schemas.microsoft.com/office/drawing/2014/main" id="{D03FBC9E-BE85-61AB-639C-CC9464305F5E}"/>
              </a:ext>
            </a:extLst>
          </p:cNvPr>
          <p:cNvPicPr>
            <a:picLocks noChangeAspect="1"/>
          </p:cNvPicPr>
          <p:nvPr/>
        </p:nvPicPr>
        <p:blipFill>
          <a:blip r:embed="rId2"/>
          <a:stretch>
            <a:fillRect/>
          </a:stretch>
        </p:blipFill>
        <p:spPr>
          <a:xfrm>
            <a:off x="4688578" y="1530626"/>
            <a:ext cx="2390775" cy="1676400"/>
          </a:xfrm>
          <a:prstGeom prst="rect">
            <a:avLst/>
          </a:prstGeom>
        </p:spPr>
      </p:pic>
      <p:sp>
        <p:nvSpPr>
          <p:cNvPr id="12" name="CuadroTexto 11">
            <a:extLst>
              <a:ext uri="{FF2B5EF4-FFF2-40B4-BE49-F238E27FC236}">
                <a16:creationId xmlns:a16="http://schemas.microsoft.com/office/drawing/2014/main" id="{B67B93F0-6B6A-458D-2E55-6FF028445B46}"/>
              </a:ext>
            </a:extLst>
          </p:cNvPr>
          <p:cNvSpPr txBox="1"/>
          <p:nvPr/>
        </p:nvSpPr>
        <p:spPr>
          <a:xfrm>
            <a:off x="1775900" y="3296068"/>
            <a:ext cx="8587300" cy="147732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capa de sesión es la responsable de la apertura y cierre de comunicaciones entre dos dispositivos. Ese tiempo que transcurre entre la apertura de la comunicación y el cierre de esta se conoce como sesión. La capa de sesión garantiza que la sesión permanezca abierta el tiempo suficiente como para transferir todos los datos que se están intercambiando; tras esto, cerrará sin demora la sesión para evitar desperdicio de recursos.</a:t>
            </a:r>
            <a:endParaRPr lang="es-GT" dirty="0"/>
          </a:p>
        </p:txBody>
      </p:sp>
    </p:spTree>
    <p:extLst>
      <p:ext uri="{BB962C8B-B14F-4D97-AF65-F5344CB8AC3E}">
        <p14:creationId xmlns:p14="http://schemas.microsoft.com/office/powerpoint/2010/main" val="2698805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6: Presentación</a:t>
            </a:r>
          </a:p>
        </p:txBody>
      </p:sp>
      <p:sp>
        <p:nvSpPr>
          <p:cNvPr id="5" name="Flecha: hacia abajo 4">
            <a:extLst>
              <a:ext uri="{FF2B5EF4-FFF2-40B4-BE49-F238E27FC236}">
                <a16:creationId xmlns:a16="http://schemas.microsoft.com/office/drawing/2014/main" id="{EDCA955A-23EF-A780-AD59-88081B26A364}"/>
              </a:ext>
            </a:extLst>
          </p:cNvPr>
          <p:cNvSpPr/>
          <p:nvPr/>
        </p:nvSpPr>
        <p:spPr>
          <a:xfrm>
            <a:off x="2001187" y="1744834"/>
            <a:ext cx="484632" cy="1092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7" name="Imagen 6">
            <a:extLst>
              <a:ext uri="{FF2B5EF4-FFF2-40B4-BE49-F238E27FC236}">
                <a16:creationId xmlns:a16="http://schemas.microsoft.com/office/drawing/2014/main" id="{FE5E57BA-B061-3F54-16EB-89040FA85FE3}"/>
              </a:ext>
            </a:extLst>
          </p:cNvPr>
          <p:cNvPicPr>
            <a:picLocks noChangeAspect="1"/>
          </p:cNvPicPr>
          <p:nvPr/>
        </p:nvPicPr>
        <p:blipFill>
          <a:blip r:embed="rId2"/>
          <a:stretch>
            <a:fillRect/>
          </a:stretch>
        </p:blipFill>
        <p:spPr>
          <a:xfrm>
            <a:off x="4002363" y="1426862"/>
            <a:ext cx="4505325" cy="1714500"/>
          </a:xfrm>
          <a:prstGeom prst="rect">
            <a:avLst/>
          </a:prstGeom>
        </p:spPr>
      </p:pic>
      <p:sp>
        <p:nvSpPr>
          <p:cNvPr id="9" name="CuadroTexto 8">
            <a:extLst>
              <a:ext uri="{FF2B5EF4-FFF2-40B4-BE49-F238E27FC236}">
                <a16:creationId xmlns:a16="http://schemas.microsoft.com/office/drawing/2014/main" id="{97B2C038-3F7B-3E44-F292-411F63535674}"/>
              </a:ext>
            </a:extLst>
          </p:cNvPr>
          <p:cNvSpPr txBox="1"/>
          <p:nvPr/>
        </p:nvSpPr>
        <p:spPr>
          <a:xfrm>
            <a:off x="1249017" y="3448636"/>
            <a:ext cx="9008166" cy="1200329"/>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Esta capa es principalmente responsable de preparar los datos para que los pueda usar la capa de aplicación; en otras palabras, la capa 6 hace que los datos se preparen para su consumo por las aplicaciones. La capa de presentación es responsable de la traducción, el cifrado y la compresión de los datos.</a:t>
            </a:r>
            <a:endParaRPr lang="es-GT" dirty="0"/>
          </a:p>
        </p:txBody>
      </p:sp>
    </p:spTree>
    <p:extLst>
      <p:ext uri="{BB962C8B-B14F-4D97-AF65-F5344CB8AC3E}">
        <p14:creationId xmlns:p14="http://schemas.microsoft.com/office/powerpoint/2010/main" val="302628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6: Presentación</a:t>
            </a:r>
          </a:p>
        </p:txBody>
      </p:sp>
      <p:sp>
        <p:nvSpPr>
          <p:cNvPr id="4" name="Flecha: hacia abajo 3">
            <a:extLst>
              <a:ext uri="{FF2B5EF4-FFF2-40B4-BE49-F238E27FC236}">
                <a16:creationId xmlns:a16="http://schemas.microsoft.com/office/drawing/2014/main" id="{6DC577A2-BFF6-86AB-1E07-AFDA6AA835AC}"/>
              </a:ext>
            </a:extLst>
          </p:cNvPr>
          <p:cNvSpPr/>
          <p:nvPr/>
        </p:nvSpPr>
        <p:spPr>
          <a:xfrm rot="16200000">
            <a:off x="4352002" y="866359"/>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8" name="CuadroTexto 7">
            <a:extLst>
              <a:ext uri="{FF2B5EF4-FFF2-40B4-BE49-F238E27FC236}">
                <a16:creationId xmlns:a16="http://schemas.microsoft.com/office/drawing/2014/main" id="{05B11294-31E6-BA81-46A4-CCFC1C33A8B1}"/>
              </a:ext>
            </a:extLst>
          </p:cNvPr>
          <p:cNvSpPr txBox="1"/>
          <p:nvPr/>
        </p:nvSpPr>
        <p:spPr>
          <a:xfrm>
            <a:off x="5453272" y="1284000"/>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Cifrado</a:t>
            </a:r>
          </a:p>
        </p:txBody>
      </p:sp>
      <p:sp>
        <p:nvSpPr>
          <p:cNvPr id="11" name="CuadroTexto 10">
            <a:extLst>
              <a:ext uri="{FF2B5EF4-FFF2-40B4-BE49-F238E27FC236}">
                <a16:creationId xmlns:a16="http://schemas.microsoft.com/office/drawing/2014/main" id="{4EDC102F-0459-8EFB-F0C4-1F3711723A1F}"/>
              </a:ext>
            </a:extLst>
          </p:cNvPr>
          <p:cNvSpPr txBox="1"/>
          <p:nvPr/>
        </p:nvSpPr>
        <p:spPr>
          <a:xfrm>
            <a:off x="1132651" y="2546608"/>
            <a:ext cx="9747384" cy="2031325"/>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encriptación es una forma de codificar los datos para que solo las partes autorizadas puedan entender la información. En términos técnicos, es el proceso de convertir un texto plano legible para seres humanos en un texto incomprensible, también conocido como texto encriptado. Si usamos términos más sencillos, la encriptación coge datos legibles y los altera para que parezcan aleatorios. La encriptación requiere el uso de una clave criptográfica: un conjunto de valores matemáticos pactados tanto por el emisor como por el receptor de un mensaje encriptado.</a:t>
            </a:r>
            <a:endParaRPr lang="es-GT" dirty="0"/>
          </a:p>
        </p:txBody>
      </p:sp>
      <p:pic>
        <p:nvPicPr>
          <p:cNvPr id="13" name="Imagen 12">
            <a:extLst>
              <a:ext uri="{FF2B5EF4-FFF2-40B4-BE49-F238E27FC236}">
                <a16:creationId xmlns:a16="http://schemas.microsoft.com/office/drawing/2014/main" id="{FE59600C-0074-8DC0-5823-3EE9B7798DE7}"/>
              </a:ext>
            </a:extLst>
          </p:cNvPr>
          <p:cNvPicPr>
            <a:picLocks noChangeAspect="1"/>
          </p:cNvPicPr>
          <p:nvPr/>
        </p:nvPicPr>
        <p:blipFill>
          <a:blip r:embed="rId2"/>
          <a:stretch>
            <a:fillRect/>
          </a:stretch>
        </p:blipFill>
        <p:spPr>
          <a:xfrm>
            <a:off x="2555657" y="4904088"/>
            <a:ext cx="6134100" cy="942975"/>
          </a:xfrm>
          <a:prstGeom prst="rect">
            <a:avLst/>
          </a:prstGeom>
        </p:spPr>
      </p:pic>
    </p:spTree>
    <p:extLst>
      <p:ext uri="{BB962C8B-B14F-4D97-AF65-F5344CB8AC3E}">
        <p14:creationId xmlns:p14="http://schemas.microsoft.com/office/powerpoint/2010/main" val="122151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7: Aplicación</a:t>
            </a:r>
          </a:p>
        </p:txBody>
      </p:sp>
      <p:sp>
        <p:nvSpPr>
          <p:cNvPr id="4" name="Flecha: hacia abajo 3">
            <a:extLst>
              <a:ext uri="{FF2B5EF4-FFF2-40B4-BE49-F238E27FC236}">
                <a16:creationId xmlns:a16="http://schemas.microsoft.com/office/drawing/2014/main" id="{6DC577A2-BFF6-86AB-1E07-AFDA6AA835AC}"/>
              </a:ext>
            </a:extLst>
          </p:cNvPr>
          <p:cNvSpPr/>
          <p:nvPr/>
        </p:nvSpPr>
        <p:spPr>
          <a:xfrm>
            <a:off x="2253388" y="1744834"/>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7" name="Imagen 6">
            <a:extLst>
              <a:ext uri="{FF2B5EF4-FFF2-40B4-BE49-F238E27FC236}">
                <a16:creationId xmlns:a16="http://schemas.microsoft.com/office/drawing/2014/main" id="{C38BB6FC-6993-BBE2-438F-ABDC61A1D470}"/>
              </a:ext>
            </a:extLst>
          </p:cNvPr>
          <p:cNvPicPr>
            <a:picLocks noChangeAspect="1"/>
          </p:cNvPicPr>
          <p:nvPr/>
        </p:nvPicPr>
        <p:blipFill>
          <a:blip r:embed="rId2"/>
          <a:stretch>
            <a:fillRect/>
          </a:stretch>
        </p:blipFill>
        <p:spPr>
          <a:xfrm>
            <a:off x="3890547" y="1411357"/>
            <a:ext cx="5153025" cy="1362075"/>
          </a:xfrm>
          <a:prstGeom prst="rect">
            <a:avLst/>
          </a:prstGeom>
        </p:spPr>
      </p:pic>
      <p:sp>
        <p:nvSpPr>
          <p:cNvPr id="10" name="CuadroTexto 9">
            <a:extLst>
              <a:ext uri="{FF2B5EF4-FFF2-40B4-BE49-F238E27FC236}">
                <a16:creationId xmlns:a16="http://schemas.microsoft.com/office/drawing/2014/main" id="{18222264-39FC-F8F4-E782-9C55BC845480}"/>
              </a:ext>
            </a:extLst>
          </p:cNvPr>
          <p:cNvSpPr txBox="1"/>
          <p:nvPr/>
        </p:nvSpPr>
        <p:spPr>
          <a:xfrm>
            <a:off x="1132651" y="2981345"/>
            <a:ext cx="8939459" cy="2308324"/>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Esta es la única capa que interactúa directamente con los datos del usuario. Las aplicaciones de software, como navegadores web y clientes de correo electrónico, dependen de la capa de aplicación para iniciar comunicaciones. Sin embargo, debe quedar claro que las aplicaciones de software cliente no forman parte de la capa de aplicación; más bien, la capa de aplicación es responsable de los protocolos y la manipulación de datos de los que depende el software para presentar datos significativos al usuario. Los protocolos de la capa de aplicación incluyen HTTP, así como también SMTP (el Protocolo simple de transferencia por correo electrónico, uno de los protocolos que permiten las comunicaciones por correo electrónico).</a:t>
            </a:r>
            <a:endParaRPr lang="es-GT" dirty="0"/>
          </a:p>
        </p:txBody>
      </p:sp>
    </p:spTree>
    <p:extLst>
      <p:ext uri="{BB962C8B-B14F-4D97-AF65-F5344CB8AC3E}">
        <p14:creationId xmlns:p14="http://schemas.microsoft.com/office/powerpoint/2010/main" val="2341653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tcp</a:t>
            </a:r>
            <a:r>
              <a:rPr lang="en-US" sz="2400" b="1" kern="1200" cap="all" baseline="0" dirty="0">
                <a:solidFill>
                  <a:schemeClr val="tx1"/>
                </a:solidFill>
                <a:latin typeface="+mj-lt"/>
                <a:ea typeface="+mj-ea"/>
                <a:cs typeface="+mj-cs"/>
              </a:rPr>
              <a:t>/</a:t>
            </a:r>
            <a:r>
              <a:rPr lang="en-US" sz="2400" b="1" kern="1200" cap="all" baseline="0" dirty="0" err="1">
                <a:solidFill>
                  <a:schemeClr val="tx1"/>
                </a:solidFill>
                <a:latin typeface="+mj-lt"/>
                <a:ea typeface="+mj-ea"/>
                <a:cs typeface="+mj-cs"/>
              </a:rPr>
              <a:t>ip</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646331"/>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Que es el modelo TCP/IP?</a:t>
            </a:r>
          </a:p>
        </p:txBody>
      </p:sp>
      <p:sp>
        <p:nvSpPr>
          <p:cNvPr id="8" name="CuadroTexto 7">
            <a:extLst>
              <a:ext uri="{FF2B5EF4-FFF2-40B4-BE49-F238E27FC236}">
                <a16:creationId xmlns:a16="http://schemas.microsoft.com/office/drawing/2014/main" id="{7216CED3-9439-77C4-9154-0BDC929953E1}"/>
              </a:ext>
            </a:extLst>
          </p:cNvPr>
          <p:cNvSpPr txBox="1"/>
          <p:nvPr/>
        </p:nvSpPr>
        <p:spPr>
          <a:xfrm>
            <a:off x="1132651" y="2563722"/>
            <a:ext cx="8398565" cy="2031325"/>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Es un modelo abierto que permite que cualquier desarrollador de protocolos y tecnologías de red lo utilicen. </a:t>
            </a:r>
            <a:r>
              <a:rPr lang="es-MX" b="0" i="0" dirty="0">
                <a:solidFill>
                  <a:srgbClr val="202122"/>
                </a:solidFill>
                <a:effectLst/>
                <a:latin typeface="Arial" panose="020B0604020202020204" pitchFamily="34" charset="0"/>
              </a:rPr>
              <a:t>El modelo TCP/IP es usado para comunicaciones en redes y, como todo protocolo, describe un conjunto de guías generales de operación para permitir que un equipo pueda comunicarse en una red. TCP/IP provee conectividad de extremo a extremo especificando cómo los datos deberían ser formateados, direccionados, transmitidos, enrutados y recibidos por el destinatario.</a:t>
            </a:r>
            <a:endParaRPr lang="es-GT" dirty="0"/>
          </a:p>
        </p:txBody>
      </p:sp>
      <p:pic>
        <p:nvPicPr>
          <p:cNvPr id="11" name="Imagen 10">
            <a:extLst>
              <a:ext uri="{FF2B5EF4-FFF2-40B4-BE49-F238E27FC236}">
                <a16:creationId xmlns:a16="http://schemas.microsoft.com/office/drawing/2014/main" id="{0645A343-2E11-9E24-CE48-FEF32399EAE4}"/>
              </a:ext>
            </a:extLst>
          </p:cNvPr>
          <p:cNvPicPr>
            <a:picLocks noChangeAspect="1"/>
          </p:cNvPicPr>
          <p:nvPr/>
        </p:nvPicPr>
        <p:blipFill>
          <a:blip r:embed="rId2"/>
          <a:stretch>
            <a:fillRect/>
          </a:stretch>
        </p:blipFill>
        <p:spPr>
          <a:xfrm>
            <a:off x="9790230" y="1953060"/>
            <a:ext cx="1638942" cy="2805112"/>
          </a:xfrm>
          <a:prstGeom prst="rect">
            <a:avLst/>
          </a:prstGeom>
        </p:spPr>
      </p:pic>
    </p:spTree>
    <p:extLst>
      <p:ext uri="{BB962C8B-B14F-4D97-AF65-F5344CB8AC3E}">
        <p14:creationId xmlns:p14="http://schemas.microsoft.com/office/powerpoint/2010/main" val="301306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tcp</a:t>
            </a:r>
            <a:r>
              <a:rPr lang="en-US" sz="2400" b="1" kern="1200" cap="all" baseline="0" dirty="0">
                <a:solidFill>
                  <a:schemeClr val="tx1"/>
                </a:solidFill>
                <a:latin typeface="+mj-lt"/>
                <a:ea typeface="+mj-ea"/>
                <a:cs typeface="+mj-cs"/>
              </a:rPr>
              <a:t>/</a:t>
            </a:r>
            <a:r>
              <a:rPr lang="en-US" sz="2400" b="1" kern="1200" cap="all" baseline="0" dirty="0" err="1">
                <a:solidFill>
                  <a:schemeClr val="tx1"/>
                </a:solidFill>
                <a:latin typeface="+mj-lt"/>
                <a:ea typeface="+mj-ea"/>
                <a:cs typeface="+mj-cs"/>
              </a:rPr>
              <a:t>ip</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1: Acceso a la Red</a:t>
            </a:r>
          </a:p>
        </p:txBody>
      </p:sp>
      <p:sp>
        <p:nvSpPr>
          <p:cNvPr id="5" name="CuadroTexto 4">
            <a:extLst>
              <a:ext uri="{FF2B5EF4-FFF2-40B4-BE49-F238E27FC236}">
                <a16:creationId xmlns:a16="http://schemas.microsoft.com/office/drawing/2014/main" id="{B12FD0DB-A92F-4AF7-521B-ADD135633571}"/>
              </a:ext>
            </a:extLst>
          </p:cNvPr>
          <p:cNvSpPr txBox="1"/>
          <p:nvPr/>
        </p:nvSpPr>
        <p:spPr>
          <a:xfrm>
            <a:off x="1132651" y="2340373"/>
            <a:ext cx="9054136" cy="2031325"/>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En la capa de enlace los protocolos solo actúan como máximo hasta la red local a la que está conectado un host cualquiera. Esto se denomina enlace si usamos el lenguaje propio de TCP/IP. Además esta capa se sitúa en la parte más baja de dicho modelo. Este modelo está diseñado para que el tipo de hardware usado no importe haciendo que pueda implementarse sobre cualquier tecnología de la capa de enlace. De hecho incluye también capas de los posibles enlaces virtuales que puedan haber ya sea por redes privadas virtuales y túneles de redes.</a:t>
            </a:r>
            <a:endParaRPr lang="es-GT" dirty="0"/>
          </a:p>
        </p:txBody>
      </p:sp>
    </p:spTree>
    <p:extLst>
      <p:ext uri="{BB962C8B-B14F-4D97-AF65-F5344CB8AC3E}">
        <p14:creationId xmlns:p14="http://schemas.microsoft.com/office/powerpoint/2010/main" val="323962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Presentación</a:t>
            </a:r>
          </a:p>
        </p:txBody>
      </p:sp>
      <p:sp>
        <p:nvSpPr>
          <p:cNvPr id="4" name="Rectángulo 3">
            <a:extLst>
              <a:ext uri="{FF2B5EF4-FFF2-40B4-BE49-F238E27FC236}">
                <a16:creationId xmlns:a16="http://schemas.microsoft.com/office/drawing/2014/main" id="{97C277FF-FCEB-042B-6FC1-E5C80F4AD6C1}"/>
              </a:ext>
            </a:extLst>
          </p:cNvPr>
          <p:cNvSpPr/>
          <p:nvPr/>
        </p:nvSpPr>
        <p:spPr>
          <a:xfrm>
            <a:off x="1506873"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Nombre</a:t>
            </a:r>
          </a:p>
        </p:txBody>
      </p:sp>
      <p:sp>
        <p:nvSpPr>
          <p:cNvPr id="5" name="Rectángulo 4">
            <a:extLst>
              <a:ext uri="{FF2B5EF4-FFF2-40B4-BE49-F238E27FC236}">
                <a16:creationId xmlns:a16="http://schemas.microsoft.com/office/drawing/2014/main" id="{934D64B4-8DBF-FCE8-D53A-D600C679428B}"/>
              </a:ext>
            </a:extLst>
          </p:cNvPr>
          <p:cNvSpPr/>
          <p:nvPr/>
        </p:nvSpPr>
        <p:spPr>
          <a:xfrm>
            <a:off x="3765204" y="2979463"/>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Edad</a:t>
            </a:r>
          </a:p>
        </p:txBody>
      </p:sp>
      <p:sp>
        <p:nvSpPr>
          <p:cNvPr id="6" name="Rectángulo 5">
            <a:extLst>
              <a:ext uri="{FF2B5EF4-FFF2-40B4-BE49-F238E27FC236}">
                <a16:creationId xmlns:a16="http://schemas.microsoft.com/office/drawing/2014/main" id="{05BEC123-F683-854F-70D8-89C7EC6E37F0}"/>
              </a:ext>
            </a:extLst>
          </p:cNvPr>
          <p:cNvSpPr/>
          <p:nvPr/>
        </p:nvSpPr>
        <p:spPr>
          <a:xfrm>
            <a:off x="6231273"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A que se dedica</a:t>
            </a:r>
          </a:p>
        </p:txBody>
      </p:sp>
      <p:sp>
        <p:nvSpPr>
          <p:cNvPr id="7" name="Rectángulo 6">
            <a:extLst>
              <a:ext uri="{FF2B5EF4-FFF2-40B4-BE49-F238E27FC236}">
                <a16:creationId xmlns:a16="http://schemas.microsoft.com/office/drawing/2014/main" id="{BBAD9A67-BE30-27FB-F560-62784121DA02}"/>
              </a:ext>
            </a:extLst>
          </p:cNvPr>
          <p:cNvSpPr/>
          <p:nvPr/>
        </p:nvSpPr>
        <p:spPr>
          <a:xfrm>
            <a:off x="8719930"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Que espera del Curso.</a:t>
            </a:r>
          </a:p>
        </p:txBody>
      </p:sp>
      <p:sp>
        <p:nvSpPr>
          <p:cNvPr id="8" name="Subtítulo 2">
            <a:extLst>
              <a:ext uri="{FF2B5EF4-FFF2-40B4-BE49-F238E27FC236}">
                <a16:creationId xmlns:a16="http://schemas.microsoft.com/office/drawing/2014/main" id="{4E7B89C6-1681-9D26-8092-90D16C08138E}"/>
              </a:ext>
            </a:extLst>
          </p:cNvPr>
          <p:cNvSpPr txBox="1">
            <a:spLocks/>
          </p:cNvSpPr>
          <p:nvPr/>
        </p:nvSpPr>
        <p:spPr>
          <a:xfrm>
            <a:off x="9765476" y="5497257"/>
            <a:ext cx="2169374" cy="468768"/>
          </a:xfrm>
          <a:prstGeom prst="rect">
            <a:avLst/>
          </a:prstGeom>
        </p:spPr>
        <p:txBody>
          <a:bodyPr vert="horz" lIns="91440" tIns="91440" rIns="91440" bIns="91440" rtlCol="0">
            <a:normAutofit fontScale="925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GT" b="1" dirty="0"/>
              <a:t>Ing. Walter García</a:t>
            </a:r>
          </a:p>
        </p:txBody>
      </p:sp>
    </p:spTree>
    <p:extLst>
      <p:ext uri="{BB962C8B-B14F-4D97-AF65-F5344CB8AC3E}">
        <p14:creationId xmlns:p14="http://schemas.microsoft.com/office/powerpoint/2010/main" val="750170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tcp</a:t>
            </a:r>
            <a:r>
              <a:rPr lang="en-US" sz="2400" b="1" kern="1200" cap="all" baseline="0" dirty="0">
                <a:solidFill>
                  <a:schemeClr val="tx1"/>
                </a:solidFill>
                <a:latin typeface="+mj-lt"/>
                <a:ea typeface="+mj-ea"/>
                <a:cs typeface="+mj-cs"/>
              </a:rPr>
              <a:t>/</a:t>
            </a:r>
            <a:r>
              <a:rPr lang="en-US" sz="2400" b="1" kern="1200" cap="all" baseline="0" dirty="0" err="1">
                <a:solidFill>
                  <a:schemeClr val="tx1"/>
                </a:solidFill>
                <a:latin typeface="+mj-lt"/>
                <a:ea typeface="+mj-ea"/>
                <a:cs typeface="+mj-cs"/>
              </a:rPr>
              <a:t>ip</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2: Internet</a:t>
            </a:r>
          </a:p>
        </p:txBody>
      </p:sp>
      <p:sp>
        <p:nvSpPr>
          <p:cNvPr id="7" name="CuadroTexto 6">
            <a:extLst>
              <a:ext uri="{FF2B5EF4-FFF2-40B4-BE49-F238E27FC236}">
                <a16:creationId xmlns:a16="http://schemas.microsoft.com/office/drawing/2014/main" id="{F53F4F51-7BE7-6DD0-AC8B-8DD031FC4A7E}"/>
              </a:ext>
            </a:extLst>
          </p:cNvPr>
          <p:cNvSpPr txBox="1"/>
          <p:nvPr/>
        </p:nvSpPr>
        <p:spPr>
          <a:xfrm>
            <a:off x="1238669" y="2110554"/>
            <a:ext cx="8713714" cy="3139321"/>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El proceso de enviar datos desde la red de origen a la red de destino mediante la interconexión de redes es lo que se conoce como enrutamiento y esto es compatible con el direccionamiento e identificación del host mediante el sistema de direccionamiento IP.</a:t>
            </a:r>
          </a:p>
          <a:p>
            <a:endParaRPr lang="es-MX" dirty="0"/>
          </a:p>
          <a:p>
            <a:r>
              <a:rPr lang="es-MX" b="0" i="0" dirty="0">
                <a:solidFill>
                  <a:srgbClr val="202122"/>
                </a:solidFill>
                <a:effectLst/>
                <a:latin typeface="Arial" panose="020B0604020202020204" pitchFamily="34" charset="0"/>
              </a:rPr>
              <a:t>La capa de Internet es responsable de enviar paquetes de datos a través de múltiples redes. De esta manera, la capa de Internet hace posible la interconexión, el funcionamiento interno de diferentes redes IP y es como Internet se establece.</a:t>
            </a:r>
          </a:p>
          <a:p>
            <a:endParaRPr lang="es-MX" dirty="0">
              <a:solidFill>
                <a:srgbClr val="202122"/>
              </a:solidFill>
            </a:endParaRPr>
          </a:p>
          <a:p>
            <a:endParaRPr lang="es-MX" dirty="0">
              <a:solidFill>
                <a:srgbClr val="202122"/>
              </a:solidFill>
            </a:endParaRPr>
          </a:p>
          <a:p>
            <a:endParaRPr lang="es-GT" dirty="0"/>
          </a:p>
        </p:txBody>
      </p:sp>
    </p:spTree>
    <p:extLst>
      <p:ext uri="{BB962C8B-B14F-4D97-AF65-F5344CB8AC3E}">
        <p14:creationId xmlns:p14="http://schemas.microsoft.com/office/powerpoint/2010/main" val="2199949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tcp</a:t>
            </a:r>
            <a:r>
              <a:rPr lang="en-US" sz="2400" b="1" kern="1200" cap="all" baseline="0" dirty="0">
                <a:solidFill>
                  <a:schemeClr val="tx1"/>
                </a:solidFill>
                <a:latin typeface="+mj-lt"/>
                <a:ea typeface="+mj-ea"/>
                <a:cs typeface="+mj-cs"/>
              </a:rPr>
              <a:t>/</a:t>
            </a:r>
            <a:r>
              <a:rPr lang="en-US" sz="2400" b="1" kern="1200" cap="all" baseline="0" dirty="0" err="1">
                <a:solidFill>
                  <a:schemeClr val="tx1"/>
                </a:solidFill>
                <a:latin typeface="+mj-lt"/>
                <a:ea typeface="+mj-ea"/>
                <a:cs typeface="+mj-cs"/>
              </a:rPr>
              <a:t>ip</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3: Transporte</a:t>
            </a:r>
          </a:p>
        </p:txBody>
      </p:sp>
      <p:sp>
        <p:nvSpPr>
          <p:cNvPr id="5" name="CuadroTexto 4">
            <a:extLst>
              <a:ext uri="{FF2B5EF4-FFF2-40B4-BE49-F238E27FC236}">
                <a16:creationId xmlns:a16="http://schemas.microsoft.com/office/drawing/2014/main" id="{D2A98241-3427-1FE4-AA1F-1B35F8324CA2}"/>
              </a:ext>
            </a:extLst>
          </p:cNvPr>
          <p:cNvSpPr txBox="1"/>
          <p:nvPr/>
        </p:nvSpPr>
        <p:spPr>
          <a:xfrm>
            <a:off x="1132650" y="1961322"/>
            <a:ext cx="9522097" cy="2862322"/>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En la capa de transporte se establecen canales de datos básicos utilizadas para hacer posible el intercambio de datos. Además establece la conectividad de host a host en forma de servicios de transferencia de mensajes de extremo a extremo independientes de las redes subyacentes e independientes de la estructura de los datos del usuario y la logística del intercambio de información.</a:t>
            </a:r>
          </a:p>
          <a:p>
            <a:endParaRPr lang="es-MX" dirty="0"/>
          </a:p>
          <a:p>
            <a:r>
              <a:rPr lang="es-MX" dirty="0"/>
              <a:t>La capa de transporte tiene 2 tipos de conexiones y son orientada a la conexión como es el TCP, o no orientado a la conexión como es el UDP. Los protocolos de esta capa pueden proporcionar control de errores, segmentación, control de flujo, control de congestión y direccionamiento de aplicaciones.</a:t>
            </a:r>
          </a:p>
        </p:txBody>
      </p:sp>
    </p:spTree>
    <p:extLst>
      <p:ext uri="{BB962C8B-B14F-4D97-AF65-F5344CB8AC3E}">
        <p14:creationId xmlns:p14="http://schemas.microsoft.com/office/powerpoint/2010/main" val="92791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tcp</a:t>
            </a:r>
            <a:r>
              <a:rPr lang="en-US" sz="2400" b="1" kern="1200" cap="all" baseline="0" dirty="0">
                <a:solidFill>
                  <a:schemeClr val="tx1"/>
                </a:solidFill>
                <a:latin typeface="+mj-lt"/>
                <a:ea typeface="+mj-ea"/>
                <a:cs typeface="+mj-cs"/>
              </a:rPr>
              <a:t>/</a:t>
            </a:r>
            <a:r>
              <a:rPr lang="en-US" sz="2400" b="1" kern="1200" cap="all" baseline="0" dirty="0" err="1">
                <a:solidFill>
                  <a:schemeClr val="tx1"/>
                </a:solidFill>
                <a:latin typeface="+mj-lt"/>
                <a:ea typeface="+mj-ea"/>
                <a:cs typeface="+mj-cs"/>
              </a:rPr>
              <a:t>ip</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4: de Aplicación</a:t>
            </a:r>
          </a:p>
        </p:txBody>
      </p:sp>
      <p:sp>
        <p:nvSpPr>
          <p:cNvPr id="7" name="CuadroTexto 6">
            <a:extLst>
              <a:ext uri="{FF2B5EF4-FFF2-40B4-BE49-F238E27FC236}">
                <a16:creationId xmlns:a16="http://schemas.microsoft.com/office/drawing/2014/main" id="{9075940C-A4DD-003C-5DAA-94A494A6A7B5}"/>
              </a:ext>
            </a:extLst>
          </p:cNvPr>
          <p:cNvSpPr txBox="1"/>
          <p:nvPr/>
        </p:nvSpPr>
        <p:spPr>
          <a:xfrm>
            <a:off x="1132651" y="1884809"/>
            <a:ext cx="10289746" cy="3139321"/>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capa de aplicación incluye los protocolos utilizados por la mayoría de las aplicaciones para proporcionar servicios de usuario o intercambiar datos de aplicaciones a través de las conexiones de red establecidas por los protocolos de las capas inferiores. Esto puede incluir algunos servicios básicos de soporte de red, como protocolos de enrutamiento y configuración de host. Algunos ejemplos son el protocolo HTTP o Protocolo de Transferencia de Hipertexto, el protocolo FTP o Protocolo de Transferencia de Archivos, el protocolo SMTP o protocolo de Transferencia de Correo y el Protocolo DHCP o Protocolo de Configuración Dinámica de Host. </a:t>
            </a:r>
          </a:p>
          <a:p>
            <a:endParaRPr lang="es-MX" dirty="0"/>
          </a:p>
          <a:p>
            <a:r>
              <a:rPr lang="es-MX" dirty="0"/>
              <a:t>Los datos codificados de acuerdo con los protocolos de la capa de aplicación se encapsulan en unidades de protocolo de la capa de transporte (como flujos TCP o datagramas UDP), que a su vez utilizan protocolos de capas inferiores para efectuar la transferencia de datos real.</a:t>
            </a:r>
            <a:endParaRPr lang="es-GT" dirty="0"/>
          </a:p>
        </p:txBody>
      </p:sp>
    </p:spTree>
    <p:extLst>
      <p:ext uri="{BB962C8B-B14F-4D97-AF65-F5344CB8AC3E}">
        <p14:creationId xmlns:p14="http://schemas.microsoft.com/office/powerpoint/2010/main" val="1112098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IPv4 / ipv6</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Que es IPv4</a:t>
            </a:r>
          </a:p>
        </p:txBody>
      </p:sp>
      <p:sp>
        <p:nvSpPr>
          <p:cNvPr id="5" name="CuadroTexto 4">
            <a:extLst>
              <a:ext uri="{FF2B5EF4-FFF2-40B4-BE49-F238E27FC236}">
                <a16:creationId xmlns:a16="http://schemas.microsoft.com/office/drawing/2014/main" id="{9F337992-9C89-5E31-DB6D-F8EC064E2179}"/>
              </a:ext>
            </a:extLst>
          </p:cNvPr>
          <p:cNvSpPr txBox="1"/>
          <p:nvPr/>
        </p:nvSpPr>
        <p:spPr>
          <a:xfrm>
            <a:off x="1089580" y="1863443"/>
            <a:ext cx="9459149" cy="147732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Es la cuarta versión del Internet </a:t>
            </a:r>
            <a:r>
              <a:rPr lang="es-MX" dirty="0" err="1"/>
              <a:t>Protocol</a:t>
            </a:r>
            <a:r>
              <a:rPr lang="es-MX" dirty="0"/>
              <a:t> (IP), un protocolo de interconexión de redes basados en Internet Las direcciones IPv4 pueden representarse en cualquier notación que exprese un valor entero de 32 bits. La mayoría de las veces se escriben en la notación decimal, la que consta de cuatro octetos de la dirección expresada individualmente en números decimales, y separados uno del siguiente por puntos.</a:t>
            </a:r>
            <a:endParaRPr lang="es-GT" dirty="0"/>
          </a:p>
        </p:txBody>
      </p:sp>
      <p:pic>
        <p:nvPicPr>
          <p:cNvPr id="9" name="Imagen 8">
            <a:extLst>
              <a:ext uri="{FF2B5EF4-FFF2-40B4-BE49-F238E27FC236}">
                <a16:creationId xmlns:a16="http://schemas.microsoft.com/office/drawing/2014/main" id="{F8BB997D-8BAC-5FF8-60B5-5F99A7574FEC}"/>
              </a:ext>
            </a:extLst>
          </p:cNvPr>
          <p:cNvPicPr>
            <a:picLocks noChangeAspect="1"/>
          </p:cNvPicPr>
          <p:nvPr/>
        </p:nvPicPr>
        <p:blipFill>
          <a:blip r:embed="rId2"/>
          <a:stretch>
            <a:fillRect/>
          </a:stretch>
        </p:blipFill>
        <p:spPr>
          <a:xfrm>
            <a:off x="1132651" y="3767213"/>
            <a:ext cx="3903175" cy="1477327"/>
          </a:xfrm>
          <a:prstGeom prst="rect">
            <a:avLst/>
          </a:prstGeom>
        </p:spPr>
      </p:pic>
    </p:spTree>
    <p:extLst>
      <p:ext uri="{BB962C8B-B14F-4D97-AF65-F5344CB8AC3E}">
        <p14:creationId xmlns:p14="http://schemas.microsoft.com/office/powerpoint/2010/main" val="434025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IPv4 / ipv6</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1" y="1306729"/>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Que es CIDR</a:t>
            </a:r>
          </a:p>
        </p:txBody>
      </p:sp>
      <p:sp>
        <p:nvSpPr>
          <p:cNvPr id="5" name="CuadroTexto 4">
            <a:extLst>
              <a:ext uri="{FF2B5EF4-FFF2-40B4-BE49-F238E27FC236}">
                <a16:creationId xmlns:a16="http://schemas.microsoft.com/office/drawing/2014/main" id="{9F337992-9C89-5E31-DB6D-F8EC064E2179}"/>
              </a:ext>
            </a:extLst>
          </p:cNvPr>
          <p:cNvSpPr txBox="1"/>
          <p:nvPr/>
        </p:nvSpPr>
        <p:spPr>
          <a:xfrm>
            <a:off x="1132651" y="1700665"/>
            <a:ext cx="9459149" cy="397031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b="1" dirty="0" err="1"/>
              <a:t>Classless</a:t>
            </a:r>
            <a:r>
              <a:rPr lang="es-MX" b="1" dirty="0"/>
              <a:t> Inter-</a:t>
            </a:r>
            <a:r>
              <a:rPr lang="es-MX" b="1" dirty="0" err="1"/>
              <a:t>Domain</a:t>
            </a:r>
            <a:r>
              <a:rPr lang="es-MX" b="1" dirty="0"/>
              <a:t> </a:t>
            </a:r>
            <a:r>
              <a:rPr lang="es-MX" b="1" dirty="0" err="1"/>
              <a:t>Routing</a:t>
            </a:r>
            <a:r>
              <a:rPr lang="es-MX" b="1" dirty="0"/>
              <a:t> o CIDR </a:t>
            </a:r>
            <a:r>
              <a:rPr lang="es-MX" dirty="0"/>
              <a:t>(enrutamiento entre dominios sin clases) CIDR es un estándar de red para la interpretación de direcciones IP. CIDR facilita el encaminamiento al permitir agrupar bloques de direcciones en una sola entrada de la tabla de rutas. Estos grupos, llamados comúnmente Bloques CIDR, comparten una misma secuencia inicial de bits en la representación binaria de sus direcciones IP.</a:t>
            </a:r>
          </a:p>
          <a:p>
            <a:endParaRPr lang="es-MX" dirty="0"/>
          </a:p>
          <a:p>
            <a:r>
              <a:rPr lang="es-MX" dirty="0"/>
              <a:t>Los bloques CIDR IPv4 se identifican usando una sintaxis similar a la de las direcciones IPv4: cuatro números decimales separados por puntos, seguidos de una barra de división y un número de 0 a 32; A.B.C.D/N.</a:t>
            </a:r>
          </a:p>
          <a:p>
            <a:endParaRPr lang="es-MX" dirty="0"/>
          </a:p>
          <a:p>
            <a:r>
              <a:rPr lang="es-MX" dirty="0"/>
              <a:t>Los primeros cuatro números decimales se interpretan como una dirección IPv4, y el número tras la barra es </a:t>
            </a:r>
            <a:r>
              <a:rPr lang="es-MX" b="1" dirty="0"/>
              <a:t>la longitud de prefijo</a:t>
            </a:r>
            <a:r>
              <a:rPr lang="es-MX" dirty="0"/>
              <a:t>, contando desde la izquierda, y representa el número de bits comunes a todas las direcciones incluidas en el bloque CIDR.</a:t>
            </a:r>
          </a:p>
          <a:p>
            <a:endParaRPr lang="es-GT" dirty="0"/>
          </a:p>
        </p:txBody>
      </p:sp>
    </p:spTree>
    <p:extLst>
      <p:ext uri="{BB962C8B-B14F-4D97-AF65-F5344CB8AC3E}">
        <p14:creationId xmlns:p14="http://schemas.microsoft.com/office/powerpoint/2010/main" val="307714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IPv4 / ipv6</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0" y="1237956"/>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Que es IPv6</a:t>
            </a:r>
          </a:p>
        </p:txBody>
      </p:sp>
      <p:sp>
        <p:nvSpPr>
          <p:cNvPr id="7" name="CuadroTexto 6">
            <a:extLst>
              <a:ext uri="{FF2B5EF4-FFF2-40B4-BE49-F238E27FC236}">
                <a16:creationId xmlns:a16="http://schemas.microsoft.com/office/drawing/2014/main" id="{4FE065B3-7B5F-EB6C-5EE2-78FFAA76AE95}"/>
              </a:ext>
            </a:extLst>
          </p:cNvPr>
          <p:cNvSpPr txBox="1"/>
          <p:nvPr/>
        </p:nvSpPr>
        <p:spPr>
          <a:xfrm>
            <a:off x="1132650" y="2992800"/>
            <a:ext cx="10449750" cy="2862322"/>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r>
              <a:rPr lang="es-MX" b="0" dirty="0"/>
              <a:t>El IPv6 es una actualización al protocolo IPv4, diseñado para resolver el problema de agotamiento de direcciones. Una dirección IPv6 tiene un tamaño de 128 bits y se compone de ocho campos de 16 bits, cada uno de ellos unido por dos puntos. Cada campo debe contener un número hexadecimal, a diferencia de la notación decimal con puntos de las direcciones IPv4.</a:t>
            </a:r>
          </a:p>
          <a:p>
            <a:endParaRPr lang="es-MX" b="0" dirty="0"/>
          </a:p>
          <a:p>
            <a:r>
              <a:rPr lang="es-MX" b="0" dirty="0"/>
              <a:t>Los tres campos que están más a la izquierda (48 bits) contienen el prefijo de sitio. El prefijo describe la topología pública que el ISP.</a:t>
            </a:r>
          </a:p>
          <a:p>
            <a:r>
              <a:rPr lang="es-MX" b="0" dirty="0"/>
              <a:t> </a:t>
            </a:r>
          </a:p>
          <a:p>
            <a:endParaRPr lang="es-MX" dirty="0"/>
          </a:p>
          <a:p>
            <a:endParaRPr lang="es-GT" dirty="0"/>
          </a:p>
        </p:txBody>
      </p:sp>
      <p:pic>
        <p:nvPicPr>
          <p:cNvPr id="9" name="Imagen 8">
            <a:extLst>
              <a:ext uri="{FF2B5EF4-FFF2-40B4-BE49-F238E27FC236}">
                <a16:creationId xmlns:a16="http://schemas.microsoft.com/office/drawing/2014/main" id="{9A2315B2-84FB-2918-02E1-DF18C9685854}"/>
              </a:ext>
            </a:extLst>
          </p:cNvPr>
          <p:cNvPicPr>
            <a:picLocks noChangeAspect="1"/>
          </p:cNvPicPr>
          <p:nvPr/>
        </p:nvPicPr>
        <p:blipFill>
          <a:blip r:embed="rId2"/>
          <a:stretch>
            <a:fillRect/>
          </a:stretch>
        </p:blipFill>
        <p:spPr>
          <a:xfrm>
            <a:off x="3462338" y="1647100"/>
            <a:ext cx="4790098" cy="997982"/>
          </a:xfrm>
          <a:prstGeom prst="rect">
            <a:avLst/>
          </a:prstGeom>
        </p:spPr>
      </p:pic>
    </p:spTree>
    <p:extLst>
      <p:ext uri="{BB962C8B-B14F-4D97-AF65-F5344CB8AC3E}">
        <p14:creationId xmlns:p14="http://schemas.microsoft.com/office/powerpoint/2010/main" val="1047969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IPv4 / ipv6</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132650" y="1237956"/>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Que es IPv6</a:t>
            </a:r>
          </a:p>
        </p:txBody>
      </p:sp>
      <p:sp>
        <p:nvSpPr>
          <p:cNvPr id="7" name="CuadroTexto 6">
            <a:extLst>
              <a:ext uri="{FF2B5EF4-FFF2-40B4-BE49-F238E27FC236}">
                <a16:creationId xmlns:a16="http://schemas.microsoft.com/office/drawing/2014/main" id="{4FE065B3-7B5F-EB6C-5EE2-78FFAA76AE95}"/>
              </a:ext>
            </a:extLst>
          </p:cNvPr>
          <p:cNvSpPr txBox="1"/>
          <p:nvPr/>
        </p:nvSpPr>
        <p:spPr>
          <a:xfrm>
            <a:off x="1132650" y="3034721"/>
            <a:ext cx="10449750" cy="2862322"/>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r>
              <a:rPr lang="es-MX" b="0" dirty="0"/>
              <a:t> </a:t>
            </a:r>
          </a:p>
          <a:p>
            <a:r>
              <a:rPr lang="es-MX" b="0" dirty="0"/>
              <a:t>El campo siguiente lo ocupa el ID de subred de 16 bits que usted (u otro administrador) asigna al sitio. El ID de subred describe la topología privada, denominada también topología del sitio, porque es interna del sitio.</a:t>
            </a:r>
          </a:p>
          <a:p>
            <a:endParaRPr lang="es-MX" b="0" dirty="0"/>
          </a:p>
          <a:p>
            <a:r>
              <a:rPr lang="es-MX" b="0" dirty="0"/>
              <a:t>Los cuatro campos situados más a la derecha (64 bits) contienen el ID de interfaz, también denominado token. El ID de interfaz se configura automáticamente desde la dirección MAC de interfaz o manualmente en formato EUI-64.</a:t>
            </a:r>
          </a:p>
          <a:p>
            <a:endParaRPr lang="es-MX" dirty="0"/>
          </a:p>
          <a:p>
            <a:endParaRPr lang="es-GT" dirty="0"/>
          </a:p>
        </p:txBody>
      </p:sp>
      <p:pic>
        <p:nvPicPr>
          <p:cNvPr id="5" name="Imagen 4">
            <a:extLst>
              <a:ext uri="{FF2B5EF4-FFF2-40B4-BE49-F238E27FC236}">
                <a16:creationId xmlns:a16="http://schemas.microsoft.com/office/drawing/2014/main" id="{F27E5B7A-5663-CC6D-D1AE-32A75253AD7E}"/>
              </a:ext>
            </a:extLst>
          </p:cNvPr>
          <p:cNvPicPr>
            <a:picLocks noChangeAspect="1"/>
          </p:cNvPicPr>
          <p:nvPr/>
        </p:nvPicPr>
        <p:blipFill>
          <a:blip r:embed="rId2"/>
          <a:stretch>
            <a:fillRect/>
          </a:stretch>
        </p:blipFill>
        <p:spPr>
          <a:xfrm>
            <a:off x="3170790" y="1679795"/>
            <a:ext cx="5457186" cy="1212708"/>
          </a:xfrm>
          <a:prstGeom prst="rect">
            <a:avLst/>
          </a:prstGeom>
        </p:spPr>
      </p:pic>
    </p:spTree>
    <p:extLst>
      <p:ext uri="{BB962C8B-B14F-4D97-AF65-F5344CB8AC3E}">
        <p14:creationId xmlns:p14="http://schemas.microsoft.com/office/powerpoint/2010/main" val="20585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528977" y="1158277"/>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fin</a:t>
            </a:r>
          </a:p>
        </p:txBody>
      </p:sp>
      <p:sp>
        <p:nvSpPr>
          <p:cNvPr id="2" name="Rectángulo 1">
            <a:extLst>
              <a:ext uri="{FF2B5EF4-FFF2-40B4-BE49-F238E27FC236}">
                <a16:creationId xmlns:a16="http://schemas.microsoft.com/office/drawing/2014/main" id="{77CA6F4D-EC46-6AC1-9F3E-03AF491C5E8B}"/>
              </a:ext>
            </a:extLst>
          </p:cNvPr>
          <p:cNvSpPr/>
          <p:nvPr/>
        </p:nvSpPr>
        <p:spPr>
          <a:xfrm>
            <a:off x="3723860" y="2168070"/>
            <a:ext cx="40286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&gt;preguntas</a:t>
            </a:r>
          </a:p>
        </p:txBody>
      </p:sp>
    </p:spTree>
    <p:extLst>
      <p:ext uri="{BB962C8B-B14F-4D97-AF65-F5344CB8AC3E}">
        <p14:creationId xmlns:p14="http://schemas.microsoft.com/office/powerpoint/2010/main" val="323819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Evaluación</a:t>
            </a:r>
          </a:p>
        </p:txBody>
      </p:sp>
      <p:graphicFrame>
        <p:nvGraphicFramePr>
          <p:cNvPr id="9" name="Tabla 8">
            <a:extLst>
              <a:ext uri="{FF2B5EF4-FFF2-40B4-BE49-F238E27FC236}">
                <a16:creationId xmlns:a16="http://schemas.microsoft.com/office/drawing/2014/main" id="{73858B1C-A774-8502-B061-31D97EDE61F9}"/>
              </a:ext>
            </a:extLst>
          </p:cNvPr>
          <p:cNvGraphicFramePr>
            <a:graphicFrameLocks noGrp="1"/>
          </p:cNvGraphicFramePr>
          <p:nvPr>
            <p:extLst>
              <p:ext uri="{D42A27DB-BD31-4B8C-83A1-F6EECF244321}">
                <p14:modId xmlns:p14="http://schemas.microsoft.com/office/powerpoint/2010/main" val="1748651173"/>
              </p:ext>
            </p:extLst>
          </p:nvPr>
        </p:nvGraphicFramePr>
        <p:xfrm>
          <a:off x="2031999" y="1945640"/>
          <a:ext cx="8128000" cy="259588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591873455"/>
                    </a:ext>
                  </a:extLst>
                </a:gridCol>
                <a:gridCol w="4064000">
                  <a:extLst>
                    <a:ext uri="{9D8B030D-6E8A-4147-A177-3AD203B41FA5}">
                      <a16:colId xmlns:a16="http://schemas.microsoft.com/office/drawing/2014/main" val="2216849235"/>
                    </a:ext>
                  </a:extLst>
                </a:gridCol>
              </a:tblGrid>
              <a:tr h="370840">
                <a:tc>
                  <a:txBody>
                    <a:bodyPr/>
                    <a:lstStyle/>
                    <a:p>
                      <a:r>
                        <a:rPr lang="es-GT" dirty="0"/>
                        <a:t>Descripción </a:t>
                      </a:r>
                    </a:p>
                  </a:txBody>
                  <a:tcPr/>
                </a:tc>
                <a:tc>
                  <a:txBody>
                    <a:bodyPr/>
                    <a:lstStyle/>
                    <a:p>
                      <a:r>
                        <a:rPr lang="es-GT" dirty="0"/>
                        <a:t>Punteo</a:t>
                      </a:r>
                    </a:p>
                  </a:txBody>
                  <a:tcPr/>
                </a:tc>
                <a:extLst>
                  <a:ext uri="{0D108BD9-81ED-4DB2-BD59-A6C34878D82A}">
                    <a16:rowId xmlns:a16="http://schemas.microsoft.com/office/drawing/2014/main" val="3709338886"/>
                  </a:ext>
                </a:extLst>
              </a:tr>
              <a:tr h="370840">
                <a:tc>
                  <a:txBody>
                    <a:bodyPr/>
                    <a:lstStyle/>
                    <a:p>
                      <a:r>
                        <a:rPr lang="es-GT" dirty="0"/>
                        <a:t>Primer Parcial</a:t>
                      </a:r>
                    </a:p>
                  </a:txBody>
                  <a:tcPr/>
                </a:tc>
                <a:tc>
                  <a:txBody>
                    <a:bodyPr/>
                    <a:lstStyle/>
                    <a:p>
                      <a:r>
                        <a:rPr lang="es-GT" dirty="0"/>
                        <a:t>15 </a:t>
                      </a:r>
                      <a:r>
                        <a:rPr lang="es-GT" dirty="0" err="1"/>
                        <a:t>pts</a:t>
                      </a:r>
                      <a:endParaRPr lang="es-GT" dirty="0"/>
                    </a:p>
                  </a:txBody>
                  <a:tcPr/>
                </a:tc>
                <a:extLst>
                  <a:ext uri="{0D108BD9-81ED-4DB2-BD59-A6C34878D82A}">
                    <a16:rowId xmlns:a16="http://schemas.microsoft.com/office/drawing/2014/main" val="138822174"/>
                  </a:ext>
                </a:extLst>
              </a:tr>
              <a:tr h="370840">
                <a:tc>
                  <a:txBody>
                    <a:bodyPr/>
                    <a:lstStyle/>
                    <a:p>
                      <a:r>
                        <a:rPr lang="es-GT" dirty="0"/>
                        <a:t>Segundo Parcial</a:t>
                      </a:r>
                    </a:p>
                  </a:txBody>
                  <a:tcPr/>
                </a:tc>
                <a:tc>
                  <a:txBody>
                    <a:bodyPr/>
                    <a:lstStyle/>
                    <a:p>
                      <a:r>
                        <a:rPr lang="es-GT" dirty="0"/>
                        <a:t>15 </a:t>
                      </a:r>
                      <a:r>
                        <a:rPr lang="es-GT" dirty="0" err="1"/>
                        <a:t>pts</a:t>
                      </a:r>
                      <a:endParaRPr lang="es-GT" dirty="0"/>
                    </a:p>
                  </a:txBody>
                  <a:tcPr/>
                </a:tc>
                <a:extLst>
                  <a:ext uri="{0D108BD9-81ED-4DB2-BD59-A6C34878D82A}">
                    <a16:rowId xmlns:a16="http://schemas.microsoft.com/office/drawing/2014/main" val="2610863213"/>
                  </a:ext>
                </a:extLst>
              </a:tr>
              <a:tr h="370840">
                <a:tc>
                  <a:txBody>
                    <a:bodyPr/>
                    <a:lstStyle/>
                    <a:p>
                      <a:r>
                        <a:rPr lang="es-GT" dirty="0"/>
                        <a:t>Tareas</a:t>
                      </a:r>
                    </a:p>
                  </a:txBody>
                  <a:tcPr/>
                </a:tc>
                <a:tc>
                  <a:txBody>
                    <a:bodyPr/>
                    <a:lstStyle/>
                    <a:p>
                      <a:r>
                        <a:rPr lang="es-GT" dirty="0"/>
                        <a:t>20 </a:t>
                      </a:r>
                      <a:r>
                        <a:rPr lang="es-GT" dirty="0" err="1"/>
                        <a:t>pts</a:t>
                      </a:r>
                      <a:endParaRPr lang="es-GT" dirty="0"/>
                    </a:p>
                  </a:txBody>
                  <a:tcPr/>
                </a:tc>
                <a:extLst>
                  <a:ext uri="{0D108BD9-81ED-4DB2-BD59-A6C34878D82A}">
                    <a16:rowId xmlns:a16="http://schemas.microsoft.com/office/drawing/2014/main" val="2836201028"/>
                  </a:ext>
                </a:extLst>
              </a:tr>
              <a:tr h="370840">
                <a:tc>
                  <a:txBody>
                    <a:bodyPr/>
                    <a:lstStyle/>
                    <a:p>
                      <a:r>
                        <a:rPr lang="es-MX" dirty="0"/>
                        <a:t>Proyecto</a:t>
                      </a:r>
                      <a:endParaRPr lang="es-GT" dirty="0"/>
                    </a:p>
                  </a:txBody>
                  <a:tcPr/>
                </a:tc>
                <a:tc>
                  <a:txBody>
                    <a:bodyPr/>
                    <a:lstStyle/>
                    <a:p>
                      <a:r>
                        <a:rPr lang="es-MX" dirty="0"/>
                        <a:t>15 </a:t>
                      </a:r>
                      <a:r>
                        <a:rPr lang="es-MX" dirty="0" err="1"/>
                        <a:t>pts</a:t>
                      </a:r>
                      <a:endParaRPr lang="es-GT" dirty="0"/>
                    </a:p>
                  </a:txBody>
                  <a:tcPr/>
                </a:tc>
                <a:extLst>
                  <a:ext uri="{0D108BD9-81ED-4DB2-BD59-A6C34878D82A}">
                    <a16:rowId xmlns:a16="http://schemas.microsoft.com/office/drawing/2014/main" val="4286616320"/>
                  </a:ext>
                </a:extLst>
              </a:tr>
              <a:tr h="370840">
                <a:tc>
                  <a:txBody>
                    <a:bodyPr/>
                    <a:lstStyle/>
                    <a:p>
                      <a:r>
                        <a:rPr lang="es-GT" dirty="0"/>
                        <a:t>Examen Final</a:t>
                      </a:r>
                    </a:p>
                  </a:txBody>
                  <a:tcPr/>
                </a:tc>
                <a:tc>
                  <a:txBody>
                    <a:bodyPr/>
                    <a:lstStyle/>
                    <a:p>
                      <a:r>
                        <a:rPr lang="es-GT" dirty="0"/>
                        <a:t>35 </a:t>
                      </a:r>
                      <a:r>
                        <a:rPr lang="es-GT" dirty="0" err="1"/>
                        <a:t>pts</a:t>
                      </a:r>
                      <a:endParaRPr lang="es-GT" dirty="0"/>
                    </a:p>
                  </a:txBody>
                  <a:tcPr/>
                </a:tc>
                <a:extLst>
                  <a:ext uri="{0D108BD9-81ED-4DB2-BD59-A6C34878D82A}">
                    <a16:rowId xmlns:a16="http://schemas.microsoft.com/office/drawing/2014/main" val="1018891450"/>
                  </a:ext>
                </a:extLst>
              </a:tr>
              <a:tr h="370840">
                <a:tc>
                  <a:txBody>
                    <a:bodyPr/>
                    <a:lstStyle/>
                    <a:p>
                      <a:r>
                        <a:rPr lang="es-MX" dirty="0"/>
                        <a:t>Total</a:t>
                      </a:r>
                      <a:endParaRPr lang="es-GT" dirty="0"/>
                    </a:p>
                  </a:txBody>
                  <a:tcPr/>
                </a:tc>
                <a:tc>
                  <a:txBody>
                    <a:bodyPr/>
                    <a:lstStyle/>
                    <a:p>
                      <a:r>
                        <a:rPr lang="es-MX" dirty="0"/>
                        <a:t>100 </a:t>
                      </a:r>
                      <a:r>
                        <a:rPr lang="es-MX" dirty="0" err="1"/>
                        <a:t>pts</a:t>
                      </a:r>
                      <a:endParaRPr lang="es-GT" dirty="0"/>
                    </a:p>
                  </a:txBody>
                  <a:tcPr/>
                </a:tc>
                <a:extLst>
                  <a:ext uri="{0D108BD9-81ED-4DB2-BD59-A6C34878D82A}">
                    <a16:rowId xmlns:a16="http://schemas.microsoft.com/office/drawing/2014/main" val="1655753855"/>
                  </a:ext>
                </a:extLst>
              </a:tr>
            </a:tbl>
          </a:graphicData>
        </a:graphic>
      </p:graphicFrame>
      <p:sp>
        <p:nvSpPr>
          <p:cNvPr id="10" name="CuadroTexto 9">
            <a:extLst>
              <a:ext uri="{FF2B5EF4-FFF2-40B4-BE49-F238E27FC236}">
                <a16:creationId xmlns:a16="http://schemas.microsoft.com/office/drawing/2014/main" id="{774269A4-E43A-1104-A817-927F71DA0C44}"/>
              </a:ext>
            </a:extLst>
          </p:cNvPr>
          <p:cNvSpPr txBox="1"/>
          <p:nvPr/>
        </p:nvSpPr>
        <p:spPr>
          <a:xfrm>
            <a:off x="1766956" y="5596693"/>
            <a:ext cx="2169374" cy="369332"/>
          </a:xfrm>
          <a:prstGeom prst="rect">
            <a:avLst/>
          </a:prstGeom>
          <a:noFill/>
        </p:spPr>
        <p:txBody>
          <a:bodyPr wrap="square" rtlCol="0">
            <a:spAutoFit/>
          </a:bodyPr>
          <a:lstStyle/>
          <a:p>
            <a:r>
              <a:rPr lang="es-GT" b="1" dirty="0"/>
              <a:t>Zona Mínima 26</a:t>
            </a:r>
          </a:p>
        </p:txBody>
      </p:sp>
    </p:spTree>
    <p:extLst>
      <p:ext uri="{BB962C8B-B14F-4D97-AF65-F5344CB8AC3E}">
        <p14:creationId xmlns:p14="http://schemas.microsoft.com/office/powerpoint/2010/main" val="81376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Temas</a:t>
            </a:r>
          </a:p>
        </p:txBody>
      </p:sp>
      <p:sp>
        <p:nvSpPr>
          <p:cNvPr id="4" name="Rectángulo 3">
            <a:extLst>
              <a:ext uri="{FF2B5EF4-FFF2-40B4-BE49-F238E27FC236}">
                <a16:creationId xmlns:a16="http://schemas.microsoft.com/office/drawing/2014/main" id="{97C277FF-FCEB-042B-6FC1-E5C80F4AD6C1}"/>
              </a:ext>
            </a:extLst>
          </p:cNvPr>
          <p:cNvSpPr/>
          <p:nvPr/>
        </p:nvSpPr>
        <p:spPr>
          <a:xfrm>
            <a:off x="2570921" y="3806687"/>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OSI	</a:t>
            </a:r>
          </a:p>
        </p:txBody>
      </p:sp>
      <p:sp>
        <p:nvSpPr>
          <p:cNvPr id="5" name="Rectángulo 4">
            <a:extLst>
              <a:ext uri="{FF2B5EF4-FFF2-40B4-BE49-F238E27FC236}">
                <a16:creationId xmlns:a16="http://schemas.microsoft.com/office/drawing/2014/main" id="{934D64B4-8DBF-FCE8-D53A-D600C679428B}"/>
              </a:ext>
            </a:extLst>
          </p:cNvPr>
          <p:cNvSpPr/>
          <p:nvPr/>
        </p:nvSpPr>
        <p:spPr>
          <a:xfrm>
            <a:off x="5037412" y="381435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TCP/IP</a:t>
            </a:r>
          </a:p>
        </p:txBody>
      </p:sp>
      <p:sp>
        <p:nvSpPr>
          <p:cNvPr id="6" name="Rectángulo 5">
            <a:extLst>
              <a:ext uri="{FF2B5EF4-FFF2-40B4-BE49-F238E27FC236}">
                <a16:creationId xmlns:a16="http://schemas.microsoft.com/office/drawing/2014/main" id="{05BEC123-F683-854F-70D8-89C7EC6E37F0}"/>
              </a:ext>
            </a:extLst>
          </p:cNvPr>
          <p:cNvSpPr/>
          <p:nvPr/>
        </p:nvSpPr>
        <p:spPr>
          <a:xfrm>
            <a:off x="7503481" y="3806687"/>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IPv4 / IPv6</a:t>
            </a:r>
          </a:p>
        </p:txBody>
      </p:sp>
      <p:sp>
        <p:nvSpPr>
          <p:cNvPr id="10" name="Subtítulo 2">
            <a:extLst>
              <a:ext uri="{FF2B5EF4-FFF2-40B4-BE49-F238E27FC236}">
                <a16:creationId xmlns:a16="http://schemas.microsoft.com/office/drawing/2014/main" id="{3578AC15-1F1C-F636-98E1-BB029B7AB45E}"/>
              </a:ext>
            </a:extLst>
          </p:cNvPr>
          <p:cNvSpPr txBox="1">
            <a:spLocks/>
          </p:cNvSpPr>
          <p:nvPr/>
        </p:nvSpPr>
        <p:spPr>
          <a:xfrm>
            <a:off x="9594575" y="6093605"/>
            <a:ext cx="2169374" cy="468768"/>
          </a:xfrm>
          <a:prstGeom prst="rect">
            <a:avLst/>
          </a:prstGeom>
        </p:spPr>
        <p:txBody>
          <a:bodyPr vert="horz" lIns="91440" tIns="91440" rIns="91440" bIns="91440" rtlCol="0">
            <a:normAutofit fontScale="925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GT" b="1" dirty="0"/>
              <a:t>Ing. Walter García</a:t>
            </a:r>
          </a:p>
        </p:txBody>
      </p:sp>
      <p:pic>
        <p:nvPicPr>
          <p:cNvPr id="12" name="Imagen 11">
            <a:extLst>
              <a:ext uri="{FF2B5EF4-FFF2-40B4-BE49-F238E27FC236}">
                <a16:creationId xmlns:a16="http://schemas.microsoft.com/office/drawing/2014/main" id="{BF3AEED2-4CE5-5F36-6288-5794294221E8}"/>
              </a:ext>
            </a:extLst>
          </p:cNvPr>
          <p:cNvPicPr>
            <a:picLocks noChangeAspect="1"/>
          </p:cNvPicPr>
          <p:nvPr/>
        </p:nvPicPr>
        <p:blipFill>
          <a:blip r:embed="rId2"/>
          <a:stretch>
            <a:fillRect/>
          </a:stretch>
        </p:blipFill>
        <p:spPr>
          <a:xfrm>
            <a:off x="4160795" y="1802702"/>
            <a:ext cx="3870410" cy="1678262"/>
          </a:xfrm>
          <a:prstGeom prst="rect">
            <a:avLst/>
          </a:prstGeom>
        </p:spPr>
      </p:pic>
    </p:spTree>
    <p:extLst>
      <p:ext uri="{BB962C8B-B14F-4D97-AF65-F5344CB8AC3E}">
        <p14:creationId xmlns:p14="http://schemas.microsoft.com/office/powerpoint/2010/main" val="286268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a:t>
            </a:r>
            <a:r>
              <a:rPr lang="en-US" sz="2400" b="1" kern="1200" cap="all" baseline="0" dirty="0" err="1">
                <a:solidFill>
                  <a:schemeClr val="tx1"/>
                </a:solidFill>
                <a:latin typeface="+mj-lt"/>
                <a:ea typeface="+mj-ea"/>
                <a:cs typeface="+mj-cs"/>
              </a:rPr>
              <a:t>el</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2245360" y="1918326"/>
            <a:ext cx="7405077" cy="3416320"/>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El modelo Open </a:t>
            </a:r>
            <a:r>
              <a:rPr lang="es-MX" dirty="0" err="1"/>
              <a:t>Systems</a:t>
            </a:r>
            <a:r>
              <a:rPr lang="es-MX" dirty="0"/>
              <a:t> </a:t>
            </a:r>
            <a:r>
              <a:rPr lang="es-MX" dirty="0" err="1"/>
              <a:t>Interconnection</a:t>
            </a:r>
            <a:r>
              <a:rPr lang="es-MX" dirty="0"/>
              <a:t> (OSI) es un modelo conceptual creado por la Organización Internacional para la Estandarización, el cual permite que diversos sistemas de comunicación se conecten usando protocolos estándar. En otras palabras, el OSI proporciona un estándar para que distintos sistemas de equipos puedan comunicarse entre sí.</a:t>
            </a:r>
          </a:p>
          <a:p>
            <a:endParaRPr lang="es-MX" dirty="0"/>
          </a:p>
          <a:p>
            <a:r>
              <a:rPr lang="es-MX" dirty="0"/>
              <a:t>El modelo OSI se puede ver como un lenguaje universal para la conexión de las redes de equipos. Se basa en el concepto de dividir un sistema de comunicación en siete capas abstractas, cada una apilada sobre la anterior.</a:t>
            </a:r>
          </a:p>
          <a:p>
            <a:endParaRPr lang="es-GT" dirty="0"/>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373709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a:t>Ing. Walter García</a:t>
            </a:r>
            <a:endParaRPr lang="es-GT" sz="2000" b="1" dirty="0"/>
          </a:p>
        </p:txBody>
      </p:sp>
      <p:pic>
        <p:nvPicPr>
          <p:cNvPr id="4" name="Imagen 3">
            <a:extLst>
              <a:ext uri="{FF2B5EF4-FFF2-40B4-BE49-F238E27FC236}">
                <a16:creationId xmlns:a16="http://schemas.microsoft.com/office/drawing/2014/main" id="{5C06A444-FB2F-C832-9030-74494CD70596}"/>
              </a:ext>
            </a:extLst>
          </p:cNvPr>
          <p:cNvPicPr>
            <a:picLocks noChangeAspect="1"/>
          </p:cNvPicPr>
          <p:nvPr/>
        </p:nvPicPr>
        <p:blipFill>
          <a:blip r:embed="rId2"/>
          <a:stretch>
            <a:fillRect/>
          </a:stretch>
        </p:blipFill>
        <p:spPr>
          <a:xfrm>
            <a:off x="2331207" y="1469832"/>
            <a:ext cx="6763922" cy="3918335"/>
          </a:xfrm>
          <a:prstGeom prst="rect">
            <a:avLst/>
          </a:prstGeom>
        </p:spPr>
      </p:pic>
    </p:spTree>
    <p:extLst>
      <p:ext uri="{BB962C8B-B14F-4D97-AF65-F5344CB8AC3E}">
        <p14:creationId xmlns:p14="http://schemas.microsoft.com/office/powerpoint/2010/main" val="254108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298713" y="1364975"/>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1: Capa Física</a:t>
            </a:r>
          </a:p>
        </p:txBody>
      </p:sp>
      <p:pic>
        <p:nvPicPr>
          <p:cNvPr id="7" name="Imagen 6">
            <a:extLst>
              <a:ext uri="{FF2B5EF4-FFF2-40B4-BE49-F238E27FC236}">
                <a16:creationId xmlns:a16="http://schemas.microsoft.com/office/drawing/2014/main" id="{88755D2F-5457-D466-CE97-52021DA48B7E}"/>
              </a:ext>
            </a:extLst>
          </p:cNvPr>
          <p:cNvPicPr>
            <a:picLocks noChangeAspect="1"/>
          </p:cNvPicPr>
          <p:nvPr/>
        </p:nvPicPr>
        <p:blipFill>
          <a:blip r:embed="rId2"/>
          <a:stretch>
            <a:fillRect/>
          </a:stretch>
        </p:blipFill>
        <p:spPr>
          <a:xfrm>
            <a:off x="4287862" y="1424269"/>
            <a:ext cx="5362575" cy="1552575"/>
          </a:xfrm>
          <a:prstGeom prst="rect">
            <a:avLst/>
          </a:prstGeom>
        </p:spPr>
      </p:pic>
      <p:sp>
        <p:nvSpPr>
          <p:cNvPr id="9" name="CuadroTexto 8">
            <a:extLst>
              <a:ext uri="{FF2B5EF4-FFF2-40B4-BE49-F238E27FC236}">
                <a16:creationId xmlns:a16="http://schemas.microsoft.com/office/drawing/2014/main" id="{FDF0BEC5-2EA6-CB89-B201-684DE0B9B92D}"/>
              </a:ext>
            </a:extLst>
          </p:cNvPr>
          <p:cNvSpPr txBox="1"/>
          <p:nvPr/>
        </p:nvSpPr>
        <p:spPr>
          <a:xfrm>
            <a:off x="1487555" y="3328806"/>
            <a:ext cx="9432235" cy="1477328"/>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Esta capa incluye el equipo físico implicado en la transferencia de datos, tal como los cables y los conmutadores de red. Esta también es la capa donde los datos se convierten en una secuencia de bits, es decir, una cadena de unos y ceros. La capa física de ambos dispositivos también debe estar de acuerdo en cuanto a una convención de señal para que los 1 puedan distinguirse de los 0 en ambos dispositivos.</a:t>
            </a:r>
            <a:endParaRPr lang="es-GT" dirty="0"/>
          </a:p>
        </p:txBody>
      </p:sp>
      <p:sp>
        <p:nvSpPr>
          <p:cNvPr id="10" name="Flecha: hacia abajo 9">
            <a:extLst>
              <a:ext uri="{FF2B5EF4-FFF2-40B4-BE49-F238E27FC236}">
                <a16:creationId xmlns:a16="http://schemas.microsoft.com/office/drawing/2014/main" id="{093EB7E5-E7C0-77E3-A81B-283E1DB46591}"/>
              </a:ext>
            </a:extLst>
          </p:cNvPr>
          <p:cNvSpPr/>
          <p:nvPr/>
        </p:nvSpPr>
        <p:spPr>
          <a:xfrm>
            <a:off x="2497837" y="1860185"/>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12" name="Imagen 11">
            <a:extLst>
              <a:ext uri="{FF2B5EF4-FFF2-40B4-BE49-F238E27FC236}">
                <a16:creationId xmlns:a16="http://schemas.microsoft.com/office/drawing/2014/main" id="{145CA657-8B50-EF41-6B53-F1B4E176DB55}"/>
              </a:ext>
            </a:extLst>
          </p:cNvPr>
          <p:cNvPicPr>
            <a:picLocks noChangeAspect="1"/>
          </p:cNvPicPr>
          <p:nvPr/>
        </p:nvPicPr>
        <p:blipFill>
          <a:blip r:embed="rId3"/>
          <a:stretch>
            <a:fillRect/>
          </a:stretch>
        </p:blipFill>
        <p:spPr>
          <a:xfrm>
            <a:off x="1487555" y="4881381"/>
            <a:ext cx="4100777" cy="1139867"/>
          </a:xfrm>
          <a:prstGeom prst="rect">
            <a:avLst/>
          </a:prstGeom>
        </p:spPr>
      </p:pic>
    </p:spTree>
    <p:extLst>
      <p:ext uri="{BB962C8B-B14F-4D97-AF65-F5344CB8AC3E}">
        <p14:creationId xmlns:p14="http://schemas.microsoft.com/office/powerpoint/2010/main" val="411017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298713" y="1364975"/>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2: Enlace de Datos</a:t>
            </a:r>
          </a:p>
        </p:txBody>
      </p:sp>
      <p:sp>
        <p:nvSpPr>
          <p:cNvPr id="9" name="CuadroTexto 8">
            <a:extLst>
              <a:ext uri="{FF2B5EF4-FFF2-40B4-BE49-F238E27FC236}">
                <a16:creationId xmlns:a16="http://schemas.microsoft.com/office/drawing/2014/main" id="{FDF0BEC5-2EA6-CB89-B201-684DE0B9B92D}"/>
              </a:ext>
            </a:extLst>
          </p:cNvPr>
          <p:cNvSpPr txBox="1"/>
          <p:nvPr/>
        </p:nvSpPr>
        <p:spPr>
          <a:xfrm>
            <a:off x="1487555" y="3328806"/>
            <a:ext cx="9432235" cy="1754326"/>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capa de enlace de datos es muy similar a la capa de red, excepto que la capa de enlace de datos facilita la transferencia de datos entre dos dispositivos dentro la misma red. La capa de enlace de datos toma los paquetes de la capa de red y los divide en partes más pequeñas que se denominan tramas. Al igual que la capa de red, esta capa también es responsable del control de flujo y el control de errores en las comunicaciones dentro de la red (la capa de transporte solo realiza tareas de control de flujo y de control de errores para las comunicaciones dentro de la red).</a:t>
            </a:r>
            <a:endParaRPr lang="es-GT" dirty="0"/>
          </a:p>
        </p:txBody>
      </p:sp>
      <p:sp>
        <p:nvSpPr>
          <p:cNvPr id="10" name="Flecha: hacia abajo 9">
            <a:extLst>
              <a:ext uri="{FF2B5EF4-FFF2-40B4-BE49-F238E27FC236}">
                <a16:creationId xmlns:a16="http://schemas.microsoft.com/office/drawing/2014/main" id="{093EB7E5-E7C0-77E3-A81B-283E1DB46591}"/>
              </a:ext>
            </a:extLst>
          </p:cNvPr>
          <p:cNvSpPr/>
          <p:nvPr/>
        </p:nvSpPr>
        <p:spPr>
          <a:xfrm>
            <a:off x="2497837" y="1860185"/>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5" name="Imagen 4">
            <a:extLst>
              <a:ext uri="{FF2B5EF4-FFF2-40B4-BE49-F238E27FC236}">
                <a16:creationId xmlns:a16="http://schemas.microsoft.com/office/drawing/2014/main" id="{DCBBF83A-AB17-CAEF-E53D-01A7CF9C9978}"/>
              </a:ext>
            </a:extLst>
          </p:cNvPr>
          <p:cNvPicPr>
            <a:picLocks noChangeAspect="1"/>
          </p:cNvPicPr>
          <p:nvPr/>
        </p:nvPicPr>
        <p:blipFill>
          <a:blip r:embed="rId2"/>
          <a:stretch>
            <a:fillRect/>
          </a:stretch>
        </p:blipFill>
        <p:spPr>
          <a:xfrm>
            <a:off x="4956108" y="1483380"/>
            <a:ext cx="5857875" cy="1257300"/>
          </a:xfrm>
          <a:prstGeom prst="rect">
            <a:avLst/>
          </a:prstGeom>
        </p:spPr>
      </p:pic>
    </p:spTree>
    <p:extLst>
      <p:ext uri="{BB962C8B-B14F-4D97-AF65-F5344CB8AC3E}">
        <p14:creationId xmlns:p14="http://schemas.microsoft.com/office/powerpoint/2010/main" val="191865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Capas</a:t>
            </a:r>
            <a:r>
              <a:rPr lang="en-US" sz="2400" b="1" kern="1200" cap="all" baseline="0" dirty="0">
                <a:solidFill>
                  <a:schemeClr val="tx1"/>
                </a:solidFill>
                <a:latin typeface="+mj-lt"/>
                <a:ea typeface="+mj-ea"/>
                <a:cs typeface="+mj-cs"/>
              </a:rPr>
              <a:t> del </a:t>
            </a:r>
            <a:r>
              <a:rPr lang="en-US" sz="2400" b="1" kern="1200" cap="all" baseline="0" dirty="0" err="1">
                <a:solidFill>
                  <a:schemeClr val="tx1"/>
                </a:solidFill>
                <a:latin typeface="+mj-lt"/>
                <a:ea typeface="+mj-ea"/>
                <a:cs typeface="+mj-cs"/>
              </a:rPr>
              <a:t>Modelo</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osi</a:t>
            </a:r>
            <a:r>
              <a:rPr lang="en-US" sz="2400" b="1" kern="1200" cap="all" baseline="0" dirty="0">
                <a:solidFill>
                  <a:schemeClr val="tx1"/>
                </a:solidFill>
                <a:latin typeface="+mj-lt"/>
                <a:ea typeface="+mj-ea"/>
                <a:cs typeface="+mj-cs"/>
              </a:rPr>
              <a:t> </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769270" y="5670983"/>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B68C7579-F6A8-2082-A261-45D94D4E4F6D}"/>
              </a:ext>
            </a:extLst>
          </p:cNvPr>
          <p:cNvSpPr txBox="1"/>
          <p:nvPr/>
        </p:nvSpPr>
        <p:spPr>
          <a:xfrm>
            <a:off x="1298713" y="1364975"/>
            <a:ext cx="3008243" cy="369332"/>
          </a:xfrm>
          <a:prstGeom prst="rect">
            <a:avLst/>
          </a:prstGeom>
          <a:noFill/>
        </p:spPr>
        <p:txBody>
          <a:bodyPr wrap="square" rtlCol="0">
            <a:spAutoFit/>
          </a:bodyPr>
          <a:lstStyle/>
          <a:p>
            <a:r>
              <a:rPr lang="es-GT" b="1" dirty="0">
                <a:effectLst>
                  <a:outerShdw blurRad="38100" dist="38100" dir="2700000" algn="tl">
                    <a:srgbClr val="000000">
                      <a:alpha val="43137"/>
                    </a:srgbClr>
                  </a:outerShdw>
                </a:effectLst>
              </a:rPr>
              <a:t>Capa 3: Red</a:t>
            </a:r>
          </a:p>
        </p:txBody>
      </p:sp>
      <p:sp>
        <p:nvSpPr>
          <p:cNvPr id="10" name="Flecha: hacia abajo 9">
            <a:extLst>
              <a:ext uri="{FF2B5EF4-FFF2-40B4-BE49-F238E27FC236}">
                <a16:creationId xmlns:a16="http://schemas.microsoft.com/office/drawing/2014/main" id="{093EB7E5-E7C0-77E3-A81B-283E1DB46591}"/>
              </a:ext>
            </a:extLst>
          </p:cNvPr>
          <p:cNvSpPr/>
          <p:nvPr/>
        </p:nvSpPr>
        <p:spPr>
          <a:xfrm>
            <a:off x="2497837" y="1860185"/>
            <a:ext cx="484632" cy="1280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7" name="Imagen 6">
            <a:extLst>
              <a:ext uri="{FF2B5EF4-FFF2-40B4-BE49-F238E27FC236}">
                <a16:creationId xmlns:a16="http://schemas.microsoft.com/office/drawing/2014/main" id="{1CEC747E-A31C-7538-937C-0C3404117B8F}"/>
              </a:ext>
            </a:extLst>
          </p:cNvPr>
          <p:cNvPicPr>
            <a:picLocks noChangeAspect="1"/>
          </p:cNvPicPr>
          <p:nvPr/>
        </p:nvPicPr>
        <p:blipFill>
          <a:blip r:embed="rId2"/>
          <a:stretch>
            <a:fillRect/>
          </a:stretch>
        </p:blipFill>
        <p:spPr>
          <a:xfrm>
            <a:off x="4306956" y="1397690"/>
            <a:ext cx="4147931" cy="1568329"/>
          </a:xfrm>
          <a:prstGeom prst="rect">
            <a:avLst/>
          </a:prstGeom>
        </p:spPr>
      </p:pic>
      <p:sp>
        <p:nvSpPr>
          <p:cNvPr id="11" name="CuadroTexto 10">
            <a:extLst>
              <a:ext uri="{FF2B5EF4-FFF2-40B4-BE49-F238E27FC236}">
                <a16:creationId xmlns:a16="http://schemas.microsoft.com/office/drawing/2014/main" id="{FC7152DF-640E-36DE-5098-4DC4600C8394}"/>
              </a:ext>
            </a:extLst>
          </p:cNvPr>
          <p:cNvSpPr txBox="1"/>
          <p:nvPr/>
        </p:nvSpPr>
        <p:spPr>
          <a:xfrm>
            <a:off x="1298713" y="3425672"/>
            <a:ext cx="9382430" cy="2031325"/>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capa de red es responsable de facilitar la transferencia de datos entre dos redes diferentes. Si los dispositivos que se comunican se encuentran en la misma red, entonces la capa de red no es necesaria. Esta capa divide los segmentos de la capa de transporte en unidades más pequeñas, llamadas paquetes, en el dispositivo del emisor, y vuelve a juntar estos paquetes en el dispositivo del receptor. La capa de red también busca la mejor ruta física para que los datos lleguen a su destino; esto se conoce como enrutamiento.</a:t>
            </a:r>
            <a:endParaRPr lang="es-GT" dirty="0"/>
          </a:p>
        </p:txBody>
      </p:sp>
    </p:spTree>
    <p:extLst>
      <p:ext uri="{BB962C8B-B14F-4D97-AF65-F5344CB8AC3E}">
        <p14:creationId xmlns:p14="http://schemas.microsoft.com/office/powerpoint/2010/main" val="3315944534"/>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ería">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1941</TotalTime>
  <Words>2421</Words>
  <Application>Microsoft Office PowerPoint</Application>
  <PresentationFormat>Panorámica</PresentationFormat>
  <Paragraphs>142</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Century Gothic</vt:lpstr>
      <vt:lpstr>Corbel</vt:lpstr>
      <vt:lpstr>Galería</vt:lpstr>
      <vt:lpstr>Redes de computadoras II  Clase 1 </vt:lpstr>
      <vt:lpstr>Presentación</vt:lpstr>
      <vt:lpstr>Evaluación</vt:lpstr>
      <vt:lpstr>Temas</vt:lpstr>
      <vt:lpstr>Que es el Modelo osi</vt:lpstr>
      <vt:lpstr>Capas del Modelo osi</vt:lpstr>
      <vt:lpstr>Capas del Modelo osi </vt:lpstr>
      <vt:lpstr>Capas del Modelo osi </vt:lpstr>
      <vt:lpstr>Capas del Modelo osi </vt:lpstr>
      <vt:lpstr>Capas del Modelo osi </vt:lpstr>
      <vt:lpstr>Capas del Modelo osi </vt:lpstr>
      <vt:lpstr>Capas del Modelo osi </vt:lpstr>
      <vt:lpstr>Capas del Modelo osi </vt:lpstr>
      <vt:lpstr>Capas del Modelo osi </vt:lpstr>
      <vt:lpstr>Capas del Modelo osi </vt:lpstr>
      <vt:lpstr>Capas del Modelo osi </vt:lpstr>
      <vt:lpstr>Capas del Modelo osi </vt:lpstr>
      <vt:lpstr>Modelo tcp/ip </vt:lpstr>
      <vt:lpstr>Modelo tcp/ip </vt:lpstr>
      <vt:lpstr>Modelo tcp/ip </vt:lpstr>
      <vt:lpstr>Modelo tcp/ip </vt:lpstr>
      <vt:lpstr>Modelo tcp/ip </vt:lpstr>
      <vt:lpstr>IPv4 / ipv6</vt:lpstr>
      <vt:lpstr>IPv4 / ipv6</vt:lpstr>
      <vt:lpstr>IPv4 / ipv6</vt:lpstr>
      <vt:lpstr>IPv4 / ipv6</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 I</dc:title>
  <dc:creator>Garcia Flores, Walter Vinicio</dc:creator>
  <cp:lastModifiedBy>Garcia Flores, Walter Vinicio</cp:lastModifiedBy>
  <cp:revision>140</cp:revision>
  <dcterms:created xsi:type="dcterms:W3CDTF">2023-02-13T23:20:41Z</dcterms:created>
  <dcterms:modified xsi:type="dcterms:W3CDTF">2023-02-23T04:48:45Z</dcterms:modified>
</cp:coreProperties>
</file>