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7" r:id="rId8"/>
    <p:sldId id="266" r:id="rId9"/>
    <p:sldId id="268" r:id="rId10"/>
    <p:sldId id="271" r:id="rId11"/>
    <p:sldId id="272" r:id="rId12"/>
    <p:sldId id="273" r:id="rId13"/>
    <p:sldId id="263" r:id="rId14"/>
    <p:sldId id="269" r:id="rId15"/>
    <p:sldId id="270" r:id="rId16"/>
    <p:sldId id="262" r:id="rId17"/>
    <p:sldId id="274" r:id="rId18"/>
    <p:sldId id="275" r:id="rId19"/>
    <p:sldId id="276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8"/>
    <p:restoredTop sz="96405"/>
  </p:normalViewPr>
  <p:slideViewPr>
    <p:cSldViewPr snapToGrid="0" snapToObjects="1">
      <p:cViewPr varScale="1">
        <p:scale>
          <a:sx n="161" d="100"/>
          <a:sy n="161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23F103-BC34-4FE4-A40E-EDDEECFDA5D0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144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9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4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864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3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627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7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8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2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BE451C3-0FF4-47C4-B829-773ADF60F88C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50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BB34-0A27-C44E-8C57-6FB1F7BDA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EY </a:t>
            </a:r>
            <a:r>
              <a:rPr lang="en-US" dirty="0" err="1"/>
              <a:t>DnA</a:t>
            </a:r>
            <a:r>
              <a:rPr lang="en-US" dirty="0"/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91526-A440-9744-A097-E27FEE645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Amir </a:t>
            </a:r>
            <a:r>
              <a:rPr lang="en-US" dirty="0" err="1"/>
              <a:t>Charkhi</a:t>
            </a:r>
            <a:r>
              <a:rPr lang="en-US" dirty="0"/>
              <a:t> – Nov 21</a:t>
            </a:r>
          </a:p>
        </p:txBody>
      </p:sp>
    </p:spTree>
    <p:extLst>
      <p:ext uri="{BB962C8B-B14F-4D97-AF65-F5344CB8AC3E}">
        <p14:creationId xmlns:p14="http://schemas.microsoft.com/office/powerpoint/2010/main" val="1630598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16B0-D036-1743-96AD-E42870E8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 Density Function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7E858E-2A14-7D4C-9D45-D7260DBB4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141" y="2498300"/>
            <a:ext cx="4563385" cy="290858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5EAC49-C78F-F641-AC9A-6B394EAC9F61}"/>
              </a:ext>
            </a:extLst>
          </p:cNvPr>
          <p:cNvSpPr txBox="1"/>
          <p:nvPr/>
        </p:nvSpPr>
        <p:spPr>
          <a:xfrm>
            <a:off x="1024128" y="2498300"/>
            <a:ext cx="523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Majority of patients have been attended by a health professional in less than 6 hours. However, there are still patients who had to wait a far longer time to be treated.</a:t>
            </a:r>
          </a:p>
        </p:txBody>
      </p:sp>
    </p:spTree>
    <p:extLst>
      <p:ext uri="{BB962C8B-B14F-4D97-AF65-F5344CB8AC3E}">
        <p14:creationId xmlns:p14="http://schemas.microsoft.com/office/powerpoint/2010/main" val="379649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D1B8-2BD2-1A48-8AC4-29CD8A29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 NUMBER OF PATIENTS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6F4302-CE0F-AB4B-8B04-4D685ED63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1726" y="2437075"/>
            <a:ext cx="6453724" cy="40227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612C8-26FE-314C-8D06-537E6912A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50" y="3732025"/>
            <a:ext cx="4916557" cy="2727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243B11-F28B-BC4E-BD45-FE83384BB880}"/>
              </a:ext>
            </a:extLst>
          </p:cNvPr>
          <p:cNvSpPr txBox="1"/>
          <p:nvPr/>
        </p:nvSpPr>
        <p:spPr>
          <a:xfrm>
            <a:off x="747424" y="2084832"/>
            <a:ext cx="4381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Cumulative number of patients in years 2009 and 2010.</a:t>
            </a:r>
          </a:p>
          <a:p>
            <a:pPr algn="just"/>
            <a:r>
              <a:rPr lang="en-US" dirty="0"/>
              <a:t>- The overall trend of the data seems similar.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F52090-E5BA-4643-ACE2-8D5864EFAD45}"/>
              </a:ext>
            </a:extLst>
          </p:cNvPr>
          <p:cNvSpPr/>
          <p:nvPr/>
        </p:nvSpPr>
        <p:spPr>
          <a:xfrm>
            <a:off x="3988904" y="5823137"/>
            <a:ext cx="1004515" cy="3180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A4B695-7FD2-DF46-AC1B-45803D44B988}"/>
              </a:ext>
            </a:extLst>
          </p:cNvPr>
          <p:cNvSpPr/>
          <p:nvPr/>
        </p:nvSpPr>
        <p:spPr>
          <a:xfrm>
            <a:off x="2984389" y="5823137"/>
            <a:ext cx="1004515" cy="3180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11304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F423-6AB4-6E40-9A9C-7605F601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 ROLLING AVERAGE for </a:t>
            </a:r>
            <a:r>
              <a:rPr lang="en-US" dirty="0" err="1"/>
              <a:t>wait_time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25981-B2CE-014D-9DA8-9F5BAAC07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084832"/>
            <a:ext cx="5352819" cy="40227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3E9188-7BF4-D440-8E1F-836ACDC35B81}"/>
              </a:ext>
            </a:extLst>
          </p:cNvPr>
          <p:cNvSpPr/>
          <p:nvPr/>
        </p:nvSpPr>
        <p:spPr>
          <a:xfrm>
            <a:off x="10132215" y="5383430"/>
            <a:ext cx="1004515" cy="3180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2E491-ADAF-BC40-93FC-E56E60EEBA21}"/>
              </a:ext>
            </a:extLst>
          </p:cNvPr>
          <p:cNvSpPr/>
          <p:nvPr/>
        </p:nvSpPr>
        <p:spPr>
          <a:xfrm>
            <a:off x="9127700" y="5383430"/>
            <a:ext cx="1004515" cy="3180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FA68D-C885-E342-B0D1-C5981A378352}"/>
              </a:ext>
            </a:extLst>
          </p:cNvPr>
          <p:cNvSpPr txBox="1"/>
          <p:nvPr/>
        </p:nvSpPr>
        <p:spPr>
          <a:xfrm>
            <a:off x="747424" y="2084832"/>
            <a:ext cx="4643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rolling average of </a:t>
            </a:r>
            <a:r>
              <a:rPr lang="en-US" dirty="0" err="1"/>
              <a:t>wait_time</a:t>
            </a:r>
            <a:r>
              <a:rPr lang="en-US" dirty="0"/>
              <a:t> for both years of 2009 and 2010 seems to be following the same trend.</a:t>
            </a:r>
          </a:p>
        </p:txBody>
      </p:sp>
    </p:spTree>
    <p:extLst>
      <p:ext uri="{BB962C8B-B14F-4D97-AF65-F5344CB8AC3E}">
        <p14:creationId xmlns:p14="http://schemas.microsoft.com/office/powerpoint/2010/main" val="386980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9356-EA99-804B-9604-49B3A12A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 DEPARTURE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188D6D-D2F7-8042-B620-8EC7C5533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3134360"/>
            <a:ext cx="5372100" cy="317500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09BC08-EC1E-1E4E-AB9A-58BA3BE539B2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/>
              <a:t>Number of patients who did not wait plus the other top 29 descriptions of diagnosis on the left.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81EAAB-F014-E64B-81EC-7167FB05B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204" y="3138440"/>
            <a:ext cx="5085001" cy="317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4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B219-1D6F-0243-B422-B72677C1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 MRN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7C9E89-9BD9-C14E-AB87-A3BE96925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7880" y="2256602"/>
            <a:ext cx="6973461" cy="369097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CE530-159F-3948-9DAD-B7E19860ABA4}"/>
              </a:ext>
            </a:extLst>
          </p:cNvPr>
          <p:cNvSpPr txBox="1"/>
          <p:nvPr/>
        </p:nvSpPr>
        <p:spPr>
          <a:xfrm>
            <a:off x="1024129" y="2498299"/>
            <a:ext cx="3396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random subset of the data, grouped by the diagnosis description, sized to the number of visits for various patients.</a:t>
            </a:r>
          </a:p>
        </p:txBody>
      </p:sp>
    </p:spTree>
    <p:extLst>
      <p:ext uri="{BB962C8B-B14F-4D97-AF65-F5344CB8AC3E}">
        <p14:creationId xmlns:p14="http://schemas.microsoft.com/office/powerpoint/2010/main" val="2461293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B219-1D6F-0243-B422-B72677C1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 MRN &amp;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A99C4-DDE4-394D-89D9-B9A62607D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978" y="2290008"/>
            <a:ext cx="6736509" cy="3609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6CE6B9-FA28-A84C-8DF5-71A32C1A9D5A}"/>
              </a:ext>
            </a:extLst>
          </p:cNvPr>
          <p:cNvSpPr txBox="1"/>
          <p:nvPr/>
        </p:nvSpPr>
        <p:spPr>
          <a:xfrm>
            <a:off x="1024129" y="2498299"/>
            <a:ext cx="3396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random subset of the data, grouped by the diagnosis description, sized to the number of visits for a specific patient.</a:t>
            </a:r>
          </a:p>
        </p:txBody>
      </p:sp>
    </p:spTree>
    <p:extLst>
      <p:ext uri="{BB962C8B-B14F-4D97-AF65-F5344CB8AC3E}">
        <p14:creationId xmlns:p14="http://schemas.microsoft.com/office/powerpoint/2010/main" val="345019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B6BD-CDD4-AE4F-854C-9326B1D3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BUILDING: CORRELATIONS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9E0CD0E-DC63-434F-AF24-679E0EB59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881" y="2030452"/>
            <a:ext cx="4418991" cy="4278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A7443-76BD-4E46-B320-6BCD88CF3360}"/>
              </a:ext>
            </a:extLst>
          </p:cNvPr>
          <p:cNvSpPr txBox="1"/>
          <p:nvPr/>
        </p:nvSpPr>
        <p:spPr>
          <a:xfrm>
            <a:off x="1024128" y="2498299"/>
            <a:ext cx="4621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modelling endeavors, it is important to identify and, for best practice, avoid high correlations between independent variables. This is in part to avoid biasing the outcome variable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61995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1D19-3D90-1145-8462-08A6DCE2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24445-8AC7-304B-960B-84D3632DA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643" y="2084832"/>
            <a:ext cx="6247055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AEB63-D3A8-AD4F-AC43-FF17CCBB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232491"/>
            <a:ext cx="3699179" cy="1875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ED644C-A653-CF40-8CDB-280113890275}"/>
              </a:ext>
            </a:extLst>
          </p:cNvPr>
          <p:cNvSpPr txBox="1"/>
          <p:nvPr/>
        </p:nvSpPr>
        <p:spPr>
          <a:xfrm>
            <a:off x="1024129" y="2498299"/>
            <a:ext cx="3396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Triage priority, the departure status code and the diagnosis code seem to be the most important variables in predicting the </a:t>
            </a:r>
            <a:r>
              <a:rPr lang="en-US" dirty="0" err="1"/>
              <a:t>wait_time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03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B92E-F74E-D245-BAA2-2770DA0F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A1DAE-AA7D-7D45-8A1E-01B6A93CA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661" y="2421172"/>
            <a:ext cx="6551898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9E31DE-7514-734C-84FA-46974241AA8E}"/>
              </a:ext>
            </a:extLst>
          </p:cNvPr>
          <p:cNvSpPr txBox="1"/>
          <p:nvPr/>
        </p:nvSpPr>
        <p:spPr>
          <a:xfrm>
            <a:off x="1024129" y="2498298"/>
            <a:ext cx="4096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final model will be able to predict </a:t>
            </a:r>
            <a:r>
              <a:rPr lang="en-US" dirty="0" err="1"/>
              <a:t>wait_time</a:t>
            </a:r>
            <a:r>
              <a:rPr lang="en-US" dirty="0"/>
              <a:t> to a high precision point. However, more data outlier and </a:t>
            </a:r>
            <a:r>
              <a:rPr lang="en-US"/>
              <a:t>analysis is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1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F34B85-A930-A24D-9C6D-654FB2888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BACK-UP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2488A9D-A1C7-9F46-B5D4-6BF869CC6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352F-B84E-D84A-97E5-EA8485D1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77A43-33F3-F54C-932A-E0723738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lines represent data from 2010.</a:t>
            </a:r>
          </a:p>
          <a:p>
            <a:r>
              <a:rPr lang="en-US" dirty="0"/>
              <a:t>For simplicity, linear models have been used.</a:t>
            </a:r>
          </a:p>
        </p:txBody>
      </p:sp>
    </p:spTree>
    <p:extLst>
      <p:ext uri="{BB962C8B-B14F-4D97-AF65-F5344CB8AC3E}">
        <p14:creationId xmlns:p14="http://schemas.microsoft.com/office/powerpoint/2010/main" val="3681495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9973-F512-2E46-BAA1-3D15F0EA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TIMESERIES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14E59-63CC-1944-81F4-B8F31D543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6528" y="1966911"/>
            <a:ext cx="7658100" cy="2032000"/>
          </a:xfrm>
        </p:spPr>
      </p:pic>
    </p:spTree>
    <p:extLst>
      <p:ext uri="{BB962C8B-B14F-4D97-AF65-F5344CB8AC3E}">
        <p14:creationId xmlns:p14="http://schemas.microsoft.com/office/powerpoint/2010/main" val="4362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CB43-8446-1C48-B707-5FD7921C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87531-0640-2644-AA0E-7FFC5D36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  <a:p>
            <a:r>
              <a:rPr lang="en-US" dirty="0"/>
              <a:t>Exploratory Data Analysis (EDA)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304330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8CBE-B121-2A4B-B447-E5A0A827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32BEB-0115-8540-9123-80481726E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Data cleaning</a:t>
            </a:r>
          </a:p>
          <a:p>
            <a:r>
              <a:rPr lang="en-US" dirty="0"/>
              <a:t>- Wait time calculation (Arrival to Doctor/Nurse visit)</a:t>
            </a:r>
          </a:p>
          <a:p>
            <a:r>
              <a:rPr lang="en-US" dirty="0"/>
              <a:t>- Days in hospital calculation</a:t>
            </a:r>
          </a:p>
          <a:p>
            <a:r>
              <a:rPr lang="en-US" dirty="0"/>
              <a:t>- Categorization of </a:t>
            </a:r>
            <a:r>
              <a:rPr lang="en-US" dirty="0" err="1"/>
              <a:t>wait_time</a:t>
            </a:r>
            <a:r>
              <a:rPr lang="en-US" dirty="0"/>
              <a:t> to 15-minute windows</a:t>
            </a:r>
          </a:p>
          <a:p>
            <a:r>
              <a:rPr lang="en-US" dirty="0"/>
              <a:t>- Duplicate deletion</a:t>
            </a:r>
          </a:p>
        </p:txBody>
      </p:sp>
    </p:spTree>
    <p:extLst>
      <p:ext uri="{BB962C8B-B14F-4D97-AF65-F5344CB8AC3E}">
        <p14:creationId xmlns:p14="http://schemas.microsoft.com/office/powerpoint/2010/main" val="33532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9973-F512-2E46-BAA1-3D15F0EA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51622C-E9AE-F84D-AE21-D651907CE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035" y="2978023"/>
            <a:ext cx="5283200" cy="344227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DE87EB-0364-5C48-AD59-D5E7A5744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767" y="2978023"/>
            <a:ext cx="5232400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738B3A-6BB3-0542-995B-D727B54A5CDE}"/>
              </a:ext>
            </a:extLst>
          </p:cNvPr>
          <p:cNvSpPr txBox="1"/>
          <p:nvPr/>
        </p:nvSpPr>
        <p:spPr>
          <a:xfrm>
            <a:off x="779228" y="1979875"/>
            <a:ext cx="1089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Children under 5 years of age constitute the biggest population in this data, whereas children between the age of 5 and 10 are the minority.</a:t>
            </a:r>
          </a:p>
        </p:txBody>
      </p:sp>
    </p:spTree>
    <p:extLst>
      <p:ext uri="{BB962C8B-B14F-4D97-AF65-F5344CB8AC3E}">
        <p14:creationId xmlns:p14="http://schemas.microsoft.com/office/powerpoint/2010/main" val="126064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7C8F-DDD6-564E-BDCE-73F43DE4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FCEF77-D800-DF4A-87E5-0350457FA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5082" y="3123184"/>
            <a:ext cx="5207000" cy="3149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B663CD-E968-1B4D-8279-E710E61B8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19" y="3116834"/>
            <a:ext cx="5321300" cy="316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AF782-F61A-1B47-B768-68EFE4E4ECAA}"/>
              </a:ext>
            </a:extLst>
          </p:cNvPr>
          <p:cNvSpPr txBox="1"/>
          <p:nvPr/>
        </p:nvSpPr>
        <p:spPr>
          <a:xfrm>
            <a:off x="779228" y="1979875"/>
            <a:ext cx="1089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Triage priorities of 3 and 1 have the highest and least number of visitors,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0630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67AF-97C9-984C-AC8A-BB3D4619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 TRIAGE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1FEC54-3592-C44B-A9F9-5156A5337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1012" y="2133582"/>
            <a:ext cx="6908688" cy="419971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92CCEB-E06D-D843-B3D6-B9D8F08361BB}"/>
              </a:ext>
            </a:extLst>
          </p:cNvPr>
          <p:cNvSpPr txBox="1"/>
          <p:nvPr/>
        </p:nvSpPr>
        <p:spPr>
          <a:xfrm>
            <a:off x="747424" y="2084832"/>
            <a:ext cx="326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spread of patients with various triage priorities seems to have a random distribution and not drastically biased.</a:t>
            </a:r>
          </a:p>
        </p:txBody>
      </p:sp>
    </p:spTree>
    <p:extLst>
      <p:ext uri="{BB962C8B-B14F-4D97-AF65-F5344CB8AC3E}">
        <p14:creationId xmlns:p14="http://schemas.microsoft.com/office/powerpoint/2010/main" val="108833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8396-4CB8-2345-A276-7E22A0AF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 DISCHARGE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586C07-15D6-744C-872F-D3CC5A39C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39" y="4249064"/>
            <a:ext cx="3904969" cy="23226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A969D-E48E-BD4F-9417-6A8338C5D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056" y="2005636"/>
            <a:ext cx="7472707" cy="4566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5AEF88-8331-1F4C-A2B8-C2A5D29CD7C1}"/>
              </a:ext>
            </a:extLst>
          </p:cNvPr>
          <p:cNvSpPr txBox="1"/>
          <p:nvPr/>
        </p:nvSpPr>
        <p:spPr>
          <a:xfrm>
            <a:off x="747424" y="2084832"/>
            <a:ext cx="3267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vast majority of patients have been discharged once the service has been completed.</a:t>
            </a:r>
          </a:p>
        </p:txBody>
      </p:sp>
    </p:spTree>
    <p:extLst>
      <p:ext uri="{BB962C8B-B14F-4D97-AF65-F5344CB8AC3E}">
        <p14:creationId xmlns:p14="http://schemas.microsoft.com/office/powerpoint/2010/main" val="369025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BD2F-F9DC-544A-A779-D5FA6881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A2A7A-43DA-FC49-AB52-62CA998A5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14" y="3782173"/>
            <a:ext cx="3641281" cy="21469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497723-1B11-FE40-9361-3D217D7A0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603" y="3768489"/>
            <a:ext cx="3692931" cy="21606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30904B-3E0B-E94A-9036-4643E1AE9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618" y="3768489"/>
            <a:ext cx="3595417" cy="2160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EAE858-422E-E546-9F4A-E3DBA685F358}"/>
              </a:ext>
            </a:extLst>
          </p:cNvPr>
          <p:cNvSpPr txBox="1"/>
          <p:nvPr/>
        </p:nvSpPr>
        <p:spPr>
          <a:xfrm>
            <a:off x="779228" y="1979875"/>
            <a:ext cx="10897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For the purposes of this exercise, wait time was calculated to represent the time it takes for a patient to be checked by a doctor/nurse from their time of arrival.</a:t>
            </a:r>
          </a:p>
          <a:p>
            <a:pPr algn="just"/>
            <a:r>
              <a:rPr lang="en-US" dirty="0"/>
              <a:t>- </a:t>
            </a:r>
            <a:r>
              <a:rPr lang="en-US" dirty="0" err="1"/>
              <a:t>Wait_time</a:t>
            </a:r>
            <a:r>
              <a:rPr lang="en-US" dirty="0"/>
              <a:t> increases by age.</a:t>
            </a:r>
          </a:p>
        </p:txBody>
      </p:sp>
    </p:spTree>
    <p:extLst>
      <p:ext uri="{BB962C8B-B14F-4D97-AF65-F5344CB8AC3E}">
        <p14:creationId xmlns:p14="http://schemas.microsoft.com/office/powerpoint/2010/main" val="3101595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{18A7865B-CCD2-8744-8976-ECE83A633A6E}tf10001061</Template>
  <TotalTime>4018</TotalTime>
  <Words>495</Words>
  <Application>Microsoft Macintosh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Tw Cen MT</vt:lpstr>
      <vt:lpstr>Tw Cen MT Condensed</vt:lpstr>
      <vt:lpstr>Wingdings 3</vt:lpstr>
      <vt:lpstr>Integral</vt:lpstr>
      <vt:lpstr>EY DnA Presentation</vt:lpstr>
      <vt:lpstr>Notes</vt:lpstr>
      <vt:lpstr>Workflow</vt:lpstr>
      <vt:lpstr>pre-processing</vt:lpstr>
      <vt:lpstr>Exploratory Data Analysis</vt:lpstr>
      <vt:lpstr>Exploratory Data Analysis</vt:lpstr>
      <vt:lpstr>Exploratory Data Analysis: TRIAGE</vt:lpstr>
      <vt:lpstr>Exploratory Data Analysis: DISCHARGE</vt:lpstr>
      <vt:lpstr>Exploratory Data Analysis: TIME</vt:lpstr>
      <vt:lpstr>EXPLORATORY DATA ANALYSIS: Density Function</vt:lpstr>
      <vt:lpstr>EXPLORATORY DATA ANALYSIS: NUMBER OF PATIENTS</vt:lpstr>
      <vt:lpstr>EXPLORATORY DATA ANALYSIS: ROLLING AVERAGE for wait_time</vt:lpstr>
      <vt:lpstr>Exploratory Data Analysis: DEPARTURE</vt:lpstr>
      <vt:lpstr>Exploratory Data Analysis: MRN</vt:lpstr>
      <vt:lpstr>Exploratory Data Analysis: MRN &amp; TIME</vt:lpstr>
      <vt:lpstr>MODEL BUILDING: CORRELATIONS</vt:lpstr>
      <vt:lpstr>FEATURE IMPORTANCE</vt:lpstr>
      <vt:lpstr>MODEL VALIDATION</vt:lpstr>
      <vt:lpstr>BACK-UP</vt:lpstr>
      <vt:lpstr>TIMESERIES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 DnA Presentation</dc:title>
  <dc:creator>Amir Charkhi</dc:creator>
  <cp:lastModifiedBy>Amir Charkhi</cp:lastModifiedBy>
  <cp:revision>4</cp:revision>
  <dcterms:created xsi:type="dcterms:W3CDTF">2021-10-27T03:31:22Z</dcterms:created>
  <dcterms:modified xsi:type="dcterms:W3CDTF">2021-11-07T16:23:13Z</dcterms:modified>
</cp:coreProperties>
</file>