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4"/>
    <p:restoredTop sz="96281"/>
  </p:normalViewPr>
  <p:slideViewPr>
    <p:cSldViewPr snapToGrid="0" snapToObjects="1">
      <p:cViewPr>
        <p:scale>
          <a:sx n="90" d="100"/>
          <a:sy n="90" d="100"/>
        </p:scale>
        <p:origin x="167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7CB9-E29B-794C-AF8C-1AC98D4DB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CAAA6-32FB-8A4E-B1BB-87AA6EC3E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56BF9-3FE9-6B43-9C59-78F5700D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5184E-AF59-5F43-8F49-5EF1A927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750A6-B0D7-7343-AE7C-F113BA5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66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A0A8-B703-2941-AB8E-FFF4C3DB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3B53C-5E7C-304D-B135-CF05BD750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9CF88-1CC2-864C-865D-1DED1D90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74FE5-B991-754F-BBFF-8494F3F6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4C7DF-8345-B14E-8630-66193E8A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09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E7CB3-4F39-AD40-8B36-B8C0B56BA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8514D-10E2-F54C-8A2E-3E88FFD11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6FB07-8907-A34F-BAAD-6F77EB45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5DF74-01EC-0445-B94E-DA59ADFB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1A931-6380-634D-9926-7372462F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29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88E0-8E93-0C49-A1FF-EF83362A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14C6-0D0E-B44B-9413-4DA5E6887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DFC4F-72CF-AF4E-BBA9-46B8C704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4CC42-C210-674F-8A5A-9F9FEB7A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41E87-B1C7-9B41-9FDB-D39955B3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50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D342-D4DB-A84D-B15D-20CA174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D4012-6BC0-8B4A-86B9-AC38AC822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63346-BD57-424A-A648-E817E2CB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700AC-BFE3-5844-B73C-8757B581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07A1B-4E08-2B44-9444-E5AA5D9B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7563-7EDA-5144-A142-41720A5B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13AA-60F8-EC4E-92DC-3712E28AD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04B3D-49A1-454C-9421-866140E0D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1F036-4BEE-DD47-ABAD-E5BA38FE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9AF74-7FA7-534A-9633-C48F19F8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EEC8F-C8E0-8849-8472-265A17C5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13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5BE6-EB8D-7E42-8728-6379FE662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96BB0-E893-324B-AB95-1FBE2CE97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67CC4-B70A-8B4D-9B52-3738AAF3F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D1C32-0F6C-D34F-BA14-561BCD5D7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B8D82-0417-7243-BCD6-26E4573BE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89AF00-C546-A744-9CE0-18DA81AF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EF783B-333F-7A4C-AA68-2517B966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041F3F-128D-FD40-B66A-CCAA7FA4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78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D864-5B93-9542-8071-C5BA1AAB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23E32-9CB3-DA43-A414-2608E9EF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E898E-7B57-A349-9330-DE7D4524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EFBB5-E6DA-D143-A4A7-2A35E669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0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45F73-37C9-8141-8FAA-025D71EC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FD1F2-A341-F14C-A802-D0EC9E75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079EB-3FF2-1843-9669-C13BD808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03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E0DAB-F2B4-2C49-98BA-0F149422E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04DB-1ECF-8B41-AC36-83D023616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C973D-2160-064E-BF9A-0B88D4053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24E8B-03CD-A047-B483-C333B7DE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F970C-AA82-CE4D-8A25-73F7C554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9E064-72F0-8841-97B1-66E34B4D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97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9242-29EE-B943-9599-C7FB8F3F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E9681-A133-DE4D-9D5F-2675B577B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340EA-CB24-E944-858A-B89C0B472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42640-B759-0348-8651-903C7453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13C59-5EBB-7548-951D-0CC4344A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2E044-51D5-1C4B-AC0D-E164DFD3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83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AE910-2704-A143-B77C-60A844DCB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877B3-F1D4-3047-9E3C-5FFC002A9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FCB19-A445-6F49-AD8C-4A70ED1A1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EB66-A9BE-2649-8BE2-1F5A6FD6AED8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BE2C4-3F24-2744-BD28-670CAEA53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27A4B-0476-A445-8FDC-330E6695B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64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DBD5A96-C6BE-1E40-B37D-CA4849A40A69}"/>
              </a:ext>
            </a:extLst>
          </p:cNvPr>
          <p:cNvCxnSpPr>
            <a:cxnSpLocks/>
          </p:cNvCxnSpPr>
          <p:nvPr/>
        </p:nvCxnSpPr>
        <p:spPr>
          <a:xfrm>
            <a:off x="1169247" y="2604079"/>
            <a:ext cx="0" cy="37053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7F2DB1-DAE6-9D4B-A4C0-32FA3BE02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214207"/>
              </p:ext>
            </p:extLst>
          </p:nvPr>
        </p:nvGraphicFramePr>
        <p:xfrm>
          <a:off x="3283956" y="1550971"/>
          <a:ext cx="48768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446275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668596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737973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66028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1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88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1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0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6806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2453D7-7A5D-4A49-BD49-0BA87DBFD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922916"/>
              </p:ext>
            </p:extLst>
          </p:nvPr>
        </p:nvGraphicFramePr>
        <p:xfrm>
          <a:off x="2914044" y="1739983"/>
          <a:ext cx="487680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446275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668596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737973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66028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1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88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1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0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680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0513F1-63BC-0146-9B56-C860E3958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377256"/>
              </p:ext>
            </p:extLst>
          </p:nvPr>
        </p:nvGraphicFramePr>
        <p:xfrm>
          <a:off x="2399790" y="1965011"/>
          <a:ext cx="48768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446275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668596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737973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66028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1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88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1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0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680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C74DA5-A5E8-6A42-98E7-0D06AD979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371599"/>
              </p:ext>
            </p:extLst>
          </p:nvPr>
        </p:nvGraphicFramePr>
        <p:xfrm>
          <a:off x="1885536" y="2172458"/>
          <a:ext cx="4876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446275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668596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737973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66028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1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V. Rossem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88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1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0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6806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5CF726E-B614-D440-A4B6-79193FF2B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51365"/>
              </p:ext>
            </p:extLst>
          </p:nvPr>
        </p:nvGraphicFramePr>
        <p:xfrm>
          <a:off x="1284208" y="2766103"/>
          <a:ext cx="48768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44627547"/>
                    </a:ext>
                  </a:extLst>
                </a:gridCol>
                <a:gridCol w="1490756">
                  <a:extLst>
                    <a:ext uri="{9D8B030D-6E8A-4147-A177-3AD203B41FA5}">
                      <a16:colId xmlns:a16="http://schemas.microsoft.com/office/drawing/2014/main" val="1966859699"/>
                    </a:ext>
                  </a:extLst>
                </a:gridCol>
                <a:gridCol w="947644">
                  <a:extLst>
                    <a:ext uri="{9D8B030D-6E8A-4147-A177-3AD203B41FA5}">
                      <a16:colId xmlns:a16="http://schemas.microsoft.com/office/drawing/2014/main" val="33737973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66028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1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Van Rossem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88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W.R.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van Rossem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1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0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68062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A290C4-A384-F64A-8FC5-7A0CE31F8D20}"/>
              </a:ext>
            </a:extLst>
          </p:cNvPr>
          <p:cNvCxnSpPr>
            <a:cxnSpLocks/>
          </p:cNvCxnSpPr>
          <p:nvPr/>
        </p:nvCxnSpPr>
        <p:spPr>
          <a:xfrm flipV="1">
            <a:off x="1169246" y="759019"/>
            <a:ext cx="2576941" cy="186336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4928BB-A646-2A4A-A59A-EBA3A981C01B}"/>
              </a:ext>
            </a:extLst>
          </p:cNvPr>
          <p:cNvCxnSpPr>
            <a:cxnSpLocks/>
          </p:cNvCxnSpPr>
          <p:nvPr/>
        </p:nvCxnSpPr>
        <p:spPr>
          <a:xfrm>
            <a:off x="1169247" y="2604079"/>
            <a:ext cx="926528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5B1345-3E91-1041-ADFA-820FB9A385EE}"/>
              </a:ext>
            </a:extLst>
          </p:cNvPr>
          <p:cNvCxnSpPr>
            <a:cxnSpLocks/>
          </p:cNvCxnSpPr>
          <p:nvPr/>
        </p:nvCxnSpPr>
        <p:spPr>
          <a:xfrm flipV="1">
            <a:off x="6443278" y="3266917"/>
            <a:ext cx="2695131" cy="193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45E38D-2A07-B949-BF50-5048DE7DE9DE}"/>
              </a:ext>
            </a:extLst>
          </p:cNvPr>
          <p:cNvSpPr txBox="1"/>
          <p:nvPr/>
        </p:nvSpPr>
        <p:spPr>
          <a:xfrm>
            <a:off x="7391552" y="4712547"/>
            <a:ext cx="2161352" cy="5232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Arvo" panose="02000000000000000000" pitchFamily="2" charset="77"/>
              </a:rPr>
              <a:t>Data matching across systems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CCE079-6949-4D4D-8833-5842D81311D8}"/>
              </a:ext>
            </a:extLst>
          </p:cNvPr>
          <p:cNvSpPr txBox="1"/>
          <p:nvPr/>
        </p:nvSpPr>
        <p:spPr>
          <a:xfrm>
            <a:off x="1284208" y="4691602"/>
            <a:ext cx="2116543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Arvo" panose="02000000000000000000" pitchFamily="2" charset="77"/>
              </a:rPr>
              <a:t>Data matching, deduplication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5B74DF-626D-4445-9886-A512E0FBBBEF}"/>
              </a:ext>
            </a:extLst>
          </p:cNvPr>
          <p:cNvSpPr txBox="1"/>
          <p:nvPr/>
        </p:nvSpPr>
        <p:spPr>
          <a:xfrm>
            <a:off x="3769336" y="847669"/>
            <a:ext cx="1913792" cy="3077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Arvo" panose="02000000000000000000" pitchFamily="2" charset="77"/>
              </a:rPr>
              <a:t>Schema matching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E2B026-5650-6D4C-97E2-07BDDC697C86}"/>
              </a:ext>
            </a:extLst>
          </p:cNvPr>
          <p:cNvSpPr/>
          <p:nvPr/>
        </p:nvSpPr>
        <p:spPr>
          <a:xfrm>
            <a:off x="3769336" y="196988"/>
            <a:ext cx="6347431" cy="55399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vo" panose="02000000000000000000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RQ1: Which types of knowledge about people-on-the-move are inscribed in data models of national and transnational security infrastructures? What does a typology of knowledge of people-on-the-move tell us about the organizations which developed and implemented the systems?</a:t>
            </a:r>
            <a:r>
              <a:rPr lang="en-US" sz="1000" dirty="0">
                <a:solidFill>
                  <a:schemeClr val="bg1"/>
                </a:solidFill>
                <a:effectLst/>
                <a:latin typeface="Arvo" panose="02000000000000000000" pitchFamily="2" charset="77"/>
              </a:rPr>
              <a:t> </a:t>
            </a:r>
            <a:endParaRPr lang="en-GB" sz="1000" dirty="0">
              <a:solidFill>
                <a:schemeClr val="bg1"/>
              </a:solidFill>
              <a:latin typeface="Arvo" panose="02000000000000000000" pitchFamily="2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19AC5C-2103-3844-8BCD-EB0201CD0B52}"/>
              </a:ext>
            </a:extLst>
          </p:cNvPr>
          <p:cNvSpPr/>
          <p:nvPr/>
        </p:nvSpPr>
        <p:spPr>
          <a:xfrm>
            <a:off x="7391552" y="3731086"/>
            <a:ext cx="4652810" cy="8569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100" dirty="0">
                <a:latin typeface="Arvo" panose="02000000000000000000" pitchFamily="2" charset="77"/>
              </a:rPr>
              <a:t>RQ4: How is data about people-on-the-move matched across different agencies and organizations? And how do such knowledge and technologies for matching identity data travel and circulate?</a:t>
            </a:r>
            <a:endParaRPr lang="en-US" sz="1100" dirty="0">
              <a:latin typeface="Arvo" panose="02000000000000000000" pitchFamily="2" charset="77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A5740E-72C6-5348-83F6-173EE6E4A543}"/>
              </a:ext>
            </a:extLst>
          </p:cNvPr>
          <p:cNvSpPr txBox="1"/>
          <p:nvPr/>
        </p:nvSpPr>
        <p:spPr>
          <a:xfrm>
            <a:off x="2457716" y="884842"/>
            <a:ext cx="1034257" cy="261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Arvo" panose="02000000000000000000" pitchFamily="2" charset="77"/>
              </a:rPr>
              <a:t>Data models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C6F064-F6BF-704F-B17A-502712482956}"/>
              </a:ext>
            </a:extLst>
          </p:cNvPr>
          <p:cNvSpPr/>
          <p:nvPr/>
        </p:nvSpPr>
        <p:spPr>
          <a:xfrm>
            <a:off x="1273283" y="5314685"/>
            <a:ext cx="6096000" cy="6001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dirty="0">
                <a:latin typeface="Arvo" panose="02000000000000000000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RQ2 In which ways do actual information about people-on-the-move differ from those expected by the data models? What do such differences tell us how the organizations that record and use the data?</a:t>
            </a:r>
            <a:endParaRPr lang="en-GB" sz="1100" dirty="0">
              <a:latin typeface="Arvo" panose="02000000000000000000" pitchFamily="2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463C12-DBAE-904A-92BA-3FB3695AEE04}"/>
              </a:ext>
            </a:extLst>
          </p:cNvPr>
          <p:cNvSpPr txBox="1"/>
          <p:nvPr/>
        </p:nvSpPr>
        <p:spPr>
          <a:xfrm>
            <a:off x="202316" y="5815445"/>
            <a:ext cx="966931" cy="261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Arvo" panose="02000000000000000000" pitchFamily="2" charset="77"/>
              </a:rPr>
              <a:t>Data values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1AAE26-1CA6-4249-B6D8-A3D943198690}"/>
              </a:ext>
            </a:extLst>
          </p:cNvPr>
          <p:cNvSpPr txBox="1"/>
          <p:nvPr/>
        </p:nvSpPr>
        <p:spPr>
          <a:xfrm>
            <a:off x="8699391" y="2473274"/>
            <a:ext cx="1417376" cy="261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Arvo" panose="02000000000000000000" pitchFamily="2" charset="77"/>
              </a:rPr>
              <a:t>Categories of data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26B3A1-4936-E44D-8799-6781AB4AE829}"/>
              </a:ext>
            </a:extLst>
          </p:cNvPr>
          <p:cNvSpPr/>
          <p:nvPr/>
        </p:nvSpPr>
        <p:spPr>
          <a:xfrm>
            <a:off x="1284208" y="5990008"/>
            <a:ext cx="6096000" cy="6001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dirty="0">
                <a:latin typeface="Arvo" panose="02000000000000000000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RQ3 How do organizations that collect information about people-on-the-move search and match for identity data in their systems? How do such mechanisms shape expectations on the quality of the data?</a:t>
            </a:r>
            <a:endParaRPr lang="en-GB" sz="1100" dirty="0">
              <a:latin typeface="Arvo" panose="02000000000000000000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7BB241-2F1B-794A-94D3-648CB7069A6F}"/>
              </a:ext>
            </a:extLst>
          </p:cNvPr>
          <p:cNvSpPr txBox="1"/>
          <p:nvPr/>
        </p:nvSpPr>
        <p:spPr>
          <a:xfrm>
            <a:off x="3566585" y="4691602"/>
            <a:ext cx="2116543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Arvo" panose="02000000000000000000" pitchFamily="2" charset="77"/>
              </a:rPr>
              <a:t>Designer-users-technology nexus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76A8EC-9F5B-E34C-9687-F8A05314CE25}"/>
              </a:ext>
            </a:extLst>
          </p:cNvPr>
          <p:cNvSpPr txBox="1"/>
          <p:nvPr/>
        </p:nvSpPr>
        <p:spPr>
          <a:xfrm>
            <a:off x="9744079" y="4691602"/>
            <a:ext cx="2300283" cy="5232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Arvo" panose="02000000000000000000" pitchFamily="2" charset="77"/>
              </a:rPr>
              <a:t>Biography of artefacts and practices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5B0E50-A8CC-D44C-8EAB-7597CB8CE2C4}"/>
              </a:ext>
            </a:extLst>
          </p:cNvPr>
          <p:cNvSpPr txBox="1"/>
          <p:nvPr/>
        </p:nvSpPr>
        <p:spPr>
          <a:xfrm>
            <a:off x="5986155" y="828581"/>
            <a:ext cx="3314380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Arvo" panose="02000000000000000000" pitchFamily="2" charset="77"/>
              </a:rPr>
              <a:t>Ontology explorer method and tool</a:t>
            </a:r>
          </a:p>
        </p:txBody>
      </p:sp>
    </p:spTree>
    <p:extLst>
      <p:ext uri="{BB962C8B-B14F-4D97-AF65-F5344CB8AC3E}">
        <p14:creationId xmlns:p14="http://schemas.microsoft.com/office/powerpoint/2010/main" val="1044892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17204</TotalTime>
  <Words>181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Arvo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Wouter Van Rossem</dc:creator>
  <cp:lastModifiedBy>Wouter Van Rossem</cp:lastModifiedBy>
  <cp:revision>25</cp:revision>
  <dcterms:created xsi:type="dcterms:W3CDTF">2021-10-28T12:06:36Z</dcterms:created>
  <dcterms:modified xsi:type="dcterms:W3CDTF">2022-01-27T09:51:59Z</dcterms:modified>
</cp:coreProperties>
</file>