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9AC22-A908-482F-A7E7-33DC3817EBCB}">
  <a:tblStyle styleId="{2619AC22-A908-482F-A7E7-33DC3817EBC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c6f90357f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c6f9035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725bcc99f2_0_1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725bcc99f2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725bcc99f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725bcc99f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725bcc99f2_0_7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725bcc99f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725bcc99f2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725bcc99f2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725bcc99f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725bcc99f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725bcc99f2_0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725bcc99f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725bcc99f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725bcc99f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725bcc99f2_0_6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725bcc99f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725bcc99f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725bcc99f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725bcc99f2_0_11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725bcc99f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0357f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0357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72dc354acd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72dc354acd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72dc354acd_1_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72dc354acd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80118352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480118352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725bcc99f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725bcc99f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725bcc99f2_0_10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725bcc99f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725bcc99f2_0_1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725bcc99f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725bcc99f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725bcc99f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725bcc99f2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725bcc99f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0"/>
              </a:spcBef>
              <a:spcAft>
                <a:spcPts val="0"/>
              </a:spcAft>
              <a:buClr>
                <a:schemeClr val="lt1"/>
              </a:buClr>
              <a:buSzPts val="1200"/>
              <a:buChar char="○"/>
              <a:defRPr sz="12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304800">
              <a:spcBef>
                <a:spcPts val="0"/>
              </a:spcBef>
              <a:spcAft>
                <a:spcPts val="0"/>
              </a:spcAft>
              <a:buClr>
                <a:schemeClr val="lt1"/>
              </a:buClr>
              <a:buSzPts val="1200"/>
              <a:buChar char="●"/>
              <a:defRPr sz="1200">
                <a:solidFill>
                  <a:schemeClr val="lt1"/>
                </a:solidFill>
              </a:defRPr>
            </a:lvl4pPr>
            <a:lvl5pPr marL="2286000" lvl="4" indent="-304800">
              <a:spcBef>
                <a:spcPts val="0"/>
              </a:spcBef>
              <a:spcAft>
                <a:spcPts val="0"/>
              </a:spcAft>
              <a:buClr>
                <a:schemeClr val="lt1"/>
              </a:buClr>
              <a:buSzPts val="1200"/>
              <a:buChar char="○"/>
              <a:defRPr sz="1200">
                <a:solidFill>
                  <a:schemeClr val="lt1"/>
                </a:solidFill>
              </a:defRPr>
            </a:lvl5pPr>
            <a:lvl6pPr marL="2743200" lvl="5" indent="-304800">
              <a:spcBef>
                <a:spcPts val="0"/>
              </a:spcBef>
              <a:spcAft>
                <a:spcPts val="0"/>
              </a:spcAft>
              <a:buClr>
                <a:schemeClr val="lt1"/>
              </a:buClr>
              <a:buSzPts val="1200"/>
              <a:buChar char="■"/>
              <a:defRPr sz="1200">
                <a:solidFill>
                  <a:schemeClr val="lt1"/>
                </a:solidFill>
              </a:defRPr>
            </a:lvl6pPr>
            <a:lvl7pPr marL="3200400" lvl="6" indent="-304800">
              <a:spcBef>
                <a:spcPts val="0"/>
              </a:spcBef>
              <a:spcAft>
                <a:spcPts val="0"/>
              </a:spcAft>
              <a:buClr>
                <a:schemeClr val="lt1"/>
              </a:buClr>
              <a:buSzPts val="1200"/>
              <a:buChar char="●"/>
              <a:defRPr sz="1200">
                <a:solidFill>
                  <a:schemeClr val="lt1"/>
                </a:solidFill>
              </a:defRPr>
            </a:lvl7pPr>
            <a:lvl8pPr marL="3657600" lvl="7" indent="-304800">
              <a:spcBef>
                <a:spcPts val="0"/>
              </a:spcBef>
              <a:spcAft>
                <a:spcPts val="0"/>
              </a:spcAft>
              <a:buClr>
                <a:schemeClr val="lt1"/>
              </a:buClr>
              <a:buSzPts val="1200"/>
              <a:buChar char="○"/>
              <a:defRPr sz="1200">
                <a:solidFill>
                  <a:schemeClr val="lt1"/>
                </a:solidFill>
              </a:defRPr>
            </a:lvl8pPr>
            <a:lvl9pPr marL="4114800" lvl="8" indent="-304800">
              <a:spcBef>
                <a:spcPts val="0"/>
              </a:spcBef>
              <a:spcAft>
                <a:spcPts val="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jp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09500" y="1498575"/>
            <a:ext cx="8222100" cy="9336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endParaRPr sz="3400">
              <a:solidFill>
                <a:srgbClr val="EAAA00"/>
              </a:solidFill>
            </a:endParaRPr>
          </a:p>
          <a:p>
            <a:pPr marL="0" lvl="0" indent="0" algn="l" rtl="0">
              <a:spcBef>
                <a:spcPts val="0"/>
              </a:spcBef>
              <a:spcAft>
                <a:spcPts val="0"/>
              </a:spcAft>
              <a:buNone/>
            </a:pPr>
            <a:endParaRPr sz="3400">
              <a:solidFill>
                <a:srgbClr val="EAAA00"/>
              </a:solidFill>
            </a:endParaRPr>
          </a:p>
          <a:p>
            <a:pPr marL="0" lvl="0" indent="0" algn="l" rtl="0">
              <a:spcBef>
                <a:spcPts val="0"/>
              </a:spcBef>
              <a:spcAft>
                <a:spcPts val="0"/>
              </a:spcAft>
              <a:buNone/>
            </a:pPr>
            <a:r>
              <a:rPr lang="en" sz="3400">
                <a:solidFill>
                  <a:srgbClr val="EAAA00"/>
                </a:solidFill>
              </a:rPr>
              <a:t> </a:t>
            </a:r>
            <a:endParaRPr sz="3400">
              <a:solidFill>
                <a:srgbClr val="EAAA00"/>
              </a:solidFill>
            </a:endParaRPr>
          </a:p>
          <a:p>
            <a:pPr marL="0" lvl="0" indent="0" algn="l" rtl="0">
              <a:spcBef>
                <a:spcPts val="0"/>
              </a:spcBef>
              <a:spcAft>
                <a:spcPts val="0"/>
              </a:spcAft>
              <a:buNone/>
            </a:pPr>
            <a:r>
              <a:rPr lang="en" sz="3400">
                <a:solidFill>
                  <a:srgbClr val="EAAA00"/>
                </a:solidFill>
              </a:rPr>
              <a:t>Intro to Data Analysis &amp; Visualization</a:t>
            </a:r>
            <a:endParaRPr sz="3400">
              <a:solidFill>
                <a:srgbClr val="EAAA00"/>
              </a:solidFill>
            </a:endParaRPr>
          </a:p>
        </p:txBody>
      </p:sp>
      <p:pic>
        <p:nvPicPr>
          <p:cNvPr id="68" name="Google Shape;68;p13"/>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3. Boxplot</a:t>
            </a:r>
            <a:endParaRPr>
              <a:solidFill>
                <a:srgbClr val="EAAA00"/>
              </a:solidFill>
            </a:endParaRPr>
          </a:p>
        </p:txBody>
      </p:sp>
      <p:pic>
        <p:nvPicPr>
          <p:cNvPr id="141" name="Google Shape;141;p22"/>
          <p:cNvPicPr preferRelativeResize="0"/>
          <p:nvPr/>
        </p:nvPicPr>
        <p:blipFill>
          <a:blip r:embed="rId3">
            <a:alphaModFix/>
          </a:blip>
          <a:stretch>
            <a:fillRect/>
          </a:stretch>
        </p:blipFill>
        <p:spPr>
          <a:xfrm>
            <a:off x="1883188" y="1719125"/>
            <a:ext cx="5399520" cy="3332275"/>
          </a:xfrm>
          <a:prstGeom prst="rect">
            <a:avLst/>
          </a:prstGeom>
          <a:noFill/>
          <a:ln>
            <a:noFill/>
          </a:ln>
        </p:spPr>
      </p:pic>
      <p:pic>
        <p:nvPicPr>
          <p:cNvPr id="142" name="Google Shape;142;p22"/>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4. Scatter Plot</a:t>
            </a:r>
            <a:endParaRPr>
              <a:solidFill>
                <a:srgbClr val="EAAA00"/>
              </a:solidFill>
            </a:endParaRPr>
          </a:p>
        </p:txBody>
      </p:sp>
      <p:sp>
        <p:nvSpPr>
          <p:cNvPr id="148" name="Google Shape;148;p23"/>
          <p:cNvSpPr txBox="1"/>
          <p:nvPr/>
        </p:nvSpPr>
        <p:spPr>
          <a:xfrm>
            <a:off x="0" y="1795800"/>
            <a:ext cx="5246400" cy="3067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Scatterplot displays the relationship between two numerical variables. </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Each point represents an observation, with its position determined by values on the x- and y-axes.</a:t>
            </a:r>
            <a:endParaRPr dirty="0">
              <a:solidFill>
                <a:schemeClr val="lt2"/>
              </a:solidFill>
              <a:latin typeface="Roboto"/>
              <a:ea typeface="Roboto"/>
              <a:cs typeface="Roboto"/>
              <a:sym typeface="Roboto"/>
            </a:endParaRPr>
          </a:p>
          <a:p>
            <a:pPr marL="0" lvl="0" indent="0" algn="l" rtl="0">
              <a:spcBef>
                <a:spcPts val="0"/>
              </a:spcBef>
              <a:spcAft>
                <a:spcPts val="0"/>
              </a:spcAft>
              <a:buNone/>
            </a:pPr>
            <a:endParaRPr dirty="0">
              <a:solidFill>
                <a:schemeClr val="lt2"/>
              </a:solidFill>
              <a:latin typeface="Roboto"/>
              <a:ea typeface="Roboto"/>
              <a:cs typeface="Roboto"/>
              <a:sym typeface="Roboto"/>
            </a:endParaRPr>
          </a:p>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When to use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Use for visualizing relationships between two continuous variables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Great for understanding correlations, clusters, trends, and detecting outliers.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Avoid if: Either variable is categorical</a:t>
            </a:r>
            <a:endParaRPr dirty="0">
              <a:solidFill>
                <a:schemeClr val="lt2"/>
              </a:solidFill>
              <a:latin typeface="Roboto"/>
              <a:ea typeface="Roboto"/>
              <a:cs typeface="Roboto"/>
              <a:sym typeface="Roboto"/>
            </a:endParaRPr>
          </a:p>
        </p:txBody>
      </p:sp>
      <p:pic>
        <p:nvPicPr>
          <p:cNvPr id="149" name="Google Shape;149;p23"/>
          <p:cNvPicPr preferRelativeResize="0"/>
          <p:nvPr/>
        </p:nvPicPr>
        <p:blipFill>
          <a:blip r:embed="rId3">
            <a:alphaModFix/>
          </a:blip>
          <a:stretch>
            <a:fillRect/>
          </a:stretch>
        </p:blipFill>
        <p:spPr>
          <a:xfrm>
            <a:off x="5377375" y="2318413"/>
            <a:ext cx="3592799" cy="2021969"/>
          </a:xfrm>
          <a:prstGeom prst="rect">
            <a:avLst/>
          </a:prstGeom>
          <a:noFill/>
          <a:ln>
            <a:noFill/>
          </a:ln>
        </p:spPr>
      </p:pic>
      <p:pic>
        <p:nvPicPr>
          <p:cNvPr id="150" name="Google Shape;150;p23"/>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4. Scatter Plot</a:t>
            </a:r>
            <a:endParaRPr>
              <a:solidFill>
                <a:srgbClr val="EAAA00"/>
              </a:solidFill>
            </a:endParaRPr>
          </a:p>
        </p:txBody>
      </p:sp>
      <p:pic>
        <p:nvPicPr>
          <p:cNvPr id="156" name="Google Shape;156;p24"/>
          <p:cNvPicPr preferRelativeResize="0"/>
          <p:nvPr/>
        </p:nvPicPr>
        <p:blipFill>
          <a:blip r:embed="rId3">
            <a:alphaModFix/>
          </a:blip>
          <a:stretch>
            <a:fillRect/>
          </a:stretch>
        </p:blipFill>
        <p:spPr>
          <a:xfrm>
            <a:off x="1872238" y="1719100"/>
            <a:ext cx="5399520" cy="3332275"/>
          </a:xfrm>
          <a:prstGeom prst="rect">
            <a:avLst/>
          </a:prstGeom>
          <a:noFill/>
          <a:ln>
            <a:noFill/>
          </a:ln>
        </p:spPr>
      </p:pic>
      <p:pic>
        <p:nvPicPr>
          <p:cNvPr id="157" name="Google Shape;157;p24"/>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61"/>
        <p:cNvGrpSpPr/>
        <p:nvPr/>
      </p:nvGrpSpPr>
      <p:grpSpPr>
        <a:xfrm>
          <a:off x="0" y="0"/>
          <a:ext cx="0" cy="0"/>
          <a:chOff x="0" y="0"/>
          <a:chExt cx="0" cy="0"/>
        </a:xfrm>
      </p:grpSpPr>
      <p:sp>
        <p:nvSpPr>
          <p:cNvPr id="162" name="Google Shape;162;p2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Extension - Correlation</a:t>
            </a:r>
            <a:endParaRPr>
              <a:solidFill>
                <a:srgbClr val="EAAA00"/>
              </a:solidFill>
            </a:endParaRPr>
          </a:p>
        </p:txBody>
      </p:sp>
      <p:sp>
        <p:nvSpPr>
          <p:cNvPr id="163" name="Google Shape;163;p25"/>
          <p:cNvSpPr txBox="1"/>
          <p:nvPr/>
        </p:nvSpPr>
        <p:spPr>
          <a:xfrm>
            <a:off x="0" y="1795800"/>
            <a:ext cx="5246400" cy="3067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Roboto"/>
              <a:buAutoNum type="arabicPeriod"/>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Correlation measures the strength and direction of a relationship between two variables.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 positive correlation means that as one variable increases, the other tends to increase.</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 negative correlation means that as one increases, the other tends to decrease.</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 correlation close to 0 suggests little or no linear relationship.</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Linear Correlation is typically measured using the correlation coefficient (r), which ranges from –1 to +1.</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It’s important to remember that </a:t>
            </a:r>
            <a:r>
              <a:rPr lang="en" b="1" dirty="0">
                <a:solidFill>
                  <a:schemeClr val="lt2"/>
                </a:solidFill>
                <a:latin typeface="Roboto"/>
                <a:ea typeface="Roboto"/>
                <a:cs typeface="Roboto"/>
                <a:sym typeface="Roboto"/>
              </a:rPr>
              <a:t>correlation does not imply causation</a:t>
            </a:r>
            <a:r>
              <a:rPr lang="en" dirty="0">
                <a:solidFill>
                  <a:schemeClr val="lt2"/>
                </a:solidFill>
                <a:latin typeface="Roboto"/>
                <a:ea typeface="Roboto"/>
                <a:cs typeface="Roboto"/>
                <a:sym typeface="Roboto"/>
              </a:rPr>
              <a:t>.</a:t>
            </a:r>
            <a:endParaRPr dirty="0">
              <a:solidFill>
                <a:schemeClr val="lt2"/>
              </a:solidFill>
              <a:latin typeface="Roboto"/>
              <a:ea typeface="Roboto"/>
              <a:cs typeface="Roboto"/>
              <a:sym typeface="Roboto"/>
            </a:endParaRPr>
          </a:p>
        </p:txBody>
      </p:sp>
      <p:pic>
        <p:nvPicPr>
          <p:cNvPr id="164" name="Google Shape;164;p25"/>
          <p:cNvPicPr preferRelativeResize="0"/>
          <p:nvPr/>
        </p:nvPicPr>
        <p:blipFill>
          <a:blip r:embed="rId3">
            <a:alphaModFix/>
          </a:blip>
          <a:stretch>
            <a:fillRect/>
          </a:stretch>
        </p:blipFill>
        <p:spPr>
          <a:xfrm>
            <a:off x="5639925" y="1756262"/>
            <a:ext cx="3138650" cy="3146275"/>
          </a:xfrm>
          <a:prstGeom prst="rect">
            <a:avLst/>
          </a:prstGeom>
          <a:noFill/>
          <a:ln>
            <a:noFill/>
          </a:ln>
        </p:spPr>
      </p:pic>
      <p:sp>
        <p:nvSpPr>
          <p:cNvPr id="165" name="Google Shape;165;p25"/>
          <p:cNvSpPr txBox="1"/>
          <p:nvPr/>
        </p:nvSpPr>
        <p:spPr>
          <a:xfrm>
            <a:off x="5639925" y="4902525"/>
            <a:ext cx="17415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Yi, M. (2019). A complete guide to scatter plots. Atlassian</a:t>
            </a:r>
            <a:endParaRPr sz="400">
              <a:solidFill>
                <a:schemeClr val="lt2"/>
              </a:solidFill>
              <a:latin typeface="Roboto"/>
              <a:ea typeface="Roboto"/>
              <a:cs typeface="Roboto"/>
              <a:sym typeface="Roboto"/>
            </a:endParaRPr>
          </a:p>
        </p:txBody>
      </p:sp>
      <p:pic>
        <p:nvPicPr>
          <p:cNvPr id="166" name="Google Shape;166;p25"/>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5. Line Chart</a:t>
            </a:r>
            <a:endParaRPr>
              <a:solidFill>
                <a:srgbClr val="EAAA00"/>
              </a:solidFill>
            </a:endParaRPr>
          </a:p>
        </p:txBody>
      </p:sp>
      <p:sp>
        <p:nvSpPr>
          <p:cNvPr id="172" name="Google Shape;172;p26"/>
          <p:cNvSpPr txBox="1"/>
          <p:nvPr/>
        </p:nvSpPr>
        <p:spPr>
          <a:xfrm>
            <a:off x="0" y="1795800"/>
            <a:ext cx="5246400" cy="3067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Line Chart displays data points connected by straight lines, typically used to show trends over time. </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It is a special class of Scatter Plot where the x-axis represents time, making the data ordered and sequential.</a:t>
            </a:r>
            <a:endParaRPr dirty="0">
              <a:solidFill>
                <a:schemeClr val="lt2"/>
              </a:solidFill>
              <a:latin typeface="Roboto"/>
              <a:ea typeface="Roboto"/>
              <a:cs typeface="Roboto"/>
              <a:sym typeface="Roboto"/>
            </a:endParaRPr>
          </a:p>
          <a:p>
            <a:pPr marL="0" lvl="0" indent="0" algn="l" rtl="0">
              <a:spcBef>
                <a:spcPts val="0"/>
              </a:spcBef>
              <a:spcAft>
                <a:spcPts val="0"/>
              </a:spcAft>
              <a:buNone/>
            </a:pPr>
            <a:endParaRPr dirty="0">
              <a:solidFill>
                <a:schemeClr val="lt2"/>
              </a:solidFill>
              <a:latin typeface="Roboto"/>
              <a:ea typeface="Roboto"/>
              <a:cs typeface="Roboto"/>
              <a:sym typeface="Roboto"/>
            </a:endParaRPr>
          </a:p>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When to use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Use for visualizing ordered and sequential single or multiple continuous variables.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Great for understanding trends over time, temporal patterns, or comparing multiple time series.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Avoid if: Variables are not ordered or time-based.</a:t>
            </a:r>
            <a:endParaRPr dirty="0">
              <a:solidFill>
                <a:schemeClr val="lt2"/>
              </a:solidFill>
              <a:latin typeface="Roboto"/>
              <a:ea typeface="Roboto"/>
              <a:cs typeface="Roboto"/>
              <a:sym typeface="Roboto"/>
            </a:endParaRPr>
          </a:p>
        </p:txBody>
      </p:sp>
      <p:pic>
        <p:nvPicPr>
          <p:cNvPr id="173" name="Google Shape;173;p26"/>
          <p:cNvPicPr preferRelativeResize="0"/>
          <p:nvPr/>
        </p:nvPicPr>
        <p:blipFill>
          <a:blip r:embed="rId3">
            <a:alphaModFix/>
          </a:blip>
          <a:stretch>
            <a:fillRect/>
          </a:stretch>
        </p:blipFill>
        <p:spPr>
          <a:xfrm>
            <a:off x="5246400" y="2550028"/>
            <a:ext cx="3828549" cy="1558748"/>
          </a:xfrm>
          <a:prstGeom prst="rect">
            <a:avLst/>
          </a:prstGeom>
          <a:noFill/>
          <a:ln>
            <a:noFill/>
          </a:ln>
        </p:spPr>
      </p:pic>
      <p:pic>
        <p:nvPicPr>
          <p:cNvPr id="174" name="Google Shape;174;p26"/>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5. Line Chart</a:t>
            </a:r>
            <a:endParaRPr>
              <a:solidFill>
                <a:srgbClr val="EAAA00"/>
              </a:solidFill>
            </a:endParaRPr>
          </a:p>
        </p:txBody>
      </p:sp>
      <p:pic>
        <p:nvPicPr>
          <p:cNvPr id="180" name="Google Shape;180;p27"/>
          <p:cNvPicPr preferRelativeResize="0"/>
          <p:nvPr/>
        </p:nvPicPr>
        <p:blipFill>
          <a:blip r:embed="rId3">
            <a:alphaModFix/>
          </a:blip>
          <a:stretch>
            <a:fillRect/>
          </a:stretch>
        </p:blipFill>
        <p:spPr>
          <a:xfrm>
            <a:off x="738188" y="1996425"/>
            <a:ext cx="7667625" cy="2790825"/>
          </a:xfrm>
          <a:prstGeom prst="rect">
            <a:avLst/>
          </a:prstGeom>
          <a:noFill/>
          <a:ln>
            <a:noFill/>
          </a:ln>
        </p:spPr>
      </p:pic>
      <p:sp>
        <p:nvSpPr>
          <p:cNvPr id="181" name="Google Shape;181;p27"/>
          <p:cNvSpPr txBox="1"/>
          <p:nvPr/>
        </p:nvSpPr>
        <p:spPr>
          <a:xfrm>
            <a:off x="738200" y="4787250"/>
            <a:ext cx="17415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Yi, M. (2019). A Complete Guide to Line Charts​​​​​​. Atlassian</a:t>
            </a:r>
            <a:endParaRPr sz="400">
              <a:solidFill>
                <a:schemeClr val="lt2"/>
              </a:solidFill>
              <a:latin typeface="Roboto"/>
              <a:ea typeface="Roboto"/>
              <a:cs typeface="Roboto"/>
              <a:sym typeface="Roboto"/>
            </a:endParaRPr>
          </a:p>
        </p:txBody>
      </p:sp>
      <p:pic>
        <p:nvPicPr>
          <p:cNvPr id="182" name="Google Shape;182;p27"/>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6. Pie Chart</a:t>
            </a:r>
            <a:endParaRPr>
              <a:solidFill>
                <a:srgbClr val="EAAA00"/>
              </a:solidFill>
            </a:endParaRPr>
          </a:p>
        </p:txBody>
      </p:sp>
      <p:sp>
        <p:nvSpPr>
          <p:cNvPr id="188" name="Google Shape;188;p28"/>
          <p:cNvSpPr txBox="1"/>
          <p:nvPr/>
        </p:nvSpPr>
        <p:spPr>
          <a:xfrm>
            <a:off x="0" y="1795800"/>
            <a:ext cx="5246400" cy="3067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Pie Chart shows how a whole is divided into parts. </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Each slice represents a category’s proportion of the total, making it easy to compare relative sizes.</a:t>
            </a:r>
            <a:endParaRPr lang="zh-CN" altLang="en-US" dirty="0">
              <a:solidFill>
                <a:schemeClr val="lt2"/>
              </a:solidFill>
              <a:latin typeface="Roboto"/>
              <a:ea typeface="Roboto"/>
              <a:cs typeface="Roboto"/>
              <a:sym typeface="Roboto"/>
            </a:endParaRPr>
          </a:p>
          <a:p>
            <a:pPr marL="457200" lvl="0" indent="0" algn="l" rtl="0">
              <a:spcBef>
                <a:spcPts val="0"/>
              </a:spcBef>
              <a:spcAft>
                <a:spcPts val="0"/>
              </a:spcAft>
              <a:buNone/>
            </a:pPr>
            <a:endParaRPr lang="zh-CN" altLang="en-US" dirty="0">
              <a:solidFill>
                <a:schemeClr val="lt2"/>
              </a:solidFill>
              <a:latin typeface="Roboto"/>
              <a:ea typeface="Roboto"/>
              <a:cs typeface="Roboto"/>
              <a:sym typeface="Roboto"/>
            </a:endParaRPr>
          </a:p>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When to use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Use for visualizing part-to-whole relationships.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Great for highlighting proportion differences and ranking categories.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Avoid if: Too many categories.</a:t>
            </a:r>
            <a:endParaRPr dirty="0">
              <a:solidFill>
                <a:schemeClr val="lt2"/>
              </a:solidFill>
              <a:latin typeface="Roboto"/>
              <a:ea typeface="Roboto"/>
              <a:cs typeface="Roboto"/>
              <a:sym typeface="Roboto"/>
            </a:endParaRPr>
          </a:p>
        </p:txBody>
      </p:sp>
      <p:pic>
        <p:nvPicPr>
          <p:cNvPr id="189" name="Google Shape;189;p28"/>
          <p:cNvPicPr preferRelativeResize="0"/>
          <p:nvPr/>
        </p:nvPicPr>
        <p:blipFill>
          <a:blip r:embed="rId3">
            <a:alphaModFix/>
          </a:blip>
          <a:stretch>
            <a:fillRect/>
          </a:stretch>
        </p:blipFill>
        <p:spPr>
          <a:xfrm>
            <a:off x="5826975" y="2129250"/>
            <a:ext cx="2867025" cy="2400300"/>
          </a:xfrm>
          <a:prstGeom prst="rect">
            <a:avLst/>
          </a:prstGeom>
          <a:noFill/>
          <a:ln>
            <a:noFill/>
          </a:ln>
        </p:spPr>
      </p:pic>
      <p:sp>
        <p:nvSpPr>
          <p:cNvPr id="190" name="Google Shape;190;p28"/>
          <p:cNvSpPr txBox="1"/>
          <p:nvPr/>
        </p:nvSpPr>
        <p:spPr>
          <a:xfrm>
            <a:off x="5826975" y="4529550"/>
            <a:ext cx="17415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Yi, M. (2019). A complete guide to Pie Charts. Atlassian</a:t>
            </a:r>
            <a:endParaRPr sz="400">
              <a:solidFill>
                <a:schemeClr val="lt2"/>
              </a:solidFill>
              <a:latin typeface="Roboto"/>
              <a:ea typeface="Roboto"/>
              <a:cs typeface="Roboto"/>
              <a:sym typeface="Roboto"/>
            </a:endParaRPr>
          </a:p>
        </p:txBody>
      </p:sp>
      <p:pic>
        <p:nvPicPr>
          <p:cNvPr id="191" name="Google Shape;191;p28"/>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6. Pie Chart</a:t>
            </a:r>
            <a:endParaRPr>
              <a:solidFill>
                <a:srgbClr val="EAAA00"/>
              </a:solidFill>
            </a:endParaRPr>
          </a:p>
        </p:txBody>
      </p:sp>
      <p:pic>
        <p:nvPicPr>
          <p:cNvPr id="197" name="Google Shape;197;p29"/>
          <p:cNvPicPr preferRelativeResize="0"/>
          <p:nvPr/>
        </p:nvPicPr>
        <p:blipFill>
          <a:blip r:embed="rId3">
            <a:alphaModFix/>
          </a:blip>
          <a:stretch>
            <a:fillRect/>
          </a:stretch>
        </p:blipFill>
        <p:spPr>
          <a:xfrm>
            <a:off x="1234913" y="1899975"/>
            <a:ext cx="6696075" cy="2790825"/>
          </a:xfrm>
          <a:prstGeom prst="rect">
            <a:avLst/>
          </a:prstGeom>
          <a:noFill/>
          <a:ln>
            <a:noFill/>
          </a:ln>
        </p:spPr>
      </p:pic>
      <p:sp>
        <p:nvSpPr>
          <p:cNvPr id="198" name="Google Shape;198;p29"/>
          <p:cNvSpPr txBox="1"/>
          <p:nvPr/>
        </p:nvSpPr>
        <p:spPr>
          <a:xfrm>
            <a:off x="3701250" y="4690800"/>
            <a:ext cx="17415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Yi, M. (2019). A complete guide to Pie Charts. Atlassian</a:t>
            </a:r>
            <a:endParaRPr sz="400">
              <a:solidFill>
                <a:schemeClr val="lt2"/>
              </a:solidFill>
              <a:latin typeface="Roboto"/>
              <a:ea typeface="Roboto"/>
              <a:cs typeface="Roboto"/>
              <a:sym typeface="Roboto"/>
            </a:endParaRPr>
          </a:p>
        </p:txBody>
      </p:sp>
      <p:pic>
        <p:nvPicPr>
          <p:cNvPr id="199" name="Google Shape;199;p29"/>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7. Heat Map (Correlation Matrix)</a:t>
            </a:r>
            <a:endParaRPr>
              <a:solidFill>
                <a:srgbClr val="EAAA00"/>
              </a:solidFill>
            </a:endParaRPr>
          </a:p>
        </p:txBody>
      </p:sp>
      <p:sp>
        <p:nvSpPr>
          <p:cNvPr id="205" name="Google Shape;205;p30"/>
          <p:cNvSpPr txBox="1"/>
          <p:nvPr/>
        </p:nvSpPr>
        <p:spPr>
          <a:xfrm>
            <a:off x="0" y="1795800"/>
            <a:ext cx="5246400" cy="3067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Heat Map uses color gradients to represent the magnitude of values in a matrix or two-dimensional space. </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Each cell is color-coded based on its value.</a:t>
            </a:r>
            <a:endParaRPr dirty="0">
              <a:solidFill>
                <a:schemeClr val="lt2"/>
              </a:solidFill>
              <a:latin typeface="Roboto"/>
              <a:ea typeface="Roboto"/>
              <a:cs typeface="Roboto"/>
              <a:sym typeface="Roboto"/>
            </a:endParaRPr>
          </a:p>
          <a:p>
            <a:pPr marL="0" lvl="0" indent="0" algn="l" rtl="0">
              <a:spcBef>
                <a:spcPts val="0"/>
              </a:spcBef>
              <a:spcAft>
                <a:spcPts val="0"/>
              </a:spcAft>
              <a:buNone/>
            </a:pPr>
            <a:endParaRPr dirty="0">
              <a:solidFill>
                <a:schemeClr val="lt2"/>
              </a:solidFill>
              <a:latin typeface="Roboto"/>
              <a:ea typeface="Roboto"/>
              <a:cs typeface="Roboto"/>
              <a:sym typeface="Roboto"/>
            </a:endParaRPr>
          </a:p>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When to use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Use for visualizing correlations among multiple continuous variables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Great for understanding correlations, multicollinearity, and guiding feature selection.</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Avoid if: Either variable is categorical.</a:t>
            </a:r>
            <a:endParaRPr dirty="0">
              <a:solidFill>
                <a:schemeClr val="lt2"/>
              </a:solidFill>
              <a:latin typeface="Roboto"/>
              <a:ea typeface="Roboto"/>
              <a:cs typeface="Roboto"/>
              <a:sym typeface="Roboto"/>
            </a:endParaRPr>
          </a:p>
        </p:txBody>
      </p:sp>
      <p:pic>
        <p:nvPicPr>
          <p:cNvPr id="206" name="Google Shape;206;p30"/>
          <p:cNvPicPr preferRelativeResize="0"/>
          <p:nvPr/>
        </p:nvPicPr>
        <p:blipFill>
          <a:blip r:embed="rId3">
            <a:alphaModFix/>
          </a:blip>
          <a:stretch>
            <a:fillRect/>
          </a:stretch>
        </p:blipFill>
        <p:spPr>
          <a:xfrm>
            <a:off x="5351175" y="1795800"/>
            <a:ext cx="3592800" cy="3286961"/>
          </a:xfrm>
          <a:prstGeom prst="rect">
            <a:avLst/>
          </a:prstGeom>
          <a:noFill/>
          <a:ln>
            <a:noFill/>
          </a:ln>
        </p:spPr>
      </p:pic>
      <p:pic>
        <p:nvPicPr>
          <p:cNvPr id="207" name="Google Shape;207;p30"/>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7. Heat Map</a:t>
            </a:r>
            <a:endParaRPr>
              <a:solidFill>
                <a:srgbClr val="EAAA00"/>
              </a:solidFill>
            </a:endParaRPr>
          </a:p>
        </p:txBody>
      </p:sp>
      <p:pic>
        <p:nvPicPr>
          <p:cNvPr id="213" name="Google Shape;213;p31"/>
          <p:cNvPicPr preferRelativeResize="0"/>
          <p:nvPr/>
        </p:nvPicPr>
        <p:blipFill>
          <a:blip r:embed="rId3">
            <a:alphaModFix/>
          </a:blip>
          <a:stretch>
            <a:fillRect/>
          </a:stretch>
        </p:blipFill>
        <p:spPr>
          <a:xfrm>
            <a:off x="2057525" y="1700775"/>
            <a:ext cx="5028950" cy="3111651"/>
          </a:xfrm>
          <a:prstGeom prst="rect">
            <a:avLst/>
          </a:prstGeom>
          <a:noFill/>
          <a:ln>
            <a:noFill/>
          </a:ln>
        </p:spPr>
      </p:pic>
      <p:sp>
        <p:nvSpPr>
          <p:cNvPr id="214" name="Google Shape;214;p31"/>
          <p:cNvSpPr txBox="1"/>
          <p:nvPr/>
        </p:nvSpPr>
        <p:spPr>
          <a:xfrm>
            <a:off x="3701250" y="4812425"/>
            <a:ext cx="17415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Crossover1370, CC BY-SA 4.0, via Wikimedia Commons</a:t>
            </a:r>
            <a:endParaRPr sz="400">
              <a:solidFill>
                <a:schemeClr val="lt2"/>
              </a:solidFill>
              <a:latin typeface="Roboto"/>
              <a:ea typeface="Roboto"/>
              <a:cs typeface="Roboto"/>
              <a:sym typeface="Roboto"/>
            </a:endParaRPr>
          </a:p>
        </p:txBody>
      </p:sp>
      <p:pic>
        <p:nvPicPr>
          <p:cNvPr id="215" name="Google Shape;215;p31"/>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333625" y="2181150"/>
            <a:ext cx="4045200" cy="781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rgbClr val="EAAA00"/>
                </a:solidFill>
              </a:rPr>
              <a:t>Why Analysis?</a:t>
            </a:r>
            <a:endParaRPr>
              <a:solidFill>
                <a:srgbClr val="EAAA00"/>
              </a:solidFill>
            </a:endParaRPr>
          </a:p>
        </p:txBody>
      </p:sp>
      <p:sp>
        <p:nvSpPr>
          <p:cNvPr id="74" name="Google Shape;74;p14"/>
          <p:cNvSpPr txBox="1">
            <a:spLocks noGrp="1"/>
          </p:cNvSpPr>
          <p:nvPr>
            <p:ph type="body" idx="2"/>
          </p:nvPr>
        </p:nvSpPr>
        <p:spPr>
          <a:xfrm>
            <a:off x="4939500" y="724200"/>
            <a:ext cx="4140900" cy="36951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Clr>
                <a:srgbClr val="EAAA00"/>
              </a:buClr>
              <a:buSzPts val="1600"/>
              <a:buChar char="●"/>
            </a:pPr>
            <a:r>
              <a:rPr lang="en" sz="1600" dirty="0">
                <a:solidFill>
                  <a:srgbClr val="EAAA00"/>
                </a:solidFill>
              </a:rPr>
              <a:t>Data Analysis is the process of systematically applying statistical or logical techniques to describe</a:t>
            </a:r>
            <a:r>
              <a:rPr lang="en-US" sz="1600" dirty="0">
                <a:solidFill>
                  <a:srgbClr val="EAAA00"/>
                </a:solidFill>
              </a:rPr>
              <a:t>,</a:t>
            </a:r>
            <a:r>
              <a:rPr lang="en" sz="1600" dirty="0">
                <a:solidFill>
                  <a:srgbClr val="EAAA00"/>
                </a:solidFill>
              </a:rPr>
              <a:t> illustrate, condense, and evaluate data.</a:t>
            </a:r>
            <a:endParaRPr sz="1600" dirty="0">
              <a:solidFill>
                <a:srgbClr val="EAAA00"/>
              </a:solidFill>
            </a:endParaRPr>
          </a:p>
          <a:p>
            <a:pPr marL="457200" lvl="0" indent="-330200" algn="l" rtl="0">
              <a:spcBef>
                <a:spcPts val="0"/>
              </a:spcBef>
              <a:spcAft>
                <a:spcPts val="0"/>
              </a:spcAft>
              <a:buClr>
                <a:srgbClr val="EAAA00"/>
              </a:buClr>
              <a:buSzPts val="1600"/>
              <a:buChar char="●"/>
            </a:pPr>
            <a:r>
              <a:rPr lang="en" sz="1600" dirty="0">
                <a:solidFill>
                  <a:srgbClr val="EAAA00"/>
                </a:solidFill>
              </a:rPr>
              <a:t>Extract meaningful insights from raw information, uncover patterns or relationships, and support evidence-based decision-making</a:t>
            </a:r>
            <a:endParaRPr sz="1600" dirty="0">
              <a:solidFill>
                <a:srgbClr val="EAAA00"/>
              </a:solidFill>
            </a:endParaRPr>
          </a:p>
          <a:p>
            <a:pPr marL="457200" lvl="0" indent="-330200" algn="l" rtl="0">
              <a:spcBef>
                <a:spcPts val="0"/>
              </a:spcBef>
              <a:spcAft>
                <a:spcPts val="0"/>
              </a:spcAft>
              <a:buClr>
                <a:srgbClr val="EAAA00"/>
              </a:buClr>
              <a:buSzPts val="1600"/>
              <a:buChar char="●"/>
            </a:pPr>
            <a:r>
              <a:rPr lang="en" sz="1600" dirty="0">
                <a:solidFill>
                  <a:srgbClr val="EAAA00"/>
                </a:solidFill>
              </a:rPr>
              <a:t>Resources and tools:</a:t>
            </a:r>
            <a:br>
              <a:rPr lang="en" sz="1600" dirty="0">
                <a:solidFill>
                  <a:srgbClr val="EAAA00"/>
                </a:solidFill>
              </a:rPr>
            </a:br>
            <a:r>
              <a:rPr lang="en" sz="1600" dirty="0">
                <a:solidFill>
                  <a:srgbClr val="EAAA00"/>
                </a:solidFill>
              </a:rPr>
              <a:t>R, Python, Excel, Tableau, Power BI…</a:t>
            </a:r>
            <a:endParaRPr sz="1600" dirty="0">
              <a:solidFill>
                <a:srgbClr val="EAAA00"/>
              </a:solidFill>
            </a:endParaRPr>
          </a:p>
        </p:txBody>
      </p:sp>
      <p:pic>
        <p:nvPicPr>
          <p:cNvPr id="75" name="Google Shape;75;p14"/>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219"/>
        <p:cNvGrpSpPr/>
        <p:nvPr/>
      </p:nvGrpSpPr>
      <p:grpSpPr>
        <a:xfrm>
          <a:off x="0" y="0"/>
          <a:ext cx="0" cy="0"/>
          <a:chOff x="0" y="0"/>
          <a:chExt cx="0" cy="0"/>
        </a:xfrm>
      </p:grpSpPr>
      <p:sp>
        <p:nvSpPr>
          <p:cNvPr id="220" name="Google Shape;220;p32"/>
          <p:cNvSpPr txBox="1">
            <a:spLocks noGrp="1"/>
          </p:cNvSpPr>
          <p:nvPr>
            <p:ph type="title"/>
          </p:nvPr>
        </p:nvSpPr>
        <p:spPr>
          <a:xfrm>
            <a:off x="82775" y="2181150"/>
            <a:ext cx="4296000" cy="781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rgbClr val="EAAA00"/>
                </a:solidFill>
              </a:rPr>
              <a:t>Tips for DAV</a:t>
            </a:r>
            <a:endParaRPr>
              <a:solidFill>
                <a:srgbClr val="EAAA00"/>
              </a:solidFill>
            </a:endParaRPr>
          </a:p>
        </p:txBody>
      </p:sp>
      <p:sp>
        <p:nvSpPr>
          <p:cNvPr id="221" name="Google Shape;221;p32"/>
          <p:cNvSpPr txBox="1">
            <a:spLocks noGrp="1"/>
          </p:cNvSpPr>
          <p:nvPr>
            <p:ph type="body" idx="2"/>
          </p:nvPr>
        </p:nvSpPr>
        <p:spPr>
          <a:xfrm>
            <a:off x="4784525" y="724200"/>
            <a:ext cx="4296000" cy="3695100"/>
          </a:xfrm>
          <a:prstGeom prst="rect">
            <a:avLst/>
          </a:prstGeom>
        </p:spPr>
        <p:txBody>
          <a:bodyPr spcFirstLastPara="1" wrap="square" lIns="91425" tIns="91425" rIns="91425" bIns="91425" anchor="ctr" anchorCtr="0">
            <a:normAutofit/>
          </a:bodyPr>
          <a:lstStyle/>
          <a:p>
            <a:pPr lvl="0" indent="-323850">
              <a:buClr>
                <a:srgbClr val="EAAA00"/>
              </a:buClr>
              <a:buSzPts val="1500"/>
            </a:pPr>
            <a:r>
              <a:rPr lang="en-US" sz="1500" dirty="0">
                <a:solidFill>
                  <a:srgbClr val="EAAA00"/>
                </a:solidFill>
              </a:rPr>
              <a:t>https://libguides.wvu.edu/DAV</a:t>
            </a:r>
            <a:endParaRPr lang="en" sz="1500" dirty="0">
              <a:solidFill>
                <a:srgbClr val="EAAA00"/>
              </a:solidFill>
            </a:endParaRPr>
          </a:p>
          <a:p>
            <a:pPr marL="457200" lvl="0" indent="-323850" algn="l" rtl="0">
              <a:spcBef>
                <a:spcPts val="0"/>
              </a:spcBef>
              <a:spcAft>
                <a:spcPts val="0"/>
              </a:spcAft>
              <a:buClr>
                <a:srgbClr val="EAAA00"/>
              </a:buClr>
              <a:buSzPts val="1500"/>
              <a:buChar char="●"/>
            </a:pPr>
            <a:r>
              <a:rPr lang="en" sz="1500" dirty="0">
                <a:solidFill>
                  <a:srgbClr val="EAAA00"/>
                </a:solidFill>
              </a:rPr>
              <a:t>Set Working Directory Properly</a:t>
            </a:r>
            <a:endParaRPr sz="1500" dirty="0">
              <a:solidFill>
                <a:srgbClr val="EAAA00"/>
              </a:solidFill>
            </a:endParaRPr>
          </a:p>
          <a:p>
            <a:pPr marL="457200" lvl="0" indent="-323850" algn="l" rtl="0">
              <a:spcBef>
                <a:spcPts val="0"/>
              </a:spcBef>
              <a:spcAft>
                <a:spcPts val="0"/>
              </a:spcAft>
              <a:buClr>
                <a:srgbClr val="EAAA00"/>
              </a:buClr>
              <a:buSzPts val="1500"/>
              <a:buChar char="●"/>
            </a:pPr>
            <a:r>
              <a:rPr lang="en" sz="1500" dirty="0">
                <a:solidFill>
                  <a:srgbClr val="EAAA00"/>
                </a:solidFill>
              </a:rPr>
              <a:t>Use consistent and descriptive file names</a:t>
            </a:r>
            <a:endParaRPr sz="1500" dirty="0">
              <a:solidFill>
                <a:srgbClr val="EAAA00"/>
              </a:solidFill>
            </a:endParaRPr>
          </a:p>
          <a:p>
            <a:pPr marL="457200" lvl="0" indent="-330200" algn="l" rtl="0">
              <a:spcBef>
                <a:spcPts val="0"/>
              </a:spcBef>
              <a:spcAft>
                <a:spcPts val="0"/>
              </a:spcAft>
              <a:buClr>
                <a:srgbClr val="EAAA00"/>
              </a:buClr>
              <a:buSzPts val="1600"/>
              <a:buChar char="●"/>
            </a:pPr>
            <a:r>
              <a:rPr lang="en" sz="1600" dirty="0">
                <a:solidFill>
                  <a:srgbClr val="EAAA00"/>
                </a:solidFill>
              </a:rPr>
              <a:t>Ensure data types are correct</a:t>
            </a:r>
            <a:endParaRPr sz="1600" dirty="0">
              <a:solidFill>
                <a:srgbClr val="EAAA00"/>
              </a:solidFill>
            </a:endParaRPr>
          </a:p>
          <a:p>
            <a:pPr marL="457200" lvl="0" indent="-330200" algn="l" rtl="0">
              <a:spcBef>
                <a:spcPts val="0"/>
              </a:spcBef>
              <a:spcAft>
                <a:spcPts val="0"/>
              </a:spcAft>
              <a:buClr>
                <a:srgbClr val="EAAA00"/>
              </a:buClr>
              <a:buSzPts val="1600"/>
              <a:buChar char="●"/>
            </a:pPr>
            <a:r>
              <a:rPr lang="en" sz="1600" dirty="0">
                <a:solidFill>
                  <a:srgbClr val="EAAA00"/>
                </a:solidFill>
              </a:rPr>
              <a:t>Use Library Resources : )</a:t>
            </a:r>
            <a:endParaRPr sz="1600" dirty="0">
              <a:solidFill>
                <a:srgbClr val="EAAA00"/>
              </a:solidFill>
            </a:endParaRPr>
          </a:p>
        </p:txBody>
      </p:sp>
      <p:pic>
        <p:nvPicPr>
          <p:cNvPr id="222" name="Google Shape;222;p32"/>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82775" y="2181150"/>
            <a:ext cx="4296000" cy="781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solidFill>
                  <a:srgbClr val="EAAA00"/>
                </a:solidFill>
              </a:rPr>
              <a:t>Why Visualization?</a:t>
            </a:r>
            <a:endParaRPr>
              <a:solidFill>
                <a:srgbClr val="EAAA00"/>
              </a:solidFill>
            </a:endParaRPr>
          </a:p>
        </p:txBody>
      </p:sp>
      <p:sp>
        <p:nvSpPr>
          <p:cNvPr id="81" name="Google Shape;81;p15"/>
          <p:cNvSpPr txBox="1">
            <a:spLocks noGrp="1"/>
          </p:cNvSpPr>
          <p:nvPr>
            <p:ph type="body" idx="2"/>
          </p:nvPr>
        </p:nvSpPr>
        <p:spPr>
          <a:xfrm>
            <a:off x="4939500" y="724200"/>
            <a:ext cx="4140900" cy="3695100"/>
          </a:xfrm>
          <a:prstGeom prst="rect">
            <a:avLst/>
          </a:prstGeom>
        </p:spPr>
        <p:txBody>
          <a:bodyPr spcFirstLastPara="1" wrap="square" lIns="91425" tIns="91425" rIns="91425" bIns="91425" anchor="ctr" anchorCtr="0">
            <a:normAutofit/>
          </a:bodyPr>
          <a:lstStyle/>
          <a:p>
            <a:pPr marL="457200" lvl="0" indent="-330200" algn="l" rtl="0">
              <a:spcBef>
                <a:spcPts val="0"/>
              </a:spcBef>
              <a:spcAft>
                <a:spcPts val="0"/>
              </a:spcAft>
              <a:buClr>
                <a:srgbClr val="EAAA00"/>
              </a:buClr>
              <a:buSzPts val="1600"/>
              <a:buChar char="●"/>
            </a:pPr>
            <a:r>
              <a:rPr lang="en" sz="1600">
                <a:solidFill>
                  <a:srgbClr val="EAAA00"/>
                </a:solidFill>
              </a:rPr>
              <a:t>Visualizing data helps us understand patterns, trends, and insights more easily. </a:t>
            </a:r>
            <a:endParaRPr sz="1600">
              <a:solidFill>
                <a:srgbClr val="EAAA00"/>
              </a:solidFill>
            </a:endParaRPr>
          </a:p>
          <a:p>
            <a:pPr marL="457200" lvl="0" indent="-330200" algn="l" rtl="0">
              <a:spcBef>
                <a:spcPts val="0"/>
              </a:spcBef>
              <a:spcAft>
                <a:spcPts val="0"/>
              </a:spcAft>
              <a:buClr>
                <a:srgbClr val="EAAA00"/>
              </a:buClr>
              <a:buSzPts val="1600"/>
              <a:buChar char="●"/>
            </a:pPr>
            <a:r>
              <a:rPr lang="en" sz="1600">
                <a:solidFill>
                  <a:srgbClr val="EAAA00"/>
                </a:solidFill>
              </a:rPr>
              <a:t>But to tell the right story, we need to choose the right kind of plot. </a:t>
            </a:r>
            <a:endParaRPr sz="1600">
              <a:solidFill>
                <a:srgbClr val="EAAA00"/>
              </a:solidFill>
            </a:endParaRPr>
          </a:p>
          <a:p>
            <a:pPr marL="457200" lvl="0" indent="-330200" algn="l" rtl="0">
              <a:spcBef>
                <a:spcPts val="0"/>
              </a:spcBef>
              <a:spcAft>
                <a:spcPts val="0"/>
              </a:spcAft>
              <a:buClr>
                <a:srgbClr val="EAAA00"/>
              </a:buClr>
              <a:buSzPts val="1600"/>
              <a:buChar char="●"/>
            </a:pPr>
            <a:r>
              <a:rPr lang="en" sz="1600">
                <a:solidFill>
                  <a:srgbClr val="EAAA00"/>
                </a:solidFill>
              </a:rPr>
              <a:t>Here's a quick guide to common plot types, what they show, and when to use each one.</a:t>
            </a:r>
            <a:endParaRPr sz="1600">
              <a:solidFill>
                <a:srgbClr val="EAAA00"/>
              </a:solidFill>
            </a:endParaRPr>
          </a:p>
        </p:txBody>
      </p:sp>
      <p:pic>
        <p:nvPicPr>
          <p:cNvPr id="82" name="Google Shape;82;p15"/>
          <p:cNvPicPr preferRelativeResize="0"/>
          <p:nvPr/>
        </p:nvPicPr>
        <p:blipFill>
          <a:blip r:embed="rId3">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1. Bar Chart</a:t>
            </a:r>
            <a:endParaRPr>
              <a:solidFill>
                <a:srgbClr val="EAAA00"/>
              </a:solidFill>
            </a:endParaRPr>
          </a:p>
        </p:txBody>
      </p:sp>
      <p:sp>
        <p:nvSpPr>
          <p:cNvPr id="88" name="Google Shape;88;p16"/>
          <p:cNvSpPr txBox="1"/>
          <p:nvPr/>
        </p:nvSpPr>
        <p:spPr>
          <a:xfrm>
            <a:off x="0" y="1795800"/>
            <a:ext cx="5246400" cy="33477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Bar Chart presents categorical or qualitative data using rectangular bars.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The height or length of each bar is proportional to the value fall into that category.</a:t>
            </a:r>
            <a:endParaRPr dirty="0">
              <a:solidFill>
                <a:schemeClr val="lt2"/>
              </a:solidFill>
              <a:latin typeface="Roboto"/>
              <a:ea typeface="Roboto"/>
              <a:cs typeface="Roboto"/>
              <a:sym typeface="Roboto"/>
            </a:endParaRPr>
          </a:p>
          <a:p>
            <a:pPr marL="457200" lvl="0" indent="0" algn="l" rtl="0">
              <a:spcBef>
                <a:spcPts val="0"/>
              </a:spcBef>
              <a:spcAft>
                <a:spcPts val="0"/>
              </a:spcAft>
              <a:buNone/>
            </a:pPr>
            <a:endParaRPr dirty="0">
              <a:solidFill>
                <a:schemeClr val="lt2"/>
              </a:solidFill>
              <a:latin typeface="Roboto"/>
              <a:ea typeface="Roboto"/>
              <a:cs typeface="Roboto"/>
              <a:sym typeface="Roboto"/>
            </a:endParaRPr>
          </a:p>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When to use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Use for visualizing single or multiple categorical variables on aggregated values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Great for highlighting group differences and ranking categories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Avoid if: Variable is continuous or quantitative</a:t>
            </a:r>
            <a:endParaRPr dirty="0">
              <a:solidFill>
                <a:schemeClr val="lt2"/>
              </a:solidFill>
              <a:latin typeface="Roboto"/>
              <a:ea typeface="Roboto"/>
              <a:cs typeface="Roboto"/>
              <a:sym typeface="Roboto"/>
            </a:endParaRPr>
          </a:p>
        </p:txBody>
      </p:sp>
      <p:pic>
        <p:nvPicPr>
          <p:cNvPr id="89" name="Google Shape;89;p16"/>
          <p:cNvPicPr preferRelativeResize="0"/>
          <p:nvPr/>
        </p:nvPicPr>
        <p:blipFill>
          <a:blip r:embed="rId3">
            <a:alphaModFix/>
          </a:blip>
          <a:stretch>
            <a:fillRect/>
          </a:stretch>
        </p:blipFill>
        <p:spPr>
          <a:xfrm>
            <a:off x="5528850" y="2465125"/>
            <a:ext cx="3495424" cy="1896250"/>
          </a:xfrm>
          <a:prstGeom prst="rect">
            <a:avLst/>
          </a:prstGeom>
          <a:noFill/>
          <a:ln>
            <a:noFill/>
          </a:ln>
        </p:spPr>
      </p:pic>
      <p:sp>
        <p:nvSpPr>
          <p:cNvPr id="90" name="Google Shape;90;p16"/>
          <p:cNvSpPr txBox="1"/>
          <p:nvPr/>
        </p:nvSpPr>
        <p:spPr>
          <a:xfrm>
            <a:off x="5528850" y="4361375"/>
            <a:ext cx="15861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Datawheel, CC0, via Wikimedia Commons</a:t>
            </a:r>
            <a:endParaRPr sz="400">
              <a:solidFill>
                <a:schemeClr val="lt2"/>
              </a:solidFill>
              <a:latin typeface="Roboto"/>
              <a:ea typeface="Roboto"/>
              <a:cs typeface="Roboto"/>
              <a:sym typeface="Roboto"/>
            </a:endParaRPr>
          </a:p>
        </p:txBody>
      </p:sp>
      <p:pic>
        <p:nvPicPr>
          <p:cNvPr id="91" name="Google Shape;91;p16"/>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2. Histogram</a:t>
            </a:r>
            <a:endParaRPr>
              <a:solidFill>
                <a:srgbClr val="EAAA00"/>
              </a:solidFill>
            </a:endParaRPr>
          </a:p>
        </p:txBody>
      </p:sp>
      <p:sp>
        <p:nvSpPr>
          <p:cNvPr id="97" name="Google Shape;97;p17"/>
          <p:cNvSpPr txBox="1"/>
          <p:nvPr/>
        </p:nvSpPr>
        <p:spPr>
          <a:xfrm>
            <a:off x="0" y="1795800"/>
            <a:ext cx="5246400" cy="3067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Histogram presents continuous or quantitative numerical data by splitting data into bins (ranges of values).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The height or length of each bin is proportional to the value fall into that range</a:t>
            </a:r>
            <a:endParaRPr dirty="0">
              <a:solidFill>
                <a:schemeClr val="lt2"/>
              </a:solidFill>
              <a:latin typeface="Roboto"/>
              <a:ea typeface="Roboto"/>
              <a:cs typeface="Roboto"/>
              <a:sym typeface="Roboto"/>
            </a:endParaRPr>
          </a:p>
          <a:p>
            <a:pPr marL="457200" lvl="0" indent="0" algn="l" rtl="0">
              <a:spcBef>
                <a:spcPts val="0"/>
              </a:spcBef>
              <a:spcAft>
                <a:spcPts val="0"/>
              </a:spcAft>
              <a:buNone/>
            </a:pPr>
            <a:endParaRPr dirty="0">
              <a:solidFill>
                <a:schemeClr val="lt2"/>
              </a:solidFill>
              <a:latin typeface="Roboto"/>
              <a:ea typeface="Roboto"/>
              <a:cs typeface="Roboto"/>
              <a:sym typeface="Roboto"/>
            </a:endParaRPr>
          </a:p>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When to use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Use for visualizing a single continuous variable on aggregated values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Great for understanding distributions, spread, skewness, and detecting outliers.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Avoid if: Variable is categorical or qualitative</a:t>
            </a:r>
            <a:endParaRPr dirty="0">
              <a:solidFill>
                <a:schemeClr val="lt2"/>
              </a:solidFill>
              <a:latin typeface="Roboto"/>
              <a:ea typeface="Roboto"/>
              <a:cs typeface="Roboto"/>
              <a:sym typeface="Roboto"/>
            </a:endParaRPr>
          </a:p>
          <a:p>
            <a:pPr marL="457200" lvl="0" indent="0" algn="l" rtl="0">
              <a:spcBef>
                <a:spcPts val="0"/>
              </a:spcBef>
              <a:spcAft>
                <a:spcPts val="0"/>
              </a:spcAft>
              <a:buNone/>
            </a:pPr>
            <a:endParaRPr dirty="0">
              <a:solidFill>
                <a:schemeClr val="lt2"/>
              </a:solidFill>
              <a:latin typeface="Roboto"/>
              <a:ea typeface="Roboto"/>
              <a:cs typeface="Roboto"/>
              <a:sym typeface="Roboto"/>
            </a:endParaRPr>
          </a:p>
        </p:txBody>
      </p:sp>
      <p:pic>
        <p:nvPicPr>
          <p:cNvPr id="98" name="Google Shape;98;p17"/>
          <p:cNvPicPr preferRelativeResize="0"/>
          <p:nvPr/>
        </p:nvPicPr>
        <p:blipFill>
          <a:blip r:embed="rId3">
            <a:alphaModFix/>
          </a:blip>
          <a:stretch>
            <a:fillRect/>
          </a:stretch>
        </p:blipFill>
        <p:spPr>
          <a:xfrm>
            <a:off x="5396225" y="2670413"/>
            <a:ext cx="3552525" cy="1317975"/>
          </a:xfrm>
          <a:prstGeom prst="rect">
            <a:avLst/>
          </a:prstGeom>
          <a:noFill/>
          <a:ln>
            <a:noFill/>
          </a:ln>
        </p:spPr>
      </p:pic>
      <p:pic>
        <p:nvPicPr>
          <p:cNvPr id="99" name="Google Shape;99;p17"/>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Extension - Distribution</a:t>
            </a:r>
            <a:endParaRPr>
              <a:solidFill>
                <a:srgbClr val="EAAA00"/>
              </a:solidFill>
            </a:endParaRPr>
          </a:p>
        </p:txBody>
      </p:sp>
      <p:sp>
        <p:nvSpPr>
          <p:cNvPr id="105" name="Google Shape;105;p18"/>
          <p:cNvSpPr txBox="1"/>
          <p:nvPr/>
        </p:nvSpPr>
        <p:spPr>
          <a:xfrm>
            <a:off x="0" y="1795800"/>
            <a:ext cx="5379900" cy="3347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Distribution describes how values of a variable are spread or arranged across its range. It shows the frequency or likelihood of different outcomes in a dataset.</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Normal distribution is a bell-shaped, symmetric distribution where values near the mean are most frequent, and values farther from the mean are increasingly rare.</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Left-skewed distribution (negatively skewed) has a longer tail on the left side, meaning most values are concentrated on the higher end, while fewer, lower values pull the mean to the left of the median.</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Right-skewed distribution (positively skewed) has a longer tail on the right side, meaning most values are concentrated on the lower end, while a few higher values pull the mean to the right of the median.</a:t>
            </a:r>
            <a:endParaRPr>
              <a:solidFill>
                <a:schemeClr val="lt2"/>
              </a:solidFill>
              <a:latin typeface="Roboto"/>
              <a:ea typeface="Roboto"/>
              <a:cs typeface="Roboto"/>
              <a:sym typeface="Roboto"/>
            </a:endParaRPr>
          </a:p>
        </p:txBody>
      </p:sp>
      <p:pic>
        <p:nvPicPr>
          <p:cNvPr id="106" name="Google Shape;106;p18"/>
          <p:cNvPicPr preferRelativeResize="0"/>
          <p:nvPr/>
        </p:nvPicPr>
        <p:blipFill>
          <a:blip r:embed="rId3">
            <a:alphaModFix/>
          </a:blip>
          <a:stretch>
            <a:fillRect/>
          </a:stretch>
        </p:blipFill>
        <p:spPr>
          <a:xfrm>
            <a:off x="5471150" y="2459825"/>
            <a:ext cx="3592799" cy="2019662"/>
          </a:xfrm>
          <a:prstGeom prst="rect">
            <a:avLst/>
          </a:prstGeom>
          <a:noFill/>
          <a:ln>
            <a:noFill/>
          </a:ln>
        </p:spPr>
      </p:pic>
      <p:sp>
        <p:nvSpPr>
          <p:cNvPr id="107" name="Google Shape;107;p18"/>
          <p:cNvSpPr txBox="1"/>
          <p:nvPr/>
        </p:nvSpPr>
        <p:spPr>
          <a:xfrm>
            <a:off x="5471150" y="4479475"/>
            <a:ext cx="17415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Yi, M. (2019). A complete guide to histograms. Atlassian</a:t>
            </a:r>
            <a:endParaRPr sz="400">
              <a:solidFill>
                <a:schemeClr val="lt2"/>
              </a:solidFill>
              <a:latin typeface="Roboto"/>
              <a:ea typeface="Roboto"/>
              <a:cs typeface="Roboto"/>
              <a:sym typeface="Roboto"/>
            </a:endParaRPr>
          </a:p>
        </p:txBody>
      </p:sp>
      <p:pic>
        <p:nvPicPr>
          <p:cNvPr id="108" name="Google Shape;108;p18"/>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Extension - Distribution</a:t>
            </a:r>
            <a:endParaRPr>
              <a:solidFill>
                <a:srgbClr val="EAAA00"/>
              </a:solidFill>
            </a:endParaRPr>
          </a:p>
        </p:txBody>
      </p:sp>
      <p:sp>
        <p:nvSpPr>
          <p:cNvPr id="114" name="Google Shape;114;p19"/>
          <p:cNvSpPr txBox="1"/>
          <p:nvPr/>
        </p:nvSpPr>
        <p:spPr>
          <a:xfrm>
            <a:off x="0" y="1795800"/>
            <a:ext cx="5379900" cy="33477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Uniform distribution is a distribution where all values occur with equal or nearly equal frequency, meaning each outcome is equally likely and the data is spread evenly across the range.</a:t>
            </a:r>
            <a:endParaRPr>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a:solidFill>
                  <a:schemeClr val="lt2"/>
                </a:solidFill>
                <a:latin typeface="Roboto"/>
                <a:ea typeface="Roboto"/>
                <a:cs typeface="Roboto"/>
                <a:sym typeface="Roboto"/>
              </a:rPr>
              <a:t>Bimodal or multimodal distribution has two or more peaks (modes), meaning the data clusters around multiple values rather than one central value, which often suggests the presence of subgroups or distinct patterns within the dataset.</a:t>
            </a:r>
            <a:endParaRPr>
              <a:solidFill>
                <a:schemeClr val="lt2"/>
              </a:solidFill>
              <a:latin typeface="Roboto"/>
              <a:ea typeface="Roboto"/>
              <a:cs typeface="Roboto"/>
              <a:sym typeface="Roboto"/>
            </a:endParaRPr>
          </a:p>
        </p:txBody>
      </p:sp>
      <p:pic>
        <p:nvPicPr>
          <p:cNvPr id="115" name="Google Shape;115;p19"/>
          <p:cNvPicPr preferRelativeResize="0"/>
          <p:nvPr/>
        </p:nvPicPr>
        <p:blipFill>
          <a:blip r:embed="rId3">
            <a:alphaModFix/>
          </a:blip>
          <a:stretch>
            <a:fillRect/>
          </a:stretch>
        </p:blipFill>
        <p:spPr>
          <a:xfrm>
            <a:off x="5471150" y="2459825"/>
            <a:ext cx="3592799" cy="2019662"/>
          </a:xfrm>
          <a:prstGeom prst="rect">
            <a:avLst/>
          </a:prstGeom>
          <a:noFill/>
          <a:ln>
            <a:noFill/>
          </a:ln>
        </p:spPr>
      </p:pic>
      <p:sp>
        <p:nvSpPr>
          <p:cNvPr id="116" name="Google Shape;116;p19"/>
          <p:cNvSpPr txBox="1"/>
          <p:nvPr/>
        </p:nvSpPr>
        <p:spPr>
          <a:xfrm>
            <a:off x="5471150" y="4479475"/>
            <a:ext cx="1741500" cy="246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Yi, M. (2019). A complete guide to histograms. Atlassian</a:t>
            </a:r>
            <a:endParaRPr sz="400">
              <a:solidFill>
                <a:schemeClr val="lt2"/>
              </a:solidFill>
              <a:latin typeface="Roboto"/>
              <a:ea typeface="Roboto"/>
              <a:cs typeface="Roboto"/>
              <a:sym typeface="Roboto"/>
            </a:endParaRPr>
          </a:p>
        </p:txBody>
      </p:sp>
      <p:pic>
        <p:nvPicPr>
          <p:cNvPr id="117" name="Google Shape;117;p19"/>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21"/>
        <p:cNvGrpSpPr/>
        <p:nvPr/>
      </p:nvGrpSpPr>
      <p:grpSpPr>
        <a:xfrm>
          <a:off x="0" y="0"/>
          <a:ext cx="0" cy="0"/>
          <a:chOff x="0" y="0"/>
          <a:chExt cx="0" cy="0"/>
        </a:xfrm>
      </p:grpSpPr>
      <p:sp>
        <p:nvSpPr>
          <p:cNvPr id="122" name="Google Shape;122;p20"/>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3. Boxplot</a:t>
            </a:r>
            <a:endParaRPr>
              <a:solidFill>
                <a:srgbClr val="EAAA00"/>
              </a:solidFill>
            </a:endParaRPr>
          </a:p>
        </p:txBody>
      </p:sp>
      <p:sp>
        <p:nvSpPr>
          <p:cNvPr id="123" name="Google Shape;123;p20"/>
          <p:cNvSpPr txBox="1"/>
          <p:nvPr/>
        </p:nvSpPr>
        <p:spPr>
          <a:xfrm>
            <a:off x="0" y="1795800"/>
            <a:ext cx="5246400" cy="3067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What is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Boxplot (or box-and-whisker plot) presents the distribution of a variable. </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It shows the minimum, first quartile (Q1), median (Q2), third quartile (Q3), and maximum values..</a:t>
            </a:r>
            <a:endParaRPr dirty="0">
              <a:solidFill>
                <a:schemeClr val="lt2"/>
              </a:solidFill>
              <a:latin typeface="Roboto"/>
              <a:ea typeface="Roboto"/>
              <a:cs typeface="Roboto"/>
              <a:sym typeface="Roboto"/>
            </a:endParaRPr>
          </a:p>
          <a:p>
            <a:pPr marL="457200" lvl="0" indent="0" algn="l" rtl="0">
              <a:spcBef>
                <a:spcPts val="0"/>
              </a:spcBef>
              <a:spcAft>
                <a:spcPts val="0"/>
              </a:spcAft>
              <a:buNone/>
            </a:pPr>
            <a:endParaRPr dirty="0">
              <a:solidFill>
                <a:schemeClr val="lt2"/>
              </a:solidFill>
              <a:latin typeface="Roboto"/>
              <a:ea typeface="Roboto"/>
              <a:cs typeface="Roboto"/>
              <a:sym typeface="Roboto"/>
            </a:endParaRPr>
          </a:p>
          <a:p>
            <a:pPr marL="139700" lvl="0" algn="l" rtl="0">
              <a:spcBef>
                <a:spcPts val="0"/>
              </a:spcBef>
              <a:spcAft>
                <a:spcPts val="0"/>
              </a:spcAft>
              <a:buClr>
                <a:schemeClr val="lt2"/>
              </a:buClr>
              <a:buSzPts val="1400"/>
            </a:pPr>
            <a:r>
              <a:rPr lang="en" dirty="0">
                <a:solidFill>
                  <a:schemeClr val="lt2"/>
                </a:solidFill>
                <a:latin typeface="Roboto"/>
                <a:ea typeface="Roboto"/>
                <a:cs typeface="Roboto"/>
                <a:sym typeface="Roboto"/>
              </a:rPr>
              <a:t>When to use it?</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Use for visualizing distribution of a single continuous variable</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Great for understanding distributions, spread, skewness, and </a:t>
            </a:r>
            <a:r>
              <a:rPr lang="en-US" altLang="zh-CN" dirty="0">
                <a:solidFill>
                  <a:schemeClr val="lt2"/>
                </a:solidFill>
                <a:latin typeface="Roboto"/>
                <a:ea typeface="Roboto"/>
                <a:cs typeface="Roboto"/>
                <a:sym typeface="Roboto"/>
              </a:rPr>
              <a:t>formally define</a:t>
            </a:r>
            <a:r>
              <a:rPr lang="en" dirty="0">
                <a:solidFill>
                  <a:schemeClr val="lt2"/>
                </a:solidFill>
                <a:latin typeface="Roboto"/>
                <a:ea typeface="Roboto"/>
                <a:cs typeface="Roboto"/>
                <a:sym typeface="Roboto"/>
              </a:rPr>
              <a:t> outliers.</a:t>
            </a:r>
            <a:endParaRPr dirty="0">
              <a:solidFill>
                <a:schemeClr val="lt2"/>
              </a:solidFill>
              <a:latin typeface="Roboto"/>
              <a:ea typeface="Roboto"/>
              <a:cs typeface="Roboto"/>
              <a:sym typeface="Roboto"/>
            </a:endParaRPr>
          </a:p>
          <a:p>
            <a:pPr marL="457200" lvl="0" indent="-317500" algn="l" rtl="0">
              <a:spcBef>
                <a:spcPts val="0"/>
              </a:spcBef>
              <a:spcAft>
                <a:spcPts val="0"/>
              </a:spcAft>
              <a:buClr>
                <a:schemeClr val="lt2"/>
              </a:buClr>
              <a:buSzPts val="1400"/>
              <a:buFont typeface="Roboto"/>
              <a:buChar char="●"/>
            </a:pPr>
            <a:r>
              <a:rPr lang="en" dirty="0">
                <a:solidFill>
                  <a:schemeClr val="lt2"/>
                </a:solidFill>
                <a:latin typeface="Roboto"/>
                <a:ea typeface="Roboto"/>
                <a:cs typeface="Roboto"/>
                <a:sym typeface="Roboto"/>
              </a:rPr>
              <a:t>Avoid if: Data only contains a few observations.</a:t>
            </a:r>
            <a:endParaRPr dirty="0">
              <a:solidFill>
                <a:schemeClr val="lt2"/>
              </a:solidFill>
              <a:latin typeface="Roboto"/>
              <a:ea typeface="Roboto"/>
              <a:cs typeface="Roboto"/>
              <a:sym typeface="Roboto"/>
            </a:endParaRPr>
          </a:p>
        </p:txBody>
      </p:sp>
      <p:pic>
        <p:nvPicPr>
          <p:cNvPr id="124" name="Google Shape;124;p20"/>
          <p:cNvPicPr preferRelativeResize="0"/>
          <p:nvPr/>
        </p:nvPicPr>
        <p:blipFill>
          <a:blip r:embed="rId3">
            <a:alphaModFix/>
          </a:blip>
          <a:stretch>
            <a:fillRect/>
          </a:stretch>
        </p:blipFill>
        <p:spPr>
          <a:xfrm>
            <a:off x="5420213" y="1704575"/>
            <a:ext cx="3592801" cy="1796401"/>
          </a:xfrm>
          <a:prstGeom prst="rect">
            <a:avLst/>
          </a:prstGeom>
          <a:noFill/>
          <a:ln>
            <a:noFill/>
          </a:ln>
        </p:spPr>
      </p:pic>
      <p:pic>
        <p:nvPicPr>
          <p:cNvPr id="125" name="Google Shape;125;p20"/>
          <p:cNvPicPr preferRelativeResize="0"/>
          <p:nvPr/>
        </p:nvPicPr>
        <p:blipFill>
          <a:blip r:embed="rId4">
            <a:alphaModFix/>
          </a:blip>
          <a:stretch>
            <a:fillRect/>
          </a:stretch>
        </p:blipFill>
        <p:spPr>
          <a:xfrm>
            <a:off x="5420213" y="3500975"/>
            <a:ext cx="2853924" cy="1335775"/>
          </a:xfrm>
          <a:prstGeom prst="rect">
            <a:avLst/>
          </a:prstGeom>
          <a:noFill/>
          <a:ln>
            <a:noFill/>
          </a:ln>
        </p:spPr>
      </p:pic>
      <p:sp>
        <p:nvSpPr>
          <p:cNvPr id="126" name="Google Shape;126;p20"/>
          <p:cNvSpPr txBox="1"/>
          <p:nvPr/>
        </p:nvSpPr>
        <p:spPr>
          <a:xfrm>
            <a:off x="5420225" y="4836750"/>
            <a:ext cx="19749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400">
                <a:solidFill>
                  <a:schemeClr val="lt2"/>
                </a:solidFill>
                <a:latin typeface="Roboto"/>
                <a:ea typeface="Roboto"/>
                <a:cs typeface="Roboto"/>
                <a:sym typeface="Roboto"/>
              </a:rPr>
              <a:t>Source: Galarnyk, M. (2019). Understanding Boxplots. KDNuggets.</a:t>
            </a:r>
            <a:endParaRPr sz="400">
              <a:solidFill>
                <a:schemeClr val="lt2"/>
              </a:solidFill>
              <a:latin typeface="Roboto"/>
              <a:ea typeface="Roboto"/>
              <a:cs typeface="Roboto"/>
              <a:sym typeface="Roboto"/>
            </a:endParaRPr>
          </a:p>
          <a:p>
            <a:pPr marL="0" lvl="0" indent="0" algn="l" rtl="0">
              <a:spcBef>
                <a:spcPts val="0"/>
              </a:spcBef>
              <a:spcAft>
                <a:spcPts val="0"/>
              </a:spcAft>
              <a:buNone/>
            </a:pPr>
            <a:r>
              <a:rPr lang="en" sz="400">
                <a:solidFill>
                  <a:schemeClr val="lt2"/>
                </a:solidFill>
                <a:latin typeface="Roboto"/>
                <a:ea typeface="Roboto"/>
                <a:cs typeface="Roboto"/>
                <a:sym typeface="Roboto"/>
              </a:rPr>
              <a:t>Source: McLeod, S. (2025). Reading a Box and Whisker Plot. SimplyPsychology.</a:t>
            </a:r>
            <a:endParaRPr sz="400">
              <a:solidFill>
                <a:schemeClr val="lt2"/>
              </a:solidFill>
              <a:latin typeface="Roboto"/>
              <a:ea typeface="Roboto"/>
              <a:cs typeface="Roboto"/>
              <a:sym typeface="Roboto"/>
            </a:endParaRPr>
          </a:p>
        </p:txBody>
      </p:sp>
      <p:pic>
        <p:nvPicPr>
          <p:cNvPr id="127" name="Google Shape;127;p20"/>
          <p:cNvPicPr preferRelativeResize="0"/>
          <p:nvPr/>
        </p:nvPicPr>
        <p:blipFill>
          <a:blip r:embed="rId5">
            <a:alphaModFix/>
          </a:blip>
          <a:stretch>
            <a:fillRect/>
          </a:stretch>
        </p:blipFill>
        <p:spPr>
          <a:xfrm>
            <a:off x="7298875" y="117450"/>
            <a:ext cx="1845126" cy="96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855"/>
        </a:solidFill>
        <a:effectLst/>
      </p:bgPr>
    </p:bg>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solidFill>
                  <a:srgbClr val="EAAA00"/>
                </a:solidFill>
              </a:rPr>
              <a:t>3. Boxplot</a:t>
            </a:r>
            <a:endParaRPr>
              <a:solidFill>
                <a:srgbClr val="EAAA00"/>
              </a:solidFill>
            </a:endParaRPr>
          </a:p>
        </p:txBody>
      </p:sp>
      <p:graphicFrame>
        <p:nvGraphicFramePr>
          <p:cNvPr id="133" name="Google Shape;133;p21"/>
          <p:cNvGraphicFramePr/>
          <p:nvPr/>
        </p:nvGraphicFramePr>
        <p:xfrm>
          <a:off x="289400" y="1808050"/>
          <a:ext cx="2790050" cy="3169680"/>
        </p:xfrm>
        <a:graphic>
          <a:graphicData uri="http://schemas.openxmlformats.org/drawingml/2006/table">
            <a:tbl>
              <a:tblPr>
                <a:noFill/>
                <a:tableStyleId>{2619AC22-A908-482F-A7E7-33DC3817EBCB}</a:tableStyleId>
              </a:tblPr>
              <a:tblGrid>
                <a:gridCol w="1395025">
                  <a:extLst>
                    <a:ext uri="{9D8B030D-6E8A-4147-A177-3AD203B41FA5}">
                      <a16:colId xmlns:a16="http://schemas.microsoft.com/office/drawing/2014/main" val="20000"/>
                    </a:ext>
                  </a:extLst>
                </a:gridCol>
                <a:gridCol w="1395025">
                  <a:extLst>
                    <a:ext uri="{9D8B030D-6E8A-4147-A177-3AD203B41FA5}">
                      <a16:colId xmlns:a16="http://schemas.microsoft.com/office/drawing/2014/main" val="20001"/>
                    </a:ext>
                  </a:extLst>
                </a:gridCol>
              </a:tblGrid>
              <a:tr h="369075">
                <a:tc>
                  <a:txBody>
                    <a:bodyPr/>
                    <a:lstStyle/>
                    <a:p>
                      <a:pPr marL="0" lvl="0" indent="0" algn="ctr" rtl="0">
                        <a:spcBef>
                          <a:spcPts val="0"/>
                        </a:spcBef>
                        <a:spcAft>
                          <a:spcPts val="0"/>
                        </a:spcAft>
                        <a:buNone/>
                      </a:pPr>
                      <a:r>
                        <a:rPr lang="en"/>
                        <a:t>A</a:t>
                      </a:r>
                      <a:endParaRPr/>
                    </a:p>
                  </a:txBody>
                  <a:tcPr marL="91425" marR="91425" marT="91425" marB="91425"/>
                </a:tc>
                <a:tc>
                  <a:txBody>
                    <a:bodyPr/>
                    <a:lstStyle/>
                    <a:p>
                      <a:pPr marL="0" lvl="0" indent="0" algn="ctr" rtl="0">
                        <a:spcBef>
                          <a:spcPts val="0"/>
                        </a:spcBef>
                        <a:spcAft>
                          <a:spcPts val="0"/>
                        </a:spcAft>
                        <a:buNone/>
                      </a:pPr>
                      <a:r>
                        <a:rPr lang="en"/>
                        <a:t>B</a:t>
                      </a:r>
                      <a:endParaRPr/>
                    </a:p>
                  </a:txBody>
                  <a:tcPr marL="91425" marR="91425" marT="91425" marB="91425"/>
                </a:tc>
                <a:extLst>
                  <a:ext uri="{0D108BD9-81ED-4DB2-BD59-A6C34878D82A}">
                    <a16:rowId xmlns:a16="http://schemas.microsoft.com/office/drawing/2014/main" val="10000"/>
                  </a:ext>
                </a:extLst>
              </a:tr>
              <a:tr h="369075">
                <a:tc>
                  <a:txBody>
                    <a:bodyPr/>
                    <a:lstStyle/>
                    <a:p>
                      <a:pPr marL="0" lvl="0" indent="0" algn="ctr" rtl="0">
                        <a:spcBef>
                          <a:spcPts val="0"/>
                        </a:spcBef>
                        <a:spcAft>
                          <a:spcPts val="0"/>
                        </a:spcAft>
                        <a:buNone/>
                      </a:pPr>
                      <a:r>
                        <a:rPr lang="en"/>
                        <a:t>60</a:t>
                      </a:r>
                      <a:endParaRPr/>
                    </a:p>
                  </a:txBody>
                  <a:tcPr marL="91425" marR="91425" marT="91425" marB="91425"/>
                </a:tc>
                <a:tc>
                  <a:txBody>
                    <a:bodyPr/>
                    <a:lstStyle/>
                    <a:p>
                      <a:pPr marL="0" lvl="0" indent="0" algn="ctr" rtl="0">
                        <a:spcBef>
                          <a:spcPts val="0"/>
                        </a:spcBef>
                        <a:spcAft>
                          <a:spcPts val="0"/>
                        </a:spcAft>
                        <a:buNone/>
                      </a:pPr>
                      <a:r>
                        <a:rPr lang="en"/>
                        <a:t>60</a:t>
                      </a:r>
                      <a:endParaRPr/>
                    </a:p>
                  </a:txBody>
                  <a:tcPr marL="91425" marR="91425" marT="91425" marB="91425"/>
                </a:tc>
                <a:extLst>
                  <a:ext uri="{0D108BD9-81ED-4DB2-BD59-A6C34878D82A}">
                    <a16:rowId xmlns:a16="http://schemas.microsoft.com/office/drawing/2014/main" val="10001"/>
                  </a:ext>
                </a:extLst>
              </a:tr>
              <a:tr h="369075">
                <a:tc>
                  <a:txBody>
                    <a:bodyPr/>
                    <a:lstStyle/>
                    <a:p>
                      <a:pPr marL="0" lvl="0" indent="0" algn="ctr" rtl="0">
                        <a:spcBef>
                          <a:spcPts val="0"/>
                        </a:spcBef>
                        <a:spcAft>
                          <a:spcPts val="0"/>
                        </a:spcAft>
                        <a:buNone/>
                      </a:pPr>
                      <a:r>
                        <a:rPr lang="en"/>
                        <a:t>61</a:t>
                      </a:r>
                      <a:endParaRPr/>
                    </a:p>
                  </a:txBody>
                  <a:tcPr marL="91425" marR="91425" marT="91425" marB="91425"/>
                </a:tc>
                <a:tc>
                  <a:txBody>
                    <a:bodyPr/>
                    <a:lstStyle/>
                    <a:p>
                      <a:pPr marL="0" lvl="0" indent="0" algn="ctr" rtl="0">
                        <a:spcBef>
                          <a:spcPts val="0"/>
                        </a:spcBef>
                        <a:spcAft>
                          <a:spcPts val="0"/>
                        </a:spcAft>
                        <a:buNone/>
                      </a:pPr>
                      <a:r>
                        <a:rPr lang="en"/>
                        <a:t>61</a:t>
                      </a:r>
                      <a:endParaRPr/>
                    </a:p>
                  </a:txBody>
                  <a:tcPr marL="91425" marR="91425" marT="91425" marB="91425"/>
                </a:tc>
                <a:extLst>
                  <a:ext uri="{0D108BD9-81ED-4DB2-BD59-A6C34878D82A}">
                    <a16:rowId xmlns:a16="http://schemas.microsoft.com/office/drawing/2014/main" val="10002"/>
                  </a:ext>
                </a:extLst>
              </a:tr>
              <a:tr h="369075">
                <a:tc>
                  <a:txBody>
                    <a:bodyPr/>
                    <a:lstStyle/>
                    <a:p>
                      <a:pPr marL="0" lvl="0" indent="0" algn="ctr" rtl="0">
                        <a:spcBef>
                          <a:spcPts val="0"/>
                        </a:spcBef>
                        <a:spcAft>
                          <a:spcPts val="0"/>
                        </a:spcAft>
                        <a:buNone/>
                      </a:pPr>
                      <a:r>
                        <a:rPr lang="en"/>
                        <a:t>62</a:t>
                      </a:r>
                      <a:endParaRPr/>
                    </a:p>
                  </a:txBody>
                  <a:tcPr marL="91425" marR="91425" marT="91425" marB="91425"/>
                </a:tc>
                <a:tc>
                  <a:txBody>
                    <a:bodyPr/>
                    <a:lstStyle/>
                    <a:p>
                      <a:pPr marL="0" lvl="0" indent="0" algn="ctr" rtl="0">
                        <a:spcBef>
                          <a:spcPts val="0"/>
                        </a:spcBef>
                        <a:spcAft>
                          <a:spcPts val="0"/>
                        </a:spcAft>
                        <a:buNone/>
                      </a:pPr>
                      <a:r>
                        <a:rPr lang="en"/>
                        <a:t>62</a:t>
                      </a:r>
                      <a:endParaRPr/>
                    </a:p>
                  </a:txBody>
                  <a:tcPr marL="91425" marR="91425" marT="91425" marB="91425"/>
                </a:tc>
                <a:extLst>
                  <a:ext uri="{0D108BD9-81ED-4DB2-BD59-A6C34878D82A}">
                    <a16:rowId xmlns:a16="http://schemas.microsoft.com/office/drawing/2014/main" val="10003"/>
                  </a:ext>
                </a:extLst>
              </a:tr>
              <a:tr h="369075">
                <a:tc>
                  <a:txBody>
                    <a:bodyPr/>
                    <a:lstStyle/>
                    <a:p>
                      <a:pPr marL="0" lvl="0" indent="0" algn="ctr" rtl="0">
                        <a:spcBef>
                          <a:spcPts val="0"/>
                        </a:spcBef>
                        <a:spcAft>
                          <a:spcPts val="0"/>
                        </a:spcAft>
                        <a:buNone/>
                      </a:pPr>
                      <a:r>
                        <a:rPr lang="en"/>
                        <a:t>63</a:t>
                      </a:r>
                      <a:endParaRPr/>
                    </a:p>
                  </a:txBody>
                  <a:tcPr marL="91425" marR="91425" marT="91425" marB="91425"/>
                </a:tc>
                <a:tc>
                  <a:txBody>
                    <a:bodyPr/>
                    <a:lstStyle/>
                    <a:p>
                      <a:pPr marL="0" lvl="0" indent="0" algn="ctr" rtl="0">
                        <a:spcBef>
                          <a:spcPts val="0"/>
                        </a:spcBef>
                        <a:spcAft>
                          <a:spcPts val="0"/>
                        </a:spcAft>
                        <a:buNone/>
                      </a:pPr>
                      <a:r>
                        <a:rPr lang="en"/>
                        <a:t>63</a:t>
                      </a:r>
                      <a:endParaRPr/>
                    </a:p>
                  </a:txBody>
                  <a:tcPr marL="91425" marR="91425" marT="91425" marB="91425"/>
                </a:tc>
                <a:extLst>
                  <a:ext uri="{0D108BD9-81ED-4DB2-BD59-A6C34878D82A}">
                    <a16:rowId xmlns:a16="http://schemas.microsoft.com/office/drawing/2014/main" val="10004"/>
                  </a:ext>
                </a:extLst>
              </a:tr>
              <a:tr h="369075">
                <a:tc>
                  <a:txBody>
                    <a:bodyPr/>
                    <a:lstStyle/>
                    <a:p>
                      <a:pPr marL="0" lvl="0" indent="0" algn="ctr" rtl="0">
                        <a:spcBef>
                          <a:spcPts val="0"/>
                        </a:spcBef>
                        <a:spcAft>
                          <a:spcPts val="0"/>
                        </a:spcAft>
                        <a:buNone/>
                      </a:pPr>
                      <a:r>
                        <a:rPr lang="en"/>
                        <a:t>64</a:t>
                      </a:r>
                      <a:endParaRPr/>
                    </a:p>
                  </a:txBody>
                  <a:tcPr marL="91425" marR="91425" marT="91425" marB="91425"/>
                </a:tc>
                <a:tc>
                  <a:txBody>
                    <a:bodyPr/>
                    <a:lstStyle/>
                    <a:p>
                      <a:pPr marL="0" lvl="0" indent="0" algn="ctr" rtl="0">
                        <a:spcBef>
                          <a:spcPts val="0"/>
                        </a:spcBef>
                        <a:spcAft>
                          <a:spcPts val="0"/>
                        </a:spcAft>
                        <a:buNone/>
                      </a:pPr>
                      <a:r>
                        <a:rPr lang="en"/>
                        <a:t>64</a:t>
                      </a:r>
                      <a:endParaRPr/>
                    </a:p>
                  </a:txBody>
                  <a:tcPr marL="91425" marR="91425" marT="91425" marB="91425"/>
                </a:tc>
                <a:extLst>
                  <a:ext uri="{0D108BD9-81ED-4DB2-BD59-A6C34878D82A}">
                    <a16:rowId xmlns:a16="http://schemas.microsoft.com/office/drawing/2014/main" val="10005"/>
                  </a:ext>
                </a:extLst>
              </a:tr>
              <a:tr h="369075">
                <a:tc>
                  <a:txBody>
                    <a:bodyPr/>
                    <a:lstStyle/>
                    <a:p>
                      <a:pPr marL="0" lvl="0" indent="0" algn="ctr" rtl="0">
                        <a:spcBef>
                          <a:spcPts val="0"/>
                        </a:spcBef>
                        <a:spcAft>
                          <a:spcPts val="0"/>
                        </a:spcAft>
                        <a:buNone/>
                      </a:pPr>
                      <a:r>
                        <a:rPr lang="en"/>
                        <a:t>65</a:t>
                      </a:r>
                      <a:endParaRPr/>
                    </a:p>
                  </a:txBody>
                  <a:tcPr marL="91425" marR="91425" marT="91425" marB="91425"/>
                </a:tc>
                <a:tc>
                  <a:txBody>
                    <a:bodyPr/>
                    <a:lstStyle/>
                    <a:p>
                      <a:pPr marL="0" lvl="0" indent="0" algn="ctr" rtl="0">
                        <a:spcBef>
                          <a:spcPts val="0"/>
                        </a:spcBef>
                        <a:spcAft>
                          <a:spcPts val="0"/>
                        </a:spcAft>
                        <a:buNone/>
                      </a:pPr>
                      <a:r>
                        <a:rPr lang="en"/>
                        <a:t>68</a:t>
                      </a:r>
                      <a:endParaRPr/>
                    </a:p>
                  </a:txBody>
                  <a:tcPr marL="91425" marR="91425" marT="91425" marB="91425"/>
                </a:tc>
                <a:extLst>
                  <a:ext uri="{0D108BD9-81ED-4DB2-BD59-A6C34878D82A}">
                    <a16:rowId xmlns:a16="http://schemas.microsoft.com/office/drawing/2014/main" val="10006"/>
                  </a:ext>
                </a:extLst>
              </a:tr>
              <a:tr h="369075">
                <a:tc>
                  <a:txBody>
                    <a:bodyPr/>
                    <a:lstStyle/>
                    <a:p>
                      <a:pPr marL="0" lvl="0" indent="0" algn="ctr" rtl="0">
                        <a:spcBef>
                          <a:spcPts val="0"/>
                        </a:spcBef>
                        <a:spcAft>
                          <a:spcPts val="0"/>
                        </a:spcAft>
                        <a:buNone/>
                      </a:pPr>
                      <a:r>
                        <a:rPr lang="en"/>
                        <a:t>75</a:t>
                      </a:r>
                      <a:endParaRPr/>
                    </a:p>
                  </a:txBody>
                  <a:tcPr marL="91425" marR="91425" marT="91425" marB="91425"/>
                </a:tc>
                <a:tc>
                  <a:txBody>
                    <a:bodyPr/>
                    <a:lstStyle/>
                    <a:p>
                      <a:pPr marL="0" lvl="0" indent="0" algn="ctr" rtl="0">
                        <a:spcBef>
                          <a:spcPts val="0"/>
                        </a:spcBef>
                        <a:spcAft>
                          <a:spcPts val="0"/>
                        </a:spcAft>
                        <a:buNone/>
                      </a:pPr>
                      <a:r>
                        <a:rPr lang="en"/>
                        <a:t>75</a:t>
                      </a:r>
                      <a:endParaRPr/>
                    </a:p>
                  </a:txBody>
                  <a:tcPr marL="91425" marR="91425" marT="91425" marB="91425"/>
                </a:tc>
                <a:extLst>
                  <a:ext uri="{0D108BD9-81ED-4DB2-BD59-A6C34878D82A}">
                    <a16:rowId xmlns:a16="http://schemas.microsoft.com/office/drawing/2014/main" val="10007"/>
                  </a:ext>
                </a:extLst>
              </a:tr>
            </a:tbl>
          </a:graphicData>
        </a:graphic>
      </p:graphicFrame>
      <p:pic>
        <p:nvPicPr>
          <p:cNvPr id="134" name="Google Shape;134;p21"/>
          <p:cNvPicPr preferRelativeResize="0"/>
          <p:nvPr/>
        </p:nvPicPr>
        <p:blipFill>
          <a:blip r:embed="rId3">
            <a:alphaModFix/>
          </a:blip>
          <a:stretch>
            <a:fillRect/>
          </a:stretch>
        </p:blipFill>
        <p:spPr>
          <a:xfrm>
            <a:off x="3776250" y="1808050"/>
            <a:ext cx="5135928" cy="3169600"/>
          </a:xfrm>
          <a:prstGeom prst="rect">
            <a:avLst/>
          </a:prstGeom>
          <a:noFill/>
          <a:ln>
            <a:noFill/>
          </a:ln>
        </p:spPr>
      </p:pic>
      <p:pic>
        <p:nvPicPr>
          <p:cNvPr id="135" name="Google Shape;135;p21"/>
          <p:cNvPicPr preferRelativeResize="0"/>
          <p:nvPr/>
        </p:nvPicPr>
        <p:blipFill>
          <a:blip r:embed="rId4">
            <a:alphaModFix/>
          </a:blip>
          <a:stretch>
            <a:fillRect/>
          </a:stretch>
        </p:blipFill>
        <p:spPr>
          <a:xfrm>
            <a:off x="7298875" y="117450"/>
            <a:ext cx="1845126" cy="968701"/>
          </a:xfrm>
          <a:prstGeom prst="rect">
            <a:avLst/>
          </a:prstGeom>
          <a:noFill/>
          <a:ln>
            <a:noFill/>
          </a:ln>
        </p:spPr>
      </p:pic>
    </p:spTree>
  </p:cSld>
  <p:clrMapOvr>
    <a:masterClrMapping/>
  </p:clrMapOvr>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1168</Words>
  <Application>Microsoft Office PowerPoint</Application>
  <PresentationFormat>On-screen Show (16:9)</PresentationFormat>
  <Paragraphs>129</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Roboto</vt:lpstr>
      <vt:lpstr>Arial</vt:lpstr>
      <vt:lpstr>Material</vt:lpstr>
      <vt:lpstr>    Intro to Data Analysis &amp; Visualization</vt:lpstr>
      <vt:lpstr>Why Analysis?</vt:lpstr>
      <vt:lpstr>Why Visualization?</vt:lpstr>
      <vt:lpstr>1. Bar Chart</vt:lpstr>
      <vt:lpstr>2. Histogram</vt:lpstr>
      <vt:lpstr>Extension - Distribution</vt:lpstr>
      <vt:lpstr>Extension - Distribution</vt:lpstr>
      <vt:lpstr>3. Boxplot</vt:lpstr>
      <vt:lpstr>3. Boxplot</vt:lpstr>
      <vt:lpstr>3. Boxplot</vt:lpstr>
      <vt:lpstr>4. Scatter Plot</vt:lpstr>
      <vt:lpstr>4. Scatter Plot</vt:lpstr>
      <vt:lpstr>Extension - Correlation</vt:lpstr>
      <vt:lpstr>5. Line Chart</vt:lpstr>
      <vt:lpstr>5. Line Chart</vt:lpstr>
      <vt:lpstr>6. Pie Chart</vt:lpstr>
      <vt:lpstr>6. Pie Chart</vt:lpstr>
      <vt:lpstr>7. Heat Map (Correlation Matrix)</vt:lpstr>
      <vt:lpstr>7. Heat Map</vt:lpstr>
      <vt:lpstr>Tips for DAV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Wu Yiheng</cp:lastModifiedBy>
  <cp:revision>17</cp:revision>
  <dcterms:modified xsi:type="dcterms:W3CDTF">2025-09-09T15:28:47Z</dcterms:modified>
</cp:coreProperties>
</file>