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19AC22-A908-482F-A7E7-33DC3817EBCB}">
  <a:tblStyle styleId="{2619AC22-A908-482F-A7E7-33DC3817EB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25bcc99f2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25bcc99f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25bcc99f2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725bcc99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725bcc99f2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725bcc99f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725bcc99f2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725bcc99f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725bcc99f2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725bcc99f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725bcc99f2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725bcc99f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725bcc99f2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725bcc99f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725bcc99f2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725bcc99f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725bcc99f2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725bcc99f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725bcc99f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725bcc99f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72dc354acd_1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72dc354ac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72dc354acd_1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2dc354ac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801183527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8011835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725bcc99f2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725bcc99f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725bcc99f2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725bcc99f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25bcc99f2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725bcc99f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725bcc99f2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725bcc99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25bcc99f2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725bcc99f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609500" y="14985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3400">
              <a:solidFill>
                <a:srgbClr val="EAAA00"/>
              </a:solidFill>
            </a:endParaRPr>
          </a:p>
          <a:p>
            <a:pPr indent="0" lvl="0" marL="0" rtl="0" algn="l">
              <a:spcBef>
                <a:spcPts val="0"/>
              </a:spcBef>
              <a:spcAft>
                <a:spcPts val="0"/>
              </a:spcAft>
              <a:buNone/>
            </a:pPr>
            <a:r>
              <a:t/>
            </a:r>
            <a:endParaRPr sz="3400">
              <a:solidFill>
                <a:srgbClr val="EAAA00"/>
              </a:solidFill>
            </a:endParaRPr>
          </a:p>
          <a:p>
            <a:pPr indent="0" lvl="0" marL="0" rtl="0" algn="l">
              <a:spcBef>
                <a:spcPts val="0"/>
              </a:spcBef>
              <a:spcAft>
                <a:spcPts val="0"/>
              </a:spcAft>
              <a:buNone/>
            </a:pPr>
            <a:r>
              <a:rPr lang="en" sz="3400">
                <a:solidFill>
                  <a:srgbClr val="EAAA00"/>
                </a:solidFill>
              </a:rPr>
              <a:t> </a:t>
            </a:r>
            <a:endParaRPr sz="3400">
              <a:solidFill>
                <a:srgbClr val="EAAA00"/>
              </a:solidFill>
            </a:endParaRPr>
          </a:p>
          <a:p>
            <a:pPr indent="0" lvl="0" marL="0" rtl="0" algn="l">
              <a:spcBef>
                <a:spcPts val="0"/>
              </a:spcBef>
              <a:spcAft>
                <a:spcPts val="0"/>
              </a:spcAft>
              <a:buNone/>
            </a:pPr>
            <a:r>
              <a:rPr lang="en" sz="3400">
                <a:solidFill>
                  <a:srgbClr val="EAAA00"/>
                </a:solidFill>
              </a:rPr>
              <a:t>Intro to Data Analysis &amp; Visualization</a:t>
            </a:r>
            <a:endParaRPr sz="3400">
              <a:solidFill>
                <a:srgbClr val="EAAA00"/>
              </a:solidFill>
            </a:endParaRPr>
          </a:p>
        </p:txBody>
      </p:sp>
      <p:pic>
        <p:nvPicPr>
          <p:cNvPr id="68" name="Google Shape;68;p13"/>
          <p:cNvPicPr preferRelativeResize="0"/>
          <p:nvPr/>
        </p:nvPicPr>
        <p:blipFill>
          <a:blip r:embed="rId3">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39" name="Shape 139"/>
        <p:cNvGrpSpPr/>
        <p:nvPr/>
      </p:nvGrpSpPr>
      <p:grpSpPr>
        <a:xfrm>
          <a:off x="0" y="0"/>
          <a:ext cx="0" cy="0"/>
          <a:chOff x="0" y="0"/>
          <a:chExt cx="0" cy="0"/>
        </a:xfrm>
      </p:grpSpPr>
      <p:sp>
        <p:nvSpPr>
          <p:cNvPr id="140" name="Google Shape;140;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3. Boxplot</a:t>
            </a:r>
            <a:endParaRPr>
              <a:solidFill>
                <a:srgbClr val="EAAA00"/>
              </a:solidFill>
            </a:endParaRPr>
          </a:p>
        </p:txBody>
      </p:sp>
      <p:pic>
        <p:nvPicPr>
          <p:cNvPr id="141" name="Google Shape;141;p22"/>
          <p:cNvPicPr preferRelativeResize="0"/>
          <p:nvPr/>
        </p:nvPicPr>
        <p:blipFill>
          <a:blip r:embed="rId3">
            <a:alphaModFix/>
          </a:blip>
          <a:stretch>
            <a:fillRect/>
          </a:stretch>
        </p:blipFill>
        <p:spPr>
          <a:xfrm>
            <a:off x="1883188" y="1719125"/>
            <a:ext cx="5399520" cy="3332275"/>
          </a:xfrm>
          <a:prstGeom prst="rect">
            <a:avLst/>
          </a:prstGeom>
          <a:noFill/>
          <a:ln>
            <a:noFill/>
          </a:ln>
        </p:spPr>
      </p:pic>
      <p:pic>
        <p:nvPicPr>
          <p:cNvPr id="142" name="Google Shape;142;p22"/>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46" name="Shape 146"/>
        <p:cNvGrpSpPr/>
        <p:nvPr/>
      </p:nvGrpSpPr>
      <p:grpSpPr>
        <a:xfrm>
          <a:off x="0" y="0"/>
          <a:ext cx="0" cy="0"/>
          <a:chOff x="0" y="0"/>
          <a:chExt cx="0" cy="0"/>
        </a:xfrm>
      </p:grpSpPr>
      <p:sp>
        <p:nvSpPr>
          <p:cNvPr id="147" name="Google Shape;147;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4</a:t>
            </a:r>
            <a:r>
              <a:rPr lang="en">
                <a:solidFill>
                  <a:srgbClr val="EAAA00"/>
                </a:solidFill>
              </a:rPr>
              <a:t>. Scatter Plot</a:t>
            </a:r>
            <a:endParaRPr>
              <a:solidFill>
                <a:srgbClr val="EAAA00"/>
              </a:solidFill>
            </a:endParaRPr>
          </a:p>
        </p:txBody>
      </p:sp>
      <p:sp>
        <p:nvSpPr>
          <p:cNvPr id="148" name="Google Shape;148;p23"/>
          <p:cNvSpPr txBox="1"/>
          <p:nvPr/>
        </p:nvSpPr>
        <p:spPr>
          <a:xfrm>
            <a:off x="0" y="1795800"/>
            <a:ext cx="5246400" cy="306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What is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Scatterplot displays the relationship between two numerical variables.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Each point represents an observation, with its position determined by values on the x- and y-axes.</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When to use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Use for visualizing relationships between two continuous variables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Great for understanding correlations, clusters, trends, and detecting outliers.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Avoid if: </a:t>
            </a:r>
            <a:r>
              <a:rPr lang="en">
                <a:solidFill>
                  <a:schemeClr val="lt2"/>
                </a:solidFill>
                <a:latin typeface="Roboto"/>
                <a:ea typeface="Roboto"/>
                <a:cs typeface="Roboto"/>
                <a:sym typeface="Roboto"/>
              </a:rPr>
              <a:t>Either variable is categorical</a:t>
            </a:r>
            <a:endParaRPr>
              <a:solidFill>
                <a:schemeClr val="lt2"/>
              </a:solidFill>
              <a:latin typeface="Roboto"/>
              <a:ea typeface="Roboto"/>
              <a:cs typeface="Roboto"/>
              <a:sym typeface="Roboto"/>
            </a:endParaRPr>
          </a:p>
        </p:txBody>
      </p:sp>
      <p:pic>
        <p:nvPicPr>
          <p:cNvPr id="149" name="Google Shape;149;p23"/>
          <p:cNvPicPr preferRelativeResize="0"/>
          <p:nvPr/>
        </p:nvPicPr>
        <p:blipFill>
          <a:blip r:embed="rId3">
            <a:alphaModFix/>
          </a:blip>
          <a:stretch>
            <a:fillRect/>
          </a:stretch>
        </p:blipFill>
        <p:spPr>
          <a:xfrm>
            <a:off x="5377375" y="2318413"/>
            <a:ext cx="3592799" cy="2021969"/>
          </a:xfrm>
          <a:prstGeom prst="rect">
            <a:avLst/>
          </a:prstGeom>
          <a:noFill/>
          <a:ln>
            <a:noFill/>
          </a:ln>
        </p:spPr>
      </p:pic>
      <p:pic>
        <p:nvPicPr>
          <p:cNvPr id="150" name="Google Shape;150;p23"/>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54" name="Shape 154"/>
        <p:cNvGrpSpPr/>
        <p:nvPr/>
      </p:nvGrpSpPr>
      <p:grpSpPr>
        <a:xfrm>
          <a:off x="0" y="0"/>
          <a:ext cx="0" cy="0"/>
          <a:chOff x="0" y="0"/>
          <a:chExt cx="0" cy="0"/>
        </a:xfrm>
      </p:grpSpPr>
      <p:sp>
        <p:nvSpPr>
          <p:cNvPr id="155" name="Google Shape;155;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4</a:t>
            </a:r>
            <a:r>
              <a:rPr lang="en">
                <a:solidFill>
                  <a:srgbClr val="EAAA00"/>
                </a:solidFill>
              </a:rPr>
              <a:t>. Scatter Plot</a:t>
            </a:r>
            <a:endParaRPr>
              <a:solidFill>
                <a:srgbClr val="EAAA00"/>
              </a:solidFill>
            </a:endParaRPr>
          </a:p>
        </p:txBody>
      </p:sp>
      <p:pic>
        <p:nvPicPr>
          <p:cNvPr id="156" name="Google Shape;156;p24"/>
          <p:cNvPicPr preferRelativeResize="0"/>
          <p:nvPr/>
        </p:nvPicPr>
        <p:blipFill>
          <a:blip r:embed="rId3">
            <a:alphaModFix/>
          </a:blip>
          <a:stretch>
            <a:fillRect/>
          </a:stretch>
        </p:blipFill>
        <p:spPr>
          <a:xfrm>
            <a:off x="1872238" y="1719100"/>
            <a:ext cx="5399520" cy="3332275"/>
          </a:xfrm>
          <a:prstGeom prst="rect">
            <a:avLst/>
          </a:prstGeom>
          <a:noFill/>
          <a:ln>
            <a:noFill/>
          </a:ln>
        </p:spPr>
      </p:pic>
      <p:pic>
        <p:nvPicPr>
          <p:cNvPr id="157" name="Google Shape;157;p24"/>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61" name="Shape 161"/>
        <p:cNvGrpSpPr/>
        <p:nvPr/>
      </p:nvGrpSpPr>
      <p:grpSpPr>
        <a:xfrm>
          <a:off x="0" y="0"/>
          <a:ext cx="0" cy="0"/>
          <a:chOff x="0" y="0"/>
          <a:chExt cx="0" cy="0"/>
        </a:xfrm>
      </p:grpSpPr>
      <p:sp>
        <p:nvSpPr>
          <p:cNvPr id="162" name="Google Shape;162;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Extension</a:t>
            </a:r>
            <a:r>
              <a:rPr lang="en">
                <a:solidFill>
                  <a:srgbClr val="EAAA00"/>
                </a:solidFill>
              </a:rPr>
              <a:t> - Correlation</a:t>
            </a:r>
            <a:endParaRPr>
              <a:solidFill>
                <a:srgbClr val="EAAA00"/>
              </a:solidFill>
            </a:endParaRPr>
          </a:p>
        </p:txBody>
      </p:sp>
      <p:sp>
        <p:nvSpPr>
          <p:cNvPr id="163" name="Google Shape;163;p25"/>
          <p:cNvSpPr txBox="1"/>
          <p:nvPr/>
        </p:nvSpPr>
        <p:spPr>
          <a:xfrm>
            <a:off x="0" y="1795800"/>
            <a:ext cx="5246400" cy="306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What is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Correlation measures the strength and direction of a relationship between two variables.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A positive correlation means that as one variable increases, the other tends to increase.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A negative correlation means that as one increases, the other tends to decrease.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A correlation close to 0 suggests little or no linear relationship.</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Correlation is typically measured using the correlation coefficient (r), which ranges from –1 to +1.</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It’s important to remember that correlation does not imply causation.</a:t>
            </a:r>
            <a:endParaRPr>
              <a:solidFill>
                <a:schemeClr val="lt2"/>
              </a:solidFill>
              <a:latin typeface="Roboto"/>
              <a:ea typeface="Roboto"/>
              <a:cs typeface="Roboto"/>
              <a:sym typeface="Roboto"/>
            </a:endParaRPr>
          </a:p>
        </p:txBody>
      </p:sp>
      <p:pic>
        <p:nvPicPr>
          <p:cNvPr id="164" name="Google Shape;164;p25"/>
          <p:cNvPicPr preferRelativeResize="0"/>
          <p:nvPr/>
        </p:nvPicPr>
        <p:blipFill>
          <a:blip r:embed="rId3">
            <a:alphaModFix/>
          </a:blip>
          <a:stretch>
            <a:fillRect/>
          </a:stretch>
        </p:blipFill>
        <p:spPr>
          <a:xfrm>
            <a:off x="5639925" y="1756262"/>
            <a:ext cx="3138650" cy="3146275"/>
          </a:xfrm>
          <a:prstGeom prst="rect">
            <a:avLst/>
          </a:prstGeom>
          <a:noFill/>
          <a:ln>
            <a:noFill/>
          </a:ln>
        </p:spPr>
      </p:pic>
      <p:sp>
        <p:nvSpPr>
          <p:cNvPr id="165" name="Google Shape;165;p25"/>
          <p:cNvSpPr txBox="1"/>
          <p:nvPr/>
        </p:nvSpPr>
        <p:spPr>
          <a:xfrm>
            <a:off x="5639925" y="4902525"/>
            <a:ext cx="17415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lt2"/>
                </a:solidFill>
                <a:latin typeface="Roboto"/>
                <a:ea typeface="Roboto"/>
                <a:cs typeface="Roboto"/>
                <a:sym typeface="Roboto"/>
              </a:rPr>
              <a:t>Source: Yi, M. (2019). A complete guide to scatter plots. Atlassian</a:t>
            </a:r>
            <a:endParaRPr sz="400">
              <a:solidFill>
                <a:schemeClr val="lt2"/>
              </a:solidFill>
              <a:latin typeface="Roboto"/>
              <a:ea typeface="Roboto"/>
              <a:cs typeface="Roboto"/>
              <a:sym typeface="Roboto"/>
            </a:endParaRPr>
          </a:p>
        </p:txBody>
      </p:sp>
      <p:pic>
        <p:nvPicPr>
          <p:cNvPr id="166" name="Google Shape;166;p25"/>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70" name="Shape 170"/>
        <p:cNvGrpSpPr/>
        <p:nvPr/>
      </p:nvGrpSpPr>
      <p:grpSpPr>
        <a:xfrm>
          <a:off x="0" y="0"/>
          <a:ext cx="0" cy="0"/>
          <a:chOff x="0" y="0"/>
          <a:chExt cx="0" cy="0"/>
        </a:xfrm>
      </p:grpSpPr>
      <p:sp>
        <p:nvSpPr>
          <p:cNvPr id="171" name="Google Shape;171;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5</a:t>
            </a:r>
            <a:r>
              <a:rPr lang="en">
                <a:solidFill>
                  <a:srgbClr val="EAAA00"/>
                </a:solidFill>
              </a:rPr>
              <a:t>. Line Chart</a:t>
            </a:r>
            <a:endParaRPr>
              <a:solidFill>
                <a:srgbClr val="EAAA00"/>
              </a:solidFill>
            </a:endParaRPr>
          </a:p>
        </p:txBody>
      </p:sp>
      <p:sp>
        <p:nvSpPr>
          <p:cNvPr id="172" name="Google Shape;172;p26"/>
          <p:cNvSpPr txBox="1"/>
          <p:nvPr/>
        </p:nvSpPr>
        <p:spPr>
          <a:xfrm>
            <a:off x="0" y="1795800"/>
            <a:ext cx="5246400" cy="306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What is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Line Chart displays data points connected by straight lines, typically used to show trends over time.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It is a special class of Scatter Plot where the x-axis represents time, making the data ordered and sequential.</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When to use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Use for visualizing ordered and sequential single or multiple continuous variables.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Great for understanding trends over time, temporal patterns, or comparing multiple time series.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Avoid if: </a:t>
            </a:r>
            <a:r>
              <a:rPr lang="en">
                <a:solidFill>
                  <a:schemeClr val="lt2"/>
                </a:solidFill>
                <a:latin typeface="Roboto"/>
                <a:ea typeface="Roboto"/>
                <a:cs typeface="Roboto"/>
                <a:sym typeface="Roboto"/>
              </a:rPr>
              <a:t>Variables are not ordered or time-based.</a:t>
            </a:r>
            <a:endParaRPr>
              <a:solidFill>
                <a:schemeClr val="lt2"/>
              </a:solidFill>
              <a:latin typeface="Roboto"/>
              <a:ea typeface="Roboto"/>
              <a:cs typeface="Roboto"/>
              <a:sym typeface="Roboto"/>
            </a:endParaRPr>
          </a:p>
        </p:txBody>
      </p:sp>
      <p:pic>
        <p:nvPicPr>
          <p:cNvPr id="173" name="Google Shape;173;p26"/>
          <p:cNvPicPr preferRelativeResize="0"/>
          <p:nvPr/>
        </p:nvPicPr>
        <p:blipFill>
          <a:blip r:embed="rId3">
            <a:alphaModFix/>
          </a:blip>
          <a:stretch>
            <a:fillRect/>
          </a:stretch>
        </p:blipFill>
        <p:spPr>
          <a:xfrm>
            <a:off x="5246400" y="2550028"/>
            <a:ext cx="3828549" cy="1558748"/>
          </a:xfrm>
          <a:prstGeom prst="rect">
            <a:avLst/>
          </a:prstGeom>
          <a:noFill/>
          <a:ln>
            <a:noFill/>
          </a:ln>
        </p:spPr>
      </p:pic>
      <p:pic>
        <p:nvPicPr>
          <p:cNvPr id="174" name="Google Shape;174;p26"/>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78" name="Shape 178"/>
        <p:cNvGrpSpPr/>
        <p:nvPr/>
      </p:nvGrpSpPr>
      <p:grpSpPr>
        <a:xfrm>
          <a:off x="0" y="0"/>
          <a:ext cx="0" cy="0"/>
          <a:chOff x="0" y="0"/>
          <a:chExt cx="0" cy="0"/>
        </a:xfrm>
      </p:grpSpPr>
      <p:sp>
        <p:nvSpPr>
          <p:cNvPr id="179" name="Google Shape;179;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5</a:t>
            </a:r>
            <a:r>
              <a:rPr lang="en">
                <a:solidFill>
                  <a:srgbClr val="EAAA00"/>
                </a:solidFill>
              </a:rPr>
              <a:t>. Line Chart</a:t>
            </a:r>
            <a:endParaRPr>
              <a:solidFill>
                <a:srgbClr val="EAAA00"/>
              </a:solidFill>
            </a:endParaRPr>
          </a:p>
        </p:txBody>
      </p:sp>
      <p:pic>
        <p:nvPicPr>
          <p:cNvPr id="180" name="Google Shape;180;p27"/>
          <p:cNvPicPr preferRelativeResize="0"/>
          <p:nvPr/>
        </p:nvPicPr>
        <p:blipFill>
          <a:blip r:embed="rId3">
            <a:alphaModFix/>
          </a:blip>
          <a:stretch>
            <a:fillRect/>
          </a:stretch>
        </p:blipFill>
        <p:spPr>
          <a:xfrm>
            <a:off x="738188" y="1996425"/>
            <a:ext cx="7667625" cy="2790825"/>
          </a:xfrm>
          <a:prstGeom prst="rect">
            <a:avLst/>
          </a:prstGeom>
          <a:noFill/>
          <a:ln>
            <a:noFill/>
          </a:ln>
        </p:spPr>
      </p:pic>
      <p:sp>
        <p:nvSpPr>
          <p:cNvPr id="181" name="Google Shape;181;p27"/>
          <p:cNvSpPr txBox="1"/>
          <p:nvPr/>
        </p:nvSpPr>
        <p:spPr>
          <a:xfrm>
            <a:off x="738200" y="4787250"/>
            <a:ext cx="17415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lt2"/>
                </a:solidFill>
                <a:latin typeface="Roboto"/>
                <a:ea typeface="Roboto"/>
                <a:cs typeface="Roboto"/>
                <a:sym typeface="Roboto"/>
              </a:rPr>
              <a:t>Source: Yi, M. (2019). A Complete Guide to Line Charts​​​​​​. Atlassian</a:t>
            </a:r>
            <a:endParaRPr sz="400">
              <a:solidFill>
                <a:schemeClr val="lt2"/>
              </a:solidFill>
              <a:latin typeface="Roboto"/>
              <a:ea typeface="Roboto"/>
              <a:cs typeface="Roboto"/>
              <a:sym typeface="Roboto"/>
            </a:endParaRPr>
          </a:p>
        </p:txBody>
      </p:sp>
      <p:pic>
        <p:nvPicPr>
          <p:cNvPr id="182" name="Google Shape;182;p27"/>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86" name="Shape 186"/>
        <p:cNvGrpSpPr/>
        <p:nvPr/>
      </p:nvGrpSpPr>
      <p:grpSpPr>
        <a:xfrm>
          <a:off x="0" y="0"/>
          <a:ext cx="0" cy="0"/>
          <a:chOff x="0" y="0"/>
          <a:chExt cx="0" cy="0"/>
        </a:xfrm>
      </p:grpSpPr>
      <p:sp>
        <p:nvSpPr>
          <p:cNvPr id="187" name="Google Shape;187;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6</a:t>
            </a:r>
            <a:r>
              <a:rPr lang="en">
                <a:solidFill>
                  <a:srgbClr val="EAAA00"/>
                </a:solidFill>
              </a:rPr>
              <a:t>. Pie Chart</a:t>
            </a:r>
            <a:endParaRPr>
              <a:solidFill>
                <a:srgbClr val="EAAA00"/>
              </a:solidFill>
            </a:endParaRPr>
          </a:p>
        </p:txBody>
      </p:sp>
      <p:sp>
        <p:nvSpPr>
          <p:cNvPr id="188" name="Google Shape;188;p28"/>
          <p:cNvSpPr txBox="1"/>
          <p:nvPr/>
        </p:nvSpPr>
        <p:spPr>
          <a:xfrm>
            <a:off x="0" y="1795800"/>
            <a:ext cx="5246400" cy="306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What is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Pie Chart shows how a whole is divided into parts.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Each slice represents a category’s proportion of the total, making it easy to compare relative sizes.</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When to use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Use for visualizing part-to-whole relationships.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Great for highlighting proportion differences and ranking categories.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Avoid if: Too many categories.</a:t>
            </a:r>
            <a:endParaRPr>
              <a:solidFill>
                <a:schemeClr val="lt2"/>
              </a:solidFill>
              <a:latin typeface="Roboto"/>
              <a:ea typeface="Roboto"/>
              <a:cs typeface="Roboto"/>
              <a:sym typeface="Roboto"/>
            </a:endParaRPr>
          </a:p>
        </p:txBody>
      </p:sp>
      <p:pic>
        <p:nvPicPr>
          <p:cNvPr id="189" name="Google Shape;189;p28"/>
          <p:cNvPicPr preferRelativeResize="0"/>
          <p:nvPr/>
        </p:nvPicPr>
        <p:blipFill>
          <a:blip r:embed="rId3">
            <a:alphaModFix/>
          </a:blip>
          <a:stretch>
            <a:fillRect/>
          </a:stretch>
        </p:blipFill>
        <p:spPr>
          <a:xfrm>
            <a:off x="5826975" y="2129250"/>
            <a:ext cx="2867025" cy="2400300"/>
          </a:xfrm>
          <a:prstGeom prst="rect">
            <a:avLst/>
          </a:prstGeom>
          <a:noFill/>
          <a:ln>
            <a:noFill/>
          </a:ln>
        </p:spPr>
      </p:pic>
      <p:sp>
        <p:nvSpPr>
          <p:cNvPr id="190" name="Google Shape;190;p28"/>
          <p:cNvSpPr txBox="1"/>
          <p:nvPr/>
        </p:nvSpPr>
        <p:spPr>
          <a:xfrm>
            <a:off x="5826975" y="4529550"/>
            <a:ext cx="17415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lt2"/>
                </a:solidFill>
                <a:latin typeface="Roboto"/>
                <a:ea typeface="Roboto"/>
                <a:cs typeface="Roboto"/>
                <a:sym typeface="Roboto"/>
              </a:rPr>
              <a:t>Source: Yi, M. (2019). A complete guide to Pie Charts. Atlassian</a:t>
            </a:r>
            <a:endParaRPr sz="400">
              <a:solidFill>
                <a:schemeClr val="lt2"/>
              </a:solidFill>
              <a:latin typeface="Roboto"/>
              <a:ea typeface="Roboto"/>
              <a:cs typeface="Roboto"/>
              <a:sym typeface="Roboto"/>
            </a:endParaRPr>
          </a:p>
        </p:txBody>
      </p:sp>
      <p:pic>
        <p:nvPicPr>
          <p:cNvPr id="191" name="Google Shape;191;p28"/>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95" name="Shape 195"/>
        <p:cNvGrpSpPr/>
        <p:nvPr/>
      </p:nvGrpSpPr>
      <p:grpSpPr>
        <a:xfrm>
          <a:off x="0" y="0"/>
          <a:ext cx="0" cy="0"/>
          <a:chOff x="0" y="0"/>
          <a:chExt cx="0" cy="0"/>
        </a:xfrm>
      </p:grpSpPr>
      <p:sp>
        <p:nvSpPr>
          <p:cNvPr id="196" name="Google Shape;196;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6</a:t>
            </a:r>
            <a:r>
              <a:rPr lang="en">
                <a:solidFill>
                  <a:srgbClr val="EAAA00"/>
                </a:solidFill>
              </a:rPr>
              <a:t>. Pie Chart</a:t>
            </a:r>
            <a:endParaRPr>
              <a:solidFill>
                <a:srgbClr val="EAAA00"/>
              </a:solidFill>
            </a:endParaRPr>
          </a:p>
        </p:txBody>
      </p:sp>
      <p:pic>
        <p:nvPicPr>
          <p:cNvPr id="197" name="Google Shape;197;p29"/>
          <p:cNvPicPr preferRelativeResize="0"/>
          <p:nvPr/>
        </p:nvPicPr>
        <p:blipFill>
          <a:blip r:embed="rId3">
            <a:alphaModFix/>
          </a:blip>
          <a:stretch>
            <a:fillRect/>
          </a:stretch>
        </p:blipFill>
        <p:spPr>
          <a:xfrm>
            <a:off x="1234913" y="1899975"/>
            <a:ext cx="6696075" cy="2790825"/>
          </a:xfrm>
          <a:prstGeom prst="rect">
            <a:avLst/>
          </a:prstGeom>
          <a:noFill/>
          <a:ln>
            <a:noFill/>
          </a:ln>
        </p:spPr>
      </p:pic>
      <p:sp>
        <p:nvSpPr>
          <p:cNvPr id="198" name="Google Shape;198;p29"/>
          <p:cNvSpPr txBox="1"/>
          <p:nvPr/>
        </p:nvSpPr>
        <p:spPr>
          <a:xfrm>
            <a:off x="3701250" y="4690800"/>
            <a:ext cx="17415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lt2"/>
                </a:solidFill>
                <a:latin typeface="Roboto"/>
                <a:ea typeface="Roboto"/>
                <a:cs typeface="Roboto"/>
                <a:sym typeface="Roboto"/>
              </a:rPr>
              <a:t>Source: Yi, M. (2019). A complete guide to Pie Charts. Atlassian</a:t>
            </a:r>
            <a:endParaRPr sz="400">
              <a:solidFill>
                <a:schemeClr val="lt2"/>
              </a:solidFill>
              <a:latin typeface="Roboto"/>
              <a:ea typeface="Roboto"/>
              <a:cs typeface="Roboto"/>
              <a:sym typeface="Roboto"/>
            </a:endParaRPr>
          </a:p>
        </p:txBody>
      </p:sp>
      <p:pic>
        <p:nvPicPr>
          <p:cNvPr id="199" name="Google Shape;199;p29"/>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203" name="Shape 203"/>
        <p:cNvGrpSpPr/>
        <p:nvPr/>
      </p:nvGrpSpPr>
      <p:grpSpPr>
        <a:xfrm>
          <a:off x="0" y="0"/>
          <a:ext cx="0" cy="0"/>
          <a:chOff x="0" y="0"/>
          <a:chExt cx="0" cy="0"/>
        </a:xfrm>
      </p:grpSpPr>
      <p:sp>
        <p:nvSpPr>
          <p:cNvPr id="204" name="Google Shape;204;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7</a:t>
            </a:r>
            <a:r>
              <a:rPr lang="en">
                <a:solidFill>
                  <a:srgbClr val="EAAA00"/>
                </a:solidFill>
              </a:rPr>
              <a:t>. Heat Map (Correlation Matrix)</a:t>
            </a:r>
            <a:endParaRPr>
              <a:solidFill>
                <a:srgbClr val="EAAA00"/>
              </a:solidFill>
            </a:endParaRPr>
          </a:p>
        </p:txBody>
      </p:sp>
      <p:sp>
        <p:nvSpPr>
          <p:cNvPr id="205" name="Google Shape;205;p30"/>
          <p:cNvSpPr txBox="1"/>
          <p:nvPr/>
        </p:nvSpPr>
        <p:spPr>
          <a:xfrm>
            <a:off x="0" y="1795800"/>
            <a:ext cx="5246400" cy="306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What is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Heat Map uses color gradients to represent the magnitude of values in a matrix or two-dimensional space.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Each cell is color-coded based on its value</a:t>
            </a:r>
            <a:r>
              <a:rPr lang="en">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When to use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Use for visualizing correlations among multiple continuous variables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Great for understanding correlations, multicollinearity, and guiding feature selection.</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Avoid if: </a:t>
            </a:r>
            <a:r>
              <a:rPr lang="en">
                <a:solidFill>
                  <a:schemeClr val="lt2"/>
                </a:solidFill>
                <a:latin typeface="Roboto"/>
                <a:ea typeface="Roboto"/>
                <a:cs typeface="Roboto"/>
                <a:sym typeface="Roboto"/>
              </a:rPr>
              <a:t>Either variable is categorical.</a:t>
            </a:r>
            <a:endParaRPr>
              <a:solidFill>
                <a:schemeClr val="lt2"/>
              </a:solidFill>
              <a:latin typeface="Roboto"/>
              <a:ea typeface="Roboto"/>
              <a:cs typeface="Roboto"/>
              <a:sym typeface="Roboto"/>
            </a:endParaRPr>
          </a:p>
        </p:txBody>
      </p:sp>
      <p:pic>
        <p:nvPicPr>
          <p:cNvPr id="206" name="Google Shape;206;p30"/>
          <p:cNvPicPr preferRelativeResize="0"/>
          <p:nvPr/>
        </p:nvPicPr>
        <p:blipFill>
          <a:blip r:embed="rId3">
            <a:alphaModFix/>
          </a:blip>
          <a:stretch>
            <a:fillRect/>
          </a:stretch>
        </p:blipFill>
        <p:spPr>
          <a:xfrm>
            <a:off x="5351175" y="1795800"/>
            <a:ext cx="3592800" cy="3286961"/>
          </a:xfrm>
          <a:prstGeom prst="rect">
            <a:avLst/>
          </a:prstGeom>
          <a:noFill/>
          <a:ln>
            <a:noFill/>
          </a:ln>
        </p:spPr>
      </p:pic>
      <p:pic>
        <p:nvPicPr>
          <p:cNvPr id="207" name="Google Shape;207;p30"/>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211" name="Shape 211"/>
        <p:cNvGrpSpPr/>
        <p:nvPr/>
      </p:nvGrpSpPr>
      <p:grpSpPr>
        <a:xfrm>
          <a:off x="0" y="0"/>
          <a:ext cx="0" cy="0"/>
          <a:chOff x="0" y="0"/>
          <a:chExt cx="0" cy="0"/>
        </a:xfrm>
      </p:grpSpPr>
      <p:sp>
        <p:nvSpPr>
          <p:cNvPr id="212" name="Google Shape;212;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7</a:t>
            </a:r>
            <a:r>
              <a:rPr lang="en">
                <a:solidFill>
                  <a:srgbClr val="EAAA00"/>
                </a:solidFill>
              </a:rPr>
              <a:t>. Heat Map</a:t>
            </a:r>
            <a:endParaRPr>
              <a:solidFill>
                <a:srgbClr val="EAAA00"/>
              </a:solidFill>
            </a:endParaRPr>
          </a:p>
        </p:txBody>
      </p:sp>
      <p:pic>
        <p:nvPicPr>
          <p:cNvPr id="213" name="Google Shape;213;p31"/>
          <p:cNvPicPr preferRelativeResize="0"/>
          <p:nvPr/>
        </p:nvPicPr>
        <p:blipFill>
          <a:blip r:embed="rId3">
            <a:alphaModFix/>
          </a:blip>
          <a:stretch>
            <a:fillRect/>
          </a:stretch>
        </p:blipFill>
        <p:spPr>
          <a:xfrm>
            <a:off x="2057525" y="1700775"/>
            <a:ext cx="5028950" cy="3111651"/>
          </a:xfrm>
          <a:prstGeom prst="rect">
            <a:avLst/>
          </a:prstGeom>
          <a:noFill/>
          <a:ln>
            <a:noFill/>
          </a:ln>
        </p:spPr>
      </p:pic>
      <p:sp>
        <p:nvSpPr>
          <p:cNvPr id="214" name="Google Shape;214;p31"/>
          <p:cNvSpPr txBox="1"/>
          <p:nvPr/>
        </p:nvSpPr>
        <p:spPr>
          <a:xfrm>
            <a:off x="3701250" y="4812425"/>
            <a:ext cx="17415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lt2"/>
                </a:solidFill>
                <a:latin typeface="Roboto"/>
                <a:ea typeface="Roboto"/>
                <a:cs typeface="Roboto"/>
                <a:sym typeface="Roboto"/>
              </a:rPr>
              <a:t>Source: Crossover1370, CC BY-SA 4.0, via Wikimedia Commons</a:t>
            </a:r>
            <a:endParaRPr sz="400">
              <a:solidFill>
                <a:schemeClr val="lt2"/>
              </a:solidFill>
              <a:latin typeface="Roboto"/>
              <a:ea typeface="Roboto"/>
              <a:cs typeface="Roboto"/>
              <a:sym typeface="Roboto"/>
            </a:endParaRPr>
          </a:p>
        </p:txBody>
      </p:sp>
      <p:pic>
        <p:nvPicPr>
          <p:cNvPr id="215" name="Google Shape;215;p31"/>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333625" y="2181150"/>
            <a:ext cx="4045200" cy="781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EAAA00"/>
                </a:solidFill>
              </a:rPr>
              <a:t>Why Analysis?</a:t>
            </a:r>
            <a:endParaRPr>
              <a:solidFill>
                <a:srgbClr val="EAAA00"/>
              </a:solidFill>
            </a:endParaRPr>
          </a:p>
        </p:txBody>
      </p:sp>
      <p:sp>
        <p:nvSpPr>
          <p:cNvPr id="74" name="Google Shape;74;p14"/>
          <p:cNvSpPr txBox="1"/>
          <p:nvPr>
            <p:ph idx="2" type="body"/>
          </p:nvPr>
        </p:nvSpPr>
        <p:spPr>
          <a:xfrm>
            <a:off x="4939500" y="724200"/>
            <a:ext cx="4140900" cy="36951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Clr>
                <a:srgbClr val="EAAA00"/>
              </a:buClr>
              <a:buSzPts val="1600"/>
              <a:buChar char="●"/>
            </a:pPr>
            <a:r>
              <a:rPr lang="en" sz="1600">
                <a:solidFill>
                  <a:srgbClr val="EAAA00"/>
                </a:solidFill>
              </a:rPr>
              <a:t>Data Analysis is the process of systematically applying statistical and/or logical techniques to describe and illustrate, condense, and evaluate data.</a:t>
            </a:r>
            <a:endParaRPr sz="1600">
              <a:solidFill>
                <a:srgbClr val="EAAA00"/>
              </a:solidFill>
            </a:endParaRPr>
          </a:p>
          <a:p>
            <a:pPr indent="-330200" lvl="0" marL="457200" rtl="0" algn="l">
              <a:spcBef>
                <a:spcPts val="0"/>
              </a:spcBef>
              <a:spcAft>
                <a:spcPts val="0"/>
              </a:spcAft>
              <a:buClr>
                <a:srgbClr val="EAAA00"/>
              </a:buClr>
              <a:buSzPts val="1600"/>
              <a:buChar char="●"/>
            </a:pPr>
            <a:r>
              <a:rPr lang="en" sz="1600">
                <a:solidFill>
                  <a:srgbClr val="EAAA00"/>
                </a:solidFill>
              </a:rPr>
              <a:t>Extract meaningful insights from raw information, uncover patterns or relationships, and support evidence-based decision-making</a:t>
            </a:r>
            <a:endParaRPr sz="1600">
              <a:solidFill>
                <a:srgbClr val="EAAA00"/>
              </a:solidFill>
            </a:endParaRPr>
          </a:p>
          <a:p>
            <a:pPr indent="-330200" lvl="0" marL="457200" rtl="0" algn="l">
              <a:spcBef>
                <a:spcPts val="0"/>
              </a:spcBef>
              <a:spcAft>
                <a:spcPts val="0"/>
              </a:spcAft>
              <a:buClr>
                <a:srgbClr val="EAAA00"/>
              </a:buClr>
              <a:buSzPts val="1600"/>
              <a:buChar char="●"/>
            </a:pPr>
            <a:r>
              <a:rPr lang="en" sz="1600">
                <a:solidFill>
                  <a:srgbClr val="EAAA00"/>
                </a:solidFill>
              </a:rPr>
              <a:t>Resources and tools:</a:t>
            </a:r>
            <a:br>
              <a:rPr lang="en" sz="1600">
                <a:solidFill>
                  <a:srgbClr val="EAAA00"/>
                </a:solidFill>
              </a:rPr>
            </a:br>
            <a:r>
              <a:rPr lang="en" sz="1600">
                <a:solidFill>
                  <a:srgbClr val="EAAA00"/>
                </a:solidFill>
              </a:rPr>
              <a:t>R, Python, Excel, Tableau, Power BI…</a:t>
            </a:r>
            <a:endParaRPr sz="1600">
              <a:solidFill>
                <a:srgbClr val="EAAA00"/>
              </a:solidFill>
            </a:endParaRPr>
          </a:p>
        </p:txBody>
      </p:sp>
      <p:pic>
        <p:nvPicPr>
          <p:cNvPr id="75" name="Google Shape;75;p14"/>
          <p:cNvPicPr preferRelativeResize="0"/>
          <p:nvPr/>
        </p:nvPicPr>
        <p:blipFill>
          <a:blip r:embed="rId3">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219" name="Shape 219"/>
        <p:cNvGrpSpPr/>
        <p:nvPr/>
      </p:nvGrpSpPr>
      <p:grpSpPr>
        <a:xfrm>
          <a:off x="0" y="0"/>
          <a:ext cx="0" cy="0"/>
          <a:chOff x="0" y="0"/>
          <a:chExt cx="0" cy="0"/>
        </a:xfrm>
      </p:grpSpPr>
      <p:sp>
        <p:nvSpPr>
          <p:cNvPr id="220" name="Google Shape;220;p32"/>
          <p:cNvSpPr txBox="1"/>
          <p:nvPr>
            <p:ph type="title"/>
          </p:nvPr>
        </p:nvSpPr>
        <p:spPr>
          <a:xfrm>
            <a:off x="82775" y="2181150"/>
            <a:ext cx="4296000" cy="781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EAAA00"/>
                </a:solidFill>
              </a:rPr>
              <a:t>Tips for DAV</a:t>
            </a:r>
            <a:endParaRPr>
              <a:solidFill>
                <a:srgbClr val="EAAA00"/>
              </a:solidFill>
            </a:endParaRPr>
          </a:p>
        </p:txBody>
      </p:sp>
      <p:sp>
        <p:nvSpPr>
          <p:cNvPr id="221" name="Google Shape;221;p32"/>
          <p:cNvSpPr txBox="1"/>
          <p:nvPr>
            <p:ph idx="2" type="body"/>
          </p:nvPr>
        </p:nvSpPr>
        <p:spPr>
          <a:xfrm>
            <a:off x="4784525" y="724200"/>
            <a:ext cx="4296000" cy="36951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Clr>
                <a:srgbClr val="EAAA00"/>
              </a:buClr>
              <a:buSzPts val="1500"/>
              <a:buChar char="●"/>
            </a:pPr>
            <a:r>
              <a:rPr lang="en" sz="1500">
                <a:solidFill>
                  <a:srgbClr val="EAAA00"/>
                </a:solidFill>
              </a:rPr>
              <a:t>Set Working Directory Properly</a:t>
            </a:r>
            <a:endParaRPr sz="1500">
              <a:solidFill>
                <a:srgbClr val="EAAA00"/>
              </a:solidFill>
            </a:endParaRPr>
          </a:p>
          <a:p>
            <a:pPr indent="-323850" lvl="0" marL="457200" rtl="0" algn="l">
              <a:spcBef>
                <a:spcPts val="0"/>
              </a:spcBef>
              <a:spcAft>
                <a:spcPts val="0"/>
              </a:spcAft>
              <a:buClr>
                <a:srgbClr val="EAAA00"/>
              </a:buClr>
              <a:buSzPts val="1500"/>
              <a:buChar char="●"/>
            </a:pPr>
            <a:r>
              <a:rPr lang="en" sz="1500">
                <a:solidFill>
                  <a:srgbClr val="EAAA00"/>
                </a:solidFill>
              </a:rPr>
              <a:t>Use consistent and descriptive file names</a:t>
            </a:r>
            <a:endParaRPr sz="1500">
              <a:solidFill>
                <a:srgbClr val="EAAA00"/>
              </a:solidFill>
            </a:endParaRPr>
          </a:p>
          <a:p>
            <a:pPr indent="-330200" lvl="0" marL="457200" rtl="0" algn="l">
              <a:spcBef>
                <a:spcPts val="0"/>
              </a:spcBef>
              <a:spcAft>
                <a:spcPts val="0"/>
              </a:spcAft>
              <a:buClr>
                <a:srgbClr val="EAAA00"/>
              </a:buClr>
              <a:buSzPts val="1600"/>
              <a:buChar char="●"/>
            </a:pPr>
            <a:r>
              <a:rPr lang="en" sz="1600">
                <a:solidFill>
                  <a:srgbClr val="EAAA00"/>
                </a:solidFill>
              </a:rPr>
              <a:t>Ensure data types are correct</a:t>
            </a:r>
            <a:endParaRPr sz="1600">
              <a:solidFill>
                <a:srgbClr val="EAAA00"/>
              </a:solidFill>
            </a:endParaRPr>
          </a:p>
          <a:p>
            <a:pPr indent="-330200" lvl="0" marL="457200" rtl="0" algn="l">
              <a:spcBef>
                <a:spcPts val="0"/>
              </a:spcBef>
              <a:spcAft>
                <a:spcPts val="0"/>
              </a:spcAft>
              <a:buClr>
                <a:srgbClr val="EAAA00"/>
              </a:buClr>
              <a:buSzPts val="1600"/>
              <a:buChar char="●"/>
            </a:pPr>
            <a:r>
              <a:rPr lang="en" sz="1600">
                <a:solidFill>
                  <a:srgbClr val="EAAA00"/>
                </a:solidFill>
              </a:rPr>
              <a:t>Use Library Resources : )</a:t>
            </a:r>
            <a:endParaRPr sz="1600">
              <a:solidFill>
                <a:srgbClr val="EAAA00"/>
              </a:solidFill>
            </a:endParaRPr>
          </a:p>
        </p:txBody>
      </p:sp>
      <p:pic>
        <p:nvPicPr>
          <p:cNvPr id="222" name="Google Shape;222;p32"/>
          <p:cNvPicPr preferRelativeResize="0"/>
          <p:nvPr/>
        </p:nvPicPr>
        <p:blipFill>
          <a:blip r:embed="rId3">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82775" y="2181150"/>
            <a:ext cx="4296000" cy="781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EAAA00"/>
                </a:solidFill>
              </a:rPr>
              <a:t>Why Visualization?</a:t>
            </a:r>
            <a:endParaRPr>
              <a:solidFill>
                <a:srgbClr val="EAAA00"/>
              </a:solidFill>
            </a:endParaRPr>
          </a:p>
        </p:txBody>
      </p:sp>
      <p:sp>
        <p:nvSpPr>
          <p:cNvPr id="81" name="Google Shape;81;p15"/>
          <p:cNvSpPr txBox="1"/>
          <p:nvPr>
            <p:ph idx="2" type="body"/>
          </p:nvPr>
        </p:nvSpPr>
        <p:spPr>
          <a:xfrm>
            <a:off x="4939500" y="724200"/>
            <a:ext cx="4140900" cy="36951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Clr>
                <a:srgbClr val="EAAA00"/>
              </a:buClr>
              <a:buSzPts val="1600"/>
              <a:buChar char="●"/>
            </a:pPr>
            <a:r>
              <a:rPr lang="en" sz="1600">
                <a:solidFill>
                  <a:srgbClr val="EAAA00"/>
                </a:solidFill>
              </a:rPr>
              <a:t>Visualizing data helps us understand patterns, trends, and insights more easily. </a:t>
            </a:r>
            <a:endParaRPr sz="1600">
              <a:solidFill>
                <a:srgbClr val="EAAA00"/>
              </a:solidFill>
            </a:endParaRPr>
          </a:p>
          <a:p>
            <a:pPr indent="-330200" lvl="0" marL="457200" rtl="0" algn="l">
              <a:spcBef>
                <a:spcPts val="0"/>
              </a:spcBef>
              <a:spcAft>
                <a:spcPts val="0"/>
              </a:spcAft>
              <a:buClr>
                <a:srgbClr val="EAAA00"/>
              </a:buClr>
              <a:buSzPts val="1600"/>
              <a:buChar char="●"/>
            </a:pPr>
            <a:r>
              <a:rPr lang="en" sz="1600">
                <a:solidFill>
                  <a:srgbClr val="EAAA00"/>
                </a:solidFill>
              </a:rPr>
              <a:t>But to tell the right story, we need to choose the right kind of plot. </a:t>
            </a:r>
            <a:endParaRPr sz="1600">
              <a:solidFill>
                <a:srgbClr val="EAAA00"/>
              </a:solidFill>
            </a:endParaRPr>
          </a:p>
          <a:p>
            <a:pPr indent="-330200" lvl="0" marL="457200" rtl="0" algn="l">
              <a:spcBef>
                <a:spcPts val="0"/>
              </a:spcBef>
              <a:spcAft>
                <a:spcPts val="0"/>
              </a:spcAft>
              <a:buClr>
                <a:srgbClr val="EAAA00"/>
              </a:buClr>
              <a:buSzPts val="1600"/>
              <a:buChar char="●"/>
            </a:pPr>
            <a:r>
              <a:rPr lang="en" sz="1600">
                <a:solidFill>
                  <a:srgbClr val="EAAA00"/>
                </a:solidFill>
              </a:rPr>
              <a:t>Here's a quick guide to common plot types, what they show, and when to use each one.</a:t>
            </a:r>
            <a:endParaRPr sz="1600">
              <a:solidFill>
                <a:srgbClr val="EAAA00"/>
              </a:solidFill>
            </a:endParaRPr>
          </a:p>
        </p:txBody>
      </p:sp>
      <p:pic>
        <p:nvPicPr>
          <p:cNvPr id="82" name="Google Shape;82;p15"/>
          <p:cNvPicPr preferRelativeResize="0"/>
          <p:nvPr/>
        </p:nvPicPr>
        <p:blipFill>
          <a:blip r:embed="rId3">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1. Bar Chart</a:t>
            </a:r>
            <a:endParaRPr>
              <a:solidFill>
                <a:srgbClr val="EAAA00"/>
              </a:solidFill>
            </a:endParaRPr>
          </a:p>
        </p:txBody>
      </p:sp>
      <p:sp>
        <p:nvSpPr>
          <p:cNvPr id="88" name="Google Shape;88;p16"/>
          <p:cNvSpPr txBox="1"/>
          <p:nvPr/>
        </p:nvSpPr>
        <p:spPr>
          <a:xfrm>
            <a:off x="0" y="1795800"/>
            <a:ext cx="5246400" cy="334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What is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Bar Chart presents categorical or qualitative data using rectangular bars.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The height or length of each baris proportional to the value fall into that category.</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When to use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Use for visualizing single or multiple categorical variables on aggregated values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Great for highlighting group differences and ranking categories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Avoid if: Variable is continuous or quantitative</a:t>
            </a:r>
            <a:endParaRPr>
              <a:solidFill>
                <a:schemeClr val="lt2"/>
              </a:solidFill>
              <a:latin typeface="Roboto"/>
              <a:ea typeface="Roboto"/>
              <a:cs typeface="Roboto"/>
              <a:sym typeface="Roboto"/>
            </a:endParaRPr>
          </a:p>
        </p:txBody>
      </p:sp>
      <p:pic>
        <p:nvPicPr>
          <p:cNvPr id="89" name="Google Shape;89;p16"/>
          <p:cNvPicPr preferRelativeResize="0"/>
          <p:nvPr/>
        </p:nvPicPr>
        <p:blipFill>
          <a:blip r:embed="rId3">
            <a:alphaModFix/>
          </a:blip>
          <a:stretch>
            <a:fillRect/>
          </a:stretch>
        </p:blipFill>
        <p:spPr>
          <a:xfrm>
            <a:off x="5528850" y="2465125"/>
            <a:ext cx="3495424" cy="1896250"/>
          </a:xfrm>
          <a:prstGeom prst="rect">
            <a:avLst/>
          </a:prstGeom>
          <a:noFill/>
          <a:ln>
            <a:noFill/>
          </a:ln>
        </p:spPr>
      </p:pic>
      <p:sp>
        <p:nvSpPr>
          <p:cNvPr id="90" name="Google Shape;90;p16"/>
          <p:cNvSpPr txBox="1"/>
          <p:nvPr/>
        </p:nvSpPr>
        <p:spPr>
          <a:xfrm>
            <a:off x="5528850" y="4361375"/>
            <a:ext cx="15861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lt2"/>
                </a:solidFill>
                <a:latin typeface="Roboto"/>
                <a:ea typeface="Roboto"/>
                <a:cs typeface="Roboto"/>
                <a:sym typeface="Roboto"/>
              </a:rPr>
              <a:t>Source: Datawheel, CC0, via Wikimedia Commons</a:t>
            </a:r>
            <a:endParaRPr sz="400">
              <a:solidFill>
                <a:schemeClr val="lt2"/>
              </a:solidFill>
              <a:latin typeface="Roboto"/>
              <a:ea typeface="Roboto"/>
              <a:cs typeface="Roboto"/>
              <a:sym typeface="Roboto"/>
            </a:endParaRPr>
          </a:p>
        </p:txBody>
      </p:sp>
      <p:pic>
        <p:nvPicPr>
          <p:cNvPr id="91" name="Google Shape;91;p16"/>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2. Histogram</a:t>
            </a:r>
            <a:endParaRPr>
              <a:solidFill>
                <a:srgbClr val="EAAA00"/>
              </a:solidFill>
            </a:endParaRPr>
          </a:p>
        </p:txBody>
      </p:sp>
      <p:sp>
        <p:nvSpPr>
          <p:cNvPr id="97" name="Google Shape;97;p17"/>
          <p:cNvSpPr txBox="1"/>
          <p:nvPr/>
        </p:nvSpPr>
        <p:spPr>
          <a:xfrm>
            <a:off x="0" y="1795800"/>
            <a:ext cx="5246400" cy="306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What is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Histogram presents continuous or quantitative numerical data by splitting data into bins (ranges of values).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The height or length of each bin is proportional to the value fall into that range</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When to use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Use for visualizing a single continuous variable on aggregated values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Great for understanding distributions, spread, skewness, and detecting outliers.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Avoid if: Variable is categorical or qualitative</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p:txBody>
      </p:sp>
      <p:pic>
        <p:nvPicPr>
          <p:cNvPr id="98" name="Google Shape;98;p17"/>
          <p:cNvPicPr preferRelativeResize="0"/>
          <p:nvPr/>
        </p:nvPicPr>
        <p:blipFill>
          <a:blip r:embed="rId3">
            <a:alphaModFix/>
          </a:blip>
          <a:stretch>
            <a:fillRect/>
          </a:stretch>
        </p:blipFill>
        <p:spPr>
          <a:xfrm>
            <a:off x="5396225" y="2670413"/>
            <a:ext cx="3552525" cy="1317975"/>
          </a:xfrm>
          <a:prstGeom prst="rect">
            <a:avLst/>
          </a:prstGeom>
          <a:noFill/>
          <a:ln>
            <a:noFill/>
          </a:ln>
        </p:spPr>
      </p:pic>
      <p:pic>
        <p:nvPicPr>
          <p:cNvPr id="99" name="Google Shape;99;p17"/>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03" name="Shape 103"/>
        <p:cNvGrpSpPr/>
        <p:nvPr/>
      </p:nvGrpSpPr>
      <p:grpSpPr>
        <a:xfrm>
          <a:off x="0" y="0"/>
          <a:ext cx="0" cy="0"/>
          <a:chOff x="0" y="0"/>
          <a:chExt cx="0" cy="0"/>
        </a:xfrm>
      </p:grpSpPr>
      <p:sp>
        <p:nvSpPr>
          <p:cNvPr id="104" name="Google Shape;104;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Extension - Distribution</a:t>
            </a:r>
            <a:endParaRPr>
              <a:solidFill>
                <a:srgbClr val="EAAA00"/>
              </a:solidFill>
            </a:endParaRPr>
          </a:p>
        </p:txBody>
      </p:sp>
      <p:sp>
        <p:nvSpPr>
          <p:cNvPr id="105" name="Google Shape;105;p18"/>
          <p:cNvSpPr txBox="1"/>
          <p:nvPr/>
        </p:nvSpPr>
        <p:spPr>
          <a:xfrm>
            <a:off x="0" y="1795800"/>
            <a:ext cx="5379900" cy="334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Distribution describes how values of a variable are spread or arranged across its range. It shows the frequency or likelihood of different outcomes in a dataset.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Normal distribution is a bell-shaped, symmetric distribution where values near the mean are most frequent, and values farther from the mean are increasingly rare.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Left-skewed distribution (negatively skewed) has a longer tail on the left side, meaning most values are concentrated on the higher end, while fewer, lower values pull the mean to the left of the median.</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Right-skewed distribution (positively skewed) has a longer tail on the right side, meaning most values are concentrated on the lower end, while a few higher values pull the mean to the right of the median.</a:t>
            </a:r>
            <a:endParaRPr>
              <a:solidFill>
                <a:schemeClr val="lt2"/>
              </a:solidFill>
              <a:latin typeface="Roboto"/>
              <a:ea typeface="Roboto"/>
              <a:cs typeface="Roboto"/>
              <a:sym typeface="Roboto"/>
            </a:endParaRPr>
          </a:p>
        </p:txBody>
      </p:sp>
      <p:pic>
        <p:nvPicPr>
          <p:cNvPr id="106" name="Google Shape;106;p18"/>
          <p:cNvPicPr preferRelativeResize="0"/>
          <p:nvPr/>
        </p:nvPicPr>
        <p:blipFill>
          <a:blip r:embed="rId3">
            <a:alphaModFix/>
          </a:blip>
          <a:stretch>
            <a:fillRect/>
          </a:stretch>
        </p:blipFill>
        <p:spPr>
          <a:xfrm>
            <a:off x="5471150" y="2459825"/>
            <a:ext cx="3592799" cy="2019662"/>
          </a:xfrm>
          <a:prstGeom prst="rect">
            <a:avLst/>
          </a:prstGeom>
          <a:noFill/>
          <a:ln>
            <a:noFill/>
          </a:ln>
        </p:spPr>
      </p:pic>
      <p:sp>
        <p:nvSpPr>
          <p:cNvPr id="107" name="Google Shape;107;p18"/>
          <p:cNvSpPr txBox="1"/>
          <p:nvPr/>
        </p:nvSpPr>
        <p:spPr>
          <a:xfrm>
            <a:off x="5471150" y="4479475"/>
            <a:ext cx="17415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lt2"/>
                </a:solidFill>
                <a:latin typeface="Roboto"/>
                <a:ea typeface="Roboto"/>
                <a:cs typeface="Roboto"/>
                <a:sym typeface="Roboto"/>
              </a:rPr>
              <a:t>Source: Yi, M. (2019). A complete guide to histograms. Atlassian</a:t>
            </a:r>
            <a:endParaRPr sz="400">
              <a:solidFill>
                <a:schemeClr val="lt2"/>
              </a:solidFill>
              <a:latin typeface="Roboto"/>
              <a:ea typeface="Roboto"/>
              <a:cs typeface="Roboto"/>
              <a:sym typeface="Roboto"/>
            </a:endParaRPr>
          </a:p>
        </p:txBody>
      </p:sp>
      <p:pic>
        <p:nvPicPr>
          <p:cNvPr id="108" name="Google Shape;108;p18"/>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12" name="Shape 112"/>
        <p:cNvGrpSpPr/>
        <p:nvPr/>
      </p:nvGrpSpPr>
      <p:grpSpPr>
        <a:xfrm>
          <a:off x="0" y="0"/>
          <a:ext cx="0" cy="0"/>
          <a:chOff x="0" y="0"/>
          <a:chExt cx="0" cy="0"/>
        </a:xfrm>
      </p:grpSpPr>
      <p:sp>
        <p:nvSpPr>
          <p:cNvPr id="113" name="Google Shape;11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Extension - Distribution</a:t>
            </a:r>
            <a:endParaRPr>
              <a:solidFill>
                <a:srgbClr val="EAAA00"/>
              </a:solidFill>
            </a:endParaRPr>
          </a:p>
        </p:txBody>
      </p:sp>
      <p:sp>
        <p:nvSpPr>
          <p:cNvPr id="114" name="Google Shape;114;p19"/>
          <p:cNvSpPr txBox="1"/>
          <p:nvPr/>
        </p:nvSpPr>
        <p:spPr>
          <a:xfrm>
            <a:off x="0" y="1795800"/>
            <a:ext cx="5379900" cy="334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Uniform distribution is a distribution where all values occur with equal or nearly equal frequency, meaning each outcome is equally likely and the data is spread evenly across the range.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Bimodal or multimodal distribution has two or more peaks (modes), meaning the data clusters around multiple values rather than one central value, which often suggests the presence of subgroups or distinct patterns within the dataset.</a:t>
            </a:r>
            <a:endParaRPr>
              <a:solidFill>
                <a:schemeClr val="lt2"/>
              </a:solidFill>
              <a:latin typeface="Roboto"/>
              <a:ea typeface="Roboto"/>
              <a:cs typeface="Roboto"/>
              <a:sym typeface="Roboto"/>
            </a:endParaRPr>
          </a:p>
        </p:txBody>
      </p:sp>
      <p:pic>
        <p:nvPicPr>
          <p:cNvPr id="115" name="Google Shape;115;p19"/>
          <p:cNvPicPr preferRelativeResize="0"/>
          <p:nvPr/>
        </p:nvPicPr>
        <p:blipFill>
          <a:blip r:embed="rId3">
            <a:alphaModFix/>
          </a:blip>
          <a:stretch>
            <a:fillRect/>
          </a:stretch>
        </p:blipFill>
        <p:spPr>
          <a:xfrm>
            <a:off x="5471150" y="2459825"/>
            <a:ext cx="3592799" cy="2019662"/>
          </a:xfrm>
          <a:prstGeom prst="rect">
            <a:avLst/>
          </a:prstGeom>
          <a:noFill/>
          <a:ln>
            <a:noFill/>
          </a:ln>
        </p:spPr>
      </p:pic>
      <p:sp>
        <p:nvSpPr>
          <p:cNvPr id="116" name="Google Shape;116;p19"/>
          <p:cNvSpPr txBox="1"/>
          <p:nvPr/>
        </p:nvSpPr>
        <p:spPr>
          <a:xfrm>
            <a:off x="5471150" y="4479475"/>
            <a:ext cx="17415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lt2"/>
                </a:solidFill>
                <a:latin typeface="Roboto"/>
                <a:ea typeface="Roboto"/>
                <a:cs typeface="Roboto"/>
                <a:sym typeface="Roboto"/>
              </a:rPr>
              <a:t>Source: Yi, M. (2019). A complete guide to histograms. Atlassian</a:t>
            </a:r>
            <a:endParaRPr sz="400">
              <a:solidFill>
                <a:schemeClr val="lt2"/>
              </a:solidFill>
              <a:latin typeface="Roboto"/>
              <a:ea typeface="Roboto"/>
              <a:cs typeface="Roboto"/>
              <a:sym typeface="Roboto"/>
            </a:endParaRPr>
          </a:p>
        </p:txBody>
      </p:sp>
      <p:pic>
        <p:nvPicPr>
          <p:cNvPr id="117" name="Google Shape;117;p19"/>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3</a:t>
            </a:r>
            <a:r>
              <a:rPr lang="en">
                <a:solidFill>
                  <a:srgbClr val="EAAA00"/>
                </a:solidFill>
              </a:rPr>
              <a:t>. Boxplot</a:t>
            </a:r>
            <a:endParaRPr>
              <a:solidFill>
                <a:srgbClr val="EAAA00"/>
              </a:solidFill>
            </a:endParaRPr>
          </a:p>
        </p:txBody>
      </p:sp>
      <p:sp>
        <p:nvSpPr>
          <p:cNvPr id="123" name="Google Shape;123;p20"/>
          <p:cNvSpPr txBox="1"/>
          <p:nvPr/>
        </p:nvSpPr>
        <p:spPr>
          <a:xfrm>
            <a:off x="0" y="1795800"/>
            <a:ext cx="5246400" cy="306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What is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Boxplot (or box-and-whisker plot) presents the distribution of a variable.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It shows the minimum, first quartile (Q1), median (Q2), third quartile (Q3), and maximum values..</a:t>
            </a:r>
            <a:endParaRPr>
              <a:solidFill>
                <a:schemeClr val="lt2"/>
              </a:solidFill>
              <a:latin typeface="Roboto"/>
              <a:ea typeface="Roboto"/>
              <a:cs typeface="Roboto"/>
              <a:sym typeface="Roboto"/>
            </a:endParaRPr>
          </a:p>
          <a:p>
            <a:pPr indent="0" lvl="0" marL="457200" rtl="0" algn="l">
              <a:spcBef>
                <a:spcPts val="0"/>
              </a:spcBef>
              <a:spcAft>
                <a:spcPts val="0"/>
              </a:spcAft>
              <a:buNone/>
            </a:pPr>
            <a:r>
              <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AutoNum type="arabicPeriod"/>
            </a:pPr>
            <a:r>
              <a:rPr lang="en">
                <a:solidFill>
                  <a:schemeClr val="lt2"/>
                </a:solidFill>
                <a:latin typeface="Roboto"/>
                <a:ea typeface="Roboto"/>
                <a:cs typeface="Roboto"/>
                <a:sym typeface="Roboto"/>
              </a:rPr>
              <a:t>When to use it?</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Use for visualizing a single continuous variable</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Great for understanding distributions, spread, skewness, and detecting outliers.</a:t>
            </a:r>
            <a:endParaRPr>
              <a:solidFill>
                <a:schemeClr val="lt2"/>
              </a:solidFill>
              <a:latin typeface="Roboto"/>
              <a:ea typeface="Roboto"/>
              <a:cs typeface="Roboto"/>
              <a:sym typeface="Roboto"/>
            </a:endParaRPr>
          </a:p>
          <a:p>
            <a:pPr indent="-317500" lvl="0" marL="457200" rtl="0" algn="l">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Avoid if: </a:t>
            </a:r>
            <a:r>
              <a:rPr lang="en">
                <a:solidFill>
                  <a:schemeClr val="lt2"/>
                </a:solidFill>
                <a:latin typeface="Roboto"/>
                <a:ea typeface="Roboto"/>
                <a:cs typeface="Roboto"/>
                <a:sym typeface="Roboto"/>
              </a:rPr>
              <a:t>Data only contains a few observations.</a:t>
            </a:r>
            <a:endParaRPr>
              <a:solidFill>
                <a:schemeClr val="lt2"/>
              </a:solidFill>
              <a:latin typeface="Roboto"/>
              <a:ea typeface="Roboto"/>
              <a:cs typeface="Roboto"/>
              <a:sym typeface="Roboto"/>
            </a:endParaRPr>
          </a:p>
        </p:txBody>
      </p:sp>
      <p:pic>
        <p:nvPicPr>
          <p:cNvPr id="124" name="Google Shape;124;p20"/>
          <p:cNvPicPr preferRelativeResize="0"/>
          <p:nvPr/>
        </p:nvPicPr>
        <p:blipFill>
          <a:blip r:embed="rId3">
            <a:alphaModFix/>
          </a:blip>
          <a:stretch>
            <a:fillRect/>
          </a:stretch>
        </p:blipFill>
        <p:spPr>
          <a:xfrm>
            <a:off x="5420213" y="1704575"/>
            <a:ext cx="3592801" cy="1796401"/>
          </a:xfrm>
          <a:prstGeom prst="rect">
            <a:avLst/>
          </a:prstGeom>
          <a:noFill/>
          <a:ln>
            <a:noFill/>
          </a:ln>
        </p:spPr>
      </p:pic>
      <p:pic>
        <p:nvPicPr>
          <p:cNvPr id="125" name="Google Shape;125;p20"/>
          <p:cNvPicPr preferRelativeResize="0"/>
          <p:nvPr/>
        </p:nvPicPr>
        <p:blipFill>
          <a:blip r:embed="rId4">
            <a:alphaModFix/>
          </a:blip>
          <a:stretch>
            <a:fillRect/>
          </a:stretch>
        </p:blipFill>
        <p:spPr>
          <a:xfrm>
            <a:off x="5420213" y="3500975"/>
            <a:ext cx="2853924" cy="1335775"/>
          </a:xfrm>
          <a:prstGeom prst="rect">
            <a:avLst/>
          </a:prstGeom>
          <a:noFill/>
          <a:ln>
            <a:noFill/>
          </a:ln>
        </p:spPr>
      </p:pic>
      <p:sp>
        <p:nvSpPr>
          <p:cNvPr id="126" name="Google Shape;126;p20"/>
          <p:cNvSpPr txBox="1"/>
          <p:nvPr/>
        </p:nvSpPr>
        <p:spPr>
          <a:xfrm>
            <a:off x="5420225" y="4836750"/>
            <a:ext cx="197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lt2"/>
                </a:solidFill>
                <a:latin typeface="Roboto"/>
                <a:ea typeface="Roboto"/>
                <a:cs typeface="Roboto"/>
                <a:sym typeface="Roboto"/>
              </a:rPr>
              <a:t>Source: Galarnyk, M. (2019). Understanding Boxplots. KDNuggets.</a:t>
            </a:r>
            <a:endParaRPr sz="400">
              <a:solidFill>
                <a:schemeClr val="lt2"/>
              </a:solidFill>
              <a:latin typeface="Roboto"/>
              <a:ea typeface="Roboto"/>
              <a:cs typeface="Roboto"/>
              <a:sym typeface="Roboto"/>
            </a:endParaRPr>
          </a:p>
          <a:p>
            <a:pPr indent="0" lvl="0" marL="0" rtl="0" algn="l">
              <a:spcBef>
                <a:spcPts val="0"/>
              </a:spcBef>
              <a:spcAft>
                <a:spcPts val="0"/>
              </a:spcAft>
              <a:buNone/>
            </a:pPr>
            <a:r>
              <a:rPr lang="en" sz="400">
                <a:solidFill>
                  <a:schemeClr val="lt2"/>
                </a:solidFill>
                <a:latin typeface="Roboto"/>
                <a:ea typeface="Roboto"/>
                <a:cs typeface="Roboto"/>
                <a:sym typeface="Roboto"/>
              </a:rPr>
              <a:t>Source: McLeod, S. (2025). Reading a Box and Whisker Plot. SimplyPsychology.</a:t>
            </a:r>
            <a:endParaRPr sz="400">
              <a:solidFill>
                <a:schemeClr val="lt2"/>
              </a:solidFill>
              <a:latin typeface="Roboto"/>
              <a:ea typeface="Roboto"/>
              <a:cs typeface="Roboto"/>
              <a:sym typeface="Roboto"/>
            </a:endParaRPr>
          </a:p>
        </p:txBody>
      </p:sp>
      <p:pic>
        <p:nvPicPr>
          <p:cNvPr id="127" name="Google Shape;127;p20"/>
          <p:cNvPicPr preferRelativeResize="0"/>
          <p:nvPr/>
        </p:nvPicPr>
        <p:blipFill>
          <a:blip r:embed="rId5">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855"/>
        </a:solidFill>
      </p:bgPr>
    </p:bg>
    <p:spTree>
      <p:nvGrpSpPr>
        <p:cNvPr id="131" name="Shape 131"/>
        <p:cNvGrpSpPr/>
        <p:nvPr/>
      </p:nvGrpSpPr>
      <p:grpSpPr>
        <a:xfrm>
          <a:off x="0" y="0"/>
          <a:ext cx="0" cy="0"/>
          <a:chOff x="0" y="0"/>
          <a:chExt cx="0" cy="0"/>
        </a:xfrm>
      </p:grpSpPr>
      <p:sp>
        <p:nvSpPr>
          <p:cNvPr id="132" name="Google Shape;132;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EAAA00"/>
                </a:solidFill>
              </a:rPr>
              <a:t>3. Boxplot</a:t>
            </a:r>
            <a:endParaRPr>
              <a:solidFill>
                <a:srgbClr val="EAAA00"/>
              </a:solidFill>
            </a:endParaRPr>
          </a:p>
        </p:txBody>
      </p:sp>
      <p:graphicFrame>
        <p:nvGraphicFramePr>
          <p:cNvPr id="133" name="Google Shape;133;p21"/>
          <p:cNvGraphicFramePr/>
          <p:nvPr/>
        </p:nvGraphicFramePr>
        <p:xfrm>
          <a:off x="289400" y="1808050"/>
          <a:ext cx="3000000" cy="3000000"/>
        </p:xfrm>
        <a:graphic>
          <a:graphicData uri="http://schemas.openxmlformats.org/drawingml/2006/table">
            <a:tbl>
              <a:tblPr>
                <a:noFill/>
                <a:tableStyleId>{2619AC22-A908-482F-A7E7-33DC3817EBCB}</a:tableStyleId>
              </a:tblPr>
              <a:tblGrid>
                <a:gridCol w="1395025"/>
                <a:gridCol w="1395025"/>
              </a:tblGrid>
              <a:tr h="369075">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B</a:t>
                      </a:r>
                      <a:endParaRPr/>
                    </a:p>
                  </a:txBody>
                  <a:tcPr marT="91425" marB="91425" marR="91425" marL="91425"/>
                </a:tc>
              </a:tr>
              <a:tr h="369075">
                <a:tc>
                  <a:txBody>
                    <a:bodyPr/>
                    <a:lstStyle/>
                    <a:p>
                      <a:pPr indent="0" lvl="0" marL="0" rtl="0" algn="ctr">
                        <a:spcBef>
                          <a:spcPts val="0"/>
                        </a:spcBef>
                        <a:spcAft>
                          <a:spcPts val="0"/>
                        </a:spcAft>
                        <a:buNone/>
                      </a:pPr>
                      <a:r>
                        <a:rPr lang="en"/>
                        <a:t>60</a:t>
                      </a:r>
                      <a:endParaRPr/>
                    </a:p>
                  </a:txBody>
                  <a:tcPr marT="91425" marB="91425" marR="91425" marL="91425"/>
                </a:tc>
                <a:tc>
                  <a:txBody>
                    <a:bodyPr/>
                    <a:lstStyle/>
                    <a:p>
                      <a:pPr indent="0" lvl="0" marL="0" rtl="0" algn="ctr">
                        <a:spcBef>
                          <a:spcPts val="0"/>
                        </a:spcBef>
                        <a:spcAft>
                          <a:spcPts val="0"/>
                        </a:spcAft>
                        <a:buNone/>
                      </a:pPr>
                      <a:r>
                        <a:rPr lang="en"/>
                        <a:t>60</a:t>
                      </a:r>
                      <a:endParaRPr/>
                    </a:p>
                  </a:txBody>
                  <a:tcPr marT="91425" marB="91425" marR="91425" marL="91425"/>
                </a:tc>
              </a:tr>
              <a:tr h="369075">
                <a:tc>
                  <a:txBody>
                    <a:bodyPr/>
                    <a:lstStyle/>
                    <a:p>
                      <a:pPr indent="0" lvl="0" marL="0" rtl="0" algn="ctr">
                        <a:spcBef>
                          <a:spcPts val="0"/>
                        </a:spcBef>
                        <a:spcAft>
                          <a:spcPts val="0"/>
                        </a:spcAft>
                        <a:buNone/>
                      </a:pPr>
                      <a:r>
                        <a:rPr lang="en"/>
                        <a:t>61</a:t>
                      </a:r>
                      <a:endParaRPr/>
                    </a:p>
                  </a:txBody>
                  <a:tcPr marT="91425" marB="91425" marR="91425" marL="91425"/>
                </a:tc>
                <a:tc>
                  <a:txBody>
                    <a:bodyPr/>
                    <a:lstStyle/>
                    <a:p>
                      <a:pPr indent="0" lvl="0" marL="0" rtl="0" algn="ctr">
                        <a:spcBef>
                          <a:spcPts val="0"/>
                        </a:spcBef>
                        <a:spcAft>
                          <a:spcPts val="0"/>
                        </a:spcAft>
                        <a:buNone/>
                      </a:pPr>
                      <a:r>
                        <a:rPr lang="en"/>
                        <a:t>61</a:t>
                      </a:r>
                      <a:endParaRPr/>
                    </a:p>
                  </a:txBody>
                  <a:tcPr marT="91425" marB="91425" marR="91425" marL="91425"/>
                </a:tc>
              </a:tr>
              <a:tr h="369075">
                <a:tc>
                  <a:txBody>
                    <a:bodyPr/>
                    <a:lstStyle/>
                    <a:p>
                      <a:pPr indent="0" lvl="0" marL="0" rtl="0" algn="ctr">
                        <a:spcBef>
                          <a:spcPts val="0"/>
                        </a:spcBef>
                        <a:spcAft>
                          <a:spcPts val="0"/>
                        </a:spcAft>
                        <a:buNone/>
                      </a:pPr>
                      <a:r>
                        <a:rPr lang="en"/>
                        <a:t>62</a:t>
                      </a:r>
                      <a:endParaRPr/>
                    </a:p>
                  </a:txBody>
                  <a:tcPr marT="91425" marB="91425" marR="91425" marL="91425"/>
                </a:tc>
                <a:tc>
                  <a:txBody>
                    <a:bodyPr/>
                    <a:lstStyle/>
                    <a:p>
                      <a:pPr indent="0" lvl="0" marL="0" rtl="0" algn="ctr">
                        <a:spcBef>
                          <a:spcPts val="0"/>
                        </a:spcBef>
                        <a:spcAft>
                          <a:spcPts val="0"/>
                        </a:spcAft>
                        <a:buNone/>
                      </a:pPr>
                      <a:r>
                        <a:rPr lang="en"/>
                        <a:t>62</a:t>
                      </a:r>
                      <a:endParaRPr/>
                    </a:p>
                  </a:txBody>
                  <a:tcPr marT="91425" marB="91425" marR="91425" marL="91425"/>
                </a:tc>
              </a:tr>
              <a:tr h="369075">
                <a:tc>
                  <a:txBody>
                    <a:bodyPr/>
                    <a:lstStyle/>
                    <a:p>
                      <a:pPr indent="0" lvl="0" marL="0" rtl="0" algn="ctr">
                        <a:spcBef>
                          <a:spcPts val="0"/>
                        </a:spcBef>
                        <a:spcAft>
                          <a:spcPts val="0"/>
                        </a:spcAft>
                        <a:buNone/>
                      </a:pPr>
                      <a:r>
                        <a:rPr lang="en"/>
                        <a:t>63</a:t>
                      </a:r>
                      <a:endParaRPr/>
                    </a:p>
                  </a:txBody>
                  <a:tcPr marT="91425" marB="91425" marR="91425" marL="91425"/>
                </a:tc>
                <a:tc>
                  <a:txBody>
                    <a:bodyPr/>
                    <a:lstStyle/>
                    <a:p>
                      <a:pPr indent="0" lvl="0" marL="0" rtl="0" algn="ctr">
                        <a:spcBef>
                          <a:spcPts val="0"/>
                        </a:spcBef>
                        <a:spcAft>
                          <a:spcPts val="0"/>
                        </a:spcAft>
                        <a:buNone/>
                      </a:pPr>
                      <a:r>
                        <a:rPr lang="en"/>
                        <a:t>63</a:t>
                      </a:r>
                      <a:endParaRPr/>
                    </a:p>
                  </a:txBody>
                  <a:tcPr marT="91425" marB="91425" marR="91425" marL="91425"/>
                </a:tc>
              </a:tr>
              <a:tr h="369075">
                <a:tc>
                  <a:txBody>
                    <a:bodyPr/>
                    <a:lstStyle/>
                    <a:p>
                      <a:pPr indent="0" lvl="0" marL="0" rtl="0" algn="ctr">
                        <a:spcBef>
                          <a:spcPts val="0"/>
                        </a:spcBef>
                        <a:spcAft>
                          <a:spcPts val="0"/>
                        </a:spcAft>
                        <a:buNone/>
                      </a:pPr>
                      <a:r>
                        <a:rPr lang="en"/>
                        <a:t>64</a:t>
                      </a:r>
                      <a:endParaRPr/>
                    </a:p>
                  </a:txBody>
                  <a:tcPr marT="91425" marB="91425" marR="91425" marL="91425"/>
                </a:tc>
                <a:tc>
                  <a:txBody>
                    <a:bodyPr/>
                    <a:lstStyle/>
                    <a:p>
                      <a:pPr indent="0" lvl="0" marL="0" rtl="0" algn="ctr">
                        <a:spcBef>
                          <a:spcPts val="0"/>
                        </a:spcBef>
                        <a:spcAft>
                          <a:spcPts val="0"/>
                        </a:spcAft>
                        <a:buNone/>
                      </a:pPr>
                      <a:r>
                        <a:rPr lang="en"/>
                        <a:t>64</a:t>
                      </a:r>
                      <a:endParaRPr/>
                    </a:p>
                  </a:txBody>
                  <a:tcPr marT="91425" marB="91425" marR="91425" marL="91425"/>
                </a:tc>
              </a:tr>
              <a:tr h="369075">
                <a:tc>
                  <a:txBody>
                    <a:bodyPr/>
                    <a:lstStyle/>
                    <a:p>
                      <a:pPr indent="0" lvl="0" marL="0" rtl="0" algn="ctr">
                        <a:spcBef>
                          <a:spcPts val="0"/>
                        </a:spcBef>
                        <a:spcAft>
                          <a:spcPts val="0"/>
                        </a:spcAft>
                        <a:buNone/>
                      </a:pPr>
                      <a:r>
                        <a:rPr lang="en"/>
                        <a:t>65</a:t>
                      </a:r>
                      <a:endParaRPr/>
                    </a:p>
                  </a:txBody>
                  <a:tcPr marT="91425" marB="91425" marR="91425" marL="91425"/>
                </a:tc>
                <a:tc>
                  <a:txBody>
                    <a:bodyPr/>
                    <a:lstStyle/>
                    <a:p>
                      <a:pPr indent="0" lvl="0" marL="0" rtl="0" algn="ctr">
                        <a:spcBef>
                          <a:spcPts val="0"/>
                        </a:spcBef>
                        <a:spcAft>
                          <a:spcPts val="0"/>
                        </a:spcAft>
                        <a:buNone/>
                      </a:pPr>
                      <a:r>
                        <a:rPr lang="en"/>
                        <a:t>68</a:t>
                      </a:r>
                      <a:endParaRPr/>
                    </a:p>
                  </a:txBody>
                  <a:tcPr marT="91425" marB="91425" marR="91425" marL="91425"/>
                </a:tc>
              </a:tr>
              <a:tr h="369075">
                <a:tc>
                  <a:txBody>
                    <a:bodyPr/>
                    <a:lstStyle/>
                    <a:p>
                      <a:pPr indent="0" lvl="0" marL="0" rtl="0" algn="ctr">
                        <a:spcBef>
                          <a:spcPts val="0"/>
                        </a:spcBef>
                        <a:spcAft>
                          <a:spcPts val="0"/>
                        </a:spcAft>
                        <a:buNone/>
                      </a:pPr>
                      <a:r>
                        <a:rPr lang="en"/>
                        <a:t>75</a:t>
                      </a:r>
                      <a:endParaRPr/>
                    </a:p>
                  </a:txBody>
                  <a:tcPr marT="91425" marB="91425" marR="91425" marL="91425"/>
                </a:tc>
                <a:tc>
                  <a:txBody>
                    <a:bodyPr/>
                    <a:lstStyle/>
                    <a:p>
                      <a:pPr indent="0" lvl="0" marL="0" rtl="0" algn="ctr">
                        <a:spcBef>
                          <a:spcPts val="0"/>
                        </a:spcBef>
                        <a:spcAft>
                          <a:spcPts val="0"/>
                        </a:spcAft>
                        <a:buNone/>
                      </a:pPr>
                      <a:r>
                        <a:rPr lang="en"/>
                        <a:t>75</a:t>
                      </a:r>
                      <a:endParaRPr/>
                    </a:p>
                  </a:txBody>
                  <a:tcPr marT="91425" marB="91425" marR="91425" marL="91425"/>
                </a:tc>
              </a:tr>
            </a:tbl>
          </a:graphicData>
        </a:graphic>
      </p:graphicFrame>
      <p:pic>
        <p:nvPicPr>
          <p:cNvPr id="134" name="Google Shape;134;p21"/>
          <p:cNvPicPr preferRelativeResize="0"/>
          <p:nvPr/>
        </p:nvPicPr>
        <p:blipFill>
          <a:blip r:embed="rId3">
            <a:alphaModFix/>
          </a:blip>
          <a:stretch>
            <a:fillRect/>
          </a:stretch>
        </p:blipFill>
        <p:spPr>
          <a:xfrm>
            <a:off x="3776250" y="1808050"/>
            <a:ext cx="5135928" cy="3169600"/>
          </a:xfrm>
          <a:prstGeom prst="rect">
            <a:avLst/>
          </a:prstGeom>
          <a:noFill/>
          <a:ln>
            <a:noFill/>
          </a:ln>
        </p:spPr>
      </p:pic>
      <p:pic>
        <p:nvPicPr>
          <p:cNvPr id="135" name="Google Shape;135;p21"/>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