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256" r:id="rId2"/>
    <p:sldId id="720" r:id="rId3"/>
    <p:sldId id="733" r:id="rId4"/>
    <p:sldId id="668" r:id="rId5"/>
    <p:sldId id="671" r:id="rId6"/>
    <p:sldId id="673" r:id="rId7"/>
    <p:sldId id="670" r:id="rId8"/>
    <p:sldId id="674" r:id="rId9"/>
    <p:sldId id="675" r:id="rId10"/>
    <p:sldId id="676" r:id="rId11"/>
    <p:sldId id="784" r:id="rId12"/>
    <p:sldId id="785" r:id="rId13"/>
    <p:sldId id="879" r:id="rId14"/>
    <p:sldId id="795" r:id="rId15"/>
    <p:sldId id="797" r:id="rId16"/>
    <p:sldId id="843" r:id="rId17"/>
    <p:sldId id="844" r:id="rId18"/>
    <p:sldId id="846" r:id="rId19"/>
    <p:sldId id="889" r:id="rId20"/>
  </p:sldIdLst>
  <p:sldSz cx="9144000" cy="6858000" type="screen4x3"/>
  <p:notesSz cx="6858000" cy="9872663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33CC33"/>
    <a:srgbClr val="C2360A"/>
    <a:srgbClr val="F31919"/>
    <a:srgbClr val="CC3300"/>
    <a:srgbClr val="800080"/>
    <a:srgbClr val="C83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2" autoAdjust="0"/>
    <p:restoredTop sz="93702" autoAdjust="0"/>
  </p:normalViewPr>
  <p:slideViewPr>
    <p:cSldViewPr snapToObjects="1">
      <p:cViewPr varScale="1">
        <p:scale>
          <a:sx n="66" d="100"/>
          <a:sy n="66" d="100"/>
        </p:scale>
        <p:origin x="157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54"/>
    </p:cViewPr>
  </p:sorterViewPr>
  <p:notesViewPr>
    <p:cSldViewPr snapToObjects="1">
      <p:cViewPr>
        <p:scale>
          <a:sx n="75" d="100"/>
          <a:sy n="75" d="100"/>
        </p:scale>
        <p:origin x="-150" y="2736"/>
      </p:cViewPr>
      <p:guideLst>
        <p:guide orient="horz" pos="310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38462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6250"/>
            <a:ext cx="2938463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9366250"/>
            <a:ext cx="2938462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17329C-6D46-46F3-9D51-1238A7EF4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397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0" y="720725"/>
            <a:ext cx="5016500" cy="376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22813"/>
            <a:ext cx="5048250" cy="4402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38462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6250"/>
            <a:ext cx="2938463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9366250"/>
            <a:ext cx="2938462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CF906C-E2BD-4E91-B1CF-F9F4B1634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813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D863C5-216F-4C40-835A-86AFD995463B}" type="slidenum">
              <a:rPr lang="zh-CN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488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DA0E3-C6B1-4A81-B45C-0AB52CFC52E2}" type="slidenum">
              <a:rPr lang="zh-CN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22313"/>
            <a:ext cx="5013325" cy="3759200"/>
          </a:xfrm>
          <a:ln w="12700"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03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CC7555-61E4-477E-87BE-BF7FF61D92A6}" type="slidenum">
              <a:rPr lang="zh-CN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22313"/>
            <a:ext cx="5013325" cy="3759200"/>
          </a:xfrm>
          <a:ln w="12700"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24400"/>
            <a:ext cx="5045075" cy="4398963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解释：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值传递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的含义是，在调用函数时，将实参变量的值取出来，复制给形参变量，使形参变量在数值上与实参变量相等。在函数内部使用从实参中复制来的值进行处理。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Ｃ语言中的实参可以是一个表达式，调用时先计算表达式的值，再将结果（值）复制到形参变量中，一旦函数执行完毕，这些存储单元所保存的值不再保留。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形式参数是函数的局部变量，仅在函数内部才有意义。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函数间形参变量与实参变量的值的传递过程类似于日常生活中的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复印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操作。</a:t>
            </a:r>
            <a:endParaRPr lang="zh-CN" altLang="en-US" sz="9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9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4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CA65D9-02FE-494A-AAC5-02A12D862799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22313"/>
            <a:ext cx="5013325" cy="3759200"/>
          </a:xfrm>
          <a:ln w="12700"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画图讲冒泡，强化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插入法：</a:t>
            </a:r>
            <a:endParaRPr lang="en-US" altLang="zh-CN" smtClean="0"/>
          </a:p>
          <a:p>
            <a:r>
              <a:rPr lang="en-US" altLang="zh-CN" smtClean="0"/>
              <a:t>for(i=1;i&lt;n;i++)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for(j=i-1;j&gt;= 0;j--)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if(a[j+1]&lt;a[j]){t=a[j];a[j]=a[j+1];a[j+1]=t;} 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774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板书：</a:t>
            </a:r>
            <a:r>
              <a:rPr lang="en-US" altLang="zh-CN" b="1" smtClean="0"/>
              <a:t>isSameWithTwo </a:t>
            </a:r>
            <a:r>
              <a:rPr lang="zh-CN" altLang="en-US" b="1" smtClean="0"/>
              <a:t>函数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#include &lt;ctime&gt;</a:t>
            </a:r>
          </a:p>
          <a:p>
            <a:r>
              <a:rPr lang="en-US" altLang="zh-CN" smtClean="0"/>
              <a:t>using namespace std;</a:t>
            </a:r>
          </a:p>
          <a:p>
            <a:r>
              <a:rPr lang="en-US" altLang="zh-CN" smtClean="0"/>
              <a:t>void randomBirthday(int [],int );</a:t>
            </a:r>
          </a:p>
          <a:p>
            <a:r>
              <a:rPr lang="en-US" altLang="zh-CN" smtClean="0"/>
              <a:t>int isSameWithTwo(int *,int );</a:t>
            </a:r>
          </a:p>
          <a:p>
            <a:r>
              <a:rPr lang="en-US" altLang="zh-CN" smtClean="0"/>
              <a:t>int main( )</a:t>
            </a:r>
          </a:p>
          <a:p>
            <a:r>
              <a:rPr lang="en-US" altLang="zh-CN" smtClean="0"/>
              <a:t>{ </a:t>
            </a:r>
          </a:p>
          <a:p>
            <a:r>
              <a:rPr lang="en-US" altLang="zh-CN" smtClean="0"/>
              <a:t>	srand(time(NULL)); //</a:t>
            </a:r>
            <a:r>
              <a:rPr lang="zh-CN" altLang="en-US" smtClean="0"/>
              <a:t>生成随机数种子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int birthday[50];</a:t>
            </a:r>
          </a:p>
          <a:p>
            <a:r>
              <a:rPr lang="en-US" altLang="zh-CN" smtClean="0"/>
              <a:t>	int i,same=0;</a:t>
            </a:r>
          </a:p>
          <a:p>
            <a:r>
              <a:rPr lang="en-US" altLang="zh-CN" smtClean="0"/>
              <a:t>	for(i=0;i&lt;10000;i++)</a:t>
            </a:r>
          </a:p>
          <a:p>
            <a:r>
              <a:rPr lang="en-US" altLang="zh-CN" smtClean="0"/>
              <a:t>	{	</a:t>
            </a:r>
          </a:p>
          <a:p>
            <a:r>
              <a:rPr lang="en-US" altLang="zh-CN" smtClean="0"/>
              <a:t>		randomBirthday(birthday,50);</a:t>
            </a:r>
          </a:p>
          <a:p>
            <a:r>
              <a:rPr lang="en-US" altLang="zh-CN" smtClean="0"/>
              <a:t>		if(isSameWithTwo(birthday,50))  same++;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cout&lt;&lt;"10000</a:t>
            </a:r>
            <a:r>
              <a:rPr lang="zh-CN" altLang="en-US" smtClean="0"/>
              <a:t>次测试，有</a:t>
            </a:r>
            <a:r>
              <a:rPr lang="en-US" altLang="zh-CN" smtClean="0"/>
              <a:t>"&lt;&lt;same&lt;&lt;" </a:t>
            </a:r>
            <a:r>
              <a:rPr lang="zh-CN" altLang="en-US" smtClean="0"/>
              <a:t>次出现相同的，相同的概率是</a:t>
            </a:r>
            <a:r>
              <a:rPr lang="en-US" altLang="zh-CN" smtClean="0"/>
              <a:t>:"&lt;&lt;same*1.0/10000&lt;&lt;endl; </a:t>
            </a:r>
          </a:p>
          <a:p>
            <a:r>
              <a:rPr lang="en-US" altLang="zh-CN" smtClean="0"/>
              <a:t>	return 0; 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随机生成</a:t>
            </a:r>
            <a:r>
              <a:rPr lang="en-US" altLang="zh-CN" smtClean="0"/>
              <a:t>50</a:t>
            </a:r>
            <a:r>
              <a:rPr lang="zh-CN" altLang="en-US" smtClean="0"/>
              <a:t>个人生日</a:t>
            </a:r>
          </a:p>
          <a:p>
            <a:r>
              <a:rPr lang="en-US" altLang="zh-CN" smtClean="0"/>
              <a:t>void randomBirthday(int a[],int n)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int i;</a:t>
            </a:r>
          </a:p>
          <a:p>
            <a:r>
              <a:rPr lang="en-US" altLang="zh-CN" smtClean="0"/>
              <a:t> 	for(i=0;i&lt;n;i++)</a:t>
            </a:r>
          </a:p>
          <a:p>
            <a:r>
              <a:rPr lang="en-US" altLang="zh-CN" smtClean="0"/>
              <a:t>		a[i]=(rand()%365)+1; 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判断如果两个人相同函数</a:t>
            </a:r>
          </a:p>
          <a:p>
            <a:r>
              <a:rPr lang="en-US" altLang="zh-CN" smtClean="0"/>
              <a:t>int isSameWithTwo(int *a,int n)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int i,j;</a:t>
            </a:r>
          </a:p>
          <a:p>
            <a:r>
              <a:rPr lang="en-US" altLang="zh-CN" smtClean="0"/>
              <a:t>	for(i=0;i&lt;n-1;i++)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for(j=i+1;j&lt;n;j++)</a:t>
            </a:r>
          </a:p>
          <a:p>
            <a:r>
              <a:rPr lang="en-US" altLang="zh-CN" smtClean="0"/>
              <a:t>		{</a:t>
            </a:r>
          </a:p>
          <a:p>
            <a:r>
              <a:rPr lang="en-US" altLang="zh-CN" smtClean="0"/>
              <a:t>			if(a[i]==a[j])	return 1;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return 0;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B0469B-BE35-4E1A-9890-4A9B48BA2B14}" type="slidenum">
              <a:rPr lang="zh-CN" altLang="en-US" sz="100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0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2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强调顺序性和连续性</a:t>
            </a:r>
            <a:endParaRPr lang="en-US" altLang="zh-CN" dirty="0" smtClean="0"/>
          </a:p>
          <a:p>
            <a:r>
              <a:rPr lang="zh-CN" altLang="en-US" dirty="0" smtClean="0"/>
              <a:t>画图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95B415-7882-4CE3-ACD1-1BFBB3F3709C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9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2A0538-CD95-46C6-B481-747F6E8DEE9F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回看下标越界 损人不利己  如何根据</a:t>
            </a:r>
            <a:r>
              <a:rPr kumimoji="1" lang="en-US" altLang="zh-CN" b="1" smtClean="0">
                <a:sym typeface="Monotype Sorts"/>
              </a:rPr>
              <a:t>score</a:t>
            </a:r>
            <a:r>
              <a:rPr kumimoji="1" lang="zh-CN" altLang="en-US" b="1" smtClean="0">
                <a:sym typeface="Monotype Sorts"/>
              </a:rPr>
              <a:t>找到</a:t>
            </a:r>
            <a:r>
              <a:rPr kumimoji="1" lang="en-US" altLang="zh-CN" b="1" smtClean="0">
                <a:sym typeface="Monotype Sorts"/>
              </a:rPr>
              <a:t>score</a:t>
            </a:r>
            <a:r>
              <a:rPr kumimoji="1" lang="en-US" altLang="en-US" b="1" smtClean="0">
                <a:sym typeface="Monotype Sorts"/>
              </a:rPr>
              <a:t>[2]</a:t>
            </a:r>
            <a:endParaRPr kumimoji="1" lang="zh-CN" altLang="en-US" b="1" smtClean="0"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353531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数组名可以看作一个地址常量，不是变量带下标才是变量，下标操作的灵活性，从小到大，从大到小，顺序可控制</a:t>
            </a:r>
          </a:p>
        </p:txBody>
      </p:sp>
    </p:spTree>
    <p:extLst>
      <p:ext uri="{BB962C8B-B14F-4D97-AF65-F5344CB8AC3E}">
        <p14:creationId xmlns:p14="http://schemas.microsoft.com/office/powerpoint/2010/main" val="160389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/>
              <a:t>编译器：加循环，变成选择法排序</a:t>
            </a:r>
          </a:p>
        </p:txBody>
      </p:sp>
    </p:spTree>
    <p:extLst>
      <p:ext uri="{BB962C8B-B14F-4D97-AF65-F5344CB8AC3E}">
        <p14:creationId xmlns:p14="http://schemas.microsoft.com/office/powerpoint/2010/main" val="11977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从例</a:t>
            </a:r>
            <a:r>
              <a:rPr lang="en-US" altLang="zh-CN" dirty="0" smtClean="0"/>
              <a:t>5-4</a:t>
            </a:r>
            <a:r>
              <a:rPr lang="zh-CN" altLang="en-US" dirty="0" smtClean="0"/>
              <a:t>板书修改</a:t>
            </a:r>
          </a:p>
        </p:txBody>
      </p:sp>
    </p:spTree>
    <p:extLst>
      <p:ext uri="{BB962C8B-B14F-4D97-AF65-F5344CB8AC3E}">
        <p14:creationId xmlns:p14="http://schemas.microsoft.com/office/powerpoint/2010/main" val="240402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得出的过程</a:t>
            </a:r>
          </a:p>
          <a:p>
            <a:r>
              <a:rPr lang="zh-CN" altLang="en-US" smtClean="0"/>
              <a:t>比较</a:t>
            </a:r>
            <a:r>
              <a:rPr lang="en-US" altLang="zh-CN" smtClean="0"/>
              <a:t>6</a:t>
            </a:r>
            <a:r>
              <a:rPr lang="zh-CN" altLang="en-US" smtClean="0"/>
              <a:t>个数，第一趟</a:t>
            </a:r>
            <a:r>
              <a:rPr lang="en-US" altLang="zh-CN" smtClean="0"/>
              <a:t>J=0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从</a:t>
            </a:r>
            <a:r>
              <a:rPr lang="en-US" altLang="zh-CN" smtClean="0"/>
              <a:t>1</a:t>
            </a:r>
            <a:r>
              <a:rPr lang="zh-CN" altLang="en-US" smtClean="0"/>
              <a:t>到</a:t>
            </a:r>
            <a:r>
              <a:rPr lang="en-US" altLang="zh-CN" smtClean="0"/>
              <a:t>N-1</a:t>
            </a:r>
            <a:r>
              <a:rPr lang="zh-CN" altLang="en-US" smtClean="0"/>
              <a:t>，比较</a:t>
            </a:r>
            <a:r>
              <a:rPr lang="en-US" altLang="zh-CN" smtClean="0"/>
              <a:t>5</a:t>
            </a:r>
            <a:r>
              <a:rPr lang="zh-CN" altLang="en-US" smtClean="0"/>
              <a:t>次。</a:t>
            </a:r>
          </a:p>
          <a:p>
            <a:r>
              <a:rPr lang="en-US" altLang="zh-CN" smtClean="0"/>
              <a:t>J</a:t>
            </a:r>
            <a:r>
              <a:rPr lang="zh-CN" altLang="en-US" smtClean="0"/>
              <a:t>要从</a:t>
            </a:r>
            <a:r>
              <a:rPr lang="en-US" altLang="zh-CN" smtClean="0"/>
              <a:t>0</a:t>
            </a:r>
            <a:r>
              <a:rPr lang="zh-CN" altLang="en-US" smtClean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95272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看书</a:t>
            </a:r>
          </a:p>
        </p:txBody>
      </p:sp>
    </p:spTree>
    <p:extLst>
      <p:ext uri="{BB962C8B-B14F-4D97-AF65-F5344CB8AC3E}">
        <p14:creationId xmlns:p14="http://schemas.microsoft.com/office/powerpoint/2010/main" val="162221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个数，第一趟，</a:t>
            </a:r>
            <a:endParaRPr lang="en-US" altLang="zh-CN" smtClean="0"/>
          </a:p>
          <a:p>
            <a:r>
              <a:rPr lang="en-US" altLang="zh-CN" smtClean="0"/>
              <a:t>N-1-j</a:t>
            </a:r>
            <a:r>
              <a:rPr lang="zh-CN" altLang="en-US" smtClean="0"/>
              <a:t>的由来，确定</a:t>
            </a:r>
            <a:r>
              <a:rPr lang="en-US" altLang="zh-CN" smtClean="0"/>
              <a:t>8</a:t>
            </a:r>
            <a:r>
              <a:rPr lang="zh-CN" altLang="en-US" smtClean="0"/>
              <a:t>时，</a:t>
            </a:r>
            <a:r>
              <a:rPr lang="en-US" altLang="zh-CN" smtClean="0"/>
              <a:t>i</a:t>
            </a:r>
            <a:r>
              <a:rPr lang="zh-CN" altLang="en-US" smtClean="0"/>
              <a:t>到</a:t>
            </a:r>
            <a:r>
              <a:rPr lang="en-US" altLang="zh-CN" smtClean="0"/>
              <a:t>4</a:t>
            </a:r>
            <a:r>
              <a:rPr lang="zh-CN" altLang="en-US" smtClean="0"/>
              <a:t>，即</a:t>
            </a:r>
            <a:r>
              <a:rPr lang="en-US" altLang="zh-CN" smtClean="0"/>
              <a:t>6-1-1</a:t>
            </a:r>
            <a:r>
              <a:rPr lang="zh-CN" altLang="en-US" smtClean="0"/>
              <a:t>，与相邻元素比较</a:t>
            </a:r>
            <a:r>
              <a:rPr lang="en-US" altLang="zh-CN" smtClean="0"/>
              <a:t>i</a:t>
            </a:r>
            <a:r>
              <a:rPr lang="zh-CN" altLang="en-US" smtClean="0"/>
              <a:t>与</a:t>
            </a:r>
            <a:r>
              <a:rPr lang="en-US" altLang="zh-CN" smtClean="0"/>
              <a:t>i+1</a:t>
            </a:r>
            <a:r>
              <a:rPr lang="zh-CN" altLang="en-US" smtClean="0"/>
              <a:t>有关</a:t>
            </a:r>
          </a:p>
        </p:txBody>
      </p:sp>
    </p:spTree>
    <p:extLst>
      <p:ext uri="{BB962C8B-B14F-4D97-AF65-F5344CB8AC3E}">
        <p14:creationId xmlns:p14="http://schemas.microsoft.com/office/powerpoint/2010/main" val="181472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07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07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501CF87-B10B-4ACB-8332-94160BC7605B}" type="datetime1">
              <a:rPr lang="zh-CN" altLang="en-US"/>
              <a:pPr>
                <a:defRPr/>
              </a:pPr>
              <a:t>2020/11/11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6961-9288-4F25-9F68-2AF524216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84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FB46-7739-48BB-A756-E0182DC0D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1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312D1-6C0F-4D5C-9FFE-B905AABD5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79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546DA-4FF2-4D69-AB97-45DF883655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11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7C0C-3601-48FC-8AC8-EEDB2CB24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07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A45C-943A-4C8D-A1F1-26ED01C8D2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9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29D23-2B0B-4489-A2BB-927A2EDD4F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CD3A9-45F4-4A03-8F24-735B996301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5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272F9-F770-4778-A3B6-5F84D827B4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8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EE4B1-B0E9-4279-BCE9-7A8AF5AC69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5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D94B0-F2A6-45EB-8AE8-691B514203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4D89D-E9CC-4D52-A5F7-9CE533FE8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8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3D48D-EC9C-4EE9-BF34-B9566D20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60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BC2952F-2012-4E44-B013-57C94A4844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  <p:sldLayoutId id="2147484561" r:id="rId12"/>
    <p:sldLayoutId id="21474845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Rectangle 45"/>
          <p:cNvSpPr>
            <a:spLocks noChangeArrowheads="1"/>
          </p:cNvSpPr>
          <p:nvPr/>
        </p:nvSpPr>
        <p:spPr bwMode="auto">
          <a:xfrm>
            <a:off x="2776538" y="2533650"/>
            <a:ext cx="475963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章  数 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组（</a:t>
            </a:r>
            <a:r>
              <a:rPr lang="en-US" altLang="zh-CN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4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3850" y="333375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程序设计基础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4CED88-55B1-457E-972F-F6A0E2AB1216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016000"/>
            <a:ext cx="8001000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#include "stdio.h"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#define N 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void main(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{ int a[N],max,min,i;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for(i=0; i&lt;N; i++)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scanf("%d",&amp;a[i]);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min=max=a[0];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for (i=1; i&lt;N; i++)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if (a[i]&lt;min) min=a[i];       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/* min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存放最小值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else if (a[i]&gt;max) max=a[i];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/* max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存放最大值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printf("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最高分：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 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最低分：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%d",max,min);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printf("\n");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}</a:t>
            </a:r>
            <a:endParaRPr lang="zh-CN" altLang="en-US" sz="2400" b="1" smtClean="0">
              <a:latin typeface="Times New Roman" panose="02020603050405020304" pitchFamily="18" charset="0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8" r="7906" b="17502"/>
          <a:stretch>
            <a:fillRect/>
          </a:stretch>
        </p:blipFill>
        <p:spPr bwMode="auto">
          <a:xfrm>
            <a:off x="4140200" y="1916113"/>
            <a:ext cx="46085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9" descr="08CB1B~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334963"/>
            <a:ext cx="660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6775A7-915F-4311-8FB0-C446BD2D8173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71779" name="Rectangle 3"/>
          <p:cNvSpPr>
            <a:spLocks noChangeArrowheads="1"/>
          </p:cNvSpPr>
          <p:nvPr/>
        </p:nvSpPr>
        <p:spPr bwMode="auto">
          <a:xfrm>
            <a:off x="539750" y="2276475"/>
            <a:ext cx="8135938" cy="129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1588" indent="-1588" eaLnBrk="1" hangingPunct="1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【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5-5】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用选择法对输入的一组成绩按从低分到高分的顺序排序并输出。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7D4A58-F807-4E69-AF53-C9F53EFEAA6E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4679950"/>
          </a:xfrm>
        </p:spPr>
        <p:txBody>
          <a:bodyPr/>
          <a:lstStyle/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以</a:t>
            </a:r>
            <a:r>
              <a:rPr lang="en-US" altLang="zh-CN" sz="2800" b="1" smtClean="0">
                <a:latin typeface="Times New Roman" pitchFamily="18" charset="0"/>
              </a:rPr>
              <a:t>6</a:t>
            </a:r>
            <a:r>
              <a:rPr lang="zh-CN" altLang="en-US" sz="2800" b="1" smtClean="0">
                <a:latin typeface="Times New Roman" pitchFamily="18" charset="0"/>
              </a:rPr>
              <a:t>个数：</a:t>
            </a:r>
            <a:r>
              <a:rPr lang="en-US" altLang="zh-CN" sz="2800" b="1" smtClean="0">
                <a:latin typeface="Times New Roman" pitchFamily="18" charset="0"/>
              </a:rPr>
              <a:t>4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7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5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6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8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为例，按从小到大顺序用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选择法</a:t>
            </a:r>
            <a:r>
              <a:rPr lang="zh-CN" altLang="en-US" sz="2800" b="1" smtClean="0">
                <a:latin typeface="Times New Roman" pitchFamily="18" charset="0"/>
              </a:rPr>
              <a:t>排序。方法如下：</a:t>
            </a:r>
            <a:endParaRPr lang="en-US" altLang="zh-CN" sz="2800" b="1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itchFamily="18" charset="0"/>
              </a:rPr>
              <a:t>                                              4 7 5 6 8 1</a:t>
            </a:r>
            <a:endParaRPr lang="zh-CN" altLang="en-US" sz="2400" b="1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第一趟</a:t>
            </a:r>
            <a:r>
              <a:rPr lang="en-US" altLang="zh-CN" sz="2400" b="1" smtClean="0">
                <a:latin typeface="Times New Roman" pitchFamily="18" charset="0"/>
              </a:rPr>
              <a:t>(j=0)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</a:t>
            </a:r>
            <a:r>
              <a:rPr lang="en-US" altLang="zh-CN" sz="2400" b="1" smtClean="0">
                <a:latin typeface="Times New Roman" pitchFamily="18" charset="0"/>
              </a:rPr>
              <a:t>7 5 6 8 4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1~N-1</a:t>
            </a: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第二趟</a:t>
            </a:r>
            <a:r>
              <a:rPr lang="en-US" altLang="zh-CN" sz="2400" b="1" smtClean="0">
                <a:latin typeface="Times New Roman" pitchFamily="18" charset="0"/>
              </a:rPr>
              <a:t>(j=1)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7 6 8 5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2~N-1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第三趟</a:t>
            </a:r>
            <a:r>
              <a:rPr lang="en-US" altLang="zh-CN" sz="2400" b="1" smtClean="0">
                <a:latin typeface="Times New Roman" pitchFamily="18" charset="0"/>
              </a:rPr>
              <a:t>(j=2)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latin typeface="Times New Roman" pitchFamily="18" charset="0"/>
              </a:rPr>
              <a:t> 7 8 6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3~N-1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第四趟</a:t>
            </a:r>
            <a:r>
              <a:rPr lang="en-US" altLang="zh-CN" sz="2400" b="1" smtClean="0">
                <a:latin typeface="Times New Roman" pitchFamily="18" charset="0"/>
              </a:rPr>
              <a:t>(j=3)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6 </a:t>
            </a:r>
            <a:r>
              <a:rPr lang="en-US" altLang="zh-CN" sz="2400" b="1" smtClean="0">
                <a:latin typeface="Times New Roman" pitchFamily="18" charset="0"/>
              </a:rPr>
              <a:t>8 7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4~N-1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第五趟</a:t>
            </a:r>
            <a:r>
              <a:rPr lang="en-US" altLang="zh-CN" sz="2400" b="1" smtClean="0">
                <a:latin typeface="Times New Roman" pitchFamily="18" charset="0"/>
              </a:rPr>
              <a:t>(j=4)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6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latin typeface="Times New Roman" pitchFamily="18" charset="0"/>
              </a:rPr>
              <a:t>8</a:t>
            </a:r>
            <a:r>
              <a:rPr lang="en-US" altLang="zh-CN" sz="2400" b="1" smtClean="0">
                <a:latin typeface="Times New Roman" pitchFamily="18" charset="0"/>
              </a:rPr>
              <a:t>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5~N-1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   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50825" y="4902200"/>
            <a:ext cx="4321175" cy="1244600"/>
          </a:xfrm>
          <a:prstGeom prst="rect">
            <a:avLst/>
          </a:prstGeom>
          <a:noFill/>
          <a:ln w="57150" cmpd="thickThin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外循环： </a:t>
            </a:r>
            <a:r>
              <a:rPr lang="en-US" altLang="zh-CN" sz="2400" b="1"/>
              <a:t>j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 0~N-1-1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内循环：</a:t>
            </a:r>
            <a:r>
              <a:rPr lang="en-US" altLang="zh-CN" sz="2400" b="1"/>
              <a:t>i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 j+1~N-1</a:t>
            </a:r>
            <a:r>
              <a:rPr lang="en-US" altLang="zh-CN" sz="2400" b="1"/>
              <a:t> </a:t>
            </a:r>
            <a:endParaRPr lang="zh-CN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    本趟</a:t>
            </a:r>
            <a:r>
              <a:rPr lang="zh-CN" altLang="en-US" sz="2400" b="1">
                <a:solidFill>
                  <a:srgbClr val="FF0000"/>
                </a:solidFill>
              </a:rPr>
              <a:t>擂主</a:t>
            </a:r>
            <a:r>
              <a:rPr lang="zh-CN" altLang="en-US" sz="2400" b="1"/>
              <a:t>与其后元素比较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6463" y="4797425"/>
            <a:ext cx="4300537" cy="1570038"/>
          </a:xfrm>
          <a:prstGeom prst="rect">
            <a:avLst/>
          </a:prstGeom>
          <a:noFill/>
          <a:ln w="57150" cmpd="thickThin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for (j=</a:t>
            </a:r>
            <a:r>
              <a:rPr lang="pt-BR" altLang="zh-CN" sz="2400" b="1" dirty="0">
                <a:solidFill>
                  <a:srgbClr val="FF0000"/>
                </a:solidFill>
              </a:rPr>
              <a:t>0</a:t>
            </a:r>
            <a:r>
              <a:rPr lang="pt-BR" altLang="zh-CN" sz="2400" b="1" dirty="0"/>
              <a:t>; j&lt;</a:t>
            </a:r>
            <a:r>
              <a:rPr lang="pt-BR" altLang="zh-CN" sz="2400" b="1" dirty="0">
                <a:solidFill>
                  <a:srgbClr val="FF0000"/>
                </a:solidFill>
              </a:rPr>
              <a:t>N-1</a:t>
            </a:r>
            <a:r>
              <a:rPr lang="pt-BR" altLang="zh-CN" sz="2400" b="1" dirty="0"/>
              <a:t>; 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for(i=</a:t>
            </a:r>
            <a:r>
              <a:rPr lang="pt-BR" altLang="zh-CN" sz="2400" b="1" dirty="0">
                <a:solidFill>
                  <a:srgbClr val="FF0000"/>
                </a:solidFill>
              </a:rPr>
              <a:t>j+1</a:t>
            </a:r>
            <a:r>
              <a:rPr lang="pt-BR" altLang="zh-CN" sz="2400" b="1" dirty="0"/>
              <a:t>; i&lt;</a:t>
            </a:r>
            <a:r>
              <a:rPr lang="pt-BR" altLang="zh-CN" sz="2400" b="1" dirty="0">
                <a:solidFill>
                  <a:srgbClr val="FF0000"/>
                </a:solidFill>
              </a:rPr>
              <a:t>N</a:t>
            </a:r>
            <a:r>
              <a:rPr lang="pt-BR" altLang="zh-CN" sz="2400" b="1" dirty="0"/>
              <a:t>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  if (</a:t>
            </a:r>
            <a:r>
              <a:rPr lang="pt-BR" altLang="zh-CN" sz="2400" b="1" dirty="0">
                <a:solidFill>
                  <a:srgbClr val="FF0000"/>
                </a:solidFill>
              </a:rPr>
              <a:t>a[j]&gt;a[i]</a:t>
            </a:r>
            <a:r>
              <a:rPr lang="pt-BR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    { t=a[j];a[j]=a[i];a[i]=t;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9FAED6-563F-49C1-8A8D-91BB3E4D84E9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611188" y="1412875"/>
            <a:ext cx="734536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 &lt;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 = 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n-NO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= </a:t>
            </a:r>
            <a:r>
              <a:rPr lang="nn-NO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+ 1</a:t>
            </a: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nn-NO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(a[i] &lt; a[k])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i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/*k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存放最小值元素下标 *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j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 = a[j];    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交换*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a[j] = a[k];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a[k] =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11188" y="479425"/>
            <a:ext cx="47164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选择排序算法（优化）：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C9767A-53D2-487F-B330-DFB71635BA7D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65400"/>
            <a:ext cx="8435975" cy="1439863"/>
          </a:xfrm>
        </p:spPr>
        <p:txBody>
          <a:bodyPr lIns="92075" tIns="46038" rIns="92075" bIns="46038"/>
          <a:lstStyle/>
          <a:p>
            <a:pPr marL="1588" indent="-158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【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5-4】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用冒泡法（也称起泡法）对输入的一组成绩按从低分到高分的顺序排序并输出。 </a:t>
            </a:r>
          </a:p>
          <a:p>
            <a:pPr marL="1588" indent="-158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265DFC9-C6CD-4B0A-8DC2-B962008A2A6A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4679950"/>
          </a:xfrm>
        </p:spPr>
        <p:txBody>
          <a:bodyPr/>
          <a:lstStyle/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将</a:t>
            </a:r>
            <a:r>
              <a:rPr lang="en-US" altLang="zh-CN" sz="2800" b="1" smtClean="0">
                <a:latin typeface="Times New Roman" panose="02020603050405020304" pitchFamily="18" charset="0"/>
              </a:rPr>
              <a:t>6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个数：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4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7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5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6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8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按从小到大顺序用冒泡法排序，方法如下：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                                        4 7 5 6 8 1</a:t>
            </a:r>
            <a:endParaRPr lang="zh-CN" altLang="en-US" sz="2400" b="1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第一趟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(j=1)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5 6 7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0~N-1-1</a:t>
            </a: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第二趟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(j=2)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5 6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0~N-1-2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第三趟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(j=3)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5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0~N-1-3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第四趟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(j=4)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5 6 7 8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0~N-1-4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第五趟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(j=5)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5 6 7 8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0~N-1-5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400" b="1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50825" y="4749800"/>
            <a:ext cx="4176713" cy="120015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外循环： </a:t>
            </a:r>
            <a:r>
              <a:rPr lang="en-US" altLang="zh-CN" sz="2400" b="1"/>
              <a:t>j</a:t>
            </a:r>
            <a:r>
              <a:rPr lang="zh-CN" altLang="en-US" sz="2400" b="1"/>
              <a:t>：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1~N-1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内循环：</a:t>
            </a:r>
            <a:r>
              <a:rPr lang="en-US" altLang="zh-CN" sz="2400" b="1"/>
              <a:t>i</a:t>
            </a:r>
            <a:r>
              <a:rPr lang="zh-CN" altLang="en-US" sz="2400" b="1"/>
              <a:t>：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0~N-1-j </a:t>
            </a:r>
            <a:endParaRPr lang="zh-CN" altLang="en-US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  </a:t>
            </a:r>
            <a:r>
              <a:rPr lang="zh-CN" altLang="en-US" sz="2400" b="1">
                <a:solidFill>
                  <a:srgbClr val="FF0000"/>
                </a:solidFill>
              </a:rPr>
              <a:t>相邻</a:t>
            </a:r>
            <a:r>
              <a:rPr lang="zh-CN" altLang="en-US" sz="2400" b="1"/>
              <a:t>元素</a:t>
            </a:r>
            <a:r>
              <a:rPr lang="en-US" altLang="zh-CN" sz="2400" b="1"/>
              <a:t>a[i]</a:t>
            </a:r>
            <a:r>
              <a:rPr lang="zh-CN" altLang="en-US" sz="2400" b="1"/>
              <a:t>与</a:t>
            </a:r>
            <a:r>
              <a:rPr lang="en-US" altLang="zh-CN" sz="2400" b="1"/>
              <a:t>a[i+1]</a:t>
            </a:r>
            <a:r>
              <a:rPr lang="zh-CN" altLang="en-US" sz="2400" b="1"/>
              <a:t>比较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51363" y="4749800"/>
            <a:ext cx="4413250" cy="157003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for (j=</a:t>
            </a:r>
            <a:r>
              <a:rPr lang="pt-BR" altLang="zh-CN" sz="2400" b="1" dirty="0">
                <a:solidFill>
                  <a:srgbClr val="FF0000"/>
                </a:solidFill>
              </a:rPr>
              <a:t>1</a:t>
            </a:r>
            <a:r>
              <a:rPr lang="pt-BR" altLang="zh-CN" sz="2400" b="1" dirty="0"/>
              <a:t>; j&lt;=</a:t>
            </a:r>
            <a:r>
              <a:rPr lang="pt-BR" altLang="zh-CN" sz="2400" b="1" dirty="0">
                <a:solidFill>
                  <a:srgbClr val="FF0000"/>
                </a:solidFill>
              </a:rPr>
              <a:t>N-</a:t>
            </a:r>
            <a:r>
              <a:rPr lang="pt-BR" altLang="zh-CN" sz="2400" b="1" dirty="0"/>
              <a:t>1; 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 for (i=</a:t>
            </a:r>
            <a:r>
              <a:rPr lang="pt-BR" altLang="zh-CN" sz="2400" b="1" dirty="0">
                <a:solidFill>
                  <a:srgbClr val="FF0000"/>
                </a:solidFill>
              </a:rPr>
              <a:t>0</a:t>
            </a:r>
            <a:r>
              <a:rPr lang="pt-BR" altLang="zh-CN" sz="2400" b="1" dirty="0"/>
              <a:t>; i&lt;</a:t>
            </a:r>
            <a:r>
              <a:rPr lang="pt-BR" altLang="zh-CN" sz="2400" b="1" dirty="0">
                <a:solidFill>
                  <a:srgbClr val="FF0000"/>
                </a:solidFill>
              </a:rPr>
              <a:t>N-j</a:t>
            </a:r>
            <a:r>
              <a:rPr lang="pt-BR" altLang="zh-CN" sz="2400" b="1" dirty="0"/>
              <a:t>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    if (</a:t>
            </a:r>
            <a:r>
              <a:rPr lang="pt-BR" altLang="zh-CN" sz="2400" b="1" dirty="0">
                <a:solidFill>
                  <a:srgbClr val="FF0000"/>
                </a:solidFill>
              </a:rPr>
              <a:t>a[i]&gt;a[i+1]</a:t>
            </a:r>
            <a:r>
              <a:rPr lang="pt-BR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{ t=a[i];a[i]=a[i+1];a[i+1]=t;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300913" y="6411913"/>
            <a:ext cx="1016000" cy="29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C688125-E922-4EC1-AB52-5AA8DD12F357}" type="slidenum">
              <a:rPr lang="zh-CN" altLang="en-US" sz="12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25358" name="Rectangle 14"/>
          <p:cNvSpPr>
            <a:spLocks noChangeArrowheads="1"/>
          </p:cNvSpPr>
          <p:nvPr/>
        </p:nvSpPr>
        <p:spPr bwMode="auto">
          <a:xfrm>
            <a:off x="595313" y="2057400"/>
            <a:ext cx="7704137" cy="525463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b="1"/>
              <a:t>数组名作函数的实参，传递的是数组的</a:t>
            </a:r>
            <a:r>
              <a:rPr lang="en-US" altLang="zh-CN" sz="2800" b="1">
                <a:solidFill>
                  <a:srgbClr val="FF3300"/>
                </a:solidFill>
              </a:rPr>
              <a:t>首地址</a:t>
            </a:r>
          </a:p>
        </p:txBody>
      </p:sp>
      <p:sp>
        <p:nvSpPr>
          <p:cNvPr id="825369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125413" y="3117850"/>
            <a:ext cx="8686800" cy="2759075"/>
          </a:xfrm>
        </p:spPr>
        <p:txBody>
          <a:bodyPr lIns="92075" tIns="46038" rIns="92075" bIns="46038"/>
          <a:lstStyle/>
          <a:p>
            <a:pPr marL="952500" lvl="1" indent="-419100" eaLnBrk="1" hangingPunct="1">
              <a:defRPr/>
            </a:pPr>
            <a:r>
              <a:rPr lang="zh-CN" altLang="en-US" b="1" dirty="0" smtClean="0">
                <a:latin typeface="Times New Roman" pitchFamily="18" charset="0"/>
              </a:rPr>
              <a:t>数组名表示数组在内存中的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起始地址</a:t>
            </a:r>
            <a:r>
              <a:rPr lang="zh-CN" altLang="en-US" b="1" dirty="0" smtClean="0">
                <a:latin typeface="Times New Roman" pitchFamily="18" charset="0"/>
              </a:rPr>
              <a:t>。  </a:t>
            </a:r>
          </a:p>
          <a:p>
            <a:pPr marL="952500" lvl="1" indent="-4191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</a:rPr>
              <a:t>例如：</a:t>
            </a:r>
            <a:r>
              <a:rPr lang="zh-CN" altLang="en-US" b="1" dirty="0" smtClean="0">
                <a:latin typeface="Times New Roman" pitchFamily="18" charset="0"/>
              </a:rPr>
              <a:t>数组</a:t>
            </a:r>
            <a:r>
              <a:rPr lang="en-US" altLang="zh-CN" b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在内存中从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2000</a:t>
            </a:r>
            <a:r>
              <a:rPr lang="zh-CN" altLang="en-US" b="1" dirty="0" smtClean="0">
                <a:latin typeface="Times New Roman" pitchFamily="18" charset="0"/>
              </a:rPr>
              <a:t>地址开始存放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  <a:r>
              <a:rPr lang="en-US" altLang="zh-CN" b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的值为</a:t>
            </a:r>
            <a:r>
              <a:rPr lang="en-US" altLang="zh-CN" b="1" dirty="0" smtClean="0">
                <a:latin typeface="Times New Roman" pitchFamily="18" charset="0"/>
              </a:rPr>
              <a:t>2000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r>
              <a:rPr lang="en-US" altLang="zh-CN" b="1" dirty="0" smtClean="0">
                <a:latin typeface="Times New Roman" pitchFamily="18" charset="0"/>
              </a:rPr>
              <a:t>2000</a:t>
            </a:r>
            <a:r>
              <a:rPr lang="zh-CN" altLang="en-US" b="1" dirty="0" smtClean="0">
                <a:latin typeface="Times New Roman" pitchFamily="18" charset="0"/>
              </a:rPr>
              <a:t>是地址值，是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指针类型</a:t>
            </a:r>
            <a:r>
              <a:rPr lang="zh-CN" altLang="en-US" b="1" dirty="0" smtClean="0">
                <a:latin typeface="Times New Roman" pitchFamily="18" charset="0"/>
              </a:rPr>
              <a:t>的数据（第</a:t>
            </a:r>
            <a:r>
              <a:rPr lang="en-US" altLang="zh-CN" b="1" dirty="0" smtClean="0">
                <a:latin typeface="Times New Roman" pitchFamily="18" charset="0"/>
              </a:rPr>
              <a:t>6</a:t>
            </a:r>
            <a:r>
              <a:rPr lang="zh-CN" altLang="en-US" b="1" dirty="0" smtClean="0">
                <a:latin typeface="Times New Roman" pitchFamily="18" charset="0"/>
              </a:rPr>
              <a:t>章中将介绍指针类型），要存放在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指针变量</a:t>
            </a:r>
            <a:r>
              <a:rPr lang="zh-CN" altLang="en-US" b="1" dirty="0" smtClean="0">
                <a:latin typeface="Times New Roman" pitchFamily="18" charset="0"/>
              </a:rPr>
              <a:t>中。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0713" y="915988"/>
            <a:ext cx="7696200" cy="641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5.2.5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一维数组</a:t>
            </a:r>
            <a:r>
              <a:rPr lang="zh-CN" altLang="en-US" sz="36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（名）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作函数参数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8" grpId="0" animBg="1"/>
      <p:bldP spid="82536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CC47701D-EEE6-433C-9FBA-C9CCD66A901F}" type="slidenum">
              <a:rPr lang="zh-CN" altLang="en-US" sz="12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34569" name="Rectangle 3"/>
          <p:cNvSpPr>
            <a:spLocks noChangeArrowheads="1"/>
          </p:cNvSpPr>
          <p:nvPr/>
        </p:nvSpPr>
        <p:spPr bwMode="auto">
          <a:xfrm>
            <a:off x="468313" y="1412875"/>
            <a:ext cx="81486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实参是一维数组名，形参也应定义为一维数组形式，形参数组的</a:t>
            </a:r>
            <a:r>
              <a:rPr lang="zh-CN" altLang="en-US" sz="2800" b="1" u="sng" dirty="0">
                <a:latin typeface="Times New Roman" pitchFamily="18" charset="0"/>
              </a:rPr>
              <a:t>长度可以省略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，但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[ ]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不能省，否则就不是数组形式了。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定义形参</a:t>
            </a:r>
            <a:r>
              <a:rPr lang="en-US" altLang="zh-CN" sz="28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a[10]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与</a:t>
            </a:r>
            <a:r>
              <a:rPr lang="en-US" altLang="zh-CN" sz="28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a[ ]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等价，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为一个指针变量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传递的是实参数组名，即数组的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首地址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，因此，实参和形参是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同一个数组的第一个元素地址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，用下标访问的是内存中同一段存储空间。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4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8" y="1341438"/>
            <a:ext cx="3779837" cy="5356225"/>
          </a:xfrm>
          <a:solidFill>
            <a:srgbClr val="FFCCFF"/>
          </a:solidFill>
          <a:ln w="47625" cap="flat" cmpd="thickThin">
            <a:solidFill>
              <a:srgbClr val="3366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sort(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b[ ],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printarr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b[ ]);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 = {……};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sort:\n");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printarr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u="sng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u="sng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("After sort:\n");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printarr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(a);}</a:t>
            </a: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2743200" y="1752600"/>
            <a:ext cx="915988" cy="733425"/>
            <a:chOff x="1728" y="1104"/>
            <a:chExt cx="577" cy="462"/>
          </a:xfrm>
        </p:grpSpPr>
        <p:sp>
          <p:nvSpPr>
            <p:cNvPr id="35849" name="Freeform 4"/>
            <p:cNvSpPr>
              <a:spLocks/>
            </p:cNvSpPr>
            <p:nvPr/>
          </p:nvSpPr>
          <p:spPr bwMode="auto">
            <a:xfrm>
              <a:off x="1728" y="1104"/>
              <a:ext cx="577" cy="462"/>
            </a:xfrm>
            <a:custGeom>
              <a:avLst/>
              <a:gdLst>
                <a:gd name="T0" fmla="*/ 0 w 577"/>
                <a:gd name="T1" fmla="*/ 0 h 462"/>
                <a:gd name="T2" fmla="*/ 0 w 577"/>
                <a:gd name="T3" fmla="*/ 224 h 462"/>
                <a:gd name="T4" fmla="*/ 0 w 577"/>
                <a:gd name="T5" fmla="*/ 224 h 462"/>
                <a:gd name="T6" fmla="*/ 0 w 577"/>
                <a:gd name="T7" fmla="*/ 320 h 462"/>
                <a:gd name="T8" fmla="*/ 0 w 577"/>
                <a:gd name="T9" fmla="*/ 384 h 462"/>
                <a:gd name="T10" fmla="*/ 96 w 577"/>
                <a:gd name="T11" fmla="*/ 384 h 462"/>
                <a:gd name="T12" fmla="*/ 36 w 577"/>
                <a:gd name="T13" fmla="*/ 461 h 462"/>
                <a:gd name="T14" fmla="*/ 240 w 577"/>
                <a:gd name="T15" fmla="*/ 384 h 462"/>
                <a:gd name="T16" fmla="*/ 576 w 577"/>
                <a:gd name="T17" fmla="*/ 384 h 462"/>
                <a:gd name="T18" fmla="*/ 576 w 577"/>
                <a:gd name="T19" fmla="*/ 320 h 462"/>
                <a:gd name="T20" fmla="*/ 576 w 577"/>
                <a:gd name="T21" fmla="*/ 224 h 462"/>
                <a:gd name="T22" fmla="*/ 576 w 577"/>
                <a:gd name="T23" fmla="*/ 224 h 462"/>
                <a:gd name="T24" fmla="*/ 576 w 577"/>
                <a:gd name="T25" fmla="*/ 0 h 462"/>
                <a:gd name="T26" fmla="*/ 240 w 577"/>
                <a:gd name="T27" fmla="*/ 0 h 462"/>
                <a:gd name="T28" fmla="*/ 96 w 577"/>
                <a:gd name="T29" fmla="*/ 0 h 462"/>
                <a:gd name="T30" fmla="*/ 96 w 577"/>
                <a:gd name="T31" fmla="*/ 0 h 462"/>
                <a:gd name="T32" fmla="*/ 0 w 577"/>
                <a:gd name="T33" fmla="*/ 0 h 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7"/>
                <a:gd name="T52" fmla="*/ 0 h 462"/>
                <a:gd name="T53" fmla="*/ 577 w 577"/>
                <a:gd name="T54" fmla="*/ 462 h 4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7" h="462">
                  <a:moveTo>
                    <a:pt x="0" y="0"/>
                  </a:moveTo>
                  <a:lnTo>
                    <a:pt x="0" y="224"/>
                  </a:lnTo>
                  <a:lnTo>
                    <a:pt x="0" y="320"/>
                  </a:lnTo>
                  <a:lnTo>
                    <a:pt x="0" y="384"/>
                  </a:lnTo>
                  <a:lnTo>
                    <a:pt x="96" y="384"/>
                  </a:lnTo>
                  <a:lnTo>
                    <a:pt x="36" y="461"/>
                  </a:lnTo>
                  <a:lnTo>
                    <a:pt x="240" y="384"/>
                  </a:lnTo>
                  <a:lnTo>
                    <a:pt x="576" y="384"/>
                  </a:lnTo>
                  <a:lnTo>
                    <a:pt x="576" y="320"/>
                  </a:lnTo>
                  <a:lnTo>
                    <a:pt x="576" y="224"/>
                  </a:lnTo>
                  <a:lnTo>
                    <a:pt x="576" y="0"/>
                  </a:lnTo>
                  <a:lnTo>
                    <a:pt x="240" y="0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1786" y="1133"/>
              <a:ext cx="4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3851275" y="476250"/>
            <a:ext cx="5219700" cy="2763838"/>
          </a:xfrm>
          <a:prstGeom prst="rect">
            <a:avLst/>
          </a:prstGeom>
          <a:noFill/>
          <a:ln w="47625" cmpd="thickThin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printarr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800" u="sng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b[10]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sz="28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b[ ]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for (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&lt;10;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("%5d",b[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("\n");}</a:t>
            </a:r>
          </a:p>
        </p:txBody>
      </p:sp>
      <p:sp>
        <p:nvSpPr>
          <p:cNvPr id="836615" name="Rectangle 7"/>
          <p:cNvSpPr>
            <a:spLocks noChangeArrowheads="1"/>
          </p:cNvSpPr>
          <p:nvPr/>
        </p:nvSpPr>
        <p:spPr bwMode="auto">
          <a:xfrm>
            <a:off x="3851275" y="3328988"/>
            <a:ext cx="5219700" cy="3376612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void sort( </a:t>
            </a:r>
            <a:r>
              <a:rPr lang="en-US" altLang="zh-CN" sz="2800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*b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n)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i,j,t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&lt;n;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for (j=0; j&lt;n-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if (b[j]&gt;b[j+1]) { t=b[j];b[j]=b[j+1];b[j+1]=t; }}</a:t>
            </a:r>
          </a:p>
        </p:txBody>
      </p:sp>
      <p:sp>
        <p:nvSpPr>
          <p:cNvPr id="35847" name="矩形 1"/>
          <p:cNvSpPr>
            <a:spLocks noChangeArrowheads="1"/>
          </p:cNvSpPr>
          <p:nvPr/>
        </p:nvSpPr>
        <p:spPr bwMode="auto">
          <a:xfrm>
            <a:off x="3851275" y="3240088"/>
            <a:ext cx="5219700" cy="3457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244475" y="338138"/>
            <a:ext cx="7213600" cy="649287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5-6】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用冒泡法</a:t>
            </a:r>
            <a:endParaRPr lang="en-US" altLang="zh-CN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个整数排序。</a:t>
            </a:r>
            <a:endParaRPr lang="zh-CN" altLang="en-US" b="1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34200" y="6019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smtClean="0">
                <a:latin typeface="Tahoma" panose="020B0604030504040204" pitchFamily="34" charset="0"/>
              </a:rPr>
              <a:t>-</a:t>
            </a:r>
            <a:fld id="{8160C771-D9CD-472B-964B-133646D1951F}" type="slidenum">
              <a:rPr lang="en-US" altLang="zh-C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lang="en-US" altLang="zh-CN" sz="1400" smtClean="0"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611188" y="549275"/>
            <a:ext cx="8137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思考题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如果班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里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名同学，出现同一天生日的概率高达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97%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左右。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用计算机随机模拟，再统计结果。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3725" y="2165350"/>
            <a:ext cx="7993063" cy="4302125"/>
          </a:xfrm>
          <a:prstGeom prst="rect">
            <a:avLst/>
          </a:prstGeom>
          <a:solidFill>
            <a:srgbClr val="FFDDFF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288925" indent="-288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提示：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主函数，</a:t>
            </a:r>
            <a:r>
              <a:rPr kumimoji="0"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birthday[50], same=0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for(0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</a:t>
            </a:r>
            <a:r>
              <a:rPr kumimoji="0"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&lt;10000)   {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</a:t>
            </a:r>
            <a:r>
              <a:rPr lang="en-US" altLang="zh-CN" b="1" dirty="0" err="1"/>
              <a:t>randomBirthday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birthday,50</a:t>
            </a:r>
            <a:r>
              <a:rPr lang="en-US" altLang="zh-CN" b="1" dirty="0"/>
              <a:t>);//</a:t>
            </a:r>
            <a:r>
              <a:rPr lang="zh-CN" altLang="en-US" b="1" dirty="0">
                <a:solidFill>
                  <a:srgbClr val="00B0F0"/>
                </a:solidFill>
              </a:rPr>
              <a:t>实参数组名</a:t>
            </a:r>
            <a:endParaRPr lang="en-US" altLang="zh-CN" b="1" dirty="0">
              <a:solidFill>
                <a:srgbClr val="00B0F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b="1" dirty="0"/>
              <a:t>		             if(</a:t>
            </a:r>
            <a:r>
              <a:rPr lang="en-US" altLang="zh-CN" b="1" dirty="0" err="1"/>
              <a:t>isSameWithTwo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birthday,50</a:t>
            </a:r>
            <a:r>
              <a:rPr lang="en-US" altLang="zh-CN" b="1" dirty="0"/>
              <a:t>))  same++;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编写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个功能函数：</a:t>
            </a:r>
            <a:endParaRPr kumimoji="0"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 </a:t>
            </a:r>
            <a:r>
              <a:rPr lang="en-US" altLang="zh-CN" b="1" dirty="0" err="1" smtClean="0"/>
              <a:t>randomBirthday</a:t>
            </a:r>
            <a:r>
              <a:rPr lang="zh-CN" altLang="en-US" b="1" dirty="0" smtClean="0"/>
              <a:t>：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模拟生成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50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1~365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的随机数存入数组（见上机指导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kumimoji="0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40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，四、编程题 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 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rand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函数）；</a:t>
            </a:r>
            <a:endParaRPr kumimoji="0"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isSameWithTwo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50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个数两两比较，判断是否存在相等，相等，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1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，不相等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AE961-B769-403B-8C09-BE419F120CB6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41350"/>
          </a:xfrm>
          <a:solidFill>
            <a:schemeClr val="bg2">
              <a:alpha val="0"/>
            </a:schemeClr>
          </a:solidFill>
          <a:extLst/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第</a:t>
            </a:r>
            <a:r>
              <a:rPr kumimoji="1" lang="en-US" altLang="zh-CN" sz="3600" b="1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5</a:t>
            </a:r>
            <a:r>
              <a:rPr kumimoji="1" lang="zh-CN" altLang="en-US" sz="3600" b="1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章 数组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57200" y="1700213"/>
            <a:ext cx="6048375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469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本章重点介绍 ：</a:t>
            </a:r>
            <a:endParaRPr lang="en-US" altLang="zh-CN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5.1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概述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5.2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一维数组</a:t>
            </a:r>
            <a:endParaRPr lang="zh-CN" altLang="en-US" b="1">
              <a:solidFill>
                <a:srgbClr val="00FF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5.3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二维数组</a:t>
            </a:r>
            <a:endParaRPr lang="zh-CN" altLang="en-US" b="1">
              <a:solidFill>
                <a:srgbClr val="00FF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5.4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字符数组与字符串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9C824-2041-48E7-8A63-C0BB1B2999D0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40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692696"/>
            <a:ext cx="8229600" cy="707886"/>
          </a:xfrm>
          <a:solidFill>
            <a:schemeClr val="bg2">
              <a:alpha val="0"/>
            </a:schemeClr>
          </a:solidFill>
          <a:extLst/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4000" b="1" dirty="0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</a:rPr>
              <a:t>5.1 </a:t>
            </a:r>
            <a:r>
              <a:rPr kumimoji="1" lang="zh-CN" altLang="en-US" sz="4000" b="1" dirty="0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</a:rPr>
              <a:t>数组概述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358775" y="2133600"/>
            <a:ext cx="8147050" cy="3529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88900" indent="-6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056" y="1493839"/>
            <a:ext cx="8660431" cy="48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</a:t>
            </a:r>
            <a:r>
              <a:rPr lang="zh-CN" altLang="en-US" sz="2800" b="1" kern="0" dirty="0" smtClean="0">
                <a:latin typeface="Times New Roman" pitchFamily="18" charset="0"/>
              </a:rPr>
              <a:t>：是用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lang="zh-CN" altLang="en-US" sz="2800" b="1" kern="0" dirty="0" smtClean="0">
                <a:latin typeface="Times New Roman" pitchFamily="18" charset="0"/>
              </a:rPr>
              <a:t>名字表示的一组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相同类型的数据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有序</a:t>
            </a:r>
            <a:r>
              <a:rPr lang="zh-CN" altLang="en-US" sz="2800" b="1" kern="0" dirty="0" smtClean="0">
                <a:latin typeface="Times New Roman" pitchFamily="18" charset="0"/>
              </a:rPr>
              <a:t>集合， 这个名字就称为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数组名</a:t>
            </a:r>
            <a:r>
              <a:rPr lang="zh-CN" altLang="en-US" sz="2800" b="1" kern="0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</a:t>
            </a:r>
            <a:r>
              <a:rPr lang="zh-CN" altLang="en-US" sz="2800" b="1" u="sng" kern="0" dirty="0" smtClean="0">
                <a:solidFill>
                  <a:srgbClr val="F319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元素</a:t>
            </a:r>
            <a:r>
              <a:rPr lang="zh-CN" altLang="en-US" sz="2800" b="1" kern="0" dirty="0" smtClean="0">
                <a:latin typeface="Times New Roman" pitchFamily="18" charset="0"/>
              </a:rPr>
              <a:t>：数组中的数据分别存储在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用下标区分的变量中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也称为</a:t>
            </a:r>
            <a:r>
              <a:rPr lang="zh-CN" altLang="en-US" sz="2800" b="1" kern="0" dirty="0" smtClean="0">
                <a:latin typeface="Times New Roman" pitchFamily="18" charset="0"/>
              </a:rPr>
              <a:t>下标变量。</a:t>
            </a:r>
            <a:endParaRPr lang="en-US" altLang="zh-CN" sz="2800" b="1" kern="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</a:t>
            </a:r>
            <a:r>
              <a:rPr lang="zh-CN" altLang="en-US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的类型</a:t>
            </a:r>
            <a:r>
              <a:rPr lang="zh-CN" altLang="en-US" sz="2800" b="1" kern="0" dirty="0">
                <a:latin typeface="Times New Roman" pitchFamily="18" charset="0"/>
              </a:rPr>
              <a:t>就是该 数组的</a:t>
            </a:r>
            <a:r>
              <a:rPr lang="zh-CN" altLang="en-US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数组元素的数据类型</a:t>
            </a:r>
            <a:endParaRPr lang="en-US" altLang="zh-CN" sz="2800" b="1" kern="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可以定义实型数组：</a:t>
            </a:r>
            <a:r>
              <a:rPr lang="en-US" altLang="zh-CN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float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score[5</a:t>
            </a:r>
            <a:r>
              <a:rPr lang="en-US" altLang="zh-CN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en-US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包含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个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数组元素，存储存放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学生成绩</a:t>
            </a:r>
            <a:r>
              <a:rPr lang="zh-CN" altLang="en-US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en-US" altLang="zh-CN" sz="2800" b="1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2800" b="1" u="sng" kern="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latin typeface="Times New Roman" pitchFamily="18" charset="0"/>
              </a:rPr>
              <a:t>数组属于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构造数据类型</a:t>
            </a:r>
            <a:r>
              <a:rPr lang="zh-CN" altLang="en-US" sz="2800" b="1" kern="0" dirty="0" smtClean="0">
                <a:latin typeface="Times New Roman" pitchFamily="18" charset="0"/>
              </a:rPr>
              <a:t>。构造数据类型是由基本类型数据按一定规则构成的。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 build="allAtOnce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CCBAD0-B00E-4BDF-BD42-F9A6155EDE0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04120"/>
            <a:ext cx="83058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例如：</a:t>
            </a:r>
            <a:r>
              <a:rPr lang="zh-CN" altLang="en-US" sz="2800" b="1" dirty="0" smtClean="0">
                <a:solidFill>
                  <a:srgbClr val="9CFEB8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</a:rPr>
              <a:t> a</a:t>
            </a:r>
            <a:r>
              <a:rPr lang="en-US" altLang="zh-CN" sz="2800" b="1" dirty="0" smtClean="0">
                <a:solidFill>
                  <a:srgbClr val="F31919"/>
                </a:solidFill>
                <a:latin typeface="Times New Roman" pitchFamily="18" charset="0"/>
              </a:rPr>
              <a:t>[10];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31919"/>
                </a:solidFill>
                <a:latin typeface="Times New Roman" pitchFamily="18" charset="0"/>
              </a:rPr>
              <a:t>             </a:t>
            </a:r>
            <a:r>
              <a:rPr lang="en-US" altLang="en-US" sz="2800" b="1" dirty="0" smtClean="0">
                <a:latin typeface="Times New Roman" pitchFamily="18" charset="0"/>
              </a:rPr>
              <a:t>float </a:t>
            </a:r>
            <a:r>
              <a:rPr lang="en-US" altLang="zh-CN" sz="2800" b="1" dirty="0" smtClean="0">
                <a:latin typeface="Times New Roman" pitchFamily="18" charset="0"/>
              </a:rPr>
              <a:t>score</a:t>
            </a:r>
            <a:r>
              <a:rPr lang="en-US" altLang="zh-CN" sz="2800" b="1" dirty="0" smtClean="0">
                <a:solidFill>
                  <a:srgbClr val="F31919"/>
                </a:solidFill>
                <a:latin typeface="Times New Roman" pitchFamily="18" charset="0"/>
              </a:rPr>
              <a:t>[5</a:t>
            </a:r>
            <a:r>
              <a:rPr lang="en-US" altLang="en-US" sz="2800" b="1" dirty="0" smtClean="0">
                <a:solidFill>
                  <a:srgbClr val="F31919"/>
                </a:solidFill>
                <a:latin typeface="Times New Roman" pitchFamily="18" charset="0"/>
              </a:rPr>
              <a:t>];  </a:t>
            </a:r>
            <a:endParaRPr lang="en-US" altLang="zh-CN" sz="2800" b="1" dirty="0" smtClean="0">
              <a:solidFill>
                <a:srgbClr val="F3191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800" b="1" dirty="0" smtClean="0">
                <a:solidFill>
                  <a:srgbClr val="F31919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/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数据类型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：    是数组元素的数据类型。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smtClean="0"/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数组名</a:t>
            </a:r>
            <a:r>
              <a:rPr lang="en-US" altLang="zh-CN" sz="2800" b="1" dirty="0" smtClean="0"/>
              <a:t>”</a:t>
            </a:r>
            <a:r>
              <a:rPr lang="en-US" altLang="zh-CN" sz="2800" b="1" dirty="0" smtClean="0">
                <a:latin typeface="Times New Roman" pitchFamily="18" charset="0"/>
              </a:rPr>
              <a:t>:           </a:t>
            </a:r>
            <a:r>
              <a:rPr lang="zh-CN" altLang="en-US" sz="2800" b="1" dirty="0" smtClean="0">
                <a:latin typeface="Times New Roman" pitchFamily="18" charset="0"/>
              </a:rPr>
              <a:t>遵循</a:t>
            </a:r>
            <a:r>
              <a:rPr lang="en-US" altLang="en-US" sz="2800" b="1" dirty="0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语言标识符规则。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/>
              <a:t>“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整型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常量表达式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：数组的长度。可以是整型常量、整型常量表达式或符号常量。</a:t>
            </a:r>
            <a:r>
              <a:rPr lang="zh-CN" altLang="en-US" sz="3600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404" y="1416447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5.2.1 </a:t>
            </a:r>
            <a:r>
              <a:rPr lang="zh-CN" altLang="en-US" sz="3600" b="1" dirty="0"/>
              <a:t>一维数组的定义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1524000" y="2072283"/>
            <a:ext cx="5988050" cy="5572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Monotype Sorts" pitchFamily="2" charset="2"/>
              </a:rPr>
              <a:t>数据类型  数组名[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整型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常量表达式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Monotype Sorts" pitchFamily="2" charset="2"/>
              </a:rPr>
              <a:t>]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Monotype Sorts" pitchFamily="2" charset="2"/>
              </a:rPr>
              <a:t>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52" y="628649"/>
            <a:ext cx="8229600" cy="563563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/>
              <a:t>5.2 </a:t>
            </a:r>
            <a:r>
              <a:rPr lang="zh-CN" altLang="en-US" sz="4000" b="1" smtClean="0"/>
              <a:t>一维数组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 autoUpdateAnimBg="0"/>
      <p:bldP spid="95744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93FC6-2666-49A3-B72C-22B705C37F81}" type="slidenum"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83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5.2.2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一维数组元素的引用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316913" cy="9144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．一维数组元素的表示形式</a:t>
            </a:r>
          </a:p>
        </p:txBody>
      </p:sp>
      <p:sp>
        <p:nvSpPr>
          <p:cNvPr id="960518" name="Rectangle 6"/>
          <p:cNvSpPr>
            <a:spLocks noChangeArrowheads="1"/>
          </p:cNvSpPr>
          <p:nvPr/>
        </p:nvSpPr>
        <p:spPr bwMode="auto">
          <a:xfrm>
            <a:off x="539750" y="2524125"/>
            <a:ext cx="7920038" cy="9715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其中：“下标表达式”：只能是整型表达式。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score[0]</a:t>
            </a:r>
            <a:r>
              <a:rPr lang="zh-CN" altLang="en-US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+= score[</a:t>
            </a:r>
            <a:r>
              <a:rPr lang="en-US" altLang="zh-CN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0519" name="Rectangle 7"/>
          <p:cNvSpPr>
            <a:spLocks noChangeArrowheads="1"/>
          </p:cNvSpPr>
          <p:nvPr/>
        </p:nvSpPr>
        <p:spPr bwMode="auto">
          <a:xfrm>
            <a:off x="2195513" y="1980960"/>
            <a:ext cx="4324350" cy="43704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数组名[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下标表达式</a:t>
            </a:r>
            <a:r>
              <a:rPr kumimoji="1" lang="zh-CN" altLang="en-US" sz="280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113" y="3910013"/>
            <a:ext cx="7235825" cy="22177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数组下标从</a:t>
            </a: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一维数组的数组元素在内存里按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数组名代表数组的首地址，即</a:t>
            </a:r>
            <a:r>
              <a:rPr lang="en-US" altLang="zh-CN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的值与</a:t>
            </a: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score[0]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的地址值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&amp;score[0]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autoUpdateAnimBg="0"/>
      <p:bldP spid="960518" grpId="0" autoUpdateAnimBg="0"/>
      <p:bldP spid="9" grpId="0" uiExpand="1" build="allAtOnce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96050" y="5635625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55F21-6152-4F3D-BCF3-5441A557E2A3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359400" y="4340225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429500" y="4340225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74663" y="725488"/>
            <a:ext cx="7693025" cy="155733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例如：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x=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onotype Sorts"/>
              </a:rPr>
              <a:t>score</a:t>
            </a:r>
            <a:r>
              <a:rPr kumimoji="1"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onotype Sorts"/>
              </a:rPr>
              <a:t>[2]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 ;   //</a:t>
            </a:r>
            <a:r>
              <a:rPr kumimoji="1" lang="zh-CN" altLang="zh-CN" sz="28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zh-CN" altLang="en-US" sz="2800" b="1" dirty="0" smtClean="0">
                <a:solidFill>
                  <a:srgbClr val="F31919"/>
                </a:solidFill>
                <a:latin typeface="Times New Roman" pitchFamily="18" charset="0"/>
              </a:rPr>
              <a:t>[ ]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1"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下标运算符</a:t>
            </a:r>
          </a:p>
          <a:p>
            <a:pPr eaLnBrk="1" hangingPunct="1">
              <a:buClr>
                <a:srgbClr val="CC99FF"/>
              </a:buClr>
              <a:buSzTx/>
              <a:buFont typeface="Monotype Sorts"/>
              <a:buNone/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  </a:t>
            </a:r>
            <a:r>
              <a:rPr kumimoji="1" lang="zh-CN" altLang="zh-CN" sz="2800" b="1" dirty="0" smtClean="0">
                <a:latin typeface="Times New Roman" panose="02020603050405020304" pitchFamily="18" charset="0"/>
                <a:sym typeface="Monotype Sorts"/>
              </a:rPr>
              <a:t>计算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score</a:t>
            </a:r>
            <a:r>
              <a:rPr kumimoji="1" lang="en-US" altLang="en-US" sz="2800" b="1" dirty="0" smtClean="0">
                <a:latin typeface="Times New Roman" panose="02020603050405020304" pitchFamily="18" charset="0"/>
                <a:sym typeface="Monotype Sorts"/>
              </a:rPr>
              <a:t>[2]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地址：</a:t>
            </a:r>
            <a:r>
              <a:rPr kumimoji="1" lang="zh-CN" altLang="en-US" sz="2800" b="1" dirty="0" smtClean="0">
                <a:solidFill>
                  <a:srgbClr val="FF66FF"/>
                </a:solidFill>
                <a:latin typeface="Times New Roman" panose="02020603050405020304" pitchFamily="18" charset="0"/>
                <a:sym typeface="Monotype Sorts"/>
              </a:rPr>
              <a:t> 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sym typeface="Monotype Sorts"/>
              </a:rPr>
              <a:t>2000</a:t>
            </a:r>
            <a:r>
              <a:rPr kumimoji="1" lang="en-US" altLang="zh-CN" sz="2800" b="1" baseline="-25000" dirty="0">
                <a:solidFill>
                  <a:srgbClr val="0066FF"/>
                </a:solidFill>
                <a:sym typeface="Monotype Sorts"/>
              </a:rPr>
              <a:t> H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+</a:t>
            </a:r>
            <a:r>
              <a:rPr kumimoji="1" lang="zh-CN" altLang="en-US" sz="2800" b="1" dirty="0" smtClean="0">
                <a:solidFill>
                  <a:srgbClr val="CC3300"/>
                </a:solidFill>
                <a:latin typeface="Times New Roman" panose="02020603050405020304" pitchFamily="18" charset="0"/>
                <a:sym typeface="Monotype Sorts"/>
              </a:rPr>
              <a:t>2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*4</a:t>
            </a:r>
            <a:r>
              <a:rPr kumimoji="1" lang="en-US" altLang="zh-CN" sz="2800" b="1" baseline="-25000" dirty="0">
                <a:solidFill>
                  <a:srgbClr val="0066FF"/>
                </a:solidFill>
                <a:sym typeface="Monotype Sorts"/>
              </a:rPr>
              <a:t> H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=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sym typeface="Monotype Sorts"/>
              </a:rPr>
              <a:t>2008</a:t>
            </a:r>
            <a:r>
              <a:rPr kumimoji="1" lang="en-US" altLang="zh-CN" sz="2800" b="1" baseline="-25000" dirty="0">
                <a:solidFill>
                  <a:srgbClr val="0066FF"/>
                </a:solidFill>
                <a:sym typeface="Monotype Sorts"/>
              </a:rPr>
              <a:t> H</a:t>
            </a:r>
            <a:endParaRPr kumimoji="1" lang="zh-CN" altLang="en-US" sz="2800" b="1" dirty="0" smtClean="0">
              <a:solidFill>
                <a:srgbClr val="FF00FF"/>
              </a:solidFill>
              <a:latin typeface="Times New Roman" panose="02020603050405020304" pitchFamily="18" charset="0"/>
              <a:sym typeface="Monotype Sorts"/>
            </a:endParaRPr>
          </a:p>
          <a:p>
            <a:pPr eaLnBrk="1" hangingPunct="1">
              <a:buClr>
                <a:srgbClr val="CC99FF"/>
              </a:buClr>
              <a:buSzTx/>
              <a:buFont typeface="Monotype Sorts"/>
              <a:buNone/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  取出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sym typeface="Monotype Sorts"/>
              </a:rPr>
              <a:t>2008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的内容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(67.5)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赋给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x</a:t>
            </a:r>
          </a:p>
        </p:txBody>
      </p:sp>
      <p:grpSp>
        <p:nvGrpSpPr>
          <p:cNvPr id="14342" name="Group 7"/>
          <p:cNvGrpSpPr>
            <a:grpSpLocks/>
          </p:cNvGrpSpPr>
          <p:nvPr/>
        </p:nvGrpSpPr>
        <p:grpSpPr bwMode="auto">
          <a:xfrm>
            <a:off x="827088" y="2533650"/>
            <a:ext cx="4252912" cy="2698750"/>
            <a:chOff x="2786" y="1488"/>
            <a:chExt cx="2679" cy="1700"/>
          </a:xfrm>
        </p:grpSpPr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2786" y="1517"/>
              <a:ext cx="763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2000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2004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2008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</a:t>
              </a:r>
              <a:r>
                <a:rPr kumimoji="1" lang="en-US" altLang="en-US" sz="2800" b="1" dirty="0">
                  <a:solidFill>
                    <a:srgbClr val="FF00FF"/>
                  </a:solidFill>
                  <a:sym typeface="Monotype Sorts"/>
                </a:rPr>
                <a:t>C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</a:t>
              </a:r>
              <a:r>
                <a:rPr kumimoji="1" lang="en-US" altLang="zh-CN" sz="2800" b="1" dirty="0">
                  <a:solidFill>
                    <a:srgbClr val="FF00FF"/>
                  </a:solidFill>
                  <a:sym typeface="Monotype Sorts"/>
                </a:rPr>
                <a:t>010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</a:p>
          </p:txBody>
        </p:sp>
        <p:grpSp>
          <p:nvGrpSpPr>
            <p:cNvPr id="14348" name="Group 9"/>
            <p:cNvGrpSpPr>
              <a:grpSpLocks/>
            </p:cNvGrpSpPr>
            <p:nvPr/>
          </p:nvGrpSpPr>
          <p:grpSpPr bwMode="auto">
            <a:xfrm>
              <a:off x="3714" y="1488"/>
              <a:ext cx="1751" cy="1700"/>
              <a:chOff x="3728" y="1162"/>
              <a:chExt cx="1751" cy="1700"/>
            </a:xfrm>
          </p:grpSpPr>
          <p:sp>
            <p:nvSpPr>
              <p:cNvPr id="14349" name="Text Box 10"/>
              <p:cNvSpPr txBox="1">
                <a:spLocks noChangeArrowheads="1"/>
              </p:cNvSpPr>
              <p:nvPr/>
            </p:nvSpPr>
            <p:spPr bwMode="auto">
              <a:xfrm>
                <a:off x="4675" y="1174"/>
                <a:ext cx="804" cy="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400" b="1">
                    <a:latin typeface="Times New Roman" panose="02020603050405020304" pitchFamily="18" charset="0"/>
                    <a:sym typeface="Monotype Sorts"/>
                  </a:rPr>
                  <a:t>[0]</a:t>
                </a: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800" b="1">
                    <a:latin typeface="Times New Roman" panose="02020603050405020304" pitchFamily="18" charset="0"/>
                    <a:sym typeface="Monotype Sorts"/>
                  </a:rPr>
                  <a:t>[1]</a:t>
                </a: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800" b="1">
                    <a:latin typeface="Times New Roman" panose="02020603050405020304" pitchFamily="18" charset="0"/>
                    <a:sym typeface="Monotype Sorts"/>
                  </a:rPr>
                  <a:t>[2]</a:t>
                </a: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800" b="1">
                    <a:latin typeface="Times New Roman" panose="02020603050405020304" pitchFamily="18" charset="0"/>
                    <a:sym typeface="Monotype Sorts"/>
                  </a:rPr>
                  <a:t>[3]</a:t>
                </a:r>
                <a:endParaRPr kumimoji="1" lang="en-US" altLang="en-US" sz="2500" b="1">
                  <a:latin typeface="Times New Roman" panose="02020603050405020304" pitchFamily="18" charset="0"/>
                  <a:sym typeface="Monotype Sorts"/>
                </a:endParaRP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500" b="1">
                    <a:latin typeface="Times New Roman" panose="02020603050405020304" pitchFamily="18" charset="0"/>
                    <a:sym typeface="Monotype Sorts"/>
                  </a:rPr>
                  <a:t>[</a:t>
                </a:r>
                <a:r>
                  <a:rPr kumimoji="1" lang="en-US" altLang="zh-CN" sz="2500" b="1">
                    <a:latin typeface="Times New Roman" panose="02020603050405020304" pitchFamily="18" charset="0"/>
                    <a:sym typeface="Monotype Sorts"/>
                  </a:rPr>
                  <a:t>4</a:t>
                </a:r>
                <a:r>
                  <a:rPr kumimoji="1" lang="en-US" altLang="en-US" sz="2500" b="1">
                    <a:latin typeface="Times New Roman" panose="02020603050405020304" pitchFamily="18" charset="0"/>
                    <a:sym typeface="Monotype Sorts"/>
                  </a:rPr>
                  <a:t>]</a:t>
                </a:r>
                <a:endParaRPr kumimoji="1" lang="en-US" altLang="zh-CN" sz="2500" b="1">
                  <a:latin typeface="Times New Roman" panose="02020603050405020304" pitchFamily="18" charset="0"/>
                  <a:sym typeface="Monotype Sorts"/>
                </a:endParaRPr>
              </a:p>
            </p:txBody>
          </p:sp>
          <p:grpSp>
            <p:nvGrpSpPr>
              <p:cNvPr id="14350" name="Group 11"/>
              <p:cNvGrpSpPr>
                <a:grpSpLocks/>
              </p:cNvGrpSpPr>
              <p:nvPr/>
            </p:nvGrpSpPr>
            <p:grpSpPr bwMode="auto">
              <a:xfrm>
                <a:off x="3728" y="1162"/>
                <a:ext cx="862" cy="1700"/>
                <a:chOff x="3470" y="1095"/>
                <a:chExt cx="862" cy="1700"/>
              </a:xfrm>
            </p:grpSpPr>
            <p:grpSp>
              <p:nvGrpSpPr>
                <p:cNvPr id="14351" name="Group 12"/>
                <p:cNvGrpSpPr>
                  <a:grpSpLocks/>
                </p:cNvGrpSpPr>
                <p:nvPr/>
              </p:nvGrpSpPr>
              <p:grpSpPr bwMode="auto">
                <a:xfrm>
                  <a:off x="3470" y="1095"/>
                  <a:ext cx="862" cy="1700"/>
                  <a:chOff x="3118" y="1095"/>
                  <a:chExt cx="1522" cy="1700"/>
                </a:xfrm>
              </p:grpSpPr>
              <p:sp>
                <p:nvSpPr>
                  <p:cNvPr id="1435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118" y="1095"/>
                    <a:ext cx="1522" cy="17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35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2439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35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1431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35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1767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35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2103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1435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51" y="1159"/>
                  <a:ext cx="508" cy="15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91.5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34.5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67.5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72.0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500" b="1">
                      <a:latin typeface="Times New Roman" panose="02020603050405020304" pitchFamily="18" charset="0"/>
                      <a:sym typeface="Monotype Sorts"/>
                    </a:rPr>
                    <a:t>84.0</a:t>
                  </a:r>
                  <a:endParaRPr kumimoji="1" lang="zh-CN" altLang="zh-CN" sz="2500" b="1">
                    <a:latin typeface="Times New Roman" panose="02020603050405020304" pitchFamily="18" charset="0"/>
                    <a:sym typeface="Monotype Sorts"/>
                  </a:endParaRPr>
                </a:p>
              </p:txBody>
            </p:sp>
          </p:grpSp>
        </p:grp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00288" y="5232400"/>
            <a:ext cx="1368425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?</a:t>
            </a:r>
            <a:endParaRPr lang="zh-CN" altLang="en-US" sz="2400"/>
          </a:p>
        </p:txBody>
      </p:sp>
      <p:sp>
        <p:nvSpPr>
          <p:cNvPr id="14345" name="TextBox 21"/>
          <p:cNvSpPr txBox="1">
            <a:spLocks noChangeArrowheads="1"/>
          </p:cNvSpPr>
          <p:nvPr/>
        </p:nvSpPr>
        <p:spPr bwMode="auto">
          <a:xfrm>
            <a:off x="3803650" y="5232400"/>
            <a:ext cx="1287463" cy="5111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Monotype Sorts"/>
              </a:rPr>
              <a:t>score</a:t>
            </a:r>
            <a:r>
              <a:rPr kumimoji="1" lang="en-US" altLang="en-US" sz="2500" b="1">
                <a:latin typeface="Times New Roman" panose="02020603050405020304" pitchFamily="18" charset="0"/>
                <a:sym typeface="Monotype Sorts"/>
              </a:rPr>
              <a:t>[5]</a:t>
            </a:r>
            <a:endParaRPr kumimoji="1" lang="en-US" altLang="zh-CN" sz="2500" b="1">
              <a:latin typeface="Times New Roman" panose="02020603050405020304" pitchFamily="18" charset="0"/>
              <a:sym typeface="Monotype Sorts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564188" y="2852738"/>
            <a:ext cx="3052762" cy="2146300"/>
          </a:xfrm>
          <a:prstGeom prst="rect">
            <a:avLst/>
          </a:prstGeom>
          <a:solidFill>
            <a:srgbClr val="FFFF99">
              <a:alpha val="50195"/>
            </a:srgbClr>
          </a:solidFill>
          <a:ln w="7620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编译系统不做越界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检查。超出数组范围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对数组元素操作会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产生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逻辑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错误。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831850" y="52197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FF"/>
                </a:solidFill>
                <a:sym typeface="Monotype Sorts"/>
              </a:rPr>
              <a:t>2</a:t>
            </a:r>
            <a:r>
              <a:rPr kumimoji="1" lang="en-US" altLang="zh-CN" sz="2800" b="1">
                <a:solidFill>
                  <a:srgbClr val="FF00FF"/>
                </a:solidFill>
                <a:sym typeface="Monotype Sorts"/>
              </a:rPr>
              <a:t>014</a:t>
            </a:r>
            <a:r>
              <a:rPr kumimoji="1" lang="en-US" altLang="zh-CN" sz="2800" b="1" baseline="-25000">
                <a:solidFill>
                  <a:srgbClr val="0066FF"/>
                </a:solidFill>
                <a:sym typeface="Monotype Sorts"/>
              </a:rPr>
              <a:t>H</a:t>
            </a:r>
            <a:endParaRPr kumimoji="1" lang="zh-CN" altLang="en-US" sz="2800" b="1" baseline="-25000">
              <a:solidFill>
                <a:srgbClr val="0066FF"/>
              </a:solidFill>
              <a:sym typeface="Monotype Sort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allAtOnce"/>
      <p:bldP spid="2" grpId="0" animBg="1"/>
      <p:bldP spid="14345" grpId="0" animBg="1"/>
      <p:bldP spid="24" grpId="0" animBg="1" autoUpdateAnimBg="0"/>
      <p:bldP spid="153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583DBD-C13A-40E6-9CCD-2EA098EA5A5D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8375" y="1989138"/>
            <a:ext cx="6840538" cy="2735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#define N 30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fib[N];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		       fib[0]=fib[1]=1;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      for(n=2;n&lt;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N;n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            fib[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]=fib[</a:t>
            </a:r>
            <a:r>
              <a:rPr lang="en-US" altLang="zh-CN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]+fib[</a:t>
            </a:r>
            <a:r>
              <a:rPr lang="en-US" altLang="zh-CN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F6DFAD-5632-4F7F-8139-9AECA936DD84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5.2.3 </a:t>
            </a:r>
            <a:r>
              <a:rPr lang="zh-CN" altLang="en-US" sz="3600" b="1" smtClean="0"/>
              <a:t>一维数组的初始化</a:t>
            </a:r>
            <a:endParaRPr lang="en-US" altLang="zh-CN" sz="3600" b="1" smtClean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82738"/>
            <a:ext cx="7423150" cy="693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初始化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：在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定义数组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时给数组元素赋值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576263" y="2438400"/>
            <a:ext cx="84534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571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．在定义数组时，对全部数组元素赋初值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例如：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int a[5]={0,1,2,3,4};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此时可以省略数组长度，例如：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int a[ ]={0,1,2,3,4};</a:t>
            </a:r>
            <a:r>
              <a:rPr lang="en-US" altLang="zh-CN" sz="2800" b="1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．在定义数组时，对部分数组元素赋初值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例如：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int a[5]={1,2,3};</a:t>
            </a:r>
            <a:r>
              <a:rPr lang="zh-CN" altLang="en-US" sz="2800" b="1">
                <a:latin typeface="Times New Roman" panose="02020603050405020304" pitchFamily="18" charset="0"/>
              </a:rPr>
              <a:t>系统为其余元素赋 0 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．当初值的个数多于数组元素的个数时，编译出错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例如：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 a[5]={0,1,2,3,4,5};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6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6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6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6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6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6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 autoUpdateAnimBg="0" advAuto="0"/>
      <p:bldP spid="9635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BB228-2074-4F1E-981D-9D654D0E93E1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5.2.4 </a:t>
            </a:r>
            <a:r>
              <a:rPr lang="zh-CN" altLang="en-US" sz="3600" b="1" smtClean="0"/>
              <a:t>一维数组应用举例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5329237"/>
          </a:xfrm>
        </p:spPr>
        <p:txBody>
          <a:bodyPr/>
          <a:lstStyle/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5-2】</a:t>
            </a:r>
            <a:r>
              <a:rPr lang="zh-CN" altLang="en-US" sz="2800" b="1" dirty="0" smtClean="0"/>
              <a:t>（教材</a:t>
            </a:r>
            <a:r>
              <a:rPr lang="en-US" altLang="zh-CN" sz="2800" b="1" dirty="0" smtClean="0"/>
              <a:t>P144</a:t>
            </a:r>
            <a:r>
              <a:rPr lang="zh-CN" altLang="en-US" sz="2800" b="1" dirty="0" smtClean="0"/>
              <a:t>）设计一个程序，将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个人某门课程的成绩输入计算机后输出最高分和最低分。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b="1" dirty="0" smtClean="0"/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思路：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、将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个人的成绩输入到一个一维数组中。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、求若干个数的最大值或最小值常采用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打擂台</a:t>
            </a:r>
            <a:r>
              <a:rPr lang="zh-CN" altLang="en-US" sz="2400" b="1" dirty="0" smtClean="0"/>
              <a:t>的方法：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   首先，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指定</a:t>
            </a:r>
            <a:r>
              <a:rPr lang="zh-CN" altLang="en-US" sz="2400" b="1" dirty="0" smtClean="0"/>
              <a:t>某数为最大值或最小值的擂主：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         如：</a:t>
            </a:r>
            <a:r>
              <a:rPr lang="en-US" altLang="zh-CN" sz="2400" b="1" dirty="0" smtClean="0"/>
              <a:t>max=a[0], min=a[0]</a:t>
            </a:r>
            <a:endParaRPr lang="zh-CN" altLang="en-US" sz="2400" b="1" dirty="0" smtClean="0"/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   然后，将其他各数依次与擂主进行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比较</a:t>
            </a:r>
            <a:r>
              <a:rPr lang="zh-CN" altLang="en-US" sz="2400" b="1" dirty="0" smtClean="0"/>
              <a:t>（循环嵌套分支）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、当所有的数都比较完之后，输出</a:t>
            </a:r>
            <a:r>
              <a:rPr lang="en-US" altLang="zh-CN" sz="2400" b="1" dirty="0" smtClean="0"/>
              <a:t>max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min</a:t>
            </a:r>
            <a:r>
              <a:rPr lang="zh-CN" altLang="en-US" sz="2400" b="1" dirty="0" smtClean="0"/>
              <a:t>的值。 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14418</TotalTime>
  <Words>1890</Words>
  <Application>Microsoft Office PowerPoint</Application>
  <PresentationFormat>全屏显示(4:3)</PresentationFormat>
  <Paragraphs>269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Monotype Sorts</vt:lpstr>
      <vt:lpstr>华文行楷</vt:lpstr>
      <vt:lpstr>华文楷体</vt:lpstr>
      <vt:lpstr>华文新魏</vt:lpstr>
      <vt:lpstr>楷体_GB2312</vt:lpstr>
      <vt:lpstr>宋体</vt:lpstr>
      <vt:lpstr>幼圆</vt:lpstr>
      <vt:lpstr>Arial</vt:lpstr>
      <vt:lpstr>Arial Black</vt:lpstr>
      <vt:lpstr>Symbol</vt:lpstr>
      <vt:lpstr>Tahoma</vt:lpstr>
      <vt:lpstr>Times New Roman</vt:lpstr>
      <vt:lpstr>Wingdings</vt:lpstr>
      <vt:lpstr>Pixel</vt:lpstr>
      <vt:lpstr>PowerPoint 演示文稿</vt:lpstr>
      <vt:lpstr>第5章 数组</vt:lpstr>
      <vt:lpstr>5.1 数组概述</vt:lpstr>
      <vt:lpstr>5.2 一维数组</vt:lpstr>
      <vt:lpstr>5.2.2  一维数组元素的引用</vt:lpstr>
      <vt:lpstr>PowerPoint 演示文稿</vt:lpstr>
      <vt:lpstr>PowerPoint 演示文稿</vt:lpstr>
      <vt:lpstr>5.2.3 一维数组的初始化</vt:lpstr>
      <vt:lpstr>5.2.4 一维数组应用举例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ustb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第9章结构体与共用体</dc:title>
  <dc:creator>jsjjc</dc:creator>
  <cp:lastModifiedBy>erikq</cp:lastModifiedBy>
  <cp:revision>450</cp:revision>
  <cp:lastPrinted>1995-12-08T18:33:06Z</cp:lastPrinted>
  <dcterms:created xsi:type="dcterms:W3CDTF">2000-04-11T01:34:34Z</dcterms:created>
  <dcterms:modified xsi:type="dcterms:W3CDTF">2020-11-11T06:05:19Z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chenshy@263.net</vt:lpwstr>
  </property>
  <property fmtid="{D5CDD505-2E9C-101B-9397-08002B2CF9AE}" pid="8" name="HomePage">
    <vt:lpwstr>/~chsy/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</vt:lpwstr>
  </property>
</Properties>
</file>