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76"/>
  </p:notesMasterIdLst>
  <p:handoutMasterIdLst>
    <p:handoutMasterId r:id="rId77"/>
  </p:handoutMasterIdLst>
  <p:sldIdLst>
    <p:sldId id="256" r:id="rId2"/>
    <p:sldId id="720" r:id="rId3"/>
    <p:sldId id="733" r:id="rId4"/>
    <p:sldId id="668" r:id="rId5"/>
    <p:sldId id="671" r:id="rId6"/>
    <p:sldId id="673" r:id="rId7"/>
    <p:sldId id="670" r:id="rId8"/>
    <p:sldId id="674" r:id="rId9"/>
    <p:sldId id="675" r:id="rId10"/>
    <p:sldId id="676" r:id="rId11"/>
    <p:sldId id="784" r:id="rId12"/>
    <p:sldId id="785" r:id="rId13"/>
    <p:sldId id="879" r:id="rId14"/>
    <p:sldId id="795" r:id="rId15"/>
    <p:sldId id="797" r:id="rId16"/>
    <p:sldId id="843" r:id="rId17"/>
    <p:sldId id="844" r:id="rId18"/>
    <p:sldId id="846" r:id="rId19"/>
    <p:sldId id="889" r:id="rId20"/>
    <p:sldId id="688" r:id="rId21"/>
    <p:sldId id="914" r:id="rId22"/>
    <p:sldId id="691" r:id="rId23"/>
    <p:sldId id="915" r:id="rId24"/>
    <p:sldId id="916" r:id="rId25"/>
    <p:sldId id="900" r:id="rId26"/>
    <p:sldId id="692" r:id="rId27"/>
    <p:sldId id="693" r:id="rId28"/>
    <p:sldId id="694" r:id="rId29"/>
    <p:sldId id="864" r:id="rId30"/>
    <p:sldId id="865" r:id="rId31"/>
    <p:sldId id="902" r:id="rId32"/>
    <p:sldId id="866" r:id="rId33"/>
    <p:sldId id="867" r:id="rId34"/>
    <p:sldId id="847" r:id="rId35"/>
    <p:sldId id="848" r:id="rId36"/>
    <p:sldId id="849" r:id="rId37"/>
    <p:sldId id="906" r:id="rId38"/>
    <p:sldId id="907" r:id="rId39"/>
    <p:sldId id="909" r:id="rId40"/>
    <p:sldId id="908" r:id="rId41"/>
    <p:sldId id="703" r:id="rId42"/>
    <p:sldId id="764" r:id="rId43"/>
    <p:sldId id="766" r:id="rId44"/>
    <p:sldId id="704" r:id="rId45"/>
    <p:sldId id="707" r:id="rId46"/>
    <p:sldId id="883" r:id="rId47"/>
    <p:sldId id="710" r:id="rId48"/>
    <p:sldId id="783" r:id="rId49"/>
    <p:sldId id="712" r:id="rId50"/>
    <p:sldId id="898" r:id="rId51"/>
    <p:sldId id="779" r:id="rId52"/>
    <p:sldId id="778" r:id="rId53"/>
    <p:sldId id="884" r:id="rId54"/>
    <p:sldId id="905" r:id="rId55"/>
    <p:sldId id="910" r:id="rId56"/>
    <p:sldId id="911" r:id="rId57"/>
    <p:sldId id="912" r:id="rId58"/>
    <p:sldId id="713" r:id="rId59"/>
    <p:sldId id="714" r:id="rId60"/>
    <p:sldId id="899" r:id="rId61"/>
    <p:sldId id="850" r:id="rId62"/>
    <p:sldId id="851" r:id="rId63"/>
    <p:sldId id="917" r:id="rId64"/>
    <p:sldId id="918" r:id="rId65"/>
    <p:sldId id="913" r:id="rId66"/>
    <p:sldId id="919" r:id="rId67"/>
    <p:sldId id="920" r:id="rId68"/>
    <p:sldId id="921" r:id="rId69"/>
    <p:sldId id="922" r:id="rId70"/>
    <p:sldId id="923" r:id="rId71"/>
    <p:sldId id="924" r:id="rId72"/>
    <p:sldId id="925" r:id="rId73"/>
    <p:sldId id="927" r:id="rId74"/>
    <p:sldId id="926" r:id="rId75"/>
  </p:sldIdLst>
  <p:sldSz cx="9144000" cy="6858000" type="screen4x3"/>
  <p:notesSz cx="6858000" cy="9872663"/>
  <p:custDataLst>
    <p:tags r:id="rId7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33CC33"/>
    <a:srgbClr val="C2360A"/>
    <a:srgbClr val="F31919"/>
    <a:srgbClr val="CC3300"/>
    <a:srgbClr val="800080"/>
    <a:srgbClr val="C83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2" autoAdjust="0"/>
    <p:restoredTop sz="93702" autoAdjust="0"/>
  </p:normalViewPr>
  <p:slideViewPr>
    <p:cSldViewPr snapToObjects="1">
      <p:cViewPr>
        <p:scale>
          <a:sx n="50" d="100"/>
          <a:sy n="50" d="100"/>
        </p:scale>
        <p:origin x="2032" y="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54"/>
    </p:cViewPr>
  </p:sorterViewPr>
  <p:notesViewPr>
    <p:cSldViewPr snapToObjects="1">
      <p:cViewPr>
        <p:scale>
          <a:sx n="75" d="100"/>
          <a:sy n="75" d="100"/>
        </p:scale>
        <p:origin x="-150" y="2736"/>
      </p:cViewPr>
      <p:guideLst>
        <p:guide orient="horz" pos="310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38462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6250"/>
            <a:ext cx="2938463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9366250"/>
            <a:ext cx="2938462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17329C-6D46-46F3-9D51-1238A7EF4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397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0" y="720725"/>
            <a:ext cx="5016500" cy="376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22813"/>
            <a:ext cx="5048250" cy="4402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38462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6250"/>
            <a:ext cx="2938463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9366250"/>
            <a:ext cx="2938462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CF906C-E2BD-4E91-B1CF-F9F4B1634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813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D863C5-216F-4C40-835A-86AFD995463B}" type="slidenum">
              <a:rPr lang="zh-CN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488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DA0E3-C6B1-4A81-B45C-0AB52CFC52E2}" type="slidenum">
              <a:rPr lang="zh-CN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22313"/>
            <a:ext cx="5013325" cy="3759200"/>
          </a:xfrm>
          <a:ln w="12700"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034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CC7555-61E4-477E-87BE-BF7FF61D92A6}" type="slidenum">
              <a:rPr lang="zh-CN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22313"/>
            <a:ext cx="5013325" cy="3759200"/>
          </a:xfrm>
          <a:ln w="12700"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24400"/>
            <a:ext cx="5045075" cy="4398963"/>
          </a:xfrm>
          <a:solidFill>
            <a:srgbClr val="FFFFFF"/>
          </a:solidFill>
          <a:ln cap="flat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解释：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>
                <a:latin typeface="宋体" panose="02010600030101010101" pitchFamily="2" charset="-122"/>
              </a:rPr>
              <a:t>值传递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的含义是，在调用函数时，将实参变量的值取出来，复制给形参变量，使形参变量在数值上与实参变量相等。在函数内部使用从实参中复制来的值进行处理。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Ｃ语言中的实参可以是一个表达式，调用时先计算表达式的值，再将结果（值）复制到形参变量中，一旦函数执行完毕，这些存储单元所保存的值不再保留。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形式参数是函数的局部变量，仅在函数内部才有意义。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  函数间形参变量与实参变量的值的传递过程类似于日常生活中的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>
                <a:latin typeface="宋体" panose="02010600030101010101" pitchFamily="2" charset="-122"/>
              </a:rPr>
              <a:t>复印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操作。</a:t>
            </a:r>
            <a:endParaRPr lang="zh-CN" altLang="en-US" sz="90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9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4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CA65D9-02FE-494A-AAC5-02A12D862799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22313"/>
            <a:ext cx="5013325" cy="3759200"/>
          </a:xfrm>
          <a:ln w="12700"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画图讲冒泡，强化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插入法：</a:t>
            </a:r>
            <a:endParaRPr lang="en-US" altLang="zh-CN" smtClean="0"/>
          </a:p>
          <a:p>
            <a:r>
              <a:rPr lang="en-US" altLang="zh-CN" smtClean="0"/>
              <a:t>for(i=1;i&lt;n;i++)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for(j=i-1;j&gt;= 0;j--)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if(a[j+1]&lt;a[j]){t=a[j];a[j]=a[j+1];a[j+1]=t;} 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774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板书：</a:t>
            </a:r>
            <a:r>
              <a:rPr lang="en-US" altLang="zh-CN" b="1" smtClean="0"/>
              <a:t>isSameWithTwo </a:t>
            </a:r>
            <a:r>
              <a:rPr lang="zh-CN" altLang="en-US" b="1" smtClean="0"/>
              <a:t>函数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#include &lt;iostream&gt;</a:t>
            </a:r>
          </a:p>
          <a:p>
            <a:r>
              <a:rPr lang="en-US" altLang="zh-CN" smtClean="0"/>
              <a:t>#include &lt;ctime&gt;</a:t>
            </a:r>
          </a:p>
          <a:p>
            <a:r>
              <a:rPr lang="en-US" altLang="zh-CN" smtClean="0"/>
              <a:t>using namespace std;</a:t>
            </a:r>
          </a:p>
          <a:p>
            <a:r>
              <a:rPr lang="en-US" altLang="zh-CN" smtClean="0"/>
              <a:t>void randomBirthday(int [],int );</a:t>
            </a:r>
          </a:p>
          <a:p>
            <a:r>
              <a:rPr lang="en-US" altLang="zh-CN" smtClean="0"/>
              <a:t>int isSameWithTwo(int *,int );</a:t>
            </a:r>
          </a:p>
          <a:p>
            <a:r>
              <a:rPr lang="en-US" altLang="zh-CN" smtClean="0"/>
              <a:t>int main( )</a:t>
            </a:r>
          </a:p>
          <a:p>
            <a:r>
              <a:rPr lang="en-US" altLang="zh-CN" smtClean="0"/>
              <a:t>{ </a:t>
            </a:r>
          </a:p>
          <a:p>
            <a:r>
              <a:rPr lang="en-US" altLang="zh-CN" smtClean="0"/>
              <a:t>	srand(time(NULL)); //</a:t>
            </a:r>
            <a:r>
              <a:rPr lang="zh-CN" altLang="en-US" smtClean="0"/>
              <a:t>生成随机数种子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int birthday[50];</a:t>
            </a:r>
          </a:p>
          <a:p>
            <a:r>
              <a:rPr lang="en-US" altLang="zh-CN" smtClean="0"/>
              <a:t>	int i,same=0;</a:t>
            </a:r>
          </a:p>
          <a:p>
            <a:r>
              <a:rPr lang="en-US" altLang="zh-CN" smtClean="0"/>
              <a:t>	for(i=0;i&lt;10000;i++)</a:t>
            </a:r>
          </a:p>
          <a:p>
            <a:r>
              <a:rPr lang="en-US" altLang="zh-CN" smtClean="0"/>
              <a:t>	{	</a:t>
            </a:r>
          </a:p>
          <a:p>
            <a:r>
              <a:rPr lang="en-US" altLang="zh-CN" smtClean="0"/>
              <a:t>		randomBirthday(birthday,50);</a:t>
            </a:r>
          </a:p>
          <a:p>
            <a:r>
              <a:rPr lang="en-US" altLang="zh-CN" smtClean="0"/>
              <a:t>		if(isSameWithTwo(birthday,50))  same++;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cout&lt;&lt;"10000</a:t>
            </a:r>
            <a:r>
              <a:rPr lang="zh-CN" altLang="en-US" smtClean="0"/>
              <a:t>次测试，有</a:t>
            </a:r>
            <a:r>
              <a:rPr lang="en-US" altLang="zh-CN" smtClean="0"/>
              <a:t>"&lt;&lt;same&lt;&lt;" </a:t>
            </a:r>
            <a:r>
              <a:rPr lang="zh-CN" altLang="en-US" smtClean="0"/>
              <a:t>次出现相同的，相同的概率是</a:t>
            </a:r>
            <a:r>
              <a:rPr lang="en-US" altLang="zh-CN" smtClean="0"/>
              <a:t>:"&lt;&lt;same*1.0/10000&lt;&lt;endl; </a:t>
            </a:r>
          </a:p>
          <a:p>
            <a:r>
              <a:rPr lang="en-US" altLang="zh-CN" smtClean="0"/>
              <a:t>	return 0; 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随机生成</a:t>
            </a:r>
            <a:r>
              <a:rPr lang="en-US" altLang="zh-CN" smtClean="0"/>
              <a:t>50</a:t>
            </a:r>
            <a:r>
              <a:rPr lang="zh-CN" altLang="en-US" smtClean="0"/>
              <a:t>个人生日</a:t>
            </a:r>
          </a:p>
          <a:p>
            <a:r>
              <a:rPr lang="en-US" altLang="zh-CN" smtClean="0"/>
              <a:t>void randomBirthday(int a[],int n)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int i;</a:t>
            </a:r>
          </a:p>
          <a:p>
            <a:r>
              <a:rPr lang="en-US" altLang="zh-CN" smtClean="0"/>
              <a:t> 	for(i=0;i&lt;n;i++)</a:t>
            </a:r>
          </a:p>
          <a:p>
            <a:r>
              <a:rPr lang="en-US" altLang="zh-CN" smtClean="0"/>
              <a:t>		a[i]=(rand()%365)+1; 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判断如果两个人相同函数</a:t>
            </a:r>
          </a:p>
          <a:p>
            <a:r>
              <a:rPr lang="en-US" altLang="zh-CN" smtClean="0"/>
              <a:t>int isSameWithTwo(int *a,int n)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int i,j;</a:t>
            </a:r>
          </a:p>
          <a:p>
            <a:r>
              <a:rPr lang="en-US" altLang="zh-CN" smtClean="0"/>
              <a:t>	for(i=0;i&lt;n-1;i++)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for(j=i+1;j&lt;n;j++)</a:t>
            </a:r>
          </a:p>
          <a:p>
            <a:r>
              <a:rPr lang="en-US" altLang="zh-CN" smtClean="0"/>
              <a:t>		{</a:t>
            </a:r>
          </a:p>
          <a:p>
            <a:r>
              <a:rPr lang="en-US" altLang="zh-CN" smtClean="0"/>
              <a:t>			if(a[i]==a[j])	return 1;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return 0;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B0469B-BE35-4E1A-9890-4A9B48BA2B14}" type="slidenum">
              <a:rPr lang="zh-CN" altLang="en-US" sz="100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0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2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BE452B-FE99-4029-96C2-9E4D19E343DE}" type="slidenum">
              <a:rPr lang="zh-CN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常量表达式</a:t>
            </a:r>
            <a:r>
              <a:rPr lang="en-US" altLang="zh-CN" smtClean="0"/>
              <a:t>2</a:t>
            </a:r>
            <a:r>
              <a:rPr lang="zh-CN" altLang="en-US" smtClean="0"/>
              <a:t>是一维数组定义中的数组大小，常量表达式</a:t>
            </a:r>
            <a:r>
              <a:rPr lang="en-US" altLang="zh-CN" smtClean="0"/>
              <a:t>1</a:t>
            </a:r>
            <a:r>
              <a:rPr lang="zh-CN" altLang="en-US" smtClean="0"/>
              <a:t>是表示一维数组的个数</a:t>
            </a: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361478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行下标表示是第几个一维数组，列表示是一个一维数组中的那个位置</a:t>
            </a:r>
            <a:endParaRPr lang="en-US" altLang="zh-CN" smtClean="0"/>
          </a:p>
          <a:p>
            <a:r>
              <a:rPr lang="zh-CN" altLang="en-US" smtClean="0"/>
              <a:t>板书：杨辉三角数据的形成通项</a:t>
            </a:r>
          </a:p>
          <a:p>
            <a:endParaRPr lang="en-US" altLang="zh-CN" smtClean="0"/>
          </a:p>
          <a:p>
            <a:r>
              <a:rPr lang="en-US" altLang="zh-CN" b="1" smtClean="0"/>
              <a:t>x[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en-US" altLang="zh-CN" b="1" smtClean="0"/>
              <a:t>]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#include &lt;stdio.h&gt;</a:t>
            </a:r>
          </a:p>
          <a:p>
            <a:r>
              <a:rPr lang="en-US" altLang="zh-CN" smtClean="0"/>
              <a:t>void main()</a:t>
            </a:r>
          </a:p>
          <a:p>
            <a:r>
              <a:rPr lang="en-US" altLang="zh-CN" smtClean="0"/>
              <a:t>{ int a[5][3];</a:t>
            </a:r>
          </a:p>
          <a:p>
            <a:r>
              <a:rPr lang="en-US" altLang="zh-CN" smtClean="0"/>
              <a:t>   a[1,2]=1;    /* </a:t>
            </a:r>
            <a:r>
              <a:rPr lang="zh-CN" altLang="en-US" smtClean="0"/>
              <a:t>应写成 </a:t>
            </a:r>
            <a:r>
              <a:rPr lang="en-US" altLang="zh-CN" smtClean="0"/>
              <a:t>a[1][2]=1; */</a:t>
            </a:r>
          </a:p>
          <a:p>
            <a:r>
              <a:rPr lang="en-US" altLang="zh-CN" smtClean="0"/>
              <a:t>printf("%d\n",a[1]);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--------------------Configuration: 1 - Win32 Debug--------------------</a:t>
            </a:r>
          </a:p>
          <a:p>
            <a:r>
              <a:rPr lang="en-US" altLang="zh-CN" smtClean="0"/>
              <a:t>Compiling...</a:t>
            </a:r>
          </a:p>
          <a:p>
            <a:r>
              <a:rPr lang="en-US" altLang="zh-CN" smtClean="0"/>
              <a:t>11.cpp</a:t>
            </a:r>
          </a:p>
          <a:p>
            <a:r>
              <a:rPr lang="en-US" altLang="zh-CN" smtClean="0"/>
              <a:t>C:\Documents and Settings\Administrator\</a:t>
            </a:r>
            <a:r>
              <a:rPr lang="zh-CN" altLang="en-US" smtClean="0"/>
              <a:t>桌面</a:t>
            </a:r>
            <a:r>
              <a:rPr lang="en-US" altLang="zh-CN" smtClean="0"/>
              <a:t>\</a:t>
            </a:r>
            <a:r>
              <a:rPr lang="zh-CN" altLang="en-US" smtClean="0"/>
              <a:t>程序设计</a:t>
            </a:r>
            <a:r>
              <a:rPr lang="en-US" altLang="zh-CN" smtClean="0"/>
              <a:t>2015\2015 </a:t>
            </a:r>
            <a:r>
              <a:rPr lang="zh-CN" altLang="en-US" smtClean="0"/>
              <a:t>例程</a:t>
            </a:r>
            <a:r>
              <a:rPr lang="en-US" altLang="zh-CN" smtClean="0"/>
              <a:t>_mw\test\1\11.cpp(4) : error C2440: '=' : cannot convert from 'const int' to 'int [3]'</a:t>
            </a:r>
          </a:p>
          <a:p>
            <a:r>
              <a:rPr lang="en-US" altLang="zh-CN" smtClean="0"/>
              <a:t>        There are no conversions to array types, although there are conversions to references or pointers to arrays</a:t>
            </a:r>
          </a:p>
          <a:p>
            <a:r>
              <a:rPr lang="en-US" altLang="zh-CN" smtClean="0"/>
              <a:t>Error executing cl.exe.</a:t>
            </a:r>
          </a:p>
          <a:p>
            <a:endParaRPr lang="en-US" altLang="zh-CN" smtClean="0"/>
          </a:p>
          <a:p>
            <a:r>
              <a:rPr lang="en-US" altLang="zh-CN" smtClean="0"/>
              <a:t>11.obj - 1 error(s), 0 warning(s)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854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行下标表示是第几个一维数组，列表示是一个一维数组中的那个位置</a:t>
            </a:r>
            <a:endParaRPr lang="en-US" altLang="zh-CN" smtClean="0"/>
          </a:p>
          <a:p>
            <a:r>
              <a:rPr lang="zh-CN" altLang="en-US" smtClean="0"/>
              <a:t>板书：杨辉三角数据的形成通项</a:t>
            </a:r>
          </a:p>
          <a:p>
            <a:endParaRPr lang="en-US" altLang="zh-CN" smtClean="0"/>
          </a:p>
          <a:p>
            <a:r>
              <a:rPr lang="en-US" altLang="zh-CN" b="1" smtClean="0"/>
              <a:t>x[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en-US" altLang="zh-CN" b="1" smtClean="0"/>
              <a:t>]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#include &lt;stdio.h&gt;</a:t>
            </a:r>
          </a:p>
          <a:p>
            <a:r>
              <a:rPr lang="en-US" altLang="zh-CN" smtClean="0"/>
              <a:t>void main()</a:t>
            </a:r>
          </a:p>
          <a:p>
            <a:r>
              <a:rPr lang="en-US" altLang="zh-CN" smtClean="0"/>
              <a:t>{ int a[5][3];</a:t>
            </a:r>
          </a:p>
          <a:p>
            <a:r>
              <a:rPr lang="en-US" altLang="zh-CN" smtClean="0"/>
              <a:t>   a[1,2]=1;    /* </a:t>
            </a:r>
            <a:r>
              <a:rPr lang="zh-CN" altLang="en-US" smtClean="0"/>
              <a:t>应写成 </a:t>
            </a:r>
            <a:r>
              <a:rPr lang="en-US" altLang="zh-CN" smtClean="0"/>
              <a:t>a[1][2]=1; */</a:t>
            </a:r>
          </a:p>
          <a:p>
            <a:r>
              <a:rPr lang="en-US" altLang="zh-CN" smtClean="0"/>
              <a:t>printf("%d\n",a[1]);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--------------------Configuration: 1 - Win32 Debug--------------------</a:t>
            </a:r>
          </a:p>
          <a:p>
            <a:r>
              <a:rPr lang="en-US" altLang="zh-CN" smtClean="0"/>
              <a:t>Compiling...</a:t>
            </a:r>
          </a:p>
          <a:p>
            <a:r>
              <a:rPr lang="en-US" altLang="zh-CN" smtClean="0"/>
              <a:t>11.cpp</a:t>
            </a:r>
          </a:p>
          <a:p>
            <a:r>
              <a:rPr lang="en-US" altLang="zh-CN" smtClean="0"/>
              <a:t>C:\Documents and Settings\Administrator\</a:t>
            </a:r>
            <a:r>
              <a:rPr lang="zh-CN" altLang="en-US" smtClean="0"/>
              <a:t>桌面</a:t>
            </a:r>
            <a:r>
              <a:rPr lang="en-US" altLang="zh-CN" smtClean="0"/>
              <a:t>\</a:t>
            </a:r>
            <a:r>
              <a:rPr lang="zh-CN" altLang="en-US" smtClean="0"/>
              <a:t>程序设计</a:t>
            </a:r>
            <a:r>
              <a:rPr lang="en-US" altLang="zh-CN" smtClean="0"/>
              <a:t>2015\2015 </a:t>
            </a:r>
            <a:r>
              <a:rPr lang="zh-CN" altLang="en-US" smtClean="0"/>
              <a:t>例程</a:t>
            </a:r>
            <a:r>
              <a:rPr lang="en-US" altLang="zh-CN" smtClean="0"/>
              <a:t>_mw\test\1\11.cpp(4) : error C2440: '=' : cannot convert from 'const int' to 'int [3]'</a:t>
            </a:r>
          </a:p>
          <a:p>
            <a:r>
              <a:rPr lang="en-US" altLang="zh-CN" smtClean="0"/>
              <a:t>        There are no conversions to array types, although there are conversions to references or pointers to arrays</a:t>
            </a:r>
          </a:p>
          <a:p>
            <a:r>
              <a:rPr lang="en-US" altLang="zh-CN" smtClean="0"/>
              <a:t>Error executing cl.exe.</a:t>
            </a:r>
          </a:p>
          <a:p>
            <a:endParaRPr lang="en-US" altLang="zh-CN" smtClean="0"/>
          </a:p>
          <a:p>
            <a:r>
              <a:rPr lang="en-US" altLang="zh-CN" smtClean="0"/>
              <a:t>11.obj - 1 error(s), 0 warning(s)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1117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行下标表示是第几个一维数组，列表示是一个一维数组中的那个位置</a:t>
            </a:r>
            <a:endParaRPr lang="en-US" altLang="zh-CN" smtClean="0"/>
          </a:p>
          <a:p>
            <a:r>
              <a:rPr lang="zh-CN" altLang="en-US" smtClean="0"/>
              <a:t>板书：杨辉三角数据的形成通项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#include &lt;stdio.h&gt;</a:t>
            </a:r>
          </a:p>
          <a:p>
            <a:r>
              <a:rPr lang="en-US" altLang="zh-CN" smtClean="0"/>
              <a:t>void main()</a:t>
            </a:r>
          </a:p>
          <a:p>
            <a:r>
              <a:rPr lang="en-US" altLang="zh-CN" smtClean="0"/>
              <a:t>{ int a[5][3];</a:t>
            </a:r>
          </a:p>
          <a:p>
            <a:r>
              <a:rPr lang="en-US" altLang="zh-CN" smtClean="0"/>
              <a:t>   a[1,2]=1;    /* </a:t>
            </a:r>
            <a:r>
              <a:rPr lang="zh-CN" altLang="en-US" smtClean="0"/>
              <a:t>应写成 </a:t>
            </a:r>
            <a:r>
              <a:rPr lang="en-US" altLang="zh-CN" smtClean="0"/>
              <a:t>a[1][2]=1; */</a:t>
            </a:r>
          </a:p>
          <a:p>
            <a:r>
              <a:rPr lang="en-US" altLang="zh-CN" smtClean="0"/>
              <a:t>printf("%d\n",a[1]);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--------------------Configuration: 1 - Win32 Debug--------------------</a:t>
            </a:r>
          </a:p>
          <a:p>
            <a:r>
              <a:rPr lang="en-US" altLang="zh-CN" smtClean="0"/>
              <a:t>Compiling...</a:t>
            </a:r>
          </a:p>
          <a:p>
            <a:r>
              <a:rPr lang="en-US" altLang="zh-CN" smtClean="0"/>
              <a:t>11.cpp</a:t>
            </a:r>
          </a:p>
          <a:p>
            <a:r>
              <a:rPr lang="en-US" altLang="zh-CN" smtClean="0"/>
              <a:t>C:\Documents and Settings\Administrator\</a:t>
            </a:r>
            <a:r>
              <a:rPr lang="zh-CN" altLang="en-US" smtClean="0"/>
              <a:t>桌面</a:t>
            </a:r>
            <a:r>
              <a:rPr lang="en-US" altLang="zh-CN" smtClean="0"/>
              <a:t>\</a:t>
            </a:r>
            <a:r>
              <a:rPr lang="zh-CN" altLang="en-US" smtClean="0"/>
              <a:t>程序设计</a:t>
            </a:r>
            <a:r>
              <a:rPr lang="en-US" altLang="zh-CN" smtClean="0"/>
              <a:t>2015\2015 </a:t>
            </a:r>
            <a:r>
              <a:rPr lang="zh-CN" altLang="en-US" smtClean="0"/>
              <a:t>例程</a:t>
            </a:r>
            <a:r>
              <a:rPr lang="en-US" altLang="zh-CN" smtClean="0"/>
              <a:t>_mw\test\1\11.cpp(4) : error C2440: '=' : cannot convert from 'const int' to 'int [3]'</a:t>
            </a:r>
          </a:p>
          <a:p>
            <a:r>
              <a:rPr lang="en-US" altLang="zh-CN" smtClean="0"/>
              <a:t>        There are no conversions to array types, although there are conversions to references or pointers to arrays</a:t>
            </a:r>
          </a:p>
          <a:p>
            <a:r>
              <a:rPr lang="en-US" altLang="zh-CN" smtClean="0"/>
              <a:t>Error executing cl.exe.</a:t>
            </a:r>
          </a:p>
          <a:p>
            <a:endParaRPr lang="en-US" altLang="zh-CN" smtClean="0"/>
          </a:p>
          <a:p>
            <a:r>
              <a:rPr lang="en-US" altLang="zh-CN" smtClean="0"/>
              <a:t>11.obj - 1 error(s), 0 warning(s)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4001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行下标表示是第几个一维数组，列表示是一个一维数组中的那个位置</a:t>
            </a:r>
            <a:endParaRPr lang="en-US" altLang="zh-CN" dirty="0" smtClean="0"/>
          </a:p>
          <a:p>
            <a:r>
              <a:rPr lang="zh-CN" altLang="en-US" dirty="0" smtClean="0"/>
              <a:t>板书：杨辉三角数据的形成通项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a[5][3];</a:t>
            </a:r>
          </a:p>
          <a:p>
            <a:r>
              <a:rPr lang="en-US" altLang="zh-CN" dirty="0" smtClean="0"/>
              <a:t>   a[1,2]=1;    /* </a:t>
            </a:r>
            <a:r>
              <a:rPr lang="zh-CN" altLang="en-US" dirty="0" smtClean="0"/>
              <a:t>应写成 </a:t>
            </a:r>
            <a:r>
              <a:rPr lang="en-US" altLang="zh-CN" dirty="0" smtClean="0"/>
              <a:t>a[1][2]=1; */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[1]);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--------------------Configuration: 1 - Win32 Debug--------------------</a:t>
            </a:r>
          </a:p>
          <a:p>
            <a:r>
              <a:rPr lang="en-US" altLang="zh-CN" dirty="0" smtClean="0"/>
              <a:t>Compiling...</a:t>
            </a:r>
          </a:p>
          <a:p>
            <a:r>
              <a:rPr lang="en-US" altLang="zh-CN" dirty="0" smtClean="0"/>
              <a:t>11.cpp</a:t>
            </a:r>
          </a:p>
          <a:p>
            <a:r>
              <a:rPr lang="en-US" altLang="zh-CN" dirty="0" smtClean="0"/>
              <a:t>C:\Documents and Settings\Administrator\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\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2015\2015 </a:t>
            </a:r>
            <a:r>
              <a:rPr lang="zh-CN" altLang="en-US" dirty="0" smtClean="0"/>
              <a:t>例程</a:t>
            </a:r>
            <a:r>
              <a:rPr lang="en-US" altLang="zh-CN" dirty="0" smtClean="0"/>
              <a:t>_mw\test\1\11.cpp(4) : error C2440: '=' : cannot convert from '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' to '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[3]'</a:t>
            </a:r>
          </a:p>
          <a:p>
            <a:r>
              <a:rPr lang="en-US" altLang="zh-CN" dirty="0" smtClean="0"/>
              <a:t>        There are no conversions to array types, although there are conversions to references or pointers to arrays</a:t>
            </a:r>
          </a:p>
          <a:p>
            <a:r>
              <a:rPr lang="en-US" altLang="zh-CN" dirty="0" smtClean="0"/>
              <a:t>Error executing cl.exe.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11.obj - 1 error(s), 0 warning(s)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545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 smtClean="0">
                <a:solidFill>
                  <a:srgbClr val="000000"/>
                </a:solidFill>
              </a:rPr>
              <a:t>1</a:t>
            </a:r>
            <a:r>
              <a:rPr kumimoji="1" lang="zh-CN" altLang="en-US" b="1" smtClean="0">
                <a:solidFill>
                  <a:srgbClr val="000000"/>
                </a:solidFill>
              </a:rPr>
              <a:t>、逻辑</a:t>
            </a:r>
            <a:endParaRPr kumimoji="1" lang="en-US" altLang="zh-CN" b="1" smtClean="0">
              <a:solidFill>
                <a:srgbClr val="000000"/>
              </a:solidFill>
            </a:endParaRPr>
          </a:p>
          <a:p>
            <a:r>
              <a:rPr kumimoji="1" lang="en-US" altLang="zh-CN" b="1" smtClean="0">
                <a:solidFill>
                  <a:srgbClr val="000000"/>
                </a:solidFill>
              </a:rPr>
              <a:t>2</a:t>
            </a:r>
            <a:r>
              <a:rPr kumimoji="1" lang="zh-CN" altLang="en-US" b="1" smtClean="0">
                <a:solidFill>
                  <a:srgbClr val="000000"/>
                </a:solidFill>
              </a:rPr>
              <a:t>、物理</a:t>
            </a:r>
            <a:endParaRPr kumimoji="1" lang="en-US" altLang="zh-CN" b="1" smtClean="0">
              <a:solidFill>
                <a:srgbClr val="000000"/>
              </a:solidFill>
            </a:endParaRPr>
          </a:p>
          <a:p>
            <a:endParaRPr kumimoji="1" lang="en-US" altLang="zh-CN" b="1" smtClean="0">
              <a:solidFill>
                <a:srgbClr val="000000"/>
              </a:solidFill>
            </a:endParaRPr>
          </a:p>
          <a:p>
            <a:r>
              <a:rPr kumimoji="1" lang="en-US" altLang="zh-CN" b="1" smtClean="0">
                <a:solidFill>
                  <a:srgbClr val="000000"/>
                </a:solidFill>
              </a:rPr>
              <a:t>int a[2][3]={1,4};</a:t>
            </a:r>
          </a:p>
          <a:p>
            <a:r>
              <a:rPr kumimoji="1" lang="zh-CN" altLang="en-US" b="1" smtClean="0">
                <a:solidFill>
                  <a:srgbClr val="000000"/>
                </a:solidFill>
              </a:rPr>
              <a:t>初始化后结果：    1   </a:t>
            </a:r>
            <a:r>
              <a:rPr kumimoji="1" lang="en-US" altLang="zh-CN" b="1" smtClean="0">
                <a:solidFill>
                  <a:srgbClr val="000000"/>
                </a:solidFill>
              </a:rPr>
              <a:t>4   0  </a:t>
            </a:r>
          </a:p>
          <a:p>
            <a:r>
              <a:rPr kumimoji="1" lang="zh-CN" altLang="en-US" b="1" smtClean="0">
                <a:solidFill>
                  <a:srgbClr val="000000"/>
                </a:solidFill>
              </a:rPr>
              <a:t>                            </a:t>
            </a:r>
            <a:r>
              <a:rPr kumimoji="1" lang="en-US" altLang="zh-CN" b="1" smtClean="0">
                <a:solidFill>
                  <a:srgbClr val="000000"/>
                </a:solidFill>
              </a:rPr>
              <a:t>0   0   0</a:t>
            </a:r>
          </a:p>
          <a:p>
            <a:r>
              <a:rPr kumimoji="1" lang="en-US" altLang="zh-CN" b="1" smtClean="0"/>
              <a:t>#include &lt;stdio.h&gt;</a:t>
            </a:r>
          </a:p>
          <a:p>
            <a:r>
              <a:rPr kumimoji="1" lang="en-US" altLang="zh-CN" b="1" smtClean="0"/>
              <a:t>void main()</a:t>
            </a:r>
          </a:p>
          <a:p>
            <a:r>
              <a:rPr kumimoji="1" lang="en-US" altLang="zh-CN" b="1" smtClean="0"/>
              <a:t>{ int a[2][3]={1,4},i,j;</a:t>
            </a:r>
          </a:p>
          <a:p>
            <a:r>
              <a:rPr kumimoji="1" lang="en-US" altLang="zh-CN" b="1" smtClean="0"/>
              <a:t>for(i=0;i&lt;2;i++) </a:t>
            </a:r>
          </a:p>
          <a:p>
            <a:r>
              <a:rPr kumimoji="1" lang="en-US" altLang="zh-CN" b="1" smtClean="0"/>
              <a:t>{for(j=0;j&lt;3;j++)</a:t>
            </a:r>
          </a:p>
          <a:p>
            <a:r>
              <a:rPr kumimoji="1" lang="en-US" altLang="zh-CN" b="1" smtClean="0"/>
              <a:t>	  printf("%d ",a[i][j]);</a:t>
            </a:r>
          </a:p>
          <a:p>
            <a:r>
              <a:rPr kumimoji="1" lang="en-US" altLang="zh-CN" b="1" smtClean="0"/>
              <a:t>  printf("\n");</a:t>
            </a:r>
          </a:p>
          <a:p>
            <a:r>
              <a:rPr kumimoji="1" lang="en-US" altLang="zh-CN" b="1" smtClean="0"/>
              <a:t>}</a:t>
            </a:r>
          </a:p>
          <a:p>
            <a:r>
              <a:rPr kumimoji="1" lang="en-US" altLang="zh-CN" b="1" smtClean="0"/>
              <a:t>}</a:t>
            </a:r>
            <a:endParaRPr kumimoji="1" lang="en-US" altLang="zh-CN" b="1" smtClean="0">
              <a:solidFill>
                <a:srgbClr val="000000"/>
              </a:solidFill>
            </a:endParaRP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041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强调顺序性和连续性</a:t>
            </a:r>
            <a:endParaRPr lang="en-US" altLang="zh-CN" dirty="0" smtClean="0"/>
          </a:p>
          <a:p>
            <a:r>
              <a:rPr lang="zh-CN" altLang="en-US" dirty="0" smtClean="0"/>
              <a:t>画图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95B415-7882-4CE3-ACD1-1BFBB3F3709C}" type="slidenum">
              <a:rPr lang="zh-CN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90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只能省略第一维数组大小</a:t>
            </a:r>
          </a:p>
        </p:txBody>
      </p:sp>
    </p:spTree>
    <p:extLst>
      <p:ext uri="{BB962C8B-B14F-4D97-AF65-F5344CB8AC3E}">
        <p14:creationId xmlns:p14="http://schemas.microsoft.com/office/powerpoint/2010/main" val="151699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E1A214-3D9C-44F3-8922-B071F9CD2DE5}" type="slidenum">
              <a:rPr lang="zh-CN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10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A6FAA-FD28-4B17-9B4A-52268262E68F}" type="slidenum">
              <a:rPr lang="zh-CN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 </a:t>
            </a:r>
            <a:r>
              <a:rPr lang="en-US" altLang="zh-CN" sz="1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arra</a:t>
            </a:r>
            <a:r>
              <a:rPr lang="zh-CN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1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arrb</a:t>
            </a:r>
            <a:r>
              <a:rPr lang="zh-CN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分别接收数组</a:t>
            </a:r>
            <a:r>
              <a:rPr lang="en-US" altLang="zh-CN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的首地址 *</a:t>
            </a:r>
            <a:r>
              <a:rPr lang="en-US" altLang="zh-CN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</a:p>
          <a:p>
            <a:pPr eaLnBrk="1" hangingPunct="1">
              <a:defRPr/>
            </a:pPr>
            <a:r>
              <a:rPr lang="zh-CN" altLang="en-US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等价第一个指向一维数组的指针变量， </a:t>
            </a:r>
            <a:r>
              <a:rPr lang="en-US" altLang="zh-CN" sz="10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0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(*</a:t>
            </a:r>
            <a:r>
              <a:rPr lang="en-US" altLang="zh-CN" sz="1000" b="1" u="sng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</a:t>
            </a:r>
            <a:r>
              <a:rPr lang="en-US" altLang="zh-CN" sz="10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1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[4],  </a:t>
            </a:r>
            <a:r>
              <a:rPr lang="zh-CN" altLang="en-US" sz="1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不是普通二级指针，其基类型是一维数组，即</a:t>
            </a:r>
            <a:r>
              <a:rPr lang="en-US" altLang="zh-CN" sz="10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[4]</a:t>
            </a:r>
            <a:r>
              <a:rPr lang="zh-CN" altLang="en-US" sz="1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不能定义成</a:t>
            </a:r>
            <a:r>
              <a:rPr lang="en-US" altLang="zh-CN" sz="10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0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**</a:t>
            </a:r>
            <a:r>
              <a:rPr lang="en-US" altLang="zh-CN" sz="1000" b="1" u="sng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</a:t>
            </a:r>
            <a:r>
              <a:rPr lang="en-US" altLang="zh-CN" sz="1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1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其基类型为</a:t>
            </a:r>
            <a:r>
              <a:rPr lang="en-US" altLang="zh-CN" sz="10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950671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9C6F9D-3615-446A-943E-D3947B2E4551}" type="slidenum">
              <a:rPr lang="zh-CN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6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算法：查表法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F906C-E2BD-4E91-B1CF-F9F4B163450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6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使用二维数组存放字符串的好处，使用循环操作。 不要越界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输入：</a:t>
            </a:r>
          </a:p>
          <a:p>
            <a:r>
              <a:rPr lang="en-US" altLang="zh-CN" smtClean="0"/>
              <a:t>Bei ke da</a:t>
            </a:r>
          </a:p>
          <a:p>
            <a:r>
              <a:rPr lang="en-US" altLang="zh-CN" smtClean="0"/>
              <a:t>Beijing keji daxue</a:t>
            </a:r>
          </a:p>
          <a:p>
            <a:r>
              <a:rPr lang="en-US" altLang="zh-CN" smtClean="0"/>
              <a:t>#include "stdio.h"</a:t>
            </a:r>
          </a:p>
          <a:p>
            <a:r>
              <a:rPr lang="en-US" altLang="zh-CN" smtClean="0"/>
              <a:t>#define M 3</a:t>
            </a:r>
          </a:p>
          <a:p>
            <a:r>
              <a:rPr lang="en-US" altLang="zh-CN" smtClean="0"/>
              <a:t>#define N 5</a:t>
            </a:r>
          </a:p>
          <a:p>
            <a:r>
              <a:rPr lang="en-US" altLang="zh-CN" smtClean="0"/>
              <a:t>void main( )</a:t>
            </a:r>
          </a:p>
          <a:p>
            <a:r>
              <a:rPr lang="en-US" altLang="zh-CN" smtClean="0"/>
              <a:t>{ char s[M][N];int i;</a:t>
            </a:r>
          </a:p>
          <a:p>
            <a:r>
              <a:rPr lang="en-US" altLang="zh-CN" smtClean="0"/>
              <a:t>  for(i=0;i&lt;M;i++)</a:t>
            </a:r>
          </a:p>
          <a:p>
            <a:r>
              <a:rPr lang="en-US" altLang="zh-CN" smtClean="0"/>
              <a:t>	  scanf( "%s",s[i]);</a:t>
            </a:r>
          </a:p>
          <a:p>
            <a:r>
              <a:rPr lang="en-US" altLang="zh-CN" smtClean="0"/>
              <a:t>   for(i=0;i&lt;M;i++)</a:t>
            </a:r>
          </a:p>
          <a:p>
            <a:r>
              <a:rPr lang="en-US" altLang="zh-CN" smtClean="0"/>
              <a:t>	   printf("%s ",s[i]);</a:t>
            </a:r>
          </a:p>
          <a:p>
            <a:r>
              <a:rPr lang="en-US" altLang="zh-CN" smtClean="0"/>
              <a:t>   printf("\n");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04903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mtClean="0">
                <a:solidFill>
                  <a:schemeClr val="bg1"/>
                </a:solidFill>
              </a:rPr>
              <a:t>str1</a:t>
            </a:r>
            <a:r>
              <a:rPr kumimoji="1" lang="zh-CN" altLang="en-US" smtClean="0">
                <a:solidFill>
                  <a:schemeClr val="bg1"/>
                </a:solidFill>
              </a:rPr>
              <a:t>必须</a:t>
            </a:r>
          </a:p>
          <a:p>
            <a:r>
              <a:rPr kumimoji="1" lang="zh-CN" altLang="en-US" smtClean="0">
                <a:solidFill>
                  <a:schemeClr val="bg1"/>
                </a:solidFill>
              </a:rPr>
              <a:t>足够大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9899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 smtClean="0">
                <a:solidFill>
                  <a:srgbClr val="282828"/>
                </a:solidFill>
                <a:effectLst/>
                <a:latin typeface="Helvetica" panose="020B0604020202020204" pitchFamily="34" charset="0"/>
              </a:rPr>
              <a:t>程序题参考代码</a:t>
            </a:r>
            <a:r>
              <a:rPr lang="en-US" altLang="zh-CN" b="0" i="0" dirty="0" smtClean="0">
                <a:solidFill>
                  <a:srgbClr val="282828"/>
                </a:solidFill>
                <a:effectLst/>
                <a:latin typeface="Helvetica" panose="020B0604020202020204" pitchFamily="34" charset="0"/>
              </a:rPr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compute(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 { if (k == 0) { return 1; } else { return (n * compute(n - 1, k - 1)) / k; } }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m, n;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 %d", &amp;m, &amp;n);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 compute(m, n)); return 0;}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F906C-E2BD-4E91-B1CF-F9F4B1634505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950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 void </a:t>
            </a:r>
            <a:r>
              <a:rPr lang="en-US" altLang="zh-CN" dirty="0" err="1" smtClean="0"/>
              <a:t>Turn_to_one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("%d", &amp;n); </a:t>
            </a:r>
            <a:r>
              <a:rPr lang="en-US" altLang="zh-CN" dirty="0" err="1" smtClean="0"/>
              <a:t>Turn_to_one</a:t>
            </a:r>
            <a:r>
              <a:rPr lang="en-US" altLang="zh-CN" dirty="0" smtClean="0"/>
              <a:t>(n); return 0; } void </a:t>
            </a:r>
            <a:r>
              <a:rPr lang="en-US" altLang="zh-CN" dirty="0" err="1" smtClean="0"/>
              <a:t>Turn_to_one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step = 0; while(n != 1){ if(n % 2 == 0) n = n/2; else n = 3*n + 1;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", n); step++; }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("%d", step);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F906C-E2BD-4E91-B1CF-F9F4B1634505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822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F(n,0) = 1; </a:t>
            </a:r>
            <a:r>
              <a:rPr lang="pt-BR" altLang="zh-CN" dirty="0" smtClean="0"/>
              <a:t/>
            </a:r>
            <a:br>
              <a:rPr lang="pt-BR" altLang="zh-CN" dirty="0" smtClean="0"/>
            </a:br>
            <a:r>
              <a:rPr lang="pt-BR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F(n,k=n)=1; </a:t>
            </a:r>
            <a:r>
              <a:rPr lang="pt-BR" altLang="zh-CN" dirty="0" smtClean="0"/>
              <a:t/>
            </a:r>
            <a:br>
              <a:rPr lang="pt-BR" altLang="zh-CN" dirty="0" smtClean="0"/>
            </a:br>
            <a:r>
              <a:rPr lang="pt-BR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F(n,k) = F(n-1,k)+F(n-1,k-1)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F906C-E2BD-4E91-B1CF-F9F4B1634505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21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2A0538-CD95-46C6-B481-747F6E8DEE9F}" type="slidenum">
              <a:rPr lang="zh-CN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回看下标越界 损人不利己  如何根据</a:t>
            </a:r>
            <a:r>
              <a:rPr kumimoji="1" lang="en-US" altLang="zh-CN" b="1" smtClean="0">
                <a:sym typeface="Monotype Sorts"/>
              </a:rPr>
              <a:t>score</a:t>
            </a:r>
            <a:r>
              <a:rPr kumimoji="1" lang="zh-CN" altLang="en-US" b="1" smtClean="0">
                <a:sym typeface="Monotype Sorts"/>
              </a:rPr>
              <a:t>找到</a:t>
            </a:r>
            <a:r>
              <a:rPr kumimoji="1" lang="en-US" altLang="zh-CN" b="1" smtClean="0">
                <a:sym typeface="Monotype Sorts"/>
              </a:rPr>
              <a:t>score</a:t>
            </a:r>
            <a:r>
              <a:rPr kumimoji="1" lang="en-US" altLang="en-US" b="1" smtClean="0">
                <a:sym typeface="Monotype Sorts"/>
              </a:rPr>
              <a:t>[2]</a:t>
            </a:r>
            <a:endParaRPr kumimoji="1" lang="zh-CN" altLang="en-US" b="1" smtClean="0"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353531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数组名可以看作一个地址常量，不是变量带下标才是变量，下标操作的灵活性，从小到大，从大到小，顺序可控制</a:t>
            </a:r>
          </a:p>
        </p:txBody>
      </p:sp>
    </p:spTree>
    <p:extLst>
      <p:ext uri="{BB962C8B-B14F-4D97-AF65-F5344CB8AC3E}">
        <p14:creationId xmlns:p14="http://schemas.microsoft.com/office/powerpoint/2010/main" val="160389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/>
              <a:t>编译器：加循环，变成选择法排序</a:t>
            </a:r>
          </a:p>
        </p:txBody>
      </p:sp>
    </p:spTree>
    <p:extLst>
      <p:ext uri="{BB962C8B-B14F-4D97-AF65-F5344CB8AC3E}">
        <p14:creationId xmlns:p14="http://schemas.microsoft.com/office/powerpoint/2010/main" val="119770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从例</a:t>
            </a:r>
            <a:r>
              <a:rPr lang="en-US" altLang="zh-CN" dirty="0" smtClean="0"/>
              <a:t>5-4</a:t>
            </a:r>
            <a:r>
              <a:rPr lang="zh-CN" altLang="en-US" dirty="0" smtClean="0"/>
              <a:t>板书修改</a:t>
            </a:r>
          </a:p>
        </p:txBody>
      </p:sp>
    </p:spTree>
    <p:extLst>
      <p:ext uri="{BB962C8B-B14F-4D97-AF65-F5344CB8AC3E}">
        <p14:creationId xmlns:p14="http://schemas.microsoft.com/office/powerpoint/2010/main" val="240402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得出的过程</a:t>
            </a:r>
          </a:p>
          <a:p>
            <a:r>
              <a:rPr lang="zh-CN" altLang="en-US" smtClean="0"/>
              <a:t>比较</a:t>
            </a:r>
            <a:r>
              <a:rPr lang="en-US" altLang="zh-CN" smtClean="0"/>
              <a:t>6</a:t>
            </a:r>
            <a:r>
              <a:rPr lang="zh-CN" altLang="en-US" smtClean="0"/>
              <a:t>个数，第一趟</a:t>
            </a:r>
            <a:r>
              <a:rPr lang="en-US" altLang="zh-CN" smtClean="0"/>
              <a:t>J=0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从</a:t>
            </a:r>
            <a:r>
              <a:rPr lang="en-US" altLang="zh-CN" smtClean="0"/>
              <a:t>1</a:t>
            </a:r>
            <a:r>
              <a:rPr lang="zh-CN" altLang="en-US" smtClean="0"/>
              <a:t>到</a:t>
            </a:r>
            <a:r>
              <a:rPr lang="en-US" altLang="zh-CN" smtClean="0"/>
              <a:t>N-1</a:t>
            </a:r>
            <a:r>
              <a:rPr lang="zh-CN" altLang="en-US" smtClean="0"/>
              <a:t>，比较</a:t>
            </a:r>
            <a:r>
              <a:rPr lang="en-US" altLang="zh-CN" smtClean="0"/>
              <a:t>5</a:t>
            </a:r>
            <a:r>
              <a:rPr lang="zh-CN" altLang="en-US" smtClean="0"/>
              <a:t>次。</a:t>
            </a:r>
          </a:p>
          <a:p>
            <a:r>
              <a:rPr lang="en-US" altLang="zh-CN" smtClean="0"/>
              <a:t>J</a:t>
            </a:r>
            <a:r>
              <a:rPr lang="zh-CN" altLang="en-US" smtClean="0"/>
              <a:t>要从</a:t>
            </a:r>
            <a:r>
              <a:rPr lang="en-US" altLang="zh-CN" smtClean="0"/>
              <a:t>0</a:t>
            </a:r>
            <a:r>
              <a:rPr lang="zh-CN" altLang="en-US" smtClean="0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95272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看书</a:t>
            </a:r>
          </a:p>
        </p:txBody>
      </p:sp>
    </p:spTree>
    <p:extLst>
      <p:ext uri="{BB962C8B-B14F-4D97-AF65-F5344CB8AC3E}">
        <p14:creationId xmlns:p14="http://schemas.microsoft.com/office/powerpoint/2010/main" val="162221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个数，第一趟，</a:t>
            </a:r>
            <a:endParaRPr lang="en-US" altLang="zh-CN" smtClean="0"/>
          </a:p>
          <a:p>
            <a:r>
              <a:rPr lang="en-US" altLang="zh-CN" smtClean="0"/>
              <a:t>N-1-j</a:t>
            </a:r>
            <a:r>
              <a:rPr lang="zh-CN" altLang="en-US" smtClean="0"/>
              <a:t>的由来，确定</a:t>
            </a:r>
            <a:r>
              <a:rPr lang="en-US" altLang="zh-CN" smtClean="0"/>
              <a:t>8</a:t>
            </a:r>
            <a:r>
              <a:rPr lang="zh-CN" altLang="en-US" smtClean="0"/>
              <a:t>时，</a:t>
            </a:r>
            <a:r>
              <a:rPr lang="en-US" altLang="zh-CN" smtClean="0"/>
              <a:t>i</a:t>
            </a:r>
            <a:r>
              <a:rPr lang="zh-CN" altLang="en-US" smtClean="0"/>
              <a:t>到</a:t>
            </a:r>
            <a:r>
              <a:rPr lang="en-US" altLang="zh-CN" smtClean="0"/>
              <a:t>4</a:t>
            </a:r>
            <a:r>
              <a:rPr lang="zh-CN" altLang="en-US" smtClean="0"/>
              <a:t>，即</a:t>
            </a:r>
            <a:r>
              <a:rPr lang="en-US" altLang="zh-CN" smtClean="0"/>
              <a:t>6-1-1</a:t>
            </a:r>
            <a:r>
              <a:rPr lang="zh-CN" altLang="en-US" smtClean="0"/>
              <a:t>，与相邻元素比较</a:t>
            </a:r>
            <a:r>
              <a:rPr lang="en-US" altLang="zh-CN" smtClean="0"/>
              <a:t>i</a:t>
            </a:r>
            <a:r>
              <a:rPr lang="zh-CN" altLang="en-US" smtClean="0"/>
              <a:t>与</a:t>
            </a:r>
            <a:r>
              <a:rPr lang="en-US" altLang="zh-CN" smtClean="0"/>
              <a:t>i+1</a:t>
            </a:r>
            <a:r>
              <a:rPr lang="zh-CN" altLang="en-US" smtClean="0"/>
              <a:t>有关</a:t>
            </a:r>
          </a:p>
        </p:txBody>
      </p:sp>
    </p:spTree>
    <p:extLst>
      <p:ext uri="{BB962C8B-B14F-4D97-AF65-F5344CB8AC3E}">
        <p14:creationId xmlns:p14="http://schemas.microsoft.com/office/powerpoint/2010/main" val="181472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07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07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501CF87-B10B-4ACB-8332-94160BC7605B}" type="datetime1">
              <a:rPr lang="zh-CN" altLang="en-US"/>
              <a:pPr>
                <a:defRPr/>
              </a:pPr>
              <a:t>2020/11/11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6961-9288-4F25-9F68-2AF524216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84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FB46-7739-48BB-A756-E0182DC0D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1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312D1-6C0F-4D5C-9FFE-B905AABD5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79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546DA-4FF2-4D69-AB97-45DF883655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11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7C0C-3601-48FC-8AC8-EEDB2CB24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07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CA45C-943A-4C8D-A1F1-26ED01C8D2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9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29D23-2B0B-4489-A2BB-927A2EDD4F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CD3A9-45F4-4A03-8F24-735B996301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5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272F9-F770-4778-A3B6-5F84D827B4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8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EE4B1-B0E9-4279-BCE9-7A8AF5AC69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5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D94B0-F2A6-45EB-8AE8-691B514203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4D89D-E9CC-4D52-A5F7-9CE533FE8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28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3D48D-EC9C-4EE9-BF34-B9566D20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60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BC2952F-2012-4E44-B013-57C94A4844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  <p:sldLayoutId id="2147484561" r:id="rId12"/>
    <p:sldLayoutId id="21474845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c.ustb.edu.c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Rectangle 45"/>
          <p:cNvSpPr>
            <a:spLocks noChangeArrowheads="1"/>
          </p:cNvSpPr>
          <p:nvPr/>
        </p:nvSpPr>
        <p:spPr bwMode="auto">
          <a:xfrm>
            <a:off x="2776538" y="2533650"/>
            <a:ext cx="3330575" cy="823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章  数 组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3850" y="333375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程序设计基础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4CED88-55B1-457E-972F-F6A0E2AB1216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016000"/>
            <a:ext cx="8001000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#include "stdio.h"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#define N 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void main(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{ int a[N],max,min,i;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for(i=0; i&lt;N; i++)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scanf("%d",&amp;a[i]);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min=max=a[0];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for (i=1; i&lt;N; i++)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if (a[i]&lt;min) min=a[i];       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/* min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存放最小值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else if (a[i]&gt;max) max=a[i];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/* max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存放最大值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printf("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最高分：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 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最低分：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%d",max,min);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printf("\n");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}</a:t>
            </a:r>
            <a:endParaRPr lang="zh-CN" altLang="en-US" sz="2400" b="1" smtClean="0">
              <a:latin typeface="Times New Roman" panose="02020603050405020304" pitchFamily="18" charset="0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8" r="7906" b="17502"/>
          <a:stretch>
            <a:fillRect/>
          </a:stretch>
        </p:blipFill>
        <p:spPr bwMode="auto">
          <a:xfrm>
            <a:off x="4140200" y="1916113"/>
            <a:ext cx="46085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9" descr="08CB1B~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334963"/>
            <a:ext cx="660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16775A7-915F-4311-8FB0-C446BD2D8173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71779" name="Rectangle 3"/>
          <p:cNvSpPr>
            <a:spLocks noChangeArrowheads="1"/>
          </p:cNvSpPr>
          <p:nvPr/>
        </p:nvSpPr>
        <p:spPr bwMode="auto">
          <a:xfrm>
            <a:off x="539750" y="2276475"/>
            <a:ext cx="8135938" cy="129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1588" indent="-1588" eaLnBrk="1" hangingPunct="1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【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5-5】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用选择法对输入的一组成绩按从低分到高分的顺序排序并输出。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7D4A58-F807-4E69-AF53-C9F53EFEAA6E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2150"/>
            <a:ext cx="8229600" cy="4679950"/>
          </a:xfrm>
        </p:spPr>
        <p:txBody>
          <a:bodyPr/>
          <a:lstStyle/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以</a:t>
            </a:r>
            <a:r>
              <a:rPr lang="en-US" altLang="zh-CN" sz="2800" b="1" smtClean="0">
                <a:latin typeface="Times New Roman" pitchFamily="18" charset="0"/>
              </a:rPr>
              <a:t>6</a:t>
            </a:r>
            <a:r>
              <a:rPr lang="zh-CN" altLang="en-US" sz="2800" b="1" smtClean="0">
                <a:latin typeface="Times New Roman" pitchFamily="18" charset="0"/>
              </a:rPr>
              <a:t>个数：</a:t>
            </a:r>
            <a:r>
              <a:rPr lang="en-US" altLang="zh-CN" sz="2800" b="1" smtClean="0">
                <a:latin typeface="Times New Roman" pitchFamily="18" charset="0"/>
              </a:rPr>
              <a:t>4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7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5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6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8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为例，按从小到大顺序用</a:t>
            </a:r>
            <a:r>
              <a:rPr lang="zh-CN" altLang="en-US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选择法</a:t>
            </a:r>
            <a:r>
              <a:rPr lang="zh-CN" altLang="en-US" sz="2800" b="1" smtClean="0">
                <a:latin typeface="Times New Roman" pitchFamily="18" charset="0"/>
              </a:rPr>
              <a:t>排序。方法如下：</a:t>
            </a:r>
            <a:endParaRPr lang="en-US" altLang="zh-CN" sz="2800" b="1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itchFamily="18" charset="0"/>
              </a:rPr>
              <a:t>                                              4 7 5 6 8 1</a:t>
            </a:r>
            <a:endParaRPr lang="zh-CN" altLang="en-US" sz="2400" b="1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第一趟</a:t>
            </a:r>
            <a:r>
              <a:rPr lang="en-US" altLang="zh-CN" sz="2400" b="1" smtClean="0">
                <a:latin typeface="Times New Roman" pitchFamily="18" charset="0"/>
              </a:rPr>
              <a:t>(j=0)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</a:t>
            </a:r>
            <a:r>
              <a:rPr lang="en-US" altLang="zh-CN" sz="2400" b="1" smtClean="0">
                <a:latin typeface="Times New Roman" pitchFamily="18" charset="0"/>
              </a:rPr>
              <a:t>7 5 6 8 4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1~N-1</a:t>
            </a: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第二趟</a:t>
            </a:r>
            <a:r>
              <a:rPr lang="en-US" altLang="zh-CN" sz="2400" b="1" smtClean="0">
                <a:latin typeface="Times New Roman" pitchFamily="18" charset="0"/>
              </a:rPr>
              <a:t>(j=1)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7 6 8 5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2~N-1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第三趟</a:t>
            </a:r>
            <a:r>
              <a:rPr lang="en-US" altLang="zh-CN" sz="2400" b="1" smtClean="0">
                <a:latin typeface="Times New Roman" pitchFamily="18" charset="0"/>
              </a:rPr>
              <a:t>(j=2)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 smtClean="0">
                <a:latin typeface="Times New Roman" pitchFamily="18" charset="0"/>
              </a:rPr>
              <a:t> 7 8 6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3~N-1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第四趟</a:t>
            </a:r>
            <a:r>
              <a:rPr lang="en-US" altLang="zh-CN" sz="2400" b="1" smtClean="0">
                <a:latin typeface="Times New Roman" pitchFamily="18" charset="0"/>
              </a:rPr>
              <a:t>(j=3)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6 </a:t>
            </a:r>
            <a:r>
              <a:rPr lang="en-US" altLang="zh-CN" sz="2400" b="1" smtClean="0">
                <a:latin typeface="Times New Roman" pitchFamily="18" charset="0"/>
              </a:rPr>
              <a:t>8 7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4~N-1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第五趟</a:t>
            </a:r>
            <a:r>
              <a:rPr lang="en-US" altLang="zh-CN" sz="2400" b="1" smtClean="0">
                <a:latin typeface="Times New Roman" pitchFamily="18" charset="0"/>
              </a:rPr>
              <a:t>(j=4)</a:t>
            </a:r>
            <a:r>
              <a:rPr lang="zh-CN" altLang="en-US" sz="2400" b="1" smtClean="0">
                <a:latin typeface="Times New Roman" pitchFamily="18" charset="0"/>
              </a:rPr>
              <a:t>排序结果</a:t>
            </a:r>
            <a:r>
              <a:rPr lang="en-US" altLang="zh-CN" sz="2400" b="1" smtClean="0">
                <a:latin typeface="Times New Roman" pitchFamily="18" charset="0"/>
              </a:rPr>
              <a:t>:       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1 4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itchFamily="18" charset="0"/>
              </a:rPr>
              <a:t>6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altLang="zh-CN" sz="2400" b="1" smtClean="0">
                <a:latin typeface="Times New Roman" pitchFamily="18" charset="0"/>
              </a:rPr>
              <a:t> </a:t>
            </a:r>
            <a:r>
              <a:rPr lang="en-US" altLang="zh-CN" sz="2400" b="1" u="sng" smtClean="0">
                <a:latin typeface="Times New Roman" pitchFamily="18" charset="0"/>
              </a:rPr>
              <a:t>8</a:t>
            </a:r>
            <a:r>
              <a:rPr lang="en-US" altLang="zh-CN" sz="2400" b="1" smtClean="0">
                <a:latin typeface="Times New Roman" pitchFamily="18" charset="0"/>
              </a:rPr>
              <a:t>      i 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 5~N-1</a:t>
            </a:r>
            <a:endParaRPr lang="en-US" altLang="zh-CN" sz="2400" b="1" u="sng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smtClean="0">
              <a:latin typeface="Times New Roman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latin typeface="Times New Roman" pitchFamily="18" charset="0"/>
              </a:rPr>
              <a:t>   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50825" y="4902200"/>
            <a:ext cx="4321175" cy="1244600"/>
          </a:xfrm>
          <a:prstGeom prst="rect">
            <a:avLst/>
          </a:prstGeom>
          <a:noFill/>
          <a:ln w="57150" cmpd="thickThin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外循环： </a:t>
            </a:r>
            <a:r>
              <a:rPr lang="en-US" altLang="zh-CN" sz="2400" b="1"/>
              <a:t>j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 0~N-1-1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内循环：</a:t>
            </a:r>
            <a:r>
              <a:rPr lang="en-US" altLang="zh-CN" sz="2400" b="1"/>
              <a:t>i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 j+1~N-1</a:t>
            </a:r>
            <a:r>
              <a:rPr lang="en-US" altLang="zh-CN" sz="2400" b="1"/>
              <a:t> </a:t>
            </a:r>
            <a:endParaRPr lang="zh-CN" altLang="en-US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    本趟</a:t>
            </a:r>
            <a:r>
              <a:rPr lang="zh-CN" altLang="en-US" sz="2400" b="1">
                <a:solidFill>
                  <a:srgbClr val="FF0000"/>
                </a:solidFill>
              </a:rPr>
              <a:t>擂主</a:t>
            </a:r>
            <a:r>
              <a:rPr lang="zh-CN" altLang="en-US" sz="2400" b="1"/>
              <a:t>与其后元素比较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16463" y="4797425"/>
            <a:ext cx="4300537" cy="1570038"/>
          </a:xfrm>
          <a:prstGeom prst="rect">
            <a:avLst/>
          </a:prstGeom>
          <a:noFill/>
          <a:ln w="57150" cmpd="thickThin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for (j=</a:t>
            </a:r>
            <a:r>
              <a:rPr lang="pt-BR" altLang="zh-CN" sz="2400" b="1" dirty="0">
                <a:solidFill>
                  <a:srgbClr val="FF0000"/>
                </a:solidFill>
              </a:rPr>
              <a:t>0</a:t>
            </a:r>
            <a:r>
              <a:rPr lang="pt-BR" altLang="zh-CN" sz="2400" b="1" dirty="0"/>
              <a:t>; j&lt;</a:t>
            </a:r>
            <a:r>
              <a:rPr lang="pt-BR" altLang="zh-CN" sz="2400" b="1" dirty="0">
                <a:solidFill>
                  <a:srgbClr val="FF0000"/>
                </a:solidFill>
              </a:rPr>
              <a:t>N-1</a:t>
            </a:r>
            <a:r>
              <a:rPr lang="pt-BR" altLang="zh-CN" sz="2400" b="1" dirty="0"/>
              <a:t>; 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for(i=</a:t>
            </a:r>
            <a:r>
              <a:rPr lang="pt-BR" altLang="zh-CN" sz="2400" b="1" dirty="0">
                <a:solidFill>
                  <a:srgbClr val="FF0000"/>
                </a:solidFill>
              </a:rPr>
              <a:t>j+1</a:t>
            </a:r>
            <a:r>
              <a:rPr lang="pt-BR" altLang="zh-CN" sz="2400" b="1" dirty="0"/>
              <a:t>; i&lt;</a:t>
            </a:r>
            <a:r>
              <a:rPr lang="pt-BR" altLang="zh-CN" sz="2400" b="1" dirty="0">
                <a:solidFill>
                  <a:srgbClr val="FF0000"/>
                </a:solidFill>
              </a:rPr>
              <a:t>N</a:t>
            </a:r>
            <a:r>
              <a:rPr lang="pt-BR" altLang="zh-CN" sz="2400" b="1" dirty="0"/>
              <a:t>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  if (</a:t>
            </a:r>
            <a:r>
              <a:rPr lang="pt-BR" altLang="zh-CN" sz="2400" b="1" dirty="0">
                <a:solidFill>
                  <a:srgbClr val="FF0000"/>
                </a:solidFill>
              </a:rPr>
              <a:t>a[j]&gt;a[i]</a:t>
            </a:r>
            <a:r>
              <a:rPr lang="pt-BR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/>
              <a:t>       { t=a[j];a[j]=a[i];a[i]=t;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9FAED6-563F-49C1-8A8D-91BB3E4D84E9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611188" y="1412875"/>
            <a:ext cx="7345362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 &lt;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 = 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n-NO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 = </a:t>
            </a:r>
            <a:r>
              <a:rPr lang="nn-NO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+ 1</a:t>
            </a: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 &lt; </a:t>
            </a:r>
            <a:r>
              <a:rPr lang="nn-NO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n-NO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(a[i] &lt; a[k])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i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/*k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存放最小值元素下标 *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j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 = a[j];    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交换*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a[j] = a[k];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a[k] =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11188" y="479425"/>
            <a:ext cx="471646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选择排序算法（优化）：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C9767A-53D2-487F-B330-DFB71635BA7D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65400"/>
            <a:ext cx="8435975" cy="1439863"/>
          </a:xfrm>
        </p:spPr>
        <p:txBody>
          <a:bodyPr lIns="92075" tIns="46038" rIns="92075" bIns="46038"/>
          <a:lstStyle/>
          <a:p>
            <a:pPr marL="1588" indent="-1588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【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5-4】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用冒泡法（也称起泡法）对输入的一组成绩按从低分到高分的顺序排序并输出。 </a:t>
            </a:r>
          </a:p>
          <a:p>
            <a:pPr marL="1588" indent="-1588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265DFC9-C6CD-4B0A-8DC2-B962008A2A6A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2150"/>
            <a:ext cx="8229600" cy="4679950"/>
          </a:xfrm>
        </p:spPr>
        <p:txBody>
          <a:bodyPr/>
          <a:lstStyle/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将</a:t>
            </a:r>
            <a:r>
              <a:rPr lang="en-US" altLang="zh-CN" sz="2800" b="1" smtClean="0">
                <a:latin typeface="Times New Roman" panose="02020603050405020304" pitchFamily="18" charset="0"/>
              </a:rPr>
              <a:t>6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个数：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4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7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5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6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8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按从小到大顺序用冒泡法排序，方法如下：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                                           4 7 5 6 8 1</a:t>
            </a:r>
            <a:endParaRPr lang="zh-CN" altLang="en-US" sz="2400" b="1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第一趟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(j=1)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5 6 7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0~N-1-1</a:t>
            </a: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第二趟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(j=2)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5 6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0~N-1-2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第三趟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(j=3)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5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0~N-1-3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第四趟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(j=4)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4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5 6 7 8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0~N-1-4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第五趟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(j=5)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排序结果</a:t>
            </a:r>
            <a:r>
              <a:rPr lang="en-US" altLang="zh-CN" sz="2400" b="1" smtClean="0">
                <a:latin typeface="Times New Roman" panose="02020603050405020304" pitchFamily="18" charset="0"/>
              </a:rPr>
              <a:t>:        1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5 6 7 8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     i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0~N-1-5</a:t>
            </a:r>
            <a:endParaRPr lang="en-US" altLang="zh-CN" sz="2400" b="1" u="sng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400" b="1" smtClean="0">
              <a:latin typeface="Times New Roman" panose="02020603050405020304" pitchFamily="18" charset="0"/>
            </a:endParaRPr>
          </a:p>
          <a:p>
            <a:pPr marL="0" indent="20638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50825" y="4749800"/>
            <a:ext cx="4176713" cy="120015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外循环： </a:t>
            </a:r>
            <a:r>
              <a:rPr lang="en-US" altLang="zh-CN" sz="2400" b="1"/>
              <a:t>j</a:t>
            </a:r>
            <a:r>
              <a:rPr lang="zh-CN" altLang="en-US" sz="2400" b="1"/>
              <a:t>：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1~N-1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内循环：</a:t>
            </a:r>
            <a:r>
              <a:rPr lang="en-US" altLang="zh-CN" sz="2400" b="1"/>
              <a:t>i</a:t>
            </a:r>
            <a:r>
              <a:rPr lang="zh-CN" altLang="en-US" sz="2400" b="1"/>
              <a:t>：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0~N-1-j </a:t>
            </a:r>
            <a:endParaRPr lang="zh-CN" altLang="en-US" sz="24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  </a:t>
            </a:r>
            <a:r>
              <a:rPr lang="zh-CN" altLang="en-US" sz="2400" b="1">
                <a:solidFill>
                  <a:srgbClr val="FF0000"/>
                </a:solidFill>
              </a:rPr>
              <a:t>相邻</a:t>
            </a:r>
            <a:r>
              <a:rPr lang="zh-CN" altLang="en-US" sz="2400" b="1"/>
              <a:t>元素</a:t>
            </a:r>
            <a:r>
              <a:rPr lang="en-US" altLang="zh-CN" sz="2400" b="1"/>
              <a:t>a[i]</a:t>
            </a:r>
            <a:r>
              <a:rPr lang="zh-CN" altLang="en-US" sz="2400" b="1"/>
              <a:t>与</a:t>
            </a:r>
            <a:r>
              <a:rPr lang="en-US" altLang="zh-CN" sz="2400" b="1"/>
              <a:t>a[i+1]</a:t>
            </a:r>
            <a:r>
              <a:rPr lang="zh-CN" altLang="en-US" sz="2400" b="1"/>
              <a:t>比较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51363" y="4749800"/>
            <a:ext cx="4413250" cy="1570038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/>
              <a:t>for (j=</a:t>
            </a:r>
            <a:r>
              <a:rPr lang="pt-BR" altLang="zh-CN" sz="2400" b="1">
                <a:solidFill>
                  <a:srgbClr val="FF0000"/>
                </a:solidFill>
              </a:rPr>
              <a:t>1</a:t>
            </a:r>
            <a:r>
              <a:rPr lang="pt-BR" altLang="zh-CN" sz="2400" b="1"/>
              <a:t>; j&lt;=</a:t>
            </a:r>
            <a:r>
              <a:rPr lang="pt-BR" altLang="zh-CN" sz="2400" b="1">
                <a:solidFill>
                  <a:srgbClr val="FF0000"/>
                </a:solidFill>
              </a:rPr>
              <a:t>N-</a:t>
            </a:r>
            <a:r>
              <a:rPr lang="pt-BR" altLang="zh-CN" sz="2400" b="1"/>
              <a:t>1; 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/>
              <a:t>    for (i=</a:t>
            </a:r>
            <a:r>
              <a:rPr lang="pt-BR" altLang="zh-CN" sz="2400" b="1">
                <a:solidFill>
                  <a:srgbClr val="FF0000"/>
                </a:solidFill>
              </a:rPr>
              <a:t>0</a:t>
            </a:r>
            <a:r>
              <a:rPr lang="pt-BR" altLang="zh-CN" sz="2400" b="1"/>
              <a:t>; i&lt;</a:t>
            </a:r>
            <a:r>
              <a:rPr lang="pt-BR" altLang="zh-CN" sz="2400" b="1">
                <a:solidFill>
                  <a:srgbClr val="FF0000"/>
                </a:solidFill>
              </a:rPr>
              <a:t>N-j</a:t>
            </a:r>
            <a:r>
              <a:rPr lang="pt-BR" altLang="zh-CN" sz="2400" b="1"/>
              <a:t>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/>
              <a:t>       if (</a:t>
            </a:r>
            <a:r>
              <a:rPr lang="pt-BR" altLang="zh-CN" sz="2400" b="1">
                <a:solidFill>
                  <a:srgbClr val="FF0000"/>
                </a:solidFill>
              </a:rPr>
              <a:t>a[i]&gt;a[i+1]</a:t>
            </a:r>
            <a:r>
              <a:rPr lang="pt-BR" altLang="zh-CN" sz="2400" b="1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/>
              <a:t>   { t=a[i];a[i]=a[i+1];a[i+1]=t;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300913" y="6411913"/>
            <a:ext cx="1016000" cy="29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C688125-E922-4EC1-AB52-5AA8DD12F357}" type="slidenum">
              <a:rPr lang="zh-CN" altLang="en-US" sz="12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25358" name="Rectangle 14"/>
          <p:cNvSpPr>
            <a:spLocks noChangeArrowheads="1"/>
          </p:cNvSpPr>
          <p:nvPr/>
        </p:nvSpPr>
        <p:spPr bwMode="auto">
          <a:xfrm>
            <a:off x="595313" y="2057400"/>
            <a:ext cx="7704137" cy="525463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b="1"/>
              <a:t>数组名作函数的实参，传递的是数组的</a:t>
            </a:r>
            <a:r>
              <a:rPr lang="en-US" altLang="zh-CN" sz="2800" b="1">
                <a:solidFill>
                  <a:srgbClr val="FF3300"/>
                </a:solidFill>
              </a:rPr>
              <a:t>首地址</a:t>
            </a:r>
          </a:p>
        </p:txBody>
      </p:sp>
      <p:sp>
        <p:nvSpPr>
          <p:cNvPr id="825369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125413" y="3117850"/>
            <a:ext cx="8686800" cy="2759075"/>
          </a:xfrm>
        </p:spPr>
        <p:txBody>
          <a:bodyPr lIns="92075" tIns="46038" rIns="92075" bIns="46038"/>
          <a:lstStyle/>
          <a:p>
            <a:pPr marL="952500" lvl="1" indent="-419100" eaLnBrk="1" hangingPunct="1">
              <a:defRPr/>
            </a:pPr>
            <a:r>
              <a:rPr lang="zh-CN" altLang="en-US" b="1" dirty="0" smtClean="0">
                <a:latin typeface="Times New Roman" pitchFamily="18" charset="0"/>
              </a:rPr>
              <a:t>数组名表示数组在内存中的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起始地址</a:t>
            </a:r>
            <a:r>
              <a:rPr lang="zh-CN" altLang="en-US" b="1" dirty="0" smtClean="0">
                <a:latin typeface="Times New Roman" pitchFamily="18" charset="0"/>
              </a:rPr>
              <a:t>。  </a:t>
            </a:r>
          </a:p>
          <a:p>
            <a:pPr marL="952500" lvl="1" indent="-4191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</a:rPr>
              <a:t>例如：</a:t>
            </a:r>
            <a:r>
              <a:rPr lang="zh-CN" altLang="en-US" b="1" dirty="0" smtClean="0">
                <a:latin typeface="Times New Roman" pitchFamily="18" charset="0"/>
              </a:rPr>
              <a:t>数组</a:t>
            </a:r>
            <a:r>
              <a:rPr lang="en-US" altLang="zh-CN" b="1" dirty="0" smtClean="0">
                <a:latin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</a:rPr>
              <a:t>在内存中从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2000</a:t>
            </a:r>
            <a:r>
              <a:rPr lang="zh-CN" altLang="en-US" b="1" dirty="0" smtClean="0">
                <a:latin typeface="Times New Roman" pitchFamily="18" charset="0"/>
              </a:rPr>
              <a:t>地址开始存放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</a:rPr>
              <a:t>则</a:t>
            </a:r>
            <a:r>
              <a:rPr lang="en-US" altLang="zh-CN" b="1" dirty="0" smtClean="0">
                <a:latin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</a:rPr>
              <a:t>的值为</a:t>
            </a:r>
            <a:r>
              <a:rPr lang="en-US" altLang="zh-CN" b="1" dirty="0" smtClean="0">
                <a:latin typeface="Times New Roman" pitchFamily="18" charset="0"/>
              </a:rPr>
              <a:t>2000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r>
              <a:rPr lang="en-US" altLang="zh-CN" b="1" dirty="0" smtClean="0">
                <a:latin typeface="Times New Roman" pitchFamily="18" charset="0"/>
              </a:rPr>
              <a:t>2000</a:t>
            </a:r>
            <a:r>
              <a:rPr lang="zh-CN" altLang="en-US" b="1" dirty="0" smtClean="0">
                <a:latin typeface="Times New Roman" pitchFamily="18" charset="0"/>
              </a:rPr>
              <a:t>是地址值，是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指针类型</a:t>
            </a:r>
            <a:r>
              <a:rPr lang="zh-CN" altLang="en-US" b="1" dirty="0" smtClean="0">
                <a:latin typeface="Times New Roman" pitchFamily="18" charset="0"/>
              </a:rPr>
              <a:t>的数据（第</a:t>
            </a:r>
            <a:r>
              <a:rPr lang="en-US" altLang="zh-CN" b="1" dirty="0" smtClean="0">
                <a:latin typeface="Times New Roman" pitchFamily="18" charset="0"/>
              </a:rPr>
              <a:t>6</a:t>
            </a:r>
            <a:r>
              <a:rPr lang="zh-CN" altLang="en-US" b="1" dirty="0" smtClean="0">
                <a:latin typeface="Times New Roman" pitchFamily="18" charset="0"/>
              </a:rPr>
              <a:t>章中将介绍指针类型），要存放在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指针变量</a:t>
            </a:r>
            <a:r>
              <a:rPr lang="zh-CN" altLang="en-US" b="1" dirty="0" smtClean="0">
                <a:latin typeface="Times New Roman" pitchFamily="18" charset="0"/>
              </a:rPr>
              <a:t>中。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0713" y="915988"/>
            <a:ext cx="7696200" cy="641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5.2.5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一维数组</a:t>
            </a:r>
            <a:r>
              <a:rPr lang="zh-CN" altLang="en-US" sz="3600" b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（名）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作函数参数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8" grpId="0" animBg="1"/>
      <p:bldP spid="82536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CC47701D-EEE6-433C-9FBA-C9CCD66A901F}" type="slidenum">
              <a:rPr lang="zh-CN" altLang="en-US" sz="12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34569" name="Rectangle 3"/>
          <p:cNvSpPr>
            <a:spLocks noChangeArrowheads="1"/>
          </p:cNvSpPr>
          <p:nvPr/>
        </p:nvSpPr>
        <p:spPr bwMode="auto">
          <a:xfrm>
            <a:off x="468313" y="1412875"/>
            <a:ext cx="81486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实参是一维数组名，形参也应定义为一维数组形式，形参数组的</a:t>
            </a:r>
            <a:r>
              <a:rPr lang="zh-CN" altLang="en-US" sz="2800" b="1" u="sng" dirty="0">
                <a:latin typeface="Times New Roman" pitchFamily="18" charset="0"/>
              </a:rPr>
              <a:t>长度可以省略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，但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[ ]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不能省，否则就不是数组形式了。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 定义形参</a:t>
            </a:r>
            <a:r>
              <a:rPr lang="en-US" altLang="zh-CN" sz="2800" b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a[10]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与</a:t>
            </a:r>
            <a:r>
              <a:rPr lang="en-US" altLang="zh-CN" sz="2800" b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a[ ]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等价，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为一个指针变量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传递的是实参数组名，即数组的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首地址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，因此，实参和形参是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同一个数组的第一个元素地址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</a:rPr>
              <a:t>，用下标访问的是内存中同一段存储空间。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4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4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8" y="1341438"/>
            <a:ext cx="3779837" cy="5356225"/>
          </a:xfrm>
          <a:solidFill>
            <a:srgbClr val="FFCCFF"/>
          </a:solidFill>
          <a:ln w="47625" cap="flat" cmpd="thickThin">
            <a:solidFill>
              <a:srgbClr val="3366FF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sort(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b[ ],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printarr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b[ ]);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a[10] = {……};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sort:\n");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printarr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u="sng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u="sng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("After sort:\n");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printarr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(a);}</a:t>
            </a: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2743200" y="1752600"/>
            <a:ext cx="915988" cy="733425"/>
            <a:chOff x="1728" y="1104"/>
            <a:chExt cx="577" cy="462"/>
          </a:xfrm>
        </p:grpSpPr>
        <p:sp>
          <p:nvSpPr>
            <p:cNvPr id="35849" name="Freeform 4"/>
            <p:cNvSpPr>
              <a:spLocks/>
            </p:cNvSpPr>
            <p:nvPr/>
          </p:nvSpPr>
          <p:spPr bwMode="auto">
            <a:xfrm>
              <a:off x="1728" y="1104"/>
              <a:ext cx="577" cy="462"/>
            </a:xfrm>
            <a:custGeom>
              <a:avLst/>
              <a:gdLst>
                <a:gd name="T0" fmla="*/ 0 w 577"/>
                <a:gd name="T1" fmla="*/ 0 h 462"/>
                <a:gd name="T2" fmla="*/ 0 w 577"/>
                <a:gd name="T3" fmla="*/ 224 h 462"/>
                <a:gd name="T4" fmla="*/ 0 w 577"/>
                <a:gd name="T5" fmla="*/ 224 h 462"/>
                <a:gd name="T6" fmla="*/ 0 w 577"/>
                <a:gd name="T7" fmla="*/ 320 h 462"/>
                <a:gd name="T8" fmla="*/ 0 w 577"/>
                <a:gd name="T9" fmla="*/ 384 h 462"/>
                <a:gd name="T10" fmla="*/ 96 w 577"/>
                <a:gd name="T11" fmla="*/ 384 h 462"/>
                <a:gd name="T12" fmla="*/ 36 w 577"/>
                <a:gd name="T13" fmla="*/ 461 h 462"/>
                <a:gd name="T14" fmla="*/ 240 w 577"/>
                <a:gd name="T15" fmla="*/ 384 h 462"/>
                <a:gd name="T16" fmla="*/ 576 w 577"/>
                <a:gd name="T17" fmla="*/ 384 h 462"/>
                <a:gd name="T18" fmla="*/ 576 w 577"/>
                <a:gd name="T19" fmla="*/ 320 h 462"/>
                <a:gd name="T20" fmla="*/ 576 w 577"/>
                <a:gd name="T21" fmla="*/ 224 h 462"/>
                <a:gd name="T22" fmla="*/ 576 w 577"/>
                <a:gd name="T23" fmla="*/ 224 h 462"/>
                <a:gd name="T24" fmla="*/ 576 w 577"/>
                <a:gd name="T25" fmla="*/ 0 h 462"/>
                <a:gd name="T26" fmla="*/ 240 w 577"/>
                <a:gd name="T27" fmla="*/ 0 h 462"/>
                <a:gd name="T28" fmla="*/ 96 w 577"/>
                <a:gd name="T29" fmla="*/ 0 h 462"/>
                <a:gd name="T30" fmla="*/ 96 w 577"/>
                <a:gd name="T31" fmla="*/ 0 h 462"/>
                <a:gd name="T32" fmla="*/ 0 w 577"/>
                <a:gd name="T33" fmla="*/ 0 h 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7"/>
                <a:gd name="T52" fmla="*/ 0 h 462"/>
                <a:gd name="T53" fmla="*/ 577 w 577"/>
                <a:gd name="T54" fmla="*/ 462 h 4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7" h="462">
                  <a:moveTo>
                    <a:pt x="0" y="0"/>
                  </a:moveTo>
                  <a:lnTo>
                    <a:pt x="0" y="224"/>
                  </a:lnTo>
                  <a:lnTo>
                    <a:pt x="0" y="320"/>
                  </a:lnTo>
                  <a:lnTo>
                    <a:pt x="0" y="384"/>
                  </a:lnTo>
                  <a:lnTo>
                    <a:pt x="96" y="384"/>
                  </a:lnTo>
                  <a:lnTo>
                    <a:pt x="36" y="461"/>
                  </a:lnTo>
                  <a:lnTo>
                    <a:pt x="240" y="384"/>
                  </a:lnTo>
                  <a:lnTo>
                    <a:pt x="576" y="384"/>
                  </a:lnTo>
                  <a:lnTo>
                    <a:pt x="576" y="320"/>
                  </a:lnTo>
                  <a:lnTo>
                    <a:pt x="576" y="224"/>
                  </a:lnTo>
                  <a:lnTo>
                    <a:pt x="576" y="0"/>
                  </a:lnTo>
                  <a:lnTo>
                    <a:pt x="240" y="0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50" name="Rectangle 5"/>
            <p:cNvSpPr>
              <a:spLocks noChangeArrowheads="1"/>
            </p:cNvSpPr>
            <p:nvPr/>
          </p:nvSpPr>
          <p:spPr bwMode="auto">
            <a:xfrm>
              <a:off x="1786" y="1133"/>
              <a:ext cx="4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6614" name="Rectangle 6"/>
          <p:cNvSpPr>
            <a:spLocks noChangeArrowheads="1"/>
          </p:cNvSpPr>
          <p:nvPr/>
        </p:nvSpPr>
        <p:spPr bwMode="auto">
          <a:xfrm>
            <a:off x="3851275" y="476250"/>
            <a:ext cx="5219700" cy="2763838"/>
          </a:xfrm>
          <a:prstGeom prst="rect">
            <a:avLst/>
          </a:prstGeom>
          <a:noFill/>
          <a:ln w="47625" cmpd="thickThin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printarr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800" u="sng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b[10]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lang="en-US" altLang="zh-CN" sz="28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b[ ]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for (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=0;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&lt;10;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("%5d",b[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]);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("\n");}</a:t>
            </a:r>
          </a:p>
        </p:txBody>
      </p:sp>
      <p:sp>
        <p:nvSpPr>
          <p:cNvPr id="836615" name="Rectangle 7"/>
          <p:cNvSpPr>
            <a:spLocks noChangeArrowheads="1"/>
          </p:cNvSpPr>
          <p:nvPr/>
        </p:nvSpPr>
        <p:spPr bwMode="auto">
          <a:xfrm>
            <a:off x="3851275" y="3328988"/>
            <a:ext cx="5219700" cy="3376612"/>
          </a:xfrm>
          <a:prstGeom prst="rect">
            <a:avLst/>
          </a:prstGeom>
          <a:noFill/>
          <a:ln w="47625" cmpd="thickThin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void sort( </a:t>
            </a:r>
            <a:r>
              <a:rPr lang="en-US" altLang="zh-CN" sz="2800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*b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n)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i,j,t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=1;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&lt;n;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++)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for (j=0; j&lt;n-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   if (b[j]&gt;b[j+1]) { t=b[j];b[j]=b[j+1];b[j+1]=t; }}</a:t>
            </a:r>
          </a:p>
        </p:txBody>
      </p:sp>
      <p:sp>
        <p:nvSpPr>
          <p:cNvPr id="35847" name="矩形 1"/>
          <p:cNvSpPr>
            <a:spLocks noChangeArrowheads="1"/>
          </p:cNvSpPr>
          <p:nvPr/>
        </p:nvSpPr>
        <p:spPr bwMode="auto">
          <a:xfrm>
            <a:off x="3851275" y="3240088"/>
            <a:ext cx="5219700" cy="3457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244475" y="338138"/>
            <a:ext cx="7213600" cy="649287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5-6】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用冒泡法</a:t>
            </a:r>
            <a:endParaRPr lang="en-US" altLang="zh-CN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个整数排序。</a:t>
            </a:r>
            <a:endParaRPr lang="zh-CN" altLang="en-US" b="1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934200" y="6019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smtClean="0">
                <a:latin typeface="Tahoma" panose="020B0604030504040204" pitchFamily="34" charset="0"/>
              </a:rPr>
              <a:t>-</a:t>
            </a:r>
            <a:fld id="{8160C771-D9CD-472B-964B-133646D1951F}" type="slidenum">
              <a:rPr lang="en-US" altLang="zh-C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lang="en-US" altLang="zh-CN" sz="1400" smtClean="0"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611188" y="549275"/>
            <a:ext cx="8137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思考题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如果班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里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名同学，出现同一天生日的概率高达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97%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左右。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用计算机随机模拟，再统计结果。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3725" y="2165350"/>
            <a:ext cx="7993063" cy="4302125"/>
          </a:xfrm>
          <a:prstGeom prst="rect">
            <a:avLst/>
          </a:prstGeom>
          <a:solidFill>
            <a:srgbClr val="FFDDFF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288925" indent="-288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None/>
              <a:defRPr/>
            </a:pP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提示：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主函数，</a:t>
            </a:r>
            <a:r>
              <a:rPr kumimoji="0"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birthday[50], same=0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for(0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&lt;=</a:t>
            </a:r>
            <a:r>
              <a:rPr kumimoji="0"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&lt;10000)   {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</a:t>
            </a:r>
            <a:r>
              <a:rPr lang="en-US" altLang="zh-CN" b="1" dirty="0" err="1"/>
              <a:t>randomBirthday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birthday,50</a:t>
            </a:r>
            <a:r>
              <a:rPr lang="en-US" altLang="zh-CN" b="1" dirty="0"/>
              <a:t>);//</a:t>
            </a:r>
            <a:r>
              <a:rPr lang="zh-CN" altLang="en-US" b="1" dirty="0">
                <a:solidFill>
                  <a:srgbClr val="00B0F0"/>
                </a:solidFill>
              </a:rPr>
              <a:t>实参数组名</a:t>
            </a:r>
            <a:endParaRPr lang="en-US" altLang="zh-CN" b="1" dirty="0">
              <a:solidFill>
                <a:srgbClr val="00B0F0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b="1" dirty="0"/>
              <a:t>		             if(</a:t>
            </a:r>
            <a:r>
              <a:rPr lang="en-US" altLang="zh-CN" b="1" dirty="0" err="1"/>
              <a:t>isSameWithTwo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birthday,50</a:t>
            </a:r>
            <a:r>
              <a:rPr lang="en-US" altLang="zh-CN" b="1" dirty="0"/>
              <a:t>))  same++;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编写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个功能函数：</a:t>
            </a:r>
            <a:endParaRPr kumimoji="0"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·"/>
              <a:defRPr/>
            </a:pP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 </a:t>
            </a:r>
            <a:r>
              <a:rPr lang="en-US" altLang="zh-CN" b="1" dirty="0" err="1" smtClean="0"/>
              <a:t>randomBirthday</a:t>
            </a:r>
            <a:r>
              <a:rPr lang="zh-CN" altLang="en-US" b="1" dirty="0" smtClean="0"/>
              <a:t>：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模拟生成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50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个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1~365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的随机数存入数组（见上机指导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kumimoji="0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40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，四、编程题 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 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rand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函数）；</a:t>
            </a:r>
            <a:endParaRPr kumimoji="0"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isSameWithTwo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50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个数两两比较，判断是否存在相等，相等，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1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，不相等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AE961-B769-403B-8C09-BE419F120CB6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41350"/>
          </a:xfrm>
          <a:solidFill>
            <a:schemeClr val="bg2">
              <a:alpha val="0"/>
            </a:schemeClr>
          </a:solidFill>
          <a:extLst/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第</a:t>
            </a:r>
            <a:r>
              <a:rPr kumimoji="1" lang="en-US" altLang="zh-CN" sz="3600" b="1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5</a:t>
            </a:r>
            <a:r>
              <a:rPr kumimoji="1" lang="zh-CN" altLang="en-US" sz="3600" b="1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章 数组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57200" y="1700213"/>
            <a:ext cx="6048375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469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本章重点介绍 ：</a:t>
            </a:r>
            <a:endParaRPr lang="en-US" altLang="zh-CN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5.1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概述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5.2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一维数组</a:t>
            </a:r>
            <a:endParaRPr lang="zh-CN" altLang="en-US" b="1">
              <a:solidFill>
                <a:srgbClr val="00FF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5.3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二维数组</a:t>
            </a:r>
            <a:endParaRPr lang="zh-CN" altLang="en-US" b="1">
              <a:solidFill>
                <a:srgbClr val="00FF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5.4 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</a:rPr>
              <a:t>字符数组与字符串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57B83-5D15-40BD-987F-411832BCC02F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77924" name="Rectangle 4"/>
          <p:cNvSpPr>
            <a:spLocks noChangeArrowheads="1"/>
          </p:cNvSpPr>
          <p:nvPr/>
        </p:nvSpPr>
        <p:spPr bwMode="auto">
          <a:xfrm>
            <a:off x="675383" y="2857351"/>
            <a:ext cx="7688262" cy="52228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SzTx/>
              <a:buFont typeface="Monotype Sorts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数据类型  数组名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[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][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];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77925" name="Rectangle 5"/>
          <p:cNvSpPr>
            <a:spLocks noChangeArrowheads="1"/>
          </p:cNvSpPr>
          <p:nvPr/>
        </p:nvSpPr>
        <p:spPr bwMode="auto">
          <a:xfrm>
            <a:off x="664270" y="3632051"/>
            <a:ext cx="8305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例如： 定义一个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列，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float</a:t>
            </a:r>
            <a:r>
              <a:rPr lang="zh-CN" altLang="en-US" sz="2800" b="1" dirty="0">
                <a:latin typeface="Times New Roman" panose="02020603050405020304" pitchFamily="18" charset="0"/>
              </a:rPr>
              <a:t>类型二维数组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float  x[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][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];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77927" name="Text Box 7"/>
          <p:cNvSpPr txBox="1">
            <a:spLocks noChangeArrowheads="1"/>
          </p:cNvSpPr>
          <p:nvPr/>
        </p:nvSpPr>
        <p:spPr bwMode="auto">
          <a:xfrm>
            <a:off x="251520" y="1684189"/>
            <a:ext cx="5478463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5.3.1  </a:t>
            </a: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的定义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758677"/>
            <a:ext cx="4824413" cy="6985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5.3 </a:t>
            </a:r>
            <a:r>
              <a:rPr lang="zh-CN" altLang="en-US" sz="3600" b="1" dirty="0" smtClean="0"/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4" grpId="0" animBg="1" autoUpdateAnimBg="0"/>
      <p:bldP spid="97792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E7997C69-C204-41A9-B5AE-E1B875611FC7}" type="slidenum">
              <a:rPr lang="en-US" altLang="zh-CN" sz="1400" b="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lang="en-US" altLang="zh-CN" sz="1400" b="0" smtClean="0"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1475" y="889000"/>
            <a:ext cx="7993063" cy="6699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  <a:buNone/>
            </a:pPr>
            <a:r>
              <a:rPr lang="zh-CN" altLang="en-US" sz="2800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一维数组是多个数值的</a:t>
            </a:r>
            <a:r>
              <a:rPr lang="zh-CN" altLang="en-US" sz="28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单列</a:t>
            </a:r>
            <a:r>
              <a:rPr lang="zh-CN" altLang="en-US" sz="28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zh-CN" altLang="en-US" sz="2800" b="1" kern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示。例</a:t>
            </a:r>
            <a:r>
              <a:rPr lang="zh-CN" altLang="en-US" sz="2800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kern="1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 a[10];</a:t>
            </a:r>
          </a:p>
        </p:txBody>
      </p:sp>
      <p:graphicFrame>
        <p:nvGraphicFramePr>
          <p:cNvPr id="2459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32503"/>
              </p:ext>
            </p:extLst>
          </p:nvPr>
        </p:nvGraphicFramePr>
        <p:xfrm>
          <a:off x="2128838" y="4581525"/>
          <a:ext cx="4037012" cy="914400"/>
        </p:xfrm>
        <a:graphic>
          <a:graphicData uri="http://schemas.openxmlformats.org/drawingml/2006/table">
            <a:tbl>
              <a:tblPr/>
              <a:tblGrid>
                <a:gridCol w="1346200"/>
                <a:gridCol w="1344612"/>
                <a:gridCol w="1346200"/>
              </a:tblGrid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x[0][1]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x[0][2]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x[1][0]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x[1][1]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x[1][2]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7699" y="1773238"/>
            <a:ext cx="7593013" cy="685800"/>
            <a:chOff x="641" y="2256"/>
            <a:chExt cx="4783" cy="432"/>
          </a:xfrm>
        </p:grpSpPr>
        <p:grpSp>
          <p:nvGrpSpPr>
            <p:cNvPr id="42005" name="Group 6"/>
            <p:cNvGrpSpPr>
              <a:grpSpLocks/>
            </p:cNvGrpSpPr>
            <p:nvPr/>
          </p:nvGrpSpPr>
          <p:grpSpPr bwMode="auto">
            <a:xfrm>
              <a:off x="959" y="2256"/>
              <a:ext cx="4465" cy="432"/>
              <a:chOff x="719" y="2256"/>
              <a:chExt cx="4465" cy="432"/>
            </a:xfrm>
          </p:grpSpPr>
          <p:grpSp>
            <p:nvGrpSpPr>
              <p:cNvPr id="42007" name="Group 7"/>
              <p:cNvGrpSpPr>
                <a:grpSpLocks/>
              </p:cNvGrpSpPr>
              <p:nvPr/>
            </p:nvGrpSpPr>
            <p:grpSpPr bwMode="auto">
              <a:xfrm>
                <a:off x="720" y="2256"/>
                <a:ext cx="4464" cy="432"/>
                <a:chOff x="528" y="2256"/>
                <a:chExt cx="4848" cy="432"/>
              </a:xfrm>
            </p:grpSpPr>
            <p:sp>
              <p:nvSpPr>
                <p:cNvPr id="42018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2256"/>
                  <a:ext cx="4848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2019" name="Line 9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0" name="Line 10"/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1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2" name="Line 12"/>
                <p:cNvSpPr>
                  <a:spLocks noChangeShapeType="1"/>
                </p:cNvSpPr>
                <p:nvPr/>
              </p:nvSpPr>
              <p:spPr bwMode="auto">
                <a:xfrm>
                  <a:off x="4944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3" name="Line 13"/>
                <p:cNvSpPr>
                  <a:spLocks noChangeShapeType="1"/>
                </p:cNvSpPr>
                <p:nvPr/>
              </p:nvSpPr>
              <p:spPr bwMode="auto">
                <a:xfrm>
                  <a:off x="3984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4" name="Line 14"/>
                <p:cNvSpPr>
                  <a:spLocks noChangeShapeType="1"/>
                </p:cNvSpPr>
                <p:nvPr/>
              </p:nvSpPr>
              <p:spPr bwMode="auto">
                <a:xfrm>
                  <a:off x="1008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5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6" name="Line 16"/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027" name="Line 17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2008" name="Text Box 18"/>
              <p:cNvSpPr txBox="1">
                <a:spLocks noChangeArrowheads="1"/>
              </p:cNvSpPr>
              <p:nvPr/>
            </p:nvSpPr>
            <p:spPr bwMode="auto">
              <a:xfrm>
                <a:off x="719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</a:t>
                </a:r>
              </a:p>
            </p:txBody>
          </p:sp>
          <p:sp>
            <p:nvSpPr>
              <p:cNvPr id="42009" name="Text Box 19"/>
              <p:cNvSpPr txBox="1">
                <a:spLocks noChangeArrowheads="1"/>
              </p:cNvSpPr>
              <p:nvPr/>
            </p:nvSpPr>
            <p:spPr bwMode="auto">
              <a:xfrm>
                <a:off x="1144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</a:t>
                </a:r>
              </a:p>
            </p:txBody>
          </p:sp>
          <p:sp>
            <p:nvSpPr>
              <p:cNvPr id="42010" name="Text Box 20"/>
              <p:cNvSpPr txBox="1">
                <a:spLocks noChangeArrowheads="1"/>
              </p:cNvSpPr>
              <p:nvPr/>
            </p:nvSpPr>
            <p:spPr bwMode="auto">
              <a:xfrm>
                <a:off x="1624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</a:t>
                </a:r>
              </a:p>
            </p:txBody>
          </p:sp>
          <p:sp>
            <p:nvSpPr>
              <p:cNvPr id="42011" name="Text Box 21"/>
              <p:cNvSpPr txBox="1">
                <a:spLocks noChangeArrowheads="1"/>
              </p:cNvSpPr>
              <p:nvPr/>
            </p:nvSpPr>
            <p:spPr bwMode="auto">
              <a:xfrm>
                <a:off x="2056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</a:t>
                </a:r>
              </a:p>
            </p:txBody>
          </p:sp>
          <p:sp>
            <p:nvSpPr>
              <p:cNvPr id="42012" name="Text Box 22"/>
              <p:cNvSpPr txBox="1">
                <a:spLocks noChangeArrowheads="1"/>
              </p:cNvSpPr>
              <p:nvPr/>
            </p:nvSpPr>
            <p:spPr bwMode="auto">
              <a:xfrm>
                <a:off x="2514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a[4]</a:t>
                </a:r>
              </a:p>
            </p:txBody>
          </p:sp>
          <p:sp>
            <p:nvSpPr>
              <p:cNvPr id="42013" name="Text Box 23"/>
              <p:cNvSpPr txBox="1">
                <a:spLocks noChangeArrowheads="1"/>
              </p:cNvSpPr>
              <p:nvPr/>
            </p:nvSpPr>
            <p:spPr bwMode="auto">
              <a:xfrm>
                <a:off x="2990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a[5]</a:t>
                </a:r>
              </a:p>
            </p:txBody>
          </p:sp>
          <p:sp>
            <p:nvSpPr>
              <p:cNvPr id="42014" name="Text Box 24"/>
              <p:cNvSpPr txBox="1">
                <a:spLocks noChangeArrowheads="1"/>
              </p:cNvSpPr>
              <p:nvPr/>
            </p:nvSpPr>
            <p:spPr bwMode="auto">
              <a:xfrm>
                <a:off x="3448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a[6]</a:t>
                </a:r>
              </a:p>
            </p:txBody>
          </p:sp>
          <p:sp>
            <p:nvSpPr>
              <p:cNvPr id="42015" name="Text Box 25"/>
              <p:cNvSpPr txBox="1">
                <a:spLocks noChangeArrowheads="1"/>
              </p:cNvSpPr>
              <p:nvPr/>
            </p:nvSpPr>
            <p:spPr bwMode="auto">
              <a:xfrm>
                <a:off x="3893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a[7]</a:t>
                </a:r>
              </a:p>
            </p:txBody>
          </p:sp>
          <p:sp>
            <p:nvSpPr>
              <p:cNvPr id="42016" name="Text Box 26"/>
              <p:cNvSpPr txBox="1">
                <a:spLocks noChangeArrowheads="1"/>
              </p:cNvSpPr>
              <p:nvPr/>
            </p:nvSpPr>
            <p:spPr bwMode="auto">
              <a:xfrm>
                <a:off x="4360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a[8]</a:t>
                </a:r>
              </a:p>
            </p:txBody>
          </p:sp>
          <p:sp>
            <p:nvSpPr>
              <p:cNvPr id="42017" name="Text Box 27"/>
              <p:cNvSpPr txBox="1">
                <a:spLocks noChangeArrowheads="1"/>
              </p:cNvSpPr>
              <p:nvPr/>
            </p:nvSpPr>
            <p:spPr bwMode="auto">
              <a:xfrm>
                <a:off x="4744" y="2350"/>
                <a:ext cx="4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a[9]</a:t>
                </a:r>
              </a:p>
            </p:txBody>
          </p:sp>
        </p:grp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641" y="2303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464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06388" y="3038475"/>
            <a:ext cx="827563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二维数组则是数值的表格，它具有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个下标值，是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个单列表构成的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二维表格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。 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float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x[2</a:t>
            </a:r>
            <a:r>
              <a:rPr lang="en-US" altLang="zh-CN" sz="2800" b="1" dirty="0">
                <a:latin typeface="Times New Roman" panose="02020603050405020304" pitchFamily="18" charset="0"/>
              </a:rPr>
              <a:t>][3];</a:t>
            </a:r>
          </a:p>
        </p:txBody>
      </p:sp>
    </p:spTree>
    <p:extLst>
      <p:ext uri="{BB962C8B-B14F-4D97-AF65-F5344CB8AC3E}">
        <p14:creationId xmlns:p14="http://schemas.microsoft.com/office/powerpoint/2010/main" val="30905720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320D2-0A56-40A5-9CA7-304BF56A6AD5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579437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kumimoji="1" lang="en-US" altLang="zh-CN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5.3.2  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二维数组元素的引用</a:t>
            </a:r>
          </a:p>
        </p:txBody>
      </p:sp>
      <p:sp>
        <p:nvSpPr>
          <p:cNvPr id="982021" name="Rectangle 5"/>
          <p:cNvSpPr>
            <a:spLocks noChangeArrowheads="1"/>
          </p:cNvSpPr>
          <p:nvPr/>
        </p:nvSpPr>
        <p:spPr bwMode="auto">
          <a:xfrm>
            <a:off x="722313" y="1547813"/>
            <a:ext cx="7239000" cy="5572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kumimoji="1"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数组名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［行下标表达式］［列下标表达式］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762000" y="1001713"/>
            <a:ext cx="55022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数组元素的表示形式 ：</a:t>
            </a:r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H="1">
            <a:off x="4700588" y="5157788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6725" y="2146300"/>
            <a:ext cx="8764588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x[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][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];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x[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][1]=5;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x[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][j];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在内存中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排列顺序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（</a:t>
            </a:r>
            <a:r>
              <a:rPr kumimoji="1"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行优先原则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）：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026025" y="3976688"/>
            <a:ext cx="1516063" cy="3698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688138" y="3444875"/>
            <a:ext cx="1047750" cy="264795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4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x</a:t>
            </a:r>
            <a:r>
              <a:rPr kumimoji="1" lang="en-US" altLang="en-US" sz="24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[0]</a:t>
            </a:r>
            <a:r>
              <a:rPr kumimoji="1" lang="en-US" altLang="en-US" sz="2400" b="1" dirty="0">
                <a:solidFill>
                  <a:schemeClr val="hlink"/>
                </a:solidFill>
                <a:latin typeface="Times New Roman" pitchFamily="18" charset="0"/>
                <a:sym typeface="Monotype Sorts" pitchFamily="2" charset="2"/>
              </a:rPr>
              <a:t>[0]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sym typeface="Monotype Sorts" pitchFamily="2" charset="2"/>
              </a:rPr>
              <a:t>x</a:t>
            </a:r>
            <a:r>
              <a:rPr kumimoji="1" lang="en-US" altLang="en-US" sz="2400" b="1" dirty="0">
                <a:solidFill>
                  <a:schemeClr val="hlink"/>
                </a:solidFill>
                <a:latin typeface="Times New Roman" pitchFamily="18" charset="0"/>
                <a:sym typeface="Monotype Sorts" pitchFamily="2" charset="2"/>
              </a:rPr>
              <a:t>[0][1]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sym typeface="Monotype Sorts" pitchFamily="2" charset="2"/>
              </a:rPr>
              <a:t>x</a:t>
            </a:r>
            <a:r>
              <a:rPr kumimoji="1" lang="en-US" altLang="en-US" sz="2400" b="1" dirty="0">
                <a:solidFill>
                  <a:schemeClr val="hlink"/>
                </a:solidFill>
                <a:latin typeface="Times New Roman" pitchFamily="18" charset="0"/>
                <a:sym typeface="Monotype Sorts" pitchFamily="2" charset="2"/>
              </a:rPr>
              <a:t>[0][2]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x</a:t>
            </a:r>
            <a:r>
              <a:rPr kumimoji="1" lang="en-US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[1]</a:t>
            </a:r>
            <a:r>
              <a:rPr kumimoji="1" lang="en-US" altLang="en-US" sz="24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[0]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x</a:t>
            </a:r>
            <a:r>
              <a:rPr kumimoji="1" lang="en-US" altLang="en-US" sz="24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[1][1]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x</a:t>
            </a:r>
            <a:r>
              <a:rPr kumimoji="1" lang="en-US" altLang="en-US" sz="2400" b="1" dirty="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[1][2]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624263" y="3532188"/>
            <a:ext cx="134143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2000</a:t>
            </a:r>
            <a:r>
              <a:rPr kumimoji="1" lang="en-US" altLang="zh-CN" sz="2200" b="1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H</a:t>
            </a:r>
            <a:endParaRPr kumimoji="1" lang="en-US" altLang="zh-CN" sz="22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Monotype Sorts" pitchFamily="2" charset="2"/>
            </a:endParaRPr>
          </a:p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2004</a:t>
            </a:r>
            <a:r>
              <a:rPr kumimoji="1" lang="en-US" altLang="zh-CN" sz="2200" b="1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H</a:t>
            </a:r>
            <a:endParaRPr kumimoji="1" lang="en-US" altLang="zh-CN" sz="22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Monotype Sorts" pitchFamily="2" charset="2"/>
            </a:endParaRPr>
          </a:p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2008</a:t>
            </a:r>
            <a:r>
              <a:rPr kumimoji="1" lang="en-US" altLang="zh-CN" sz="2200" b="1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H</a:t>
            </a:r>
            <a:endParaRPr kumimoji="1" lang="en-US" altLang="zh-CN" sz="22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Monotype Sorts" pitchFamily="2" charset="2"/>
            </a:endParaRPr>
          </a:p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200c</a:t>
            </a:r>
            <a:r>
              <a:rPr kumimoji="1" lang="en-US" altLang="zh-CN" sz="2200" b="1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H</a:t>
            </a:r>
            <a:endParaRPr kumimoji="1" lang="en-US" altLang="zh-CN" sz="22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Monotype Sorts" pitchFamily="2" charset="2"/>
            </a:endParaRPr>
          </a:p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2010</a:t>
            </a:r>
            <a:r>
              <a:rPr kumimoji="1" lang="en-US" altLang="zh-CN" sz="2200" b="1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H</a:t>
            </a:r>
            <a:endParaRPr kumimoji="1" lang="en-US" altLang="zh-CN" sz="22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sym typeface="Monotype Sorts" pitchFamily="2" charset="2"/>
            </a:endParaRPr>
          </a:p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2014</a:t>
            </a:r>
            <a:r>
              <a:rPr kumimoji="1" lang="en-US" altLang="zh-CN" sz="2200" b="1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H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026025" y="4786313"/>
            <a:ext cx="1516063" cy="36988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026025" y="4381500"/>
            <a:ext cx="1516063" cy="3698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026025" y="3589338"/>
            <a:ext cx="1516063" cy="3698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026025" y="5595938"/>
            <a:ext cx="1516063" cy="36988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6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026025" y="5191125"/>
            <a:ext cx="1516063" cy="36988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5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44048" name="矩形 2"/>
          <p:cNvSpPr>
            <a:spLocks noChangeArrowheads="1"/>
          </p:cNvSpPr>
          <p:nvPr/>
        </p:nvSpPr>
        <p:spPr bwMode="auto">
          <a:xfrm>
            <a:off x="5632450" y="2978150"/>
            <a:ext cx="363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x</a:t>
            </a:r>
            <a:endParaRPr lang="zh-CN" altLang="en-US" sz="2800"/>
          </a:p>
        </p:txBody>
      </p:sp>
      <p:sp>
        <p:nvSpPr>
          <p:cNvPr id="44049" name="矩形 21"/>
          <p:cNvSpPr>
            <a:spLocks noChangeArrowheads="1"/>
          </p:cNvSpPr>
          <p:nvPr/>
        </p:nvSpPr>
        <p:spPr bwMode="auto">
          <a:xfrm>
            <a:off x="8091488" y="3873500"/>
            <a:ext cx="784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x[0]</a:t>
            </a:r>
            <a:endParaRPr lang="zh-CN" altLang="en-US" sz="2800"/>
          </a:p>
        </p:txBody>
      </p:sp>
      <p:sp>
        <p:nvSpPr>
          <p:cNvPr id="44050" name="矩形 22"/>
          <p:cNvSpPr>
            <a:spLocks noChangeArrowheads="1"/>
          </p:cNvSpPr>
          <p:nvPr/>
        </p:nvSpPr>
        <p:spPr bwMode="auto">
          <a:xfrm>
            <a:off x="8123238" y="5162550"/>
            <a:ext cx="784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x[1]</a:t>
            </a:r>
            <a:endParaRPr lang="zh-CN" altLang="en-US" sz="2800"/>
          </a:p>
        </p:txBody>
      </p:sp>
      <p:sp>
        <p:nvSpPr>
          <p:cNvPr id="44051" name="右大括号 5"/>
          <p:cNvSpPr>
            <a:spLocks/>
          </p:cNvSpPr>
          <p:nvPr/>
        </p:nvSpPr>
        <p:spPr bwMode="auto">
          <a:xfrm>
            <a:off x="7740650" y="3616325"/>
            <a:ext cx="280988" cy="1120775"/>
          </a:xfrm>
          <a:prstGeom prst="rightBrace">
            <a:avLst>
              <a:gd name="adj1" fmla="val 8310"/>
              <a:gd name="adj2" fmla="val 50000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44052" name="右大括号 26"/>
          <p:cNvSpPr>
            <a:spLocks/>
          </p:cNvSpPr>
          <p:nvPr/>
        </p:nvSpPr>
        <p:spPr bwMode="auto">
          <a:xfrm>
            <a:off x="7777163" y="4932363"/>
            <a:ext cx="279400" cy="1120775"/>
          </a:xfrm>
          <a:prstGeom prst="rightBrace">
            <a:avLst>
              <a:gd name="adj1" fmla="val 8357"/>
              <a:gd name="adj2" fmla="val 50000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8763" y="3913188"/>
            <a:ext cx="3465512" cy="2246769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k=1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=0;i&lt;2;i++)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for(j=0;j&lt;3;j++)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][j]=k++;</a:t>
            </a:r>
            <a:endParaRPr lang="zh-CN" altLang="en-US" sz="280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1" grpId="0" build="p" autoUpdateAnimBg="0" advAuto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320D2-0A56-40A5-9CA7-304BF56A6AD5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579437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kumimoji="1" lang="en-US" altLang="zh-CN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5.3.2  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二维数组元素的引用</a:t>
            </a:r>
          </a:p>
        </p:txBody>
      </p:sp>
      <p:sp>
        <p:nvSpPr>
          <p:cNvPr id="982021" name="Rectangle 5"/>
          <p:cNvSpPr>
            <a:spLocks noChangeArrowheads="1"/>
          </p:cNvSpPr>
          <p:nvPr/>
        </p:nvSpPr>
        <p:spPr bwMode="auto">
          <a:xfrm>
            <a:off x="457200" y="2199851"/>
            <a:ext cx="7239000" cy="5572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kumimoji="1"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数组名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［行下标表达式］［列下标表达式］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457200" y="1374108"/>
            <a:ext cx="55022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数组元素的表示形式 ：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7200" y="3779468"/>
            <a:ext cx="87645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</a:rPr>
              <a:t> float  x[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][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];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x[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][1]=5;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7" name="Picture 9" descr="08CB1B~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857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8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1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337624" y="609469"/>
            <a:ext cx="8480425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杨辉三角（二项式系数在三角形中的几何排列）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：上机指导，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P56 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四、编程题 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083" name="Line 5"/>
          <p:cNvSpPr>
            <a:spLocks noChangeShapeType="1"/>
          </p:cNvSpPr>
          <p:nvPr/>
        </p:nvSpPr>
        <p:spPr bwMode="auto">
          <a:xfrm flipH="1">
            <a:off x="2965450" y="4564063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-180528" y="1450844"/>
            <a:ext cx="7183437" cy="3538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14642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31464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m,n,a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[6][6];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for(m=0;m&lt;6;m++)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a[m][0]=a[m][m]=1; 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for(m=2;m&lt;6;m++)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for(n=1;n&lt;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m;n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a[m][n]=a[m-1][n-1]+a[m-1][n];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60"/>
          <p:cNvGraphicFramePr>
            <a:graphicFrameLocks noGrp="1"/>
          </p:cNvGraphicFramePr>
          <p:nvPr/>
        </p:nvGraphicFramePr>
        <p:xfrm>
          <a:off x="5567363" y="1716088"/>
          <a:ext cx="3241675" cy="2743200"/>
        </p:xfrm>
        <a:graphic>
          <a:graphicData uri="http://schemas.openxmlformats.org/drawingml/2006/table">
            <a:tbl>
              <a:tblPr/>
              <a:tblGrid>
                <a:gridCol w="539750"/>
                <a:gridCol w="541337"/>
                <a:gridCol w="539750"/>
                <a:gridCol w="539750"/>
                <a:gridCol w="541338"/>
                <a:gridCol w="539750"/>
              </a:tblGrid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8" b="8374"/>
          <a:stretch>
            <a:fillRect/>
          </a:stretch>
        </p:blipFill>
        <p:spPr bwMode="auto">
          <a:xfrm>
            <a:off x="3308574" y="4564063"/>
            <a:ext cx="4597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410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337624" y="609469"/>
            <a:ext cx="84804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杨辉三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角：上机指导，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P56 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四、编程题 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083" name="Line 5"/>
          <p:cNvSpPr>
            <a:spLocks noChangeShapeType="1"/>
          </p:cNvSpPr>
          <p:nvPr/>
        </p:nvSpPr>
        <p:spPr bwMode="auto">
          <a:xfrm flipH="1">
            <a:off x="2965450" y="4564063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-180528" y="1450844"/>
            <a:ext cx="7183437" cy="3538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314642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31464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31464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m,n,a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[6][6];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for(m=0;m&lt;6;m++)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a[m][0]=a[m][m]=1; 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for(m=2;m&lt;6;m++)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for(n=1;n&lt;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m;n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a[m][n]=a[m-1][n-1]+a[m-1][n];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60"/>
          <p:cNvGraphicFramePr>
            <a:graphicFrameLocks noGrp="1"/>
          </p:cNvGraphicFramePr>
          <p:nvPr/>
        </p:nvGraphicFramePr>
        <p:xfrm>
          <a:off x="5567363" y="1716088"/>
          <a:ext cx="3241675" cy="2743200"/>
        </p:xfrm>
        <a:graphic>
          <a:graphicData uri="http://schemas.openxmlformats.org/drawingml/2006/table">
            <a:tbl>
              <a:tblPr/>
              <a:tblGrid>
                <a:gridCol w="539750"/>
                <a:gridCol w="541337"/>
                <a:gridCol w="539750"/>
                <a:gridCol w="539750"/>
                <a:gridCol w="541338"/>
                <a:gridCol w="539750"/>
              </a:tblGrid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8" b="8374"/>
          <a:stretch>
            <a:fillRect/>
          </a:stretch>
        </p:blipFill>
        <p:spPr bwMode="auto">
          <a:xfrm>
            <a:off x="3308574" y="4564063"/>
            <a:ext cx="4597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F93514-9B7A-412F-95A6-2B4732C5BC02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5.3.3 </a:t>
            </a:r>
            <a:r>
              <a:rPr lang="zh-CN" altLang="en-US" sz="3600" b="1" smtClean="0"/>
              <a:t>二维数组的初始化</a:t>
            </a:r>
          </a:p>
        </p:txBody>
      </p:sp>
      <p:sp>
        <p:nvSpPr>
          <p:cNvPr id="98304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0113" y="3593911"/>
            <a:ext cx="7932737" cy="569913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en-US" sz="2400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 a[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3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]={1,2,3,4,5,6}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983044" name="Rectangle 4"/>
          <p:cNvSpPr>
            <a:spLocks noChangeArrowheads="1"/>
          </p:cNvSpPr>
          <p:nvPr/>
        </p:nvSpPr>
        <p:spPr bwMode="auto">
          <a:xfrm>
            <a:off x="542925" y="1033463"/>
            <a:ext cx="28448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．按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赋初值</a:t>
            </a:r>
          </a:p>
        </p:txBody>
      </p:sp>
      <p:sp>
        <p:nvSpPr>
          <p:cNvPr id="983045" name="Rectangle 5"/>
          <p:cNvSpPr>
            <a:spLocks noChangeArrowheads="1"/>
          </p:cNvSpPr>
          <p:nvPr/>
        </p:nvSpPr>
        <p:spPr bwMode="auto">
          <a:xfrm>
            <a:off x="900113" y="1552575"/>
            <a:ext cx="6767512" cy="1200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2400" b="1" dirty="0">
                <a:latin typeface="Times New Roman" pitchFamily="18" charset="0"/>
              </a:rPr>
              <a:t>a[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en-US" altLang="en-US" sz="2400" b="1" dirty="0">
                <a:latin typeface="Times New Roman" pitchFamily="18" charset="0"/>
              </a:rPr>
              <a:t>][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en-US" altLang="en-US" sz="2400" b="1" dirty="0">
                <a:latin typeface="Times New Roman" pitchFamily="18" charset="0"/>
              </a:rPr>
              <a:t>]={</a:t>
            </a:r>
            <a:r>
              <a:rPr kumimoji="1"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1,2,3</a:t>
            </a:r>
            <a:r>
              <a:rPr kumimoji="1"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4,5,6</a:t>
            </a:r>
            <a:r>
              <a:rPr kumimoji="1"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kumimoji="1" lang="en-US" altLang="en-US" sz="2400" b="1" dirty="0">
                <a:latin typeface="Times New Roman" pitchFamily="18" charset="0"/>
              </a:rPr>
              <a:t>}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初始化后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的逻辑结构：    1   2   3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            4   5   6                                </a:t>
            </a:r>
            <a:endParaRPr kumimoji="1" lang="zh-CN" altLang="en-US" sz="2400" b="1" dirty="0">
              <a:solidFill>
                <a:srgbClr val="00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83046" name="Rectangle 6"/>
          <p:cNvSpPr>
            <a:spLocks noChangeArrowheads="1"/>
          </p:cNvSpPr>
          <p:nvPr/>
        </p:nvSpPr>
        <p:spPr bwMode="auto">
          <a:xfrm>
            <a:off x="542925" y="2708266"/>
            <a:ext cx="8840882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．按数组元素在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内存中排列的顺序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对各元素赋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初值。</a:t>
            </a:r>
            <a:endParaRPr kumimoji="1"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元素在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内存中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排列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顺序，</a:t>
            </a:r>
            <a:r>
              <a:rPr kumimoji="1" lang="zh-CN" alt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行</a:t>
            </a:r>
            <a:r>
              <a:rPr kumimoji="1"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</a:t>
            </a:r>
            <a:r>
              <a:rPr kumimoji="1" lang="zh-CN" alt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原则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983047" name="Rectangle 7"/>
          <p:cNvSpPr>
            <a:spLocks noChangeArrowheads="1"/>
          </p:cNvSpPr>
          <p:nvPr/>
        </p:nvSpPr>
        <p:spPr bwMode="auto">
          <a:xfrm>
            <a:off x="542925" y="4043363"/>
            <a:ext cx="4183063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．给部分元素赋初值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900113" y="4791075"/>
            <a:ext cx="5653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88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a[2][3]={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初始化后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的逻辑结构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：    1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0   0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4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0   0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autoUpdateAnimBg="0"/>
      <p:bldP spid="983044" grpId="0" autoUpdateAnimBg="0"/>
      <p:bldP spid="983045" grpId="0" autoUpdateAnimBg="0"/>
      <p:bldP spid="983046" grpId="0" autoUpdateAnimBg="0"/>
      <p:bldP spid="983047" grpId="0" autoUpdateAnimBg="0"/>
      <p:bldP spid="348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A090A-064C-44D1-9A28-AA72E42650F2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1943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</a:rPr>
              <a:t>．数组初始化时，行长度可省，列长度不能省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例如：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宋体" pitchFamily="2" charset="-122"/>
              </a:rPr>
              <a:t>int</a:t>
            </a:r>
            <a:r>
              <a:rPr lang="en-US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 a[][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itchFamily="2" charset="-122"/>
              </a:rPr>
              <a:t>3</a:t>
            </a:r>
            <a:r>
              <a:rPr lang="en-US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]={1,2,3,4,5,6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itchFamily="2" charset="-122"/>
              </a:rPr>
              <a:t>,7</a:t>
            </a:r>
            <a:r>
              <a:rPr lang="en-US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 smtClean="0">
                <a:latin typeface="宋体" pitchFamily="2" charset="-122"/>
              </a:rPr>
              <a:t>    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b[][4]={{1},{4,5}};</a:t>
            </a:r>
            <a:endParaRPr lang="en-US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宋体" pitchFamily="2" charset="-122"/>
              </a:rPr>
              <a:t>初始化后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逻辑结构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r>
              <a:rPr lang="zh-CN" altLang="en-US" sz="2800" b="1" dirty="0" smtClean="0">
                <a:solidFill>
                  <a:srgbClr val="99FFCC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984068" name="Rectangle 4"/>
          <p:cNvSpPr>
            <a:spLocks noChangeArrowheads="1"/>
          </p:cNvSpPr>
          <p:nvPr/>
        </p:nvSpPr>
        <p:spPr bwMode="auto">
          <a:xfrm>
            <a:off x="1187450" y="3182938"/>
            <a:ext cx="2555875" cy="2066925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a[0]: 1  2  3 </a:t>
            </a: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a[1]: 4  5  6</a:t>
            </a: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a[2]: 7  0  0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84069" name="Rectangle 5"/>
          <p:cNvSpPr>
            <a:spLocks noChangeArrowheads="1"/>
          </p:cNvSpPr>
          <p:nvPr/>
        </p:nvSpPr>
        <p:spPr bwMode="auto">
          <a:xfrm>
            <a:off x="4191000" y="3182938"/>
            <a:ext cx="3260725" cy="1398587"/>
          </a:xfrm>
          <a:prstGeom prst="rect">
            <a:avLst/>
          </a:prstGeom>
          <a:solidFill>
            <a:srgbClr val="FFFF99">
              <a:alpha val="50000"/>
            </a:srgbClr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b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：</a:t>
            </a:r>
            <a:endParaRPr kumimoji="1" lang="zh-CN" altLang="en-US" sz="2800" b="1" dirty="0">
              <a:solidFill>
                <a:srgbClr val="99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b[0]: 1 0 0 0</a:t>
            </a: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b[1]: 4 5 0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autoUpdateAnimBg="0"/>
      <p:bldP spid="984068" grpId="0" animBg="1" autoUpdateAnimBg="0"/>
      <p:bldP spid="98406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DDC3B3-6F5F-4369-8FE8-80BE9814E879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5.3.4  </a:t>
            </a:r>
            <a:r>
              <a:rPr lang="zh-CN" altLang="en-US" sz="3600" b="1" smtClean="0"/>
              <a:t>二维数组应用举例</a:t>
            </a:r>
            <a:endParaRPr lang="en-US" altLang="zh-CN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836613"/>
            <a:ext cx="8374062" cy="3549650"/>
          </a:xfrm>
        </p:spPr>
        <p:txBody>
          <a:bodyPr/>
          <a:lstStyle/>
          <a:p>
            <a:pPr marL="0" indent="20638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5-8】</a:t>
            </a:r>
            <a:r>
              <a:rPr lang="zh-CN" altLang="en-US" sz="2800" b="1" dirty="0" smtClean="0"/>
              <a:t>某班有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名学生，期末考试课程有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高数、物理、英语和计算机</a:t>
            </a:r>
            <a:r>
              <a:rPr lang="zh-CN" altLang="en-US" sz="2800" b="1" dirty="0" smtClean="0"/>
              <a:t>。设计一个程序实现如下功能：</a:t>
            </a:r>
          </a:p>
          <a:p>
            <a:pPr marL="0" indent="20638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）统计每个学生的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平均分</a:t>
            </a:r>
            <a:r>
              <a:rPr lang="zh-CN" altLang="en-US" sz="2800" b="1" dirty="0" smtClean="0"/>
              <a:t>。</a:t>
            </a:r>
          </a:p>
          <a:p>
            <a:pPr marL="0" indent="20638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）统计每门课程的最高分。</a:t>
            </a:r>
            <a:endParaRPr lang="en-US" altLang="zh-CN" sz="2800" b="1" dirty="0" smtClean="0"/>
          </a:p>
          <a:p>
            <a:pPr marL="0" indent="20638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800" b="1" dirty="0"/>
              <a:t>思路：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zh-CN" sz="2800" b="1" dirty="0" smtClean="0"/>
              <a:t>二</a:t>
            </a:r>
            <a:r>
              <a:rPr lang="zh-CN" altLang="zh-CN" sz="2800" b="1" dirty="0"/>
              <a:t>维数组存放数据；平均分占一列</a:t>
            </a:r>
          </a:p>
          <a:p>
            <a:pPr>
              <a:defRPr/>
            </a:pPr>
            <a:r>
              <a:rPr lang="zh-CN" altLang="zh-CN" sz="2800" b="1" dirty="0" smtClean="0"/>
              <a:t>课程</a:t>
            </a:r>
            <a:r>
              <a:rPr lang="zh-CN" altLang="zh-CN" sz="2800" b="1" dirty="0"/>
              <a:t>对应列求最值：擂台</a:t>
            </a:r>
            <a:r>
              <a:rPr lang="zh-CN" altLang="zh-CN" sz="2800" b="1" dirty="0" smtClean="0"/>
              <a:t>法</a:t>
            </a:r>
            <a:endParaRPr lang="zh-CN" altLang="zh-CN" sz="2800" b="1" dirty="0"/>
          </a:p>
        </p:txBody>
      </p:sp>
      <p:pic>
        <p:nvPicPr>
          <p:cNvPr id="5427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r="4407" b="15350"/>
          <a:stretch>
            <a:fillRect/>
          </a:stretch>
        </p:blipFill>
        <p:spPr bwMode="auto">
          <a:xfrm>
            <a:off x="3635375" y="4592638"/>
            <a:ext cx="46815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9C824-2041-48E7-8A63-C0BB1B2999D0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40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692696"/>
            <a:ext cx="8229600" cy="707886"/>
          </a:xfrm>
          <a:solidFill>
            <a:schemeClr val="bg2">
              <a:alpha val="0"/>
            </a:schemeClr>
          </a:solidFill>
          <a:extLst/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en-US" altLang="zh-CN" sz="4000" b="1" dirty="0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</a:rPr>
              <a:t>5.1 </a:t>
            </a:r>
            <a:r>
              <a:rPr kumimoji="1" lang="zh-CN" altLang="en-US" sz="4000" b="1" dirty="0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</a:rPr>
              <a:t>数组概述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358775" y="2133600"/>
            <a:ext cx="8147050" cy="3529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88900" indent="-6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056" y="1493839"/>
            <a:ext cx="8660431" cy="488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</a:t>
            </a:r>
            <a:r>
              <a:rPr lang="zh-CN" altLang="en-US" sz="2800" b="1" kern="0" dirty="0" smtClean="0">
                <a:latin typeface="Times New Roman" pitchFamily="18" charset="0"/>
              </a:rPr>
              <a:t>：是用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一个</a:t>
            </a:r>
            <a:r>
              <a:rPr lang="zh-CN" altLang="en-US" sz="2800" b="1" kern="0" dirty="0" smtClean="0">
                <a:latin typeface="Times New Roman" pitchFamily="18" charset="0"/>
              </a:rPr>
              <a:t>名字表示的一组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相同类型的数据</a:t>
            </a:r>
            <a:r>
              <a:rPr lang="zh-CN" altLang="en-US" sz="2800" b="1" kern="0" dirty="0" smtClean="0">
                <a:latin typeface="Times New Roman" pitchFamily="18" charset="0"/>
              </a:rPr>
              <a:t>的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有序</a:t>
            </a:r>
            <a:r>
              <a:rPr lang="zh-CN" altLang="en-US" sz="2800" b="1" kern="0" dirty="0" smtClean="0">
                <a:latin typeface="Times New Roman" pitchFamily="18" charset="0"/>
              </a:rPr>
              <a:t>集合， 这个名字就称为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数组名</a:t>
            </a:r>
            <a:r>
              <a:rPr lang="zh-CN" altLang="en-US" sz="2800" b="1" kern="0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</a:t>
            </a:r>
            <a:r>
              <a:rPr lang="zh-CN" altLang="en-US" sz="2800" b="1" u="sng" kern="0" dirty="0" smtClean="0">
                <a:solidFill>
                  <a:srgbClr val="F319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元素</a:t>
            </a:r>
            <a:r>
              <a:rPr lang="zh-CN" altLang="en-US" sz="2800" b="1" kern="0" dirty="0" smtClean="0">
                <a:latin typeface="Times New Roman" pitchFamily="18" charset="0"/>
              </a:rPr>
              <a:t>：数组中的数据分别存储在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用下标区分的变量中</a:t>
            </a:r>
            <a:r>
              <a:rPr lang="zh-CN" altLang="en-US" sz="2800" b="1" kern="0" dirty="0" smtClean="0">
                <a:latin typeface="Times New Roman" pitchFamily="18" charset="0"/>
              </a:rPr>
              <a:t>，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也称为</a:t>
            </a:r>
            <a:r>
              <a:rPr lang="zh-CN" altLang="en-US" sz="2800" b="1" kern="0" dirty="0" smtClean="0">
                <a:latin typeface="Times New Roman" pitchFamily="18" charset="0"/>
              </a:rPr>
              <a:t>下标变量。</a:t>
            </a:r>
            <a:endParaRPr lang="en-US" altLang="zh-CN" sz="2800" b="1" kern="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</a:t>
            </a:r>
            <a:r>
              <a:rPr lang="zh-CN" altLang="en-US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的类型</a:t>
            </a:r>
            <a:r>
              <a:rPr lang="zh-CN" altLang="en-US" sz="2800" b="1" kern="0" dirty="0">
                <a:latin typeface="Times New Roman" pitchFamily="18" charset="0"/>
              </a:rPr>
              <a:t>就是该 数组的</a:t>
            </a:r>
            <a:r>
              <a:rPr lang="zh-CN" altLang="en-US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数组元素的数据类型</a:t>
            </a:r>
            <a:endParaRPr lang="en-US" altLang="zh-CN" sz="2800" b="1" kern="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可以定义实型数组：</a:t>
            </a:r>
            <a:r>
              <a:rPr lang="en-US" altLang="zh-CN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float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score[5</a:t>
            </a:r>
            <a:r>
              <a:rPr lang="en-US" altLang="zh-CN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en-US" sz="28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包含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个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数组元素，存储存放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学生成绩</a:t>
            </a:r>
            <a:r>
              <a:rPr lang="zh-CN" altLang="en-US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lang="en-US" altLang="zh-CN" sz="2800" b="1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2800" b="1" u="sng" kern="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800" b="1" u="sng" kern="0" dirty="0" smtClean="0">
                <a:latin typeface="Times New Roman" pitchFamily="18" charset="0"/>
              </a:rPr>
              <a:t>数组属于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构造数据类型</a:t>
            </a:r>
            <a:r>
              <a:rPr lang="zh-CN" altLang="en-US" sz="2800" b="1" kern="0" dirty="0" smtClean="0">
                <a:latin typeface="Times New Roman" pitchFamily="18" charset="0"/>
              </a:rPr>
              <a:t>。构造数据类型是由基本类型数据按一定规则构成的。</a:t>
            </a:r>
            <a:endParaRPr lang="zh-CN" altLang="en-US" sz="2800" b="1" kern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 build="allAtOnce" animBg="1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1420813"/>
            <a:ext cx="7788275" cy="3154362"/>
          </a:xfrm>
        </p:spPr>
        <p:txBody>
          <a:bodyPr/>
          <a:lstStyle/>
          <a:p>
            <a:pPr marL="0" indent="20638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#define N 4</a:t>
            </a:r>
          </a:p>
          <a:p>
            <a:pPr marL="0" indent="20638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void main( )</a:t>
            </a:r>
          </a:p>
          <a:p>
            <a:pPr marL="0" indent="20638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{ 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a[</a:t>
            </a:r>
            <a:r>
              <a:rPr lang="en-US" altLang="zh-CN" sz="2800" b="1" dirty="0" smtClean="0">
                <a:solidFill>
                  <a:srgbClr val="C2360A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],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i,j,sum,max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for 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;i&lt;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;i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++)</a:t>
            </a:r>
            <a:r>
              <a:rPr lang="zh-CN" altLang="en-US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包括学号，</a:t>
            </a:r>
            <a:r>
              <a:rPr lang="en-US" altLang="zh-CN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列</a:t>
            </a:r>
            <a:endParaRPr lang="en-US" altLang="zh-CN" sz="2800" b="1" dirty="0" smtClean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   for 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;j&lt;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;j++) 	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scanf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("%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d",&amp;a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]);</a:t>
            </a:r>
          </a:p>
        </p:txBody>
      </p:sp>
      <p:sp>
        <p:nvSpPr>
          <p:cNvPr id="55299" name="矩形 1"/>
          <p:cNvSpPr>
            <a:spLocks noChangeArrowheads="1"/>
          </p:cNvSpPr>
          <p:nvPr/>
        </p:nvSpPr>
        <p:spPr bwMode="auto">
          <a:xfrm>
            <a:off x="334963" y="447675"/>
            <a:ext cx="200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063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/>
              <a:t>程序如下：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395288" y="971550"/>
            <a:ext cx="36274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/* 1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键盘输入数据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40250" y="1233488"/>
            <a:ext cx="2817813" cy="175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程序运行情况如下：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1001 87 75 72 66</a:t>
            </a: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</a:t>
            </a:r>
            <a:endParaRPr lang="en-US" altLang="zh-C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1002 98 85 92 83</a:t>
            </a: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</a:t>
            </a:r>
            <a:endParaRPr lang="en-US" altLang="zh-C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1003 67 78 53 76</a:t>
            </a: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</a:t>
            </a:r>
            <a:endParaRPr lang="en-US" altLang="zh-C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1004 48 60 76 67</a:t>
            </a:r>
            <a:r>
              <a:rPr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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119563" y="566738"/>
            <a:ext cx="3744912" cy="425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a[</a:t>
            </a:r>
            <a:r>
              <a:rPr lang="en-US" altLang="zh-CN" sz="2400" b="1">
                <a:solidFill>
                  <a:srgbClr val="C2360A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][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400" b="1">
                <a:latin typeface="Times New Roman" panose="02020603050405020304" pitchFamily="18" charset="0"/>
              </a:rPr>
              <a:t>（内存）物理结构：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875588" y="574675"/>
            <a:ext cx="874712" cy="6075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1002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1003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1004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48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60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76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67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71600" y="4608721"/>
            <a:ext cx="5291138" cy="1809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a[</a:t>
            </a:r>
            <a:r>
              <a:rPr lang="en-US" altLang="zh-CN" sz="2400" b="1" dirty="0">
                <a:solidFill>
                  <a:srgbClr val="C2360A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</a:rPr>
              <a:t>][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</a:rPr>
              <a:t>（二维表格）逻辑结构：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87        75      72          66       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1002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98       85       92          83       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1003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67       78       53          76       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1004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48       60       76          67       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D2C5D1-A9A2-4671-AD4F-DF446F12E292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200" y="1700213"/>
            <a:ext cx="8859838" cy="31956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for 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=0;i&lt;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N;i</a:t>
            </a:r>
            <a:r>
              <a:rPr lang="en-US" altLang="zh-CN" sz="2800" b="1" dirty="0">
                <a:latin typeface="Times New Roman" panose="02020603050405020304" pitchFamily="18" charset="0"/>
              </a:rPr>
              <a:t>++)</a:t>
            </a:r>
            <a:endParaRPr lang="en-US" altLang="zh-CN" sz="2800" b="1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{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sum=0;    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内层循环累加器清零</a:t>
            </a:r>
            <a:endParaRPr lang="en-US" altLang="zh-CN" sz="2800" b="1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for (j=1;j&lt;5;j++)  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求某一学生的总成绩 *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sum=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sum+a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][j];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a[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][5]=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)(sum/4.0+0.5); 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计算平均成绩四舍五入 </a:t>
            </a:r>
            <a:endParaRPr lang="en-US" altLang="zh-CN" sz="2800" b="1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} 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3850" y="993775"/>
            <a:ext cx="77739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/* 2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、求每人各门成绩平均分，存入数组第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列 *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81100" y="4508500"/>
            <a:ext cx="5291138" cy="1809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a[</a:t>
            </a:r>
            <a:r>
              <a:rPr lang="en-US" altLang="zh-CN" sz="2400" b="1">
                <a:solidFill>
                  <a:srgbClr val="C2360A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][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400" b="1">
                <a:latin typeface="Times New Roman" panose="02020603050405020304" pitchFamily="18" charset="0"/>
              </a:rPr>
              <a:t>（二维表格）逻辑结构：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87        75      72          66      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1002     98       85       92          83      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1003     67       78       53          76      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1004     48       60       76          67      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89438" y="604838"/>
            <a:ext cx="3743325" cy="4238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a[</a:t>
            </a:r>
            <a:r>
              <a:rPr lang="en-US" altLang="zh-CN" sz="2400" b="1">
                <a:solidFill>
                  <a:srgbClr val="C2360A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][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400" b="1">
                <a:latin typeface="Times New Roman" panose="02020603050405020304" pitchFamily="18" charset="0"/>
              </a:rPr>
              <a:t>（内存）物理结构：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097838" y="598488"/>
            <a:ext cx="758825" cy="60753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87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75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72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1002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98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85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92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1003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67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78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53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 </a:t>
            </a:r>
            <a:r>
              <a:rPr lang="en-US" altLang="zh-CN" sz="1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1004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48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60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76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67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661400" cy="345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printf("\n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学号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\t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高数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\t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物理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\t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英语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\t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计算机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\t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平均分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\n");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for (i=0;i&lt;N;i++) </a:t>
            </a:r>
            <a:r>
              <a:rPr lang="en-US" altLang="zh-CN" sz="2800" b="1" smtClean="0">
                <a:solidFill>
                  <a:srgbClr val="00B0F0"/>
                </a:solidFill>
                <a:latin typeface="Times New Roman" panose="02020603050405020304" pitchFamily="18" charset="0"/>
              </a:rPr>
              <a:t>//4</a:t>
            </a:r>
            <a:r>
              <a:rPr lang="zh-CN" altLang="en-US" sz="2800" b="1" smtClean="0">
                <a:solidFill>
                  <a:srgbClr val="00B0F0"/>
                </a:solidFill>
                <a:latin typeface="Times New Roman" panose="02020603050405020304" pitchFamily="18" charset="0"/>
              </a:rPr>
              <a:t>行</a:t>
            </a:r>
            <a:endParaRPr lang="en-US" altLang="zh-CN" sz="2800" b="1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{ for (j=0;j&lt;=5;j++)</a:t>
            </a:r>
            <a:r>
              <a:rPr lang="en-US" altLang="zh-CN" sz="2800" b="1" smtClean="0">
                <a:solidFill>
                  <a:srgbClr val="00B0F0"/>
                </a:solidFill>
                <a:latin typeface="Times New Roman" panose="02020603050405020304" pitchFamily="18" charset="0"/>
              </a:rPr>
              <a:t> //6</a:t>
            </a:r>
            <a:r>
              <a:rPr lang="zh-CN" altLang="en-US" sz="2800" b="1" smtClean="0">
                <a:solidFill>
                  <a:srgbClr val="00B0F0"/>
                </a:solidFill>
                <a:latin typeface="Times New Roman" panose="02020603050405020304" pitchFamily="18" charset="0"/>
              </a:rPr>
              <a:t>列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	      printf("%d\t",a[i][j]);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	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printf("\n");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  </a:t>
            </a:r>
            <a:endParaRPr lang="zh-CN" altLang="en-US" b="1" smtClean="0"/>
          </a:p>
        </p:txBody>
      </p:sp>
      <p:sp>
        <p:nvSpPr>
          <p:cNvPr id="4" name="矩形 3"/>
          <p:cNvSpPr/>
          <p:nvPr/>
        </p:nvSpPr>
        <p:spPr>
          <a:xfrm>
            <a:off x="468313" y="777875"/>
            <a:ext cx="6142037" cy="95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/* 3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、表格输出每个人成绩和平均分，</a:t>
            </a:r>
            <a:endParaRPr lang="en-US" altLang="zh-CN" sz="2800" b="1" dirty="0">
              <a:solidFill>
                <a:schemeClr val="accent1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包括，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表头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行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列数据*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4" name="矩形 1"/>
          <p:cNvSpPr>
            <a:spLocks noChangeArrowheads="1"/>
          </p:cNvSpPr>
          <p:nvPr/>
        </p:nvSpPr>
        <p:spPr bwMode="auto">
          <a:xfrm>
            <a:off x="1936750" y="4391025"/>
            <a:ext cx="6659563" cy="17541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学号    高数    物理    英语     计算机  平均分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1001     87        75       72          66         75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1002     98        85        92         83         90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1003     67        78        53         76         69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1004     48        60        76         67         63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8137525" cy="4681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("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最高分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\t");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for (j=1;j&lt;=5;j++)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{   max=a[0][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];  </a:t>
            </a:r>
            <a:r>
              <a:rPr lang="en-US" altLang="zh-CN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内层循环初始化，设定擂主</a:t>
            </a:r>
            <a:endParaRPr lang="en-US" altLang="zh-CN" sz="2800" b="1" dirty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 for (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=1;i&lt;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N;i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++)  </a:t>
            </a:r>
            <a:r>
              <a:rPr lang="en-US" altLang="zh-CN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打擂台求每列最高分</a:t>
            </a:r>
            <a:endParaRPr lang="en-US" altLang="zh-CN" sz="2800" b="1" dirty="0" smtClean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(a[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][j]&gt;max)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	        max=a[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][j];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anose="02020603050405020304" pitchFamily="18" charset="0"/>
              </a:rPr>
              <a:t> ("%d\t",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max);  </a:t>
            </a:r>
            <a:r>
              <a:rPr lang="en-US" altLang="zh-CN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800" b="1" dirty="0" smtClean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</a:rPr>
              <a:t>输出每列的最高分 </a:t>
            </a:r>
            <a:endParaRPr lang="en-US" altLang="zh-CN" sz="2800" b="1" dirty="0" smtClean="0">
              <a:solidFill>
                <a:schemeClr val="accent1">
                  <a:lumMod val="9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}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("\n");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}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825500"/>
            <a:ext cx="73231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/* 4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、输出每个人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门课程和平均分的最高分*</a:t>
            </a:r>
            <a:r>
              <a:rPr lang="en-US" altLang="zh-CN" sz="2800" b="1" dirty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8" name="矩形 1"/>
          <p:cNvSpPr>
            <a:spLocks noChangeArrowheads="1"/>
          </p:cNvSpPr>
          <p:nvPr/>
        </p:nvSpPr>
        <p:spPr bwMode="auto">
          <a:xfrm>
            <a:off x="2916238" y="4221163"/>
            <a:ext cx="6105525" cy="20875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学号      高数    物理    英语    计算机  平均分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1001       </a:t>
            </a:r>
            <a:r>
              <a:rPr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</a:rPr>
              <a:t>87 </a:t>
            </a:r>
            <a:r>
              <a:rPr lang="en-US" altLang="zh-CN" sz="2400" b="1">
                <a:latin typeface="Times New Roman" panose="02020603050405020304" pitchFamily="18" charset="0"/>
              </a:rPr>
              <a:t>       75       72         66         75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1002       </a:t>
            </a:r>
            <a:r>
              <a:rPr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</a:rPr>
              <a:t>98 </a:t>
            </a:r>
            <a:r>
              <a:rPr lang="en-US" altLang="zh-CN" sz="2400" b="1">
                <a:latin typeface="Times New Roman" panose="02020603050405020304" pitchFamily="18" charset="0"/>
              </a:rPr>
              <a:t>       85        92        83         90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1003       </a:t>
            </a:r>
            <a:r>
              <a:rPr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</a:rPr>
              <a:t>67</a:t>
            </a:r>
            <a:r>
              <a:rPr lang="en-US" altLang="zh-CN" sz="2400" b="1">
                <a:latin typeface="Times New Roman" panose="02020603050405020304" pitchFamily="18" charset="0"/>
              </a:rPr>
              <a:t>        78        53        76         69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1004       </a:t>
            </a:r>
            <a:r>
              <a:rPr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</a:rPr>
              <a:t>48 </a:t>
            </a:r>
            <a:r>
              <a:rPr lang="en-US" altLang="zh-CN" sz="2400" b="1">
                <a:latin typeface="Times New Roman" panose="02020603050405020304" pitchFamily="18" charset="0"/>
              </a:rPr>
              <a:t>       60        76        67         63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最高分 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98        85        92        83         90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641350"/>
          </a:xfrm>
          <a:solidFill>
            <a:schemeClr val="bg2">
              <a:alpha val="0"/>
            </a:schemeClr>
          </a:solidFill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en-US" altLang="zh-CN" sz="3600" b="1" dirty="0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5.3.5 </a:t>
            </a:r>
            <a:r>
              <a:rPr kumimoji="1" lang="zh-CN" altLang="en-US" sz="3600" b="1" dirty="0" smtClean="0">
                <a:solidFill>
                  <a:schemeClr val="bg2"/>
                </a:solidFill>
                <a:effectDag name="">
                  <a:cont type="tree" name="">
                    <a:effect ref="fillLine"/>
                    <a:outerShdw dist="38100" dir="13500000" algn="br">
                      <a:srgbClr val="3E3EBB"/>
                    </a:outerShdw>
                  </a:cont>
                  <a:cont type="tree" name="">
                    <a:effect ref="fillLine"/>
                    <a:outerShdw dist="38100" dir="2700000" algn="tl">
                      <a:srgbClr val="00004B"/>
                    </a:outerShdw>
                  </a:cont>
                  <a:effect ref="fillLine"/>
                </a:effectDag>
                <a:latin typeface="Times New Roman" pitchFamily="18" charset="0"/>
              </a:rPr>
              <a:t>二维数组（名）作函数参数</a:t>
            </a:r>
          </a:p>
        </p:txBody>
      </p:sp>
      <p:sp>
        <p:nvSpPr>
          <p:cNvPr id="85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557338"/>
            <a:ext cx="8216900" cy="4103687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由于传递的二维数组名是数组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首地址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，因此，被调函数与调用函数中处理的是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同一个数组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，即内存中的同一段存储空间。 </a:t>
            </a:r>
          </a:p>
          <a:p>
            <a:pPr algn="just" eaLnBrk="1" hangingPunct="1"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二维数组名作实参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时，与之相对应的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形参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也应该定义为一个与之类型相同的指针变量，本章以形参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二维数组形式来定义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，注意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二维数组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形式中列的大小不能省略。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endParaRPr lang="en-US" altLang="zh-CN" sz="24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定义形参可以定义为</a:t>
            </a:r>
            <a:r>
              <a:rPr lang="en-US" altLang="zh-CN" sz="2800" b="1" u="sng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8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u="sng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arra</a:t>
            </a:r>
            <a:r>
              <a:rPr lang="en-US" altLang="zh-CN" sz="28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[3][4]</a:t>
            </a: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2800" b="1" u="sng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8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u="sng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arra</a:t>
            </a:r>
            <a:r>
              <a:rPr lang="en-US" altLang="zh-CN" sz="28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 ][4]</a:t>
            </a: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。而定义形参</a:t>
            </a:r>
            <a:r>
              <a:rPr lang="en-US" altLang="zh-CN" sz="2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arra</a:t>
            </a: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 ][ ] 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不合法。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5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0B3F0C8-D8E6-4A5A-A646-4F4996AF38DD}" type="slidenum">
              <a:rPr lang="zh-CN" altLang="en-US" sz="12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016000"/>
            <a:ext cx="8001000" cy="5545138"/>
          </a:xfrm>
        </p:spPr>
        <p:txBody>
          <a:bodyPr/>
          <a:lstStyle/>
          <a:p>
            <a:pPr marL="0" indent="20638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5-10】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编程序，将矩阵转置。设转置前为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矩阵，转置后为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矩阵，如下所示：   </a:t>
            </a:r>
          </a:p>
          <a:p>
            <a:pPr marL="0" indent="20638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20638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20638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20638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：矩阵转置就是将一个二维数组的行和列元素互换。将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a[0][0]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b[0][0]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a[0][1]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b[1][0]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a[0][2]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b[2][0]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a[1][0]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b[0][1]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a[i][j]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b[j][i]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20638" eaLnBrk="1" hangingPunct="1">
              <a:buFont typeface="Wingdings" panose="05000000000000000000" pitchFamily="2" charset="2"/>
              <a:buNone/>
            </a:pPr>
            <a:endParaRPr lang="zh-CN" altLang="en-US" sz="24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906588" y="1876425"/>
            <a:ext cx="5376862" cy="1763713"/>
            <a:chOff x="1861" y="3559"/>
            <a:chExt cx="5799" cy="1376"/>
          </a:xfrm>
        </p:grpSpPr>
        <p:grpSp>
          <p:nvGrpSpPr>
            <p:cNvPr id="61445" name="Group 5"/>
            <p:cNvGrpSpPr>
              <a:grpSpLocks/>
            </p:cNvGrpSpPr>
            <p:nvPr/>
          </p:nvGrpSpPr>
          <p:grpSpPr bwMode="auto">
            <a:xfrm>
              <a:off x="1861" y="3757"/>
              <a:ext cx="3047" cy="1155"/>
              <a:chOff x="2540" y="3692"/>
              <a:chExt cx="2760" cy="1155"/>
            </a:xfrm>
          </p:grpSpPr>
          <p:sp>
            <p:nvSpPr>
              <p:cNvPr id="61450" name="Rectangle 6"/>
              <p:cNvSpPr>
                <a:spLocks noChangeArrowheads="1"/>
              </p:cNvSpPr>
              <p:nvPr/>
            </p:nvSpPr>
            <p:spPr bwMode="auto">
              <a:xfrm>
                <a:off x="2540" y="3982"/>
                <a:ext cx="740" cy="6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a=</a:t>
                </a:r>
              </a:p>
            </p:txBody>
          </p:sp>
          <p:sp>
            <p:nvSpPr>
              <p:cNvPr id="61451" name="Rectangle 7"/>
              <p:cNvSpPr>
                <a:spLocks noChangeArrowheads="1"/>
              </p:cNvSpPr>
              <p:nvPr/>
            </p:nvSpPr>
            <p:spPr bwMode="auto">
              <a:xfrm>
                <a:off x="3508" y="3692"/>
                <a:ext cx="1792" cy="1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1   2   3   4 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5   6   7   8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9  10  11  12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52" name="AutoShape 8"/>
              <p:cNvSpPr>
                <a:spLocks/>
              </p:cNvSpPr>
              <p:nvPr/>
            </p:nvSpPr>
            <p:spPr bwMode="auto">
              <a:xfrm>
                <a:off x="3312" y="3880"/>
                <a:ext cx="128" cy="742"/>
              </a:xfrm>
              <a:prstGeom prst="leftBracket">
                <a:avLst>
                  <a:gd name="adj" fmla="val 7128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53" name="AutoShape 9"/>
              <p:cNvSpPr>
                <a:spLocks/>
              </p:cNvSpPr>
              <p:nvPr/>
            </p:nvSpPr>
            <p:spPr bwMode="auto">
              <a:xfrm>
                <a:off x="5160" y="3886"/>
                <a:ext cx="114" cy="777"/>
              </a:xfrm>
              <a:prstGeom prst="rightBracket">
                <a:avLst>
                  <a:gd name="adj" fmla="val 56798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446" name="Rectangle 10"/>
            <p:cNvSpPr>
              <a:spLocks noChangeArrowheads="1"/>
            </p:cNvSpPr>
            <p:nvPr/>
          </p:nvSpPr>
          <p:spPr bwMode="auto">
            <a:xfrm>
              <a:off x="6292" y="3559"/>
              <a:ext cx="1305" cy="1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1  5  9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2  6  10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3  7  11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4  8  12</a:t>
              </a:r>
            </a:p>
          </p:txBody>
        </p:sp>
        <p:sp>
          <p:nvSpPr>
            <p:cNvPr id="61447" name="Rectangle 11"/>
            <p:cNvSpPr>
              <a:spLocks noChangeArrowheads="1"/>
            </p:cNvSpPr>
            <p:nvPr/>
          </p:nvSpPr>
          <p:spPr bwMode="auto">
            <a:xfrm>
              <a:off x="5491" y="4021"/>
              <a:ext cx="633" cy="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b=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448" name="AutoShape 12"/>
            <p:cNvSpPr>
              <a:spLocks/>
            </p:cNvSpPr>
            <p:nvPr/>
          </p:nvSpPr>
          <p:spPr bwMode="auto">
            <a:xfrm>
              <a:off x="6113" y="3751"/>
              <a:ext cx="155" cy="1062"/>
            </a:xfrm>
            <a:prstGeom prst="leftBracket">
              <a:avLst>
                <a:gd name="adj" fmla="val 570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449" name="AutoShape 13"/>
            <p:cNvSpPr>
              <a:spLocks/>
            </p:cNvSpPr>
            <p:nvPr/>
          </p:nvSpPr>
          <p:spPr bwMode="auto">
            <a:xfrm>
              <a:off x="7516" y="3718"/>
              <a:ext cx="144" cy="1122"/>
            </a:xfrm>
            <a:prstGeom prst="rightBracket">
              <a:avLst>
                <a:gd name="adj" fmla="val 5475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316913" y="6453188"/>
            <a:ext cx="646112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4678A2C-7AE9-4E46-9600-9650D1D43405}" type="slidenum">
              <a:rPr lang="zh-CN" altLang="en-US" sz="12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584200"/>
            <a:ext cx="8455025" cy="5508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void turn(int arra[ ][4],int arrb[ ][3]);    /*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函数声明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#include "stdio.h"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{ int a[3][4]={{1,2,3,4},{5,6,7,8},{9,10,11,12}}; int i,j,b[4][3];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printf("</a:t>
            </a:r>
            <a:r>
              <a:rPr lang="zh-CN" altLang="en-US" sz="2400" b="1" smtClean="0">
                <a:latin typeface="Times New Roman" panose="02020603050405020304" pitchFamily="18" charset="0"/>
              </a:rPr>
              <a:t>转置前的矩阵：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…… /*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输出转置前的矩阵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  turn(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 b="1" smtClean="0">
                <a:latin typeface="Times New Roman" panose="02020603050405020304" pitchFamily="18" charset="0"/>
              </a:rPr>
              <a:t>	 /*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调用函数完成转置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printf("</a:t>
            </a:r>
            <a:r>
              <a:rPr lang="zh-CN" altLang="en-US" sz="2400" b="1" smtClean="0">
                <a:latin typeface="Times New Roman" panose="02020603050405020304" pitchFamily="18" charset="0"/>
              </a:rPr>
              <a:t>转置后的矩阵：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	…… /* </a:t>
            </a:r>
            <a:r>
              <a:rPr lang="zh-CN" altLang="en-US" sz="2400" b="1" smtClean="0">
                <a:latin typeface="Times New Roman" panose="02020603050405020304" pitchFamily="18" charset="0"/>
              </a:rPr>
              <a:t>输出转置后的矩阵 *</a:t>
            </a:r>
            <a:r>
              <a:rPr lang="en-US" altLang="zh-CN" sz="2400" b="1" smtClean="0"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}</a:t>
            </a:r>
            <a:endParaRPr lang="zh-CN" altLang="en-US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2813050" y="3919538"/>
            <a:ext cx="5483225" cy="2808287"/>
          </a:xfrm>
          <a:prstGeom prst="rect">
            <a:avLst/>
          </a:prstGeom>
          <a:noFill/>
          <a:ln w="38100" cmpd="dbl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/* </a:t>
            </a:r>
            <a:r>
              <a:rPr lang="zh-CN" altLang="en-US" sz="2400" b="1">
                <a:latin typeface="Times New Roman" panose="02020603050405020304" pitchFamily="18" charset="0"/>
              </a:rPr>
              <a:t>矩阵转置函数 *</a:t>
            </a:r>
            <a:r>
              <a:rPr lang="en-US" altLang="zh-CN" sz="2400" b="1">
                <a:latin typeface="Times New Roman" panose="02020603050405020304" pitchFamily="18" charset="0"/>
              </a:rPr>
              <a:t>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void turn(   int</a:t>
            </a:r>
            <a:r>
              <a:rPr lang="en-US" altLang="zh-CN" sz="2400" b="1" u="sng">
                <a:latin typeface="Times New Roman" panose="02020603050405020304" pitchFamily="18" charset="0"/>
              </a:rPr>
              <a:t> arra</a:t>
            </a:r>
            <a:r>
              <a:rPr lang="en-US" altLang="zh-CN" sz="2400" b="1">
                <a:latin typeface="Times New Roman" panose="02020603050405020304" pitchFamily="18" charset="0"/>
              </a:rPr>
              <a:t>[ ][4],int </a:t>
            </a:r>
            <a:r>
              <a:rPr lang="en-US" altLang="zh-CN" sz="2400" b="1" u="sng">
                <a:latin typeface="Times New Roman" panose="02020603050405020304" pitchFamily="18" charset="0"/>
              </a:rPr>
              <a:t>arrb</a:t>
            </a:r>
            <a:r>
              <a:rPr lang="en-US" altLang="zh-CN" sz="2400" b="1">
                <a:latin typeface="Times New Roman" panose="02020603050405020304" pitchFamily="18" charset="0"/>
              </a:rPr>
              <a:t>[ ][3]   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 int r, c;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for (r=0; r&lt;3;r++) /* </a:t>
            </a:r>
            <a:r>
              <a:rPr lang="zh-CN" altLang="en-US" sz="2400" b="1">
                <a:latin typeface="Times New Roman" panose="02020603050405020304" pitchFamily="18" charset="0"/>
              </a:rPr>
              <a:t>矩阵转置 *</a:t>
            </a:r>
            <a:r>
              <a:rPr lang="en-US" altLang="zh-CN" sz="2400" b="1">
                <a:latin typeface="Times New Roman" panose="02020603050405020304" pitchFamily="18" charset="0"/>
              </a:rPr>
              <a:t>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for (c=0; c&lt;4; c++)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arrb[c][r]=arra[r][c];}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9" r="8873" b="7684"/>
          <a:stretch>
            <a:fillRect/>
          </a:stretch>
        </p:blipFill>
        <p:spPr bwMode="auto">
          <a:xfrm>
            <a:off x="207963" y="4351338"/>
            <a:ext cx="243046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55976" y="4397042"/>
            <a:ext cx="34563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(*</a:t>
            </a:r>
            <a:r>
              <a:rPr lang="en-US" altLang="zh-CN" sz="2000" b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</a:t>
            </a:r>
            <a:r>
              <a:rPr lang="en-US" altLang="zh-CN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[4</a:t>
            </a:r>
            <a:r>
              <a:rPr lang="en-US" altLang="zh-CN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], </a:t>
            </a:r>
            <a:r>
              <a:rPr lang="en-US" altLang="zh-CN" sz="20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(*</a:t>
            </a:r>
            <a:r>
              <a:rPr lang="en-US" altLang="zh-CN" sz="2000" b="1" u="sng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arrb</a:t>
            </a:r>
            <a:r>
              <a:rPr lang="en-US" altLang="zh-CN" sz="20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[3]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1D0DB-4018-40B4-B15E-B8A200F0664D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692150"/>
            <a:ext cx="7056783" cy="5041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【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练习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1】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写出以下程序的输出结果。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#include&lt;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stdio.h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&gt;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void main()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{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, j, s = 0;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a[3][3] = {1, 2, 3, 4, 5, 6, 7, 8, 9};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for(j = 0; j &lt; 3;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j++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)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    for(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= 0;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&lt; 3;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++)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        if(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== j) s += a[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][j] 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("%d\n", s);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}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​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443663" y="4972050"/>
            <a:ext cx="1692275" cy="10191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答案：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15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4097599"/>
            <a:ext cx="3375149" cy="523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000000"/>
              </a:buClr>
              <a:buSzPct val="75000"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if(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&lt; j) s += a[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][j] ;</a:t>
            </a:r>
          </a:p>
        </p:txBody>
      </p:sp>
      <p:sp>
        <p:nvSpPr>
          <p:cNvPr id="8" name="矩形 7"/>
          <p:cNvSpPr/>
          <p:nvPr/>
        </p:nvSpPr>
        <p:spPr>
          <a:xfrm>
            <a:off x="6416675" y="4972050"/>
            <a:ext cx="1692275" cy="1019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答案：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11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2D31B2-0D2B-4145-BDB9-BFC1B81AE6DF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4515" name="矩形 4"/>
          <p:cNvSpPr>
            <a:spLocks noChangeArrowheads="1"/>
          </p:cNvSpPr>
          <p:nvPr/>
        </p:nvSpPr>
        <p:spPr bwMode="auto">
          <a:xfrm>
            <a:off x="406400" y="1296988"/>
            <a:ext cx="78533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某公司有四个工厂，分布在不同地区，同一段时间生产三种产品</a:t>
            </a:r>
            <a:r>
              <a:rPr lang="en-US" altLang="zh-CN" sz="2400" b="1"/>
              <a:t>P1</a:t>
            </a:r>
            <a:r>
              <a:rPr lang="zh-CN" altLang="en-US" sz="2400" b="1"/>
              <a:t>，</a:t>
            </a:r>
            <a:r>
              <a:rPr lang="en-US" altLang="zh-CN" sz="2400" b="1"/>
              <a:t>P2</a:t>
            </a:r>
            <a:r>
              <a:rPr lang="zh-CN" altLang="en-US" sz="2400" b="1"/>
              <a:t>，</a:t>
            </a:r>
            <a:r>
              <a:rPr lang="en-US" altLang="zh-CN" sz="2400" b="1"/>
              <a:t>P3</a:t>
            </a:r>
            <a:r>
              <a:rPr lang="zh-CN" altLang="en-US" sz="2400" b="1"/>
              <a:t>的产量（单位；吨） ，见表</a:t>
            </a:r>
            <a:r>
              <a:rPr lang="en-US" altLang="zh-CN" sz="2400" b="1"/>
              <a:t>1</a:t>
            </a:r>
            <a:r>
              <a:rPr lang="zh-CN" altLang="en-US" sz="2400" b="1"/>
              <a:t>；产品单件利润（单位；千元</a:t>
            </a:r>
            <a:r>
              <a:rPr lang="en-US" altLang="zh-CN" sz="2400" b="1"/>
              <a:t>/</a:t>
            </a:r>
            <a:r>
              <a:rPr lang="zh-CN" altLang="en-US" sz="2400" b="1"/>
              <a:t>吨），产品的体积（立方米</a:t>
            </a:r>
            <a:r>
              <a:rPr lang="en-US" altLang="zh-CN" sz="2400" b="1"/>
              <a:t>/</a:t>
            </a:r>
            <a:r>
              <a:rPr lang="zh-CN" altLang="en-US" sz="2400" b="1"/>
              <a:t>吨），见表</a:t>
            </a:r>
            <a:r>
              <a:rPr lang="en-US" altLang="zh-CN" sz="2400" b="1"/>
              <a:t>2</a:t>
            </a:r>
            <a:r>
              <a:rPr lang="zh-CN" altLang="en-US" sz="2400" b="1"/>
              <a:t>。计算每个工厂的</a:t>
            </a:r>
            <a:r>
              <a:rPr lang="en-US" altLang="zh-CN" sz="2400" b="1"/>
              <a:t>2</a:t>
            </a:r>
            <a:r>
              <a:rPr lang="zh-CN" altLang="en-US" sz="2400" b="1"/>
              <a:t>个指标的统计结果。</a:t>
            </a:r>
            <a:endParaRPr lang="en-US" altLang="zh-CN" sz="2400" b="1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19700" y="3519488"/>
          <a:ext cx="3040063" cy="2346608"/>
        </p:xfrm>
        <a:graphic>
          <a:graphicData uri="http://schemas.openxmlformats.org/drawingml/2006/table">
            <a:tbl>
              <a:tblPr/>
              <a:tblGrid>
                <a:gridCol w="1008075"/>
                <a:gridCol w="936069"/>
                <a:gridCol w="1095919"/>
              </a:tblGrid>
              <a:tr h="113515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产品</a:t>
                      </a:r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\</a:t>
                      </a:r>
                      <a:r>
                        <a:rPr lang="zh-CN" altLang="en-US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指标</a:t>
                      </a:r>
                      <a:endParaRPr lang="zh-CN" altLang="en-US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单件利润</a:t>
                      </a:r>
                      <a:endParaRPr lang="en-US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单件产品体积</a:t>
                      </a:r>
                      <a:endParaRPr lang="en-US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3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P1</a:t>
                      </a: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37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P2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7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P3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46" marR="95246" marT="19006" marB="1900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65188" y="3514725"/>
          <a:ext cx="3600451" cy="2751139"/>
        </p:xfrm>
        <a:graphic>
          <a:graphicData uri="http://schemas.openxmlformats.org/drawingml/2006/table">
            <a:tbl>
              <a:tblPr/>
              <a:tblGrid>
                <a:gridCol w="1008628"/>
                <a:gridCol w="935936"/>
                <a:gridCol w="791946"/>
                <a:gridCol w="863941"/>
              </a:tblGrid>
              <a:tr h="113551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4F4F4F"/>
                          </a:solidFill>
                          <a:effectLst/>
                        </a:rPr>
                        <a:t>工厂</a:t>
                      </a:r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\</a:t>
                      </a:r>
                      <a:r>
                        <a:rPr lang="zh-CN" altLang="en-US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产品产量</a:t>
                      </a:r>
                      <a:endParaRPr lang="zh-CN" altLang="en-US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33" marR="95233" marT="19052" marB="1905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4F4F4F"/>
                          </a:solidFill>
                          <a:effectLst/>
                        </a:rPr>
                        <a:t>P1</a:t>
                      </a:r>
                    </a:p>
                  </a:txBody>
                  <a:tcPr marL="95233" marR="95233" marT="19052" marB="1905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4F4F4F"/>
                          </a:solidFill>
                          <a:effectLst/>
                        </a:rPr>
                        <a:t>P2</a:t>
                      </a:r>
                    </a:p>
                  </a:txBody>
                  <a:tcPr marL="95233" marR="95233" marT="19052" marB="1905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4F4F4F"/>
                          </a:solidFill>
                          <a:effectLst/>
                        </a:rPr>
                        <a:t>P3</a:t>
                      </a:r>
                    </a:p>
                  </a:txBody>
                  <a:tcPr marL="95233" marR="95233" marT="19052" marB="1905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39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4F4F4F"/>
                          </a:solidFill>
                          <a:effectLst/>
                        </a:rPr>
                        <a:t>甲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39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4F4F4F"/>
                          </a:solidFill>
                          <a:effectLst/>
                        </a:rPr>
                        <a:t>乙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9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</a:rPr>
                        <a:t>丙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39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</a:rPr>
                        <a:t>丁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95233" marR="95233" marT="19052" marB="1905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570" name="矩形 4"/>
          <p:cNvSpPr>
            <a:spLocks noChangeArrowheads="1"/>
          </p:cNvSpPr>
          <p:nvPr/>
        </p:nvSpPr>
        <p:spPr bwMode="auto">
          <a:xfrm>
            <a:off x="2000250" y="3001963"/>
            <a:ext cx="66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表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endParaRPr lang="zh-CN" altLang="en-US" sz="1800"/>
          </a:p>
        </p:txBody>
      </p:sp>
      <p:sp>
        <p:nvSpPr>
          <p:cNvPr id="64571" name="矩形 6"/>
          <p:cNvSpPr>
            <a:spLocks noChangeArrowheads="1"/>
          </p:cNvSpPr>
          <p:nvPr/>
        </p:nvSpPr>
        <p:spPr bwMode="auto">
          <a:xfrm>
            <a:off x="6407150" y="3057525"/>
            <a:ext cx="66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表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374650" y="669925"/>
            <a:ext cx="5853113" cy="584200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+mj-cs"/>
              </a:rPr>
              <a:t>数据统计应用</a:t>
            </a:r>
            <a:r>
              <a:rPr kumimoji="1"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1" lang="en-US" altLang="zh-CN" sz="3200" b="1" u="sng" dirty="0">
                <a:solidFill>
                  <a:schemeClr val="bg2"/>
                </a:solidFill>
                <a:latin typeface="Times New Roman" pitchFamily="18" charset="0"/>
                <a:ea typeface="+mj-ea"/>
                <a:cs typeface="+mj-cs"/>
                <a:sym typeface="Wingdings" panose="05000000000000000000" pitchFamily="2" charset="2"/>
              </a:rPr>
              <a:t>1</a:t>
            </a:r>
            <a:r>
              <a:rPr kumimoji="1" lang="zh-CN" altLang="en-US" sz="3200" b="1" u="sng" dirty="0">
                <a:solidFill>
                  <a:schemeClr val="bg2"/>
                </a:solidFill>
                <a:latin typeface="Times New Roman" pitchFamily="18" charset="0"/>
                <a:ea typeface="+mj-ea"/>
                <a:cs typeface="+mj-cs"/>
                <a:sym typeface="Wingdings" panose="05000000000000000000" pitchFamily="2" charset="2"/>
              </a:rPr>
              <a:t>、问题（现实）</a:t>
            </a:r>
            <a:endParaRPr kumimoji="1" lang="zh-CN" altLang="en-US" sz="3200" b="1" u="sng" dirty="0">
              <a:solidFill>
                <a:schemeClr val="bg2"/>
              </a:solidFill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3CE20-CC20-47DE-A82E-8463D6736D96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6563" name="矩形 4"/>
          <p:cNvSpPr>
            <a:spLocks noChangeArrowheads="1"/>
          </p:cNvSpPr>
          <p:nvPr/>
        </p:nvSpPr>
        <p:spPr bwMode="auto">
          <a:xfrm>
            <a:off x="534988" y="719138"/>
            <a:ext cx="7853362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某公司有四个工厂，分布在不同地区，同时三种产品，</a:t>
            </a: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两个表格描述工厂生产产品状况：</a:t>
            </a: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其中，</a:t>
            </a: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矩阵：</a:t>
            </a:r>
            <a:r>
              <a:rPr lang="en-US" altLang="zh-CN" sz="2400" b="1"/>
              <a:t>4</a:t>
            </a:r>
            <a:r>
              <a:rPr lang="zh-CN" altLang="en-US" sz="2400" b="1"/>
              <a:t>行分别表示四个工厂的生产情况，</a:t>
            </a:r>
            <a:r>
              <a:rPr lang="en-US" altLang="zh-CN" sz="2400" b="1"/>
              <a:t>3</a:t>
            </a:r>
            <a:r>
              <a:rPr lang="zh-CN" altLang="en-US" sz="2400" b="1"/>
              <a:t>列分布表示三种产品</a:t>
            </a:r>
            <a:r>
              <a:rPr lang="en-US" altLang="zh-CN" sz="2400" b="1"/>
              <a:t>P1</a:t>
            </a:r>
            <a:r>
              <a:rPr lang="zh-CN" altLang="en-US" sz="2400" b="1"/>
              <a:t>，</a:t>
            </a:r>
            <a:r>
              <a:rPr lang="en-US" altLang="zh-CN" sz="2400" b="1"/>
              <a:t>P2</a:t>
            </a:r>
            <a:r>
              <a:rPr lang="zh-CN" altLang="en-US" sz="2400" b="1"/>
              <a:t>，</a:t>
            </a:r>
            <a:r>
              <a:rPr lang="en-US" altLang="zh-CN" sz="2400" b="1"/>
              <a:t>P3</a:t>
            </a:r>
            <a:r>
              <a:rPr lang="zh-CN" altLang="en-US" sz="2400" b="1"/>
              <a:t>的产量（单位；吨）。</a:t>
            </a: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  <a:r>
              <a:rPr lang="zh-CN" altLang="en-US" sz="2400" b="1"/>
              <a:t>矩阵：第</a:t>
            </a:r>
            <a:r>
              <a:rPr lang="en-US" altLang="zh-CN" sz="2400" b="1"/>
              <a:t>1</a:t>
            </a:r>
            <a:r>
              <a:rPr lang="zh-CN" altLang="en-US" sz="2400" b="1"/>
              <a:t>列表示三种产品的单件利润（单位；千元） ，第</a:t>
            </a:r>
            <a:r>
              <a:rPr lang="en-US" altLang="zh-CN" sz="2400" b="1"/>
              <a:t>2</a:t>
            </a:r>
            <a:r>
              <a:rPr lang="zh-CN" altLang="en-US" sz="2400" b="1"/>
              <a:t>列表示三种产品体积（立方米</a:t>
            </a:r>
            <a:r>
              <a:rPr lang="en-US" altLang="zh-CN" sz="2400" b="1"/>
              <a:t>/</a:t>
            </a:r>
            <a:r>
              <a:rPr lang="zh-CN" altLang="en-US" sz="2400" b="1"/>
              <a:t>吨）。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27088" y="1998663"/>
          <a:ext cx="6781800" cy="2019300"/>
        </p:xfrm>
        <a:graphic>
          <a:graphicData uri="http://schemas.openxmlformats.org/drawingml/2006/table">
            <a:tbl>
              <a:tblPr/>
              <a:tblGrid>
                <a:gridCol w="1695450"/>
                <a:gridCol w="1695450"/>
                <a:gridCol w="1695450"/>
                <a:gridCol w="1695450"/>
              </a:tblGrid>
              <a:tr h="2571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4F4F4F"/>
                          </a:solidFill>
                          <a:effectLst/>
                        </a:rPr>
                        <a:t>工厂</a:t>
                      </a:r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\</a:t>
                      </a:r>
                      <a:r>
                        <a:rPr lang="zh-CN" altLang="en-US" sz="2400" b="1" dirty="0">
                          <a:solidFill>
                            <a:srgbClr val="4F4F4F"/>
                          </a:solidFill>
                          <a:effectLst/>
                        </a:rPr>
                        <a:t>产品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4F4F4F"/>
                          </a:solidFill>
                          <a:effectLst/>
                        </a:rPr>
                        <a:t>P1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4F4F4F"/>
                          </a:solidFill>
                          <a:effectLst/>
                        </a:rPr>
                        <a:t>P2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rgbClr val="4F4F4F"/>
                          </a:solidFill>
                          <a:effectLst/>
                        </a:rPr>
                        <a:t>P3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</a:rPr>
                        <a:t>甲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</a:rPr>
                        <a:t>乙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8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</a:rPr>
                        <a:t>丙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solidFill>
                            <a:srgbClr val="4F4F4F"/>
                          </a:solidFill>
                          <a:effectLst/>
                        </a:rPr>
                        <a:t>丁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95250" marR="95250" marT="19050" marB="190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911475" y="3259138"/>
          <a:ext cx="5086350" cy="1616076"/>
        </p:xfrm>
        <a:graphic>
          <a:graphicData uri="http://schemas.openxmlformats.org/drawingml/2006/table">
            <a:tbl>
              <a:tblPr/>
              <a:tblGrid>
                <a:gridCol w="1695450"/>
                <a:gridCol w="1695450"/>
                <a:gridCol w="1695450"/>
              </a:tblGrid>
              <a:tr h="4040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产品</a:t>
                      </a:r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\</a:t>
                      </a:r>
                      <a:r>
                        <a:rPr lang="zh-CN" altLang="en-US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指标</a:t>
                      </a:r>
                      <a:endParaRPr lang="zh-CN" altLang="en-US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单件利润</a:t>
                      </a:r>
                      <a:endParaRPr lang="en-US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产品体积</a:t>
                      </a:r>
                      <a:endParaRPr lang="en-US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4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P1</a:t>
                      </a: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40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P2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0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P3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endParaRPr lang="en-US" altLang="zh-CN" sz="24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95250" marR="95250" marT="19048" marB="190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CCBAD0-B00E-4BDF-BD42-F9A6155EDE05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04120"/>
            <a:ext cx="83058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例如：</a:t>
            </a:r>
            <a:r>
              <a:rPr lang="zh-CN" altLang="en-US" sz="2800" b="1" dirty="0" smtClean="0">
                <a:solidFill>
                  <a:srgbClr val="9CFEB8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</a:rPr>
              <a:t> a</a:t>
            </a:r>
            <a:r>
              <a:rPr lang="en-US" altLang="zh-CN" sz="2800" b="1" dirty="0" smtClean="0">
                <a:solidFill>
                  <a:srgbClr val="F31919"/>
                </a:solidFill>
                <a:latin typeface="Times New Roman" pitchFamily="18" charset="0"/>
              </a:rPr>
              <a:t>[10];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F31919"/>
                </a:solidFill>
                <a:latin typeface="Times New Roman" pitchFamily="18" charset="0"/>
              </a:rPr>
              <a:t>             </a:t>
            </a:r>
            <a:r>
              <a:rPr lang="en-US" altLang="en-US" sz="2800" b="1" dirty="0" smtClean="0">
                <a:latin typeface="Times New Roman" pitchFamily="18" charset="0"/>
              </a:rPr>
              <a:t>float </a:t>
            </a:r>
            <a:r>
              <a:rPr lang="en-US" altLang="zh-CN" sz="2800" b="1" dirty="0" smtClean="0">
                <a:latin typeface="Times New Roman" pitchFamily="18" charset="0"/>
              </a:rPr>
              <a:t>score</a:t>
            </a:r>
            <a:r>
              <a:rPr lang="en-US" altLang="zh-CN" sz="2800" b="1" dirty="0" smtClean="0">
                <a:solidFill>
                  <a:srgbClr val="F31919"/>
                </a:solidFill>
                <a:latin typeface="Times New Roman" pitchFamily="18" charset="0"/>
              </a:rPr>
              <a:t>[5</a:t>
            </a:r>
            <a:r>
              <a:rPr lang="en-US" altLang="en-US" sz="2800" b="1" dirty="0" smtClean="0">
                <a:solidFill>
                  <a:srgbClr val="F31919"/>
                </a:solidFill>
                <a:latin typeface="Times New Roman" pitchFamily="18" charset="0"/>
              </a:rPr>
              <a:t>];  </a:t>
            </a:r>
            <a:endParaRPr lang="en-US" altLang="zh-CN" sz="2800" b="1" dirty="0" smtClean="0">
              <a:solidFill>
                <a:srgbClr val="F3191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800" b="1" dirty="0" smtClean="0">
                <a:solidFill>
                  <a:srgbClr val="F31919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/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数据类型</a:t>
            </a:r>
            <a:r>
              <a:rPr lang="zh-CN" altLang="en-US" sz="2800" b="1" dirty="0" smtClean="0"/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：    是数组元素的数据类型。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 smtClean="0"/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数组名</a:t>
            </a:r>
            <a:r>
              <a:rPr lang="en-US" altLang="zh-CN" sz="2800" b="1" dirty="0" smtClean="0"/>
              <a:t>”</a:t>
            </a:r>
            <a:r>
              <a:rPr lang="en-US" altLang="zh-CN" sz="2800" b="1" dirty="0" smtClean="0">
                <a:latin typeface="Times New Roman" pitchFamily="18" charset="0"/>
              </a:rPr>
              <a:t>:           </a:t>
            </a:r>
            <a:r>
              <a:rPr lang="zh-CN" altLang="en-US" sz="2800" b="1" dirty="0" smtClean="0">
                <a:latin typeface="Times New Roman" pitchFamily="18" charset="0"/>
              </a:rPr>
              <a:t>遵循</a:t>
            </a:r>
            <a:r>
              <a:rPr lang="en-US" altLang="en-US" sz="2800" b="1" dirty="0" smtClean="0">
                <a:latin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</a:rPr>
              <a:t>语言标识符规则。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/>
              <a:t>“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整型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常量表达式</a:t>
            </a:r>
            <a:r>
              <a:rPr lang="zh-CN" altLang="en-US" sz="2800" b="1" dirty="0" smtClean="0"/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：数组的长度。可以是整型常量、整型常量表达式或符号常量。</a:t>
            </a:r>
            <a:r>
              <a:rPr lang="zh-CN" altLang="en-US" sz="3600" b="1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404" y="1416447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5.2.1 </a:t>
            </a:r>
            <a:r>
              <a:rPr lang="zh-CN" altLang="en-US" sz="3600" b="1" dirty="0"/>
              <a:t>一维数组的定义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1524000" y="2072283"/>
            <a:ext cx="5988050" cy="55721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Monotype Sorts" pitchFamily="2" charset="2"/>
              </a:rPr>
              <a:t>数据类型  数组名[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整型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常量表达式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Monotype Sorts" pitchFamily="2" charset="2"/>
              </a:rPr>
              <a:t>]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Monotype Sorts" pitchFamily="2" charset="2"/>
              </a:rPr>
              <a:t>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652" y="628649"/>
            <a:ext cx="8229600" cy="563563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/>
              <a:t>5.2 </a:t>
            </a:r>
            <a:r>
              <a:rPr lang="zh-CN" altLang="en-US" sz="4000" b="1" smtClean="0"/>
              <a:t>一维数组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 autoUpdateAnimBg="0"/>
      <p:bldP spid="95744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45C4D-0B0F-4FA2-96DF-46B03DE6B545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7587" name="Rectangle 1"/>
          <p:cNvSpPr>
            <a:spLocks noChangeArrowheads="1"/>
          </p:cNvSpPr>
          <p:nvPr/>
        </p:nvSpPr>
        <p:spPr bwMode="auto">
          <a:xfrm>
            <a:off x="1973263" y="21113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33308" anchor="ctr">
            <a:spAutoFit/>
          </a:bodyPr>
          <a:lstStyle>
            <a:lvl1pPr indent="1873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333333"/>
                </a:solidFill>
                <a:cs typeface="Arial" panose="020B0604020202020204" pitchFamily="34" charset="0"/>
              </a:rPr>
              <a:t>。</a:t>
            </a:r>
            <a:endParaRPr lang="zh-CN" altLang="en-US" sz="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solidFill>
                  <a:srgbClr val="333333"/>
                </a:solidFill>
                <a:cs typeface="Arial" panose="020B0604020202020204" pitchFamily="34" charset="0"/>
              </a:rPr>
              <a:t>  </a:t>
            </a:r>
            <a:r>
              <a:rPr lang="zh-CN" altLang="en-US" sz="450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zh-CN" altLang="en-US" sz="1000">
                <a:solidFill>
                  <a:srgbClr val="333333"/>
                </a:solidFill>
                <a:cs typeface="Arial" panose="020B0604020202020204" pitchFamily="34" charset="0"/>
              </a:rPr>
              <a:t>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67588" name="Picture 2" descr="https://gss0.bdstatic.com/-4o3dSag_xI4khGkpoWK1HF6hhy/baike/s%3D280/sign=2f14680df003918fd3d13ac2613c264b/d439b6003af33a87a5633ff7c15c10385243b5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27200"/>
            <a:ext cx="47752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矩形 5"/>
          <p:cNvSpPr>
            <a:spLocks noChangeArrowheads="1"/>
          </p:cNvSpPr>
          <p:nvPr/>
        </p:nvSpPr>
        <p:spPr bwMode="auto">
          <a:xfrm>
            <a:off x="738188" y="1268413"/>
            <a:ext cx="79311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设矩阵</a:t>
            </a:r>
            <a:r>
              <a:rPr lang="en-US" altLang="zh-CN" sz="2400" b="1"/>
              <a:t>A</a:t>
            </a:r>
            <a:r>
              <a:rPr lang="zh-CN" altLang="en-US" sz="2400" b="1"/>
              <a:t>、</a:t>
            </a:r>
            <a:r>
              <a:rPr lang="en-US" altLang="zh-CN" sz="2400" b="1"/>
              <a:t>B</a:t>
            </a:r>
            <a:r>
              <a:rPr lang="zh-CN" altLang="en-US" sz="2400" b="1"/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C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zh-CN" altLang="en-US" sz="2400" b="1"/>
              <a:t>统计四个工厂的产品数据：</a:t>
            </a: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其中，第一列数据分别表示四个工厂的总利润，第二列分别表示四个工厂产品需要的总存储空间。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188" y="638175"/>
            <a:ext cx="3041650" cy="584200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u="sng" dirty="0">
                <a:solidFill>
                  <a:schemeClr val="bg2"/>
                </a:solidFill>
                <a:latin typeface="Times New Roman" pitchFamily="18" charset="0"/>
                <a:ea typeface="+mj-ea"/>
                <a:cs typeface="+mj-cs"/>
              </a:rPr>
              <a:t>2</a:t>
            </a:r>
            <a:r>
              <a:rPr kumimoji="1" lang="zh-CN" altLang="en-US" sz="3200" b="1" u="sng" dirty="0">
                <a:solidFill>
                  <a:schemeClr val="bg2"/>
                </a:solidFill>
                <a:latin typeface="Times New Roman" pitchFamily="18" charset="0"/>
                <a:ea typeface="+mj-ea"/>
                <a:cs typeface="+mj-cs"/>
              </a:rPr>
              <a:t>、模型（概念）</a:t>
            </a:r>
            <a:endParaRPr kumimoji="1" lang="en-US" altLang="zh-CN" sz="3200" b="1" u="sng" dirty="0">
              <a:solidFill>
                <a:schemeClr val="bg2"/>
              </a:solidFill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68615" name="矩形 4"/>
          <p:cNvSpPr>
            <a:spLocks noChangeArrowheads="1"/>
          </p:cNvSpPr>
          <p:nvPr/>
        </p:nvSpPr>
        <p:spPr bwMode="auto">
          <a:xfrm>
            <a:off x="741363" y="4725988"/>
            <a:ext cx="8045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计算并查找：</a:t>
            </a:r>
            <a:endParaRPr lang="en-US" altLang="zh-CN" sz="2400" b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① 总利润最大为哪个工厂，该工厂利润为多少？</a:t>
            </a:r>
            <a:endParaRPr lang="en-US" altLang="zh-CN" sz="2400" b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② 总产品体积最小为哪个工厂，该工厂产品体积为多少？</a:t>
            </a:r>
          </a:p>
        </p:txBody>
      </p:sp>
      <p:sp>
        <p:nvSpPr>
          <p:cNvPr id="7" name="矩形 6"/>
          <p:cNvSpPr/>
          <p:nvPr/>
        </p:nvSpPr>
        <p:spPr>
          <a:xfrm>
            <a:off x="741363" y="4038600"/>
            <a:ext cx="3686175" cy="584200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u="sng" dirty="0">
                <a:solidFill>
                  <a:schemeClr val="bg2"/>
                </a:solidFill>
                <a:latin typeface="Times New Roman" pitchFamily="18" charset="0"/>
                <a:ea typeface="+mj-ea"/>
                <a:cs typeface="+mj-cs"/>
              </a:rPr>
              <a:t>3</a:t>
            </a:r>
            <a:r>
              <a:rPr kumimoji="1" lang="zh-CN" altLang="en-US" sz="3200" b="1" u="sng" dirty="0">
                <a:solidFill>
                  <a:schemeClr val="bg2"/>
                </a:solidFill>
                <a:latin typeface="Times New Roman" pitchFamily="18" charset="0"/>
                <a:ea typeface="+mj-ea"/>
                <a:cs typeface="+mj-cs"/>
              </a:rPr>
              <a:t>、编程（计算机）</a:t>
            </a:r>
            <a:endParaRPr kumimoji="1" lang="en-US" altLang="zh-CN" sz="3200" b="1" u="sng" dirty="0">
              <a:solidFill>
                <a:schemeClr val="bg2"/>
              </a:solidFill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F03FF-D23C-46FA-BF6A-D24D42F9803A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28775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5.4  </a:t>
            </a:r>
            <a:r>
              <a:rPr lang="zh-CN" altLang="en-US" sz="3600" b="1" smtClean="0"/>
              <a:t>字符数组与字符串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/>
          </p:cNvSpPr>
          <p:nvPr/>
        </p:nvSpPr>
        <p:spPr bwMode="auto">
          <a:xfrm>
            <a:off x="7740650" y="6248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D11A456-48A6-43B5-A72A-31403F704371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268413"/>
            <a:ext cx="7694613" cy="17256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字符数组</a:t>
            </a:r>
            <a:endParaRPr lang="en-US" altLang="zh-CN" sz="2800" b="1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可以存放若干个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也可以存放</a:t>
            </a:r>
            <a:r>
              <a:rPr lang="zh-CN" altLang="en-US" sz="2800" b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字符串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533400" y="542925"/>
            <a:ext cx="6407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5.4.1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字符数组与字符串的概念</a:t>
            </a:r>
            <a:endParaRPr kumimoji="1" lang="zh-C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4472" name="Group 24"/>
          <p:cNvGraphicFramePr>
            <a:graphicFrameLocks noGrp="1"/>
          </p:cNvGraphicFramePr>
          <p:nvPr>
            <p:ph sz="half" idx="4294967295"/>
          </p:nvPr>
        </p:nvGraphicFramePr>
        <p:xfrm>
          <a:off x="1619250" y="4333875"/>
          <a:ext cx="4814888" cy="517530"/>
        </p:xfrm>
        <a:graphic>
          <a:graphicData uri="http://schemas.openxmlformats.org/drawingml/2006/table">
            <a:tbl>
              <a:tblPr/>
              <a:tblGrid>
                <a:gridCol w="806450"/>
                <a:gridCol w="809625"/>
                <a:gridCol w="806450"/>
                <a:gridCol w="838200"/>
                <a:gridCol w="776288"/>
                <a:gridCol w="77787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405" marB="454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4325" name="Rectangle 21"/>
          <p:cNvSpPr>
            <a:spLocks noChangeArrowheads="1"/>
          </p:cNvSpPr>
          <p:nvPr/>
        </p:nvSpPr>
        <p:spPr bwMode="auto">
          <a:xfrm>
            <a:off x="533400" y="2736850"/>
            <a:ext cx="838835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字符串</a:t>
            </a:r>
          </a:p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字符串的末尾必须有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'\0'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字符， 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'\0'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ASCII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值为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9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uild="p" autoUpdateAnimBg="0" advAuto="0"/>
      <p:bldP spid="9943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4" name="Rectangle 6"/>
          <p:cNvSpPr>
            <a:spLocks noChangeArrowheads="1"/>
          </p:cNvSpPr>
          <p:nvPr/>
        </p:nvSpPr>
        <p:spPr bwMode="auto">
          <a:xfrm>
            <a:off x="449263" y="3386138"/>
            <a:ext cx="8375650" cy="1873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127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再例如：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</a:t>
            </a:r>
            <a:r>
              <a:rPr kumimoji="1" lang="en-US" altLang="zh-CN" sz="2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a[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][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kumimoji="1" lang="en-US" altLang="zh-CN" sz="2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];</a:t>
            </a:r>
          </a:p>
          <a:p>
            <a:pPr marL="342900" indent="127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a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数组是二维的字符数组，可以存放</a:t>
            </a:r>
            <a:r>
              <a:rPr kumimoji="1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个字符</a:t>
            </a:r>
          </a:p>
          <a:p>
            <a:pPr marL="342900" indent="127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或</a:t>
            </a:r>
            <a:r>
              <a:rPr kumimoji="1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个长度不大于</a:t>
            </a:r>
            <a:r>
              <a:rPr kumimoji="1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的字符串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kumimoji="1" lang="zh-C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幼圆" pitchFamily="49" charset="-122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657225"/>
            <a:ext cx="5346700" cy="579438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kumimoji="1"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5.4.2 </a:t>
            </a:r>
            <a:r>
              <a:rPr kumimoji="1"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字符数组的定义</a:t>
            </a:r>
            <a:endParaRPr kumimoji="1" lang="en-US" altLang="zh-CN" sz="32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135938" cy="1973263"/>
          </a:xfrm>
        </p:spPr>
        <p:txBody>
          <a:bodyPr/>
          <a:lstStyle/>
          <a:p>
            <a:pPr indent="127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例如：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[10];</a:t>
            </a:r>
          </a:p>
          <a:p>
            <a:pPr indent="127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c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数组是一维字符数组，可以存放</a:t>
            </a:r>
            <a:r>
              <a:rPr lang="en-US" altLang="zh-CN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个字符</a:t>
            </a:r>
          </a:p>
          <a:p>
            <a:pPr indent="127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或</a:t>
            </a:r>
            <a:r>
              <a:rPr lang="en-US" altLang="zh-CN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个长度不大于</a:t>
            </a:r>
            <a:r>
              <a:rPr lang="en-US" altLang="zh-CN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的字符串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106503" name="Rectangle 22"/>
          <p:cNvSpPr>
            <a:spLocks noChangeArrowheads="1"/>
          </p:cNvSpPr>
          <p:nvPr/>
        </p:nvSpPr>
        <p:spPr bwMode="auto">
          <a:xfrm>
            <a:off x="374650" y="5300663"/>
            <a:ext cx="831215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800" b="1">
                <a:latin typeface="Times New Roman" pitchFamily="18" charset="0"/>
              </a:rPr>
              <a:t>C</a:t>
            </a:r>
            <a:r>
              <a:rPr kumimoji="1" lang="zh-CN" altLang="en-US" sz="2800" b="1">
                <a:latin typeface="Times New Roman" pitchFamily="18" charset="0"/>
              </a:rPr>
              <a:t>语言没有字符串变量，使用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字符数组存放字符串</a:t>
            </a:r>
            <a:r>
              <a:rPr kumimoji="1" lang="zh-CN" altLang="en-US" sz="28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4" grpId="0" autoUpdateAnimBg="0"/>
      <p:bldP spid="106501" grpId="0" autoUpdateAnimBg="0"/>
      <p:bldP spid="10650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3545C-8DC4-421B-BC33-1418BE0331DE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79438"/>
          </a:xfrm>
        </p:spPr>
        <p:txBody>
          <a:bodyPr anchor="t">
            <a:spAutoFit/>
          </a:bodyPr>
          <a:lstStyle/>
          <a:p>
            <a:pPr algn="just">
              <a:defRPr/>
            </a:pPr>
            <a:r>
              <a:rPr kumimoji="1"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5.4.3  </a:t>
            </a:r>
            <a:r>
              <a:rPr kumimoji="1"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字符数组的初始化</a:t>
            </a:r>
          </a:p>
        </p:txBody>
      </p:sp>
      <p:sp>
        <p:nvSpPr>
          <p:cNvPr id="995345" name="Rectangle 17"/>
          <p:cNvSpPr>
            <a:spLocks noChangeArrowheads="1"/>
          </p:cNvSpPr>
          <p:nvPr/>
        </p:nvSpPr>
        <p:spPr bwMode="auto">
          <a:xfrm>
            <a:off x="531813" y="1196975"/>
            <a:ext cx="7461250" cy="2246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．用字符常量赋初值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例如：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c[5]={'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a','b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', 'c', 'd', 'e' };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再例如：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c[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]={'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a','b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', 'c', 'd', 'e',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'\0'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};</a:t>
            </a: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457200" y="2708275"/>
            <a:ext cx="49053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．用字符串常量赋初值</a:t>
            </a: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457200" y="3219450"/>
            <a:ext cx="7250113" cy="1300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例如：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c[5]=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abc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再例如：</a:t>
            </a:r>
            <a:r>
              <a:rPr lang="en-US" altLang="zh-CN" sz="2800" b="1" dirty="0">
                <a:latin typeface="Times New Roman" panose="02020603050405020304" pitchFamily="18" charset="0"/>
              </a:rPr>
              <a:t>char c[3][3]={"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a","b","c</a:t>
            </a:r>
            <a:r>
              <a:rPr lang="en-US" altLang="zh-CN" sz="2800" b="1" dirty="0">
                <a:latin typeface="Times New Roman" panose="02020603050405020304" pitchFamily="18" charset="0"/>
              </a:rPr>
              <a:t>"};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457200" y="4411663"/>
            <a:ext cx="4673600" cy="4333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．初始化时长度的省略</a:t>
            </a:r>
          </a:p>
        </p:txBody>
      </p:sp>
      <p:sp>
        <p:nvSpPr>
          <p:cNvPr id="5" name="矩形 4"/>
          <p:cNvSpPr/>
          <p:nvPr/>
        </p:nvSpPr>
        <p:spPr>
          <a:xfrm>
            <a:off x="531813" y="4892675"/>
            <a:ext cx="68484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例如：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c[ ]={'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a','b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', 'c', 'd', 'e' };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再例如：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char c[ ]=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abcde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35A15F-1498-415F-BE3F-01F6EE1763F1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579437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kumimoji="1"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5.4.4 </a:t>
            </a:r>
            <a:r>
              <a:rPr kumimoji="1"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字符数组的引用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481013" y="1597025"/>
            <a:ext cx="5507037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．对字符数组元素的引用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2997200"/>
            <a:ext cx="77755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5-11】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对字符数组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赋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‘0’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‘9’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，对字符数组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赋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‘A’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‘Z’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，然后输出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数组中的数据。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AA59BD-6001-43AE-9E3E-04C53218390F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9213" y="476250"/>
            <a:ext cx="8418512" cy="55451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</a:rPr>
              <a:t>void main( ) 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{ char c1[10],c2[26];  </a:t>
            </a:r>
            <a:r>
              <a:rPr lang="en-US" altLang="zh-CN" sz="2800" b="1" kern="0" dirty="0" err="1" smtClean="0">
                <a:latin typeface="Times New Roman" pitchFamily="18" charset="0"/>
              </a:rPr>
              <a:t>int</a:t>
            </a:r>
            <a:r>
              <a:rPr lang="en-US" altLang="zh-CN" sz="2800" b="1" kern="0" dirty="0" smtClean="0">
                <a:latin typeface="Times New Roman" pitchFamily="18" charset="0"/>
              </a:rPr>
              <a:t> </a:t>
            </a:r>
            <a:r>
              <a:rPr lang="en-US" altLang="zh-CN" sz="2800" b="1" kern="0" dirty="0" err="1" smtClean="0"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latin typeface="Times New Roman" pitchFamily="18" charset="0"/>
              </a:rPr>
              <a:t>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</a:t>
            </a:r>
            <a:r>
              <a:rPr lang="en-US" altLang="zh-CN" sz="2800" b="1" kern="0" dirty="0" smtClean="0">
                <a:solidFill>
                  <a:srgbClr val="CC0099"/>
                </a:solidFill>
                <a:latin typeface="Times New Roman" pitchFamily="18" charset="0"/>
              </a:rPr>
              <a:t>for (</a:t>
            </a:r>
            <a:r>
              <a:rPr lang="en-US" altLang="zh-CN" sz="2800" b="1" kern="0" dirty="0" err="1" smtClean="0">
                <a:solidFill>
                  <a:srgbClr val="CC0099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CC0099"/>
                </a:solidFill>
                <a:latin typeface="Times New Roman" pitchFamily="18" charset="0"/>
              </a:rPr>
              <a:t>=0; </a:t>
            </a:r>
            <a:r>
              <a:rPr lang="en-US" altLang="zh-CN" sz="2800" b="1" kern="0" dirty="0" err="1" smtClean="0">
                <a:solidFill>
                  <a:srgbClr val="CC0099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CC0099"/>
                </a:solidFill>
                <a:latin typeface="Times New Roman" pitchFamily="18" charset="0"/>
              </a:rPr>
              <a:t>&lt;10; </a:t>
            </a:r>
            <a:r>
              <a:rPr lang="en-US" altLang="zh-CN" sz="2800" b="1" kern="0" dirty="0" err="1" smtClean="0">
                <a:solidFill>
                  <a:srgbClr val="CC0099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CC0099"/>
                </a:solidFill>
                <a:latin typeface="Times New Roman" pitchFamily="18" charset="0"/>
              </a:rPr>
              <a:t>++)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solidFill>
                  <a:srgbClr val="CC0099"/>
                </a:solidFill>
                <a:latin typeface="Times New Roman" pitchFamily="18" charset="0"/>
              </a:rPr>
              <a:t>    </a:t>
            </a:r>
            <a:r>
              <a:rPr lang="en-US" altLang="zh-CN" sz="2800" b="1" u="sng" kern="0" dirty="0" smtClean="0">
                <a:solidFill>
                  <a:srgbClr val="FF0000"/>
                </a:solidFill>
                <a:latin typeface="Times New Roman" pitchFamily="18" charset="0"/>
              </a:rPr>
              <a:t>c1[</a:t>
            </a:r>
            <a:r>
              <a:rPr lang="en-US" altLang="zh-CN" sz="2800" b="1" u="sng" kern="0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u="sng" kern="0" dirty="0" smtClean="0">
                <a:solidFill>
                  <a:srgbClr val="FF0000"/>
                </a:solidFill>
                <a:latin typeface="Times New Roman" pitchFamily="18" charset="0"/>
              </a:rPr>
              <a:t>]=i+'0' ; 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/* '0'</a:t>
            </a:r>
            <a:r>
              <a:rPr lang="zh-CN" altLang="en-US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～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'9' </a:t>
            </a:r>
            <a:r>
              <a:rPr lang="zh-CN" altLang="en-US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的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ASCII</a:t>
            </a:r>
            <a:r>
              <a:rPr lang="zh-CN" altLang="en-US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码值赋给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c1[</a:t>
            </a:r>
            <a:r>
              <a:rPr lang="en-US" altLang="zh-CN" sz="2800" b="1" kern="0" dirty="0" err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] */</a:t>
            </a:r>
            <a:r>
              <a:rPr lang="en-US" altLang="zh-CN" sz="2800" b="1" kern="0" dirty="0" smtClean="0"/>
              <a:t> </a:t>
            </a:r>
            <a:r>
              <a:rPr lang="en-US" altLang="zh-CN" sz="2800" b="1" kern="0" dirty="0" smtClean="0">
                <a:latin typeface="Times New Roman" pitchFamily="18" charset="0"/>
              </a:rPr>
              <a:t>             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Times New Roman" pitchFamily="18" charset="0"/>
              </a:rPr>
              <a:t>for (</a:t>
            </a:r>
            <a:r>
              <a:rPr lang="en-US" altLang="zh-CN" sz="28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Times New Roman" pitchFamily="18" charset="0"/>
              </a:rPr>
              <a:t>=0; </a:t>
            </a:r>
            <a:r>
              <a:rPr lang="en-US" altLang="zh-CN" sz="28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Times New Roman" pitchFamily="18" charset="0"/>
              </a:rPr>
              <a:t>&lt;26; </a:t>
            </a:r>
            <a:r>
              <a:rPr lang="en-US" altLang="zh-CN" sz="28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Times New Roman" pitchFamily="18" charset="0"/>
              </a:rPr>
              <a:t>++)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solidFill>
                  <a:srgbClr val="0000CC"/>
                </a:solidFill>
                <a:latin typeface="Times New Roman" pitchFamily="18" charset="0"/>
              </a:rPr>
              <a:t>    c2[</a:t>
            </a:r>
            <a:r>
              <a:rPr lang="en-US" altLang="zh-CN" sz="28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Times New Roman" pitchFamily="18" charset="0"/>
              </a:rPr>
              <a:t>]=</a:t>
            </a:r>
            <a:r>
              <a:rPr lang="en-US" altLang="zh-CN" sz="28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Times New Roman" pitchFamily="18" charset="0"/>
              </a:rPr>
              <a:t>+'A';</a:t>
            </a:r>
            <a:r>
              <a:rPr lang="en-US" altLang="zh-CN" sz="2800" b="1" kern="0" dirty="0" smtClean="0">
                <a:latin typeface="Times New Roman" pitchFamily="18" charset="0"/>
              </a:rPr>
              <a:t> 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/* 'A'</a:t>
            </a:r>
            <a:r>
              <a:rPr lang="zh-CN" altLang="en-US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～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'Z' </a:t>
            </a:r>
            <a:r>
              <a:rPr lang="zh-CN" altLang="en-US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的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ASCII</a:t>
            </a:r>
            <a:r>
              <a:rPr lang="zh-CN" altLang="en-US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码值赋给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c2[</a:t>
            </a:r>
            <a:r>
              <a:rPr lang="en-US" altLang="zh-CN" sz="2800" b="1" kern="0" dirty="0" err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chemeClr val="accent2"/>
                </a:solidFill>
                <a:latin typeface="Times New Roman" pitchFamily="18" charset="0"/>
              </a:rPr>
              <a:t>] */</a:t>
            </a:r>
            <a:r>
              <a:rPr lang="en-US" altLang="zh-CN" sz="2800" b="1" kern="0" dirty="0" smtClean="0"/>
              <a:t> </a:t>
            </a:r>
            <a:r>
              <a:rPr lang="en-US" altLang="zh-CN" sz="2800" b="1" kern="0" dirty="0" smtClean="0">
                <a:latin typeface="Times New Roman" pitchFamily="18" charset="0"/>
              </a:rPr>
              <a:t>              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for (</a:t>
            </a:r>
            <a:r>
              <a:rPr lang="en-US" altLang="zh-CN" sz="2800" b="1" kern="0" dirty="0" err="1" smtClean="0"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latin typeface="Times New Roman" pitchFamily="18" charset="0"/>
              </a:rPr>
              <a:t>=0; </a:t>
            </a:r>
            <a:r>
              <a:rPr lang="en-US" altLang="zh-CN" sz="2800" b="1" kern="0" dirty="0" err="1" smtClean="0"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latin typeface="Times New Roman" pitchFamily="18" charset="0"/>
              </a:rPr>
              <a:t>&lt;10; </a:t>
            </a:r>
            <a:r>
              <a:rPr lang="en-US" altLang="zh-CN" sz="2800" b="1" kern="0" dirty="0" err="1" smtClean="0"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latin typeface="Times New Roman" pitchFamily="18" charset="0"/>
              </a:rPr>
              <a:t>++)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  </a:t>
            </a:r>
            <a:r>
              <a:rPr lang="en-US" altLang="zh-CN" sz="2800" b="1" kern="0" dirty="0" err="1" smtClean="0">
                <a:latin typeface="Times New Roman" pitchFamily="18" charset="0"/>
              </a:rPr>
              <a:t>printf</a:t>
            </a:r>
            <a:r>
              <a:rPr lang="en-US" altLang="zh-CN" sz="2800" b="1" kern="0" dirty="0" smtClean="0">
                <a:latin typeface="Times New Roman" pitchFamily="18" charset="0"/>
              </a:rPr>
              <a:t>("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%c </a:t>
            </a:r>
            <a:r>
              <a:rPr lang="en-US" altLang="zh-CN" sz="2800" b="1" kern="0" dirty="0" smtClean="0">
                <a:latin typeface="Times New Roman" pitchFamily="18" charset="0"/>
              </a:rPr>
              <a:t>",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c1[</a:t>
            </a: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altLang="zh-CN" sz="2800" b="1" kern="0" dirty="0" smtClean="0">
                <a:latin typeface="Times New Roman" pitchFamily="18" charset="0"/>
              </a:rPr>
              <a:t>);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</a:t>
            </a:r>
            <a:r>
              <a:rPr lang="en-US" altLang="zh-CN" sz="2800" b="1" kern="0" dirty="0" err="1" smtClean="0">
                <a:latin typeface="Times New Roman" pitchFamily="18" charset="0"/>
              </a:rPr>
              <a:t>printf</a:t>
            </a:r>
            <a:r>
              <a:rPr lang="en-US" altLang="zh-CN" sz="2800" b="1" kern="0" dirty="0" smtClean="0">
                <a:latin typeface="Times New Roman" pitchFamily="18" charset="0"/>
              </a:rPr>
              <a:t>("\n");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for (</a:t>
            </a:r>
            <a:r>
              <a:rPr lang="en-US" altLang="zh-CN" sz="2800" b="1" kern="0" dirty="0" err="1" smtClean="0"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latin typeface="Times New Roman" pitchFamily="18" charset="0"/>
              </a:rPr>
              <a:t>=0; </a:t>
            </a:r>
            <a:r>
              <a:rPr lang="en-US" altLang="zh-CN" sz="2800" b="1" kern="0" dirty="0" err="1" smtClean="0"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latin typeface="Times New Roman" pitchFamily="18" charset="0"/>
              </a:rPr>
              <a:t>&lt;26; </a:t>
            </a:r>
            <a:r>
              <a:rPr lang="en-US" altLang="zh-CN" sz="2800" b="1" kern="0" dirty="0" err="1" smtClean="0"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latin typeface="Times New Roman" pitchFamily="18" charset="0"/>
              </a:rPr>
              <a:t>++)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  </a:t>
            </a:r>
            <a:r>
              <a:rPr lang="en-US" altLang="zh-CN" sz="2800" b="1" kern="0" dirty="0" err="1" smtClean="0">
                <a:latin typeface="Times New Roman" pitchFamily="18" charset="0"/>
              </a:rPr>
              <a:t>printf</a:t>
            </a:r>
            <a:r>
              <a:rPr lang="en-US" altLang="zh-CN" sz="2800" b="1" kern="0" dirty="0" smtClean="0">
                <a:latin typeface="Times New Roman" pitchFamily="18" charset="0"/>
              </a:rPr>
              <a:t>("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%c </a:t>
            </a:r>
            <a:r>
              <a:rPr lang="en-US" altLang="zh-CN" sz="2800" b="1" kern="0" dirty="0" smtClean="0">
                <a:latin typeface="Times New Roman" pitchFamily="18" charset="0"/>
              </a:rPr>
              <a:t>",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c2[</a:t>
            </a: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altLang="zh-CN" sz="2800" b="1" kern="0" dirty="0" smtClean="0">
                <a:latin typeface="Times New Roman" pitchFamily="18" charset="0"/>
              </a:rPr>
              <a:t>);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  </a:t>
            </a:r>
            <a:r>
              <a:rPr lang="en-US" altLang="zh-CN" sz="2800" b="1" kern="0" dirty="0" err="1" smtClean="0">
                <a:latin typeface="Times New Roman" pitchFamily="18" charset="0"/>
              </a:rPr>
              <a:t>printf</a:t>
            </a:r>
            <a:r>
              <a:rPr lang="en-US" altLang="zh-CN" sz="2800" b="1" kern="0" dirty="0" smtClean="0">
                <a:latin typeface="Times New Roman" pitchFamily="18" charset="0"/>
              </a:rPr>
              <a:t>("\n");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smtClean="0">
                <a:latin typeface="Times New Roman" pitchFamily="18" charset="0"/>
              </a:rPr>
              <a:t>}</a:t>
            </a:r>
          </a:p>
        </p:txBody>
      </p:sp>
      <p:pic>
        <p:nvPicPr>
          <p:cNvPr id="7578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78" r="6664" b="10739"/>
          <a:stretch>
            <a:fillRect/>
          </a:stretch>
        </p:blipFill>
        <p:spPr bwMode="auto">
          <a:xfrm>
            <a:off x="2687638" y="5343525"/>
            <a:ext cx="57800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F2754-C477-49B9-A93A-79234F1482FC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3438"/>
            <a:ext cx="8229600" cy="579437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．对字符数组的整体引用</a:t>
            </a:r>
          </a:p>
        </p:txBody>
      </p:sp>
      <p:sp>
        <p:nvSpPr>
          <p:cNvPr id="50183" name="Rectangle 3"/>
          <p:cNvSpPr>
            <a:spLocks noChangeArrowheads="1"/>
          </p:cNvSpPr>
          <p:nvPr/>
        </p:nvSpPr>
        <p:spPr bwMode="auto">
          <a:xfrm>
            <a:off x="1117600" y="2636838"/>
            <a:ext cx="6502400" cy="60483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字符数组中存放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字符串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时可以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整体引用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1098550"/>
            <a:ext cx="3770312" cy="22685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⑴ 输出字符串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6600"/>
                </a:solidFill>
                <a:latin typeface="宋体" panose="02010600030101010101" pitchFamily="2" charset="-122"/>
              </a:rPr>
              <a:t>例如：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char c[ ]= "China";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("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%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",</a:t>
            </a:r>
            <a:r>
              <a:rPr lang="en-US" altLang="zh-CN" sz="2800" b="1" dirty="0" err="1" smtClean="0">
                <a:solidFill>
                  <a:srgbClr val="D60093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输出结果为：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China</a:t>
            </a:r>
          </a:p>
        </p:txBody>
      </p:sp>
      <p:sp>
        <p:nvSpPr>
          <p:cNvPr id="153604" name="AutoShape 4"/>
          <p:cNvSpPr>
            <a:spLocks/>
          </p:cNvSpPr>
          <p:nvPr/>
        </p:nvSpPr>
        <p:spPr bwMode="auto">
          <a:xfrm>
            <a:off x="5053013" y="2849563"/>
            <a:ext cx="2759075" cy="723900"/>
          </a:xfrm>
          <a:prstGeom prst="borderCallout2">
            <a:avLst>
              <a:gd name="adj1" fmla="val 15792"/>
              <a:gd name="adj2" fmla="val -2764"/>
              <a:gd name="adj3" fmla="val 15792"/>
              <a:gd name="adj4" fmla="val -33486"/>
              <a:gd name="adj5" fmla="val -24560"/>
              <a:gd name="adj6" fmla="val -66111"/>
            </a:avLst>
          </a:prstGeom>
          <a:solidFill>
            <a:srgbClr val="FFFF99">
              <a:alpha val="50195"/>
            </a:srgbClr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是数组首地址</a:t>
            </a:r>
          </a:p>
        </p:txBody>
      </p:sp>
      <p:sp>
        <p:nvSpPr>
          <p:cNvPr id="153605" name="AutoShape 5"/>
          <p:cNvSpPr>
            <a:spLocks/>
          </p:cNvSpPr>
          <p:nvPr/>
        </p:nvSpPr>
        <p:spPr bwMode="auto">
          <a:xfrm>
            <a:off x="5024438" y="5103813"/>
            <a:ext cx="3119437" cy="682625"/>
          </a:xfrm>
          <a:prstGeom prst="borderCallout2">
            <a:avLst>
              <a:gd name="adj1" fmla="val 16745"/>
              <a:gd name="adj2" fmla="val -2444"/>
              <a:gd name="adj3" fmla="val 16745"/>
              <a:gd name="adj4" fmla="val -19847"/>
              <a:gd name="adj5" fmla="val -56046"/>
              <a:gd name="adj6" fmla="val -38319"/>
            </a:avLst>
          </a:prstGeom>
          <a:solidFill>
            <a:schemeClr val="accent1">
              <a:alpha val="50195"/>
            </a:schemeClr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输出时遇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'\0'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为止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935038" y="3898900"/>
            <a:ext cx="4637087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再例如：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char c[ ]="pascal</a:t>
            </a:r>
            <a:r>
              <a:rPr lang="en-US" altLang="zh-CN" sz="2800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\0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basic";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("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%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",c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输出结果为：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pascal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7830" name="灯片编号占位符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018EF06-8B5C-4382-8521-0B7596FD27D3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bldLvl="3" autoUpdateAnimBg="0" advAuto="0"/>
      <p:bldP spid="153604" grpId="0" animBg="1" autoUpdateAnimBg="0"/>
      <p:bldP spid="153605" grpId="0" animBg="1" autoUpdateAnimBg="0"/>
      <p:bldP spid="15360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01013" y="6248400"/>
            <a:ext cx="585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04ADD1-DABB-4027-98EC-D80E3004AD55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765175"/>
            <a:ext cx="7924800" cy="4392613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⑵ 输入字符串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例如：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#include "stdio.h"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void main( 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char c1[20],c2[20];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scanf( "%s%s",c1,c2);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printf("%s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\n</a:t>
            </a:r>
            <a:r>
              <a:rPr lang="en-US" altLang="zh-CN" sz="2800" b="1" smtClean="0">
                <a:latin typeface="Times New Roman" panose="02020603050405020304" pitchFamily="18" charset="0"/>
              </a:rPr>
              <a:t>%s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\n</a:t>
            </a:r>
            <a:r>
              <a:rPr lang="en-US" altLang="zh-CN" sz="2800" b="1" smtClean="0">
                <a:latin typeface="Times New Roman" panose="02020603050405020304" pitchFamily="18" charset="0"/>
              </a:rPr>
              <a:t>",c1,c2);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5151438" y="765175"/>
            <a:ext cx="3622675" cy="13843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个字符串用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空白符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隔开，分别赋给一维数组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c1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c2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。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476375" y="5157788"/>
            <a:ext cx="5538788" cy="663575"/>
          </a:xfrm>
          <a:prstGeom prst="rect">
            <a:avLst/>
          </a:prstGeom>
          <a:solidFill>
            <a:srgbClr val="FFFF99">
              <a:alpha val="50195"/>
            </a:srgbClr>
          </a:solidFill>
          <a:ln w="57150" cmpd="thickThin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可使用字符串输入函数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gets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68900" y="2324100"/>
            <a:ext cx="3690938" cy="2252663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程序运行情况如下：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u="sng">
                <a:solidFill>
                  <a:srgbClr val="000000"/>
                </a:solidFill>
                <a:latin typeface="Times New Roman" panose="02020603050405020304" pitchFamily="18" charset="0"/>
              </a:rPr>
              <a:t>Howareyou? </a:t>
            </a:r>
            <a:r>
              <a:rPr kumimoji="1" lang="en-US" altLang="zh-CN" sz="2800" b="1" u="sng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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u="sng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Finethankyou. 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 u="sng">
              <a:solidFill>
                <a:srgbClr val="000000"/>
              </a:solidFill>
              <a:latin typeface="Times New Roman" panose="02020603050405020304" pitchFamily="18" charset="0"/>
              <a:sym typeface="Wingdings 3" panose="050401020108070707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Howareyou?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Finethankyou.</a:t>
            </a:r>
            <a:r>
              <a:rPr kumimoji="1" lang="en-US" altLang="zh-CN" sz="2400" b="1">
                <a:latin typeface="Times New Roman" panose="02020603050405020304" pitchFamily="18" charset="0"/>
                <a:sym typeface="Wingdings 3" panose="05040102010807070707" pitchFamily="18" charset="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2" grpId="0" autoUpdateAnimBg="0"/>
      <p:bldP spid="52228" grpId="0" animBg="1" autoUpdateAnimBg="0"/>
      <p:bldP spid="5222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C93FC6-2666-49A3-B72C-22B705C37F81}" type="slidenum"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83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5.2.2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一维数组元素的引用</a:t>
            </a:r>
            <a:endParaRPr lang="en-US" altLang="zh-C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316913" cy="914400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．一维数组元素的表示形式</a:t>
            </a:r>
          </a:p>
        </p:txBody>
      </p:sp>
      <p:sp>
        <p:nvSpPr>
          <p:cNvPr id="960518" name="Rectangle 6"/>
          <p:cNvSpPr>
            <a:spLocks noChangeArrowheads="1"/>
          </p:cNvSpPr>
          <p:nvPr/>
        </p:nvSpPr>
        <p:spPr bwMode="auto">
          <a:xfrm>
            <a:off x="539750" y="2524125"/>
            <a:ext cx="7920038" cy="9715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其中：“下标表达式”：只能是整型表达式。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score[0]</a:t>
            </a:r>
            <a:r>
              <a:rPr lang="zh-CN" altLang="en-US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+= score[</a:t>
            </a:r>
            <a:r>
              <a:rPr lang="en-US" altLang="zh-CN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0519" name="Rectangle 7"/>
          <p:cNvSpPr>
            <a:spLocks noChangeArrowheads="1"/>
          </p:cNvSpPr>
          <p:nvPr/>
        </p:nvSpPr>
        <p:spPr bwMode="auto">
          <a:xfrm>
            <a:off x="2195513" y="1980960"/>
            <a:ext cx="4324350" cy="43704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数组名[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下标表达式</a:t>
            </a:r>
            <a:r>
              <a:rPr kumimoji="1" lang="zh-CN" altLang="en-US" sz="280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113" y="3910013"/>
            <a:ext cx="7235825" cy="22177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数组下标从</a:t>
            </a:r>
            <a:r>
              <a:rPr lang="en-US" altLang="zh-CN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一维数组的数组元素在内存里按</a:t>
            </a:r>
            <a:r>
              <a:rPr lang="zh-CN" altLang="en-US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数组名代表数组的首地址，即</a:t>
            </a:r>
            <a:r>
              <a:rPr lang="en-US" altLang="zh-CN" sz="28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的值与</a:t>
            </a:r>
            <a:r>
              <a:rPr lang="en-US" altLang="zh-CN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score[0]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的地址值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&amp;score[0]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 autoUpdateAnimBg="0"/>
      <p:bldP spid="960518" grpId="0" autoUpdateAnimBg="0"/>
      <p:bldP spid="9" grpId="0" uiExpand="1" build="allAtOnce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2"/>
          <p:cNvSpPr>
            <a:spLocks noChangeArrowheads="1"/>
          </p:cNvSpPr>
          <p:nvPr/>
        </p:nvSpPr>
        <p:spPr bwMode="auto">
          <a:xfrm>
            <a:off x="457200" y="1036638"/>
            <a:ext cx="76962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5.4.5 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字符串处理函数</a:t>
            </a:r>
            <a:endParaRPr kumimoji="1" lang="en-US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971550" y="2492375"/>
            <a:ext cx="7777163" cy="273685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800" b="1" dirty="0">
                <a:latin typeface="Times New Roman" pitchFamily="18" charset="0"/>
              </a:rPr>
              <a:t>C</a:t>
            </a:r>
            <a:r>
              <a:rPr kumimoji="1" lang="zh-CN" altLang="en-US" sz="2800" b="1" dirty="0">
                <a:latin typeface="Times New Roman" pitchFamily="18" charset="0"/>
              </a:rPr>
              <a:t>语言中提供了丰富的字符串处理函数。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调用时，程序的前面要加入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#include  "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stdio.h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"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或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#include "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string.h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"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预处理命令。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（课程中心，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hlinkClick r:id="rId2"/>
              </a:rPr>
              <a:t>http://cc.ustb.edu.cn/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教学材料，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语言 第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章 数组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P9-68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）</a:t>
            </a:r>
          </a:p>
        </p:txBody>
      </p:sp>
      <p:sp>
        <p:nvSpPr>
          <p:cNvPr id="80900" name="灯片编号占位符 4"/>
          <p:cNvSpPr txBox="1">
            <a:spLocks noGrp="1"/>
          </p:cNvSpPr>
          <p:nvPr/>
        </p:nvSpPr>
        <p:spPr bwMode="auto">
          <a:xfrm>
            <a:off x="8101013" y="6248400"/>
            <a:ext cx="58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04E70DD-AA14-42A7-B26F-76D95376D524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579438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．字符串输入函数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gets( )</a:t>
            </a:r>
            <a:endParaRPr kumimoji="1"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68413"/>
            <a:ext cx="8497888" cy="1854200"/>
          </a:xfrm>
        </p:spPr>
        <p:txBody>
          <a:bodyPr/>
          <a:lstStyle/>
          <a:p>
            <a:pPr indent="127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调用格式：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gets(</a:t>
            </a:r>
            <a:r>
              <a:rPr lang="en-US" altLang="zh-CN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indent="127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功能：</a:t>
            </a:r>
            <a:r>
              <a:rPr lang="zh-CN" altLang="en-US" sz="2800" b="1" dirty="0" smtClean="0">
                <a:latin typeface="Times New Roman" pitchFamily="18" charset="0"/>
              </a:rPr>
              <a:t>从键盘读入一个字符串存入</a:t>
            </a:r>
            <a:r>
              <a:rPr lang="en-US" altLang="zh-CN" sz="2800" b="1" dirty="0" err="1" smtClean="0">
                <a:latin typeface="Times New Roman" pitchFamily="18" charset="0"/>
              </a:rPr>
              <a:t>str</a:t>
            </a:r>
            <a:r>
              <a:rPr lang="zh-CN" altLang="en-US" sz="2800" b="1" dirty="0" smtClean="0">
                <a:latin typeface="Times New Roman" pitchFamily="18" charset="0"/>
              </a:rPr>
              <a:t>数组中。</a:t>
            </a:r>
          </a:p>
          <a:p>
            <a:pPr indent="127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r>
              <a:rPr lang="en-US" altLang="zh-CN" sz="2800" b="1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数组名</a:t>
            </a:r>
            <a:r>
              <a:rPr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4716463" y="3249613"/>
            <a:ext cx="3690937" cy="2252662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程序运行情况如下：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u="sng">
                <a:solidFill>
                  <a:srgbClr val="000000"/>
                </a:solidFill>
                <a:latin typeface="Times New Roman" panose="02020603050405020304" pitchFamily="18" charset="0"/>
              </a:rPr>
              <a:t>How are you? </a:t>
            </a:r>
            <a:r>
              <a:rPr kumimoji="1" lang="en-US" altLang="zh-CN" sz="2800" b="1" u="sng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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u="sng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Fine thank you. 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 u="sng">
              <a:solidFill>
                <a:srgbClr val="000000"/>
              </a:solidFill>
              <a:latin typeface="Times New Roman" panose="02020603050405020304" pitchFamily="18" charset="0"/>
              <a:sym typeface="Wingdings 3" panose="050401020108070707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How are you?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Fine thank you.</a:t>
            </a:r>
            <a:r>
              <a:rPr kumimoji="1" lang="en-US" altLang="zh-CN" sz="2400" b="1">
                <a:latin typeface="Times New Roman" panose="02020603050405020304" pitchFamily="18" charset="0"/>
                <a:sym typeface="Wingdings 3" panose="05040102010807070707" pitchFamily="18" charset="2"/>
              </a:rPr>
              <a:t> </a:t>
            </a: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635000" y="2903538"/>
            <a:ext cx="8001000" cy="2971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indent="127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例如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indent="12700" eaLnBrk="1" hangingPunct="1">
              <a:buClr>
                <a:schemeClr val="tx1"/>
              </a:buClr>
              <a:buSzPct val="75000"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#include "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800" b="1" dirty="0">
                <a:latin typeface="Times New Roman" panose="02020603050405020304" pitchFamily="18" charset="0"/>
              </a:rPr>
              <a:t>"</a:t>
            </a:r>
          </a:p>
          <a:p>
            <a:pPr indent="12700" eaLnBrk="1" hangingPunct="1">
              <a:buClr>
                <a:schemeClr val="tx1"/>
              </a:buClr>
              <a:buSzPct val="75000"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#include "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string.h</a:t>
            </a:r>
            <a:r>
              <a:rPr lang="en-US" altLang="zh-CN" sz="2800" b="1" dirty="0">
                <a:latin typeface="Times New Roman" panose="02020603050405020304" pitchFamily="18" charset="0"/>
              </a:rPr>
              <a:t>"</a:t>
            </a:r>
          </a:p>
          <a:p>
            <a:pPr indent="127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main( )</a:t>
            </a:r>
          </a:p>
          <a:p>
            <a:pPr indent="127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 char c1[20],c2[20];</a:t>
            </a:r>
          </a:p>
          <a:p>
            <a:pPr indent="127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gets(c1);  gets(c2);</a:t>
            </a:r>
          </a:p>
          <a:p>
            <a:pPr indent="127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puts(c1);  puts(c2);</a:t>
            </a:r>
          </a:p>
          <a:p>
            <a:pPr indent="127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1926" name="灯片编号占位符 4"/>
          <p:cNvSpPr txBox="1">
            <a:spLocks noGrp="1"/>
          </p:cNvSpPr>
          <p:nvPr/>
        </p:nvSpPr>
        <p:spPr bwMode="auto">
          <a:xfrm>
            <a:off x="8101013" y="6248400"/>
            <a:ext cx="58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D121C9-7C5B-48BE-81C4-279F6AEBAA76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build="p" autoUpdateAnimBg="0" advAuto="0"/>
      <p:bldP spid="502788" grpId="0" animBg="1"/>
      <p:bldP spid="50278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579438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．字符串输出函数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puts( )</a:t>
            </a:r>
            <a:endParaRPr kumimoji="1"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19213"/>
            <a:ext cx="8172450" cy="16779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调用格式：</a:t>
            </a:r>
            <a:r>
              <a:rPr lang="en-US" altLang="zh-CN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puts(str)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功能：</a:t>
            </a:r>
            <a:r>
              <a:rPr lang="zh-CN" altLang="en-US" sz="28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输出一个字符串，</a:t>
            </a:r>
            <a:r>
              <a:rPr lang="zh-CN" altLang="en-US" sz="2800" b="1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输出后自动换行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  <a:r>
              <a:rPr lang="en-US" altLang="zh-CN" sz="28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</a:t>
            </a:r>
            <a:r>
              <a:rPr lang="zh-CN" altLang="en-US" sz="28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可以是字符数组名或字符串常量。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534988" y="3103563"/>
            <a:ext cx="7785100" cy="2484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例如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char str1[ ]= "China";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puts(str1);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puts("Beijing");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4862513" y="3500438"/>
            <a:ext cx="3455987" cy="139858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输出结果：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China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Beijing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灯片编号占位符 4"/>
          <p:cNvSpPr txBox="1">
            <a:spLocks noGrp="1"/>
          </p:cNvSpPr>
          <p:nvPr/>
        </p:nvSpPr>
        <p:spPr bwMode="auto">
          <a:xfrm>
            <a:off x="8101013" y="6248400"/>
            <a:ext cx="58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0227620-47B2-4F32-8BC5-06A9319FB105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build="p" autoUpdateAnimBg="0" advAuto="0"/>
      <p:bldP spid="501766" grpId="0" autoUpdateAnimBg="0"/>
      <p:bldP spid="5017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760413"/>
            <a:ext cx="8229600" cy="579437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．字符串连接函数 </a:t>
            </a:r>
            <a:r>
              <a:rPr kumimoji="1" lang="en-US" altLang="zh-C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strcat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 str1,str2)</a:t>
            </a:r>
            <a:endParaRPr kumimoji="1"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971" name="灯片编号占位符 4"/>
          <p:cNvSpPr txBox="1">
            <a:spLocks noGrp="1"/>
          </p:cNvSpPr>
          <p:nvPr/>
        </p:nvSpPr>
        <p:spPr bwMode="auto">
          <a:xfrm>
            <a:off x="8101013" y="6248400"/>
            <a:ext cx="58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00E675D-5700-4F9B-904F-BE08D2D43296}" type="slidenum">
              <a:rPr lang="zh-CN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5600" y="1649413"/>
            <a:ext cx="8229600" cy="584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．字符串复制函数 </a:t>
            </a:r>
            <a:r>
              <a:rPr kumimoji="1"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strcpy</a:t>
            </a:r>
            <a:r>
              <a:rPr kumimoji="1" lang="en-US" altLang="zh-CN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str1,str2</a:t>
            </a:r>
            <a:r>
              <a:rPr kumimoji="1" lang="en-US" altLang="zh-CN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7" name="Rectangle 22"/>
          <p:cNvSpPr txBox="1">
            <a:spLocks noChangeArrowheads="1"/>
          </p:cNvSpPr>
          <p:nvPr/>
        </p:nvSpPr>
        <p:spPr bwMode="auto">
          <a:xfrm>
            <a:off x="412750" y="2565400"/>
            <a:ext cx="769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kumimoji="1" lang="zh-CN" altLang="en-US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．字符串比较函数 </a:t>
            </a:r>
            <a:r>
              <a:rPr kumimoji="1"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strcmp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str1,str2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kumimoji="1" lang="zh-CN" altLang="en-US" sz="3200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42913" y="3197225"/>
            <a:ext cx="8229600" cy="5794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zh-CN" altLang="en-US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．测试字符串长度函数 </a:t>
            </a:r>
            <a:r>
              <a:rPr kumimoji="1"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strlen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kumimoji="1" lang="zh-CN" altLang="en-US" sz="3200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49263" y="3857625"/>
            <a:ext cx="862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7.  </a:t>
            </a:r>
            <a:r>
              <a:rPr kumimoji="1" lang="zh-CN" altLang="en-US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大写字母转换成小写字母函数 </a:t>
            </a:r>
            <a:r>
              <a:rPr kumimoji="1"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strlwr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kumimoji="1" lang="zh-CN" altLang="en-US" sz="3200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49263" y="4516438"/>
            <a:ext cx="8659812" cy="5794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8.  </a:t>
            </a:r>
            <a:r>
              <a:rPr kumimoji="1" lang="zh-CN" altLang="en-US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小写字母转换成大写字母函数 </a:t>
            </a:r>
            <a:r>
              <a:rPr kumimoji="1"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strupr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str</a:t>
            </a:r>
            <a:r>
              <a:rPr kumimoji="1" lang="en-US" altLang="zh-CN" sz="3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kumimoji="1" lang="zh-CN" altLang="en-US" sz="3200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99AD21-6CDF-4F87-8A70-CAB9FF107E41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4213" y="692150"/>
            <a:ext cx="6048375" cy="5041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【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练习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2】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写出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以下程序的输出结果。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#include&lt;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stdio.h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&gt;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#include&lt;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stdlib.h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&gt;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void main()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{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char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arr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[2][4];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strcpy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arr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[0], "you");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strcpy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arr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[1], "me");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arr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[0][3] = '&amp;';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("%s\n",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arr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[0]);</a:t>
            </a: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</a:b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​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300788" y="4972050"/>
            <a:ext cx="1692275" cy="10191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答案：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you&amp;me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A7439A-95BA-4C3A-BFBA-04272B1531A7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pic>
        <p:nvPicPr>
          <p:cNvPr id="8704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5" r="15350" b="24788"/>
          <a:stretch>
            <a:fillRect/>
          </a:stretch>
        </p:blipFill>
        <p:spPr bwMode="auto">
          <a:xfrm>
            <a:off x="611188" y="1484313"/>
            <a:ext cx="83216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330325"/>
            <a:ext cx="8158163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63938" y="3068638"/>
            <a:ext cx="231775" cy="304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600450" y="4005263"/>
            <a:ext cx="231775" cy="3032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019925" y="2205038"/>
            <a:ext cx="720725" cy="2333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56438" y="3340100"/>
            <a:ext cx="755650" cy="2333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D6089C-8929-4502-92A7-45C33800EBDA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pic>
        <p:nvPicPr>
          <p:cNvPr id="8806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5" r="14563" b="23387"/>
          <a:stretch>
            <a:fillRect/>
          </a:stretch>
        </p:blipFill>
        <p:spPr bwMode="auto">
          <a:xfrm>
            <a:off x="720725" y="1330325"/>
            <a:ext cx="7964488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20750"/>
            <a:ext cx="7964488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05225" y="2620963"/>
            <a:ext cx="579438" cy="30321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692525" y="3500438"/>
            <a:ext cx="231775" cy="304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E97335-22E3-4726-9623-4D6313D3E3BA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pic>
        <p:nvPicPr>
          <p:cNvPr id="8909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1986" r="41338" b="30391"/>
          <a:stretch>
            <a:fillRect/>
          </a:stretch>
        </p:blipFill>
        <p:spPr bwMode="auto">
          <a:xfrm>
            <a:off x="584200" y="1557338"/>
            <a:ext cx="77311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2" t="51782" r="43578" b="38193"/>
          <a:stretch>
            <a:fillRect/>
          </a:stretch>
        </p:blipFill>
        <p:spPr bwMode="auto">
          <a:xfrm>
            <a:off x="2339975" y="1700213"/>
            <a:ext cx="60293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3264E7-E14C-40B8-AADE-A47D1A8A0FB9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9138"/>
            <a:ext cx="8229600" cy="525462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latin typeface="Times New Roman" panose="02020603050405020304" pitchFamily="18" charset="0"/>
              </a:rPr>
              <a:t>5.4.6  </a:t>
            </a:r>
            <a:r>
              <a:rPr lang="zh-CN" altLang="en-US" sz="3200" b="1" smtClean="0">
                <a:latin typeface="Times New Roman" panose="02020603050405020304" pitchFamily="18" charset="0"/>
              </a:rPr>
              <a:t>字符数组应用举例</a:t>
            </a:r>
            <a:endParaRPr lang="en-US" altLang="zh-CN" sz="3200" b="1" smtClean="0">
              <a:latin typeface="Times New Roman" panose="02020603050405020304" pitchFamily="18" charset="0"/>
            </a:endParaRPr>
          </a:p>
        </p:txBody>
      </p:sp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533400" y="1916113"/>
            <a:ext cx="8135938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【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5-12】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从标准输入设备上输入一个字符串，分别统计其中数字、空格、字母及其他字符出现的次数。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gets( 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函数将输入的字符串存放到一维字符数组中，然后判断每一个字符是否是数字、空格、大小写字母或其他字符，用循环实现。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36588"/>
            <a:ext cx="8547100" cy="5940425"/>
          </a:xfrm>
          <a:solidFill>
            <a:schemeClr val="bg1"/>
          </a:solidFill>
        </p:spPr>
        <p:txBody>
          <a:bodyPr/>
          <a:lstStyle/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#include "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"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void main( )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 char s[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80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];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i,sp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=0,oth=0,lett=0,dig=0;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gets(s);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for (</a:t>
            </a:r>
            <a:r>
              <a:rPr lang="en-US" altLang="zh-CN" sz="2400" b="1" dirty="0" err="1" smtClean="0"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=0;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]!='\0'; </a:t>
            </a:r>
            <a:r>
              <a:rPr lang="en-US" altLang="zh-CN" sz="2400" b="1" dirty="0" err="1" smtClean="0"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++)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    if 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]&gt;='0'&amp;&amp;s[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]&lt;='9'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        dig++;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    else if (s[</a:t>
            </a:r>
            <a:r>
              <a:rPr lang="en-US" altLang="zh-CN" sz="2400" b="1" dirty="0" err="1" smtClean="0"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]==' ')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        </a:t>
            </a:r>
            <a:r>
              <a:rPr lang="en-US" altLang="zh-CN" sz="2400" b="1" dirty="0" err="1" smtClean="0">
                <a:latin typeface="Times New Roman" pitchFamily="18" charset="0"/>
              </a:rPr>
              <a:t>sp</a:t>
            </a:r>
            <a:r>
              <a:rPr lang="en-US" altLang="zh-CN" sz="2400" b="1" dirty="0" smtClean="0">
                <a:latin typeface="Times New Roman" pitchFamily="18" charset="0"/>
              </a:rPr>
              <a:t>++;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if (s[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]&gt;='A'&amp;&amp;s[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]&lt;='Z'||s[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]&gt;='a'&amp;&amp;s[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]&lt;='z' )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lett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++;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    else </a:t>
            </a:r>
            <a:r>
              <a:rPr lang="en-US" altLang="zh-CN" sz="2400" b="1" dirty="0" err="1" smtClean="0">
                <a:latin typeface="Times New Roman" pitchFamily="18" charset="0"/>
              </a:rPr>
              <a:t>oth</a:t>
            </a:r>
            <a:r>
              <a:rPr lang="en-US" altLang="zh-CN" sz="2400" b="1" dirty="0" smtClean="0">
                <a:latin typeface="Times New Roman" pitchFamily="18" charset="0"/>
              </a:rPr>
              <a:t>++;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     </a:t>
            </a:r>
            <a:r>
              <a:rPr lang="en-US" altLang="zh-CN" sz="2400" b="1" dirty="0" err="1" smtClean="0">
                <a:latin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</a:rPr>
              <a:t>("</a:t>
            </a:r>
            <a:r>
              <a:rPr lang="zh-CN" altLang="en-US" sz="2400" b="1" dirty="0" smtClean="0">
                <a:latin typeface="Times New Roman" pitchFamily="18" charset="0"/>
              </a:rPr>
              <a:t>数字：</a:t>
            </a:r>
            <a:r>
              <a:rPr lang="en-US" altLang="zh-CN" sz="2400" b="1" dirty="0" smtClean="0">
                <a:latin typeface="Times New Roman" pitchFamily="18" charset="0"/>
              </a:rPr>
              <a:t>%d</a:t>
            </a:r>
            <a:r>
              <a:rPr lang="zh-CN" altLang="en-US" sz="2400" b="1" dirty="0" smtClean="0">
                <a:latin typeface="Times New Roman" pitchFamily="18" charset="0"/>
              </a:rPr>
              <a:t>个  空格：</a:t>
            </a:r>
            <a:r>
              <a:rPr lang="en-US" altLang="zh-CN" sz="2400" b="1" dirty="0" smtClean="0">
                <a:latin typeface="Times New Roman" pitchFamily="18" charset="0"/>
              </a:rPr>
              <a:t>%d</a:t>
            </a:r>
            <a:r>
              <a:rPr lang="zh-CN" altLang="en-US" sz="2400" b="1" dirty="0" smtClean="0">
                <a:latin typeface="Times New Roman" pitchFamily="18" charset="0"/>
              </a:rPr>
              <a:t>个  字母：</a:t>
            </a:r>
            <a:r>
              <a:rPr lang="en-US" altLang="zh-CN" sz="2400" b="1" dirty="0" smtClean="0">
                <a:latin typeface="Times New Roman" pitchFamily="18" charset="0"/>
              </a:rPr>
              <a:t>%d</a:t>
            </a:r>
            <a:r>
              <a:rPr lang="zh-CN" altLang="en-US" sz="2400" b="1" dirty="0" smtClean="0">
                <a:latin typeface="Times New Roman" pitchFamily="18" charset="0"/>
              </a:rPr>
              <a:t>个  其他字符：</a:t>
            </a:r>
            <a:r>
              <a:rPr lang="en-US" altLang="zh-CN" sz="2400" b="1" dirty="0" smtClean="0">
                <a:latin typeface="Times New Roman" pitchFamily="18" charset="0"/>
              </a:rPr>
              <a:t>%d</a:t>
            </a:r>
            <a:r>
              <a:rPr lang="zh-CN" altLang="en-US" sz="2400" b="1" dirty="0" smtClean="0">
                <a:latin typeface="Times New Roman" pitchFamily="18" charset="0"/>
              </a:rPr>
              <a:t>个</a:t>
            </a:r>
            <a:r>
              <a:rPr lang="en-US" altLang="zh-CN" sz="2400" b="1" dirty="0" smtClean="0">
                <a:latin typeface="Times New Roman" pitchFamily="18" charset="0"/>
              </a:rPr>
              <a:t>\n",</a:t>
            </a:r>
            <a:r>
              <a:rPr lang="en-US" altLang="zh-CN" sz="2400" b="1" dirty="0" err="1" smtClean="0">
                <a:latin typeface="Times New Roman" pitchFamily="18" charset="0"/>
              </a:rPr>
              <a:t>dig,sp,lett,oth</a:t>
            </a:r>
            <a:r>
              <a:rPr lang="en-US" altLang="zh-CN" sz="2400" b="1" dirty="0" smtClean="0">
                <a:latin typeface="Times New Roman" pitchFamily="18" charset="0"/>
              </a:rPr>
              <a:t>);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19925" r="47636" b="20586"/>
          <a:stretch>
            <a:fillRect/>
          </a:stretch>
        </p:blipFill>
        <p:spPr bwMode="auto">
          <a:xfrm>
            <a:off x="2555875" y="692150"/>
            <a:ext cx="6192838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27390" r="2933" b="37398"/>
          <a:stretch>
            <a:fillRect/>
          </a:stretch>
        </p:blipFill>
        <p:spPr bwMode="auto">
          <a:xfrm>
            <a:off x="1258888" y="5703888"/>
            <a:ext cx="75914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140200" y="4679950"/>
            <a:ext cx="222250" cy="3429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2" r="51257" b="44260"/>
          <a:stretch>
            <a:fillRect/>
          </a:stretch>
        </p:blipFill>
        <p:spPr bwMode="auto">
          <a:xfrm>
            <a:off x="3954463" y="444500"/>
            <a:ext cx="40401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39226" r="94627" b="52693"/>
          <a:stretch>
            <a:fillRect/>
          </a:stretch>
        </p:blipFill>
        <p:spPr bwMode="auto">
          <a:xfrm>
            <a:off x="574675" y="2060575"/>
            <a:ext cx="3603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496050" y="5635625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55F21-6152-4F3D-BCF3-5441A557E2A3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359400" y="4340225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429500" y="4340225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74663" y="725488"/>
            <a:ext cx="7693025" cy="1557337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例如：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x=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onotype Sorts"/>
              </a:rPr>
              <a:t>score</a:t>
            </a:r>
            <a:r>
              <a:rPr kumimoji="1"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onotype Sorts"/>
              </a:rPr>
              <a:t>[2]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 ;   //</a:t>
            </a:r>
            <a:r>
              <a:rPr kumimoji="1" lang="zh-CN" altLang="zh-CN" sz="2800" b="1" dirty="0" smtClean="0"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zh-CN" altLang="en-US" sz="2800" b="1" dirty="0" smtClean="0">
                <a:solidFill>
                  <a:srgbClr val="F31919"/>
                </a:solidFill>
                <a:latin typeface="Times New Roman" pitchFamily="18" charset="0"/>
              </a:rPr>
              <a:t>[ ]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kumimoji="1" lang="zh-CN" alt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下标运算符</a:t>
            </a:r>
          </a:p>
          <a:p>
            <a:pPr eaLnBrk="1" hangingPunct="1">
              <a:buClr>
                <a:srgbClr val="CC99FF"/>
              </a:buClr>
              <a:buSzTx/>
              <a:buFont typeface="Monotype Sorts"/>
              <a:buNone/>
              <a:defRPr/>
            </a:pP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  </a:t>
            </a:r>
            <a:r>
              <a:rPr kumimoji="1" lang="zh-CN" altLang="zh-CN" sz="2800" b="1" dirty="0" smtClean="0">
                <a:latin typeface="Times New Roman" panose="02020603050405020304" pitchFamily="18" charset="0"/>
                <a:sym typeface="Monotype Sorts"/>
              </a:rPr>
              <a:t>计算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score</a:t>
            </a:r>
            <a:r>
              <a:rPr kumimoji="1" lang="en-US" altLang="en-US" sz="2800" b="1" dirty="0" smtClean="0">
                <a:latin typeface="Times New Roman" panose="02020603050405020304" pitchFamily="18" charset="0"/>
                <a:sym typeface="Monotype Sorts"/>
              </a:rPr>
              <a:t>[2]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地址：</a:t>
            </a:r>
            <a:r>
              <a:rPr kumimoji="1" lang="zh-CN" altLang="en-US" sz="2800" b="1" dirty="0" smtClean="0">
                <a:solidFill>
                  <a:srgbClr val="FF66FF"/>
                </a:solidFill>
                <a:latin typeface="Times New Roman" panose="02020603050405020304" pitchFamily="18" charset="0"/>
                <a:sym typeface="Monotype Sorts"/>
              </a:rPr>
              <a:t> 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sym typeface="Monotype Sorts"/>
              </a:rPr>
              <a:t>2000</a:t>
            </a:r>
            <a:r>
              <a:rPr kumimoji="1" lang="en-US" altLang="zh-CN" sz="2800" b="1" baseline="-25000" dirty="0">
                <a:solidFill>
                  <a:srgbClr val="0066FF"/>
                </a:solidFill>
                <a:sym typeface="Monotype Sorts"/>
              </a:rPr>
              <a:t> H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+</a:t>
            </a:r>
            <a:r>
              <a:rPr kumimoji="1" lang="zh-CN" altLang="en-US" sz="2800" b="1" dirty="0" smtClean="0">
                <a:solidFill>
                  <a:srgbClr val="CC3300"/>
                </a:solidFill>
                <a:latin typeface="Times New Roman" panose="02020603050405020304" pitchFamily="18" charset="0"/>
                <a:sym typeface="Monotype Sorts"/>
              </a:rPr>
              <a:t>2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*4</a:t>
            </a:r>
            <a:r>
              <a:rPr kumimoji="1" lang="en-US" altLang="zh-CN" sz="2800" b="1" baseline="-25000" dirty="0">
                <a:solidFill>
                  <a:srgbClr val="0066FF"/>
                </a:solidFill>
                <a:sym typeface="Monotype Sorts"/>
              </a:rPr>
              <a:t> H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=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sym typeface="Monotype Sorts"/>
              </a:rPr>
              <a:t>2008</a:t>
            </a:r>
            <a:r>
              <a:rPr kumimoji="1" lang="en-US" altLang="zh-CN" sz="2800" b="1" baseline="-25000" dirty="0">
                <a:solidFill>
                  <a:srgbClr val="0066FF"/>
                </a:solidFill>
                <a:sym typeface="Monotype Sorts"/>
              </a:rPr>
              <a:t> H</a:t>
            </a:r>
            <a:endParaRPr kumimoji="1" lang="zh-CN" altLang="en-US" sz="2800" b="1" dirty="0" smtClean="0">
              <a:solidFill>
                <a:srgbClr val="FF00FF"/>
              </a:solidFill>
              <a:latin typeface="Times New Roman" panose="02020603050405020304" pitchFamily="18" charset="0"/>
              <a:sym typeface="Monotype Sorts"/>
            </a:endParaRPr>
          </a:p>
          <a:p>
            <a:pPr eaLnBrk="1" hangingPunct="1">
              <a:buClr>
                <a:srgbClr val="CC99FF"/>
              </a:buClr>
              <a:buSzTx/>
              <a:buFont typeface="Monotype Sorts"/>
              <a:buNone/>
              <a:defRPr/>
            </a:pP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  取出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sym typeface="Monotype Sorts"/>
              </a:rPr>
              <a:t>2008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的内容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(67.5)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Monotype Sorts"/>
              </a:rPr>
              <a:t>赋给</a:t>
            </a:r>
            <a:r>
              <a:rPr kumimoji="1" lang="en-US" altLang="zh-CN" sz="2800" b="1" dirty="0" smtClean="0">
                <a:latin typeface="Times New Roman" panose="02020603050405020304" pitchFamily="18" charset="0"/>
                <a:sym typeface="Monotype Sorts"/>
              </a:rPr>
              <a:t>x</a:t>
            </a:r>
          </a:p>
        </p:txBody>
      </p:sp>
      <p:grpSp>
        <p:nvGrpSpPr>
          <p:cNvPr id="14342" name="Group 7"/>
          <p:cNvGrpSpPr>
            <a:grpSpLocks/>
          </p:cNvGrpSpPr>
          <p:nvPr/>
        </p:nvGrpSpPr>
        <p:grpSpPr bwMode="auto">
          <a:xfrm>
            <a:off x="827088" y="2533650"/>
            <a:ext cx="4252912" cy="2698750"/>
            <a:chOff x="2786" y="1488"/>
            <a:chExt cx="2679" cy="1700"/>
          </a:xfrm>
        </p:grpSpPr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2786" y="1517"/>
              <a:ext cx="763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2000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2004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2008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200</a:t>
              </a:r>
              <a:r>
                <a:rPr kumimoji="1" lang="en-US" altLang="en-US" sz="2800" b="1" dirty="0">
                  <a:solidFill>
                    <a:srgbClr val="FF00FF"/>
                  </a:solidFill>
                  <a:sym typeface="Monotype Sorts"/>
                </a:rPr>
                <a:t>C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  <a:endParaRPr kumimoji="1" lang="en-US" altLang="zh-CN" sz="2800" b="1" dirty="0">
                <a:solidFill>
                  <a:srgbClr val="FF00FF"/>
                </a:solidFill>
                <a:sym typeface="Monotype Sorts"/>
              </a:endParaRPr>
            </a:p>
            <a:p>
              <a:pPr algn="ctr" eaLnBrk="1" hangingPunct="1">
                <a:buClr>
                  <a:srgbClr val="CC99FF"/>
                </a:buClr>
                <a:buSzTx/>
                <a:buFont typeface="Monotype Sorts"/>
                <a:buNone/>
              </a:pPr>
              <a:r>
                <a:rPr kumimoji="1" lang="zh-CN" altLang="en-US" sz="2800" b="1" dirty="0">
                  <a:solidFill>
                    <a:srgbClr val="FF00FF"/>
                  </a:solidFill>
                  <a:sym typeface="Monotype Sorts"/>
                </a:rPr>
                <a:t>2</a:t>
              </a:r>
              <a:r>
                <a:rPr kumimoji="1" lang="en-US" altLang="zh-CN" sz="2800" b="1" dirty="0">
                  <a:solidFill>
                    <a:srgbClr val="FF00FF"/>
                  </a:solidFill>
                  <a:sym typeface="Monotype Sorts"/>
                </a:rPr>
                <a:t>010</a:t>
              </a:r>
              <a:r>
                <a:rPr kumimoji="1" lang="en-US" altLang="zh-CN" sz="2800" b="1" baseline="-25000" dirty="0">
                  <a:solidFill>
                    <a:srgbClr val="0066FF"/>
                  </a:solidFill>
                  <a:sym typeface="Monotype Sorts"/>
                </a:rPr>
                <a:t>H</a:t>
              </a:r>
            </a:p>
          </p:txBody>
        </p:sp>
        <p:grpSp>
          <p:nvGrpSpPr>
            <p:cNvPr id="14348" name="Group 9"/>
            <p:cNvGrpSpPr>
              <a:grpSpLocks/>
            </p:cNvGrpSpPr>
            <p:nvPr/>
          </p:nvGrpSpPr>
          <p:grpSpPr bwMode="auto">
            <a:xfrm>
              <a:off x="3714" y="1488"/>
              <a:ext cx="1751" cy="1700"/>
              <a:chOff x="3728" y="1162"/>
              <a:chExt cx="1751" cy="1700"/>
            </a:xfrm>
          </p:grpSpPr>
          <p:sp>
            <p:nvSpPr>
              <p:cNvPr id="14349" name="Text Box 10"/>
              <p:cNvSpPr txBox="1">
                <a:spLocks noChangeArrowheads="1"/>
              </p:cNvSpPr>
              <p:nvPr/>
            </p:nvSpPr>
            <p:spPr bwMode="auto">
              <a:xfrm>
                <a:off x="4675" y="1174"/>
                <a:ext cx="804" cy="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400" b="1">
                    <a:latin typeface="Times New Roman" panose="02020603050405020304" pitchFamily="18" charset="0"/>
                    <a:sym typeface="Monotype Sorts"/>
                  </a:rPr>
                  <a:t>[0]</a:t>
                </a: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800" b="1">
                    <a:latin typeface="Times New Roman" panose="02020603050405020304" pitchFamily="18" charset="0"/>
                    <a:sym typeface="Monotype Sorts"/>
                  </a:rPr>
                  <a:t>[1]</a:t>
                </a: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800" b="1">
                    <a:latin typeface="Times New Roman" panose="02020603050405020304" pitchFamily="18" charset="0"/>
                    <a:sym typeface="Monotype Sorts"/>
                  </a:rPr>
                  <a:t>[2]</a:t>
                </a: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800" b="1">
                    <a:latin typeface="Times New Roman" panose="02020603050405020304" pitchFamily="18" charset="0"/>
                    <a:sym typeface="Monotype Sorts"/>
                  </a:rPr>
                  <a:t>[3]</a:t>
                </a:r>
                <a:endParaRPr kumimoji="1" lang="en-US" altLang="en-US" sz="2500" b="1">
                  <a:latin typeface="Times New Roman" panose="02020603050405020304" pitchFamily="18" charset="0"/>
                  <a:sym typeface="Monotype Sorts"/>
                </a:endParaRPr>
              </a:p>
              <a:p>
                <a:pPr algn="ctr" eaLnBrk="1" hangingPunct="1">
                  <a:spcBef>
                    <a:spcPct val="30000"/>
                  </a:spcBef>
                  <a:buClr>
                    <a:srgbClr val="CC99FF"/>
                  </a:buClr>
                  <a:buSzTx/>
                  <a:buFont typeface="Monotype Sorts"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Monotype Sorts"/>
                  </a:rPr>
                  <a:t>score</a:t>
                </a:r>
                <a:r>
                  <a:rPr kumimoji="1" lang="en-US" altLang="en-US" sz="2500" b="1">
                    <a:latin typeface="Times New Roman" panose="02020603050405020304" pitchFamily="18" charset="0"/>
                    <a:sym typeface="Monotype Sorts"/>
                  </a:rPr>
                  <a:t>[</a:t>
                </a:r>
                <a:r>
                  <a:rPr kumimoji="1" lang="en-US" altLang="zh-CN" sz="2500" b="1">
                    <a:latin typeface="Times New Roman" panose="02020603050405020304" pitchFamily="18" charset="0"/>
                    <a:sym typeface="Monotype Sorts"/>
                  </a:rPr>
                  <a:t>4</a:t>
                </a:r>
                <a:r>
                  <a:rPr kumimoji="1" lang="en-US" altLang="en-US" sz="2500" b="1">
                    <a:latin typeface="Times New Roman" panose="02020603050405020304" pitchFamily="18" charset="0"/>
                    <a:sym typeface="Monotype Sorts"/>
                  </a:rPr>
                  <a:t>]</a:t>
                </a:r>
                <a:endParaRPr kumimoji="1" lang="en-US" altLang="zh-CN" sz="2500" b="1">
                  <a:latin typeface="Times New Roman" panose="02020603050405020304" pitchFamily="18" charset="0"/>
                  <a:sym typeface="Monotype Sorts"/>
                </a:endParaRPr>
              </a:p>
            </p:txBody>
          </p:sp>
          <p:grpSp>
            <p:nvGrpSpPr>
              <p:cNvPr id="14350" name="Group 11"/>
              <p:cNvGrpSpPr>
                <a:grpSpLocks/>
              </p:cNvGrpSpPr>
              <p:nvPr/>
            </p:nvGrpSpPr>
            <p:grpSpPr bwMode="auto">
              <a:xfrm>
                <a:off x="3728" y="1162"/>
                <a:ext cx="862" cy="1700"/>
                <a:chOff x="3470" y="1095"/>
                <a:chExt cx="862" cy="1700"/>
              </a:xfrm>
            </p:grpSpPr>
            <p:grpSp>
              <p:nvGrpSpPr>
                <p:cNvPr id="14351" name="Group 12"/>
                <p:cNvGrpSpPr>
                  <a:grpSpLocks/>
                </p:cNvGrpSpPr>
                <p:nvPr/>
              </p:nvGrpSpPr>
              <p:grpSpPr bwMode="auto">
                <a:xfrm>
                  <a:off x="3470" y="1095"/>
                  <a:ext cx="862" cy="1700"/>
                  <a:chOff x="3118" y="1095"/>
                  <a:chExt cx="1522" cy="1700"/>
                </a:xfrm>
              </p:grpSpPr>
              <p:sp>
                <p:nvSpPr>
                  <p:cNvPr id="1435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118" y="1095"/>
                    <a:ext cx="1522" cy="17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35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2439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435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1431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435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1767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435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18" y="2103"/>
                    <a:ext cx="15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1435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51" y="1159"/>
                  <a:ext cx="508" cy="15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91.5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34.5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67.5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  <a:sym typeface="Monotype Sorts"/>
                    </a:rPr>
                    <a:t>72.0</a:t>
                  </a:r>
                </a:p>
                <a:p>
                  <a:pPr algn="ctr" eaLnBrk="1" hangingPunct="1">
                    <a:buClr>
                      <a:srgbClr val="CC99FF"/>
                    </a:buClr>
                    <a:buSzTx/>
                    <a:buFont typeface="Monotype Sorts"/>
                    <a:buNone/>
                  </a:pPr>
                  <a:r>
                    <a:rPr kumimoji="1" lang="en-US" altLang="zh-CN" sz="2500" b="1">
                      <a:latin typeface="Times New Roman" panose="02020603050405020304" pitchFamily="18" charset="0"/>
                      <a:sym typeface="Monotype Sorts"/>
                    </a:rPr>
                    <a:t>84.0</a:t>
                  </a:r>
                  <a:endParaRPr kumimoji="1" lang="zh-CN" altLang="zh-CN" sz="2500" b="1">
                    <a:latin typeface="Times New Roman" panose="02020603050405020304" pitchFamily="18" charset="0"/>
                    <a:sym typeface="Monotype Sorts"/>
                  </a:endParaRPr>
                </a:p>
              </p:txBody>
            </p:sp>
          </p:grpSp>
        </p:grp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00288" y="5232400"/>
            <a:ext cx="1368425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?</a:t>
            </a:r>
            <a:endParaRPr lang="zh-CN" altLang="en-US" sz="2400"/>
          </a:p>
        </p:txBody>
      </p:sp>
      <p:sp>
        <p:nvSpPr>
          <p:cNvPr id="14345" name="TextBox 21"/>
          <p:cNvSpPr txBox="1">
            <a:spLocks noChangeArrowheads="1"/>
          </p:cNvSpPr>
          <p:nvPr/>
        </p:nvSpPr>
        <p:spPr bwMode="auto">
          <a:xfrm>
            <a:off x="3803650" y="5232400"/>
            <a:ext cx="1287463" cy="5111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sym typeface="Monotype Sorts"/>
              </a:rPr>
              <a:t>score</a:t>
            </a:r>
            <a:r>
              <a:rPr kumimoji="1" lang="en-US" altLang="en-US" sz="2500" b="1">
                <a:latin typeface="Times New Roman" panose="02020603050405020304" pitchFamily="18" charset="0"/>
                <a:sym typeface="Monotype Sorts"/>
              </a:rPr>
              <a:t>[5]</a:t>
            </a:r>
            <a:endParaRPr kumimoji="1" lang="en-US" altLang="zh-CN" sz="2500" b="1">
              <a:latin typeface="Times New Roman" panose="02020603050405020304" pitchFamily="18" charset="0"/>
              <a:sym typeface="Monotype Sorts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564188" y="2852738"/>
            <a:ext cx="3052762" cy="2146300"/>
          </a:xfrm>
          <a:prstGeom prst="rect">
            <a:avLst/>
          </a:prstGeom>
          <a:solidFill>
            <a:srgbClr val="FFFF99">
              <a:alpha val="50195"/>
            </a:srgbClr>
          </a:solidFill>
          <a:ln w="7620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编译系统不做越界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检查。超出数组范围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对数组元素操作会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产生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逻辑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错误。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831850" y="521970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FF"/>
                </a:solidFill>
                <a:sym typeface="Monotype Sorts"/>
              </a:rPr>
              <a:t>2</a:t>
            </a:r>
            <a:r>
              <a:rPr kumimoji="1" lang="en-US" altLang="zh-CN" sz="2800" b="1">
                <a:solidFill>
                  <a:srgbClr val="FF00FF"/>
                </a:solidFill>
                <a:sym typeface="Monotype Sorts"/>
              </a:rPr>
              <a:t>014</a:t>
            </a:r>
            <a:r>
              <a:rPr kumimoji="1" lang="en-US" altLang="zh-CN" sz="2800" b="1" baseline="-25000">
                <a:solidFill>
                  <a:srgbClr val="0066FF"/>
                </a:solidFill>
                <a:sym typeface="Monotype Sorts"/>
              </a:rPr>
              <a:t>H</a:t>
            </a:r>
            <a:endParaRPr kumimoji="1" lang="zh-CN" altLang="en-US" sz="2800" b="1" baseline="-25000">
              <a:solidFill>
                <a:srgbClr val="0066FF"/>
              </a:solidFill>
              <a:sym typeface="Monotype Sort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allAtOnce"/>
      <p:bldP spid="2" grpId="0" animBg="1"/>
      <p:bldP spid="14345" grpId="0" animBg="1"/>
      <p:bldP spid="24" grpId="0" animBg="1" autoUpdateAnimBg="0"/>
      <p:bldP spid="1538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5EA35-AA54-477E-9779-E0278E4F70AF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36575"/>
            <a:ext cx="8820150" cy="5940425"/>
          </a:xfrm>
          <a:solidFill>
            <a:schemeClr val="bg1"/>
          </a:solidFill>
        </p:spPr>
        <p:txBody>
          <a:bodyPr/>
          <a:lstStyle/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#include "stdio.h"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void main( )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{  char s[80];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int i, sp = 0, oth = 0, lett = 0, dig = 0,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digdig[10] = {0};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gets(s);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for (i = 0;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s[i] != '\0';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i++)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if (s[i] &gt;= '0' &amp;&amp; s[i] &lt;= '9')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{   dig++;  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digdig[s[i] - '0']++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;  }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else if (s[i] == ' ')            sp++;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else if (s[i] &gt;= 'A' &amp;&amp; s[i] &lt;= 'Z' || s[i] &gt;= 'a' &amp;&amp; s[i] &lt;= 'z' )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lett++;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else oth++;</a:t>
            </a:r>
          </a:p>
          <a:p>
            <a:pPr indent="-76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   printf("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数字：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个  空格：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个  字母：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个  其他字符：</a:t>
            </a:r>
            <a:r>
              <a:rPr lang="en-US" altLang="zh-CN" sz="2400" b="1" smtClean="0">
                <a:latin typeface="Times New Roman" panose="02020603050405020304" pitchFamily="18" charset="0"/>
              </a:rPr>
              <a:t>%d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个</a:t>
            </a:r>
            <a:r>
              <a:rPr lang="en-US" altLang="zh-CN" sz="2400" b="1" smtClean="0">
                <a:latin typeface="Times New Roman" panose="02020603050405020304" pitchFamily="18" charset="0"/>
              </a:rPr>
              <a:t>\n",dig,sp,lett,oth);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for(int i = 0; i &lt; 10; i++)  printf("%d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%d ", i, digdig[i] );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printf("\n");</a:t>
            </a:r>
          </a:p>
          <a:p>
            <a:pPr indent="-76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8" r="3358" b="14662"/>
          <a:stretch>
            <a:fillRect/>
          </a:stretch>
        </p:blipFill>
        <p:spPr bwMode="auto">
          <a:xfrm>
            <a:off x="3159125" y="2154238"/>
            <a:ext cx="579913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30237" r="3372" b="18224"/>
          <a:stretch>
            <a:fillRect/>
          </a:stretch>
        </p:blipFill>
        <p:spPr bwMode="auto">
          <a:xfrm>
            <a:off x="3052763" y="801688"/>
            <a:ext cx="6011862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3538" y="1328738"/>
            <a:ext cx="8266112" cy="1125537"/>
          </a:xfrm>
          <a:extLst/>
        </p:spPr>
        <p:txBody>
          <a:bodyPr>
            <a:sp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1200" dirty="0">
                <a:latin typeface="Times New Roman" panose="02020603050405020304" pitchFamily="18" charset="0"/>
              </a:rPr>
              <a:t>【</a:t>
            </a:r>
            <a:r>
              <a:rPr kumimoji="1" lang="zh-CN" altLang="en-US" sz="2800" b="1" kern="1200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kern="1200" dirty="0">
                <a:latin typeface="Times New Roman" panose="02020603050405020304" pitchFamily="18" charset="0"/>
              </a:rPr>
              <a:t>5-13】</a:t>
            </a:r>
            <a:r>
              <a:rPr kumimoji="1" lang="zh-CN" altLang="en-US" sz="2800" b="1" kern="1200" dirty="0">
                <a:latin typeface="Times New Roman" panose="02020603050405020304" pitchFamily="18" charset="0"/>
              </a:rPr>
              <a:t>输入某月份的整数值</a:t>
            </a:r>
            <a:r>
              <a:rPr kumimoji="1" lang="en-US" altLang="zh-CN" sz="2800" b="1" kern="12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kern="1200" dirty="0"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 kern="1200" dirty="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 kern="1200" dirty="0">
                <a:latin typeface="Times New Roman" panose="02020603050405020304" pitchFamily="18" charset="0"/>
              </a:rPr>
              <a:t>，输出该月份的英文名称。</a:t>
            </a:r>
          </a:p>
        </p:txBody>
      </p:sp>
      <p:sp>
        <p:nvSpPr>
          <p:cNvPr id="512518" name="Rectangle 518"/>
          <p:cNvSpPr>
            <a:spLocks noChangeArrowheads="1"/>
          </p:cNvSpPr>
          <p:nvPr/>
        </p:nvSpPr>
        <p:spPr bwMode="auto">
          <a:xfrm>
            <a:off x="490538" y="2565400"/>
            <a:ext cx="813276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思路：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将英文月份以字符串的形式存放到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month[][15]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中，一行存放一个月份单词。 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318000"/>
            <a:ext cx="7272337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49250" y="43180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month[0]</a:t>
            </a:r>
            <a:endParaRPr lang="zh-CN" altLang="en-US" sz="18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9250" y="4830763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month[1]</a:t>
            </a:r>
            <a:endParaRPr lang="zh-CN" altLang="en-US" sz="18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7813" y="5730875"/>
            <a:ext cx="1209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month[12]</a:t>
            </a: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 autoUpdateAnimBg="0" advAuto="0"/>
      <p:bldP spid="512518" grpId="0" autoUpdateAnimBg="0"/>
      <p:bldP spid="2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620713"/>
            <a:ext cx="8145463" cy="467995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#include "stdio.h"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void main(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{char month[ ][15]=</a:t>
            </a: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{"Illegal month.",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  "January",     "February", "March",  "April",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  "May",           "June",          "July",      "August",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33CC"/>
                </a:solidFill>
                <a:latin typeface="Times New Roman" panose="02020603050405020304" pitchFamily="18" charset="0"/>
              </a:rPr>
              <a:t>  "September", "October","November","December"};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int 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printf("\nInput month:");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scanf("%d",&amp;m);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printf("%d:%s\n",</a:t>
            </a:r>
            <a:r>
              <a:rPr lang="en-US" altLang="zh-CN" sz="2400" b="1" smtClean="0">
                <a:solidFill>
                  <a:srgbClr val="CC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smtClean="0">
                <a:solidFill>
                  <a:srgbClr val="FF99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(m&lt;1||m&gt;12)?month[0]:month[m]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</a:rPr>
              <a:t>}	</a:t>
            </a:r>
            <a:endParaRPr lang="zh-CN" alt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5638800" y="404813"/>
            <a:ext cx="3505200" cy="120015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程序运行情况如下：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请输入月份：</a:t>
            </a:r>
            <a:r>
              <a:rPr lang="en-US" altLang="zh-CN" sz="2400" b="1" u="sng"/>
              <a:t>10</a:t>
            </a:r>
            <a:r>
              <a:rPr lang="en-US" altLang="zh-CN" sz="2400" b="1" u="sng">
                <a:sym typeface="Wingdings 3" panose="05040102010807070707" pitchFamily="18" charset="2"/>
              </a:rPr>
              <a:t></a:t>
            </a: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10</a:t>
            </a:r>
            <a:r>
              <a:rPr lang="zh-CN" altLang="en-US" sz="2400" b="1"/>
              <a:t>：</a:t>
            </a:r>
            <a:r>
              <a:rPr lang="en-US" altLang="zh-CN" sz="2400" b="1"/>
              <a:t>October</a:t>
            </a:r>
          </a:p>
        </p:txBody>
      </p:sp>
      <p:pic>
        <p:nvPicPr>
          <p:cNvPr id="942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4722813"/>
            <a:ext cx="578802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800" y="2960688"/>
            <a:ext cx="3505200" cy="120015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程序运行情况如下：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请输入月份：</a:t>
            </a:r>
            <a:r>
              <a:rPr lang="en-US" altLang="zh-CN" sz="2400" b="1"/>
              <a:t>13</a:t>
            </a:r>
            <a:r>
              <a:rPr lang="en-US" altLang="zh-CN" sz="2400" b="1" u="sng">
                <a:sym typeface="Wingdings 3" panose="05040102010807070707" pitchFamily="18" charset="2"/>
              </a:rPr>
              <a:t></a:t>
            </a:r>
            <a:endParaRPr lang="en-US" altLang="zh-CN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13</a:t>
            </a:r>
            <a:r>
              <a:rPr lang="zh-CN" altLang="en-US" sz="2400" b="1"/>
              <a:t>：</a:t>
            </a:r>
            <a:r>
              <a:rPr lang="en-US" altLang="zh-CN" sz="2400" b="1"/>
              <a:t>Illegal month.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0390D3-695A-47BB-9289-A5E052B3DF94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9088" y="765175"/>
            <a:ext cx="8569325" cy="793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1588" indent="-1588" eaLnBrk="1" hangingPunct="1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【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】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编写两个矩阵相乘函数；以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[2][2]*[2][1]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为例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8612" name="矩形 6"/>
          <p:cNvSpPr>
            <a:spLocks noChangeArrowheads="1"/>
          </p:cNvSpPr>
          <p:nvPr/>
        </p:nvSpPr>
        <p:spPr bwMode="auto">
          <a:xfrm>
            <a:off x="461963" y="1570038"/>
            <a:ext cx="82835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A[2][2] = {{ 1, 1}, {2, 1} }, B[2][1] = {{2}, {1}},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C[2][1] = {0};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zh-CN" altLang="en-US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:\n"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调用矩阵乘法函数</a:t>
            </a:r>
            <a:endParaRPr lang="en-US" altLang="zh-CN" sz="28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0; p &lt; 2; p++)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= 0; q &lt; 1; q++)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C[p][q]);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284984"/>
            <a:ext cx="2565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fun(A, B, C); 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0122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4219EE-26AF-4FF7-B999-751010FBCFF6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500" y="1651000"/>
            <a:ext cx="8064500" cy="4873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</a:rPr>
              <a:t>void fun(</a:t>
            </a:r>
            <a:r>
              <a:rPr lang="en-US" altLang="zh-CN" sz="2800" b="1" dirty="0" err="1">
                <a:latin typeface="Times New Roman" pitchFamily="18" charset="0"/>
                <a:ea typeface="+mn-ea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 A[][2], </a:t>
            </a:r>
            <a:r>
              <a:rPr lang="en-US" altLang="zh-CN" sz="2800" b="1" dirty="0" err="1">
                <a:latin typeface="Times New Roman" pitchFamily="18" charset="0"/>
                <a:ea typeface="+mn-ea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 B[][1],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+mn-ea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 C[][1]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</a:rPr>
              <a:t>    for (</a:t>
            </a:r>
            <a:r>
              <a:rPr lang="en-US" altLang="zh-CN" sz="2800" b="1" dirty="0" err="1">
                <a:latin typeface="Times New Roman" pitchFamily="18" charset="0"/>
                <a:ea typeface="+mn-ea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 p = 0; p &lt; 2; ++p)</a:t>
            </a:r>
          </a:p>
          <a:p>
            <a:pPr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</a:rPr>
              <a:t>    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</a:rPr>
              <a:t>        for (</a:t>
            </a:r>
            <a:r>
              <a:rPr lang="en-US" altLang="zh-CN" sz="2800" b="1" dirty="0" err="1">
                <a:latin typeface="Times New Roman" pitchFamily="18" charset="0"/>
                <a:ea typeface="+mn-ea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 q = 0; q &lt; 1; ++q)</a:t>
            </a:r>
          </a:p>
          <a:p>
            <a:pPr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</a:rPr>
              <a:t>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for 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+mn-ea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 k = 0; k &lt; 2; ++k)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                    C[p][q] += A[p][k] * B[k][q];</a:t>
            </a:r>
          </a:p>
          <a:p>
            <a:pPr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}</a:t>
            </a:r>
          </a:p>
          <a:p>
            <a:pPr>
              <a:defRPr/>
            </a:pPr>
            <a:r>
              <a:rPr lang="zh-CN" altLang="en-US" sz="2800" b="1" dirty="0">
                <a:latin typeface="Times New Roman" pitchFamily="18" charset="0"/>
                <a:ea typeface="+mn-ea"/>
              </a:rPr>
              <a:t>    </a:t>
            </a:r>
            <a:r>
              <a:rPr lang="en-US" altLang="zh-CN" sz="2800" b="1" dirty="0">
                <a:latin typeface="Times New Roman" pitchFamily="18" charset="0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 sz="2800" b="1" dirty="0">
              <a:latin typeface="Times New Roman" pitchFamily="18" charset="0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513" y="696913"/>
            <a:ext cx="7462837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编写两个矩阵相乘函数；以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[2][2]*[2][1]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为例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调用形式：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fun(A, B, C);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706406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041A35-F23C-424D-90D5-5E27C296CD85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pic>
        <p:nvPicPr>
          <p:cNvPr id="9523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49075" r="30421" b="8456"/>
          <a:stretch>
            <a:fillRect/>
          </a:stretch>
        </p:blipFill>
        <p:spPr bwMode="auto">
          <a:xfrm>
            <a:off x="971550" y="1341438"/>
            <a:ext cx="69850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矩形 5"/>
          <p:cNvSpPr>
            <a:spLocks noChangeArrowheads="1"/>
          </p:cNvSpPr>
          <p:nvPr/>
        </p:nvSpPr>
        <p:spPr bwMode="auto">
          <a:xfrm>
            <a:off x="1258888" y="2636838"/>
            <a:ext cx="3384550" cy="431800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5237" name="矩形 6"/>
          <p:cNvSpPr>
            <a:spLocks noChangeArrowheads="1"/>
          </p:cNvSpPr>
          <p:nvPr/>
        </p:nvSpPr>
        <p:spPr bwMode="auto">
          <a:xfrm>
            <a:off x="1284288" y="3860800"/>
            <a:ext cx="3384550" cy="431800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296144"/>
          </a:xfrm>
        </p:spPr>
        <p:txBody>
          <a:bodyPr/>
          <a:lstStyle/>
          <a:p>
            <a:r>
              <a:rPr lang="en-US" altLang="zh-CN" b="1" dirty="0"/>
              <a:t>n</a:t>
            </a:r>
            <a:r>
              <a:rPr lang="zh-CN" altLang="en-US" b="1" dirty="0"/>
              <a:t>个人中</a:t>
            </a:r>
            <a:r>
              <a:rPr lang="zh-CN" altLang="en-US" b="1" dirty="0" smtClean="0"/>
              <a:t>选出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个人</a:t>
            </a:r>
            <a:r>
              <a:rPr lang="zh-CN" altLang="en-US" b="1" dirty="0"/>
              <a:t>参加表演，求有多少种选</a:t>
            </a:r>
            <a:r>
              <a:rPr lang="zh-CN" altLang="en-US" b="1" dirty="0" smtClean="0"/>
              <a:t>法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7" name="Picture 3" descr="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17" y="3821000"/>
            <a:ext cx="6348389" cy="100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rmu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63" y="2333997"/>
            <a:ext cx="7959537" cy="9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326" t="24787" r="53150" b="41596"/>
          <a:stretch/>
        </p:blipFill>
        <p:spPr>
          <a:xfrm>
            <a:off x="395536" y="1575574"/>
            <a:ext cx="81009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给你一个数</a:t>
            </a:r>
            <a:r>
              <a:rPr lang="en-US" altLang="zh-CN" dirty="0"/>
              <a:t>n(0 &lt; n &lt; 1,000,000 ) 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遵循下面的规律：当</a:t>
            </a:r>
            <a:r>
              <a:rPr lang="en-US" altLang="zh-CN" dirty="0"/>
              <a:t>n=1</a:t>
            </a:r>
            <a:r>
              <a:rPr lang="zh-CN" altLang="en-US" dirty="0"/>
              <a:t>，</a:t>
            </a:r>
            <a:r>
              <a:rPr lang="en-US" altLang="zh-CN" dirty="0"/>
              <a:t>n = 1</a:t>
            </a:r>
            <a:r>
              <a:rPr lang="zh-CN" altLang="en-US" dirty="0"/>
              <a:t>；当</a:t>
            </a:r>
            <a:r>
              <a:rPr lang="en-US" altLang="zh-CN" dirty="0"/>
              <a:t>n</a:t>
            </a:r>
            <a:r>
              <a:rPr lang="zh-CN" altLang="en-US" dirty="0"/>
              <a:t>为偶数， </a:t>
            </a:r>
            <a:r>
              <a:rPr lang="en-US" altLang="zh-CN" dirty="0"/>
              <a:t>n = n/2</a:t>
            </a:r>
            <a:r>
              <a:rPr lang="zh-CN" altLang="en-US" dirty="0"/>
              <a:t>；当</a:t>
            </a:r>
            <a:r>
              <a:rPr lang="en-US" altLang="zh-CN" dirty="0"/>
              <a:t>n</a:t>
            </a:r>
            <a:r>
              <a:rPr lang="zh-CN" altLang="en-US" dirty="0"/>
              <a:t>为奇数， </a:t>
            </a:r>
            <a:r>
              <a:rPr lang="en-US" altLang="zh-CN" dirty="0"/>
              <a:t>n = 3*n+1</a:t>
            </a:r>
            <a:r>
              <a:rPr lang="zh-CN" altLang="en-US" dirty="0"/>
              <a:t>。自定义一个函数</a:t>
            </a:r>
            <a:r>
              <a:rPr lang="en-US" altLang="zh-CN" dirty="0" err="1"/>
              <a:t>Turn_to_one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，输入</a:t>
            </a:r>
            <a:r>
              <a:rPr lang="en-US" altLang="zh-CN" dirty="0"/>
              <a:t>n</a:t>
            </a:r>
            <a:r>
              <a:rPr lang="zh-CN" altLang="en-US" dirty="0"/>
              <a:t>，按上述规律最后转为</a:t>
            </a:r>
            <a:r>
              <a:rPr lang="en-US" altLang="zh-CN" dirty="0"/>
              <a:t>1</a:t>
            </a:r>
            <a:r>
              <a:rPr lang="zh-CN" altLang="en-US" dirty="0"/>
              <a:t>。输出每次变化的值，并计算转换的次数。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368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963" t="16384" r="56300" b="31791"/>
          <a:stretch/>
        </p:blipFill>
        <p:spPr>
          <a:xfrm>
            <a:off x="683568" y="1124744"/>
            <a:ext cx="6192688" cy="43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583DBD-C13A-40E6-9CCD-2EA098EA5A5D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8375" y="1989138"/>
            <a:ext cx="6840538" cy="2735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例如：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#define N 30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fib[N];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		       fib[0]=fib[1]=1;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        for(n=2;n&lt;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N;n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++)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              fib[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]=fib[</a:t>
            </a:r>
            <a:r>
              <a:rPr lang="en-US" altLang="zh-CN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]+fib[</a:t>
            </a:r>
            <a:r>
              <a:rPr lang="en-US" altLang="zh-CN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用递归法将一个整数转换成字符串形式输出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819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538" t="16384" r="48425" b="26189"/>
          <a:stretch/>
        </p:blipFill>
        <p:spPr>
          <a:xfrm>
            <a:off x="611560" y="1196752"/>
            <a:ext cx="6840760" cy="45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现有一个</a:t>
            </a:r>
            <a:r>
              <a:rPr lang="en-US" altLang="zh-CN" dirty="0"/>
              <a:t>m * n</a:t>
            </a:r>
            <a:r>
              <a:rPr lang="zh-CN" altLang="en-US" dirty="0"/>
              <a:t>的网格，从最左上角出发，每次只能向右或者向下移动一格，问有多少种不同的方法可以到达最右下角的格子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964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963" t="26189" r="50000" b="23387"/>
          <a:stretch/>
        </p:blipFill>
        <p:spPr>
          <a:xfrm>
            <a:off x="467544" y="1052735"/>
            <a:ext cx="6984776" cy="41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DCA45C-943A-4C8D-A1F1-26ED01C8D22B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1166842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可以用高中学过的排列组合来解，见下图一个6*6的格子，从A走到B:   要从A到B，必须向左走6步，向下也走6步，一共12步，我们可以从向下走入手，向下走的方法即从12步里选出6步向下，一共有C(12,6)种，因此从A到B的路线共有组合数C(12,6)种。   对于m*n的格子，一样的，就是从m+n步中选出m步向下或n步向右，因此为C(m+n,m)=C(m+n,n)</a:t>
            </a:r>
            <a:r>
              <a:rPr lang="zh-CN" altLang="en-US" sz="2800" dirty="0" smtClean="0"/>
              <a:t>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F6DFAD-5632-4F7F-8139-9AECA936DD84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5.2.3 </a:t>
            </a:r>
            <a:r>
              <a:rPr lang="zh-CN" altLang="en-US" sz="3600" b="1" smtClean="0"/>
              <a:t>一维数组的初始化</a:t>
            </a:r>
            <a:endParaRPr lang="en-US" altLang="zh-CN" sz="3600" b="1" smtClean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582738"/>
            <a:ext cx="7423150" cy="693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初始化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：在</a:t>
            </a:r>
            <a:r>
              <a:rPr lang="zh-CN" altLang="en-US" sz="28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定义数组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时给数组元素赋值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576263" y="2438400"/>
            <a:ext cx="84534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571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．在定义数组时，对全部数组元素赋初值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例如：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int a[5]={0,1,2,3,4};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此时可以省略数组长度，例如：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int a[ ]={0,1,2,3,4};</a:t>
            </a:r>
            <a:r>
              <a:rPr lang="en-US" altLang="zh-CN" sz="2800" b="1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．在定义数组时，对部分数组元素赋初值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例如：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int a[5]={1,2,3};</a:t>
            </a:r>
            <a:r>
              <a:rPr lang="zh-CN" altLang="en-US" sz="2800" b="1">
                <a:latin typeface="Times New Roman" panose="02020603050405020304" pitchFamily="18" charset="0"/>
              </a:rPr>
              <a:t>系统为其余元素赋 0 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．当初值的个数多于数组元素的个数时，编译出错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例如：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 a[5]={0,1,2,3,4,5};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6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6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6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6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6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6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build="p" autoUpdateAnimBg="0" advAuto="0"/>
      <p:bldP spid="96358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BB228-2074-4F1E-981D-9D654D0E93E1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5.2.4 </a:t>
            </a:r>
            <a:r>
              <a:rPr lang="zh-CN" altLang="en-US" sz="3600" b="1" smtClean="0"/>
              <a:t>一维数组应用举例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5329237"/>
          </a:xfrm>
        </p:spPr>
        <p:txBody>
          <a:bodyPr/>
          <a:lstStyle/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5-2】</a:t>
            </a:r>
            <a:r>
              <a:rPr lang="zh-CN" altLang="en-US" sz="2800" b="1" dirty="0" smtClean="0"/>
              <a:t>（教材</a:t>
            </a:r>
            <a:r>
              <a:rPr lang="en-US" altLang="zh-CN" sz="2800" b="1" dirty="0" smtClean="0"/>
              <a:t>P144</a:t>
            </a:r>
            <a:r>
              <a:rPr lang="zh-CN" altLang="en-US" sz="2800" b="1" dirty="0" smtClean="0"/>
              <a:t>）设计一个程序，将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个人某门课程的成绩输入计算机后输出最高分和最低分。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b="1" dirty="0" smtClean="0"/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思路：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、将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个人的成绩输入到一个一维数组中。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、求若干个数的最大值或最小值常采用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打擂台</a:t>
            </a:r>
            <a:r>
              <a:rPr lang="zh-CN" altLang="en-US" sz="2400" b="1" dirty="0" smtClean="0"/>
              <a:t>的方法：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   首先，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指定</a:t>
            </a:r>
            <a:r>
              <a:rPr lang="zh-CN" altLang="en-US" sz="2400" b="1" dirty="0" smtClean="0"/>
              <a:t>某数为最大值或最小值的擂主：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         如：</a:t>
            </a:r>
            <a:r>
              <a:rPr lang="en-US" altLang="zh-CN" sz="2400" b="1" dirty="0" smtClean="0"/>
              <a:t>max=a[0], min=a[0]</a:t>
            </a:r>
            <a:endParaRPr lang="zh-CN" altLang="en-US" sz="2400" b="1" dirty="0" smtClean="0"/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   然后，将其他各数依次与擂主进行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比较</a:t>
            </a:r>
            <a:r>
              <a:rPr lang="zh-CN" altLang="en-US" sz="2400" b="1" dirty="0" smtClean="0"/>
              <a:t>（循环嵌套分支）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、当所有的数都比较完之后，输出</a:t>
            </a:r>
            <a:r>
              <a:rPr lang="en-US" altLang="zh-CN" sz="2400" b="1" dirty="0" smtClean="0"/>
              <a:t>max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min</a:t>
            </a:r>
            <a:r>
              <a:rPr lang="zh-CN" altLang="en-US" sz="2400" b="1" dirty="0" smtClean="0"/>
              <a:t>的值。 </a:t>
            </a:r>
          </a:p>
          <a:p>
            <a:pPr marL="0" indent="20638" eaLnBrk="1" hangingPunct="1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14382</TotalTime>
  <Words>6672</Words>
  <Application>Microsoft Office PowerPoint</Application>
  <PresentationFormat>全屏显示(4:3)</PresentationFormat>
  <Paragraphs>1096</Paragraphs>
  <Slides>74</Slides>
  <Notes>29</Notes>
  <HiddenSlides>14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Monotype Sorts</vt:lpstr>
      <vt:lpstr>华文行楷</vt:lpstr>
      <vt:lpstr>华文楷体</vt:lpstr>
      <vt:lpstr>华文新魏</vt:lpstr>
      <vt:lpstr>楷体_GB2312</vt:lpstr>
      <vt:lpstr>宋体</vt:lpstr>
      <vt:lpstr>幼圆</vt:lpstr>
      <vt:lpstr>Arial</vt:lpstr>
      <vt:lpstr>Arial Black</vt:lpstr>
      <vt:lpstr>Helvetica</vt:lpstr>
      <vt:lpstr>Symbol</vt:lpstr>
      <vt:lpstr>Tahoma</vt:lpstr>
      <vt:lpstr>Times New Roman</vt:lpstr>
      <vt:lpstr>Wingdings</vt:lpstr>
      <vt:lpstr>Wingdings 3</vt:lpstr>
      <vt:lpstr>Pixel</vt:lpstr>
      <vt:lpstr>PowerPoint 演示文稿</vt:lpstr>
      <vt:lpstr>第5章 数组</vt:lpstr>
      <vt:lpstr>5.1 数组概述</vt:lpstr>
      <vt:lpstr>5.2 一维数组</vt:lpstr>
      <vt:lpstr>5.2.2  一维数组元素的引用</vt:lpstr>
      <vt:lpstr>PowerPoint 演示文稿</vt:lpstr>
      <vt:lpstr>PowerPoint 演示文稿</vt:lpstr>
      <vt:lpstr>5.2.3 一维数组的初始化</vt:lpstr>
      <vt:lpstr>5.2.4 一维数组应用举例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二维数组</vt:lpstr>
      <vt:lpstr>PowerPoint 演示文稿</vt:lpstr>
      <vt:lpstr>5.3.2  二维数组元素的引用</vt:lpstr>
      <vt:lpstr>5.3.2  二维数组元素的引用</vt:lpstr>
      <vt:lpstr>PowerPoint 演示文稿</vt:lpstr>
      <vt:lpstr>PowerPoint 演示文稿</vt:lpstr>
      <vt:lpstr>5.3.3 二维数组的初始化</vt:lpstr>
      <vt:lpstr>PowerPoint 演示文稿</vt:lpstr>
      <vt:lpstr>5.3.4  二维数组应用举例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5.3.5 二维数组（名）作函数参数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 字符数组与字符串</vt:lpstr>
      <vt:lpstr>PowerPoint 演示文稿</vt:lpstr>
      <vt:lpstr>5.4.2 字符数组的定义</vt:lpstr>
      <vt:lpstr>5.4.3  字符数组的初始化</vt:lpstr>
      <vt:lpstr>5.4.4 字符数组的引用</vt:lpstr>
      <vt:lpstr>PowerPoint 演示文稿</vt:lpstr>
      <vt:lpstr>2．对字符数组的整体引用</vt:lpstr>
      <vt:lpstr>PowerPoint 演示文稿</vt:lpstr>
      <vt:lpstr>PowerPoint 演示文稿</vt:lpstr>
      <vt:lpstr>PowerPoint 演示文稿</vt:lpstr>
      <vt:lpstr>1．字符串输入函数gets( )</vt:lpstr>
      <vt:lpstr>2．字符串输出函数puts( )</vt:lpstr>
      <vt:lpstr>3．字符串连接函数 strcat( str1,str2)</vt:lpstr>
      <vt:lpstr>PowerPoint 演示文稿</vt:lpstr>
      <vt:lpstr>PowerPoint 演示文稿</vt:lpstr>
      <vt:lpstr>PowerPoint 演示文稿</vt:lpstr>
      <vt:lpstr>PowerPoint 演示文稿</vt:lpstr>
      <vt:lpstr>5.4.6  字符数组应用举例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ustb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第9章结构体与共用体</dc:title>
  <dc:creator>jsjjc</dc:creator>
  <cp:lastModifiedBy>erikq</cp:lastModifiedBy>
  <cp:revision>448</cp:revision>
  <cp:lastPrinted>1995-12-08T18:33:06Z</cp:lastPrinted>
  <dcterms:created xsi:type="dcterms:W3CDTF">2000-04-11T01:34:34Z</dcterms:created>
  <dcterms:modified xsi:type="dcterms:W3CDTF">2020-11-11T04:33:08Z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chenshy@263.net</vt:lpwstr>
  </property>
  <property fmtid="{D5CDD505-2E9C-101B-9397-08002B2CF9AE}" pid="8" name="HomePage">
    <vt:lpwstr>/~chsy/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</vt:lpwstr>
  </property>
</Properties>
</file>