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257" r:id="rId3"/>
    <p:sldId id="259" r:id="rId5"/>
    <p:sldId id="260" r:id="rId6"/>
    <p:sldId id="290" r:id="rId7"/>
    <p:sldId id="292" r:id="rId8"/>
    <p:sldId id="294" r:id="rId9"/>
    <p:sldId id="295" r:id="rId10"/>
    <p:sldId id="293" r:id="rId11"/>
    <p:sldId id="296" r:id="rId12"/>
    <p:sldId id="297" r:id="rId13"/>
    <p:sldId id="300" r:id="rId14"/>
    <p:sldId id="301" r:id="rId15"/>
    <p:sldId id="302" r:id="rId16"/>
    <p:sldId id="303" r:id="rId17"/>
    <p:sldId id="305" r:id="rId18"/>
    <p:sldId id="307" r:id="rId19"/>
    <p:sldId id="309" r:id="rId20"/>
    <p:sldId id="308" r:id="rId21"/>
    <p:sldId id="312" r:id="rId22"/>
    <p:sldId id="313" r:id="rId23"/>
    <p:sldId id="314" r:id="rId24"/>
    <p:sldId id="315" r:id="rId25"/>
    <p:sldId id="316" r:id="rId26"/>
    <p:sldId id="317" r:id="rId27"/>
    <p:sldId id="319" r:id="rId28"/>
    <p:sldId id="320" r:id="rId29"/>
    <p:sldId id="321" r:id="rId30"/>
    <p:sldId id="323" r:id="rId31"/>
    <p:sldId id="324" r:id="rId32"/>
    <p:sldId id="28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30"/>
        <p:guide pos="385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6B846A-61F7-49BF-860D-9FA6E39E4EDC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6A9A34-428B-4502-B531-ABFF1180BD7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12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4.png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4.xml"/><Relationship Id="rId2" Type="http://schemas.openxmlformats.org/officeDocument/2006/relationships/image" Target="../media/image4.png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6.xml"/><Relationship Id="rId2" Type="http://schemas.openxmlformats.org/officeDocument/2006/relationships/image" Target="../media/image4.png"/><Relationship Id="rId1" Type="http://schemas.openxmlformats.org/officeDocument/2006/relationships/tags" Target="../tags/tag9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9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98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0.xml"/><Relationship Id="rId2" Type="http://schemas.openxmlformats.org/officeDocument/2006/relationships/image" Target="../media/image4.png"/><Relationship Id="rId1" Type="http://schemas.openxmlformats.org/officeDocument/2006/relationships/tags" Target="../tags/tag9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tags" Target="../tags/tag71.xml"/><Relationship Id="rId2" Type="http://schemas.openxmlformats.org/officeDocument/2006/relationships/image" Target="../media/image4.png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tags" Target="../tags/tag76.xml"/><Relationship Id="rId2" Type="http://schemas.openxmlformats.org/officeDocument/2006/relationships/image" Target="../media/image4.png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tags" Target="../tags/tag78.xml"/><Relationship Id="rId2" Type="http://schemas.openxmlformats.org/officeDocument/2006/relationships/image" Target="../media/image4.png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7764145" y="777240"/>
            <a:ext cx="4426585" cy="6076315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6" name="组合 1"/>
          <p:cNvGrpSpPr/>
          <p:nvPr/>
        </p:nvGrpSpPr>
        <p:grpSpPr>
          <a:xfrm>
            <a:off x="1270" y="875030"/>
            <a:ext cx="5223510" cy="5977890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938645" y="1602105"/>
            <a:ext cx="6076950" cy="4425950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197985" y="-1139825"/>
            <a:ext cx="3794760" cy="12190095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0" name="文本框 47"/>
          <p:cNvSpPr txBox="1"/>
          <p:nvPr/>
        </p:nvSpPr>
        <p:spPr>
          <a:xfrm>
            <a:off x="4813776" y="479584"/>
            <a:ext cx="2621756" cy="85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950" dirty="0">
                <a:solidFill>
                  <a:srgbClr val="68D7D8"/>
                </a:solidFill>
              </a:rPr>
              <a:t>2020</a:t>
            </a:r>
            <a:endParaRPr lang="zh-CN" altLang="en-US" sz="49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-371475" y="1296035"/>
            <a:ext cx="5851525" cy="5107305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纯音乐 - 爱的协奏曲 - concerto pour unr j">
            <a:hlinkClick r:id="" action="ppaction://media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5110"/>
            <a:ext cx="4572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6" name="图片 5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386" y="1332151"/>
            <a:ext cx="4489847" cy="20181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382895" y="5355590"/>
            <a:ext cx="30029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by--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乔木老师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QQ:1919270709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5015865" y="4168140"/>
            <a:ext cx="3181985" cy="810260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Autofit/>
          </a:bodyPr>
          <a:p>
            <a:pPr marL="0" lv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endParaRPr lang="en-US" altLang="zh-CN" sz="4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6"/>
            </p:custDataLst>
          </p:nvPr>
        </p:nvGrpSpPr>
        <p:grpSpPr>
          <a:xfrm rot="0">
            <a:off x="4684395" y="3808730"/>
            <a:ext cx="1064260" cy="1169670"/>
            <a:chOff x="2269022" y="2987480"/>
            <a:chExt cx="899403" cy="988076"/>
          </a:xfrm>
        </p:grpSpPr>
        <p:sp>
          <p:nvSpPr>
            <p:cNvPr id="23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9693" y="3102756"/>
              <a:ext cx="539642" cy="727123"/>
            </a:xfrm>
            <a:custGeom>
              <a:avLst/>
              <a:gdLst>
                <a:gd name="T0" fmla="*/ 0 w 426"/>
                <a:gd name="T1" fmla="*/ 0 h 574"/>
                <a:gd name="T2" fmla="*/ 72 w 426"/>
                <a:gd name="T3" fmla="*/ 574 h 574"/>
                <a:gd name="T4" fmla="*/ 426 w 426"/>
                <a:gd name="T5" fmla="*/ 224 h 574"/>
                <a:gd name="T6" fmla="*/ 0 w 426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6" h="574">
                  <a:moveTo>
                    <a:pt x="0" y="0"/>
                  </a:moveTo>
                  <a:lnTo>
                    <a:pt x="72" y="574"/>
                  </a:lnTo>
                  <a:lnTo>
                    <a:pt x="426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29" name="Freeform 5"/>
            <p:cNvSpPr/>
            <p:nvPr>
              <p:custDataLst>
                <p:tags r:id="rId8"/>
              </p:custDataLst>
            </p:nvPr>
          </p:nvSpPr>
          <p:spPr bwMode="auto">
            <a:xfrm>
              <a:off x="2410900" y="2987480"/>
              <a:ext cx="623249" cy="842398"/>
            </a:xfrm>
            <a:custGeom>
              <a:avLst/>
              <a:gdLst>
                <a:gd name="T0" fmla="*/ 30 w 492"/>
                <a:gd name="T1" fmla="*/ 0 h 665"/>
                <a:gd name="T2" fmla="*/ 0 w 492"/>
                <a:gd name="T3" fmla="*/ 665 h 665"/>
                <a:gd name="T4" fmla="*/ 492 w 492"/>
                <a:gd name="T5" fmla="*/ 181 h 665"/>
                <a:gd name="T6" fmla="*/ 30 w 492"/>
                <a:gd name="T7" fmla="*/ 0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2" h="665">
                  <a:moveTo>
                    <a:pt x="30" y="0"/>
                  </a:moveTo>
                  <a:lnTo>
                    <a:pt x="0" y="665"/>
                  </a:lnTo>
                  <a:lnTo>
                    <a:pt x="492" y="18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  <p:sp>
          <p:nvSpPr>
            <p:cNvPr id="30" name="Freeform 7"/>
            <p:cNvSpPr/>
            <p:nvPr>
              <p:custDataLst>
                <p:tags r:id="rId9"/>
              </p:custDataLst>
            </p:nvPr>
          </p:nvSpPr>
          <p:spPr bwMode="auto">
            <a:xfrm>
              <a:off x="2269022" y="3083754"/>
              <a:ext cx="899403" cy="891802"/>
            </a:xfrm>
            <a:custGeom>
              <a:avLst/>
              <a:gdLst>
                <a:gd name="T0" fmla="*/ 705 w 710"/>
                <a:gd name="T1" fmla="*/ 0 h 704"/>
                <a:gd name="T2" fmla="*/ 710 w 710"/>
                <a:gd name="T3" fmla="*/ 5 h 704"/>
                <a:gd name="T4" fmla="*/ 0 w 710"/>
                <a:gd name="T5" fmla="*/ 704 h 704"/>
                <a:gd name="T6" fmla="*/ 0 w 710"/>
                <a:gd name="T7" fmla="*/ 704 h 704"/>
                <a:gd name="T8" fmla="*/ 705 w 710"/>
                <a:gd name="T9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0" h="704">
                  <a:moveTo>
                    <a:pt x="705" y="0"/>
                  </a:moveTo>
                  <a:lnTo>
                    <a:pt x="710" y="5"/>
                  </a:lnTo>
                  <a:lnTo>
                    <a:pt x="0" y="704"/>
                  </a:lnTo>
                  <a:lnTo>
                    <a:pt x="0" y="70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4000" tIns="35100" rIns="67500" bIns="35100" numCol="1" anchor="ctr" anchorCtr="0" compatLnSpc="1">
              <a:normAutofit/>
            </a:bodyPr>
            <a:p>
              <a:endParaRPr lang="zh-CN" altLang="en-US" sz="1350"/>
            </a:p>
          </p:txBody>
        </p:sp>
      </p:grpSp>
      <p:cxnSp>
        <p:nvCxnSpPr>
          <p:cNvPr id="21" name="直接连接符 20"/>
          <p:cNvCxnSpPr/>
          <p:nvPr>
            <p:custDataLst>
              <p:tags r:id="rId10"/>
            </p:custDataLst>
          </p:nvPr>
        </p:nvCxnSpPr>
        <p:spPr>
          <a:xfrm flipH="1">
            <a:off x="5015865" y="4827270"/>
            <a:ext cx="29159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1"/>
            </p:custDataLst>
          </p:nvPr>
        </p:nvCxnSpPr>
        <p:spPr>
          <a:xfrm flipH="1">
            <a:off x="5748655" y="4185920"/>
            <a:ext cx="21831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55050" y="-3003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7465" y="68580"/>
            <a:ext cx="698627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PyCharm--</a:t>
            </a:r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实现部分</a:t>
            </a:r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汉化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705" y="1033780"/>
            <a:ext cx="61226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找到汉化文件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汉化_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" y="1740535"/>
            <a:ext cx="5751830" cy="1758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485" y="3641725"/>
            <a:ext cx="57854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找到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pycharm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安装的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lib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文件夹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在里面粘贴汉化文件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然后重启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PyCharm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即可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汉化_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" y="5331460"/>
            <a:ext cx="10643235" cy="14236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55050" y="-3003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0" y="-3810"/>
            <a:ext cx="527621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Debug</a:t>
            </a:r>
            <a:endParaRPr lang="en-US" altLang="zh-CN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debug模式介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8210"/>
            <a:ext cx="8419465" cy="59620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9815" y="-3257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1430" y="-16510"/>
            <a:ext cx="711517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注 释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说明书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615" y="1187450"/>
            <a:ext cx="5715000" cy="4483100"/>
          </a:xfrm>
          <a:prstGeom prst="rect">
            <a:avLst/>
          </a:prstGeom>
        </p:spPr>
      </p:pic>
      <p:pic>
        <p:nvPicPr>
          <p:cNvPr id="4" name="图片 3" descr="吊牌图片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" y="1187450"/>
            <a:ext cx="5433060" cy="33578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9815" y="-3257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1430" y="-16510"/>
            <a:ext cx="711517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注 释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30" y="1151890"/>
            <a:ext cx="122066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 注释是用于在程序指定位置添加说明性的信息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● 注释不参与程序运行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仅起到说明作用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9815" y="-3257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1430" y="-16510"/>
            <a:ext cx="711517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注 释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30" y="1167130"/>
            <a:ext cx="1220660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 单行注释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#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说明性文字信息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快捷键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Ctrl + /(?)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●多行注释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格式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''''''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说明性文字信息 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''''''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快捷键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无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9815" y="-3257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240" y="-5715"/>
            <a:ext cx="821372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算术运算符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运算符图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" y="1890395"/>
            <a:ext cx="12172315" cy="47440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9815" y="-3257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875" y="34290"/>
            <a:ext cx="877760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运算符优先级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运算符优先级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" y="1755140"/>
            <a:ext cx="12202160" cy="50628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9815" y="-3257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-10160" y="30480"/>
            <a:ext cx="358775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 </a:t>
            </a:r>
            <a:r>
              <a:rPr lang="en-US" altLang="zh-CN"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5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重点</a:t>
            </a:r>
            <a:r>
              <a:rPr lang="en-US" altLang="zh-CN"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altLang="en-US" sz="5400"/>
          </a:p>
        </p:txBody>
      </p:sp>
      <p:pic>
        <p:nvPicPr>
          <p:cNvPr id="3" name="图片 2" descr="箱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115" y="4390390"/>
            <a:ext cx="3275330" cy="2456815"/>
          </a:xfrm>
          <a:prstGeom prst="rect">
            <a:avLst/>
          </a:prstGeom>
        </p:spPr>
      </p:pic>
      <p:pic>
        <p:nvPicPr>
          <p:cNvPr id="4" name="图片 3" descr="箱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910" y="4390390"/>
            <a:ext cx="3275330" cy="2456815"/>
          </a:xfrm>
          <a:prstGeom prst="rect">
            <a:avLst/>
          </a:prstGeom>
        </p:spPr>
      </p:pic>
      <p:pic>
        <p:nvPicPr>
          <p:cNvPr id="5" name="图片 4" descr="箱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60" y="4390390"/>
            <a:ext cx="3275330" cy="2456815"/>
          </a:xfrm>
          <a:prstGeom prst="rect">
            <a:avLst/>
          </a:prstGeom>
        </p:spPr>
      </p:pic>
      <p:pic>
        <p:nvPicPr>
          <p:cNvPr id="6" name="图片 5" descr="书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605" y="1052195"/>
            <a:ext cx="2800350" cy="1857375"/>
          </a:xfrm>
          <a:prstGeom prst="rect">
            <a:avLst/>
          </a:prstGeom>
        </p:spPr>
      </p:pic>
      <p:pic>
        <p:nvPicPr>
          <p:cNvPr id="7" name="图片 6" descr="蔬菜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200" y="437515"/>
            <a:ext cx="4222115" cy="2639060"/>
          </a:xfrm>
          <a:prstGeom prst="rect">
            <a:avLst/>
          </a:prstGeom>
        </p:spPr>
      </p:pic>
      <p:pic>
        <p:nvPicPr>
          <p:cNvPr id="8" name="图片 7" descr="猫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755" y="1052195"/>
            <a:ext cx="2641600" cy="1981200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1156970" y="3076575"/>
            <a:ext cx="725170" cy="1132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5733415" y="3076575"/>
            <a:ext cx="725170" cy="1132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10076180" y="3076575"/>
            <a:ext cx="725170" cy="1132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9815" y="-3257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0" y="8890"/>
            <a:ext cx="94595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 </a:t>
            </a:r>
            <a:r>
              <a:rPr lang="en-US" altLang="zh-CN"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5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重点</a:t>
            </a:r>
            <a:r>
              <a:rPr lang="en-US" altLang="zh-CN"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5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115060"/>
            <a:ext cx="1217549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概念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一个容器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计算机当中的存储空间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在计算机内存中保存数据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保存数据的格式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lang="zh-CN" altLang="en-US" sz="2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endParaRPr lang="zh-CN" altLang="en-US" sz="28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注意事项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首次使用变量会在内存中划分空间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并初始化值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再次使用变量不再划分空间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修改原空间中的值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02980" y="-3257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0" y="8890"/>
            <a:ext cx="94595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 </a:t>
            </a:r>
            <a:r>
              <a:rPr lang="en-US" altLang="zh-CN"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5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重点</a:t>
            </a:r>
            <a:r>
              <a:rPr lang="en-US" altLang="zh-CN"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5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364615"/>
            <a:ext cx="1217549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使用数据的格式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</a:t>
            </a:r>
            <a:endParaRPr lang="zh-CN" altLang="en-US" sz="2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保存数据与使用数据如何区分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 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xxx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保存 </a:t>
            </a:r>
            <a:r>
              <a:rPr lang="en-US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存值</a:t>
            </a:r>
            <a:r>
              <a:rPr lang="en-US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           </a:t>
            </a:r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 </a:t>
            </a:r>
            <a:r>
              <a:rPr lang="en-US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取值</a:t>
            </a:r>
            <a:r>
              <a:rPr lang="en-US" altLang="zh-CN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泪滴形 16"/>
          <p:cNvSpPr/>
          <p:nvPr/>
        </p:nvSpPr>
        <p:spPr>
          <a:xfrm>
            <a:off x="4581525" y="2870597"/>
            <a:ext cx="531019" cy="52982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泪滴形 17"/>
          <p:cNvSpPr/>
          <p:nvPr/>
        </p:nvSpPr>
        <p:spPr>
          <a:xfrm>
            <a:off x="4581525" y="3860006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泪滴形 18"/>
          <p:cNvSpPr/>
          <p:nvPr/>
        </p:nvSpPr>
        <p:spPr>
          <a:xfrm>
            <a:off x="4581525" y="4849416"/>
            <a:ext cx="531019" cy="531019"/>
          </a:xfrm>
          <a:prstGeom prst="teardrop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19"/>
          <p:cNvSpPr txBox="1"/>
          <p:nvPr/>
        </p:nvSpPr>
        <p:spPr>
          <a:xfrm>
            <a:off x="5417344" y="1997234"/>
            <a:ext cx="3726656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1E7273"/>
                </a:solidFill>
              </a:rPr>
              <a:t>Pycharm</a:t>
            </a:r>
            <a:r>
              <a:rPr lang="zh-CN" altLang="en-US" sz="2100" dirty="0">
                <a:solidFill>
                  <a:srgbClr val="1E7273"/>
                </a:solidFill>
              </a:rPr>
              <a:t>的介绍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1" name="文本框 20"/>
          <p:cNvSpPr txBox="1"/>
          <p:nvPr/>
        </p:nvSpPr>
        <p:spPr>
          <a:xfrm>
            <a:off x="5417344" y="2928303"/>
            <a:ext cx="3945731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1E7273"/>
                </a:solidFill>
              </a:rPr>
              <a:t>BUG</a:t>
            </a:r>
            <a:endParaRPr lang="en-US" altLang="zh-CN" sz="2100" dirty="0">
              <a:solidFill>
                <a:srgbClr val="1E7273"/>
              </a:solidFill>
            </a:endParaRPr>
          </a:p>
        </p:txBody>
      </p:sp>
      <p:sp>
        <p:nvSpPr>
          <p:cNvPr id="9232" name="文本框 21"/>
          <p:cNvSpPr txBox="1"/>
          <p:nvPr/>
        </p:nvSpPr>
        <p:spPr>
          <a:xfrm>
            <a:off x="5417344" y="3983831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1E7273"/>
                </a:solidFill>
              </a:rPr>
              <a:t>Debug</a:t>
            </a:r>
            <a:r>
              <a:rPr lang="zh-CN" altLang="en-US" sz="2100" dirty="0">
                <a:solidFill>
                  <a:srgbClr val="1E7273"/>
                </a:solidFill>
              </a:rPr>
              <a:t>模式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sp>
        <p:nvSpPr>
          <p:cNvPr id="9233" name="文本框 22"/>
          <p:cNvSpPr txBox="1"/>
          <p:nvPr/>
        </p:nvSpPr>
        <p:spPr>
          <a:xfrm>
            <a:off x="5417344" y="4966335"/>
            <a:ext cx="3626644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注释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22055" y="-3257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810" y="31750"/>
            <a:ext cx="88182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命名规范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10" y="1364615"/>
            <a:ext cx="1221295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变量名命名要满足</a:t>
            </a:r>
            <a:r>
              <a:rPr lang="zh-CN" altLang="en-US" sz="4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标识符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的命名规范。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标识符规定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1. 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只能由</a:t>
            </a:r>
            <a:r>
              <a:rPr lang="zh-CN" altLang="en-US" sz="4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数字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4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字母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en-US" altLang="zh-CN" sz="4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下划线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组成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2. 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不能以数字开头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3. 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不能是</a:t>
            </a:r>
            <a:r>
              <a:rPr lang="zh-CN" altLang="en-US" sz="4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关键字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4. 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区分大小写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9815" y="-294640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4605" y="31750"/>
            <a:ext cx="866457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变量名命名规范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05" y="1395730"/>
            <a:ext cx="1200594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只能由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数字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字母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_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下划线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组成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不能以数字开头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不能是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关键字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区分大小写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3600"/>
          </a:p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以下变量名是否是符合规范的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name,	Name,	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666haha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	_age,   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#six,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hello_python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  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hello!hello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	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(lalala)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	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美女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	</a:t>
            </a:r>
            <a:r>
              <a:rPr lang="en-US" altLang="zh-CN" sz="3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_______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	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	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try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9815" y="-294640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-3175" y="31750"/>
            <a:ext cx="843343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命名约定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3175" y="1198880"/>
            <a:ext cx="1224407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下划线分割法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:	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变量名</a:t>
            </a:r>
            <a:endParaRPr lang="en-US" altLang="zh-CN" sz="3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多个单词组成的名称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, 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使用小写字母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中间使用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_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分开。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user_name,	first_name,	card_id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大</a:t>
            </a:r>
            <a:r>
              <a:rPr lang="zh-CN" altLang="en-US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驼峰命名法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3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多个单词组成的名称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每个单词的首字母大写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其余字母小写。</a:t>
            </a:r>
            <a:endParaRPr lang="zh-CN" altLang="en-US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UserName,	FirstName,	CardId</a:t>
            </a:r>
            <a:endParaRPr lang="en-US" altLang="zh-CN" sz="3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9815" y="-294640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4605" y="31750"/>
            <a:ext cx="944816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变量类型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169035"/>
            <a:ext cx="12212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变量类型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用于描述变量中保存的数据的种类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9815" y="-294640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4605" y="31750"/>
            <a:ext cx="944816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变量类型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169035"/>
            <a:ext cx="122129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数值型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1045210" y="1990725"/>
          <a:ext cx="8531860" cy="244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611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中文名称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作用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举例</a:t>
                      </a:r>
                      <a:endParaRPr lang="zh-CN" altLang="en-US"/>
                    </a:p>
                  </a:txBody>
                  <a:tcPr/>
                </a:tc>
              </a:tr>
              <a:tr h="611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int</a:t>
                      </a:r>
                      <a:endParaRPr lang="en-US" altLang="zh-CN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整型</a:t>
                      </a:r>
                      <a:endParaRPr lang="zh-CN" altLang="en-US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整数</a:t>
                      </a:r>
                      <a:endParaRPr lang="zh-CN" altLang="en-US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1, 2, 3, 4, .......</a:t>
                      </a:r>
                      <a:endParaRPr lang="en-US" altLang="zh-CN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11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float</a:t>
                      </a:r>
                      <a:endParaRPr lang="en-US" altLang="zh-CN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浮点型</a:t>
                      </a:r>
                      <a:endParaRPr lang="zh-CN" altLang="en-US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小数</a:t>
                      </a:r>
                      <a:endParaRPr lang="zh-CN" altLang="en-US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1.1, 1.2, 1.23, ......</a:t>
                      </a:r>
                      <a:endParaRPr lang="en-US" altLang="zh-CN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11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bool</a:t>
                      </a:r>
                      <a:endParaRPr lang="en-US" altLang="zh-CN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布尔型</a:t>
                      </a:r>
                      <a:endParaRPr lang="zh-CN" altLang="en-US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逻辑值</a:t>
                      </a:r>
                      <a:endParaRPr lang="zh-CN" altLang="en-US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Ture(1), False(0)</a:t>
                      </a:r>
                      <a:endParaRPr lang="en-US" altLang="zh-CN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9815" y="-294640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4605" y="31750"/>
            <a:ext cx="944816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变量类型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169035"/>
            <a:ext cx="122129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		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数值型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930910" y="2008505"/>
          <a:ext cx="9847580" cy="1748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1895"/>
                <a:gridCol w="2461895"/>
                <a:gridCol w="2461895"/>
                <a:gridCol w="2461895"/>
              </a:tblGrid>
              <a:tr h="636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中文名称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作用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举例</a:t>
                      </a:r>
                      <a:endParaRPr lang="zh-CN" altLang="en-US"/>
                    </a:p>
                  </a:txBody>
                  <a:tcPr/>
                </a:tc>
              </a:tr>
              <a:tr h="1111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str</a:t>
                      </a:r>
                      <a:endParaRPr lang="en-US" altLang="zh-CN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字符串</a:t>
                      </a:r>
                      <a:endParaRPr lang="zh-CN" altLang="en-US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>
                          <a:latin typeface="微软雅黑" panose="020B0503020204020204" charset="-122"/>
                          <a:ea typeface="微软雅黑" panose="020B0503020204020204" charset="-122"/>
                        </a:rPr>
                        <a:t>字符串</a:t>
                      </a:r>
                      <a:endParaRPr lang="zh-CN" altLang="en-US" sz="3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“hello””sixstar” , .......</a:t>
                      </a:r>
                      <a:endParaRPr lang="en-US" altLang="zh-CN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9815" y="-294640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0" y="6985"/>
            <a:ext cx="8783955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输 入</a:t>
            </a:r>
            <a:endParaRPr lang="zh-CN" altLang="en-US" sz="6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395730"/>
            <a:ext cx="122269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▲语法格式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格式一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en-US" altLang="zh-CN" sz="4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input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 # 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不常用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格式二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en-US" altLang="zh-CN" sz="4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input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(“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提示信息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”)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▲语法格式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格式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zh-CN" altLang="en-US" sz="4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input(......)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9815" y="-294640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9530" y="38735"/>
            <a:ext cx="550672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输 出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85" y="1315720"/>
            <a:ext cx="121754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语法格式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格式一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print(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格式二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print(“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格式化字符串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 %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格式三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print(“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格式化字符串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 %  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...))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9815" y="-294640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2385" y="38735"/>
            <a:ext cx="700024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输出占位符</a:t>
            </a:r>
            <a:endParaRPr lang="zh-CN" alt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1828800" y="1905000"/>
          <a:ext cx="8533765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占位符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作用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%s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字符串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%d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整数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822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%4d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整数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数字设置位数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不足前面补空白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%f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浮点数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%.4f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设置小数位数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</a:t>
                      </a: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四舍五入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%%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输出</a:t>
                      </a: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%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....................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..........................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9815" y="-294640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2385" y="38735"/>
            <a:ext cx="739838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总 结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75" y="1282700"/>
            <a:ext cx="1222565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两种格式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类型转换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三个格式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六种占位符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"/>
          <a:srcRect l="9335" t="213" b="5008"/>
          <a:stretch>
            <a:fillRect/>
          </a:stretch>
        </p:blipFill>
        <p:spPr>
          <a:xfrm>
            <a:off x="1525502" y="2492723"/>
            <a:ext cx="3503699" cy="3508027"/>
          </a:xfrm>
          <a:custGeom>
            <a:avLst/>
            <a:gdLst>
              <a:gd name="connsiteX0" fmla="*/ 0 w 4666343"/>
              <a:gd name="connsiteY0" fmla="*/ 0 h 4615644"/>
              <a:gd name="connsiteX1" fmla="*/ 4666343 w 4666343"/>
              <a:gd name="connsiteY1" fmla="*/ 4615643 h 4615644"/>
              <a:gd name="connsiteX2" fmla="*/ 4666343 w 4666343"/>
              <a:gd name="connsiteY2" fmla="*/ 4615644 h 4615644"/>
              <a:gd name="connsiteX3" fmla="*/ 0 w 4666343"/>
              <a:gd name="connsiteY3" fmla="*/ 4615644 h 461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343" h="4615644">
                <a:moveTo>
                  <a:pt x="0" y="0"/>
                </a:moveTo>
                <a:lnTo>
                  <a:pt x="4666343" y="4615643"/>
                </a:lnTo>
                <a:lnTo>
                  <a:pt x="4666343" y="4615644"/>
                </a:lnTo>
                <a:lnTo>
                  <a:pt x="0" y="4615644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l="17182" t="6007" r="30442" b="23424"/>
          <a:stretch>
            <a:fillRect/>
          </a:stretch>
        </p:blipFill>
        <p:spPr>
          <a:xfrm rot="16200000">
            <a:off x="7934749" y="858752"/>
            <a:ext cx="2734754" cy="2737756"/>
          </a:xfrm>
          <a:custGeom>
            <a:avLst/>
            <a:gdLst>
              <a:gd name="connsiteX0" fmla="*/ 3646338 w 3646338"/>
              <a:gd name="connsiteY0" fmla="*/ 0 h 3650343"/>
              <a:gd name="connsiteX1" fmla="*/ 3646338 w 3646338"/>
              <a:gd name="connsiteY1" fmla="*/ 3650343 h 3650343"/>
              <a:gd name="connsiteX2" fmla="*/ 0 w 3646338"/>
              <a:gd name="connsiteY2" fmla="*/ 3650343 h 365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338" h="3650343">
                <a:moveTo>
                  <a:pt x="3646338" y="0"/>
                </a:moveTo>
                <a:lnTo>
                  <a:pt x="3646338" y="3650343"/>
                </a:lnTo>
                <a:lnTo>
                  <a:pt x="0" y="3650343"/>
                </a:lnTo>
                <a:close/>
              </a:path>
            </a:pathLst>
          </a:custGeom>
        </p:spPr>
      </p:pic>
      <p:sp>
        <p:nvSpPr>
          <p:cNvPr id="9" name="任意多边形: 形状 8"/>
          <p:cNvSpPr/>
          <p:nvPr/>
        </p:nvSpPr>
        <p:spPr>
          <a:xfrm rot="16200000">
            <a:off x="1719858" y="1846064"/>
            <a:ext cx="602456" cy="52030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2281238" y="950119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2281238" y="2800350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文本框 11"/>
          <p:cNvSpPr txBox="1"/>
          <p:nvPr/>
        </p:nvSpPr>
        <p:spPr>
          <a:xfrm>
            <a:off x="2697956" y="1725216"/>
            <a:ext cx="1352550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>
                <a:solidFill>
                  <a:schemeClr val="accent1"/>
                </a:solidFill>
              </a:rPr>
              <a:t>目录</a:t>
            </a:r>
            <a:endParaRPr lang="zh-CN" altLang="en-US" sz="4500" dirty="0">
              <a:solidFill>
                <a:schemeClr val="accent1"/>
              </a:solidFill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521619" y="2489597"/>
            <a:ext cx="3507581" cy="3511154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10800000">
            <a:off x="7933135" y="857250"/>
            <a:ext cx="2734866" cy="2737247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4581525" y="187999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05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30" name="文本框 19"/>
          <p:cNvSpPr txBox="1"/>
          <p:nvPr/>
        </p:nvSpPr>
        <p:spPr>
          <a:xfrm>
            <a:off x="5432584" y="1910239"/>
            <a:ext cx="3726656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solidFill>
                  <a:srgbClr val="1E7273"/>
                </a:solidFill>
              </a:rPr>
              <a:t>算数运算符 </a:t>
            </a:r>
            <a:endParaRPr lang="zh-CN" altLang="en-US" sz="2100" dirty="0">
              <a:solidFill>
                <a:srgbClr val="1E7273"/>
              </a:solidFill>
            </a:endParaRPr>
          </a:p>
        </p:txBody>
      </p:sp>
      <p:pic>
        <p:nvPicPr>
          <p:cNvPr id="9234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781" y="859631"/>
            <a:ext cx="3055144" cy="137398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泪滴形 1"/>
          <p:cNvSpPr/>
          <p:nvPr/>
        </p:nvSpPr>
        <p:spPr>
          <a:xfrm>
            <a:off x="4581525" y="2732167"/>
            <a:ext cx="531019" cy="531019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06</a:t>
            </a:r>
            <a:endParaRPr kumimoji="0" lang="zh-CN" altLang="en-US" sz="15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32425" y="2832735"/>
            <a:ext cx="2943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rgbClr val="1E727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</a:t>
            </a:r>
            <a:r>
              <a:rPr lang="en-US" altLang="zh-CN" sz="2000" dirty="0">
                <a:solidFill>
                  <a:srgbClr val="1E727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重点</a:t>
            </a:r>
            <a:r>
              <a:rPr lang="en-US" altLang="zh-CN" sz="2000" dirty="0">
                <a:solidFill>
                  <a:srgbClr val="1E727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en-US" altLang="zh-CN" sz="2000" dirty="0">
              <a:solidFill>
                <a:srgbClr val="1E727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32425" y="4413885"/>
            <a:ext cx="2943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 dirty="0">
              <a:solidFill>
                <a:srgbClr val="1E727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grayscl/>
          </a:blip>
          <a:srcRect l="22121" r="38969" b="19988"/>
          <a:stretch>
            <a:fillRect/>
          </a:stretch>
        </p:blipFill>
        <p:spPr>
          <a:xfrm>
            <a:off x="6939783" y="868132"/>
            <a:ext cx="3728217" cy="5117724"/>
          </a:xfrm>
          <a:custGeom>
            <a:avLst/>
            <a:gdLst>
              <a:gd name="connsiteX0" fmla="*/ 4970956 w 4970956"/>
              <a:gd name="connsiteY0" fmla="*/ 0 h 6823632"/>
              <a:gd name="connsiteX1" fmla="*/ 4970955 w 4970956"/>
              <a:gd name="connsiteY1" fmla="*/ 6823632 h 6823632"/>
              <a:gd name="connsiteX2" fmla="*/ 0 w 4970956"/>
              <a:gd name="connsiteY2" fmla="*/ 2796163 h 682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0956" h="6823632">
                <a:moveTo>
                  <a:pt x="4970956" y="0"/>
                </a:moveTo>
                <a:lnTo>
                  <a:pt x="4970955" y="6823632"/>
                </a:lnTo>
                <a:lnTo>
                  <a:pt x="0" y="2796163"/>
                </a:lnTo>
                <a:close/>
              </a:path>
            </a:pathLst>
          </a:custGeom>
        </p:spPr>
      </p:pic>
      <p:sp>
        <p:nvSpPr>
          <p:cNvPr id="16" name="任意多边形: 形状 15"/>
          <p:cNvSpPr/>
          <p:nvPr/>
        </p:nvSpPr>
        <p:spPr>
          <a:xfrm rot="16200000">
            <a:off x="4604742" y="3100983"/>
            <a:ext cx="603647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652" name="组合 1"/>
          <p:cNvGrpSpPr/>
          <p:nvPr/>
        </p:nvGrpSpPr>
        <p:grpSpPr>
          <a:xfrm>
            <a:off x="1524000" y="875110"/>
            <a:ext cx="3700463" cy="4157663"/>
            <a:chOff x="-1" y="565806"/>
            <a:chExt cx="4933951" cy="5543551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8688" t="282" r="51600" b="17821"/>
            <a:stretch>
              <a:fillRect/>
            </a:stretch>
          </p:blipFill>
          <p:spPr>
            <a:xfrm>
              <a:off x="0" y="565806"/>
              <a:ext cx="4778923" cy="5543551"/>
            </a:xfrm>
            <a:custGeom>
              <a:avLst/>
              <a:gdLst>
                <a:gd name="connsiteX0" fmla="*/ 0 w 4841735"/>
                <a:gd name="connsiteY0" fmla="*/ 0 h 5616413"/>
                <a:gd name="connsiteX1" fmla="*/ 4841735 w 4841735"/>
                <a:gd name="connsiteY1" fmla="*/ 2808207 h 5616413"/>
                <a:gd name="connsiteX2" fmla="*/ 0 w 4841735"/>
                <a:gd name="connsiteY2" fmla="*/ 5616413 h 56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1735" h="5616413">
                  <a:moveTo>
                    <a:pt x="0" y="0"/>
                  </a:moveTo>
                  <a:lnTo>
                    <a:pt x="4841735" y="2808207"/>
                  </a:lnTo>
                  <a:lnTo>
                    <a:pt x="0" y="5616413"/>
                  </a:lnTo>
                  <a:close/>
                </a:path>
              </a:pathLst>
            </a:custGeom>
          </p:spPr>
        </p:pic>
        <p:sp>
          <p:nvSpPr>
            <p:cNvPr id="19" name="任意多边形: 形状 18"/>
            <p:cNvSpPr/>
            <p:nvPr/>
          </p:nvSpPr>
          <p:spPr>
            <a:xfrm rot="5400000">
              <a:off x="-304801" y="870606"/>
              <a:ext cx="5543551" cy="4933951"/>
            </a:xfrm>
            <a:custGeom>
              <a:avLst/>
              <a:gdLst>
                <a:gd name="connsiteX0" fmla="*/ 363359 w 3103418"/>
                <a:gd name="connsiteY0" fmla="*/ 2435214 h 2675360"/>
                <a:gd name="connsiteX1" fmla="*/ 2740059 w 3103418"/>
                <a:gd name="connsiteY1" fmla="*/ 2435214 h 2675360"/>
                <a:gd name="connsiteX2" fmla="*/ 1551709 w 3103418"/>
                <a:gd name="connsiteY2" fmla="*/ 386337 h 2675360"/>
                <a:gd name="connsiteX3" fmla="*/ 0 w 3103418"/>
                <a:gd name="connsiteY3" fmla="*/ 2675360 h 2675360"/>
                <a:gd name="connsiteX4" fmla="*/ 1551709 w 3103418"/>
                <a:gd name="connsiteY4" fmla="*/ 0 h 2675360"/>
                <a:gd name="connsiteX5" fmla="*/ 3103418 w 3103418"/>
                <a:gd name="connsiteY5" fmla="*/ 2675360 h 26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3418" h="2675360">
                  <a:moveTo>
                    <a:pt x="363359" y="2435214"/>
                  </a:moveTo>
                  <a:lnTo>
                    <a:pt x="2740059" y="2435214"/>
                  </a:lnTo>
                  <a:lnTo>
                    <a:pt x="1551709" y="386337"/>
                  </a:lnTo>
                  <a:close/>
                  <a:moveTo>
                    <a:pt x="0" y="2675360"/>
                  </a:moveTo>
                  <a:lnTo>
                    <a:pt x="1551709" y="0"/>
                  </a:lnTo>
                  <a:lnTo>
                    <a:pt x="3103418" y="267536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任意多边形: 形状 19"/>
          <p:cNvSpPr/>
          <p:nvPr/>
        </p:nvSpPr>
        <p:spPr>
          <a:xfrm rot="16200000">
            <a:off x="2726531" y="1137047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任意多边形: 形状 42"/>
          <p:cNvSpPr/>
          <p:nvPr/>
        </p:nvSpPr>
        <p:spPr>
          <a:xfrm rot="16200000">
            <a:off x="6245423" y="1551980"/>
            <a:ext cx="5117306" cy="3727847"/>
          </a:xfrm>
          <a:custGeom>
            <a:avLst/>
            <a:gdLst>
              <a:gd name="connsiteX0" fmla="*/ 6823632 w 6823632"/>
              <a:gd name="connsiteY0" fmla="*/ 4970956 h 4970956"/>
              <a:gd name="connsiteX1" fmla="*/ 0 w 6823632"/>
              <a:gd name="connsiteY1" fmla="*/ 4970955 h 4970956"/>
              <a:gd name="connsiteX2" fmla="*/ 4027469 w 6823632"/>
              <a:gd name="connsiteY2" fmla="*/ 0 h 4970956"/>
              <a:gd name="connsiteX3" fmla="*/ 6823632 w 6823632"/>
              <a:gd name="connsiteY3" fmla="*/ 4970956 h 497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3632" h="4970956">
                <a:moveTo>
                  <a:pt x="6823632" y="4970956"/>
                </a:moveTo>
                <a:lnTo>
                  <a:pt x="0" y="4970955"/>
                </a:lnTo>
                <a:lnTo>
                  <a:pt x="4027469" y="0"/>
                </a:lnTo>
                <a:lnTo>
                  <a:pt x="6823632" y="497095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16200000">
            <a:off x="4580255" y="-101600"/>
            <a:ext cx="3032125" cy="9144000"/>
          </a:xfrm>
          <a:custGeom>
            <a:avLst/>
            <a:gdLst>
              <a:gd name="connsiteX0" fmla="*/ 4061839 w 4061839"/>
              <a:gd name="connsiteY0" fmla="*/ 7221046 h 12192001"/>
              <a:gd name="connsiteX1" fmla="*/ 34370 w 4061839"/>
              <a:gd name="connsiteY1" fmla="*/ 12192001 h 12192001"/>
              <a:gd name="connsiteX2" fmla="*/ 0 w 4061839"/>
              <a:gd name="connsiteY2" fmla="*/ 12192001 h 12192001"/>
              <a:gd name="connsiteX3" fmla="*/ 1 w 4061839"/>
              <a:gd name="connsiteY3" fmla="*/ 0 h 12192001"/>
              <a:gd name="connsiteX4" fmla="*/ 4061839 w 4061839"/>
              <a:gd name="connsiteY4" fmla="*/ 7221046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839" h="12192001">
                <a:moveTo>
                  <a:pt x="4061839" y="7221046"/>
                </a:moveTo>
                <a:lnTo>
                  <a:pt x="34370" y="12192001"/>
                </a:lnTo>
                <a:lnTo>
                  <a:pt x="0" y="12192001"/>
                </a:lnTo>
                <a:lnTo>
                  <a:pt x="1" y="0"/>
                </a:lnTo>
                <a:lnTo>
                  <a:pt x="4061839" y="72210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6" name="文本框 47"/>
          <p:cNvSpPr txBox="1"/>
          <p:nvPr/>
        </p:nvSpPr>
        <p:spPr>
          <a:xfrm>
            <a:off x="3374231" y="733425"/>
            <a:ext cx="5578079" cy="168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350" dirty="0">
                <a:solidFill>
                  <a:srgbClr val="68D7D8"/>
                </a:solidFill>
              </a:rPr>
              <a:t>THANKS</a:t>
            </a:r>
            <a:endParaRPr lang="zh-CN" altLang="en-US" sz="10350" dirty="0">
              <a:solidFill>
                <a:srgbClr val="68D7D8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1237060" y="1210866"/>
            <a:ext cx="4157663" cy="3583781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5400000" flipH="1">
            <a:off x="1487091" y="5310188"/>
            <a:ext cx="536972" cy="463154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5400000" flipH="1">
            <a:off x="9194006" y="965597"/>
            <a:ext cx="602456" cy="519113"/>
          </a:xfrm>
          <a:custGeom>
            <a:avLst/>
            <a:gdLst>
              <a:gd name="connsiteX0" fmla="*/ 919019 w 1838037"/>
              <a:gd name="connsiteY0" fmla="*/ 603392 h 1584515"/>
              <a:gd name="connsiteX1" fmla="*/ 574964 w 1838037"/>
              <a:gd name="connsiteY1" fmla="*/ 1196589 h 1584515"/>
              <a:gd name="connsiteX2" fmla="*/ 1263073 w 1838037"/>
              <a:gd name="connsiteY2" fmla="*/ 1196589 h 1584515"/>
              <a:gd name="connsiteX3" fmla="*/ 919019 w 1838037"/>
              <a:gd name="connsiteY3" fmla="*/ 0 h 1584515"/>
              <a:gd name="connsiteX4" fmla="*/ 1838037 w 1838037"/>
              <a:gd name="connsiteY4" fmla="*/ 1584515 h 1584515"/>
              <a:gd name="connsiteX5" fmla="*/ 0 w 1838037"/>
              <a:gd name="connsiteY5" fmla="*/ 1584515 h 158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037" h="1584515">
                <a:moveTo>
                  <a:pt x="919019" y="603392"/>
                </a:moveTo>
                <a:lnTo>
                  <a:pt x="574964" y="1196589"/>
                </a:lnTo>
                <a:lnTo>
                  <a:pt x="1263073" y="1196589"/>
                </a:lnTo>
                <a:close/>
                <a:moveTo>
                  <a:pt x="919019" y="0"/>
                </a:moveTo>
                <a:lnTo>
                  <a:pt x="1838037" y="1584515"/>
                </a:lnTo>
                <a:lnTo>
                  <a:pt x="0" y="158451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60" name="文本框 2"/>
          <p:cNvSpPr txBox="1"/>
          <p:nvPr/>
        </p:nvSpPr>
        <p:spPr>
          <a:xfrm>
            <a:off x="4613672" y="4212431"/>
            <a:ext cx="3986213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</a:rPr>
              <a:t>谢谢您的聆听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pic>
        <p:nvPicPr>
          <p:cNvPr id="27661" name="图片 5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560" y="1637110"/>
            <a:ext cx="3768328" cy="169425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830695" y="5442585"/>
            <a:ext cx="3009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--by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乔木老师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03920" y="-3003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pycharm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485" y="2382520"/>
            <a:ext cx="4183380" cy="41833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7620"/>
            <a:ext cx="844105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PyCharm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87520" y="1251585"/>
            <a:ext cx="78873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3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--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集成开发环境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PyCharm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是一款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03920" y="-3003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pycharm登录界面_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545" y="1174115"/>
            <a:ext cx="7791450" cy="56864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8890"/>
            <a:ext cx="5548630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PyCharm--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创建项目</a:t>
            </a:r>
            <a:endParaRPr lang="zh-C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03920" y="-3003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0" y="8890"/>
            <a:ext cx="5548630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PyCharm--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创建项目</a:t>
            </a:r>
            <a:endParaRPr lang="zh-C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pycharm创建一个项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2175"/>
            <a:ext cx="7799705" cy="60109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03920" y="-3003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0" y="8890"/>
            <a:ext cx="5548630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PyCharm--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结构区域</a:t>
            </a:r>
            <a:endParaRPr lang="zh-C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pycharm结构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7240"/>
            <a:ext cx="8290560" cy="6121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55050" y="-3003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7465" y="68580"/>
            <a:ext cx="576707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PyCharm--</a:t>
            </a:r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字体大小</a:t>
            </a:r>
            <a:endParaRPr lang="en-US" altLang="zh-CN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 descr="pycharm调整字体大小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465" y="898525"/>
            <a:ext cx="8388350" cy="58623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34" name="图片 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55050" y="-300355"/>
            <a:ext cx="3757930" cy="1690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7465" y="68580"/>
            <a:ext cx="698627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PyCharm--</a:t>
            </a:r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更改主题颜色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 descr="pycharm修改主题颜色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465" y="898525"/>
            <a:ext cx="8456295" cy="59245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ABLE_BEAUTIFY" val="smartTable{128908d5-ca79-4b40-9630-43cfb2d985a6}"/>
</p:tagLst>
</file>

<file path=ppt/tags/tag101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h_f"/>
  <p:tag name="KSO_WM_UNIT_INDEX" val="1_1_1"/>
  <p:tag name="KSO_WM_UNIT_ID" val="diagram20161353_1*l_h_f*1_1_1"/>
  <p:tag name="KSO_WM_UNIT_LAYERLEVEL" val="1_1_1"/>
  <p:tag name="KSO_WM_UNIT_VALUE" val="9"/>
  <p:tag name="KSO_WM_UNIT_HIGHLIGHT" val="0"/>
  <p:tag name="KSO_WM_UNIT_COMPATIBLE" val="0"/>
  <p:tag name="KSO_WM_UNIT_CLEAR" val="0"/>
  <p:tag name="KSO_WM_DIAGRAM_GROUP_CODE" val="l1-1"/>
  <p:tag name="KSO_WM_UNIT_PRESET_TEXT" val="添加目录标题"/>
  <p:tag name="KSO_WM_UNIT_TEXT_FILL_FORE_SCHEMECOLOR_INDEX" val="13"/>
  <p:tag name="KSO_WM_UNIT_TEXT_FILL_TYPE" val="1"/>
  <p:tag name="KSO_WM_UNIT_USESOURCEFORMAT_APPLY" val="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61353_1*i*7"/>
  <p:tag name="KSO_WM_TEMPLATE_CATEGORY" val="diagram"/>
  <p:tag name="KSO_WM_TEMPLATE_INDEX" val="20161353"/>
  <p:tag name="KSO_WM_UNIT_INDEX" val="7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1"/>
  <p:tag name="KSO_WM_UNIT_ID" val="diagram20161353_1*l_i*1_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2"/>
  <p:tag name="KSO_WM_UNIT_ID" val="diagram20161353_1*l_i*1_2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3"/>
  <p:tag name="KSO_WM_UNIT_ID" val="diagram20161353_1*l_i*1_3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4"/>
  <p:tag name="KSO_WM_UNIT_ID" val="diagram20161353_1*l_i*1_4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1353"/>
  <p:tag name="KSO_WM_UNIT_TYPE" val="l_i"/>
  <p:tag name="KSO_WM_UNIT_INDEX" val="1_5"/>
  <p:tag name="KSO_WM_UNIT_ID" val="diagram20161353_1*l_i*1_5"/>
  <p:tag name="KSO_WM_UNIT_LAYERLEVEL" val="1_1"/>
  <p:tag name="KSO_WM_DIAGRAM_GROUP_CODE" val="l1-1"/>
  <p:tag name="KSO_WM_UNIT_LINE_FORE_SCHEMECOLOR_INDEX" val="14"/>
  <p:tag name="KSO_WM_UNIT_LINE_FILL_TYPE" val="2"/>
  <p:tag name="KSO_WM_UNIT_USESOURCEFORMAT_APPLY" val="0"/>
</p:tagLst>
</file>

<file path=ppt/tags/tag69.xml><?xml version="1.0" encoding="utf-8"?>
<p:tagLst xmlns:p="http://schemas.openxmlformats.org/presentationml/2006/main">
  <p:tag name="KSO_WM_SLIDE_ITEM_CNT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71.xml><?xml version="1.0" encoding="utf-8"?>
<p:tagLst xmlns:p="http://schemas.openxmlformats.org/presentationml/2006/main">
  <p:tag name="KSO_WM_UNIT_PLACING_PICTURE_USER_VIEWPORT" val="{&quot;height&quot;:3840,&quot;width&quot;:3840}"/>
</p:tagLst>
</file>

<file path=ppt/tags/tag72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73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74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75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76.xml><?xml version="1.0" encoding="utf-8"?>
<p:tagLst xmlns:p="http://schemas.openxmlformats.org/presentationml/2006/main">
  <p:tag name="REFSHAPE" val="783077636"/>
  <p:tag name="KSO_WM_UNIT_PLACING_PICTURE_USER_VIEWPORT" val="{&quot;height&quot;:10755,&quot;width&quot;:15390}"/>
</p:tagLst>
</file>

<file path=ppt/tags/tag77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78.xml><?xml version="1.0" encoding="utf-8"?>
<p:tagLst xmlns:p="http://schemas.openxmlformats.org/presentationml/2006/main">
  <p:tag name="REFSHAPE" val="392198804"/>
  <p:tag name="KSO_WM_UNIT_PLACING_PICTURE_USER_VIEWPORT" val="{&quot;height&quot;:10740,&quot;width&quot;:15330}"/>
</p:tagLst>
</file>

<file path=ppt/tags/tag79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81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82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83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84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85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86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87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88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89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91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92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93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94.xml><?xml version="1.0" encoding="utf-8"?>
<p:tagLst xmlns:p="http://schemas.openxmlformats.org/presentationml/2006/main">
  <p:tag name="KSO_WM_UNIT_TABLE_BEAUTIFY" val="smartTable{47336a61-ab0d-4267-89fe-2288ccf8f43f}"/>
</p:tagLst>
</file>

<file path=ppt/tags/tag95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96.xml><?xml version="1.0" encoding="utf-8"?>
<p:tagLst xmlns:p="http://schemas.openxmlformats.org/presentationml/2006/main">
  <p:tag name="KSO_WM_UNIT_TABLE_BEAUTIFY" val="smartTable{47336a61-ab0d-4267-89fe-2288ccf8f43f}"/>
</p:tagLst>
</file>

<file path=ppt/tags/tag97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98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ags/tag99.xml><?xml version="1.0" encoding="utf-8"?>
<p:tagLst xmlns:p="http://schemas.openxmlformats.org/presentationml/2006/main">
  <p:tag name="REFSHAPE" val="579628012"/>
  <p:tag name="KSO_WM_UNIT_PLACING_PICTURE_USER_VIEWPORT" val="{&quot;height&quot;:2662,&quot;width&quot;:5918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1513</Words>
  <Application>WPS 演示</Application>
  <PresentationFormat>宽屏</PresentationFormat>
  <Paragraphs>272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南有乔木。</cp:lastModifiedBy>
  <cp:revision>70</cp:revision>
  <dcterms:created xsi:type="dcterms:W3CDTF">2019-06-19T02:08:00Z</dcterms:created>
  <dcterms:modified xsi:type="dcterms:W3CDTF">2020-04-20T14:34:36Z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