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7" r:id="rId3"/>
    <p:sldId id="259" r:id="rId5"/>
    <p:sldId id="260" r:id="rId6"/>
    <p:sldId id="290" r:id="rId7"/>
    <p:sldId id="292" r:id="rId8"/>
    <p:sldId id="294" r:id="rId9"/>
    <p:sldId id="295" r:id="rId10"/>
    <p:sldId id="293" r:id="rId11"/>
    <p:sldId id="296" r:id="rId12"/>
    <p:sldId id="297" r:id="rId13"/>
    <p:sldId id="300" r:id="rId14"/>
    <p:sldId id="301" r:id="rId15"/>
    <p:sldId id="302" r:id="rId16"/>
    <p:sldId id="303" r:id="rId17"/>
    <p:sldId id="305" r:id="rId18"/>
    <p:sldId id="307" r:id="rId19"/>
    <p:sldId id="309" r:id="rId20"/>
    <p:sldId id="308" r:id="rId21"/>
    <p:sldId id="312" r:id="rId22"/>
    <p:sldId id="313" r:id="rId23"/>
    <p:sldId id="314" r:id="rId24"/>
    <p:sldId id="315" r:id="rId25"/>
    <p:sldId id="316" r:id="rId26"/>
    <p:sldId id="317" r:id="rId27"/>
    <p:sldId id="319" r:id="rId28"/>
    <p:sldId id="320" r:id="rId29"/>
    <p:sldId id="321" r:id="rId30"/>
    <p:sldId id="323" r:id="rId31"/>
    <p:sldId id="324" r:id="rId32"/>
    <p:sldId id="28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3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4.xml"/><Relationship Id="rId2" Type="http://schemas.openxmlformats.org/officeDocument/2006/relationships/image" Target="../media/image4.png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6.xml"/><Relationship Id="rId2" Type="http://schemas.openxmlformats.org/officeDocument/2006/relationships/image" Target="../media/image4.png"/><Relationship Id="rId1" Type="http://schemas.openxmlformats.org/officeDocument/2006/relationships/tags" Target="../tags/tag9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9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98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0.xml"/><Relationship Id="rId2" Type="http://schemas.openxmlformats.org/officeDocument/2006/relationships/image" Target="../media/image4.png"/><Relationship Id="rId1" Type="http://schemas.openxmlformats.org/officeDocument/2006/relationships/tags" Target="../tags/tag9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tags" Target="../tags/tag71.xml"/><Relationship Id="rId2" Type="http://schemas.openxmlformats.org/officeDocument/2006/relationships/image" Target="../media/image4.png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tags" Target="../tags/tag76.xml"/><Relationship Id="rId2" Type="http://schemas.openxmlformats.org/officeDocument/2006/relationships/image" Target="../media/image4.png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tags" Target="../tags/tag78.xml"/><Relationship Id="rId2" Type="http://schemas.openxmlformats.org/officeDocument/2006/relationships/image" Target="../media/image4.png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7764145" y="777240"/>
            <a:ext cx="4426585" cy="6076315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270" y="875030"/>
            <a:ext cx="5223510" cy="5977890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938645" y="1602105"/>
            <a:ext cx="6076950" cy="4425950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197985" y="-1139825"/>
            <a:ext cx="3794760" cy="12190095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4813776" y="47958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371475" y="1296035"/>
            <a:ext cx="5851525" cy="5107305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386" y="1332151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82895" y="5355590"/>
            <a:ext cx="30029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by--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乔木老师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QQ:1919270709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015865" y="4168140"/>
            <a:ext cx="3181985" cy="81026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endParaRPr lang="en-US" altLang="zh-CN" sz="4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55050" y="-3003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7465" y="68580"/>
            <a:ext cx="69862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PyCharm--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实现部分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汉化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705" y="1033780"/>
            <a:ext cx="61226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找到汉化文件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汉化_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" y="1740535"/>
            <a:ext cx="5751830" cy="175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485" y="3641725"/>
            <a:ext cx="57854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找到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pycharm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安装的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lib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在里面粘贴汉化文件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然后重启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PyCharm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即可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汉化_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" y="5331460"/>
            <a:ext cx="10643235" cy="14236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55050" y="-3003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-3810"/>
            <a:ext cx="527621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Debug</a:t>
            </a:r>
            <a:endParaRPr lang="en-US" altLang="zh-CN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debug模式介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8210"/>
            <a:ext cx="8419465" cy="59620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430" y="-16510"/>
            <a:ext cx="71151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注 释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说明书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15" y="1187450"/>
            <a:ext cx="5715000" cy="4483100"/>
          </a:xfrm>
          <a:prstGeom prst="rect">
            <a:avLst/>
          </a:prstGeom>
        </p:spPr>
      </p:pic>
      <p:pic>
        <p:nvPicPr>
          <p:cNvPr id="4" name="图片 3" descr="吊牌图片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" y="1187450"/>
            <a:ext cx="5433060" cy="3357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430" y="-16510"/>
            <a:ext cx="71151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注 释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" y="1151890"/>
            <a:ext cx="122066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 注释是用于在程序指定位置添加说明性的信息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● 注释不参与程序运行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仅起到说明作用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430" y="-16510"/>
            <a:ext cx="71151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注 释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" y="1167130"/>
            <a:ext cx="122066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 单行注释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#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说明性文字信息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快捷键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Ctrl + /(?)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●多行注释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格式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''''''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说明性文字信息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''''''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快捷键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240" y="-5715"/>
            <a:ext cx="821372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算术运算符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运算符图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1890395"/>
            <a:ext cx="12172315" cy="47440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875" y="34290"/>
            <a:ext cx="877760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运算符优先级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运算符优先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1755140"/>
            <a:ext cx="12202160" cy="50628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-10160" y="30480"/>
            <a:ext cx="358775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 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重点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5400"/>
          </a:p>
        </p:txBody>
      </p:sp>
      <p:pic>
        <p:nvPicPr>
          <p:cNvPr id="3" name="图片 2" descr="箱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115" y="4390390"/>
            <a:ext cx="3275330" cy="2456815"/>
          </a:xfrm>
          <a:prstGeom prst="rect">
            <a:avLst/>
          </a:prstGeom>
        </p:spPr>
      </p:pic>
      <p:pic>
        <p:nvPicPr>
          <p:cNvPr id="4" name="图片 3" descr="箱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910" y="4390390"/>
            <a:ext cx="3275330" cy="2456815"/>
          </a:xfrm>
          <a:prstGeom prst="rect">
            <a:avLst/>
          </a:prstGeom>
        </p:spPr>
      </p:pic>
      <p:pic>
        <p:nvPicPr>
          <p:cNvPr id="5" name="图片 4" descr="箱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0" y="4390390"/>
            <a:ext cx="3275330" cy="2456815"/>
          </a:xfrm>
          <a:prstGeom prst="rect">
            <a:avLst/>
          </a:prstGeom>
        </p:spPr>
      </p:pic>
      <p:pic>
        <p:nvPicPr>
          <p:cNvPr id="6" name="图片 5" descr="书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605" y="1052195"/>
            <a:ext cx="2800350" cy="1857375"/>
          </a:xfrm>
          <a:prstGeom prst="rect">
            <a:avLst/>
          </a:prstGeom>
        </p:spPr>
      </p:pic>
      <p:pic>
        <p:nvPicPr>
          <p:cNvPr id="7" name="图片 6" descr="蔬菜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200" y="437515"/>
            <a:ext cx="4222115" cy="2639060"/>
          </a:xfrm>
          <a:prstGeom prst="rect">
            <a:avLst/>
          </a:prstGeom>
        </p:spPr>
      </p:pic>
      <p:pic>
        <p:nvPicPr>
          <p:cNvPr id="8" name="图片 7" descr="猫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55" y="1052195"/>
            <a:ext cx="2641600" cy="198120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1156970" y="3076575"/>
            <a:ext cx="725170" cy="1132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733415" y="3076575"/>
            <a:ext cx="725170" cy="1132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0076180" y="3076575"/>
            <a:ext cx="725170" cy="1132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8890"/>
            <a:ext cx="9459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 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5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115060"/>
            <a:ext cx="1217549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一个容器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计算机当中的存储空间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在计算机内存中保存数据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保存数据的格式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zh-CN" altLang="en-US" sz="28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首次使用变量会在内存中划分空间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并初始化值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再次使用变量不再划分空间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修改原空间中的值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02980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8890"/>
            <a:ext cx="9459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 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5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364615"/>
            <a:ext cx="1217549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使用数据的格式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endParaRPr lang="zh-CN" altLang="en-US" sz="2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保存数据与使用数据如何区分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xxx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 </a:t>
            </a:r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存值</a:t>
            </a:r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          </a:t>
            </a: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 </a:t>
            </a:r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取值</a:t>
            </a:r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9723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1E7273"/>
                </a:solidFill>
              </a:rPr>
              <a:t>Pycharm</a:t>
            </a:r>
            <a:r>
              <a:rPr lang="zh-CN" altLang="en-US" sz="2100" dirty="0">
                <a:solidFill>
                  <a:srgbClr val="1E7273"/>
                </a:solidFill>
              </a:rPr>
              <a:t>的介绍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28303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1E7273"/>
                </a:solidFill>
              </a:rPr>
              <a:t>BUG</a:t>
            </a:r>
            <a:endParaRPr lang="en-US" altLang="zh-CN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1E7273"/>
                </a:solidFill>
              </a:rPr>
              <a:t>Debug</a:t>
            </a:r>
            <a:r>
              <a:rPr lang="zh-CN" altLang="en-US" sz="2100" dirty="0">
                <a:solidFill>
                  <a:srgbClr val="1E7273"/>
                </a:solidFill>
              </a:rPr>
              <a:t>模式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5417344" y="4966335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注释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2055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810" y="31750"/>
            <a:ext cx="8818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命名规范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0" y="1364615"/>
            <a:ext cx="1221295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变量名命名要满足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的命名规范。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标识符规定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1.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只能由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数字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字母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下划线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组成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2.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不能以数字开头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3.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不能是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关键字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4.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区分大小写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605" y="31750"/>
            <a:ext cx="866457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变量名命名规范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05" y="1395730"/>
            <a:ext cx="1200594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只能由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数字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下划线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组成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不能以数字开头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不能是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关键字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区分大小写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/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以下变量名是否是符合规范的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name,	Name,	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666haha,	_age,   #six,hello_python,   hello!hello,	(lalala),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美女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	_______,	if,	try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-3175" y="31750"/>
            <a:ext cx="843343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命名约定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3175" y="1198880"/>
            <a:ext cx="122440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下划线分割法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	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变量名</a:t>
            </a:r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多个单词组成的名称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 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使用小写字母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中间使用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_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分开。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user_name,	first_name,	card_id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大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驼峰命名法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多个单词组成的名称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每个单词的首字母大写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其余字母小写。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UserName,	FirstName,	CardId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605" y="31750"/>
            <a:ext cx="944816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变量类型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169035"/>
            <a:ext cx="12212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变量类型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用于描述变量中保存的数据的种类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605" y="31750"/>
            <a:ext cx="944816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变量类型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169035"/>
            <a:ext cx="12212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数值型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1045210" y="1990725"/>
          <a:ext cx="853186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611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中文名称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举例</a:t>
                      </a:r>
                      <a:endParaRPr lang="zh-CN" altLang="en-US"/>
                    </a:p>
                  </a:txBody>
                  <a:tcPr/>
                </a:tc>
              </a:tr>
              <a:tr h="611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int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整型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整数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1, 2, 3, 4, .......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11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浮点型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小数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1.1, 1.2, 1.23, ......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11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bool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布尔型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逻辑值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Ture(1), False(0)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605" y="31750"/>
            <a:ext cx="944816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变量类型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169035"/>
            <a:ext cx="12212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数值型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930910" y="2008505"/>
          <a:ext cx="9847580" cy="1748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895"/>
                <a:gridCol w="2461895"/>
                <a:gridCol w="2461895"/>
                <a:gridCol w="2461895"/>
              </a:tblGrid>
              <a:tr h="636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中文名称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举例</a:t>
                      </a:r>
                      <a:endParaRPr lang="zh-CN" altLang="en-US"/>
                    </a:p>
                  </a:txBody>
                  <a:tcPr/>
                </a:tc>
              </a:tr>
              <a:tr h="1111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str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字符串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字符串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“hello””sixstar” , .......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6985"/>
            <a:ext cx="878395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输 入</a:t>
            </a:r>
            <a:endParaRPr lang="zh-CN" altLang="en-US" sz="6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395730"/>
            <a:ext cx="122269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▲语法格式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格式一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en-US" altLang="zh-CN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#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不常用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格式二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en-US" altLang="zh-CN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(“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提示信息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”)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▲语法格式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格式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input(......)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530" y="38735"/>
            <a:ext cx="550672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输 出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" y="1315720"/>
            <a:ext cx="121754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格式一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print(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print(“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格式化字符串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 %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格式三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print(“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格式化字符串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 %  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...))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385" y="38735"/>
            <a:ext cx="700024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输出占位符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1828800" y="190500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占位符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作用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%s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字符串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%d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整数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%4d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整数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数字设置位数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不足前面补空白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%f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浮点数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%.4f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设置小数位数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四舍五入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%%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输出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%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....................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..........................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385" y="38735"/>
            <a:ext cx="739838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总 结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75" y="1282700"/>
            <a:ext cx="1222565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两种格式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类型转换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三个格式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六种占位符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32584" y="1910239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算数运算符 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泪滴形 1"/>
          <p:cNvSpPr/>
          <p:nvPr/>
        </p:nvSpPr>
        <p:spPr>
          <a:xfrm>
            <a:off x="4581525" y="273216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32425" y="2832735"/>
            <a:ext cx="2943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rgbClr val="1E727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</a:t>
            </a:r>
            <a:r>
              <a:rPr lang="en-US" altLang="zh-CN" sz="2000" dirty="0">
                <a:solidFill>
                  <a:srgbClr val="1E727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重点</a:t>
            </a:r>
            <a:r>
              <a:rPr lang="en-US" altLang="zh-CN" sz="2000" dirty="0">
                <a:solidFill>
                  <a:srgbClr val="1E727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2000" dirty="0">
              <a:solidFill>
                <a:srgbClr val="1E727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2425" y="4413885"/>
            <a:ext cx="2943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dirty="0">
              <a:solidFill>
                <a:srgbClr val="1E727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80255" y="-101600"/>
            <a:ext cx="3032125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--by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乔木老师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3920" y="-3003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pycharm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485" y="2382520"/>
            <a:ext cx="4183380" cy="41833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7620"/>
            <a:ext cx="844105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PyCharm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7520" y="1251585"/>
            <a:ext cx="78873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集成开发环境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PyCharm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是一款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3920" y="-3003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pycharm登录界面_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545" y="1174115"/>
            <a:ext cx="7791450" cy="5686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8890"/>
            <a:ext cx="554863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PyCharm--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创建项目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3920" y="-3003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0" y="8890"/>
            <a:ext cx="554863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PyCharm--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创建项目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pycharm创建一个项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2175"/>
            <a:ext cx="7799705" cy="6010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3920" y="-3003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0" y="8890"/>
            <a:ext cx="554863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PyCharm--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结构区域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pycharm结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7240"/>
            <a:ext cx="8290560" cy="6121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55050" y="-3003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7465" y="68580"/>
            <a:ext cx="57670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PyCharm--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字体大小</a:t>
            </a:r>
            <a:endParaRPr lang="en-US" altLang="zh-CN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 descr="pycharm调整字体大小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465" y="898525"/>
            <a:ext cx="8388350" cy="5862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55050" y="-3003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7465" y="68580"/>
            <a:ext cx="69862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PyCharm--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更改主题颜色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pycharm修改主题颜色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465" y="898525"/>
            <a:ext cx="8456295" cy="59245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ABLE_BEAUTIFY" val="smartTable{128908d5-ca79-4b40-9630-43cfb2d985a6}"/>
</p:tagLst>
</file>

<file path=ppt/tags/tag101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9.xml><?xml version="1.0" encoding="utf-8"?>
<p:tagLst xmlns:p="http://schemas.openxmlformats.org/presentationml/2006/main">
  <p:tag name="KSO_WM_SLIDE_ITEM_CNT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71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72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73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74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75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76.xml><?xml version="1.0" encoding="utf-8"?>
<p:tagLst xmlns:p="http://schemas.openxmlformats.org/presentationml/2006/main">
  <p:tag name="REFSHAPE" val="783077636"/>
  <p:tag name="KSO_WM_UNIT_PLACING_PICTURE_USER_VIEWPORT" val="{&quot;height&quot;:10755,&quot;width&quot;:15390}"/>
</p:tagLst>
</file>

<file path=ppt/tags/tag77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78.xml><?xml version="1.0" encoding="utf-8"?>
<p:tagLst xmlns:p="http://schemas.openxmlformats.org/presentationml/2006/main">
  <p:tag name="REFSHAPE" val="392198804"/>
  <p:tag name="KSO_WM_UNIT_PLACING_PICTURE_USER_VIEWPORT" val="{&quot;height&quot;:10740,&quot;width&quot;:15330}"/>
</p:tagLst>
</file>

<file path=ppt/tags/tag79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1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2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3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4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5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6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7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8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9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91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92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93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94.xml><?xml version="1.0" encoding="utf-8"?>
<p:tagLst xmlns:p="http://schemas.openxmlformats.org/presentationml/2006/main">
  <p:tag name="KSO_WM_UNIT_TABLE_BEAUTIFY" val="smartTable{47336a61-ab0d-4267-89fe-2288ccf8f43f}"/>
</p:tagLst>
</file>

<file path=ppt/tags/tag95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96.xml><?xml version="1.0" encoding="utf-8"?>
<p:tagLst xmlns:p="http://schemas.openxmlformats.org/presentationml/2006/main">
  <p:tag name="KSO_WM_UNIT_TABLE_BEAUTIFY" val="smartTable{47336a61-ab0d-4267-89fe-2288ccf8f43f}"/>
</p:tagLst>
</file>

<file path=ppt/tags/tag97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98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99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</Words>
  <Application>WPS 演示</Application>
  <PresentationFormat>宽屏</PresentationFormat>
  <Paragraphs>272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南有乔木。</cp:lastModifiedBy>
  <cp:revision>68</cp:revision>
  <dcterms:created xsi:type="dcterms:W3CDTF">2019-06-19T02:08:00Z</dcterms:created>
  <dcterms:modified xsi:type="dcterms:W3CDTF">2020-01-10T14:35:36Z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