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7" r:id="rId3"/>
    <p:sldId id="259" r:id="rId5"/>
    <p:sldId id="260" r:id="rId6"/>
    <p:sldId id="317" r:id="rId7"/>
    <p:sldId id="318" r:id="rId8"/>
    <p:sldId id="319" r:id="rId9"/>
    <p:sldId id="320" r:id="rId10"/>
    <p:sldId id="322" r:id="rId11"/>
    <p:sldId id="323" r:id="rId12"/>
    <p:sldId id="321" r:id="rId13"/>
    <p:sldId id="326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30"/>
        <p:guide pos="385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6B846A-61F7-49BF-860D-9FA6E39E4ED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6A9A34-428B-4502-B531-ABFF1180BD7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7764145" y="777240"/>
            <a:ext cx="4426585" cy="6076315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1"/>
          <p:cNvGrpSpPr/>
          <p:nvPr/>
        </p:nvGrpSpPr>
        <p:grpSpPr>
          <a:xfrm>
            <a:off x="1270" y="875030"/>
            <a:ext cx="5223510" cy="5977890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938645" y="1602105"/>
            <a:ext cx="6076950" cy="4425950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197985" y="-1139825"/>
            <a:ext cx="3794760" cy="12190095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0" name="文本框 47"/>
          <p:cNvSpPr txBox="1"/>
          <p:nvPr/>
        </p:nvSpPr>
        <p:spPr>
          <a:xfrm>
            <a:off x="4813776" y="479584"/>
            <a:ext cx="2621756" cy="85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950" dirty="0">
                <a:solidFill>
                  <a:srgbClr val="68D7D8"/>
                </a:solidFill>
              </a:rPr>
              <a:t>2019</a:t>
            </a:r>
            <a:endParaRPr lang="zh-CN" altLang="en-US" sz="49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-371475" y="1296035"/>
            <a:ext cx="5851525" cy="5107305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纯音乐 - 爱的协奏曲 - concerto pour unr j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5110"/>
            <a:ext cx="457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386" y="1332151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82895" y="5355590"/>
            <a:ext cx="30029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by--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乔木老师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QQ:1919270709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015865" y="4168140"/>
            <a:ext cx="3181985" cy="810260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endParaRPr lang="en-US" altLang="zh-CN" sz="4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 rot="0">
            <a:off x="4684395" y="3808730"/>
            <a:ext cx="1064260" cy="1169670"/>
            <a:chOff x="2269022" y="2987480"/>
            <a:chExt cx="899403" cy="988076"/>
          </a:xfrm>
        </p:grpSpPr>
        <p:sp>
          <p:nvSpPr>
            <p:cNvPr id="23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9693" y="3102756"/>
              <a:ext cx="539642" cy="727123"/>
            </a:xfrm>
            <a:custGeom>
              <a:avLst/>
              <a:gdLst>
                <a:gd name="T0" fmla="*/ 0 w 426"/>
                <a:gd name="T1" fmla="*/ 0 h 574"/>
                <a:gd name="T2" fmla="*/ 72 w 426"/>
                <a:gd name="T3" fmla="*/ 574 h 574"/>
                <a:gd name="T4" fmla="*/ 426 w 426"/>
                <a:gd name="T5" fmla="*/ 224 h 574"/>
                <a:gd name="T6" fmla="*/ 0 w 426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574">
                  <a:moveTo>
                    <a:pt x="0" y="0"/>
                  </a:moveTo>
                  <a:lnTo>
                    <a:pt x="72" y="574"/>
                  </a:lnTo>
                  <a:lnTo>
                    <a:pt x="426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29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410900" y="2987480"/>
              <a:ext cx="623249" cy="842398"/>
            </a:xfrm>
            <a:custGeom>
              <a:avLst/>
              <a:gdLst>
                <a:gd name="T0" fmla="*/ 30 w 492"/>
                <a:gd name="T1" fmla="*/ 0 h 665"/>
                <a:gd name="T2" fmla="*/ 0 w 492"/>
                <a:gd name="T3" fmla="*/ 665 h 665"/>
                <a:gd name="T4" fmla="*/ 492 w 492"/>
                <a:gd name="T5" fmla="*/ 181 h 665"/>
                <a:gd name="T6" fmla="*/ 30 w 492"/>
                <a:gd name="T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665">
                  <a:moveTo>
                    <a:pt x="30" y="0"/>
                  </a:moveTo>
                  <a:lnTo>
                    <a:pt x="0" y="665"/>
                  </a:lnTo>
                  <a:lnTo>
                    <a:pt x="492" y="18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30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269022" y="3083754"/>
              <a:ext cx="899403" cy="891802"/>
            </a:xfrm>
            <a:custGeom>
              <a:avLst/>
              <a:gdLst>
                <a:gd name="T0" fmla="*/ 705 w 710"/>
                <a:gd name="T1" fmla="*/ 0 h 704"/>
                <a:gd name="T2" fmla="*/ 710 w 710"/>
                <a:gd name="T3" fmla="*/ 5 h 704"/>
                <a:gd name="T4" fmla="*/ 0 w 710"/>
                <a:gd name="T5" fmla="*/ 704 h 704"/>
                <a:gd name="T6" fmla="*/ 0 w 710"/>
                <a:gd name="T7" fmla="*/ 704 h 704"/>
                <a:gd name="T8" fmla="*/ 705 w 710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704">
                  <a:moveTo>
                    <a:pt x="705" y="0"/>
                  </a:moveTo>
                  <a:lnTo>
                    <a:pt x="710" y="5"/>
                  </a:lnTo>
                  <a:lnTo>
                    <a:pt x="0" y="704"/>
                  </a:lnTo>
                  <a:lnTo>
                    <a:pt x="0" y="70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</p:grp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 flipH="1">
            <a:off x="5015865" y="4827270"/>
            <a:ext cx="291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H="1">
            <a:off x="5748655" y="4185920"/>
            <a:ext cx="2183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4241" y="-38679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875" y="52070"/>
            <a:ext cx="654621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分支语句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066800"/>
            <a:ext cx="1215898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语法格式三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             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条件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1:        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多种情况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_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执行代码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        ..........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elif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条件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_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执行代码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        ..........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_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执行代码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        ..........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4241" y="-38679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875" y="52070"/>
            <a:ext cx="654621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分支语句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if_elif_el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316990"/>
            <a:ext cx="9660890" cy="55257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652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80255" y="-101600"/>
            <a:ext cx="3032125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6" name="文本框 47"/>
          <p:cNvSpPr txBox="1"/>
          <p:nvPr/>
        </p:nvSpPr>
        <p:spPr>
          <a:xfrm>
            <a:off x="3374231" y="733425"/>
            <a:ext cx="5578079" cy="168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350" dirty="0">
                <a:solidFill>
                  <a:srgbClr val="68D7D8"/>
                </a:solidFill>
              </a:rPr>
              <a:t>THANKS</a:t>
            </a:r>
            <a:endParaRPr lang="zh-CN" altLang="en-US" sz="103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0" name="文本框 2"/>
          <p:cNvSpPr txBox="1"/>
          <p:nvPr/>
        </p:nvSpPr>
        <p:spPr>
          <a:xfrm>
            <a:off x="4613672" y="4212431"/>
            <a:ext cx="39862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</a:rPr>
              <a:t>谢谢您的聆听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7661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60" y="1637110"/>
            <a:ext cx="3768328" cy="169425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30695" y="5442585"/>
            <a:ext cx="3009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--by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乔木老师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4581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4581525" y="3860006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4581525" y="4849416"/>
            <a:ext cx="531019" cy="53101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199723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比较运算符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5417344" y="2928303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关系运算符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2" name="文本框 21"/>
          <p:cNvSpPr txBox="1"/>
          <p:nvPr/>
        </p:nvSpPr>
        <p:spPr>
          <a:xfrm>
            <a:off x="5417344" y="3976846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1E7273"/>
                </a:solidFill>
              </a:rPr>
              <a:t>if</a:t>
            </a:r>
            <a:r>
              <a:rPr lang="zh-CN" altLang="en-US" sz="2100" dirty="0">
                <a:solidFill>
                  <a:srgbClr val="1E7273"/>
                </a:solidFill>
              </a:rPr>
              <a:t>分支语句格式一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3" name="文本框 22"/>
          <p:cNvSpPr txBox="1"/>
          <p:nvPr/>
        </p:nvSpPr>
        <p:spPr>
          <a:xfrm>
            <a:off x="5417344" y="4966335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1E7273"/>
                </a:solidFill>
                <a:sym typeface="+mn-ea"/>
              </a:rPr>
              <a:t>if</a:t>
            </a:r>
            <a:r>
              <a:rPr lang="zh-CN" altLang="en-US" sz="2100" dirty="0">
                <a:solidFill>
                  <a:srgbClr val="1E7273"/>
                </a:solidFill>
                <a:sym typeface="+mn-ea"/>
              </a:rPr>
              <a:t>分支语句格式二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32584" y="1910239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1E7273"/>
                </a:solidFill>
                <a:sym typeface="+mn-ea"/>
              </a:rPr>
              <a:t>if</a:t>
            </a:r>
            <a:r>
              <a:rPr lang="zh-CN" altLang="en-US" sz="2100" dirty="0">
                <a:solidFill>
                  <a:srgbClr val="1E7273"/>
                </a:solidFill>
                <a:sym typeface="+mn-ea"/>
              </a:rPr>
              <a:t>分支语句格式三</a:t>
            </a:r>
            <a:r>
              <a:rPr lang="zh-CN" altLang="en-US" sz="2100" dirty="0">
                <a:solidFill>
                  <a:srgbClr val="1E7273"/>
                </a:solidFill>
              </a:rPr>
              <a:t> 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5432425" y="4413885"/>
            <a:ext cx="2943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dirty="0">
              <a:solidFill>
                <a:srgbClr val="1E727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0751" y="-304879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875" y="-4445"/>
            <a:ext cx="832993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 u="heavy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比较运算符</a:t>
            </a:r>
            <a:endParaRPr lang="zh-CN" altLang="en-US" sz="4800" u="heavy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535305" y="2177415"/>
          <a:ext cx="11364595" cy="270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55"/>
                <a:gridCol w="975614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符号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==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判断两个操作数的值是否相等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 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成立为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True, 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不成立为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False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!=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判断两个操作数的值是否不相等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 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成立为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True, 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不成立为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False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&gt;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判断左操作数是否大于右操作数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 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成立为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True, 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不成立为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False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&lt;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判断左操作数是否小于右操作数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 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成立为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Ture, 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不成立为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False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&gt;=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判断左操作数是否大于等于右操作数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 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成立为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True, 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不成立为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False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&lt;=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判断左操作数是否大于等于右操作数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 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成立为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True, 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不成立为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False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0751" y="-304879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2385" y="-4445"/>
            <a:ext cx="772414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关系运算符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0" y="1746250"/>
          <a:ext cx="6450330" cy="1156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110"/>
                <a:gridCol w="2150110"/>
                <a:gridCol w="2150110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and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 Ture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Ture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Ture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0" y="3617595"/>
          <a:ext cx="64503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110"/>
                <a:gridCol w="2150110"/>
                <a:gridCol w="215011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or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Ture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Ture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True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Tyre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True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32385" y="5387340"/>
          <a:ext cx="6450330" cy="12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175"/>
                <a:gridCol w="2138045"/>
                <a:gridCol w="2150110"/>
              </a:tblGrid>
              <a:tr h="69278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Ture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77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not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Ture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842000" y="32385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6784340" y="3858895"/>
            <a:ext cx="1342390" cy="614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784340" y="5715000"/>
            <a:ext cx="1342390" cy="614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784340" y="2017395"/>
            <a:ext cx="1342390" cy="614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291195" y="2139950"/>
            <a:ext cx="3093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and: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同真即真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09330" y="3982085"/>
            <a:ext cx="3093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or: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同真即真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09330" y="5838190"/>
            <a:ext cx="3093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not: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非真即假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非假即真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4241" y="-38679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2385" y="27305"/>
            <a:ext cx="723328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分支语句</a:t>
            </a:r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</a:t>
            </a:r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" y="1631315"/>
            <a:ext cx="1215898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语法格式一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            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单一情况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条件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_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执行代码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        ..........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4241" y="-38679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875" y="52070"/>
            <a:ext cx="654621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分支语句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if分支语句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880" y="1080770"/>
            <a:ext cx="4028440" cy="57772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4241" y="-38679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2385" y="27305"/>
            <a:ext cx="723328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分支语句</a:t>
            </a:r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</a:t>
            </a:r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" y="1631315"/>
            <a:ext cx="1215898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语法格式二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             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条件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      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对立情况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_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执行代码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        ..........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否则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_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执行代码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        ..........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4241" y="-386794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875" y="52070"/>
            <a:ext cx="654621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分支语句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if.es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810" y="1005205"/>
            <a:ext cx="5225415" cy="58527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h_f"/>
  <p:tag name="KSO_WM_UNIT_INDEX" val="1_1_1"/>
  <p:tag name="KSO_WM_UNIT_ID" val="diagram20161353_1*l_h_f*1_1_1"/>
  <p:tag name="KSO_WM_UNIT_LAYERLEVEL" val="1_1_1"/>
  <p:tag name="KSO_WM_UNIT_VALUE" val="9"/>
  <p:tag name="KSO_WM_UNIT_HIGHLIGHT" val="0"/>
  <p:tag name="KSO_WM_UNIT_COMPATIBLE" val="0"/>
  <p:tag name="KSO_WM_UNIT_CLEAR" val="0"/>
  <p:tag name="KSO_WM_DIAGRAM_GROUP_CODE" val="l1-1"/>
  <p:tag name="KSO_WM_UNIT_PRESET_TEXT" val="添加目录标题"/>
  <p:tag name="KSO_WM_UNIT_TEXT_FILL_FORE_SCHEMECOLOR_INDEX" val="13"/>
  <p:tag name="KSO_WM_UNIT_TEXT_FILL_TYPE" val="1"/>
  <p:tag name="KSO_WM_UNIT_USESOURCEFORMAT_APPLY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1353_1*i*7"/>
  <p:tag name="KSO_WM_TEMPLATE_CATEGORY" val="diagram"/>
  <p:tag name="KSO_WM_TEMPLATE_INDEX" val="20161353"/>
  <p:tag name="KSO_WM_UNIT_INDEX" val="7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1"/>
  <p:tag name="KSO_WM_UNIT_ID" val="diagram20161353_1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2"/>
  <p:tag name="KSO_WM_UNIT_ID" val="diagram20161353_1*l_i*1_2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3"/>
  <p:tag name="KSO_WM_UNIT_ID" val="diagram20161353_1*l_i*1_3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4"/>
  <p:tag name="KSO_WM_UNIT_ID" val="diagram20161353_1*l_i*1_4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5"/>
  <p:tag name="KSO_WM_UNIT_ID" val="diagram20161353_1*l_i*1_5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9.xml><?xml version="1.0" encoding="utf-8"?>
<p:tagLst xmlns:p="http://schemas.openxmlformats.org/presentationml/2006/main">
  <p:tag name="KSO_WM_SLIDE_ITEM_CNT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95595d10-855c-41fe-871f-dd498c0dcee0}"/>
</p:tagLst>
</file>

<file path=ppt/tags/tag71.xml><?xml version="1.0" encoding="utf-8"?>
<p:tagLst xmlns:p="http://schemas.openxmlformats.org/presentationml/2006/main">
  <p:tag name="KSO_WM_UNIT_TABLE_BEAUTIFY" val="smartTable{3e21dace-9d6e-41fa-b70b-b8377d9994d0}"/>
</p:tagLst>
</file>

<file path=ppt/tags/tag72.xml><?xml version="1.0" encoding="utf-8"?>
<p:tagLst xmlns:p="http://schemas.openxmlformats.org/presentationml/2006/main">
  <p:tag name="KSO_WM_UNIT_TABLE_BEAUTIFY" val="smartTable{3e21dace-9d6e-41fa-b70b-b8377d9994d0}"/>
</p:tagLst>
</file>

<file path=ppt/tags/tag73.xml><?xml version="1.0" encoding="utf-8"?>
<p:tagLst xmlns:p="http://schemas.openxmlformats.org/presentationml/2006/main">
  <p:tag name="KSO_WM_UNIT_TABLE_BEAUTIFY" val="smartTable{8a757a00-c5d7-4fd1-902f-c037e3c0ee8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WPS 演示</Application>
  <PresentationFormat>宽屏</PresentationFormat>
  <Paragraphs>160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南有乔木。</cp:lastModifiedBy>
  <cp:revision>74</cp:revision>
  <dcterms:created xsi:type="dcterms:W3CDTF">2019-06-19T02:08:00Z</dcterms:created>
  <dcterms:modified xsi:type="dcterms:W3CDTF">2020-01-10T14:35:38Z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