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5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6B846A-61F7-49BF-860D-9FA6E39E4EDC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6A9A34-428B-4502-B531-ABFF1180BD76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tags" Target="../tags/tag4.xml"/><Relationship Id="rId7" Type="http://schemas.openxmlformats.org/officeDocument/2006/relationships/tags" Target="../tags/tag3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4" Type="http://schemas.openxmlformats.org/officeDocument/2006/relationships/slideLayout" Target="../slideLayouts/slideLayout12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.xml"/><Relationship Id="rId2" Type="http://schemas.openxmlformats.org/officeDocument/2006/relationships/image" Target="../media/image4.png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grayscl/>
          </a:blip>
          <a:srcRect l="22121" r="38969" b="19988"/>
          <a:stretch>
            <a:fillRect/>
          </a:stretch>
        </p:blipFill>
        <p:spPr>
          <a:xfrm>
            <a:off x="6939783" y="868132"/>
            <a:ext cx="3728217" cy="5117724"/>
          </a:xfrm>
          <a:custGeom>
            <a:avLst/>
            <a:gdLst>
              <a:gd name="connsiteX0" fmla="*/ 4970956 w 4970956"/>
              <a:gd name="connsiteY0" fmla="*/ 0 h 6823632"/>
              <a:gd name="connsiteX1" fmla="*/ 4970955 w 4970956"/>
              <a:gd name="connsiteY1" fmla="*/ 6823632 h 6823632"/>
              <a:gd name="connsiteX2" fmla="*/ 0 w 4970956"/>
              <a:gd name="connsiteY2" fmla="*/ 2796163 h 68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0956" h="6823632">
                <a:moveTo>
                  <a:pt x="4970956" y="0"/>
                </a:moveTo>
                <a:lnTo>
                  <a:pt x="4970955" y="6823632"/>
                </a:lnTo>
                <a:lnTo>
                  <a:pt x="0" y="2796163"/>
                </a:lnTo>
                <a:close/>
              </a:path>
            </a:pathLst>
          </a:custGeom>
        </p:spPr>
      </p:pic>
      <p:sp>
        <p:nvSpPr>
          <p:cNvPr id="16" name="任意多边形: 形状 15"/>
          <p:cNvSpPr/>
          <p:nvPr/>
        </p:nvSpPr>
        <p:spPr>
          <a:xfrm rot="16200000">
            <a:off x="4604742" y="3100983"/>
            <a:ext cx="603647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6" name="组合 1"/>
          <p:cNvGrpSpPr/>
          <p:nvPr/>
        </p:nvGrpSpPr>
        <p:grpSpPr>
          <a:xfrm>
            <a:off x="1524000" y="875110"/>
            <a:ext cx="3700463" cy="4157663"/>
            <a:chOff x="-1" y="565806"/>
            <a:chExt cx="4933951" cy="5543551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8688" t="282" r="51600" b="17821"/>
            <a:stretch>
              <a:fillRect/>
            </a:stretch>
          </p:blipFill>
          <p:spPr>
            <a:xfrm>
              <a:off x="0" y="565806"/>
              <a:ext cx="4778923" cy="5543551"/>
            </a:xfrm>
            <a:custGeom>
              <a:avLst/>
              <a:gdLst>
                <a:gd name="connsiteX0" fmla="*/ 0 w 4841735"/>
                <a:gd name="connsiteY0" fmla="*/ 0 h 5616413"/>
                <a:gd name="connsiteX1" fmla="*/ 4841735 w 4841735"/>
                <a:gd name="connsiteY1" fmla="*/ 2808207 h 5616413"/>
                <a:gd name="connsiteX2" fmla="*/ 0 w 4841735"/>
                <a:gd name="connsiteY2" fmla="*/ 5616413 h 561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41735" h="5616413">
                  <a:moveTo>
                    <a:pt x="0" y="0"/>
                  </a:moveTo>
                  <a:lnTo>
                    <a:pt x="4841735" y="2808207"/>
                  </a:lnTo>
                  <a:lnTo>
                    <a:pt x="0" y="5616413"/>
                  </a:lnTo>
                  <a:close/>
                </a:path>
              </a:pathLst>
            </a:custGeom>
          </p:spPr>
        </p:pic>
        <p:sp>
          <p:nvSpPr>
            <p:cNvPr id="19" name="任意多边形: 形状 18"/>
            <p:cNvSpPr/>
            <p:nvPr/>
          </p:nvSpPr>
          <p:spPr>
            <a:xfrm rot="5400000">
              <a:off x="-304801" y="870606"/>
              <a:ext cx="5543551" cy="4933951"/>
            </a:xfrm>
            <a:custGeom>
              <a:avLst/>
              <a:gdLst>
                <a:gd name="connsiteX0" fmla="*/ 363359 w 3103418"/>
                <a:gd name="connsiteY0" fmla="*/ 2435214 h 2675360"/>
                <a:gd name="connsiteX1" fmla="*/ 2740059 w 3103418"/>
                <a:gd name="connsiteY1" fmla="*/ 2435214 h 2675360"/>
                <a:gd name="connsiteX2" fmla="*/ 1551709 w 3103418"/>
                <a:gd name="connsiteY2" fmla="*/ 386337 h 2675360"/>
                <a:gd name="connsiteX3" fmla="*/ 0 w 3103418"/>
                <a:gd name="connsiteY3" fmla="*/ 2675360 h 2675360"/>
                <a:gd name="connsiteX4" fmla="*/ 1551709 w 3103418"/>
                <a:gd name="connsiteY4" fmla="*/ 0 h 2675360"/>
                <a:gd name="connsiteX5" fmla="*/ 3103418 w 3103418"/>
                <a:gd name="connsiteY5" fmla="*/ 2675360 h 26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3418" h="2675360">
                  <a:moveTo>
                    <a:pt x="363359" y="2435214"/>
                  </a:moveTo>
                  <a:lnTo>
                    <a:pt x="2740059" y="2435214"/>
                  </a:lnTo>
                  <a:lnTo>
                    <a:pt x="1551709" y="386337"/>
                  </a:lnTo>
                  <a:close/>
                  <a:moveTo>
                    <a:pt x="0" y="2675360"/>
                  </a:moveTo>
                  <a:lnTo>
                    <a:pt x="1551709" y="0"/>
                  </a:lnTo>
                  <a:lnTo>
                    <a:pt x="3103418" y="267536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" name="任意多边形: 形状 19"/>
          <p:cNvSpPr/>
          <p:nvPr/>
        </p:nvSpPr>
        <p:spPr>
          <a:xfrm rot="16200000">
            <a:off x="2726531" y="1137047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任意多边形: 形状 42"/>
          <p:cNvSpPr/>
          <p:nvPr/>
        </p:nvSpPr>
        <p:spPr>
          <a:xfrm rot="16200000">
            <a:off x="6245423" y="1551980"/>
            <a:ext cx="5117306" cy="3727847"/>
          </a:xfrm>
          <a:custGeom>
            <a:avLst/>
            <a:gdLst>
              <a:gd name="connsiteX0" fmla="*/ 6823632 w 6823632"/>
              <a:gd name="connsiteY0" fmla="*/ 4970956 h 4970956"/>
              <a:gd name="connsiteX1" fmla="*/ 0 w 6823632"/>
              <a:gd name="connsiteY1" fmla="*/ 4970955 h 4970956"/>
              <a:gd name="connsiteX2" fmla="*/ 4027469 w 6823632"/>
              <a:gd name="connsiteY2" fmla="*/ 0 h 4970956"/>
              <a:gd name="connsiteX3" fmla="*/ 6823632 w 6823632"/>
              <a:gd name="connsiteY3" fmla="*/ 4970956 h 497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3632" h="4970956">
                <a:moveTo>
                  <a:pt x="6823632" y="4970956"/>
                </a:moveTo>
                <a:lnTo>
                  <a:pt x="0" y="4970955"/>
                </a:lnTo>
                <a:lnTo>
                  <a:pt x="4027469" y="0"/>
                </a:lnTo>
                <a:lnTo>
                  <a:pt x="6823632" y="497095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任意多边形: 形状 40"/>
          <p:cNvSpPr/>
          <p:nvPr/>
        </p:nvSpPr>
        <p:spPr>
          <a:xfrm rot="16200000">
            <a:off x="4565452" y="-101798"/>
            <a:ext cx="3061097" cy="9144000"/>
          </a:xfrm>
          <a:custGeom>
            <a:avLst/>
            <a:gdLst>
              <a:gd name="connsiteX0" fmla="*/ 4061839 w 4061839"/>
              <a:gd name="connsiteY0" fmla="*/ 7221046 h 12192001"/>
              <a:gd name="connsiteX1" fmla="*/ 34370 w 4061839"/>
              <a:gd name="connsiteY1" fmla="*/ 12192001 h 12192001"/>
              <a:gd name="connsiteX2" fmla="*/ 0 w 4061839"/>
              <a:gd name="connsiteY2" fmla="*/ 12192001 h 12192001"/>
              <a:gd name="connsiteX3" fmla="*/ 1 w 4061839"/>
              <a:gd name="connsiteY3" fmla="*/ 0 h 12192001"/>
              <a:gd name="connsiteX4" fmla="*/ 4061839 w 4061839"/>
              <a:gd name="connsiteY4" fmla="*/ 7221046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1839" h="12192001">
                <a:moveTo>
                  <a:pt x="4061839" y="7221046"/>
                </a:moveTo>
                <a:lnTo>
                  <a:pt x="34370" y="12192001"/>
                </a:lnTo>
                <a:lnTo>
                  <a:pt x="0" y="12192001"/>
                </a:lnTo>
                <a:lnTo>
                  <a:pt x="1" y="0"/>
                </a:lnTo>
                <a:lnTo>
                  <a:pt x="4061839" y="722104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00" name="文本框 47"/>
          <p:cNvSpPr txBox="1"/>
          <p:nvPr/>
        </p:nvSpPr>
        <p:spPr>
          <a:xfrm>
            <a:off x="5107781" y="1016794"/>
            <a:ext cx="2621756" cy="852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950" dirty="0">
                <a:solidFill>
                  <a:srgbClr val="68D7D8"/>
                </a:solidFill>
              </a:rPr>
              <a:t>2019</a:t>
            </a:r>
            <a:endParaRPr lang="zh-CN" altLang="en-US" sz="4950" dirty="0">
              <a:solidFill>
                <a:srgbClr val="68D7D8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1237060" y="1210866"/>
            <a:ext cx="4157663" cy="3583781"/>
          </a:xfrm>
          <a:prstGeom prst="triangl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5400000" flipH="1">
            <a:off x="1487091" y="5310188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5400000" flipH="1">
            <a:off x="9194006" y="965597"/>
            <a:ext cx="602456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纯音乐 - 爱的协奏曲 - concerto pour unr j">
            <a:hlinkClick r:id="" action="ppaction://media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75110"/>
            <a:ext cx="457200" cy="45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06" name="图片 5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916" y="1420416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7948930" y="5441315"/>
            <a:ext cx="2035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by--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乔木老师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5589905" y="4168140"/>
            <a:ext cx="2563495" cy="596900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Autofit/>
          </a:bodyPr>
          <a:p>
            <a:pPr marL="0" lvl="0" indent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endParaRPr lang="en-US" altLang="zh-CN" sz="4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6"/>
            </p:custDataLst>
          </p:nvPr>
        </p:nvGrpSpPr>
        <p:grpSpPr>
          <a:xfrm rot="0">
            <a:off x="4684395" y="3808730"/>
            <a:ext cx="1064260" cy="1169670"/>
            <a:chOff x="2269022" y="2987480"/>
            <a:chExt cx="899403" cy="988076"/>
          </a:xfrm>
        </p:grpSpPr>
        <p:sp>
          <p:nvSpPr>
            <p:cNvPr id="23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2319693" y="3102756"/>
              <a:ext cx="539642" cy="727123"/>
            </a:xfrm>
            <a:custGeom>
              <a:avLst/>
              <a:gdLst>
                <a:gd name="T0" fmla="*/ 0 w 426"/>
                <a:gd name="T1" fmla="*/ 0 h 574"/>
                <a:gd name="T2" fmla="*/ 72 w 426"/>
                <a:gd name="T3" fmla="*/ 574 h 574"/>
                <a:gd name="T4" fmla="*/ 426 w 426"/>
                <a:gd name="T5" fmla="*/ 224 h 574"/>
                <a:gd name="T6" fmla="*/ 0 w 426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6" h="574">
                  <a:moveTo>
                    <a:pt x="0" y="0"/>
                  </a:moveTo>
                  <a:lnTo>
                    <a:pt x="72" y="574"/>
                  </a:lnTo>
                  <a:lnTo>
                    <a:pt x="426" y="2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  <p:sp>
          <p:nvSpPr>
            <p:cNvPr id="29" name="Freeform 5"/>
            <p:cNvSpPr/>
            <p:nvPr>
              <p:custDataLst>
                <p:tags r:id="rId8"/>
              </p:custDataLst>
            </p:nvPr>
          </p:nvSpPr>
          <p:spPr bwMode="auto">
            <a:xfrm>
              <a:off x="2410900" y="2987480"/>
              <a:ext cx="623249" cy="842398"/>
            </a:xfrm>
            <a:custGeom>
              <a:avLst/>
              <a:gdLst>
                <a:gd name="T0" fmla="*/ 30 w 492"/>
                <a:gd name="T1" fmla="*/ 0 h 665"/>
                <a:gd name="T2" fmla="*/ 0 w 492"/>
                <a:gd name="T3" fmla="*/ 665 h 665"/>
                <a:gd name="T4" fmla="*/ 492 w 492"/>
                <a:gd name="T5" fmla="*/ 181 h 665"/>
                <a:gd name="T6" fmla="*/ 30 w 492"/>
                <a:gd name="T7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2" h="665">
                  <a:moveTo>
                    <a:pt x="30" y="0"/>
                  </a:moveTo>
                  <a:lnTo>
                    <a:pt x="0" y="665"/>
                  </a:lnTo>
                  <a:lnTo>
                    <a:pt x="492" y="181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  <p:sp>
          <p:nvSpPr>
            <p:cNvPr id="30" name="Freeform 7"/>
            <p:cNvSpPr/>
            <p:nvPr>
              <p:custDataLst>
                <p:tags r:id="rId9"/>
              </p:custDataLst>
            </p:nvPr>
          </p:nvSpPr>
          <p:spPr bwMode="auto">
            <a:xfrm>
              <a:off x="2269022" y="3083754"/>
              <a:ext cx="899403" cy="891802"/>
            </a:xfrm>
            <a:custGeom>
              <a:avLst/>
              <a:gdLst>
                <a:gd name="T0" fmla="*/ 705 w 710"/>
                <a:gd name="T1" fmla="*/ 0 h 704"/>
                <a:gd name="T2" fmla="*/ 710 w 710"/>
                <a:gd name="T3" fmla="*/ 5 h 704"/>
                <a:gd name="T4" fmla="*/ 0 w 710"/>
                <a:gd name="T5" fmla="*/ 704 h 704"/>
                <a:gd name="T6" fmla="*/ 0 w 710"/>
                <a:gd name="T7" fmla="*/ 704 h 704"/>
                <a:gd name="T8" fmla="*/ 705 w 710"/>
                <a:gd name="T9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0" h="704">
                  <a:moveTo>
                    <a:pt x="705" y="0"/>
                  </a:moveTo>
                  <a:lnTo>
                    <a:pt x="710" y="5"/>
                  </a:lnTo>
                  <a:lnTo>
                    <a:pt x="0" y="704"/>
                  </a:lnTo>
                  <a:lnTo>
                    <a:pt x="0" y="70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</p:grpSp>
      <p:cxnSp>
        <p:nvCxnSpPr>
          <p:cNvPr id="21" name="直接连接符 20"/>
          <p:cNvCxnSpPr/>
          <p:nvPr>
            <p:custDataLst>
              <p:tags r:id="rId10"/>
            </p:custDataLst>
          </p:nvPr>
        </p:nvCxnSpPr>
        <p:spPr>
          <a:xfrm flipH="1">
            <a:off x="5015865" y="4827270"/>
            <a:ext cx="291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11"/>
            </p:custDataLst>
          </p:nvPr>
        </p:nvCxnSpPr>
        <p:spPr>
          <a:xfrm flipH="1">
            <a:off x="5748655" y="4185920"/>
            <a:ext cx="21831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>
            <p:custDataLst>
              <p:tags r:id="rId12"/>
            </p:custDataLst>
          </p:nvPr>
        </p:nvSpPr>
        <p:spPr>
          <a:xfrm>
            <a:off x="4813935" y="3904615"/>
            <a:ext cx="652145" cy="563245"/>
          </a:xfrm>
          <a:prstGeom prst="rect">
            <a:avLst/>
          </a:prstGeom>
          <a:noFill/>
        </p:spPr>
        <p:txBody>
          <a:bodyPr vert="horz" wrap="square" lIns="54000" tIns="35100" rIns="67500" bIns="35100" rtlCol="0" anchor="ctr" anchorCtr="0">
            <a:normAutofit/>
          </a:bodyPr>
          <a:p>
            <a:pPr algn="ctr"/>
            <a:r>
              <a:rPr lang="en-US" altLang="zh-CN" dirty="0">
                <a:solidFill>
                  <a:schemeClr val="bg1"/>
                </a:solidFill>
              </a:rPr>
              <a:t>04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3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1"/>
          <a:srcRect l="9335" t="213" b="5008"/>
          <a:stretch>
            <a:fillRect/>
          </a:stretch>
        </p:blipFill>
        <p:spPr>
          <a:xfrm>
            <a:off x="1525502" y="2492723"/>
            <a:ext cx="3503699" cy="3508027"/>
          </a:xfrm>
          <a:custGeom>
            <a:avLst/>
            <a:gdLst>
              <a:gd name="connsiteX0" fmla="*/ 0 w 4666343"/>
              <a:gd name="connsiteY0" fmla="*/ 0 h 4615644"/>
              <a:gd name="connsiteX1" fmla="*/ 4666343 w 4666343"/>
              <a:gd name="connsiteY1" fmla="*/ 4615643 h 4615644"/>
              <a:gd name="connsiteX2" fmla="*/ 4666343 w 4666343"/>
              <a:gd name="connsiteY2" fmla="*/ 4615644 h 4615644"/>
              <a:gd name="connsiteX3" fmla="*/ 0 w 4666343"/>
              <a:gd name="connsiteY3" fmla="*/ 4615644 h 461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6343" h="4615644">
                <a:moveTo>
                  <a:pt x="0" y="0"/>
                </a:moveTo>
                <a:lnTo>
                  <a:pt x="4666343" y="4615643"/>
                </a:lnTo>
                <a:lnTo>
                  <a:pt x="4666343" y="4615644"/>
                </a:lnTo>
                <a:lnTo>
                  <a:pt x="0" y="4615644"/>
                </a:lnTo>
                <a:close/>
              </a:path>
            </a:pathLst>
          </a:cu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rcRect l="17182" t="6007" r="30442" b="23424"/>
          <a:stretch>
            <a:fillRect/>
          </a:stretch>
        </p:blipFill>
        <p:spPr>
          <a:xfrm rot="16200000">
            <a:off x="7934749" y="858752"/>
            <a:ext cx="2734754" cy="2737756"/>
          </a:xfrm>
          <a:custGeom>
            <a:avLst/>
            <a:gdLst>
              <a:gd name="connsiteX0" fmla="*/ 3646338 w 3646338"/>
              <a:gd name="connsiteY0" fmla="*/ 0 h 3650343"/>
              <a:gd name="connsiteX1" fmla="*/ 3646338 w 3646338"/>
              <a:gd name="connsiteY1" fmla="*/ 3650343 h 3650343"/>
              <a:gd name="connsiteX2" fmla="*/ 0 w 3646338"/>
              <a:gd name="connsiteY2" fmla="*/ 3650343 h 365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6338" h="3650343">
                <a:moveTo>
                  <a:pt x="3646338" y="0"/>
                </a:moveTo>
                <a:lnTo>
                  <a:pt x="3646338" y="3650343"/>
                </a:lnTo>
                <a:lnTo>
                  <a:pt x="0" y="3650343"/>
                </a:lnTo>
                <a:close/>
              </a:path>
            </a:pathLst>
          </a:custGeom>
        </p:spPr>
      </p:pic>
      <p:sp>
        <p:nvSpPr>
          <p:cNvPr id="9" name="任意多边形: 形状 8"/>
          <p:cNvSpPr/>
          <p:nvPr/>
        </p:nvSpPr>
        <p:spPr>
          <a:xfrm rot="16200000">
            <a:off x="1719858" y="1846064"/>
            <a:ext cx="602456" cy="52030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2281238" y="950119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>
            <a:off x="2281238" y="2800350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3" name="文本框 11"/>
          <p:cNvSpPr txBox="1"/>
          <p:nvPr/>
        </p:nvSpPr>
        <p:spPr>
          <a:xfrm>
            <a:off x="2697956" y="1725216"/>
            <a:ext cx="1352550" cy="783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>
                <a:solidFill>
                  <a:schemeClr val="accent1"/>
                </a:solidFill>
              </a:rPr>
              <a:t>目录</a:t>
            </a:r>
            <a:endParaRPr lang="zh-CN" altLang="en-US" sz="4500" dirty="0">
              <a:solidFill>
                <a:schemeClr val="accent1"/>
              </a:solidFill>
            </a:endParaRPr>
          </a:p>
        </p:txBody>
      </p:sp>
      <p:sp>
        <p:nvSpPr>
          <p:cNvPr id="13" name="直角三角形 12"/>
          <p:cNvSpPr/>
          <p:nvPr/>
        </p:nvSpPr>
        <p:spPr>
          <a:xfrm>
            <a:off x="1521619" y="2489597"/>
            <a:ext cx="3507581" cy="3511154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10800000">
            <a:off x="7933135" y="857250"/>
            <a:ext cx="2734866" cy="2737247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泪滴形 15"/>
          <p:cNvSpPr/>
          <p:nvPr/>
        </p:nvSpPr>
        <p:spPr>
          <a:xfrm>
            <a:off x="4581525" y="187999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泪滴形 16"/>
          <p:cNvSpPr/>
          <p:nvPr/>
        </p:nvSpPr>
        <p:spPr>
          <a:xfrm>
            <a:off x="4581525" y="2870597"/>
            <a:ext cx="531019" cy="529829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泪滴形 17"/>
          <p:cNvSpPr/>
          <p:nvPr/>
        </p:nvSpPr>
        <p:spPr>
          <a:xfrm>
            <a:off x="4581525" y="3860006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泪滴形 18"/>
          <p:cNvSpPr/>
          <p:nvPr/>
        </p:nvSpPr>
        <p:spPr>
          <a:xfrm>
            <a:off x="4581525" y="4849416"/>
            <a:ext cx="531019" cy="531019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30" name="文本框 19"/>
          <p:cNvSpPr txBox="1"/>
          <p:nvPr/>
        </p:nvSpPr>
        <p:spPr>
          <a:xfrm>
            <a:off x="5417344" y="1997234"/>
            <a:ext cx="3726656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列表的定义</a:t>
            </a:r>
            <a:endParaRPr lang="en-US" altLang="zh-CN" sz="2100" dirty="0">
              <a:solidFill>
                <a:srgbClr val="1E7273"/>
              </a:solidFill>
            </a:endParaRPr>
          </a:p>
        </p:txBody>
      </p:sp>
      <p:sp>
        <p:nvSpPr>
          <p:cNvPr id="9231" name="文本框 20"/>
          <p:cNvSpPr txBox="1"/>
          <p:nvPr/>
        </p:nvSpPr>
        <p:spPr>
          <a:xfrm>
            <a:off x="5417344" y="2986088"/>
            <a:ext cx="3945731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列表的增删改查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2" name="文本框 21"/>
          <p:cNvSpPr txBox="1"/>
          <p:nvPr/>
        </p:nvSpPr>
        <p:spPr>
          <a:xfrm>
            <a:off x="5417344" y="3983831"/>
            <a:ext cx="3626644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循环遍历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3" name="文本框 22"/>
          <p:cNvSpPr txBox="1"/>
          <p:nvPr/>
        </p:nvSpPr>
        <p:spPr>
          <a:xfrm>
            <a:off x="5417344" y="4972050"/>
            <a:ext cx="3626644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列表的切片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781" y="859631"/>
            <a:ext cx="3055144" cy="137398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06001" y="-344884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4605" y="6350"/>
            <a:ext cx="68033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数据存储</a:t>
            </a:r>
            <a:r>
              <a:rPr lang="zh-CN" altLang="en-US"/>
              <a:t> 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929640" y="2317115"/>
          <a:ext cx="1052576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4126865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名称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中文名称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作用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示例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str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字符串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字符串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'hello', 'six_code'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list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列表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......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[1,2,3,4,5,6]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tuple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元组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......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(1,2,3,4,5,6)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dict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字典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......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{1,2,3,4,5,6}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set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集合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......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{'name':'</a:t>
                      </a: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小明</a:t>
                      </a: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', age:20}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range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范围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......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range(x,y)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028315" y="1346200"/>
            <a:ext cx="52666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</a:rPr>
              <a:t>非数值型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06001" y="-344884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9845" y="36830"/>
            <a:ext cx="598170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5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列表</a:t>
            </a:r>
            <a:endParaRPr lang="zh-CN" altLang="en-US" sz="5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火柴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2867025"/>
            <a:ext cx="1809750" cy="3990975"/>
          </a:xfrm>
          <a:prstGeom prst="rect">
            <a:avLst/>
          </a:prstGeom>
        </p:spPr>
      </p:pic>
      <p:pic>
        <p:nvPicPr>
          <p:cNvPr id="4" name="图片 3" descr="火柴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0" y="2867025"/>
            <a:ext cx="1809750" cy="3990975"/>
          </a:xfrm>
          <a:prstGeom prst="rect">
            <a:avLst/>
          </a:prstGeom>
        </p:spPr>
      </p:pic>
      <p:pic>
        <p:nvPicPr>
          <p:cNvPr id="5" name="图片 4" descr="火柴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867025"/>
            <a:ext cx="1809750" cy="3990975"/>
          </a:xfrm>
          <a:prstGeom prst="rect">
            <a:avLst/>
          </a:prstGeom>
        </p:spPr>
      </p:pic>
      <p:pic>
        <p:nvPicPr>
          <p:cNvPr id="6" name="图片 5" descr="火柴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0" y="2867025"/>
            <a:ext cx="1809750" cy="3990975"/>
          </a:xfrm>
          <a:prstGeom prst="rect">
            <a:avLst/>
          </a:prstGeom>
        </p:spPr>
      </p:pic>
      <p:pic>
        <p:nvPicPr>
          <p:cNvPr id="7" name="图片 6" descr="火柴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0" y="2867025"/>
            <a:ext cx="1809750" cy="3990975"/>
          </a:xfrm>
          <a:prstGeom prst="rect">
            <a:avLst/>
          </a:prstGeom>
        </p:spPr>
      </p:pic>
      <p:pic>
        <p:nvPicPr>
          <p:cNvPr id="8" name="图片 7" descr="火柴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0" y="2867025"/>
            <a:ext cx="1809750" cy="39909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9845" y="1330960"/>
            <a:ext cx="121462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编号</a:t>
            </a:r>
            <a:r>
              <a:rPr lang="en-US" altLang="zh-CN"/>
              <a:t>		</a:t>
            </a:r>
            <a:r>
              <a:rPr lang="en-US" altLang="zh-CN" sz="3200">
                <a:ln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		2		3		4		5		6</a:t>
            </a:r>
            <a:endParaRPr lang="en-US" altLang="zh-CN" sz="3200">
              <a:ln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3200">
              <a:ln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3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索引</a:t>
            </a:r>
            <a:r>
              <a:rPr lang="en-US" altLang="zh-CN" sz="3200">
                <a:ln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en-US" altLang="zh-CN" sz="3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0		1		2		3		4		5</a:t>
            </a:r>
            <a:endParaRPr lang="en-US" altLang="zh-CN" sz="32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90761" y="-344884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4605" y="36830"/>
            <a:ext cx="619506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5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列表</a:t>
            </a:r>
            <a:endParaRPr lang="zh-CN" altLang="en-US" sz="5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845" y="1376045"/>
            <a:ext cx="1217676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列表创建格式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变量名 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......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列表数据调用格式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使用列表数据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变量名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索引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修改列表数据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变量名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索引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 = 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</a:t>
            </a:r>
            <a:endParaRPr lang="zh-CN" altLang="en-US" sz="32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41561" y="-398224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7620" y="19050"/>
            <a:ext cx="635952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列表的增删改查</a:t>
            </a:r>
            <a:endParaRPr lang="zh-CN" altLang="en-US" sz="4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列表增删改查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85" y="891540"/>
            <a:ext cx="8092440" cy="58267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90761" y="-344884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0" y="11430"/>
            <a:ext cx="7844790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6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循环遍历</a:t>
            </a:r>
            <a:endParaRPr lang="zh-CN" altLang="en-US" sz="6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05" y="1490980"/>
            <a:ext cx="121920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遍历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就是 从头到尾 依次 从 列表 中获取数据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 循环内部 针对 每一个元素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执行相同的操作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 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就能够实现迭代遍历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  <a:p>
            <a:r>
              <a:rPr lang="en-US" altLang="zh-CN"/>
              <a:t>	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90761" y="-344884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9845" y="-3175"/>
            <a:ext cx="784542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6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列表的切片</a:t>
            </a:r>
            <a:endParaRPr lang="zh-CN" altLang="en-US" sz="6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605" y="1490980"/>
            <a:ext cx="121767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列表切片的作用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就是获取列表中的局部数据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切片语法格式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存储对象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开始索引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结束索引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步长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grayscl/>
          </a:blip>
          <a:srcRect l="22121" r="38969" b="19988"/>
          <a:stretch>
            <a:fillRect/>
          </a:stretch>
        </p:blipFill>
        <p:spPr>
          <a:xfrm>
            <a:off x="6939783" y="868132"/>
            <a:ext cx="3728217" cy="5117724"/>
          </a:xfrm>
          <a:custGeom>
            <a:avLst/>
            <a:gdLst>
              <a:gd name="connsiteX0" fmla="*/ 4970956 w 4970956"/>
              <a:gd name="connsiteY0" fmla="*/ 0 h 6823632"/>
              <a:gd name="connsiteX1" fmla="*/ 4970955 w 4970956"/>
              <a:gd name="connsiteY1" fmla="*/ 6823632 h 6823632"/>
              <a:gd name="connsiteX2" fmla="*/ 0 w 4970956"/>
              <a:gd name="connsiteY2" fmla="*/ 2796163 h 68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0956" h="6823632">
                <a:moveTo>
                  <a:pt x="4970956" y="0"/>
                </a:moveTo>
                <a:lnTo>
                  <a:pt x="4970955" y="6823632"/>
                </a:lnTo>
                <a:lnTo>
                  <a:pt x="0" y="2796163"/>
                </a:lnTo>
                <a:close/>
              </a:path>
            </a:pathLst>
          </a:custGeom>
        </p:spPr>
      </p:pic>
      <p:sp>
        <p:nvSpPr>
          <p:cNvPr id="16" name="任意多边形: 形状 15"/>
          <p:cNvSpPr/>
          <p:nvPr/>
        </p:nvSpPr>
        <p:spPr>
          <a:xfrm rot="16200000">
            <a:off x="4604742" y="3100983"/>
            <a:ext cx="603647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7652" name="组合 1"/>
          <p:cNvGrpSpPr/>
          <p:nvPr/>
        </p:nvGrpSpPr>
        <p:grpSpPr>
          <a:xfrm>
            <a:off x="1524000" y="875110"/>
            <a:ext cx="3700463" cy="4157663"/>
            <a:chOff x="-1" y="565806"/>
            <a:chExt cx="4933951" cy="5543551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8688" t="282" r="51600" b="17821"/>
            <a:stretch>
              <a:fillRect/>
            </a:stretch>
          </p:blipFill>
          <p:spPr>
            <a:xfrm>
              <a:off x="0" y="565806"/>
              <a:ext cx="4778923" cy="5543551"/>
            </a:xfrm>
            <a:custGeom>
              <a:avLst/>
              <a:gdLst>
                <a:gd name="connsiteX0" fmla="*/ 0 w 4841735"/>
                <a:gd name="connsiteY0" fmla="*/ 0 h 5616413"/>
                <a:gd name="connsiteX1" fmla="*/ 4841735 w 4841735"/>
                <a:gd name="connsiteY1" fmla="*/ 2808207 h 5616413"/>
                <a:gd name="connsiteX2" fmla="*/ 0 w 4841735"/>
                <a:gd name="connsiteY2" fmla="*/ 5616413 h 561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41735" h="5616413">
                  <a:moveTo>
                    <a:pt x="0" y="0"/>
                  </a:moveTo>
                  <a:lnTo>
                    <a:pt x="4841735" y="2808207"/>
                  </a:lnTo>
                  <a:lnTo>
                    <a:pt x="0" y="5616413"/>
                  </a:lnTo>
                  <a:close/>
                </a:path>
              </a:pathLst>
            </a:custGeom>
          </p:spPr>
        </p:pic>
        <p:sp>
          <p:nvSpPr>
            <p:cNvPr id="19" name="任意多边形: 形状 18"/>
            <p:cNvSpPr/>
            <p:nvPr/>
          </p:nvSpPr>
          <p:spPr>
            <a:xfrm rot="5400000">
              <a:off x="-304801" y="870606"/>
              <a:ext cx="5543551" cy="4933951"/>
            </a:xfrm>
            <a:custGeom>
              <a:avLst/>
              <a:gdLst>
                <a:gd name="connsiteX0" fmla="*/ 363359 w 3103418"/>
                <a:gd name="connsiteY0" fmla="*/ 2435214 h 2675360"/>
                <a:gd name="connsiteX1" fmla="*/ 2740059 w 3103418"/>
                <a:gd name="connsiteY1" fmla="*/ 2435214 h 2675360"/>
                <a:gd name="connsiteX2" fmla="*/ 1551709 w 3103418"/>
                <a:gd name="connsiteY2" fmla="*/ 386337 h 2675360"/>
                <a:gd name="connsiteX3" fmla="*/ 0 w 3103418"/>
                <a:gd name="connsiteY3" fmla="*/ 2675360 h 2675360"/>
                <a:gd name="connsiteX4" fmla="*/ 1551709 w 3103418"/>
                <a:gd name="connsiteY4" fmla="*/ 0 h 2675360"/>
                <a:gd name="connsiteX5" fmla="*/ 3103418 w 3103418"/>
                <a:gd name="connsiteY5" fmla="*/ 2675360 h 26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3418" h="2675360">
                  <a:moveTo>
                    <a:pt x="363359" y="2435214"/>
                  </a:moveTo>
                  <a:lnTo>
                    <a:pt x="2740059" y="2435214"/>
                  </a:lnTo>
                  <a:lnTo>
                    <a:pt x="1551709" y="386337"/>
                  </a:lnTo>
                  <a:close/>
                  <a:moveTo>
                    <a:pt x="0" y="2675360"/>
                  </a:moveTo>
                  <a:lnTo>
                    <a:pt x="1551709" y="0"/>
                  </a:lnTo>
                  <a:lnTo>
                    <a:pt x="3103418" y="267536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" name="任意多边形: 形状 19"/>
          <p:cNvSpPr/>
          <p:nvPr/>
        </p:nvSpPr>
        <p:spPr>
          <a:xfrm rot="16200000">
            <a:off x="2726531" y="1137047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任意多边形: 形状 42"/>
          <p:cNvSpPr/>
          <p:nvPr/>
        </p:nvSpPr>
        <p:spPr>
          <a:xfrm rot="16200000">
            <a:off x="6245423" y="1551980"/>
            <a:ext cx="5117306" cy="3727847"/>
          </a:xfrm>
          <a:custGeom>
            <a:avLst/>
            <a:gdLst>
              <a:gd name="connsiteX0" fmla="*/ 6823632 w 6823632"/>
              <a:gd name="connsiteY0" fmla="*/ 4970956 h 4970956"/>
              <a:gd name="connsiteX1" fmla="*/ 0 w 6823632"/>
              <a:gd name="connsiteY1" fmla="*/ 4970955 h 4970956"/>
              <a:gd name="connsiteX2" fmla="*/ 4027469 w 6823632"/>
              <a:gd name="connsiteY2" fmla="*/ 0 h 4970956"/>
              <a:gd name="connsiteX3" fmla="*/ 6823632 w 6823632"/>
              <a:gd name="connsiteY3" fmla="*/ 4970956 h 497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3632" h="4970956">
                <a:moveTo>
                  <a:pt x="6823632" y="4970956"/>
                </a:moveTo>
                <a:lnTo>
                  <a:pt x="0" y="4970955"/>
                </a:lnTo>
                <a:lnTo>
                  <a:pt x="4027469" y="0"/>
                </a:lnTo>
                <a:lnTo>
                  <a:pt x="6823632" y="497095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任意多边形: 形状 40"/>
          <p:cNvSpPr/>
          <p:nvPr/>
        </p:nvSpPr>
        <p:spPr>
          <a:xfrm rot="16200000">
            <a:off x="4572596" y="-94654"/>
            <a:ext cx="3046810" cy="9144000"/>
          </a:xfrm>
          <a:custGeom>
            <a:avLst/>
            <a:gdLst>
              <a:gd name="connsiteX0" fmla="*/ 4061839 w 4061839"/>
              <a:gd name="connsiteY0" fmla="*/ 7221046 h 12192001"/>
              <a:gd name="connsiteX1" fmla="*/ 34370 w 4061839"/>
              <a:gd name="connsiteY1" fmla="*/ 12192001 h 12192001"/>
              <a:gd name="connsiteX2" fmla="*/ 0 w 4061839"/>
              <a:gd name="connsiteY2" fmla="*/ 12192001 h 12192001"/>
              <a:gd name="connsiteX3" fmla="*/ 1 w 4061839"/>
              <a:gd name="connsiteY3" fmla="*/ 0 h 12192001"/>
              <a:gd name="connsiteX4" fmla="*/ 4061839 w 4061839"/>
              <a:gd name="connsiteY4" fmla="*/ 7221046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1839" h="12192001">
                <a:moveTo>
                  <a:pt x="4061839" y="7221046"/>
                </a:moveTo>
                <a:lnTo>
                  <a:pt x="34370" y="12192001"/>
                </a:lnTo>
                <a:lnTo>
                  <a:pt x="0" y="12192001"/>
                </a:lnTo>
                <a:lnTo>
                  <a:pt x="1" y="0"/>
                </a:lnTo>
                <a:lnTo>
                  <a:pt x="4061839" y="722104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6" name="文本框 47"/>
          <p:cNvSpPr txBox="1"/>
          <p:nvPr/>
        </p:nvSpPr>
        <p:spPr>
          <a:xfrm>
            <a:off x="3374231" y="733425"/>
            <a:ext cx="5578079" cy="168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350" dirty="0">
                <a:solidFill>
                  <a:srgbClr val="68D7D8"/>
                </a:solidFill>
              </a:rPr>
              <a:t>THANKS</a:t>
            </a:r>
            <a:endParaRPr lang="zh-CN" altLang="en-US" sz="10350" dirty="0">
              <a:solidFill>
                <a:srgbClr val="68D7D8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1237060" y="1210866"/>
            <a:ext cx="4157663" cy="3583781"/>
          </a:xfrm>
          <a:prstGeom prst="triangl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5400000" flipH="1">
            <a:off x="1487091" y="5310188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5400000" flipH="1">
            <a:off x="9194006" y="965597"/>
            <a:ext cx="602456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60" name="文本框 2"/>
          <p:cNvSpPr txBox="1"/>
          <p:nvPr/>
        </p:nvSpPr>
        <p:spPr>
          <a:xfrm>
            <a:off x="4613672" y="4212431"/>
            <a:ext cx="3986213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000" b="1" dirty="0">
                <a:solidFill>
                  <a:schemeClr val="bg1"/>
                </a:solidFill>
              </a:rPr>
              <a:t>谢谢您的聆听</a:t>
            </a:r>
            <a:endParaRPr lang="zh-CN" altLang="en-US" sz="3000" b="1" dirty="0">
              <a:solidFill>
                <a:schemeClr val="bg1"/>
              </a:solidFill>
            </a:endParaRPr>
          </a:p>
        </p:txBody>
      </p:sp>
      <p:pic>
        <p:nvPicPr>
          <p:cNvPr id="27661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560" y="1637110"/>
            <a:ext cx="3768328" cy="169425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830695" y="5442585"/>
            <a:ext cx="300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--by </a:t>
            </a:r>
            <a:r>
              <a:rPr lang="zh-CN" altLang="en-US"/>
              <a:t>乔木老师</a:t>
            </a:r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h_f"/>
  <p:tag name="KSO_WM_UNIT_INDEX" val="1_1_1"/>
  <p:tag name="KSO_WM_UNIT_ID" val="diagram20161353_1*l_h_f*1_1_1"/>
  <p:tag name="KSO_WM_UNIT_LAYERLEVEL" val="1_1_1"/>
  <p:tag name="KSO_WM_UNIT_VALUE" val="9"/>
  <p:tag name="KSO_WM_UNIT_HIGHLIGHT" val="0"/>
  <p:tag name="KSO_WM_UNIT_COMPATIBLE" val="0"/>
  <p:tag name="KSO_WM_UNIT_CLEAR" val="0"/>
  <p:tag name="KSO_WM_DIAGRAM_GROUP_CODE" val="l1-1"/>
  <p:tag name="KSO_WM_UNIT_PRESET_TEXT" val="添加目录标题"/>
  <p:tag name="KSO_WM_UNIT_TEXT_FILL_FORE_SCHEMECOLOR_INDEX" val="13"/>
  <p:tag name="KSO_WM_UNIT_TEXT_FILL_TYPE" val="1"/>
  <p:tag name="KSO_WM_UNIT_USESOURCEFORMAT_APPLY" val="0"/>
</p:tagLst>
</file>

<file path=ppt/tags/tag10.xml><?xml version="1.0" encoding="utf-8"?>
<p:tagLst xmlns:p="http://schemas.openxmlformats.org/presentationml/2006/main">
  <p:tag name="REFSHAPE" val="576655236"/>
  <p:tag name="KSO_WM_UNIT_PLACING_PICTURE_USER_VIEWPORT" val="{&quot;height&quot;:3178.1244094488188,&quot;width&quot;:7070.6251968503939}"/>
</p:tagLst>
</file>

<file path=ppt/tags/tag11.xml><?xml version="1.0" encoding="utf-8"?>
<p:tagLst xmlns:p="http://schemas.openxmlformats.org/presentationml/2006/main">
  <p:tag name="KSO_WM_UNIT_TABLE_BEAUTIFY" val="smartTable{08630ff3-7270-4725-aa65-b547210f5577}"/>
</p:tagLst>
</file>

<file path=ppt/tags/tag12.xml><?xml version="1.0" encoding="utf-8"?>
<p:tagLst xmlns:p="http://schemas.openxmlformats.org/presentationml/2006/main">
  <p:tag name="REFSHAPE" val="576655236"/>
  <p:tag name="KSO_WM_UNIT_PLACING_PICTURE_USER_VIEWPORT" val="{&quot;height&quot;:3178.1244094488188,&quot;width&quot;:7070.6251968503939}"/>
</p:tagLst>
</file>

<file path=ppt/tags/tag13.xml><?xml version="1.0" encoding="utf-8"?>
<p:tagLst xmlns:p="http://schemas.openxmlformats.org/presentationml/2006/main">
  <p:tag name="REFSHAPE" val="576655236"/>
  <p:tag name="KSO_WM_UNIT_PLACING_PICTURE_USER_VIEWPORT" val="{&quot;height&quot;:3178.1244094488188,&quot;width&quot;:7070.6251968503939}"/>
</p:tagLst>
</file>

<file path=ppt/tags/tag14.xml><?xml version="1.0" encoding="utf-8"?>
<p:tagLst xmlns:p="http://schemas.openxmlformats.org/presentationml/2006/main">
  <p:tag name="REFSHAPE" val="576655236"/>
  <p:tag name="KSO_WM_UNIT_PLACING_PICTURE_USER_VIEWPORT" val="{&quot;height&quot;:3178.1244094488188,&quot;width&quot;:7070.6251968503939}"/>
</p:tagLst>
</file>

<file path=ppt/tags/tag15.xml><?xml version="1.0" encoding="utf-8"?>
<p:tagLst xmlns:p="http://schemas.openxmlformats.org/presentationml/2006/main">
  <p:tag name="REFSHAPE" val="576655236"/>
  <p:tag name="KSO_WM_UNIT_PLACING_PICTURE_USER_VIEWPORT" val="{&quot;height&quot;:3178.1244094488188,&quot;width&quot;:7070.6251968503939}"/>
</p:tagLst>
</file>

<file path=ppt/tags/tag16.xml><?xml version="1.0" encoding="utf-8"?>
<p:tagLst xmlns:p="http://schemas.openxmlformats.org/presentationml/2006/main">
  <p:tag name="REFSHAPE" val="576655236"/>
  <p:tag name="KSO_WM_UNIT_PLACING_PICTURE_USER_VIEWPORT" val="{&quot;height&quot;:3178.1244094488188,&quot;width&quot;:7070.6251968503939}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61353_1*i*7"/>
  <p:tag name="KSO_WM_TEMPLATE_CATEGORY" val="diagram"/>
  <p:tag name="KSO_WM_TEMPLATE_INDEX" val="20161353"/>
  <p:tag name="KSO_WM_UNIT_INDEX" val="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1"/>
  <p:tag name="KSO_WM_UNIT_ID" val="diagram20161353_1*l_i*1_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2"/>
  <p:tag name="KSO_WM_UNIT_ID" val="diagram20161353_1*l_i*1_2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3"/>
  <p:tag name="KSO_WM_UNIT_ID" val="diagram20161353_1*l_i*1_3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4"/>
  <p:tag name="KSO_WM_UNIT_ID" val="diagram20161353_1*l_i*1_4"/>
  <p:tag name="KSO_WM_UNIT_LAYERLEVEL" val="1_1"/>
  <p:tag name="KSO_WM_DIAGRAM_GROUP_CODE" val="l1-1"/>
  <p:tag name="KSO_WM_UNIT_LINE_FORE_SCHEMECOLOR_INDEX" val="14"/>
  <p:tag name="KSO_WM_UNIT_LINE_FILL_TYPE" val="2"/>
  <p:tag name="KSO_WM_UNIT_USESOURCEFORMAT_APPLY" val="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5"/>
  <p:tag name="KSO_WM_UNIT_ID" val="diagram20161353_1*l_i*1_5"/>
  <p:tag name="KSO_WM_UNIT_LAYERLEVEL" val="1_1"/>
  <p:tag name="KSO_WM_DIAGRAM_GROUP_CODE" val="l1-1"/>
  <p:tag name="KSO_WM_UNIT_LINE_FORE_SCHEMECOLOR_INDEX" val="14"/>
  <p:tag name="KSO_WM_UNIT_LINE_FILL_TYPE" val="2"/>
  <p:tag name="KSO_WM_UNIT_USESOURCEFORMAT_APPLY" val="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6"/>
  <p:tag name="KSO_WM_UNIT_ID" val="diagram20161353_1*l_i*1_6"/>
  <p:tag name="KSO_WM_UNIT_LAYERLEVEL" val="1_1"/>
  <p:tag name="KSO_WM_DIAGRAM_GROUP_CODE" val="l1-1"/>
  <p:tag name="KSO_WM_UNIT_TEXT_FILL_FORE_SCHEMECOLOR_INDEX" val="14"/>
  <p:tag name="KSO_WM_UNIT_TEXT_FILL_TYPE" val="1"/>
  <p:tag name="KSO_WM_UNIT_USESOURCEFORMAT_APPLY" val="0"/>
</p:tagLst>
</file>

<file path=ppt/tags/tag9.xml><?xml version="1.0" encoding="utf-8"?>
<p:tagLst xmlns:p="http://schemas.openxmlformats.org/presentationml/2006/main">
  <p:tag name="KSO_WM_SLIDE_ITEM_CNT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</Words>
  <Application>WPS 演示</Application>
  <PresentationFormat>宽屏</PresentationFormat>
  <Paragraphs>128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Arial Unicode MS</vt:lpstr>
      <vt:lpstr>微软雅黑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吴量</dc:creator>
  <cp:lastModifiedBy>南有乔木。</cp:lastModifiedBy>
  <cp:revision>13</cp:revision>
  <dcterms:created xsi:type="dcterms:W3CDTF">2020-01-14T05:10:00Z</dcterms:created>
  <dcterms:modified xsi:type="dcterms:W3CDTF">2020-01-15T11:47:30Z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