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5" r:id="rId4"/>
    <p:sldId id="280" r:id="rId5"/>
    <p:sldId id="273" r:id="rId6"/>
    <p:sldId id="274" r:id="rId7"/>
    <p:sldId id="276" r:id="rId8"/>
    <p:sldId id="277" r:id="rId9"/>
    <p:sldId id="278" r:id="rId10"/>
    <p:sldId id="279" r:id="rId11"/>
    <p:sldId id="281" r:id="rId12"/>
    <p:sldId id="282" r:id="rId13"/>
    <p:sldId id="25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6B846A-61F7-49BF-860D-9FA6E39E4EDC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6A9A34-428B-4502-B531-ABFF1180BD7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4" Type="http://schemas.openxmlformats.org/officeDocument/2006/relationships/slideLayout" Target="../slideLayouts/slideLayout12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image" Target="../media/image4.png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6939783" y="868132"/>
            <a:ext cx="3728217" cy="5117724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6" name="组合 1"/>
          <p:cNvGrpSpPr/>
          <p:nvPr/>
        </p:nvGrpSpPr>
        <p:grpSpPr>
          <a:xfrm>
            <a:off x="1524000" y="875110"/>
            <a:ext cx="3700463" cy="4157663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245423" y="1551980"/>
            <a:ext cx="5117306" cy="3727847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565452" y="-101798"/>
            <a:ext cx="3061097" cy="9144000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0" name="文本框 47"/>
          <p:cNvSpPr txBox="1"/>
          <p:nvPr/>
        </p:nvSpPr>
        <p:spPr>
          <a:xfrm>
            <a:off x="5107781" y="1016794"/>
            <a:ext cx="2621756" cy="85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950" dirty="0">
                <a:solidFill>
                  <a:srgbClr val="68D7D8"/>
                </a:solidFill>
              </a:rPr>
              <a:t>2019</a:t>
            </a:r>
            <a:endParaRPr lang="zh-CN" altLang="en-US" sz="49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237060" y="1210866"/>
            <a:ext cx="4157663" cy="3583781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纯音乐 - 爱的协奏曲 - concerto pour unr j">
            <a:hlinkClick r:id="" action="ppaction://media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5110"/>
            <a:ext cx="4572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916" y="1420416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948930" y="5441315"/>
            <a:ext cx="2035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by--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乔木老师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5589905" y="4168140"/>
            <a:ext cx="2563495" cy="596900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Autofit/>
          </a:bodyPr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endParaRPr lang="en-US" altLang="zh-CN" sz="4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6"/>
            </p:custDataLst>
          </p:nvPr>
        </p:nvGrpSpPr>
        <p:grpSpPr>
          <a:xfrm rot="0">
            <a:off x="4684395" y="3808730"/>
            <a:ext cx="1064260" cy="1169670"/>
            <a:chOff x="2269022" y="2987480"/>
            <a:chExt cx="899403" cy="988076"/>
          </a:xfrm>
        </p:grpSpPr>
        <p:sp>
          <p:nvSpPr>
            <p:cNvPr id="23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9693" y="3102756"/>
              <a:ext cx="539642" cy="727123"/>
            </a:xfrm>
            <a:custGeom>
              <a:avLst/>
              <a:gdLst>
                <a:gd name="T0" fmla="*/ 0 w 426"/>
                <a:gd name="T1" fmla="*/ 0 h 574"/>
                <a:gd name="T2" fmla="*/ 72 w 426"/>
                <a:gd name="T3" fmla="*/ 574 h 574"/>
                <a:gd name="T4" fmla="*/ 426 w 426"/>
                <a:gd name="T5" fmla="*/ 224 h 574"/>
                <a:gd name="T6" fmla="*/ 0 w 426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574">
                  <a:moveTo>
                    <a:pt x="0" y="0"/>
                  </a:moveTo>
                  <a:lnTo>
                    <a:pt x="72" y="574"/>
                  </a:lnTo>
                  <a:lnTo>
                    <a:pt x="426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29" name="Freeform 5"/>
            <p:cNvSpPr/>
            <p:nvPr>
              <p:custDataLst>
                <p:tags r:id="rId8"/>
              </p:custDataLst>
            </p:nvPr>
          </p:nvSpPr>
          <p:spPr bwMode="auto">
            <a:xfrm>
              <a:off x="2410900" y="2987480"/>
              <a:ext cx="623249" cy="842398"/>
            </a:xfrm>
            <a:custGeom>
              <a:avLst/>
              <a:gdLst>
                <a:gd name="T0" fmla="*/ 30 w 492"/>
                <a:gd name="T1" fmla="*/ 0 h 665"/>
                <a:gd name="T2" fmla="*/ 0 w 492"/>
                <a:gd name="T3" fmla="*/ 665 h 665"/>
                <a:gd name="T4" fmla="*/ 492 w 492"/>
                <a:gd name="T5" fmla="*/ 181 h 665"/>
                <a:gd name="T6" fmla="*/ 30 w 492"/>
                <a:gd name="T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665">
                  <a:moveTo>
                    <a:pt x="30" y="0"/>
                  </a:moveTo>
                  <a:lnTo>
                    <a:pt x="0" y="665"/>
                  </a:lnTo>
                  <a:lnTo>
                    <a:pt x="492" y="18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30" name="Freeform 7"/>
            <p:cNvSpPr/>
            <p:nvPr>
              <p:custDataLst>
                <p:tags r:id="rId9"/>
              </p:custDataLst>
            </p:nvPr>
          </p:nvSpPr>
          <p:spPr bwMode="auto">
            <a:xfrm>
              <a:off x="2269022" y="3083754"/>
              <a:ext cx="899403" cy="891802"/>
            </a:xfrm>
            <a:custGeom>
              <a:avLst/>
              <a:gdLst>
                <a:gd name="T0" fmla="*/ 705 w 710"/>
                <a:gd name="T1" fmla="*/ 0 h 704"/>
                <a:gd name="T2" fmla="*/ 710 w 710"/>
                <a:gd name="T3" fmla="*/ 5 h 704"/>
                <a:gd name="T4" fmla="*/ 0 w 710"/>
                <a:gd name="T5" fmla="*/ 704 h 704"/>
                <a:gd name="T6" fmla="*/ 0 w 710"/>
                <a:gd name="T7" fmla="*/ 704 h 704"/>
                <a:gd name="T8" fmla="*/ 705 w 710"/>
                <a:gd name="T9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0" h="704">
                  <a:moveTo>
                    <a:pt x="705" y="0"/>
                  </a:moveTo>
                  <a:lnTo>
                    <a:pt x="710" y="5"/>
                  </a:lnTo>
                  <a:lnTo>
                    <a:pt x="0" y="704"/>
                  </a:lnTo>
                  <a:lnTo>
                    <a:pt x="0" y="70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</p:grpSp>
      <p:cxnSp>
        <p:nvCxnSpPr>
          <p:cNvPr id="21" name="直接连接符 20"/>
          <p:cNvCxnSpPr/>
          <p:nvPr>
            <p:custDataLst>
              <p:tags r:id="rId10"/>
            </p:custDataLst>
          </p:nvPr>
        </p:nvCxnSpPr>
        <p:spPr>
          <a:xfrm flipH="1">
            <a:off x="5015865" y="4827270"/>
            <a:ext cx="291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1"/>
            </p:custDataLst>
          </p:nvPr>
        </p:nvCxnSpPr>
        <p:spPr>
          <a:xfrm flipH="1">
            <a:off x="5748655" y="4185920"/>
            <a:ext cx="2183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>
            <p:custDataLst>
              <p:tags r:id="rId12"/>
            </p:custDataLst>
          </p:nvPr>
        </p:nvSpPr>
        <p:spPr>
          <a:xfrm>
            <a:off x="4813935" y="3904615"/>
            <a:ext cx="652145" cy="563245"/>
          </a:xfrm>
          <a:prstGeom prst="rect">
            <a:avLst/>
          </a:prstGeom>
          <a:noFill/>
        </p:spPr>
        <p:txBody>
          <a:bodyPr vert="horz" wrap="square" lIns="54000" tIns="35100" rIns="67500" bIns="35100" rtlCol="0" anchor="ctr" anchorCtr="0">
            <a:normAutofit/>
          </a:bodyPr>
          <a:p>
            <a:pPr algn="ctr"/>
            <a:r>
              <a:rPr lang="en-US" altLang="zh-CN" dirty="0">
                <a:solidFill>
                  <a:schemeClr val="bg1"/>
                </a:solidFill>
              </a:rPr>
              <a:t>04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3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60916" y="-338534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0" y="12700"/>
            <a:ext cx="759841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字符串操作</a:t>
            </a:r>
            <a:r>
              <a:rPr lang="en-US" altLang="zh-CN" sz="4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4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查询与替换</a:t>
            </a:r>
            <a:endParaRPr lang="zh-CN" altLang="en-US" sz="4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334135"/>
            <a:ext cx="121761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find(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开始索引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结束索引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rfind(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开始索引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结束索引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右侧查询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index(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开始索引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结束索引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rindex(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开始索引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结束索引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右侧查询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replace(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原字符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新字符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替换数量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替换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expandtabs()					\t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替换空格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60916" y="-338534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3970" y="35560"/>
            <a:ext cx="686689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字符串切片</a:t>
            </a:r>
            <a:endParaRPr lang="zh-CN" altLang="en-US" sz="6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366520"/>
            <a:ext cx="1223581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字符串切片标准格式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开始索引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结束索引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endParaRPr lang="en-US" altLang="zh-CN" sz="4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开始索引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结束索引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步长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]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6939783" y="868132"/>
            <a:ext cx="3728217" cy="5117724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652" name="组合 1"/>
          <p:cNvGrpSpPr/>
          <p:nvPr/>
        </p:nvGrpSpPr>
        <p:grpSpPr>
          <a:xfrm>
            <a:off x="1524000" y="875110"/>
            <a:ext cx="3700463" cy="4157663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245423" y="1551980"/>
            <a:ext cx="5117306" cy="3727847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572596" y="-94654"/>
            <a:ext cx="3046810" cy="9144000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6" name="文本框 47"/>
          <p:cNvSpPr txBox="1"/>
          <p:nvPr/>
        </p:nvSpPr>
        <p:spPr>
          <a:xfrm>
            <a:off x="3374231" y="733425"/>
            <a:ext cx="5578079" cy="168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350" dirty="0">
                <a:solidFill>
                  <a:srgbClr val="68D7D8"/>
                </a:solidFill>
              </a:rPr>
              <a:t>THANKS</a:t>
            </a:r>
            <a:endParaRPr lang="zh-CN" altLang="en-US" sz="103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237060" y="1210866"/>
            <a:ext cx="4157663" cy="3583781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60" name="文本框 2"/>
          <p:cNvSpPr txBox="1"/>
          <p:nvPr/>
        </p:nvSpPr>
        <p:spPr>
          <a:xfrm>
            <a:off x="4613672" y="4212431"/>
            <a:ext cx="3986213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</a:rPr>
              <a:t>谢谢您的聆听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pic>
        <p:nvPicPr>
          <p:cNvPr id="27661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560" y="1637110"/>
            <a:ext cx="3768328" cy="169425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830695" y="5442585"/>
            <a:ext cx="300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--by </a:t>
            </a:r>
            <a:r>
              <a:rPr lang="zh-CN" altLang="en-US"/>
              <a:t>乔木老师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泪滴形 16"/>
          <p:cNvSpPr/>
          <p:nvPr/>
        </p:nvSpPr>
        <p:spPr>
          <a:xfrm>
            <a:off x="4581525" y="2870597"/>
            <a:ext cx="531019" cy="52982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泪滴形 17"/>
          <p:cNvSpPr/>
          <p:nvPr/>
        </p:nvSpPr>
        <p:spPr>
          <a:xfrm>
            <a:off x="4581525" y="3860006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泪滴形 18"/>
          <p:cNvSpPr/>
          <p:nvPr/>
        </p:nvSpPr>
        <p:spPr>
          <a:xfrm>
            <a:off x="4581525" y="4849416"/>
            <a:ext cx="531019" cy="53101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417344" y="1997234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sz="2100" dirty="0">
                <a:solidFill>
                  <a:srgbClr val="1E7273"/>
                </a:solidFill>
              </a:rPr>
              <a:t>字符串的定义与基本操作</a:t>
            </a:r>
            <a:endParaRPr lang="zh-CN" sz="2100" dirty="0">
              <a:solidFill>
                <a:srgbClr val="1E7273"/>
              </a:solidFill>
            </a:endParaRPr>
          </a:p>
        </p:txBody>
      </p:sp>
      <p:sp>
        <p:nvSpPr>
          <p:cNvPr id="9231" name="文本框 20"/>
          <p:cNvSpPr txBox="1"/>
          <p:nvPr/>
        </p:nvSpPr>
        <p:spPr>
          <a:xfrm>
            <a:off x="5417344" y="2986088"/>
            <a:ext cx="3945731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字符串</a:t>
            </a:r>
            <a:r>
              <a:rPr lang="en-US" altLang="zh-CN" sz="2100" dirty="0">
                <a:solidFill>
                  <a:srgbClr val="1E7273"/>
                </a:solidFill>
              </a:rPr>
              <a:t>--</a:t>
            </a:r>
            <a:r>
              <a:rPr lang="zh-CN" altLang="en-US" sz="2100" dirty="0">
                <a:solidFill>
                  <a:srgbClr val="1E7273"/>
                </a:solidFill>
              </a:rPr>
              <a:t>判断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2" name="文本框 21"/>
          <p:cNvSpPr txBox="1"/>
          <p:nvPr/>
        </p:nvSpPr>
        <p:spPr>
          <a:xfrm>
            <a:off x="5417344" y="4037806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字符串</a:t>
            </a:r>
            <a:r>
              <a:rPr lang="en-US" altLang="zh-CN" sz="2100" dirty="0">
                <a:solidFill>
                  <a:srgbClr val="1E7273"/>
                </a:solidFill>
              </a:rPr>
              <a:t>--</a:t>
            </a:r>
            <a:r>
              <a:rPr lang="zh-CN" altLang="en-US" sz="2100" dirty="0">
                <a:solidFill>
                  <a:srgbClr val="1E7273"/>
                </a:solidFill>
              </a:rPr>
              <a:t>数据转换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3" name="文本框 22"/>
          <p:cNvSpPr txBox="1"/>
          <p:nvPr/>
        </p:nvSpPr>
        <p:spPr>
          <a:xfrm>
            <a:off x="5417344" y="4972050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字符串</a:t>
            </a:r>
            <a:r>
              <a:rPr lang="en-US" altLang="zh-CN" sz="2100" dirty="0">
                <a:solidFill>
                  <a:srgbClr val="1E7273"/>
                </a:solidFill>
              </a:rPr>
              <a:t>--</a:t>
            </a:r>
            <a:r>
              <a:rPr lang="zh-CN" altLang="en-US" sz="2100" dirty="0">
                <a:solidFill>
                  <a:srgbClr val="1E7273"/>
                </a:solidFill>
              </a:rPr>
              <a:t>格式转换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05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泪滴形 16"/>
          <p:cNvSpPr/>
          <p:nvPr/>
        </p:nvSpPr>
        <p:spPr>
          <a:xfrm>
            <a:off x="4581525" y="2870597"/>
            <a:ext cx="531019" cy="52982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06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泪滴形 17"/>
          <p:cNvSpPr/>
          <p:nvPr/>
        </p:nvSpPr>
        <p:spPr>
          <a:xfrm>
            <a:off x="4581525" y="3860006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07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泪滴形 18"/>
          <p:cNvSpPr/>
          <p:nvPr/>
        </p:nvSpPr>
        <p:spPr>
          <a:xfrm>
            <a:off x="4581525" y="4849416"/>
            <a:ext cx="531019" cy="53101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08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417344" y="1997234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sz="2100" dirty="0">
                <a:solidFill>
                  <a:srgbClr val="1E7273"/>
                </a:solidFill>
              </a:rPr>
              <a:t>字符串操作</a:t>
            </a:r>
            <a:r>
              <a:rPr lang="en-US" altLang="zh-CN" sz="2100" dirty="0">
                <a:solidFill>
                  <a:srgbClr val="1E7273"/>
                </a:solidFill>
              </a:rPr>
              <a:t>--</a:t>
            </a:r>
            <a:r>
              <a:rPr lang="zh-CN" altLang="en-US" sz="2100" dirty="0">
                <a:solidFill>
                  <a:srgbClr val="1E7273"/>
                </a:solidFill>
              </a:rPr>
              <a:t>拆分与连接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1" name="文本框 20"/>
          <p:cNvSpPr txBox="1"/>
          <p:nvPr/>
        </p:nvSpPr>
        <p:spPr>
          <a:xfrm>
            <a:off x="5417344" y="2986088"/>
            <a:ext cx="3945731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字符串操作</a:t>
            </a:r>
            <a:r>
              <a:rPr lang="en-US" altLang="zh-CN" sz="2100" dirty="0">
                <a:solidFill>
                  <a:srgbClr val="1E7273"/>
                </a:solidFill>
              </a:rPr>
              <a:t>--</a:t>
            </a:r>
            <a:r>
              <a:rPr lang="zh-CN" altLang="en-US" sz="2100" dirty="0">
                <a:solidFill>
                  <a:srgbClr val="1E7273"/>
                </a:solidFill>
              </a:rPr>
              <a:t>查询与替换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2" name="文本框 21"/>
          <p:cNvSpPr txBox="1"/>
          <p:nvPr/>
        </p:nvSpPr>
        <p:spPr>
          <a:xfrm>
            <a:off x="5417344" y="4037806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字符串的切片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3" name="文本框 22"/>
          <p:cNvSpPr txBox="1"/>
          <p:nvPr/>
        </p:nvSpPr>
        <p:spPr>
          <a:xfrm>
            <a:off x="5417344" y="4972050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字符</a:t>
            </a:r>
            <a:r>
              <a:rPr lang="en-US" altLang="zh-CN" sz="2100" dirty="0">
                <a:solidFill>
                  <a:srgbClr val="1E7273"/>
                </a:solidFill>
              </a:rPr>
              <a:t>--</a:t>
            </a:r>
            <a:r>
              <a:rPr lang="zh-CN" altLang="en-US" sz="2100" dirty="0">
                <a:solidFill>
                  <a:srgbClr val="1E7273"/>
                </a:solidFill>
              </a:rPr>
              <a:t>格式转换与字符串切片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60916" y="-367744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4605" y="1249680"/>
            <a:ext cx="12192000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(string)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是用于保存字符信息的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数据模型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创建字符串的语法格式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str1 = 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字符串信息</a:t>
            </a:r>
            <a:r>
              <a:rPr lang="en-US" altLang="zh-CN" sz="320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str2 = 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'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字符串信息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'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str3 = 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'' '' ''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字符串信息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'' '' ''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str4 =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'''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字符串信息 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'''</a:t>
            </a:r>
            <a:endParaRPr lang="en-US" altLang="zh-CN" sz="3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635" y="-5715"/>
            <a:ext cx="493585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字符串</a:t>
            </a:r>
            <a:endParaRPr lang="zh-CN" altLang="en-US" sz="6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60916" y="-353139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240" y="22860"/>
            <a:ext cx="616267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字符串的基本操作</a:t>
            </a:r>
            <a:endParaRPr lang="zh-CN" altLang="en-US" sz="5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1068070" y="1405890"/>
          <a:ext cx="10055225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5788660"/>
              </a:tblGrid>
              <a:tr h="7353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>
                          <a:latin typeface="微软雅黑" panose="020B0503020204020204" charset="-122"/>
                          <a:ea typeface="微软雅黑" panose="020B0503020204020204" charset="-122"/>
                        </a:rPr>
                        <a:t>公共函数</a:t>
                      </a:r>
                      <a:endParaRPr lang="zh-CN" altLang="en-US" sz="4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400">
                          <a:latin typeface="微软雅黑" panose="020B0503020204020204" charset="-122"/>
                          <a:ea typeface="微软雅黑" panose="020B0503020204020204" charset="-122"/>
                        </a:rPr>
                        <a:t>作用</a:t>
                      </a:r>
                      <a:endParaRPr lang="zh-CN" altLang="en-US" sz="4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变量名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[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索引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]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获取容器对应索引位置的数据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变量名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.index(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数据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得到数据在容器中首次出现的索引值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变量名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.index(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数据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开始索引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结束索引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获取数据在容器中指定范围内首次出现的索引值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变量名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.conut(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数据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得到容器中指定的数据的总数量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len(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容器变量名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计算容器中数据的总数量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数据 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in 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容器 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判定容器中是否包含指定数据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数据 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not in 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容器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判定容器中是否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不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包含指定数据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max(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容器变量名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返回容器中的最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大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的数据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min(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容器变量名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返回容器中的最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小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的数据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60916" y="-353139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0" y="0"/>
            <a:ext cx="780288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字符串</a:t>
            </a:r>
            <a:r>
              <a:rPr lang="en-US" altLang="zh-CN" sz="6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sz="6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判断</a:t>
            </a:r>
            <a:endParaRPr lang="zh-CN" altLang="en-US" sz="6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40" y="1330325"/>
            <a:ext cx="12183745" cy="4369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isalpha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是否全部都是字母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isupper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字母是否全部都是大写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islower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字母是否全部都是小写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isdigit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是否全部都是数字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......		......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startwith(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是否指定字符开始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ends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with(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是否指定字符结束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60916" y="-353139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0" y="0"/>
            <a:ext cx="61760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</a:t>
            </a:r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数据转换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210" y="1360170"/>
            <a:ext cx="1217739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lower()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字符串中所有可转换字符转成小写字符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upper()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字符串中所有可转换字符转成大写字符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title()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单词首字母转大写其他转小写字符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swapcase()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字符串中字符大小写互换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capitalize	()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字符串首字母转大写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其余字母转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小写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60916" y="-353139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0" y="0"/>
            <a:ext cx="61760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</a:t>
            </a:r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格式转换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40" y="1389380"/>
            <a:ext cx="1220660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strip(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占位符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	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去掉字符串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左右两侧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的指定占位字符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lstrip(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占位符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	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去掉字符串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左侧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指定占位符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rstrip(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占位符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	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去掉字符串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右侧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指定占位符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ljust(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长度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占位符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左边占位在右侧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补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占位符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rjust(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长度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占位符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右边占位在左侧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占位符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center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长度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占位符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两侧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补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占位符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60916" y="-353139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3815" y="20320"/>
            <a:ext cx="703135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字符串操作</a:t>
            </a:r>
            <a:r>
              <a:rPr lang="en-US" altLang="zh-CN" sz="4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4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拆分与连接</a:t>
            </a:r>
            <a:endParaRPr lang="zh-CN" altLang="en-US" sz="4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2225" y="1426210"/>
            <a:ext cx="122364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partition(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左侧切割成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组数据的元组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rpartition(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右侧切割成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组数据的元组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split(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切割数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以指定字符切割数据为列表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splitlines()	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以换行符切割数据为列表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join(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	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对字符串进行占位连接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			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连接字符串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h_f"/>
  <p:tag name="KSO_WM_UNIT_INDEX" val="1_1_1"/>
  <p:tag name="KSO_WM_UNIT_ID" val="diagram20161353_1*l_h_f*1_1_1"/>
  <p:tag name="KSO_WM_UNIT_LAYERLEVEL" val="1_1_1"/>
  <p:tag name="KSO_WM_UNIT_VALUE" val="9"/>
  <p:tag name="KSO_WM_UNIT_HIGHLIGHT" val="0"/>
  <p:tag name="KSO_WM_UNIT_COMPATIBLE" val="0"/>
  <p:tag name="KSO_WM_UNIT_CLEAR" val="0"/>
  <p:tag name="KSO_WM_DIAGRAM_GROUP_CODE" val="l1-1"/>
  <p:tag name="KSO_WM_UNIT_PRESET_TEXT" val="添加目录标题"/>
  <p:tag name="KSO_WM_UNIT_TEXT_FILL_FORE_SCHEMECOLOR_INDEX" val="13"/>
  <p:tag name="KSO_WM_UNIT_TEXT_FILL_TYPE" val="1"/>
  <p:tag name="KSO_WM_UNIT_USESOURCEFORMAT_APPLY" val="0"/>
</p:tagLst>
</file>

<file path=ppt/tags/tag10.xml><?xml version="1.0" encoding="utf-8"?>
<p:tagLst xmlns:p="http://schemas.openxmlformats.org/presentationml/2006/main">
  <p:tag name="REFSHAPE" val="481060348"/>
  <p:tag name="KSO_WM_UNIT_PLACING_PICTURE_USER_VIEWPORT" val="{&quot;height&quot;:3178.1244094488188,&quot;width&quot;:7070.6251968503939}"/>
</p:tagLst>
</file>

<file path=ppt/tags/tag11.xml><?xml version="1.0" encoding="utf-8"?>
<p:tagLst xmlns:p="http://schemas.openxmlformats.org/presentationml/2006/main">
  <p:tag name="REFSHAPE" val="481060348"/>
  <p:tag name="KSO_WM_UNIT_PLACING_PICTURE_USER_VIEWPORT" val="{&quot;height&quot;:3178.1244094488188,&quot;width&quot;:7070.6251968503939}"/>
</p:tagLst>
</file>

<file path=ppt/tags/tag12.xml><?xml version="1.0" encoding="utf-8"?>
<p:tagLst xmlns:p="http://schemas.openxmlformats.org/presentationml/2006/main">
  <p:tag name="KSO_WM_UNIT_TABLE_BEAUTIFY" val="smartTable{d2a11250-8c6b-48a5-93d3-0a7993171534}"/>
</p:tagLst>
</file>

<file path=ppt/tags/tag13.xml><?xml version="1.0" encoding="utf-8"?>
<p:tagLst xmlns:p="http://schemas.openxmlformats.org/presentationml/2006/main">
  <p:tag name="REFSHAPE" val="481060348"/>
  <p:tag name="KSO_WM_UNIT_PLACING_PICTURE_USER_VIEWPORT" val="{&quot;height&quot;:3178.1244094488188,&quot;width&quot;:7070.6251968503939}"/>
</p:tagLst>
</file>

<file path=ppt/tags/tag14.xml><?xml version="1.0" encoding="utf-8"?>
<p:tagLst xmlns:p="http://schemas.openxmlformats.org/presentationml/2006/main">
  <p:tag name="REFSHAPE" val="481060348"/>
  <p:tag name="KSO_WM_UNIT_PLACING_PICTURE_USER_VIEWPORT" val="{&quot;height&quot;:3178.1244094488188,&quot;width&quot;:7070.6251968503939}"/>
</p:tagLst>
</file>

<file path=ppt/tags/tag15.xml><?xml version="1.0" encoding="utf-8"?>
<p:tagLst xmlns:p="http://schemas.openxmlformats.org/presentationml/2006/main">
  <p:tag name="REFSHAPE" val="481060348"/>
  <p:tag name="KSO_WM_UNIT_PLACING_PICTURE_USER_VIEWPORT" val="{&quot;height&quot;:3178.1244094488188,&quot;width&quot;:7070.6251968503939}"/>
</p:tagLst>
</file>

<file path=ppt/tags/tag16.xml><?xml version="1.0" encoding="utf-8"?>
<p:tagLst xmlns:p="http://schemas.openxmlformats.org/presentationml/2006/main">
  <p:tag name="REFSHAPE" val="481060348"/>
  <p:tag name="KSO_WM_UNIT_PLACING_PICTURE_USER_VIEWPORT" val="{&quot;height&quot;:3178.1244094488188,&quot;width&quot;:7070.6251968503939}"/>
</p:tagLst>
</file>

<file path=ppt/tags/tag17.xml><?xml version="1.0" encoding="utf-8"?>
<p:tagLst xmlns:p="http://schemas.openxmlformats.org/presentationml/2006/main">
  <p:tag name="REFSHAPE" val="481060348"/>
  <p:tag name="KSO_WM_UNIT_PLACING_PICTURE_USER_VIEWPORT" val="{&quot;height&quot;:3178.1244094488188,&quot;width&quot;:7070.6251968503939}"/>
</p:tagLst>
</file>

<file path=ppt/tags/tag18.xml><?xml version="1.0" encoding="utf-8"?>
<p:tagLst xmlns:p="http://schemas.openxmlformats.org/presentationml/2006/main">
  <p:tag name="REFSHAPE" val="481060348"/>
  <p:tag name="KSO_WM_UNIT_PLACING_PICTURE_USER_VIEWPORT" val="{&quot;height&quot;:3178.1244094488188,&quot;width&quot;:7070.6251968503939}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61353_1*i*7"/>
  <p:tag name="KSO_WM_TEMPLATE_CATEGORY" val="diagram"/>
  <p:tag name="KSO_WM_TEMPLATE_INDEX" val="20161353"/>
  <p:tag name="KSO_WM_UNIT_INDEX" val="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1"/>
  <p:tag name="KSO_WM_UNIT_ID" val="diagram20161353_1*l_i*1_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2"/>
  <p:tag name="KSO_WM_UNIT_ID" val="diagram20161353_1*l_i*1_2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3"/>
  <p:tag name="KSO_WM_UNIT_ID" val="diagram20161353_1*l_i*1_3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4"/>
  <p:tag name="KSO_WM_UNIT_ID" val="diagram20161353_1*l_i*1_4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5"/>
  <p:tag name="KSO_WM_UNIT_ID" val="diagram20161353_1*l_i*1_5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6"/>
  <p:tag name="KSO_WM_UNIT_ID" val="diagram20161353_1*l_i*1_6"/>
  <p:tag name="KSO_WM_UNIT_LAYERLEVEL" val="1_1"/>
  <p:tag name="KSO_WM_DIAGRAM_GROUP_CODE" val="l1-1"/>
  <p:tag name="KSO_WM_UNIT_TEXT_FILL_FORE_SCHEMECOLOR_INDEX" val="14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SLIDE_ITEM_CN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1326</Words>
  <Application>WPS 演示</Application>
  <PresentationFormat>宽屏</PresentationFormat>
  <Paragraphs>160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吴量</dc:creator>
  <cp:lastModifiedBy>南有乔木。</cp:lastModifiedBy>
  <cp:revision>49</cp:revision>
  <dcterms:created xsi:type="dcterms:W3CDTF">2020-01-14T05:10:00Z</dcterms:created>
  <dcterms:modified xsi:type="dcterms:W3CDTF">2020-02-07T14:41:27Z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