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257" r:id="rId3"/>
    <p:sldId id="260" r:id="rId5"/>
    <p:sldId id="261" r:id="rId6"/>
    <p:sldId id="278" r:id="rId7"/>
    <p:sldId id="259" r:id="rId8"/>
    <p:sldId id="262" r:id="rId9"/>
    <p:sldId id="263" r:id="rId10"/>
    <p:sldId id="265" r:id="rId11"/>
    <p:sldId id="266" r:id="rId12"/>
    <p:sldId id="267" r:id="rId13"/>
    <p:sldId id="268" r:id="rId14"/>
    <p:sldId id="270" r:id="rId15"/>
    <p:sldId id="272" r:id="rId16"/>
    <p:sldId id="273" r:id="rId17"/>
    <p:sldId id="275" r:id="rId18"/>
    <p:sldId id="276" r:id="rId19"/>
    <p:sldId id="258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42"/>
        <p:guide pos="387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6B846A-61F7-49BF-860D-9FA6E39E4EDC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6A9A34-428B-4502-B531-ABFF1180BD76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5" Type="http://schemas.openxmlformats.org/officeDocument/2006/relationships/notesSlide" Target="../notesSlides/notesSlide1.xml"/><Relationship Id="rId14" Type="http://schemas.openxmlformats.org/officeDocument/2006/relationships/slideLayout" Target="../slideLayouts/slideLayout12.xml"/><Relationship Id="rId13" Type="http://schemas.openxmlformats.org/officeDocument/2006/relationships/tags" Target="../tags/tag70.xml"/><Relationship Id="rId12" Type="http://schemas.openxmlformats.org/officeDocument/2006/relationships/tags" Target="../tags/tag69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grayscl/>
          </a:blip>
          <a:srcRect l="22121" r="38969" b="19988"/>
          <a:stretch>
            <a:fillRect/>
          </a:stretch>
        </p:blipFill>
        <p:spPr>
          <a:xfrm>
            <a:off x="7764145" y="777240"/>
            <a:ext cx="4426585" cy="6076315"/>
          </a:xfrm>
          <a:custGeom>
            <a:avLst/>
            <a:gdLst>
              <a:gd name="connsiteX0" fmla="*/ 4970956 w 4970956"/>
              <a:gd name="connsiteY0" fmla="*/ 0 h 6823632"/>
              <a:gd name="connsiteX1" fmla="*/ 4970955 w 4970956"/>
              <a:gd name="connsiteY1" fmla="*/ 6823632 h 6823632"/>
              <a:gd name="connsiteX2" fmla="*/ 0 w 4970956"/>
              <a:gd name="connsiteY2" fmla="*/ 2796163 h 682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0956" h="6823632">
                <a:moveTo>
                  <a:pt x="4970956" y="0"/>
                </a:moveTo>
                <a:lnTo>
                  <a:pt x="4970955" y="6823632"/>
                </a:lnTo>
                <a:lnTo>
                  <a:pt x="0" y="2796163"/>
                </a:lnTo>
                <a:close/>
              </a:path>
            </a:pathLst>
          </a:custGeom>
        </p:spPr>
      </p:pic>
      <p:sp>
        <p:nvSpPr>
          <p:cNvPr id="16" name="任意多边形: 形状 15"/>
          <p:cNvSpPr/>
          <p:nvPr/>
        </p:nvSpPr>
        <p:spPr>
          <a:xfrm rot="16200000">
            <a:off x="4604742" y="3100983"/>
            <a:ext cx="603647" cy="519113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196" name="组合 1"/>
          <p:cNvGrpSpPr/>
          <p:nvPr/>
        </p:nvGrpSpPr>
        <p:grpSpPr>
          <a:xfrm>
            <a:off x="1270" y="875030"/>
            <a:ext cx="5223510" cy="5977890"/>
            <a:chOff x="-1" y="565806"/>
            <a:chExt cx="4933951" cy="5543551"/>
          </a:xfrm>
        </p:grpSpPr>
        <p:pic>
          <p:nvPicPr>
            <p:cNvPr id="50" name="图片 49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8688" t="282" r="51600" b="17821"/>
            <a:stretch>
              <a:fillRect/>
            </a:stretch>
          </p:blipFill>
          <p:spPr>
            <a:xfrm>
              <a:off x="0" y="565806"/>
              <a:ext cx="4778923" cy="5543551"/>
            </a:xfrm>
            <a:custGeom>
              <a:avLst/>
              <a:gdLst>
                <a:gd name="connsiteX0" fmla="*/ 0 w 4841735"/>
                <a:gd name="connsiteY0" fmla="*/ 0 h 5616413"/>
                <a:gd name="connsiteX1" fmla="*/ 4841735 w 4841735"/>
                <a:gd name="connsiteY1" fmla="*/ 2808207 h 5616413"/>
                <a:gd name="connsiteX2" fmla="*/ 0 w 4841735"/>
                <a:gd name="connsiteY2" fmla="*/ 5616413 h 5616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41735" h="5616413">
                  <a:moveTo>
                    <a:pt x="0" y="0"/>
                  </a:moveTo>
                  <a:lnTo>
                    <a:pt x="4841735" y="2808207"/>
                  </a:lnTo>
                  <a:lnTo>
                    <a:pt x="0" y="5616413"/>
                  </a:lnTo>
                  <a:close/>
                </a:path>
              </a:pathLst>
            </a:custGeom>
          </p:spPr>
        </p:pic>
        <p:sp>
          <p:nvSpPr>
            <p:cNvPr id="19" name="任意多边形: 形状 18"/>
            <p:cNvSpPr/>
            <p:nvPr/>
          </p:nvSpPr>
          <p:spPr>
            <a:xfrm rot="5400000">
              <a:off x="-304801" y="870606"/>
              <a:ext cx="5543551" cy="4933951"/>
            </a:xfrm>
            <a:custGeom>
              <a:avLst/>
              <a:gdLst>
                <a:gd name="connsiteX0" fmla="*/ 363359 w 3103418"/>
                <a:gd name="connsiteY0" fmla="*/ 2435214 h 2675360"/>
                <a:gd name="connsiteX1" fmla="*/ 2740059 w 3103418"/>
                <a:gd name="connsiteY1" fmla="*/ 2435214 h 2675360"/>
                <a:gd name="connsiteX2" fmla="*/ 1551709 w 3103418"/>
                <a:gd name="connsiteY2" fmla="*/ 386337 h 2675360"/>
                <a:gd name="connsiteX3" fmla="*/ 0 w 3103418"/>
                <a:gd name="connsiteY3" fmla="*/ 2675360 h 2675360"/>
                <a:gd name="connsiteX4" fmla="*/ 1551709 w 3103418"/>
                <a:gd name="connsiteY4" fmla="*/ 0 h 2675360"/>
                <a:gd name="connsiteX5" fmla="*/ 3103418 w 3103418"/>
                <a:gd name="connsiteY5" fmla="*/ 2675360 h 267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3418" h="2675360">
                  <a:moveTo>
                    <a:pt x="363359" y="2435214"/>
                  </a:moveTo>
                  <a:lnTo>
                    <a:pt x="2740059" y="2435214"/>
                  </a:lnTo>
                  <a:lnTo>
                    <a:pt x="1551709" y="386337"/>
                  </a:lnTo>
                  <a:close/>
                  <a:moveTo>
                    <a:pt x="0" y="2675360"/>
                  </a:moveTo>
                  <a:lnTo>
                    <a:pt x="1551709" y="0"/>
                  </a:lnTo>
                  <a:lnTo>
                    <a:pt x="3103418" y="267536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0" name="任意多边形: 形状 19"/>
          <p:cNvSpPr/>
          <p:nvPr/>
        </p:nvSpPr>
        <p:spPr>
          <a:xfrm rot="16200000">
            <a:off x="2726531" y="1137047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" name="任意多边形: 形状 42"/>
          <p:cNvSpPr/>
          <p:nvPr/>
        </p:nvSpPr>
        <p:spPr>
          <a:xfrm rot="16200000">
            <a:off x="6938645" y="1602105"/>
            <a:ext cx="6076950" cy="4425950"/>
          </a:xfrm>
          <a:custGeom>
            <a:avLst/>
            <a:gdLst>
              <a:gd name="connsiteX0" fmla="*/ 6823632 w 6823632"/>
              <a:gd name="connsiteY0" fmla="*/ 4970956 h 4970956"/>
              <a:gd name="connsiteX1" fmla="*/ 0 w 6823632"/>
              <a:gd name="connsiteY1" fmla="*/ 4970955 h 4970956"/>
              <a:gd name="connsiteX2" fmla="*/ 4027469 w 6823632"/>
              <a:gd name="connsiteY2" fmla="*/ 0 h 4970956"/>
              <a:gd name="connsiteX3" fmla="*/ 6823632 w 6823632"/>
              <a:gd name="connsiteY3" fmla="*/ 4970956 h 497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23632" h="4970956">
                <a:moveTo>
                  <a:pt x="6823632" y="4970956"/>
                </a:moveTo>
                <a:lnTo>
                  <a:pt x="0" y="4970955"/>
                </a:lnTo>
                <a:lnTo>
                  <a:pt x="4027469" y="0"/>
                </a:lnTo>
                <a:lnTo>
                  <a:pt x="6823632" y="4970956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" name="任意多边形: 形状 40"/>
          <p:cNvSpPr/>
          <p:nvPr/>
        </p:nvSpPr>
        <p:spPr>
          <a:xfrm rot="16200000">
            <a:off x="4197985" y="-1139190"/>
            <a:ext cx="3794760" cy="12190095"/>
          </a:xfrm>
          <a:custGeom>
            <a:avLst/>
            <a:gdLst>
              <a:gd name="connsiteX0" fmla="*/ 4061839 w 4061839"/>
              <a:gd name="connsiteY0" fmla="*/ 7221046 h 12192001"/>
              <a:gd name="connsiteX1" fmla="*/ 34370 w 4061839"/>
              <a:gd name="connsiteY1" fmla="*/ 12192001 h 12192001"/>
              <a:gd name="connsiteX2" fmla="*/ 0 w 4061839"/>
              <a:gd name="connsiteY2" fmla="*/ 12192001 h 12192001"/>
              <a:gd name="connsiteX3" fmla="*/ 1 w 4061839"/>
              <a:gd name="connsiteY3" fmla="*/ 0 h 12192001"/>
              <a:gd name="connsiteX4" fmla="*/ 4061839 w 4061839"/>
              <a:gd name="connsiteY4" fmla="*/ 7221046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1839" h="12192001">
                <a:moveTo>
                  <a:pt x="4061839" y="7221046"/>
                </a:moveTo>
                <a:lnTo>
                  <a:pt x="34370" y="12192001"/>
                </a:lnTo>
                <a:lnTo>
                  <a:pt x="0" y="12192001"/>
                </a:lnTo>
                <a:lnTo>
                  <a:pt x="1" y="0"/>
                </a:lnTo>
                <a:lnTo>
                  <a:pt x="4061839" y="722104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200" name="文本框 47"/>
          <p:cNvSpPr txBox="1"/>
          <p:nvPr/>
        </p:nvSpPr>
        <p:spPr>
          <a:xfrm>
            <a:off x="4813776" y="479584"/>
            <a:ext cx="2621756" cy="852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di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950" dirty="0">
                <a:solidFill>
                  <a:srgbClr val="68D7D8"/>
                </a:solidFill>
              </a:rPr>
              <a:t>2019</a:t>
            </a:r>
            <a:endParaRPr lang="zh-CN" altLang="en-US" sz="4950" dirty="0">
              <a:solidFill>
                <a:srgbClr val="68D7D8"/>
              </a:solidFill>
            </a:endParaRPr>
          </a:p>
        </p:txBody>
      </p:sp>
      <p:sp>
        <p:nvSpPr>
          <p:cNvPr id="11" name="等腰三角形 10"/>
          <p:cNvSpPr/>
          <p:nvPr/>
        </p:nvSpPr>
        <p:spPr>
          <a:xfrm rot="5400000">
            <a:off x="-371475" y="1296035"/>
            <a:ext cx="5851525" cy="5107305"/>
          </a:xfrm>
          <a:prstGeom prst="triangle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任意多边形: 形状 12"/>
          <p:cNvSpPr/>
          <p:nvPr/>
        </p:nvSpPr>
        <p:spPr>
          <a:xfrm rot="5400000" flipH="1">
            <a:off x="1487091" y="5310188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任意多边形: 形状 13"/>
          <p:cNvSpPr/>
          <p:nvPr/>
        </p:nvSpPr>
        <p:spPr>
          <a:xfrm rot="5400000" flipH="1">
            <a:off x="9194006" y="965597"/>
            <a:ext cx="602456" cy="519113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纯音乐 - 爱的协奏曲 - concerto pour unr j">
            <a:hlinkClick r:id="" action="ppaction://media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75110"/>
            <a:ext cx="457200" cy="457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06" name="图片 5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8386" y="1332151"/>
            <a:ext cx="4489847" cy="201810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5382895" y="5355590"/>
            <a:ext cx="19932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by--</a:t>
            </a:r>
            <a:r>
              <a:rPr lang="zh-CN" altLang="en-US"/>
              <a:t>乔木老师 </a:t>
            </a:r>
            <a:r>
              <a:rPr lang="en-US" altLang="zh-CN"/>
              <a:t>QQ:1919270709</a:t>
            </a:r>
            <a:endParaRPr lang="en-US" altLang="zh-CN"/>
          </a:p>
        </p:txBody>
      </p:sp>
      <p:sp>
        <p:nvSpPr>
          <p:cNvPr id="3" name="矩形 2"/>
          <p:cNvSpPr/>
          <p:nvPr>
            <p:custDataLst>
              <p:tags r:id="rId5"/>
            </p:custDataLst>
          </p:nvPr>
        </p:nvSpPr>
        <p:spPr>
          <a:xfrm>
            <a:off x="5589905" y="4168140"/>
            <a:ext cx="2563495" cy="596900"/>
          </a:xfrm>
          <a:prstGeom prst="rect">
            <a:avLst/>
          </a:prstGeom>
        </p:spPr>
        <p:txBody>
          <a:bodyPr vert="horz" wrap="square" lIns="90000" tIns="46800" rIns="90000" bIns="46800" anchor="ctr" anchorCtr="0">
            <a:normAutofit/>
          </a:bodyPr>
          <a:p>
            <a:pPr marL="0" lvl="0" indent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dirty="0" smtClean="0">
                <a:solidFill>
                  <a:schemeClr val="tx1"/>
                </a:solidFill>
              </a:rPr>
              <a:t>异常处理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4" name="组合 3"/>
          <p:cNvGrpSpPr/>
          <p:nvPr>
            <p:custDataLst>
              <p:tags r:id="rId6"/>
            </p:custDataLst>
          </p:nvPr>
        </p:nvGrpSpPr>
        <p:grpSpPr>
          <a:xfrm rot="0">
            <a:off x="4684395" y="3808730"/>
            <a:ext cx="1064260" cy="1169670"/>
            <a:chOff x="2269022" y="2987480"/>
            <a:chExt cx="899403" cy="988076"/>
          </a:xfrm>
        </p:grpSpPr>
        <p:sp>
          <p:nvSpPr>
            <p:cNvPr id="23" name="Freeform 6"/>
            <p:cNvSpPr/>
            <p:nvPr>
              <p:custDataLst>
                <p:tags r:id="rId7"/>
              </p:custDataLst>
            </p:nvPr>
          </p:nvSpPr>
          <p:spPr bwMode="auto">
            <a:xfrm>
              <a:off x="2319693" y="3102756"/>
              <a:ext cx="539642" cy="727123"/>
            </a:xfrm>
            <a:custGeom>
              <a:avLst/>
              <a:gdLst>
                <a:gd name="T0" fmla="*/ 0 w 426"/>
                <a:gd name="T1" fmla="*/ 0 h 574"/>
                <a:gd name="T2" fmla="*/ 72 w 426"/>
                <a:gd name="T3" fmla="*/ 574 h 574"/>
                <a:gd name="T4" fmla="*/ 426 w 426"/>
                <a:gd name="T5" fmla="*/ 224 h 574"/>
                <a:gd name="T6" fmla="*/ 0 w 426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6" h="574">
                  <a:moveTo>
                    <a:pt x="0" y="0"/>
                  </a:moveTo>
                  <a:lnTo>
                    <a:pt x="72" y="574"/>
                  </a:lnTo>
                  <a:lnTo>
                    <a:pt x="426" y="2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54000" tIns="35100" rIns="67500" bIns="35100" numCol="1" anchor="ctr" anchorCtr="0" compatLnSpc="1">
              <a:normAutofit/>
            </a:bodyPr>
            <a:p>
              <a:endParaRPr lang="zh-CN" altLang="en-US" sz="1350"/>
            </a:p>
          </p:txBody>
        </p:sp>
        <p:sp>
          <p:nvSpPr>
            <p:cNvPr id="29" name="Freeform 5"/>
            <p:cNvSpPr/>
            <p:nvPr>
              <p:custDataLst>
                <p:tags r:id="rId8"/>
              </p:custDataLst>
            </p:nvPr>
          </p:nvSpPr>
          <p:spPr bwMode="auto">
            <a:xfrm>
              <a:off x="2410900" y="2987480"/>
              <a:ext cx="623249" cy="842398"/>
            </a:xfrm>
            <a:custGeom>
              <a:avLst/>
              <a:gdLst>
                <a:gd name="T0" fmla="*/ 30 w 492"/>
                <a:gd name="T1" fmla="*/ 0 h 665"/>
                <a:gd name="T2" fmla="*/ 0 w 492"/>
                <a:gd name="T3" fmla="*/ 665 h 665"/>
                <a:gd name="T4" fmla="*/ 492 w 492"/>
                <a:gd name="T5" fmla="*/ 181 h 665"/>
                <a:gd name="T6" fmla="*/ 30 w 492"/>
                <a:gd name="T7" fmla="*/ 0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2" h="665">
                  <a:moveTo>
                    <a:pt x="30" y="0"/>
                  </a:moveTo>
                  <a:lnTo>
                    <a:pt x="0" y="665"/>
                  </a:lnTo>
                  <a:lnTo>
                    <a:pt x="492" y="181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54000" tIns="35100" rIns="67500" bIns="35100" numCol="1" anchor="ctr" anchorCtr="0" compatLnSpc="1">
              <a:normAutofit/>
            </a:bodyPr>
            <a:p>
              <a:endParaRPr lang="zh-CN" altLang="en-US" sz="1350"/>
            </a:p>
          </p:txBody>
        </p:sp>
        <p:sp>
          <p:nvSpPr>
            <p:cNvPr id="30" name="Freeform 7"/>
            <p:cNvSpPr/>
            <p:nvPr>
              <p:custDataLst>
                <p:tags r:id="rId9"/>
              </p:custDataLst>
            </p:nvPr>
          </p:nvSpPr>
          <p:spPr bwMode="auto">
            <a:xfrm>
              <a:off x="2269022" y="3083754"/>
              <a:ext cx="899403" cy="891802"/>
            </a:xfrm>
            <a:custGeom>
              <a:avLst/>
              <a:gdLst>
                <a:gd name="T0" fmla="*/ 705 w 710"/>
                <a:gd name="T1" fmla="*/ 0 h 704"/>
                <a:gd name="T2" fmla="*/ 710 w 710"/>
                <a:gd name="T3" fmla="*/ 5 h 704"/>
                <a:gd name="T4" fmla="*/ 0 w 710"/>
                <a:gd name="T5" fmla="*/ 704 h 704"/>
                <a:gd name="T6" fmla="*/ 0 w 710"/>
                <a:gd name="T7" fmla="*/ 704 h 704"/>
                <a:gd name="T8" fmla="*/ 705 w 710"/>
                <a:gd name="T9" fmla="*/ 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0" h="704">
                  <a:moveTo>
                    <a:pt x="705" y="0"/>
                  </a:moveTo>
                  <a:lnTo>
                    <a:pt x="710" y="5"/>
                  </a:lnTo>
                  <a:lnTo>
                    <a:pt x="0" y="704"/>
                  </a:lnTo>
                  <a:lnTo>
                    <a:pt x="0" y="704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54000" tIns="35100" rIns="67500" bIns="35100" numCol="1" anchor="ctr" anchorCtr="0" compatLnSpc="1">
              <a:normAutofit/>
            </a:bodyPr>
            <a:p>
              <a:endParaRPr lang="zh-CN" altLang="en-US" sz="1350"/>
            </a:p>
          </p:txBody>
        </p:sp>
      </p:grpSp>
      <p:cxnSp>
        <p:nvCxnSpPr>
          <p:cNvPr id="21" name="直接连接符 20"/>
          <p:cNvCxnSpPr/>
          <p:nvPr>
            <p:custDataLst>
              <p:tags r:id="rId10"/>
            </p:custDataLst>
          </p:nvPr>
        </p:nvCxnSpPr>
        <p:spPr>
          <a:xfrm flipH="1">
            <a:off x="5015865" y="4827270"/>
            <a:ext cx="29159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11"/>
            </p:custDataLst>
          </p:nvPr>
        </p:nvCxnSpPr>
        <p:spPr>
          <a:xfrm flipH="1">
            <a:off x="5748655" y="4185920"/>
            <a:ext cx="218313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>
            <p:custDataLst>
              <p:tags r:id="rId12"/>
            </p:custDataLst>
          </p:nvPr>
        </p:nvSpPr>
        <p:spPr>
          <a:xfrm>
            <a:off x="4813935" y="3904615"/>
            <a:ext cx="652145" cy="563245"/>
          </a:xfrm>
          <a:prstGeom prst="rect">
            <a:avLst/>
          </a:prstGeom>
          <a:noFill/>
        </p:spPr>
        <p:txBody>
          <a:bodyPr vert="horz" wrap="square" lIns="54000" tIns="35100" rIns="67500" bIns="35100" rtlCol="0" anchor="ctr" anchorCtr="0">
            <a:normAutofit/>
          </a:bodyPr>
          <a:p>
            <a:pPr algn="ctr"/>
            <a:r>
              <a:rPr lang="en-US" altLang="zh-CN" dirty="0">
                <a:solidFill>
                  <a:schemeClr val="bg1"/>
                </a:solidFill>
              </a:rPr>
              <a:t>01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custDataLst>
      <p:tags r:id="rId13"/>
    </p:custData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206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90560" y="-185420"/>
            <a:ext cx="3956050" cy="177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0" y="83820"/>
            <a:ext cx="69018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异常精细化处理</a:t>
            </a:r>
            <a:endParaRPr lang="zh-CN" altLang="en-US" sz="5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780" y="1388110"/>
            <a:ext cx="122821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捕获具体的异常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except </a:t>
            </a:r>
            <a:r>
              <a:rPr lang="zh-CN" altLang="en-US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异常类名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_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出现异常现象的处理代码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206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90560" y="-185420"/>
            <a:ext cx="3956050" cy="177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0" y="83820"/>
            <a:ext cx="69018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异常精细化处理</a:t>
            </a:r>
            <a:endParaRPr lang="zh-CN" altLang="en-US" sz="5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780" y="1388110"/>
            <a:ext cx="1228217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捕获具体的异常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except </a:t>
            </a:r>
            <a:r>
              <a:rPr lang="zh-CN" altLang="en-US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异常类名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_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出现异常现象的处理代码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	except </a:t>
            </a:r>
            <a:r>
              <a:rPr lang="zh-CN" altLang="en-US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异常类名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	_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_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_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_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出现异常现象的处理代码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	except </a:t>
            </a:r>
            <a:r>
              <a:rPr lang="zh-CN" altLang="en-US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异常类名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	_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_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_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_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出现异常现象的处理代码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206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90560" y="-185420"/>
            <a:ext cx="3956050" cy="177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0" y="83820"/>
            <a:ext cx="69018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异常精细化处理</a:t>
            </a:r>
            <a:endParaRPr lang="zh-CN" altLang="en-US" sz="5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780" y="1388110"/>
            <a:ext cx="1228217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捕获所有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的异常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except </a:t>
            </a:r>
            <a:r>
              <a:rPr lang="zh-CN" altLang="en-US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异常类名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_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出现异常现象的处理代码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	except </a:t>
            </a:r>
            <a:r>
              <a:rPr lang="zh-CN" altLang="en-US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异常类名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	_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_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_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_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出现异常现象的处理代码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	except </a:t>
            </a:r>
            <a:r>
              <a:rPr lang="zh-CN" altLang="en-US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异常类名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	_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_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_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_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出现异常现象的处理代码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	except 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Exception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	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_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_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_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_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出现异常现象的处理代码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206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9755" y="-172720"/>
            <a:ext cx="3956050" cy="177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52705" y="43815"/>
            <a:ext cx="7382510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异常的出现方式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705" y="1605280"/>
            <a:ext cx="121031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构造异常现象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raise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异常类对象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206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9755" y="-172720"/>
            <a:ext cx="3956050" cy="177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7145" y="32385"/>
            <a:ext cx="7312025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异常处理机制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925" y="1398905"/>
            <a:ext cx="1220978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异常出现后如果没有被捕获处理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该异常将会继续向下传递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到下一次调用位置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情况一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try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嵌套处理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情况二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方法间调用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206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9755" y="-172720"/>
            <a:ext cx="3956050" cy="177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8415" y="39370"/>
            <a:ext cx="7455535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自定义异常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18415" y="1371600"/>
            <a:ext cx="122472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自定义异常类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class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自定义异常类名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Exception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	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pass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主动触发异常现象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raise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异常类对象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206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9755" y="-172720"/>
            <a:ext cx="3956050" cy="177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8415" y="58420"/>
            <a:ext cx="7400290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案例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830" y="1408430"/>
            <a:ext cx="1217422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	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使用异常处理机制完成 </a:t>
            </a:r>
            <a:r>
              <a:rPr lang="zh-CN" altLang="en-US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用户登录信息校验 </a:t>
            </a:r>
            <a:r>
              <a:rPr lang="zh-CN" altLang="en-US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案例</a:t>
            </a:r>
            <a:endParaRPr lang="zh-CN" altLang="en-US" sz="3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要求</a:t>
            </a:r>
            <a:r>
              <a:rPr lang="en-US" altLang="zh-CN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en-US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用户输入用户名</a:t>
            </a:r>
            <a:r>
              <a:rPr lang="en-US" altLang="zh-CN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密码后对信息进行校验</a:t>
            </a:r>
            <a:endParaRPr lang="zh-CN" altLang="en-US" sz="3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1. </a:t>
            </a:r>
            <a:r>
              <a:rPr lang="zh-CN" altLang="en-US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用户名长度在</a:t>
            </a:r>
            <a:r>
              <a:rPr lang="en-US" altLang="zh-CN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3-8</a:t>
            </a:r>
            <a:r>
              <a:rPr lang="zh-CN" altLang="en-US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个字符</a:t>
            </a:r>
            <a:endParaRPr lang="zh-CN" altLang="en-US" sz="3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2. </a:t>
            </a:r>
            <a:r>
              <a:rPr lang="zh-CN" altLang="en-US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用户名中只能出现英文字母和数字</a:t>
            </a:r>
            <a:endParaRPr lang="zh-CN" altLang="en-US" sz="3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3. </a:t>
            </a:r>
            <a:r>
              <a:rPr lang="zh-CN" altLang="en-US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密码长度必须是</a:t>
            </a:r>
            <a:r>
              <a:rPr lang="en-US" altLang="zh-CN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lang="zh-CN" altLang="en-US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</a:t>
            </a:r>
            <a:endParaRPr lang="zh-CN" altLang="en-US" sz="3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4. </a:t>
            </a:r>
            <a:r>
              <a:rPr lang="zh-CN" altLang="en-US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密码必须由纯数字组成</a:t>
            </a:r>
            <a:endParaRPr lang="zh-CN" altLang="en-US" sz="3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思考</a:t>
            </a:r>
            <a:r>
              <a:rPr lang="en-US" altLang="zh-CN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1. </a:t>
            </a:r>
            <a:r>
              <a:rPr lang="zh-CN" altLang="en-US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用户名</a:t>
            </a:r>
            <a:r>
              <a:rPr lang="en-US" altLang="zh-CN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密码如何得到</a:t>
            </a:r>
            <a:r>
              <a:rPr lang="en-US" altLang="zh-CN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?</a:t>
            </a:r>
            <a:endParaRPr lang="zh-CN" altLang="en-US" sz="3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2. </a:t>
            </a:r>
            <a:r>
              <a:rPr lang="zh-CN" altLang="en-US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各种规则如何使用异常处理机制实现</a:t>
            </a:r>
            <a:r>
              <a:rPr lang="en-US" altLang="zh-CN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?</a:t>
            </a:r>
            <a:endParaRPr lang="en-US" altLang="zh-CN" sz="3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grayscl/>
          </a:blip>
          <a:srcRect l="22121" r="38969" b="19988"/>
          <a:stretch>
            <a:fillRect/>
          </a:stretch>
        </p:blipFill>
        <p:spPr>
          <a:xfrm>
            <a:off x="6939783" y="868132"/>
            <a:ext cx="3728217" cy="5117724"/>
          </a:xfrm>
          <a:custGeom>
            <a:avLst/>
            <a:gdLst>
              <a:gd name="connsiteX0" fmla="*/ 4970956 w 4970956"/>
              <a:gd name="connsiteY0" fmla="*/ 0 h 6823632"/>
              <a:gd name="connsiteX1" fmla="*/ 4970955 w 4970956"/>
              <a:gd name="connsiteY1" fmla="*/ 6823632 h 6823632"/>
              <a:gd name="connsiteX2" fmla="*/ 0 w 4970956"/>
              <a:gd name="connsiteY2" fmla="*/ 2796163 h 682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0956" h="6823632">
                <a:moveTo>
                  <a:pt x="4970956" y="0"/>
                </a:moveTo>
                <a:lnTo>
                  <a:pt x="4970955" y="6823632"/>
                </a:lnTo>
                <a:lnTo>
                  <a:pt x="0" y="2796163"/>
                </a:lnTo>
                <a:close/>
              </a:path>
            </a:pathLst>
          </a:custGeom>
        </p:spPr>
      </p:pic>
      <p:sp>
        <p:nvSpPr>
          <p:cNvPr id="16" name="任意多边形: 形状 15"/>
          <p:cNvSpPr/>
          <p:nvPr/>
        </p:nvSpPr>
        <p:spPr>
          <a:xfrm rot="16200000">
            <a:off x="4604742" y="3100983"/>
            <a:ext cx="603647" cy="519113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7652" name="组合 1"/>
          <p:cNvGrpSpPr/>
          <p:nvPr/>
        </p:nvGrpSpPr>
        <p:grpSpPr>
          <a:xfrm>
            <a:off x="1524000" y="875110"/>
            <a:ext cx="3700463" cy="4157663"/>
            <a:chOff x="-1" y="565806"/>
            <a:chExt cx="4933951" cy="5543551"/>
          </a:xfrm>
        </p:grpSpPr>
        <p:pic>
          <p:nvPicPr>
            <p:cNvPr id="50" name="图片 49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8688" t="282" r="51600" b="17821"/>
            <a:stretch>
              <a:fillRect/>
            </a:stretch>
          </p:blipFill>
          <p:spPr>
            <a:xfrm>
              <a:off x="0" y="565806"/>
              <a:ext cx="4778923" cy="5543551"/>
            </a:xfrm>
            <a:custGeom>
              <a:avLst/>
              <a:gdLst>
                <a:gd name="connsiteX0" fmla="*/ 0 w 4841735"/>
                <a:gd name="connsiteY0" fmla="*/ 0 h 5616413"/>
                <a:gd name="connsiteX1" fmla="*/ 4841735 w 4841735"/>
                <a:gd name="connsiteY1" fmla="*/ 2808207 h 5616413"/>
                <a:gd name="connsiteX2" fmla="*/ 0 w 4841735"/>
                <a:gd name="connsiteY2" fmla="*/ 5616413 h 5616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41735" h="5616413">
                  <a:moveTo>
                    <a:pt x="0" y="0"/>
                  </a:moveTo>
                  <a:lnTo>
                    <a:pt x="4841735" y="2808207"/>
                  </a:lnTo>
                  <a:lnTo>
                    <a:pt x="0" y="5616413"/>
                  </a:lnTo>
                  <a:close/>
                </a:path>
              </a:pathLst>
            </a:custGeom>
          </p:spPr>
        </p:pic>
        <p:sp>
          <p:nvSpPr>
            <p:cNvPr id="19" name="任意多边形: 形状 18"/>
            <p:cNvSpPr/>
            <p:nvPr/>
          </p:nvSpPr>
          <p:spPr>
            <a:xfrm rot="5400000">
              <a:off x="-304801" y="870606"/>
              <a:ext cx="5543551" cy="4933951"/>
            </a:xfrm>
            <a:custGeom>
              <a:avLst/>
              <a:gdLst>
                <a:gd name="connsiteX0" fmla="*/ 363359 w 3103418"/>
                <a:gd name="connsiteY0" fmla="*/ 2435214 h 2675360"/>
                <a:gd name="connsiteX1" fmla="*/ 2740059 w 3103418"/>
                <a:gd name="connsiteY1" fmla="*/ 2435214 h 2675360"/>
                <a:gd name="connsiteX2" fmla="*/ 1551709 w 3103418"/>
                <a:gd name="connsiteY2" fmla="*/ 386337 h 2675360"/>
                <a:gd name="connsiteX3" fmla="*/ 0 w 3103418"/>
                <a:gd name="connsiteY3" fmla="*/ 2675360 h 2675360"/>
                <a:gd name="connsiteX4" fmla="*/ 1551709 w 3103418"/>
                <a:gd name="connsiteY4" fmla="*/ 0 h 2675360"/>
                <a:gd name="connsiteX5" fmla="*/ 3103418 w 3103418"/>
                <a:gd name="connsiteY5" fmla="*/ 2675360 h 267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3418" h="2675360">
                  <a:moveTo>
                    <a:pt x="363359" y="2435214"/>
                  </a:moveTo>
                  <a:lnTo>
                    <a:pt x="2740059" y="2435214"/>
                  </a:lnTo>
                  <a:lnTo>
                    <a:pt x="1551709" y="386337"/>
                  </a:lnTo>
                  <a:close/>
                  <a:moveTo>
                    <a:pt x="0" y="2675360"/>
                  </a:moveTo>
                  <a:lnTo>
                    <a:pt x="1551709" y="0"/>
                  </a:lnTo>
                  <a:lnTo>
                    <a:pt x="3103418" y="267536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0" name="任意多边形: 形状 19"/>
          <p:cNvSpPr/>
          <p:nvPr/>
        </p:nvSpPr>
        <p:spPr>
          <a:xfrm rot="16200000">
            <a:off x="2726531" y="1137047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" name="任意多边形: 形状 42"/>
          <p:cNvSpPr/>
          <p:nvPr/>
        </p:nvSpPr>
        <p:spPr>
          <a:xfrm rot="16200000">
            <a:off x="6245423" y="1551980"/>
            <a:ext cx="5117306" cy="3727847"/>
          </a:xfrm>
          <a:custGeom>
            <a:avLst/>
            <a:gdLst>
              <a:gd name="connsiteX0" fmla="*/ 6823632 w 6823632"/>
              <a:gd name="connsiteY0" fmla="*/ 4970956 h 4970956"/>
              <a:gd name="connsiteX1" fmla="*/ 0 w 6823632"/>
              <a:gd name="connsiteY1" fmla="*/ 4970955 h 4970956"/>
              <a:gd name="connsiteX2" fmla="*/ 4027469 w 6823632"/>
              <a:gd name="connsiteY2" fmla="*/ 0 h 4970956"/>
              <a:gd name="connsiteX3" fmla="*/ 6823632 w 6823632"/>
              <a:gd name="connsiteY3" fmla="*/ 4970956 h 497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23632" h="4970956">
                <a:moveTo>
                  <a:pt x="6823632" y="4970956"/>
                </a:moveTo>
                <a:lnTo>
                  <a:pt x="0" y="4970955"/>
                </a:lnTo>
                <a:lnTo>
                  <a:pt x="4027469" y="0"/>
                </a:lnTo>
                <a:lnTo>
                  <a:pt x="6823632" y="4970956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" name="任意多边形: 形状 40"/>
          <p:cNvSpPr/>
          <p:nvPr/>
        </p:nvSpPr>
        <p:spPr>
          <a:xfrm rot="16200000">
            <a:off x="4572596" y="-94654"/>
            <a:ext cx="3046810" cy="9144000"/>
          </a:xfrm>
          <a:custGeom>
            <a:avLst/>
            <a:gdLst>
              <a:gd name="connsiteX0" fmla="*/ 4061839 w 4061839"/>
              <a:gd name="connsiteY0" fmla="*/ 7221046 h 12192001"/>
              <a:gd name="connsiteX1" fmla="*/ 34370 w 4061839"/>
              <a:gd name="connsiteY1" fmla="*/ 12192001 h 12192001"/>
              <a:gd name="connsiteX2" fmla="*/ 0 w 4061839"/>
              <a:gd name="connsiteY2" fmla="*/ 12192001 h 12192001"/>
              <a:gd name="connsiteX3" fmla="*/ 1 w 4061839"/>
              <a:gd name="connsiteY3" fmla="*/ 0 h 12192001"/>
              <a:gd name="connsiteX4" fmla="*/ 4061839 w 4061839"/>
              <a:gd name="connsiteY4" fmla="*/ 7221046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1839" h="12192001">
                <a:moveTo>
                  <a:pt x="4061839" y="7221046"/>
                </a:moveTo>
                <a:lnTo>
                  <a:pt x="34370" y="12192001"/>
                </a:lnTo>
                <a:lnTo>
                  <a:pt x="0" y="12192001"/>
                </a:lnTo>
                <a:lnTo>
                  <a:pt x="1" y="0"/>
                </a:lnTo>
                <a:lnTo>
                  <a:pt x="4061839" y="722104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656" name="文本框 47"/>
          <p:cNvSpPr txBox="1"/>
          <p:nvPr/>
        </p:nvSpPr>
        <p:spPr>
          <a:xfrm>
            <a:off x="3374231" y="733425"/>
            <a:ext cx="5578079" cy="168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350" dirty="0">
                <a:solidFill>
                  <a:srgbClr val="68D7D8"/>
                </a:solidFill>
              </a:rPr>
              <a:t>THANKS</a:t>
            </a:r>
            <a:endParaRPr lang="zh-CN" altLang="en-US" sz="10350" dirty="0">
              <a:solidFill>
                <a:srgbClr val="68D7D8"/>
              </a:solidFill>
            </a:endParaRPr>
          </a:p>
        </p:txBody>
      </p:sp>
      <p:sp>
        <p:nvSpPr>
          <p:cNvPr id="11" name="等腰三角形 10"/>
          <p:cNvSpPr/>
          <p:nvPr/>
        </p:nvSpPr>
        <p:spPr>
          <a:xfrm rot="5400000">
            <a:off x="1237060" y="1210866"/>
            <a:ext cx="4157663" cy="3583781"/>
          </a:xfrm>
          <a:prstGeom prst="triangle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任意多边形: 形状 12"/>
          <p:cNvSpPr/>
          <p:nvPr/>
        </p:nvSpPr>
        <p:spPr>
          <a:xfrm rot="5400000" flipH="1">
            <a:off x="1487091" y="5310188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任意多边形: 形状 13"/>
          <p:cNvSpPr/>
          <p:nvPr/>
        </p:nvSpPr>
        <p:spPr>
          <a:xfrm rot="5400000" flipH="1">
            <a:off x="9194006" y="965597"/>
            <a:ext cx="602456" cy="519113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660" name="文本框 2"/>
          <p:cNvSpPr txBox="1"/>
          <p:nvPr/>
        </p:nvSpPr>
        <p:spPr>
          <a:xfrm>
            <a:off x="4613672" y="4212431"/>
            <a:ext cx="3986213" cy="5530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di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000" b="1" dirty="0">
                <a:solidFill>
                  <a:schemeClr val="bg1"/>
                </a:solidFill>
              </a:rPr>
              <a:t>谢谢您的聆听</a:t>
            </a:r>
            <a:endParaRPr lang="zh-CN" altLang="en-US" sz="3000" b="1" dirty="0">
              <a:solidFill>
                <a:schemeClr val="bg1"/>
              </a:solidFill>
            </a:endParaRPr>
          </a:p>
        </p:txBody>
      </p:sp>
      <p:pic>
        <p:nvPicPr>
          <p:cNvPr id="27661" name="图片 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560" y="1637110"/>
            <a:ext cx="3768328" cy="169425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6830695" y="5442585"/>
            <a:ext cx="3009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--by </a:t>
            </a:r>
            <a:r>
              <a:rPr lang="zh-CN" altLang="en-US"/>
              <a:t>乔木老师</a:t>
            </a:r>
            <a:endParaRPr lang="zh-CN" altLang="en-US"/>
          </a:p>
        </p:txBody>
      </p:sp>
    </p:spTree>
  </p:cSld>
  <p:clrMapOvr>
    <a:masterClrMapping/>
  </p:clrMapOvr>
  <p:transition spd="slow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1"/>
          <a:srcRect l="9335" t="213" b="5008"/>
          <a:stretch>
            <a:fillRect/>
          </a:stretch>
        </p:blipFill>
        <p:spPr>
          <a:xfrm>
            <a:off x="1525502" y="2492723"/>
            <a:ext cx="3503699" cy="3508027"/>
          </a:xfrm>
          <a:custGeom>
            <a:avLst/>
            <a:gdLst>
              <a:gd name="connsiteX0" fmla="*/ 0 w 4666343"/>
              <a:gd name="connsiteY0" fmla="*/ 0 h 4615644"/>
              <a:gd name="connsiteX1" fmla="*/ 4666343 w 4666343"/>
              <a:gd name="connsiteY1" fmla="*/ 4615643 h 4615644"/>
              <a:gd name="connsiteX2" fmla="*/ 4666343 w 4666343"/>
              <a:gd name="connsiteY2" fmla="*/ 4615644 h 4615644"/>
              <a:gd name="connsiteX3" fmla="*/ 0 w 4666343"/>
              <a:gd name="connsiteY3" fmla="*/ 4615644 h 4615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6343" h="4615644">
                <a:moveTo>
                  <a:pt x="0" y="0"/>
                </a:moveTo>
                <a:lnTo>
                  <a:pt x="4666343" y="4615643"/>
                </a:lnTo>
                <a:lnTo>
                  <a:pt x="4666343" y="4615644"/>
                </a:lnTo>
                <a:lnTo>
                  <a:pt x="0" y="4615644"/>
                </a:lnTo>
                <a:close/>
              </a:path>
            </a:pathLst>
          </a:cu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2"/>
          <a:srcRect l="17182" t="6007" r="30442" b="23424"/>
          <a:stretch>
            <a:fillRect/>
          </a:stretch>
        </p:blipFill>
        <p:spPr>
          <a:xfrm rot="16200000">
            <a:off x="7934749" y="858752"/>
            <a:ext cx="2734754" cy="2737756"/>
          </a:xfrm>
          <a:custGeom>
            <a:avLst/>
            <a:gdLst>
              <a:gd name="connsiteX0" fmla="*/ 3646338 w 3646338"/>
              <a:gd name="connsiteY0" fmla="*/ 0 h 3650343"/>
              <a:gd name="connsiteX1" fmla="*/ 3646338 w 3646338"/>
              <a:gd name="connsiteY1" fmla="*/ 3650343 h 3650343"/>
              <a:gd name="connsiteX2" fmla="*/ 0 w 3646338"/>
              <a:gd name="connsiteY2" fmla="*/ 3650343 h 365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6338" h="3650343">
                <a:moveTo>
                  <a:pt x="3646338" y="0"/>
                </a:moveTo>
                <a:lnTo>
                  <a:pt x="3646338" y="3650343"/>
                </a:lnTo>
                <a:lnTo>
                  <a:pt x="0" y="3650343"/>
                </a:lnTo>
                <a:close/>
              </a:path>
            </a:pathLst>
          </a:custGeom>
        </p:spPr>
      </p:pic>
      <p:sp>
        <p:nvSpPr>
          <p:cNvPr id="9" name="任意多边形: 形状 8"/>
          <p:cNvSpPr/>
          <p:nvPr/>
        </p:nvSpPr>
        <p:spPr>
          <a:xfrm rot="16200000">
            <a:off x="1719858" y="1846064"/>
            <a:ext cx="602456" cy="52030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2281238" y="950119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: 形状 10"/>
          <p:cNvSpPr/>
          <p:nvPr/>
        </p:nvSpPr>
        <p:spPr>
          <a:xfrm rot="10800000">
            <a:off x="2281238" y="2800350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23" name="文本框 11"/>
          <p:cNvSpPr txBox="1"/>
          <p:nvPr/>
        </p:nvSpPr>
        <p:spPr>
          <a:xfrm>
            <a:off x="2697956" y="1725216"/>
            <a:ext cx="1352550" cy="783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>
                <a:solidFill>
                  <a:schemeClr val="accent1"/>
                </a:solidFill>
              </a:rPr>
              <a:t>目录</a:t>
            </a:r>
            <a:endParaRPr lang="zh-CN" altLang="en-US" sz="4500" dirty="0">
              <a:solidFill>
                <a:schemeClr val="accent1"/>
              </a:solidFill>
            </a:endParaRPr>
          </a:p>
        </p:txBody>
      </p:sp>
      <p:sp>
        <p:nvSpPr>
          <p:cNvPr id="13" name="直角三角形 12"/>
          <p:cNvSpPr/>
          <p:nvPr/>
        </p:nvSpPr>
        <p:spPr>
          <a:xfrm>
            <a:off x="1521619" y="2489597"/>
            <a:ext cx="3507581" cy="3511154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直角三角形 14"/>
          <p:cNvSpPr/>
          <p:nvPr/>
        </p:nvSpPr>
        <p:spPr>
          <a:xfrm rot="10800000">
            <a:off x="7933135" y="857250"/>
            <a:ext cx="2734866" cy="2737247"/>
          </a:xfrm>
          <a:prstGeom prst="rtTriangle">
            <a:avLst/>
          </a:prstGeom>
          <a:solidFill>
            <a:schemeClr val="accent1">
              <a:lumMod val="60000"/>
              <a:lumOff val="4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泪滴形 15"/>
          <p:cNvSpPr/>
          <p:nvPr/>
        </p:nvSpPr>
        <p:spPr>
          <a:xfrm>
            <a:off x="4581525" y="1879997"/>
            <a:ext cx="531019" cy="531019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01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泪滴形 16"/>
          <p:cNvSpPr/>
          <p:nvPr/>
        </p:nvSpPr>
        <p:spPr>
          <a:xfrm>
            <a:off x="4581525" y="2870597"/>
            <a:ext cx="531019" cy="529829"/>
          </a:xfrm>
          <a:prstGeom prst="teardrop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02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泪滴形 17"/>
          <p:cNvSpPr/>
          <p:nvPr/>
        </p:nvSpPr>
        <p:spPr>
          <a:xfrm>
            <a:off x="4581525" y="3860006"/>
            <a:ext cx="531019" cy="531019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03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泪滴形 18"/>
          <p:cNvSpPr/>
          <p:nvPr/>
        </p:nvSpPr>
        <p:spPr>
          <a:xfrm>
            <a:off x="4581525" y="4849416"/>
            <a:ext cx="531019" cy="531019"/>
          </a:xfrm>
          <a:prstGeom prst="teardrop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04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30" name="文本框 19"/>
          <p:cNvSpPr txBox="1"/>
          <p:nvPr/>
        </p:nvSpPr>
        <p:spPr>
          <a:xfrm>
            <a:off x="5417344" y="1997234"/>
            <a:ext cx="3726656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solidFill>
                  <a:srgbClr val="1E7273"/>
                </a:solidFill>
              </a:rPr>
              <a:t>异常的介绍</a:t>
            </a:r>
            <a:endParaRPr lang="zh-CN" altLang="en-US" sz="2100" dirty="0">
              <a:solidFill>
                <a:srgbClr val="1E7273"/>
              </a:solidFill>
            </a:endParaRPr>
          </a:p>
        </p:txBody>
      </p:sp>
      <p:sp>
        <p:nvSpPr>
          <p:cNvPr id="9231" name="文本框 20"/>
          <p:cNvSpPr txBox="1"/>
          <p:nvPr/>
        </p:nvSpPr>
        <p:spPr>
          <a:xfrm>
            <a:off x="5417344" y="2986088"/>
            <a:ext cx="3945731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solidFill>
                  <a:srgbClr val="1E7273"/>
                </a:solidFill>
              </a:rPr>
              <a:t>异常处理格式一</a:t>
            </a:r>
            <a:endParaRPr lang="zh-CN" altLang="en-US" sz="2100" dirty="0">
              <a:solidFill>
                <a:srgbClr val="1E7273"/>
              </a:solidFill>
            </a:endParaRPr>
          </a:p>
        </p:txBody>
      </p:sp>
      <p:sp>
        <p:nvSpPr>
          <p:cNvPr id="9232" name="文本框 21"/>
          <p:cNvSpPr txBox="1"/>
          <p:nvPr/>
        </p:nvSpPr>
        <p:spPr>
          <a:xfrm>
            <a:off x="5417344" y="3983831"/>
            <a:ext cx="3626644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solidFill>
                  <a:srgbClr val="1E7273"/>
                </a:solidFill>
              </a:rPr>
              <a:t>异常处理格式二</a:t>
            </a:r>
            <a:endParaRPr lang="zh-CN" altLang="en-US" sz="2100" dirty="0">
              <a:solidFill>
                <a:srgbClr val="1E7273"/>
              </a:solidFill>
            </a:endParaRPr>
          </a:p>
        </p:txBody>
      </p:sp>
      <p:sp>
        <p:nvSpPr>
          <p:cNvPr id="9233" name="文本框 22"/>
          <p:cNvSpPr txBox="1"/>
          <p:nvPr/>
        </p:nvSpPr>
        <p:spPr>
          <a:xfrm>
            <a:off x="5417344" y="4972050"/>
            <a:ext cx="3626644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solidFill>
                  <a:srgbClr val="1E7273"/>
                </a:solidFill>
              </a:rPr>
              <a:t>异常处理格式三</a:t>
            </a:r>
            <a:endParaRPr lang="zh-CN" altLang="en-US" sz="2100" dirty="0">
              <a:solidFill>
                <a:srgbClr val="1E7273"/>
              </a:solidFill>
            </a:endParaRPr>
          </a:p>
        </p:txBody>
      </p:sp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781" y="859631"/>
            <a:ext cx="3055144" cy="1373981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1"/>
          <a:srcRect l="9335" t="213" b="5008"/>
          <a:stretch>
            <a:fillRect/>
          </a:stretch>
        </p:blipFill>
        <p:spPr>
          <a:xfrm>
            <a:off x="1525502" y="2492723"/>
            <a:ext cx="3503699" cy="3508027"/>
          </a:xfrm>
          <a:custGeom>
            <a:avLst/>
            <a:gdLst>
              <a:gd name="connsiteX0" fmla="*/ 0 w 4666343"/>
              <a:gd name="connsiteY0" fmla="*/ 0 h 4615644"/>
              <a:gd name="connsiteX1" fmla="*/ 4666343 w 4666343"/>
              <a:gd name="connsiteY1" fmla="*/ 4615643 h 4615644"/>
              <a:gd name="connsiteX2" fmla="*/ 4666343 w 4666343"/>
              <a:gd name="connsiteY2" fmla="*/ 4615644 h 4615644"/>
              <a:gd name="connsiteX3" fmla="*/ 0 w 4666343"/>
              <a:gd name="connsiteY3" fmla="*/ 4615644 h 4615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6343" h="4615644">
                <a:moveTo>
                  <a:pt x="0" y="0"/>
                </a:moveTo>
                <a:lnTo>
                  <a:pt x="4666343" y="4615643"/>
                </a:lnTo>
                <a:lnTo>
                  <a:pt x="4666343" y="4615644"/>
                </a:lnTo>
                <a:lnTo>
                  <a:pt x="0" y="4615644"/>
                </a:lnTo>
                <a:close/>
              </a:path>
            </a:pathLst>
          </a:cu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2"/>
          <a:srcRect l="17182" t="6007" r="30442" b="23424"/>
          <a:stretch>
            <a:fillRect/>
          </a:stretch>
        </p:blipFill>
        <p:spPr>
          <a:xfrm rot="16200000">
            <a:off x="7934749" y="858752"/>
            <a:ext cx="2734754" cy="2737756"/>
          </a:xfrm>
          <a:custGeom>
            <a:avLst/>
            <a:gdLst>
              <a:gd name="connsiteX0" fmla="*/ 3646338 w 3646338"/>
              <a:gd name="connsiteY0" fmla="*/ 0 h 3650343"/>
              <a:gd name="connsiteX1" fmla="*/ 3646338 w 3646338"/>
              <a:gd name="connsiteY1" fmla="*/ 3650343 h 3650343"/>
              <a:gd name="connsiteX2" fmla="*/ 0 w 3646338"/>
              <a:gd name="connsiteY2" fmla="*/ 3650343 h 365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6338" h="3650343">
                <a:moveTo>
                  <a:pt x="3646338" y="0"/>
                </a:moveTo>
                <a:lnTo>
                  <a:pt x="3646338" y="3650343"/>
                </a:lnTo>
                <a:lnTo>
                  <a:pt x="0" y="3650343"/>
                </a:lnTo>
                <a:close/>
              </a:path>
            </a:pathLst>
          </a:custGeom>
        </p:spPr>
      </p:pic>
      <p:sp>
        <p:nvSpPr>
          <p:cNvPr id="9" name="任意多边形: 形状 8"/>
          <p:cNvSpPr/>
          <p:nvPr/>
        </p:nvSpPr>
        <p:spPr>
          <a:xfrm rot="16200000">
            <a:off x="1719858" y="1846064"/>
            <a:ext cx="602456" cy="52030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2281238" y="950119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: 形状 10"/>
          <p:cNvSpPr/>
          <p:nvPr/>
        </p:nvSpPr>
        <p:spPr>
          <a:xfrm rot="10800000">
            <a:off x="2281238" y="2800350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23" name="文本框 11"/>
          <p:cNvSpPr txBox="1"/>
          <p:nvPr/>
        </p:nvSpPr>
        <p:spPr>
          <a:xfrm>
            <a:off x="2697956" y="1725216"/>
            <a:ext cx="1352550" cy="783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>
                <a:solidFill>
                  <a:schemeClr val="accent1"/>
                </a:solidFill>
              </a:rPr>
              <a:t>目录</a:t>
            </a:r>
            <a:endParaRPr lang="zh-CN" altLang="en-US" sz="4500" dirty="0">
              <a:solidFill>
                <a:schemeClr val="accent1"/>
              </a:solidFill>
            </a:endParaRPr>
          </a:p>
        </p:txBody>
      </p:sp>
      <p:sp>
        <p:nvSpPr>
          <p:cNvPr id="13" name="直角三角形 12"/>
          <p:cNvSpPr/>
          <p:nvPr/>
        </p:nvSpPr>
        <p:spPr>
          <a:xfrm>
            <a:off x="1521619" y="2489597"/>
            <a:ext cx="3507581" cy="3511154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直角三角形 14"/>
          <p:cNvSpPr/>
          <p:nvPr/>
        </p:nvSpPr>
        <p:spPr>
          <a:xfrm rot="10800000">
            <a:off x="7933135" y="857250"/>
            <a:ext cx="2734866" cy="2737247"/>
          </a:xfrm>
          <a:prstGeom prst="rtTriangle">
            <a:avLst/>
          </a:prstGeom>
          <a:solidFill>
            <a:schemeClr val="accent1">
              <a:lumMod val="60000"/>
              <a:lumOff val="4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泪滴形 15"/>
          <p:cNvSpPr/>
          <p:nvPr/>
        </p:nvSpPr>
        <p:spPr>
          <a:xfrm>
            <a:off x="4581525" y="1879997"/>
            <a:ext cx="531019" cy="531019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05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泪滴形 16"/>
          <p:cNvSpPr/>
          <p:nvPr/>
        </p:nvSpPr>
        <p:spPr>
          <a:xfrm>
            <a:off x="4581525" y="2870597"/>
            <a:ext cx="531019" cy="529829"/>
          </a:xfrm>
          <a:prstGeom prst="teardrop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06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泪滴形 17"/>
          <p:cNvSpPr/>
          <p:nvPr/>
        </p:nvSpPr>
        <p:spPr>
          <a:xfrm>
            <a:off x="4581525" y="3860006"/>
            <a:ext cx="531019" cy="531019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07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泪滴形 18"/>
          <p:cNvSpPr/>
          <p:nvPr/>
        </p:nvSpPr>
        <p:spPr>
          <a:xfrm>
            <a:off x="4581525" y="4855131"/>
            <a:ext cx="531019" cy="531019"/>
          </a:xfrm>
          <a:prstGeom prst="teardrop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08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30" name="文本框 19"/>
          <p:cNvSpPr txBox="1"/>
          <p:nvPr/>
        </p:nvSpPr>
        <p:spPr>
          <a:xfrm>
            <a:off x="5417344" y="1997234"/>
            <a:ext cx="3726656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solidFill>
                  <a:srgbClr val="1E7273"/>
                </a:solidFill>
              </a:rPr>
              <a:t>捕获具体异常</a:t>
            </a:r>
            <a:endParaRPr lang="zh-CN" altLang="en-US" sz="2100" dirty="0">
              <a:solidFill>
                <a:srgbClr val="1E7273"/>
              </a:solidFill>
            </a:endParaRPr>
          </a:p>
        </p:txBody>
      </p:sp>
      <p:sp>
        <p:nvSpPr>
          <p:cNvPr id="9231" name="文本框 20"/>
          <p:cNvSpPr txBox="1"/>
          <p:nvPr/>
        </p:nvSpPr>
        <p:spPr>
          <a:xfrm>
            <a:off x="5417344" y="2986088"/>
            <a:ext cx="3945731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solidFill>
                  <a:srgbClr val="1E7273"/>
                </a:solidFill>
              </a:rPr>
              <a:t>获取具体的异常描述信息</a:t>
            </a:r>
            <a:endParaRPr lang="zh-CN" altLang="en-US" sz="2100" dirty="0">
              <a:solidFill>
                <a:srgbClr val="1E7273"/>
              </a:solidFill>
            </a:endParaRPr>
          </a:p>
        </p:txBody>
      </p:sp>
      <p:sp>
        <p:nvSpPr>
          <p:cNvPr id="9232" name="文本框 21"/>
          <p:cNvSpPr txBox="1"/>
          <p:nvPr/>
        </p:nvSpPr>
        <p:spPr>
          <a:xfrm>
            <a:off x="5417344" y="3983831"/>
            <a:ext cx="3626644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solidFill>
                  <a:srgbClr val="1E7273"/>
                </a:solidFill>
              </a:rPr>
              <a:t>异常出现的原理</a:t>
            </a:r>
            <a:endParaRPr lang="zh-CN" altLang="en-US" sz="2100" dirty="0">
              <a:solidFill>
                <a:srgbClr val="1E7273"/>
              </a:solidFill>
            </a:endParaRPr>
          </a:p>
        </p:txBody>
      </p:sp>
      <p:sp>
        <p:nvSpPr>
          <p:cNvPr id="9233" name="文本框 22"/>
          <p:cNvSpPr txBox="1"/>
          <p:nvPr/>
        </p:nvSpPr>
        <p:spPr>
          <a:xfrm>
            <a:off x="5417344" y="4972050"/>
            <a:ext cx="3626644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solidFill>
                  <a:srgbClr val="1E7273"/>
                </a:solidFill>
              </a:rPr>
              <a:t>异常处理机制</a:t>
            </a:r>
            <a:endParaRPr lang="zh-CN" altLang="en-US" sz="2100" dirty="0">
              <a:solidFill>
                <a:srgbClr val="1E7273"/>
              </a:solidFill>
            </a:endParaRPr>
          </a:p>
        </p:txBody>
      </p:sp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781" y="859631"/>
            <a:ext cx="3055144" cy="1373981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1"/>
          <a:srcRect l="9335" t="213" b="5008"/>
          <a:stretch>
            <a:fillRect/>
          </a:stretch>
        </p:blipFill>
        <p:spPr>
          <a:xfrm>
            <a:off x="1525502" y="2492723"/>
            <a:ext cx="3503699" cy="3508027"/>
          </a:xfrm>
          <a:custGeom>
            <a:avLst/>
            <a:gdLst>
              <a:gd name="connsiteX0" fmla="*/ 0 w 4666343"/>
              <a:gd name="connsiteY0" fmla="*/ 0 h 4615644"/>
              <a:gd name="connsiteX1" fmla="*/ 4666343 w 4666343"/>
              <a:gd name="connsiteY1" fmla="*/ 4615643 h 4615644"/>
              <a:gd name="connsiteX2" fmla="*/ 4666343 w 4666343"/>
              <a:gd name="connsiteY2" fmla="*/ 4615644 h 4615644"/>
              <a:gd name="connsiteX3" fmla="*/ 0 w 4666343"/>
              <a:gd name="connsiteY3" fmla="*/ 4615644 h 4615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6343" h="4615644">
                <a:moveTo>
                  <a:pt x="0" y="0"/>
                </a:moveTo>
                <a:lnTo>
                  <a:pt x="4666343" y="4615643"/>
                </a:lnTo>
                <a:lnTo>
                  <a:pt x="4666343" y="4615644"/>
                </a:lnTo>
                <a:lnTo>
                  <a:pt x="0" y="4615644"/>
                </a:lnTo>
                <a:close/>
              </a:path>
            </a:pathLst>
          </a:cu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2"/>
          <a:srcRect l="17182" t="6007" r="30442" b="23424"/>
          <a:stretch>
            <a:fillRect/>
          </a:stretch>
        </p:blipFill>
        <p:spPr>
          <a:xfrm rot="16200000">
            <a:off x="7934749" y="858752"/>
            <a:ext cx="2734754" cy="2737756"/>
          </a:xfrm>
          <a:custGeom>
            <a:avLst/>
            <a:gdLst>
              <a:gd name="connsiteX0" fmla="*/ 3646338 w 3646338"/>
              <a:gd name="connsiteY0" fmla="*/ 0 h 3650343"/>
              <a:gd name="connsiteX1" fmla="*/ 3646338 w 3646338"/>
              <a:gd name="connsiteY1" fmla="*/ 3650343 h 3650343"/>
              <a:gd name="connsiteX2" fmla="*/ 0 w 3646338"/>
              <a:gd name="connsiteY2" fmla="*/ 3650343 h 365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6338" h="3650343">
                <a:moveTo>
                  <a:pt x="3646338" y="0"/>
                </a:moveTo>
                <a:lnTo>
                  <a:pt x="3646338" y="3650343"/>
                </a:lnTo>
                <a:lnTo>
                  <a:pt x="0" y="3650343"/>
                </a:lnTo>
                <a:close/>
              </a:path>
            </a:pathLst>
          </a:custGeom>
        </p:spPr>
      </p:pic>
      <p:sp>
        <p:nvSpPr>
          <p:cNvPr id="9" name="任意多边形: 形状 8"/>
          <p:cNvSpPr/>
          <p:nvPr/>
        </p:nvSpPr>
        <p:spPr>
          <a:xfrm rot="16200000">
            <a:off x="1719858" y="1846064"/>
            <a:ext cx="602456" cy="52030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2281238" y="950119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: 形状 10"/>
          <p:cNvSpPr/>
          <p:nvPr/>
        </p:nvSpPr>
        <p:spPr>
          <a:xfrm rot="10800000">
            <a:off x="2281238" y="2800350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23" name="文本框 11"/>
          <p:cNvSpPr txBox="1"/>
          <p:nvPr/>
        </p:nvSpPr>
        <p:spPr>
          <a:xfrm>
            <a:off x="2697956" y="1725216"/>
            <a:ext cx="1352550" cy="783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>
                <a:solidFill>
                  <a:schemeClr val="accent1"/>
                </a:solidFill>
              </a:rPr>
              <a:t>目录</a:t>
            </a:r>
            <a:endParaRPr lang="zh-CN" altLang="en-US" sz="4500" dirty="0">
              <a:solidFill>
                <a:schemeClr val="accent1"/>
              </a:solidFill>
            </a:endParaRPr>
          </a:p>
        </p:txBody>
      </p:sp>
      <p:sp>
        <p:nvSpPr>
          <p:cNvPr id="13" name="直角三角形 12"/>
          <p:cNvSpPr/>
          <p:nvPr/>
        </p:nvSpPr>
        <p:spPr>
          <a:xfrm>
            <a:off x="1521619" y="2489597"/>
            <a:ext cx="3507581" cy="3511154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直角三角形 14"/>
          <p:cNvSpPr/>
          <p:nvPr/>
        </p:nvSpPr>
        <p:spPr>
          <a:xfrm rot="10800000">
            <a:off x="7933135" y="857250"/>
            <a:ext cx="2734866" cy="2737247"/>
          </a:xfrm>
          <a:prstGeom prst="rtTriangle">
            <a:avLst/>
          </a:prstGeom>
          <a:solidFill>
            <a:schemeClr val="accent1">
              <a:lumMod val="60000"/>
              <a:lumOff val="4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泪滴形 15"/>
          <p:cNvSpPr/>
          <p:nvPr/>
        </p:nvSpPr>
        <p:spPr>
          <a:xfrm>
            <a:off x="4581525" y="1879997"/>
            <a:ext cx="531019" cy="531019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09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泪滴形 16"/>
          <p:cNvSpPr/>
          <p:nvPr/>
        </p:nvSpPr>
        <p:spPr>
          <a:xfrm>
            <a:off x="4581525" y="2870597"/>
            <a:ext cx="531019" cy="529829"/>
          </a:xfrm>
          <a:prstGeom prst="teardrop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</a:t>
            </a:r>
            <a:endParaRPr kumimoji="0" lang="en-US" altLang="zh-CN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30" name="文本框 19"/>
          <p:cNvSpPr txBox="1"/>
          <p:nvPr/>
        </p:nvSpPr>
        <p:spPr>
          <a:xfrm>
            <a:off x="5417344" y="1997234"/>
            <a:ext cx="3726656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solidFill>
                  <a:srgbClr val="1E7273"/>
                </a:solidFill>
              </a:rPr>
              <a:t>自</a:t>
            </a:r>
            <a:r>
              <a:rPr lang="zh-CN" altLang="en-US" sz="2100" dirty="0">
                <a:solidFill>
                  <a:srgbClr val="1E7273"/>
                </a:solidFill>
              </a:rPr>
              <a:t>定义异常</a:t>
            </a:r>
            <a:endParaRPr lang="zh-CN" altLang="en-US" sz="2100" dirty="0">
              <a:solidFill>
                <a:srgbClr val="1E7273"/>
              </a:solidFill>
            </a:endParaRPr>
          </a:p>
        </p:txBody>
      </p:sp>
      <p:sp>
        <p:nvSpPr>
          <p:cNvPr id="9231" name="文本框 20"/>
          <p:cNvSpPr txBox="1"/>
          <p:nvPr/>
        </p:nvSpPr>
        <p:spPr>
          <a:xfrm>
            <a:off x="5417344" y="2986088"/>
            <a:ext cx="3945731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solidFill>
                  <a:srgbClr val="1E7273"/>
                </a:solidFill>
              </a:rPr>
              <a:t>用户登录信息校验</a:t>
            </a:r>
            <a:endParaRPr lang="zh-CN" altLang="en-US" sz="2100" dirty="0">
              <a:solidFill>
                <a:srgbClr val="1E7273"/>
              </a:solidFill>
            </a:endParaRPr>
          </a:p>
        </p:txBody>
      </p:sp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781" y="859631"/>
            <a:ext cx="3055144" cy="1373981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206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90560" y="-185420"/>
            <a:ext cx="3956050" cy="177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7145" y="60325"/>
            <a:ext cx="53193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异 常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tim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" y="1075055"/>
            <a:ext cx="7099935" cy="3022600"/>
          </a:xfrm>
          <a:prstGeom prst="rect">
            <a:avLst/>
          </a:prstGeom>
        </p:spPr>
      </p:pic>
      <p:pic>
        <p:nvPicPr>
          <p:cNvPr id="6" name="图片 5" descr="u=4261596499,2537253461&amp;fm=26&amp;gp=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" y="4097655"/>
            <a:ext cx="4978400" cy="2775585"/>
          </a:xfrm>
          <a:prstGeom prst="rect">
            <a:avLst/>
          </a:prstGeom>
        </p:spPr>
      </p:pic>
      <p:pic>
        <p:nvPicPr>
          <p:cNvPr id="7" name="图片 6" descr="QQ图片201911291539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3990" y="1226185"/>
            <a:ext cx="3023235" cy="53752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206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90560" y="-185420"/>
            <a:ext cx="3956050" cy="177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7145" y="60325"/>
            <a:ext cx="53193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异 常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145" y="1291590"/>
            <a:ext cx="1217422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	</a:t>
            </a:r>
            <a:r>
              <a:rPr lang="zh-CN" altLang="en-US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异常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是程序执行过程中出现的</a:t>
            </a:r>
            <a:r>
              <a:rPr lang="zh-CN" altLang="en-US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非正常流程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现象</a:t>
            </a:r>
            <a:r>
              <a:rPr lang="zh-CN" altLang="en-US" sz="3600"/>
              <a:t>。</a:t>
            </a:r>
            <a:endParaRPr lang="zh-CN" altLang="en-US" sz="3600"/>
          </a:p>
          <a:p>
            <a:r>
              <a:rPr lang="en-US" altLang="zh-CN" sz="3600"/>
              <a:t>	</a:t>
            </a:r>
            <a:endParaRPr lang="en-US" altLang="zh-CN" sz="3600"/>
          </a:p>
          <a:p>
            <a:r>
              <a:rPr lang="en-US" altLang="zh-CN" sz="3600"/>
              <a:t>	</a:t>
            </a:r>
            <a:r>
              <a:rPr lang="zh-CN" altLang="en-US" sz="3600">
                <a:solidFill>
                  <a:srgbClr val="FF0000"/>
                </a:solidFill>
              </a:rPr>
              <a:t>异常</a:t>
            </a:r>
            <a:r>
              <a:rPr lang="zh-CN" altLang="en-US" sz="3600"/>
              <a:t>的出现会对程序本身的功能带来极大的伤害。</a:t>
            </a:r>
            <a:endParaRPr lang="zh-CN" altLang="en-US" sz="3600"/>
          </a:p>
          <a:p>
            <a:endParaRPr lang="zh-CN" altLang="en-US" sz="3600"/>
          </a:p>
          <a:p>
            <a:r>
              <a:rPr lang="en-US" altLang="zh-CN" sz="3600"/>
              <a:t>	</a:t>
            </a:r>
            <a:r>
              <a:rPr lang="zh-CN" altLang="en-US" sz="3600"/>
              <a:t>针对程序出现的异常现象要制定合理有效的处理方案</a:t>
            </a:r>
            <a:r>
              <a:rPr lang="en-US" altLang="zh-CN" sz="3600"/>
              <a:t>, </a:t>
            </a:r>
            <a:r>
              <a:rPr lang="zh-CN" altLang="en-US" sz="3600"/>
              <a:t>不仅要</a:t>
            </a:r>
            <a:r>
              <a:rPr lang="zh-CN" altLang="en-US" sz="3600">
                <a:solidFill>
                  <a:srgbClr val="FF0000"/>
                </a:solidFill>
              </a:rPr>
              <a:t>避免</a:t>
            </a:r>
            <a:r>
              <a:rPr lang="zh-CN" altLang="en-US" sz="3600"/>
              <a:t>异常现象的出现</a:t>
            </a:r>
            <a:r>
              <a:rPr lang="en-US" altLang="zh-CN" sz="3600"/>
              <a:t>, </a:t>
            </a:r>
            <a:r>
              <a:rPr lang="zh-CN" altLang="en-US" sz="3600"/>
              <a:t>还要在</a:t>
            </a:r>
            <a:r>
              <a:rPr lang="zh-CN" altLang="en-US" sz="3600">
                <a:solidFill>
                  <a:srgbClr val="FF0000"/>
                </a:solidFill>
              </a:rPr>
              <a:t>异常出现后</a:t>
            </a:r>
            <a:r>
              <a:rPr lang="zh-CN" altLang="en-US" sz="3600"/>
              <a:t>设计针对性的有效处理方案。</a:t>
            </a:r>
            <a:endParaRPr lang="zh-CN" altLang="en-US"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206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90560" y="-185420"/>
            <a:ext cx="3956050" cy="177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7145" y="60325"/>
            <a:ext cx="53193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异 常 处 理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925" y="1488440"/>
            <a:ext cx="1217422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最简语法格式一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try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_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可能引发异常现象的代码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except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_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出现异常现象的处理代码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		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206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90560" y="-185420"/>
            <a:ext cx="3956050" cy="177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7145" y="60325"/>
            <a:ext cx="53193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异 常 处 理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925" y="1488440"/>
            <a:ext cx="1217422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语法格式二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try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_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可能引发异常现象的代码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except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 (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可以没有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	_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_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_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_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出现异常现象的处理代码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finally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_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try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代码块结束后运行的代码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		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206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90560" y="-185420"/>
            <a:ext cx="3956050" cy="177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7145" y="60325"/>
            <a:ext cx="53193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异 常 处 理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925" y="1488440"/>
            <a:ext cx="1217422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完整语法格式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try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	</a:t>
            </a:r>
            <a:r>
              <a:rPr lang="zh-CN" altLang="en-US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必选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_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可能引发异常现象的代码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except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	</a:t>
            </a:r>
            <a:r>
              <a:rPr lang="zh-CN" altLang="en-US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必选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 </a:t>
            </a:r>
            <a:r>
              <a:rPr lang="zh-CN" altLang="en-US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二选一</a:t>
            </a:r>
            <a:endParaRPr lang="en-US" altLang="zh-CN" sz="36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	_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_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_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_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出现异常现象的处理代码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	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else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	</a:t>
            </a:r>
            <a:r>
              <a:rPr lang="zh-CN" altLang="en-US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可选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	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_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_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_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_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未出现异常现象的处理代码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finally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	</a:t>
            </a:r>
            <a:r>
              <a:rPr lang="zh-CN" altLang="en-US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必选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lang="zh-CN" altLang="en-US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二选一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_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try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代码块结束后运行的代码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		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h_f"/>
  <p:tag name="KSO_WM_UNIT_INDEX" val="1_1_1"/>
  <p:tag name="KSO_WM_UNIT_ID" val="diagram20161353_1*l_h_f*1_1_1"/>
  <p:tag name="KSO_WM_UNIT_LAYERLEVEL" val="1_1_1"/>
  <p:tag name="KSO_WM_UNIT_VALUE" val="9"/>
  <p:tag name="KSO_WM_UNIT_HIGHLIGHT" val="0"/>
  <p:tag name="KSO_WM_UNIT_COMPATIBLE" val="0"/>
  <p:tag name="KSO_WM_UNIT_CLEAR" val="0"/>
  <p:tag name="KSO_WM_DIAGRAM_GROUP_CODE" val="l1-1"/>
  <p:tag name="KSO_WM_UNIT_PRESET_TEXT" val="添加目录标题"/>
  <p:tag name="KSO_WM_UNIT_TEXT_FILL_FORE_SCHEMECOLOR_INDEX" val="13"/>
  <p:tag name="KSO_WM_UNIT_TEXT_FILL_TYPE" val="1"/>
  <p:tag name="KSO_WM_UNIT_USESOURCEFORMAT_APPLY" val="0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61353_1*i*7"/>
  <p:tag name="KSO_WM_TEMPLATE_CATEGORY" val="diagram"/>
  <p:tag name="KSO_WM_TEMPLATE_INDEX" val="20161353"/>
  <p:tag name="KSO_WM_UNIT_INDEX" val="7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1"/>
  <p:tag name="KSO_WM_UNIT_ID" val="diagram20161353_1*l_i*1_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2"/>
  <p:tag name="KSO_WM_UNIT_ID" val="diagram20161353_1*l_i*1_2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3"/>
  <p:tag name="KSO_WM_UNIT_ID" val="diagram20161353_1*l_i*1_3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4"/>
  <p:tag name="KSO_WM_UNIT_ID" val="diagram20161353_1*l_i*1_4"/>
  <p:tag name="KSO_WM_UNIT_LAYERLEVEL" val="1_1"/>
  <p:tag name="KSO_WM_DIAGRAM_GROUP_CODE" val="l1-1"/>
  <p:tag name="KSO_WM_UNIT_LINE_FORE_SCHEMECOLOR_INDEX" val="14"/>
  <p:tag name="KSO_WM_UNIT_LINE_FILL_TYPE" val="2"/>
  <p:tag name="KSO_WM_UNIT_USESOURCEFORMAT_APPLY" val="0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5"/>
  <p:tag name="KSO_WM_UNIT_ID" val="diagram20161353_1*l_i*1_5"/>
  <p:tag name="KSO_WM_UNIT_LAYERLEVEL" val="1_1"/>
  <p:tag name="KSO_WM_DIAGRAM_GROUP_CODE" val="l1-1"/>
  <p:tag name="KSO_WM_UNIT_LINE_FORE_SCHEMECOLOR_INDEX" val="14"/>
  <p:tag name="KSO_WM_UNIT_LINE_FILL_TYPE" val="2"/>
  <p:tag name="KSO_WM_UNIT_USESOURCEFORMAT_APPLY" val="0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6"/>
  <p:tag name="KSO_WM_UNIT_ID" val="diagram20161353_1*l_i*1_6"/>
  <p:tag name="KSO_WM_UNIT_LAYERLEVEL" val="1_1"/>
  <p:tag name="KSO_WM_DIAGRAM_GROUP_CODE" val="l1-1"/>
  <p:tag name="KSO_WM_UNIT_TEXT_FILL_FORE_SCHEMECOLOR_INDEX" val="14"/>
  <p:tag name="KSO_WM_UNIT_TEXT_FILL_TYPE" val="1"/>
  <p:tag name="KSO_WM_UNIT_USESOURCEFORMAT_APPLY" val="0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TEM_CNT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1214</Words>
  <Application>WPS 演示</Application>
  <PresentationFormat>宽屏</PresentationFormat>
  <Paragraphs>167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南有乔木。</cp:lastModifiedBy>
  <cp:revision>36</cp:revision>
  <dcterms:created xsi:type="dcterms:W3CDTF">2019-06-19T02:08:00Z</dcterms:created>
  <dcterms:modified xsi:type="dcterms:W3CDTF">2019-12-10T11:30:24Z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