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8" r:id="rId3"/>
    <p:sldId id="259" r:id="rId5"/>
    <p:sldId id="260" r:id="rId6"/>
    <p:sldId id="262" r:id="rId7"/>
    <p:sldId id="283" r:id="rId8"/>
    <p:sldId id="263" r:id="rId9"/>
    <p:sldId id="284" r:id="rId10"/>
    <p:sldId id="285" r:id="rId11"/>
    <p:sldId id="286" r:id="rId12"/>
    <p:sldId id="287" r:id="rId13"/>
    <p:sldId id="288" r:id="rId14"/>
    <p:sldId id="291" r:id="rId15"/>
    <p:sldId id="292" r:id="rId16"/>
    <p:sldId id="293" r:id="rId17"/>
    <p:sldId id="294" r:id="rId18"/>
    <p:sldId id="296" r:id="rId19"/>
    <p:sldId id="297" r:id="rId20"/>
    <p:sldId id="298"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43"/>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716B846A-61F7-49BF-860D-9FA6E39E4EDC}"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6A6A9A34-428B-4502-B531-ABFF1180BD76}" type="slidenum">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72.xml"/><Relationship Id="rId2" Type="http://schemas.openxmlformats.org/officeDocument/2006/relationships/image" Target="../media/image4.png"/><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7764145" y="777240"/>
            <a:ext cx="4426585" cy="6076315"/>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8196" name="组合 1"/>
          <p:cNvGrpSpPr/>
          <p:nvPr/>
        </p:nvGrpSpPr>
        <p:grpSpPr>
          <a:xfrm>
            <a:off x="1270" y="875030"/>
            <a:ext cx="5223510" cy="5977890"/>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938645" y="1602105"/>
            <a:ext cx="6076950" cy="4425950"/>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197985" y="-1139190"/>
            <a:ext cx="3794760" cy="12190095"/>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200" name="文本框 47"/>
          <p:cNvSpPr txBox="1"/>
          <p:nvPr/>
        </p:nvSpPr>
        <p:spPr>
          <a:xfrm>
            <a:off x="4813776" y="479584"/>
            <a:ext cx="2621756"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en-US" altLang="zh-CN" sz="4950" dirty="0">
                <a:solidFill>
                  <a:srgbClr val="68D7D8"/>
                </a:solidFill>
              </a:rPr>
              <a:t>2019</a:t>
            </a:r>
            <a:endParaRPr lang="zh-CN" altLang="en-US" sz="4950" dirty="0">
              <a:solidFill>
                <a:srgbClr val="68D7D8"/>
              </a:solidFill>
            </a:endParaRPr>
          </a:p>
        </p:txBody>
      </p:sp>
      <p:sp>
        <p:nvSpPr>
          <p:cNvPr id="11" name="等腰三角形 10"/>
          <p:cNvSpPr/>
          <p:nvPr/>
        </p:nvSpPr>
        <p:spPr>
          <a:xfrm rot="5400000">
            <a:off x="-371475" y="1296035"/>
            <a:ext cx="5851525" cy="5107305"/>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pic>
        <p:nvPicPr>
          <p:cNvPr id="9" name="纯音乐 - 爱的协奏曲 - concerto pour unr j">
            <a:hlinkClick r:id="" action="ppaction://media"/>
          </p:cNvPr>
          <p:cNvPicPr>
            <a:picLocks noChangeAspect="1"/>
          </p:cNvPicPr>
          <p:nvPr/>
        </p:nvPicPr>
        <p:blipFill>
          <a:blip r:embed="rId3"/>
          <a:stretch>
            <a:fillRect/>
          </a:stretch>
        </p:blipFill>
        <p:spPr>
          <a:xfrm>
            <a:off x="838200" y="875110"/>
            <a:ext cx="457200" cy="457200"/>
          </a:xfrm>
          <a:prstGeom prst="rect">
            <a:avLst/>
          </a:prstGeom>
          <a:noFill/>
          <a:ln w="9525">
            <a:noFill/>
          </a:ln>
        </p:spPr>
      </p:pic>
      <p:pic>
        <p:nvPicPr>
          <p:cNvPr id="8206" name="图片 5" descr="logo"/>
          <p:cNvPicPr>
            <a:picLocks noChangeAspect="1"/>
          </p:cNvPicPr>
          <p:nvPr/>
        </p:nvPicPr>
        <p:blipFill>
          <a:blip r:embed="rId4"/>
          <a:stretch>
            <a:fillRect/>
          </a:stretch>
        </p:blipFill>
        <p:spPr>
          <a:xfrm>
            <a:off x="4228386" y="1332151"/>
            <a:ext cx="4489847" cy="2018109"/>
          </a:xfrm>
          <a:prstGeom prst="rect">
            <a:avLst/>
          </a:prstGeom>
          <a:noFill/>
          <a:ln w="9525">
            <a:noFill/>
          </a:ln>
        </p:spPr>
      </p:pic>
      <p:sp>
        <p:nvSpPr>
          <p:cNvPr id="2" name="文本框 1"/>
          <p:cNvSpPr txBox="1"/>
          <p:nvPr/>
        </p:nvSpPr>
        <p:spPr>
          <a:xfrm>
            <a:off x="5382895" y="5355590"/>
            <a:ext cx="1993265" cy="645160"/>
          </a:xfrm>
          <a:prstGeom prst="rect">
            <a:avLst/>
          </a:prstGeom>
          <a:noFill/>
        </p:spPr>
        <p:txBody>
          <a:bodyPr wrap="square" rtlCol="0">
            <a:spAutoFit/>
          </a:bodyPr>
          <a:p>
            <a:r>
              <a:rPr lang="en-US" altLang="zh-CN"/>
              <a:t>by--</a:t>
            </a:r>
            <a:r>
              <a:rPr lang="zh-CN" altLang="en-US"/>
              <a:t>乔木老师 </a:t>
            </a:r>
            <a:r>
              <a:rPr lang="en-US" altLang="zh-CN"/>
              <a:t>QQ:1919270709</a:t>
            </a:r>
            <a:endParaRPr lang="en-US" altLang="zh-CN"/>
          </a:p>
        </p:txBody>
      </p:sp>
      <p:sp>
        <p:nvSpPr>
          <p:cNvPr id="3" name="矩形 2"/>
          <p:cNvSpPr/>
          <p:nvPr>
            <p:custDataLst>
              <p:tags r:id="rId5"/>
            </p:custDataLst>
          </p:nvPr>
        </p:nvSpPr>
        <p:spPr>
          <a:xfrm>
            <a:off x="5589905" y="4168140"/>
            <a:ext cx="2563495" cy="596900"/>
          </a:xfrm>
          <a:prstGeom prst="rect">
            <a:avLst/>
          </a:prstGeom>
        </p:spPr>
        <p:txBody>
          <a:bodyPr vert="horz" wrap="square" lIns="90000" tIns="46800" rIns="90000" bIns="46800" anchor="ctr" anchorCtr="0">
            <a:noAutofit/>
          </a:bodyPr>
          <a:p>
            <a:pPr marL="0" lvl="0" indent="0" algn="ctr">
              <a:lnSpc>
                <a:spcPct val="130000"/>
              </a:lnSpc>
              <a:spcBef>
                <a:spcPts val="0"/>
              </a:spcBef>
              <a:spcAft>
                <a:spcPts val="0"/>
              </a:spcAft>
              <a:buSzPct val="100000"/>
            </a:pPr>
            <a:r>
              <a:rPr lang="zh-CN" altLang="en-US" sz="4400" dirty="0" smtClean="0">
                <a:solidFill>
                  <a:schemeClr val="tx1"/>
                </a:solidFill>
              </a:rPr>
              <a:t>函数</a:t>
            </a:r>
            <a:r>
              <a:rPr lang="en-US" altLang="zh-CN" sz="4400" dirty="0" smtClean="0">
                <a:solidFill>
                  <a:schemeClr val="tx1"/>
                </a:solidFill>
              </a:rPr>
              <a:t>_02</a:t>
            </a:r>
            <a:endParaRPr lang="en-US" altLang="zh-CN" sz="4400" dirty="0" smtClean="0">
              <a:solidFill>
                <a:schemeClr val="tx1"/>
              </a:solidFill>
            </a:endParaRPr>
          </a:p>
        </p:txBody>
      </p:sp>
      <p:grpSp>
        <p:nvGrpSpPr>
          <p:cNvPr id="4" name="组合 3"/>
          <p:cNvGrpSpPr/>
          <p:nvPr>
            <p:custDataLst>
              <p:tags r:id="rId6"/>
            </p:custDataLst>
          </p:nvPr>
        </p:nvGrpSpPr>
        <p:grpSpPr>
          <a:xfrm rot="0">
            <a:off x="4684395" y="3808730"/>
            <a:ext cx="1064260" cy="1169670"/>
            <a:chOff x="2269022" y="2987480"/>
            <a:chExt cx="899403" cy="988076"/>
          </a:xfrm>
        </p:grpSpPr>
        <p:sp>
          <p:nvSpPr>
            <p:cNvPr id="23" name="Freeform 6"/>
            <p:cNvSpPr/>
            <p:nvPr>
              <p:custDataLst>
                <p:tags r:id="rId7"/>
              </p:custDataLst>
            </p:nvPr>
          </p:nvSpPr>
          <p:spPr bwMode="auto">
            <a:xfrm>
              <a:off x="2319693" y="3102756"/>
              <a:ext cx="539642" cy="727123"/>
            </a:xfrm>
            <a:custGeom>
              <a:avLst/>
              <a:gdLst>
                <a:gd name="T0" fmla="*/ 0 w 426"/>
                <a:gd name="T1" fmla="*/ 0 h 574"/>
                <a:gd name="T2" fmla="*/ 72 w 426"/>
                <a:gd name="T3" fmla="*/ 574 h 574"/>
                <a:gd name="T4" fmla="*/ 426 w 426"/>
                <a:gd name="T5" fmla="*/ 224 h 574"/>
                <a:gd name="T6" fmla="*/ 0 w 426"/>
                <a:gd name="T7" fmla="*/ 0 h 574"/>
              </a:gdLst>
              <a:ahLst/>
              <a:cxnLst>
                <a:cxn ang="0">
                  <a:pos x="T0" y="T1"/>
                </a:cxn>
                <a:cxn ang="0">
                  <a:pos x="T2" y="T3"/>
                </a:cxn>
                <a:cxn ang="0">
                  <a:pos x="T4" y="T5"/>
                </a:cxn>
                <a:cxn ang="0">
                  <a:pos x="T6" y="T7"/>
                </a:cxn>
              </a:cxnLst>
              <a:rect l="0" t="0" r="r" b="b"/>
              <a:pathLst>
                <a:path w="426" h="574">
                  <a:moveTo>
                    <a:pt x="0" y="0"/>
                  </a:moveTo>
                  <a:lnTo>
                    <a:pt x="72" y="574"/>
                  </a:lnTo>
                  <a:lnTo>
                    <a:pt x="426" y="224"/>
                  </a:lnTo>
                  <a:lnTo>
                    <a:pt x="0" y="0"/>
                  </a:lnTo>
                  <a:close/>
                </a:path>
              </a:pathLst>
            </a:custGeom>
            <a:solidFill>
              <a:schemeClr val="accent1">
                <a:lumMod val="75000"/>
              </a:schemeClr>
            </a:solidFill>
            <a:ln>
              <a:noFill/>
            </a:ln>
          </p:spPr>
          <p:txBody>
            <a:bodyPr vert="horz" wrap="square" lIns="54000" tIns="35100" rIns="67500" bIns="35100" numCol="1" anchor="ctr" anchorCtr="0" compatLnSpc="1">
              <a:normAutofit/>
            </a:bodyPr>
            <a:p>
              <a:endParaRPr lang="zh-CN" altLang="en-US" sz="1350"/>
            </a:p>
          </p:txBody>
        </p:sp>
        <p:sp>
          <p:nvSpPr>
            <p:cNvPr id="29" name="Freeform 5"/>
            <p:cNvSpPr/>
            <p:nvPr>
              <p:custDataLst>
                <p:tags r:id="rId8"/>
              </p:custDataLst>
            </p:nvPr>
          </p:nvSpPr>
          <p:spPr bwMode="auto">
            <a:xfrm>
              <a:off x="2410900" y="2987480"/>
              <a:ext cx="623249" cy="842398"/>
            </a:xfrm>
            <a:custGeom>
              <a:avLst/>
              <a:gdLst>
                <a:gd name="T0" fmla="*/ 30 w 492"/>
                <a:gd name="T1" fmla="*/ 0 h 665"/>
                <a:gd name="T2" fmla="*/ 0 w 492"/>
                <a:gd name="T3" fmla="*/ 665 h 665"/>
                <a:gd name="T4" fmla="*/ 492 w 492"/>
                <a:gd name="T5" fmla="*/ 181 h 665"/>
                <a:gd name="T6" fmla="*/ 30 w 492"/>
                <a:gd name="T7" fmla="*/ 0 h 665"/>
              </a:gdLst>
              <a:ahLst/>
              <a:cxnLst>
                <a:cxn ang="0">
                  <a:pos x="T0" y="T1"/>
                </a:cxn>
                <a:cxn ang="0">
                  <a:pos x="T2" y="T3"/>
                </a:cxn>
                <a:cxn ang="0">
                  <a:pos x="T4" y="T5"/>
                </a:cxn>
                <a:cxn ang="0">
                  <a:pos x="T6" y="T7"/>
                </a:cxn>
              </a:cxnLst>
              <a:rect l="0" t="0" r="r" b="b"/>
              <a:pathLst>
                <a:path w="492" h="665">
                  <a:moveTo>
                    <a:pt x="30" y="0"/>
                  </a:moveTo>
                  <a:lnTo>
                    <a:pt x="0" y="665"/>
                  </a:lnTo>
                  <a:lnTo>
                    <a:pt x="492" y="181"/>
                  </a:lnTo>
                  <a:lnTo>
                    <a:pt x="30"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sp>
          <p:nvSpPr>
            <p:cNvPr id="30" name="Freeform 7"/>
            <p:cNvSpPr/>
            <p:nvPr>
              <p:custDataLst>
                <p:tags r:id="rId9"/>
              </p:custDataLst>
            </p:nvPr>
          </p:nvSpPr>
          <p:spPr bwMode="auto">
            <a:xfrm>
              <a:off x="2269022" y="3083754"/>
              <a:ext cx="899403" cy="891802"/>
            </a:xfrm>
            <a:custGeom>
              <a:avLst/>
              <a:gdLst>
                <a:gd name="T0" fmla="*/ 705 w 710"/>
                <a:gd name="T1" fmla="*/ 0 h 704"/>
                <a:gd name="T2" fmla="*/ 710 w 710"/>
                <a:gd name="T3" fmla="*/ 5 h 704"/>
                <a:gd name="T4" fmla="*/ 0 w 710"/>
                <a:gd name="T5" fmla="*/ 704 h 704"/>
                <a:gd name="T6" fmla="*/ 0 w 710"/>
                <a:gd name="T7" fmla="*/ 704 h 704"/>
                <a:gd name="T8" fmla="*/ 705 w 710"/>
                <a:gd name="T9" fmla="*/ 0 h 704"/>
              </a:gdLst>
              <a:ahLst/>
              <a:cxnLst>
                <a:cxn ang="0">
                  <a:pos x="T0" y="T1"/>
                </a:cxn>
                <a:cxn ang="0">
                  <a:pos x="T2" y="T3"/>
                </a:cxn>
                <a:cxn ang="0">
                  <a:pos x="T4" y="T5"/>
                </a:cxn>
                <a:cxn ang="0">
                  <a:pos x="T6" y="T7"/>
                </a:cxn>
                <a:cxn ang="0">
                  <a:pos x="T8" y="T9"/>
                </a:cxn>
              </a:cxnLst>
              <a:rect l="0" t="0" r="r" b="b"/>
              <a:pathLst>
                <a:path w="710" h="704">
                  <a:moveTo>
                    <a:pt x="705" y="0"/>
                  </a:moveTo>
                  <a:lnTo>
                    <a:pt x="710" y="5"/>
                  </a:lnTo>
                  <a:lnTo>
                    <a:pt x="0" y="704"/>
                  </a:lnTo>
                  <a:lnTo>
                    <a:pt x="0" y="704"/>
                  </a:lnTo>
                  <a:lnTo>
                    <a:pt x="705"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grpSp>
      <p:cxnSp>
        <p:nvCxnSpPr>
          <p:cNvPr id="21" name="直接连接符 20"/>
          <p:cNvCxnSpPr/>
          <p:nvPr>
            <p:custDataLst>
              <p:tags r:id="rId10"/>
            </p:custDataLst>
          </p:nvPr>
        </p:nvCxnSpPr>
        <p:spPr>
          <a:xfrm flipH="1">
            <a:off x="5015865" y="4827270"/>
            <a:ext cx="2915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1"/>
            </p:custDataLst>
          </p:nvPr>
        </p:nvCxnSpPr>
        <p:spPr>
          <a:xfrm flipH="1">
            <a:off x="5748655" y="4185920"/>
            <a:ext cx="2183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2"/>
            </p:custDataLst>
          </p:nvPr>
        </p:nvSpPr>
        <p:spPr>
          <a:xfrm>
            <a:off x="4813935" y="3904615"/>
            <a:ext cx="652145" cy="563245"/>
          </a:xfrm>
          <a:prstGeom prst="rect">
            <a:avLst/>
          </a:prstGeom>
          <a:noFill/>
        </p:spPr>
        <p:txBody>
          <a:bodyPr vert="horz" wrap="square" lIns="54000" tIns="35100" rIns="67500" bIns="35100" rtlCol="0" anchor="ctr" anchorCtr="0">
            <a:normAutofit/>
          </a:bodyPr>
          <a:p>
            <a:pPr algn="ctr"/>
            <a:r>
              <a:rPr lang="en-US" altLang="zh-CN" dirty="0">
                <a:solidFill>
                  <a:schemeClr val="bg1"/>
                </a:solidFill>
              </a:rPr>
              <a:t>01</a:t>
            </a:r>
            <a:endParaRPr lang="zh-CN" altLang="en-US" dirty="0">
              <a:solidFill>
                <a:schemeClr val="bg1"/>
              </a:solidFill>
            </a:endParaRPr>
          </a:p>
        </p:txBody>
      </p:sp>
    </p:spTree>
    <p:custDataLst>
      <p:tags r:id="rId13"/>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75323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实参传值时</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关键字参数必须出现在位置参数的后面</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调用函数时</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每一个参数只能赋值一次。</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19888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可变参数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函数在定义时使用</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一个</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形参可以接收调用函数时传入</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任意</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数量的实参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对应的形参称为可变参数。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可变参数定义格式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593915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可变参数是对调用时传入的参数进行自动组包</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将用户传入的数据以元组的形式保存并传递给函数。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在同一个函数参数定义中</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只能定义一个可变参数。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调用规则</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位置参数根据位置和数量进行赋值。</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可变参数接收位置参数后默认参数前的所有的直。</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默认参数如需传值使用关键字参数的形式写在可变参数传值的后面</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175323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函数在定义时使用一个形参可以接收调用时传入的未定义的关键字参数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字典参数定义格式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未被定义的变量名</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递归函数是在当前函数体内出现了对自身函数的调用</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 name="图片 3" descr="递归函数"/>
          <p:cNvPicPr>
            <a:picLocks noChangeAspect="1"/>
          </p:cNvPicPr>
          <p:nvPr>
            <p:custDataLst>
              <p:tags r:id="rId3"/>
            </p:custDataLst>
          </p:nvPr>
        </p:nvPicPr>
        <p:blipFill>
          <a:blip r:embed="rId4"/>
          <a:stretch>
            <a:fillRect/>
          </a:stretch>
        </p:blipFill>
        <p:spPr>
          <a:xfrm>
            <a:off x="132715" y="2334895"/>
            <a:ext cx="10058400" cy="4523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递归函数的要求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1.</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要出现自身调用自身的现象</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2.</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要具有明确的结束标志</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匿名函数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452310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匿名函数定义格式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匿名函数定义并调用格式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6939783" y="868132"/>
            <a:ext cx="3728217" cy="5117724"/>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27652" name="组合 1"/>
          <p:cNvGrpSpPr/>
          <p:nvPr/>
        </p:nvGrpSpPr>
        <p:grpSpPr>
          <a:xfrm>
            <a:off x="1524000" y="875110"/>
            <a:ext cx="3700463" cy="4157663"/>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245423" y="1551980"/>
            <a:ext cx="5117306" cy="3727847"/>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580255" y="-101600"/>
            <a:ext cx="3032125" cy="9144000"/>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56" name="文本框 47"/>
          <p:cNvSpPr txBox="1"/>
          <p:nvPr/>
        </p:nvSpPr>
        <p:spPr>
          <a:xfrm>
            <a:off x="3374231" y="733425"/>
            <a:ext cx="5578079" cy="168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0350" dirty="0">
                <a:solidFill>
                  <a:srgbClr val="68D7D8"/>
                </a:solidFill>
              </a:rPr>
              <a:t>THANKS</a:t>
            </a:r>
            <a:endParaRPr lang="zh-CN" altLang="en-US" sz="10350" dirty="0">
              <a:solidFill>
                <a:srgbClr val="68D7D8"/>
              </a:solidFill>
            </a:endParaRPr>
          </a:p>
        </p:txBody>
      </p:sp>
      <p:sp>
        <p:nvSpPr>
          <p:cNvPr id="11" name="等腰三角形 10"/>
          <p:cNvSpPr/>
          <p:nvPr/>
        </p:nvSpPr>
        <p:spPr>
          <a:xfrm rot="5400000">
            <a:off x="1237060" y="1210866"/>
            <a:ext cx="4157663" cy="3583781"/>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60" name="文本框 2"/>
          <p:cNvSpPr txBox="1"/>
          <p:nvPr/>
        </p:nvSpPr>
        <p:spPr>
          <a:xfrm>
            <a:off x="4613672" y="4212431"/>
            <a:ext cx="398621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zh-CN" altLang="en-US" sz="3000" b="1" dirty="0">
                <a:solidFill>
                  <a:schemeClr val="bg1"/>
                </a:solidFill>
              </a:rPr>
              <a:t>谢谢您的聆听</a:t>
            </a:r>
            <a:endParaRPr lang="zh-CN" altLang="en-US" sz="3000" b="1" dirty="0">
              <a:solidFill>
                <a:schemeClr val="bg1"/>
              </a:solidFill>
            </a:endParaRPr>
          </a:p>
        </p:txBody>
      </p:sp>
      <p:pic>
        <p:nvPicPr>
          <p:cNvPr id="27661" name="图片 5" descr="logo"/>
          <p:cNvPicPr>
            <a:picLocks noChangeAspect="1"/>
          </p:cNvPicPr>
          <p:nvPr/>
        </p:nvPicPr>
        <p:blipFill>
          <a:blip r:embed="rId3"/>
          <a:stretch>
            <a:fillRect/>
          </a:stretch>
        </p:blipFill>
        <p:spPr>
          <a:xfrm>
            <a:off x="4094560" y="1637110"/>
            <a:ext cx="3768328" cy="1694259"/>
          </a:xfrm>
          <a:prstGeom prst="rect">
            <a:avLst/>
          </a:prstGeom>
          <a:noFill/>
          <a:ln w="9525">
            <a:noFill/>
          </a:ln>
        </p:spPr>
      </p:pic>
      <p:sp>
        <p:nvSpPr>
          <p:cNvPr id="2" name="文本框 1"/>
          <p:cNvSpPr txBox="1"/>
          <p:nvPr/>
        </p:nvSpPr>
        <p:spPr>
          <a:xfrm>
            <a:off x="6830695" y="5442585"/>
            <a:ext cx="3009900" cy="368300"/>
          </a:xfrm>
          <a:prstGeom prst="rect">
            <a:avLst/>
          </a:prstGeom>
          <a:noFill/>
        </p:spPr>
        <p:txBody>
          <a:bodyPr wrap="square" rtlCol="0">
            <a:spAutoFit/>
          </a:bodyPr>
          <a:p>
            <a:r>
              <a:rPr lang="en-US" altLang="zh-CN"/>
              <a:t>--by </a:t>
            </a:r>
            <a:r>
              <a:rPr lang="zh-CN" altLang="en-US"/>
              <a:t>乔木老师</a:t>
            </a:r>
            <a:endParaRPr lang="zh-CN" altLang="en-US"/>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01</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7" name="泪滴形 16"/>
          <p:cNvSpPr/>
          <p:nvPr/>
        </p:nvSpPr>
        <p:spPr>
          <a:xfrm>
            <a:off x="4581525" y="2870597"/>
            <a:ext cx="531019" cy="52982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02</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8" name="泪滴形 17"/>
          <p:cNvSpPr/>
          <p:nvPr/>
        </p:nvSpPr>
        <p:spPr>
          <a:xfrm>
            <a:off x="4581525" y="3860006"/>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03</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9" name="泪滴形 18"/>
          <p:cNvSpPr/>
          <p:nvPr/>
        </p:nvSpPr>
        <p:spPr>
          <a:xfrm>
            <a:off x="4581525" y="4849416"/>
            <a:ext cx="531019" cy="53101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04</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417344" y="193881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默认参数</a:t>
            </a:r>
            <a:endParaRPr lang="zh-CN" altLang="en-US" sz="2100" dirty="0">
              <a:solidFill>
                <a:srgbClr val="1E7273"/>
              </a:solidFill>
            </a:endParaRPr>
          </a:p>
        </p:txBody>
      </p:sp>
      <p:sp>
        <p:nvSpPr>
          <p:cNvPr id="9231" name="文本框 20"/>
          <p:cNvSpPr txBox="1"/>
          <p:nvPr/>
        </p:nvSpPr>
        <p:spPr>
          <a:xfrm>
            <a:off x="5417344" y="2986088"/>
            <a:ext cx="3945731"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关键字参数</a:t>
            </a:r>
            <a:endParaRPr lang="en-US" altLang="zh-CN" sz="2100" dirty="0">
              <a:solidFill>
                <a:srgbClr val="1E7273"/>
              </a:solidFill>
            </a:endParaRPr>
          </a:p>
        </p:txBody>
      </p:sp>
      <p:sp>
        <p:nvSpPr>
          <p:cNvPr id="9232" name="文本框 21"/>
          <p:cNvSpPr txBox="1"/>
          <p:nvPr/>
        </p:nvSpPr>
        <p:spPr>
          <a:xfrm>
            <a:off x="5417344" y="3983831"/>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可变参数</a:t>
            </a:r>
            <a:endParaRPr lang="zh-CN" altLang="en-US" sz="2100" dirty="0">
              <a:solidFill>
                <a:srgbClr val="1E7273"/>
              </a:solidFill>
            </a:endParaRPr>
          </a:p>
        </p:txBody>
      </p:sp>
      <p:sp>
        <p:nvSpPr>
          <p:cNvPr id="9233" name="文本框 22"/>
          <p:cNvSpPr txBox="1"/>
          <p:nvPr/>
        </p:nvSpPr>
        <p:spPr>
          <a:xfrm>
            <a:off x="5417344" y="4972050"/>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字典参数</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05</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398294" y="202136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递归函数 </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
        <p:nvSpPr>
          <p:cNvPr id="2" name="泪滴形 1"/>
          <p:cNvSpPr/>
          <p:nvPr/>
        </p:nvSpPr>
        <p:spPr>
          <a:xfrm>
            <a:off x="4581525" y="273216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06</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4" name="文本框 3"/>
          <p:cNvSpPr txBox="1"/>
          <p:nvPr/>
        </p:nvSpPr>
        <p:spPr>
          <a:xfrm>
            <a:off x="5398135" y="2832735"/>
            <a:ext cx="2943225" cy="398780"/>
          </a:xfrm>
          <a:prstGeom prst="rect">
            <a:avLst/>
          </a:prstGeom>
          <a:noFill/>
        </p:spPr>
        <p:txBody>
          <a:bodyPr wrap="square" rtlCol="0">
            <a:spAutoFit/>
          </a:bodyPr>
          <a:p>
            <a:r>
              <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rPr>
              <a:t>匿名函数</a:t>
            </a:r>
            <a:endPar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endParaRPr>
          </a:p>
        </p:txBody>
      </p:sp>
      <p:sp>
        <p:nvSpPr>
          <p:cNvPr id="3" name="泪滴形 2"/>
          <p:cNvSpPr/>
          <p:nvPr/>
        </p:nvSpPr>
        <p:spPr>
          <a:xfrm>
            <a:off x="4581525" y="3595132"/>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07</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5" name="泪滴形 4"/>
          <p:cNvSpPr/>
          <p:nvPr/>
        </p:nvSpPr>
        <p:spPr>
          <a:xfrm>
            <a:off x="4581525" y="441364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08</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3971290"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函 数</a:t>
            </a:r>
            <a:endPar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925" y="1209040"/>
            <a:ext cx="12122785" cy="452310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cs typeface="微软雅黑" panose="020B0503020204020204" charset="-122"/>
              </a:rPr>
              <a:t>❤ 函数的定义</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函数的调用</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函数的参数</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函数的返回值</a:t>
            </a:r>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en-US" altLang="zh-CN" sz="3200">
              <a:latin typeface="微软雅黑" panose="020B0503020204020204" charset="-122"/>
              <a:ea typeface="微软雅黑" panose="020B0503020204020204" charset="-122"/>
              <a:cs typeface="微软雅黑" panose="020B0503020204020204" charset="-122"/>
              <a:sym typeface="+mn-ea"/>
            </a:endParaRPr>
          </a:p>
          <a:p>
            <a:r>
              <a:rPr lang="en-US" altLang="zh-CN" sz="3200">
                <a:latin typeface="微软雅黑" panose="020B0503020204020204" charset="-122"/>
                <a:ea typeface="微软雅黑" panose="020B0503020204020204" charset="-122"/>
                <a:cs typeface="微软雅黑" panose="020B0503020204020204" charset="-122"/>
                <a:sym typeface="+mn-ea"/>
              </a:rPr>
              <a:t>(</a:t>
            </a:r>
            <a:r>
              <a:rPr lang="zh-CN" altLang="en-US" sz="3200">
                <a:latin typeface="微软雅黑" panose="020B0503020204020204" charset="-122"/>
                <a:ea typeface="微软雅黑" panose="020B0503020204020204" charset="-122"/>
                <a:cs typeface="微软雅黑" panose="020B0503020204020204" charset="-122"/>
                <a:sym typeface="+mn-ea"/>
              </a:rPr>
              <a:t>❤ 引用</a:t>
            </a:r>
            <a:r>
              <a:rPr lang="en-US" altLang="zh-CN" sz="3200">
                <a:latin typeface="微软雅黑" panose="020B0503020204020204" charset="-122"/>
                <a:ea typeface="微软雅黑" panose="020B0503020204020204" charset="-122"/>
                <a:cs typeface="微软雅黑" panose="020B0503020204020204" charset="-122"/>
                <a:sym typeface="+mn-ea"/>
              </a:rPr>
              <a:t>)</a:t>
            </a:r>
            <a:endParaRPr lang="en-US" altLang="zh-CN" sz="3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5875" y="50800"/>
            <a:ext cx="5321935" cy="829945"/>
          </a:xfrm>
          <a:prstGeom prst="rect">
            <a:avLst/>
          </a:prstGeom>
          <a:noFill/>
        </p:spPr>
        <p:txBody>
          <a:bodyPr wrap="square" rtlCol="0">
            <a:spAutoFit/>
            <a:scene3d>
              <a:camera prst="orthographicFront"/>
              <a:lightRig rig="threePt" dir="t"/>
            </a:scene3d>
          </a:bodyPr>
          <a:p>
            <a:r>
              <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函数定义与调用</a:t>
            </a:r>
            <a:endPar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 name="文本框 2"/>
          <p:cNvSpPr txBox="1"/>
          <p:nvPr/>
        </p:nvSpPr>
        <p:spPr>
          <a:xfrm>
            <a:off x="15875" y="1417955"/>
            <a:ext cx="12192000" cy="3969385"/>
          </a:xfrm>
          <a:prstGeom prst="rect">
            <a:avLst/>
          </a:prstGeom>
          <a:noFill/>
        </p:spPr>
        <p:txBody>
          <a:bodyPr wrap="square" rtlCol="0">
            <a:spAutoFit/>
          </a:bodyPr>
          <a:p>
            <a:r>
              <a:rPr lang="zh-CN" altLang="en-US" sz="3600">
                <a:latin typeface="微软雅黑" panose="020B0503020204020204" charset="-122"/>
                <a:ea typeface="微软雅黑" panose="020B0503020204020204" charset="-122"/>
                <a:cs typeface="微软雅黑" panose="020B0503020204020204" charset="-122"/>
              </a:rPr>
              <a:t>定义格式二</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def</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函数名</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形参</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形式参数</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____</a:t>
            </a:r>
            <a:r>
              <a:rPr lang="zh-CN" altLang="en-US" sz="3600">
                <a:latin typeface="微软雅黑" panose="020B0503020204020204" charset="-122"/>
                <a:ea typeface="微软雅黑" panose="020B0503020204020204" charset="-122"/>
                <a:cs typeface="微软雅黑" panose="020B0503020204020204" charset="-122"/>
              </a:rPr>
              <a:t>函数体</a:t>
            </a:r>
            <a:endParaRPr lang="zh-CN" altLang="en-US"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endParaRPr lang="en-US" altLang="zh-CN" sz="3600">
              <a:latin typeface="微软雅黑" panose="020B0503020204020204" charset="-122"/>
              <a:ea typeface="微软雅黑" panose="020B0503020204020204" charset="-122"/>
              <a:cs typeface="微软雅黑" panose="020B0503020204020204" charset="-122"/>
            </a:endParaRPr>
          </a:p>
          <a:p>
            <a:endParaRPr lang="en-US" altLang="zh-CN" sz="3600">
              <a:latin typeface="微软雅黑" panose="020B0503020204020204" charset="-122"/>
              <a:ea typeface="微软雅黑" panose="020B0503020204020204" charset="-122"/>
              <a:cs typeface="微软雅黑" panose="020B0503020204020204" charset="-122"/>
            </a:endParaRPr>
          </a:p>
          <a:p>
            <a:r>
              <a:rPr lang="zh-CN" altLang="en-US" sz="3600">
                <a:latin typeface="微软雅黑" panose="020B0503020204020204" charset="-122"/>
                <a:ea typeface="微软雅黑" panose="020B0503020204020204" charset="-122"/>
                <a:cs typeface="微软雅黑" panose="020B0503020204020204" charset="-122"/>
              </a:rPr>
              <a:t>调用格式二</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函数名</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实参</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实际参数</a:t>
            </a:r>
            <a:endParaRPr lang="zh-CN" altLang="en-US" sz="3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默认参数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286131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默认参数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函数在定义时为形参赋值</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对应的形参称为默认参数。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默认参数在调用时如果没有对应的实参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则使用默认值作为该参数的值。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默认参数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07746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默认参数定义格式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 = </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值</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使用实参作为形参的值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使用默认参数的值作为形参的值</a:t>
            </a:r>
            <a:endParaRPr lang="zh-CN" altLang="en-US" sz="36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75323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关键字参数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函数在调用时指定实参给特定形参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对应的实参就叫做关键字参数。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452310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关键字参数定义格式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形参变量名</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h_f"/>
  <p:tag name="KSO_WM_UNIT_INDEX" val="1_1_1"/>
  <p:tag name="KSO_WM_UNIT_ID" val="diagram20161353_1*l_h_f*1_1_1"/>
  <p:tag name="KSO_WM_UNIT_LAYERLEVEL" val="1_1_1"/>
  <p:tag name="KSO_WM_UNIT_VALUE" val="9"/>
  <p:tag name="KSO_WM_UNIT_HIGHLIGHT" val="0"/>
  <p:tag name="KSO_WM_UNIT_COMPATIBLE" val="0"/>
  <p:tag name="KSO_WM_UNIT_CLEAR" val="0"/>
  <p:tag name="KSO_WM_DIAGRAM_GROUP_CODE" val="l1-1"/>
  <p:tag name="KSO_WM_UNIT_PRESET_TEXT" val="添加目录标题"/>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BEAUTIFY_FLAG" val="#wm#"/>
  <p:tag name="KSO_WM_UNIT_TYPE" val="i"/>
  <p:tag name="KSO_WM_UNIT_ID" val="diagram20161353_1*i*7"/>
  <p:tag name="KSO_WM_TEMPLATE_CATEGORY" val="diagram"/>
  <p:tag name="KSO_WM_TEMPLATE_INDEX" val="20161353"/>
  <p:tag name="KSO_WM_UNIT_INDEX" val="7"/>
</p:tagLst>
</file>

<file path=ppt/tags/tag64.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1"/>
  <p:tag name="KSO_WM_UNIT_ID" val="diagram20161353_1*l_i*1_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2"/>
  <p:tag name="KSO_WM_UNIT_ID" val="diagram20161353_1*l_i*1_2"/>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3"/>
  <p:tag name="KSO_WM_UNIT_ID" val="diagram20161353_1*l_i*1_3"/>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4"/>
  <p:tag name="KSO_WM_UNIT_ID" val="diagram20161353_1*l_i*1_4"/>
  <p:tag name="KSO_WM_UNIT_LAYERLEVEL" val="1_1"/>
  <p:tag name="KSO_WM_DIAGRAM_GROUP_CODE" val="l1-1"/>
  <p:tag name="KSO_WM_UNIT_LINE_FORE_SCHEMECOLOR_INDEX" val="14"/>
  <p:tag name="KSO_WM_UNIT_LINE_FILL_TYPE" val="2"/>
  <p:tag name="KSO_WM_UNIT_USESOURCEFORMAT_APPLY" val="0"/>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5"/>
  <p:tag name="KSO_WM_UNIT_ID" val="diagram20161353_1*l_i*1_5"/>
  <p:tag name="KSO_WM_UNIT_LAYERLEVEL" val="1_1"/>
  <p:tag name="KSO_WM_DIAGRAM_GROUP_CODE" val="l1-1"/>
  <p:tag name="KSO_WM_UNIT_LINE_FORE_SCHEMECOLOR_INDEX" val="14"/>
  <p:tag name="KSO_WM_UNIT_LINE_FILL_TYPE" val="2"/>
  <p:tag name="KSO_WM_UNIT_USESOURCEFORMAT_APPLY" val="0"/>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6"/>
  <p:tag name="KSO_WM_UNIT_ID" val="diagram20161353_1*l_i*1_6"/>
  <p:tag name="KSO_WM_UNIT_LAYERLEVEL" val="1_1"/>
  <p:tag name="KSO_WM_DIAGRAM_GROUP_CODE" val="l1-1"/>
  <p:tag name="KSO_WM_UNIT_TEXT_FILL_FORE_SCHEMECOLOR_INDEX" val="14"/>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TEM_CNT" val="1"/>
</p:tagLst>
</file>

<file path=ppt/tags/tag71.xml><?xml version="1.0" encoding="utf-8"?>
<p:tagLst xmlns:p="http://schemas.openxmlformats.org/presentationml/2006/main">
  <p:tag name="KSO_WM_UNIT_PLACING_PICTURE_USER_VIEWPORT" val="{&quot;height&quot;:2133,&quot;width&quot;:4742}"/>
</p:tagLst>
</file>

<file path=ppt/tags/tag72.xml><?xml version="1.0" encoding="utf-8"?>
<p:tagLst xmlns:p="http://schemas.openxmlformats.org/presentationml/2006/main">
  <p:tag name="REFSHAPE" val="583518092"/>
  <p:tag name="KSO_WM_UNIT_PLACING_PICTURE_USER_VIEWPORT" val="{&quot;height&quot;:7123,&quot;width&quot;:15840}"/>
</p:tagLst>
</file>

<file path=ppt/tags/tag73.xml><?xml version="1.0" encoding="utf-8"?>
<p:tagLst xmlns:p="http://schemas.openxmlformats.org/presentationml/2006/main">
  <p:tag name="KSO_WM_UNIT_PLACING_PICTURE_USER_VIEWPORT" val="{&quot;height&quot;:2133,&quot;width&quot;:4742}"/>
</p:tagLst>
</file>

<file path=ppt/tags/tag74.xml><?xml version="1.0" encoding="utf-8"?>
<p:tagLst xmlns:p="http://schemas.openxmlformats.org/presentationml/2006/main">
  <p:tag name="KSO_WM_UNIT_PLACING_PICTURE_USER_VIEWPORT" val="{&quot;height&quot;:2133,&quot;width&quot;:474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1134</Words>
  <Application>WPS 演示</Application>
  <PresentationFormat>宽屏</PresentationFormat>
  <Paragraphs>178</Paragraphs>
  <Slides>19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宋体</vt:lpstr>
      <vt:lpstr>Wingdings</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南有乔木。</cp:lastModifiedBy>
  <cp:revision>64</cp:revision>
  <dcterms:created xsi:type="dcterms:W3CDTF">2019-06-19T02:08:00Z</dcterms:created>
  <dcterms:modified xsi:type="dcterms:W3CDTF">2020-02-21T11:26:59Z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