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8" r:id="rId3"/>
    <p:sldId id="259" r:id="rId5"/>
    <p:sldId id="260" r:id="rId6"/>
    <p:sldId id="262" r:id="rId7"/>
    <p:sldId id="283" r:id="rId8"/>
    <p:sldId id="263" r:id="rId9"/>
    <p:sldId id="284" r:id="rId10"/>
    <p:sldId id="285" r:id="rId11"/>
    <p:sldId id="286" r:id="rId12"/>
    <p:sldId id="287" r:id="rId13"/>
    <p:sldId id="288" r:id="rId14"/>
    <p:sldId id="291" r:id="rId15"/>
    <p:sldId id="292" r:id="rId16"/>
    <p:sldId id="293" r:id="rId17"/>
    <p:sldId id="294" r:id="rId18"/>
    <p:sldId id="296" r:id="rId19"/>
    <p:sldId id="297" r:id="rId20"/>
    <p:sldId id="298" r:id="rId21"/>
    <p:sldId id="300" r:id="rId22"/>
    <p:sldId id="301" r:id="rId23"/>
    <p:sldId id="302"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43"/>
        <p:guide pos="385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716B846A-61F7-49BF-860D-9FA6E39E4EDC}"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6A6A9A34-428B-4502-B531-ABFF1180BD76}" type="slidenum">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5" Type="http://schemas.openxmlformats.org/officeDocument/2006/relationships/notesSlide" Target="../notesSlides/notesSlide1.xml"/><Relationship Id="rId14" Type="http://schemas.openxmlformats.org/officeDocument/2006/relationships/slideLayout" Target="../slideLayouts/slideLayout12.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tags" Target="../tags/tag72.xml"/><Relationship Id="rId2" Type="http://schemas.openxmlformats.org/officeDocument/2006/relationships/image" Target="../media/image4.png"/><Relationship Id="rId1" Type="http://schemas.openxmlformats.org/officeDocument/2006/relationships/tags" Target="../tags/tag7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7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grayscl/>
          </a:blip>
          <a:srcRect l="22121" r="38969" b="19988"/>
          <a:stretch>
            <a:fillRect/>
          </a:stretch>
        </p:blipFill>
        <p:spPr>
          <a:xfrm>
            <a:off x="7764145" y="777240"/>
            <a:ext cx="4426585" cy="6076315"/>
          </a:xfrm>
          <a:custGeom>
            <a:avLst/>
            <a:gdLst>
              <a:gd name="connsiteX0" fmla="*/ 4970956 w 4970956"/>
              <a:gd name="connsiteY0" fmla="*/ 0 h 6823632"/>
              <a:gd name="connsiteX1" fmla="*/ 4970955 w 4970956"/>
              <a:gd name="connsiteY1" fmla="*/ 6823632 h 6823632"/>
              <a:gd name="connsiteX2" fmla="*/ 0 w 4970956"/>
              <a:gd name="connsiteY2" fmla="*/ 2796163 h 6823632"/>
            </a:gdLst>
            <a:ahLst/>
            <a:cxnLst>
              <a:cxn ang="0">
                <a:pos x="connsiteX0" y="connsiteY0"/>
              </a:cxn>
              <a:cxn ang="0">
                <a:pos x="connsiteX1" y="connsiteY1"/>
              </a:cxn>
              <a:cxn ang="0">
                <a:pos x="connsiteX2" y="connsiteY2"/>
              </a:cxn>
            </a:cxnLst>
            <a:rect l="l" t="t" r="r" b="b"/>
            <a:pathLst>
              <a:path w="4970956" h="6823632">
                <a:moveTo>
                  <a:pt x="4970956" y="0"/>
                </a:moveTo>
                <a:lnTo>
                  <a:pt x="4970955" y="6823632"/>
                </a:lnTo>
                <a:lnTo>
                  <a:pt x="0" y="2796163"/>
                </a:lnTo>
                <a:close/>
              </a:path>
            </a:pathLst>
          </a:custGeom>
        </p:spPr>
      </p:pic>
      <p:sp>
        <p:nvSpPr>
          <p:cNvPr id="16" name="任意多边形: 形状 15"/>
          <p:cNvSpPr/>
          <p:nvPr/>
        </p:nvSpPr>
        <p:spPr>
          <a:xfrm rot="16200000">
            <a:off x="4604742" y="3100983"/>
            <a:ext cx="603647"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8196" name="组合 1"/>
          <p:cNvGrpSpPr/>
          <p:nvPr/>
        </p:nvGrpSpPr>
        <p:grpSpPr>
          <a:xfrm>
            <a:off x="1270" y="875030"/>
            <a:ext cx="5223510" cy="5977890"/>
            <a:chOff x="-1" y="565806"/>
            <a:chExt cx="4933951" cy="5543551"/>
          </a:xfrm>
        </p:grpSpPr>
        <p:pic>
          <p:nvPicPr>
            <p:cNvPr id="50" name="图片 49"/>
            <p:cNvPicPr>
              <a:picLocks noChangeAspect="1"/>
            </p:cNvPicPr>
            <p:nvPr/>
          </p:nvPicPr>
          <p:blipFill rotWithShape="1">
            <a:blip r:embed="rId2">
              <a:duotone>
                <a:prstClr val="black"/>
                <a:schemeClr val="tx2">
                  <a:tint val="45000"/>
                  <a:satMod val="400000"/>
                </a:schemeClr>
              </a:duotone>
            </a:blip>
            <a:srcRect l="8688" t="282" r="51600" b="17821"/>
            <a:stretch>
              <a:fillRect/>
            </a:stretch>
          </p:blipFill>
          <p:spPr>
            <a:xfrm>
              <a:off x="0" y="565806"/>
              <a:ext cx="4778923" cy="5543551"/>
            </a:xfrm>
            <a:custGeom>
              <a:avLst/>
              <a:gdLst>
                <a:gd name="connsiteX0" fmla="*/ 0 w 4841735"/>
                <a:gd name="connsiteY0" fmla="*/ 0 h 5616413"/>
                <a:gd name="connsiteX1" fmla="*/ 4841735 w 4841735"/>
                <a:gd name="connsiteY1" fmla="*/ 2808207 h 5616413"/>
                <a:gd name="connsiteX2" fmla="*/ 0 w 4841735"/>
                <a:gd name="connsiteY2" fmla="*/ 5616413 h 5616413"/>
              </a:gdLst>
              <a:ahLst/>
              <a:cxnLst>
                <a:cxn ang="0">
                  <a:pos x="connsiteX0" y="connsiteY0"/>
                </a:cxn>
                <a:cxn ang="0">
                  <a:pos x="connsiteX1" y="connsiteY1"/>
                </a:cxn>
                <a:cxn ang="0">
                  <a:pos x="connsiteX2" y="connsiteY2"/>
                </a:cxn>
              </a:cxnLst>
              <a:rect l="l" t="t" r="r" b="b"/>
              <a:pathLst>
                <a:path w="4841735" h="5616413">
                  <a:moveTo>
                    <a:pt x="0" y="0"/>
                  </a:moveTo>
                  <a:lnTo>
                    <a:pt x="4841735" y="2808207"/>
                  </a:lnTo>
                  <a:lnTo>
                    <a:pt x="0" y="5616413"/>
                  </a:lnTo>
                  <a:close/>
                </a:path>
              </a:pathLst>
            </a:custGeom>
          </p:spPr>
        </p:pic>
        <p:sp>
          <p:nvSpPr>
            <p:cNvPr id="19" name="任意多边形: 形状 18"/>
            <p:cNvSpPr/>
            <p:nvPr/>
          </p:nvSpPr>
          <p:spPr>
            <a:xfrm rot="5400000">
              <a:off x="-304801" y="870606"/>
              <a:ext cx="5543551" cy="4933951"/>
            </a:xfrm>
            <a:custGeom>
              <a:avLst/>
              <a:gdLst>
                <a:gd name="connsiteX0" fmla="*/ 363359 w 3103418"/>
                <a:gd name="connsiteY0" fmla="*/ 2435214 h 2675360"/>
                <a:gd name="connsiteX1" fmla="*/ 2740059 w 3103418"/>
                <a:gd name="connsiteY1" fmla="*/ 2435214 h 2675360"/>
                <a:gd name="connsiteX2" fmla="*/ 1551709 w 3103418"/>
                <a:gd name="connsiteY2" fmla="*/ 386337 h 2675360"/>
                <a:gd name="connsiteX3" fmla="*/ 0 w 3103418"/>
                <a:gd name="connsiteY3" fmla="*/ 2675360 h 2675360"/>
                <a:gd name="connsiteX4" fmla="*/ 1551709 w 3103418"/>
                <a:gd name="connsiteY4" fmla="*/ 0 h 2675360"/>
                <a:gd name="connsiteX5" fmla="*/ 3103418 w 3103418"/>
                <a:gd name="connsiteY5" fmla="*/ 2675360 h 26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3418" h="2675360">
                  <a:moveTo>
                    <a:pt x="363359" y="2435214"/>
                  </a:moveTo>
                  <a:lnTo>
                    <a:pt x="2740059" y="2435214"/>
                  </a:lnTo>
                  <a:lnTo>
                    <a:pt x="1551709" y="386337"/>
                  </a:lnTo>
                  <a:close/>
                  <a:moveTo>
                    <a:pt x="0" y="2675360"/>
                  </a:moveTo>
                  <a:lnTo>
                    <a:pt x="1551709" y="0"/>
                  </a:lnTo>
                  <a:lnTo>
                    <a:pt x="3103418" y="2675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任意多边形: 形状 19"/>
          <p:cNvSpPr/>
          <p:nvPr/>
        </p:nvSpPr>
        <p:spPr>
          <a:xfrm rot="16200000">
            <a:off x="2726531" y="1137047"/>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3" name="任意多边形: 形状 42"/>
          <p:cNvSpPr/>
          <p:nvPr/>
        </p:nvSpPr>
        <p:spPr>
          <a:xfrm rot="16200000">
            <a:off x="6938645" y="1602105"/>
            <a:ext cx="6076950" cy="4425950"/>
          </a:xfrm>
          <a:custGeom>
            <a:avLst/>
            <a:gdLst>
              <a:gd name="connsiteX0" fmla="*/ 6823632 w 6823632"/>
              <a:gd name="connsiteY0" fmla="*/ 4970956 h 4970956"/>
              <a:gd name="connsiteX1" fmla="*/ 0 w 6823632"/>
              <a:gd name="connsiteY1" fmla="*/ 4970955 h 4970956"/>
              <a:gd name="connsiteX2" fmla="*/ 4027469 w 6823632"/>
              <a:gd name="connsiteY2" fmla="*/ 0 h 4970956"/>
              <a:gd name="connsiteX3" fmla="*/ 6823632 w 6823632"/>
              <a:gd name="connsiteY3" fmla="*/ 4970956 h 4970956"/>
            </a:gdLst>
            <a:ahLst/>
            <a:cxnLst>
              <a:cxn ang="0">
                <a:pos x="connsiteX0" y="connsiteY0"/>
              </a:cxn>
              <a:cxn ang="0">
                <a:pos x="connsiteX1" y="connsiteY1"/>
              </a:cxn>
              <a:cxn ang="0">
                <a:pos x="connsiteX2" y="connsiteY2"/>
              </a:cxn>
              <a:cxn ang="0">
                <a:pos x="connsiteX3" y="connsiteY3"/>
              </a:cxn>
            </a:cxnLst>
            <a:rect l="l" t="t" r="r" b="b"/>
            <a:pathLst>
              <a:path w="6823632" h="4970956">
                <a:moveTo>
                  <a:pt x="6823632" y="4970956"/>
                </a:moveTo>
                <a:lnTo>
                  <a:pt x="0" y="4970955"/>
                </a:lnTo>
                <a:lnTo>
                  <a:pt x="4027469" y="0"/>
                </a:lnTo>
                <a:lnTo>
                  <a:pt x="6823632" y="4970956"/>
                </a:lnTo>
                <a:close/>
              </a:path>
            </a:pathLst>
          </a:cu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1" name="任意多边形: 形状 40"/>
          <p:cNvSpPr/>
          <p:nvPr/>
        </p:nvSpPr>
        <p:spPr>
          <a:xfrm rot="16200000">
            <a:off x="4197985" y="-1139190"/>
            <a:ext cx="3794760" cy="12190095"/>
          </a:xfrm>
          <a:custGeom>
            <a:avLst/>
            <a:gdLst>
              <a:gd name="connsiteX0" fmla="*/ 4061839 w 4061839"/>
              <a:gd name="connsiteY0" fmla="*/ 7221046 h 12192001"/>
              <a:gd name="connsiteX1" fmla="*/ 34370 w 4061839"/>
              <a:gd name="connsiteY1" fmla="*/ 12192001 h 12192001"/>
              <a:gd name="connsiteX2" fmla="*/ 0 w 4061839"/>
              <a:gd name="connsiteY2" fmla="*/ 12192001 h 12192001"/>
              <a:gd name="connsiteX3" fmla="*/ 1 w 4061839"/>
              <a:gd name="connsiteY3" fmla="*/ 0 h 12192001"/>
              <a:gd name="connsiteX4" fmla="*/ 4061839 w 4061839"/>
              <a:gd name="connsiteY4" fmla="*/ 7221046 h 1219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839" h="12192001">
                <a:moveTo>
                  <a:pt x="4061839" y="7221046"/>
                </a:moveTo>
                <a:lnTo>
                  <a:pt x="34370" y="12192001"/>
                </a:lnTo>
                <a:lnTo>
                  <a:pt x="0" y="12192001"/>
                </a:lnTo>
                <a:lnTo>
                  <a:pt x="1" y="0"/>
                </a:lnTo>
                <a:lnTo>
                  <a:pt x="4061839" y="72210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8200" name="文本框 47"/>
          <p:cNvSpPr txBox="1"/>
          <p:nvPr/>
        </p:nvSpPr>
        <p:spPr>
          <a:xfrm>
            <a:off x="4813776" y="479584"/>
            <a:ext cx="2621756"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eaLnBrk="1" hangingPunct="1">
              <a:lnSpc>
                <a:spcPct val="100000"/>
              </a:lnSpc>
              <a:spcBef>
                <a:spcPct val="0"/>
              </a:spcBef>
              <a:buFontTx/>
              <a:buNone/>
            </a:pPr>
            <a:r>
              <a:rPr lang="en-US" altLang="zh-CN" sz="4950" dirty="0">
                <a:solidFill>
                  <a:srgbClr val="68D7D8"/>
                </a:solidFill>
              </a:rPr>
              <a:t>2019</a:t>
            </a:r>
            <a:endParaRPr lang="zh-CN" altLang="en-US" sz="4950" dirty="0">
              <a:solidFill>
                <a:srgbClr val="68D7D8"/>
              </a:solidFill>
            </a:endParaRPr>
          </a:p>
        </p:txBody>
      </p:sp>
      <p:sp>
        <p:nvSpPr>
          <p:cNvPr id="11" name="等腰三角形 10"/>
          <p:cNvSpPr/>
          <p:nvPr/>
        </p:nvSpPr>
        <p:spPr>
          <a:xfrm rot="5400000">
            <a:off x="-371475" y="1296035"/>
            <a:ext cx="5851525" cy="5107305"/>
          </a:xfrm>
          <a:prstGeom prst="triangl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2"/>
          <p:cNvSpPr/>
          <p:nvPr/>
        </p:nvSpPr>
        <p:spPr>
          <a:xfrm rot="5400000" flipH="1">
            <a:off x="1487091" y="5310188"/>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3"/>
          <p:cNvSpPr/>
          <p:nvPr/>
        </p:nvSpPr>
        <p:spPr>
          <a:xfrm rot="5400000" flipH="1">
            <a:off x="9194006" y="965597"/>
            <a:ext cx="602456"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pic>
        <p:nvPicPr>
          <p:cNvPr id="9" name="纯音乐 - 爱的协奏曲 - concerto pour unr j">
            <a:hlinkClick r:id="" action="ppaction://media"/>
          </p:cNvPr>
          <p:cNvPicPr>
            <a:picLocks noChangeAspect="1"/>
          </p:cNvPicPr>
          <p:nvPr/>
        </p:nvPicPr>
        <p:blipFill>
          <a:blip r:embed="rId3"/>
          <a:stretch>
            <a:fillRect/>
          </a:stretch>
        </p:blipFill>
        <p:spPr>
          <a:xfrm>
            <a:off x="838200" y="875110"/>
            <a:ext cx="457200" cy="457200"/>
          </a:xfrm>
          <a:prstGeom prst="rect">
            <a:avLst/>
          </a:prstGeom>
          <a:noFill/>
          <a:ln w="9525">
            <a:noFill/>
          </a:ln>
        </p:spPr>
      </p:pic>
      <p:pic>
        <p:nvPicPr>
          <p:cNvPr id="8206" name="图片 5" descr="logo"/>
          <p:cNvPicPr>
            <a:picLocks noChangeAspect="1"/>
          </p:cNvPicPr>
          <p:nvPr/>
        </p:nvPicPr>
        <p:blipFill>
          <a:blip r:embed="rId4"/>
          <a:stretch>
            <a:fillRect/>
          </a:stretch>
        </p:blipFill>
        <p:spPr>
          <a:xfrm>
            <a:off x="4228386" y="1332151"/>
            <a:ext cx="4489847" cy="2018109"/>
          </a:xfrm>
          <a:prstGeom prst="rect">
            <a:avLst/>
          </a:prstGeom>
          <a:noFill/>
          <a:ln w="9525">
            <a:noFill/>
          </a:ln>
        </p:spPr>
      </p:pic>
      <p:sp>
        <p:nvSpPr>
          <p:cNvPr id="2" name="文本框 1"/>
          <p:cNvSpPr txBox="1"/>
          <p:nvPr/>
        </p:nvSpPr>
        <p:spPr>
          <a:xfrm>
            <a:off x="5382895" y="5355590"/>
            <a:ext cx="1993265" cy="645160"/>
          </a:xfrm>
          <a:prstGeom prst="rect">
            <a:avLst/>
          </a:prstGeom>
          <a:noFill/>
        </p:spPr>
        <p:txBody>
          <a:bodyPr wrap="square" rtlCol="0">
            <a:spAutoFit/>
          </a:bodyPr>
          <a:p>
            <a:r>
              <a:rPr lang="en-US" altLang="zh-CN"/>
              <a:t>by--</a:t>
            </a:r>
            <a:r>
              <a:rPr lang="zh-CN" altLang="en-US"/>
              <a:t>乔木老师 </a:t>
            </a:r>
            <a:r>
              <a:rPr lang="en-US" altLang="zh-CN"/>
              <a:t>QQ:1919270709</a:t>
            </a:r>
            <a:endParaRPr lang="en-US" altLang="zh-CN"/>
          </a:p>
        </p:txBody>
      </p:sp>
      <p:sp>
        <p:nvSpPr>
          <p:cNvPr id="3" name="矩形 2"/>
          <p:cNvSpPr/>
          <p:nvPr>
            <p:custDataLst>
              <p:tags r:id="rId5"/>
            </p:custDataLst>
          </p:nvPr>
        </p:nvSpPr>
        <p:spPr>
          <a:xfrm>
            <a:off x="5589905" y="4168140"/>
            <a:ext cx="2563495" cy="596900"/>
          </a:xfrm>
          <a:prstGeom prst="rect">
            <a:avLst/>
          </a:prstGeom>
        </p:spPr>
        <p:txBody>
          <a:bodyPr vert="horz" wrap="square" lIns="90000" tIns="46800" rIns="90000" bIns="46800" anchor="ctr" anchorCtr="0">
            <a:noAutofit/>
          </a:bodyPr>
          <a:p>
            <a:pPr marL="0" lvl="0" indent="0" algn="ctr">
              <a:lnSpc>
                <a:spcPct val="130000"/>
              </a:lnSpc>
              <a:spcBef>
                <a:spcPts val="0"/>
              </a:spcBef>
              <a:spcAft>
                <a:spcPts val="0"/>
              </a:spcAft>
              <a:buSzPct val="100000"/>
            </a:pPr>
            <a:r>
              <a:rPr lang="zh-CN" altLang="en-US" sz="4400" dirty="0" smtClean="0">
                <a:solidFill>
                  <a:schemeClr val="tx1"/>
                </a:solidFill>
              </a:rPr>
              <a:t>函数</a:t>
            </a:r>
            <a:r>
              <a:rPr lang="en-US" altLang="zh-CN" sz="4400" dirty="0" smtClean="0">
                <a:solidFill>
                  <a:schemeClr val="tx1"/>
                </a:solidFill>
              </a:rPr>
              <a:t>_02</a:t>
            </a:r>
            <a:endParaRPr lang="en-US" altLang="zh-CN" sz="4400" dirty="0" smtClean="0">
              <a:solidFill>
                <a:schemeClr val="tx1"/>
              </a:solidFill>
            </a:endParaRPr>
          </a:p>
        </p:txBody>
      </p:sp>
      <p:grpSp>
        <p:nvGrpSpPr>
          <p:cNvPr id="4" name="组合 3"/>
          <p:cNvGrpSpPr/>
          <p:nvPr>
            <p:custDataLst>
              <p:tags r:id="rId6"/>
            </p:custDataLst>
          </p:nvPr>
        </p:nvGrpSpPr>
        <p:grpSpPr>
          <a:xfrm rot="0">
            <a:off x="4684395" y="3808730"/>
            <a:ext cx="1064260" cy="1169670"/>
            <a:chOff x="2269022" y="2987480"/>
            <a:chExt cx="899403" cy="988076"/>
          </a:xfrm>
        </p:grpSpPr>
        <p:sp>
          <p:nvSpPr>
            <p:cNvPr id="23" name="Freeform 6"/>
            <p:cNvSpPr/>
            <p:nvPr>
              <p:custDataLst>
                <p:tags r:id="rId7"/>
              </p:custDataLst>
            </p:nvPr>
          </p:nvSpPr>
          <p:spPr bwMode="auto">
            <a:xfrm>
              <a:off x="2319693" y="3102756"/>
              <a:ext cx="539642" cy="727123"/>
            </a:xfrm>
            <a:custGeom>
              <a:avLst/>
              <a:gdLst>
                <a:gd name="T0" fmla="*/ 0 w 426"/>
                <a:gd name="T1" fmla="*/ 0 h 574"/>
                <a:gd name="T2" fmla="*/ 72 w 426"/>
                <a:gd name="T3" fmla="*/ 574 h 574"/>
                <a:gd name="T4" fmla="*/ 426 w 426"/>
                <a:gd name="T5" fmla="*/ 224 h 574"/>
                <a:gd name="T6" fmla="*/ 0 w 426"/>
                <a:gd name="T7" fmla="*/ 0 h 574"/>
              </a:gdLst>
              <a:ahLst/>
              <a:cxnLst>
                <a:cxn ang="0">
                  <a:pos x="T0" y="T1"/>
                </a:cxn>
                <a:cxn ang="0">
                  <a:pos x="T2" y="T3"/>
                </a:cxn>
                <a:cxn ang="0">
                  <a:pos x="T4" y="T5"/>
                </a:cxn>
                <a:cxn ang="0">
                  <a:pos x="T6" y="T7"/>
                </a:cxn>
              </a:cxnLst>
              <a:rect l="0" t="0" r="r" b="b"/>
              <a:pathLst>
                <a:path w="426" h="574">
                  <a:moveTo>
                    <a:pt x="0" y="0"/>
                  </a:moveTo>
                  <a:lnTo>
                    <a:pt x="72" y="574"/>
                  </a:lnTo>
                  <a:lnTo>
                    <a:pt x="426" y="224"/>
                  </a:lnTo>
                  <a:lnTo>
                    <a:pt x="0" y="0"/>
                  </a:lnTo>
                  <a:close/>
                </a:path>
              </a:pathLst>
            </a:custGeom>
            <a:solidFill>
              <a:schemeClr val="accent1">
                <a:lumMod val="75000"/>
              </a:schemeClr>
            </a:solidFill>
            <a:ln>
              <a:noFill/>
            </a:ln>
          </p:spPr>
          <p:txBody>
            <a:bodyPr vert="horz" wrap="square" lIns="54000" tIns="35100" rIns="67500" bIns="35100" numCol="1" anchor="ctr" anchorCtr="0" compatLnSpc="1">
              <a:normAutofit/>
            </a:bodyPr>
            <a:p>
              <a:endParaRPr lang="zh-CN" altLang="en-US" sz="1350"/>
            </a:p>
          </p:txBody>
        </p:sp>
        <p:sp>
          <p:nvSpPr>
            <p:cNvPr id="29" name="Freeform 5"/>
            <p:cNvSpPr/>
            <p:nvPr>
              <p:custDataLst>
                <p:tags r:id="rId8"/>
              </p:custDataLst>
            </p:nvPr>
          </p:nvSpPr>
          <p:spPr bwMode="auto">
            <a:xfrm>
              <a:off x="2410900" y="2987480"/>
              <a:ext cx="623249" cy="842398"/>
            </a:xfrm>
            <a:custGeom>
              <a:avLst/>
              <a:gdLst>
                <a:gd name="T0" fmla="*/ 30 w 492"/>
                <a:gd name="T1" fmla="*/ 0 h 665"/>
                <a:gd name="T2" fmla="*/ 0 w 492"/>
                <a:gd name="T3" fmla="*/ 665 h 665"/>
                <a:gd name="T4" fmla="*/ 492 w 492"/>
                <a:gd name="T5" fmla="*/ 181 h 665"/>
                <a:gd name="T6" fmla="*/ 30 w 492"/>
                <a:gd name="T7" fmla="*/ 0 h 665"/>
              </a:gdLst>
              <a:ahLst/>
              <a:cxnLst>
                <a:cxn ang="0">
                  <a:pos x="T0" y="T1"/>
                </a:cxn>
                <a:cxn ang="0">
                  <a:pos x="T2" y="T3"/>
                </a:cxn>
                <a:cxn ang="0">
                  <a:pos x="T4" y="T5"/>
                </a:cxn>
                <a:cxn ang="0">
                  <a:pos x="T6" y="T7"/>
                </a:cxn>
              </a:cxnLst>
              <a:rect l="0" t="0" r="r" b="b"/>
              <a:pathLst>
                <a:path w="492" h="665">
                  <a:moveTo>
                    <a:pt x="30" y="0"/>
                  </a:moveTo>
                  <a:lnTo>
                    <a:pt x="0" y="665"/>
                  </a:lnTo>
                  <a:lnTo>
                    <a:pt x="492" y="181"/>
                  </a:lnTo>
                  <a:lnTo>
                    <a:pt x="30" y="0"/>
                  </a:lnTo>
                  <a:close/>
                </a:path>
              </a:pathLst>
            </a:custGeom>
            <a:solidFill>
              <a:schemeClr val="accent1"/>
            </a:solidFill>
            <a:ln>
              <a:noFill/>
            </a:ln>
          </p:spPr>
          <p:txBody>
            <a:bodyPr vert="horz" wrap="square" lIns="54000" tIns="35100" rIns="67500" bIns="35100" numCol="1" anchor="ctr" anchorCtr="0" compatLnSpc="1">
              <a:normAutofit/>
            </a:bodyPr>
            <a:p>
              <a:endParaRPr lang="zh-CN" altLang="en-US" sz="1350"/>
            </a:p>
          </p:txBody>
        </p:sp>
        <p:sp>
          <p:nvSpPr>
            <p:cNvPr id="30" name="Freeform 7"/>
            <p:cNvSpPr/>
            <p:nvPr>
              <p:custDataLst>
                <p:tags r:id="rId9"/>
              </p:custDataLst>
            </p:nvPr>
          </p:nvSpPr>
          <p:spPr bwMode="auto">
            <a:xfrm>
              <a:off x="2269022" y="3083754"/>
              <a:ext cx="899403" cy="891802"/>
            </a:xfrm>
            <a:custGeom>
              <a:avLst/>
              <a:gdLst>
                <a:gd name="T0" fmla="*/ 705 w 710"/>
                <a:gd name="T1" fmla="*/ 0 h 704"/>
                <a:gd name="T2" fmla="*/ 710 w 710"/>
                <a:gd name="T3" fmla="*/ 5 h 704"/>
                <a:gd name="T4" fmla="*/ 0 w 710"/>
                <a:gd name="T5" fmla="*/ 704 h 704"/>
                <a:gd name="T6" fmla="*/ 0 w 710"/>
                <a:gd name="T7" fmla="*/ 704 h 704"/>
                <a:gd name="T8" fmla="*/ 705 w 710"/>
                <a:gd name="T9" fmla="*/ 0 h 704"/>
              </a:gdLst>
              <a:ahLst/>
              <a:cxnLst>
                <a:cxn ang="0">
                  <a:pos x="T0" y="T1"/>
                </a:cxn>
                <a:cxn ang="0">
                  <a:pos x="T2" y="T3"/>
                </a:cxn>
                <a:cxn ang="0">
                  <a:pos x="T4" y="T5"/>
                </a:cxn>
                <a:cxn ang="0">
                  <a:pos x="T6" y="T7"/>
                </a:cxn>
                <a:cxn ang="0">
                  <a:pos x="T8" y="T9"/>
                </a:cxn>
              </a:cxnLst>
              <a:rect l="0" t="0" r="r" b="b"/>
              <a:pathLst>
                <a:path w="710" h="704">
                  <a:moveTo>
                    <a:pt x="705" y="0"/>
                  </a:moveTo>
                  <a:lnTo>
                    <a:pt x="710" y="5"/>
                  </a:lnTo>
                  <a:lnTo>
                    <a:pt x="0" y="704"/>
                  </a:lnTo>
                  <a:lnTo>
                    <a:pt x="0" y="704"/>
                  </a:lnTo>
                  <a:lnTo>
                    <a:pt x="705" y="0"/>
                  </a:lnTo>
                  <a:close/>
                </a:path>
              </a:pathLst>
            </a:custGeom>
            <a:solidFill>
              <a:schemeClr val="accent1"/>
            </a:solidFill>
            <a:ln>
              <a:noFill/>
            </a:ln>
          </p:spPr>
          <p:txBody>
            <a:bodyPr vert="horz" wrap="square" lIns="54000" tIns="35100" rIns="67500" bIns="35100" numCol="1" anchor="ctr" anchorCtr="0" compatLnSpc="1">
              <a:normAutofit/>
            </a:bodyPr>
            <a:p>
              <a:endParaRPr lang="zh-CN" altLang="en-US" sz="1350"/>
            </a:p>
          </p:txBody>
        </p:sp>
      </p:grpSp>
      <p:cxnSp>
        <p:nvCxnSpPr>
          <p:cNvPr id="21" name="直接连接符 20"/>
          <p:cNvCxnSpPr/>
          <p:nvPr>
            <p:custDataLst>
              <p:tags r:id="rId10"/>
            </p:custDataLst>
          </p:nvPr>
        </p:nvCxnSpPr>
        <p:spPr>
          <a:xfrm flipH="1">
            <a:off x="5015865" y="4827270"/>
            <a:ext cx="29159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1"/>
            </p:custDataLst>
          </p:nvPr>
        </p:nvCxnSpPr>
        <p:spPr>
          <a:xfrm flipH="1">
            <a:off x="5748655" y="4185920"/>
            <a:ext cx="2183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custDataLst>
              <p:tags r:id="rId12"/>
            </p:custDataLst>
          </p:nvPr>
        </p:nvSpPr>
        <p:spPr>
          <a:xfrm>
            <a:off x="4813935" y="3904615"/>
            <a:ext cx="652145" cy="563245"/>
          </a:xfrm>
          <a:prstGeom prst="rect">
            <a:avLst/>
          </a:prstGeom>
          <a:noFill/>
        </p:spPr>
        <p:txBody>
          <a:bodyPr vert="horz" wrap="square" lIns="54000" tIns="35100" rIns="67500" bIns="35100" rtlCol="0" anchor="ctr" anchorCtr="0">
            <a:normAutofit/>
          </a:bodyPr>
          <a:p>
            <a:pPr algn="ctr"/>
            <a:r>
              <a:rPr lang="en-US" altLang="zh-CN" dirty="0">
                <a:solidFill>
                  <a:schemeClr val="bg1"/>
                </a:solidFill>
              </a:rPr>
              <a:t>01</a:t>
            </a:r>
            <a:endParaRPr lang="zh-CN" altLang="en-US" dirty="0">
              <a:solidFill>
                <a:schemeClr val="bg1"/>
              </a:solidFill>
            </a:endParaRPr>
          </a:p>
        </p:txBody>
      </p:sp>
    </p:spTree>
    <p:custDataLst>
      <p:tags r:id="rId13"/>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关键字参数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175323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实参传值时</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关键字参数必须出现在位置参数的后面</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调用函数时</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每一个参数只能赋值一次。</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119888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可变参数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函数在定义时使用</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一个</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形参可以接收调用函数时传入</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任意</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数量的实参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对应的形参称为可变参数。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396938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可变参数定义格式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593915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可变参数是对调用时传入的参数进行自动组包</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将用户传入的数据以元组的形式保存并传递给函数。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在同一个函数参数定义中</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只能定义一个可变参数。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调用规则</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位置参数根据位置和数量进行赋值。</a:t>
            </a:r>
            <a:endParaRPr lang="zh-CN" altLang="en-US" sz="32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可变参数接收位置参数后默认参数前的所有的值。</a:t>
            </a:r>
            <a:endParaRPr lang="zh-CN" altLang="en-US" sz="32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2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tx1"/>
                </a:solidFill>
                <a:latin typeface="微软雅黑" panose="020B0503020204020204" charset="-122"/>
                <a:ea typeface="微软雅黑" panose="020B0503020204020204" charset="-122"/>
                <a:cs typeface="微软雅黑" panose="020B0503020204020204" charset="-122"/>
              </a:rPr>
              <a:t>默认参数如需传值使用关键字参数的形式写在可变参数传值的后面</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字典参数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1753235"/>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字典参数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函数在定义时使用一个形参可以接收调用时传入的未定义的关键字参数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对应的形参称为字典参数。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字典参数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396938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字典参数定义格式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未被定义的变量名</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递归函数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80820"/>
            <a:ext cx="12153265" cy="341503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递归函数是在当前函数体内出现了对自身函数的调用</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 name="图片 3" descr="递归函数"/>
          <p:cNvPicPr>
            <a:picLocks noChangeAspect="1"/>
          </p:cNvPicPr>
          <p:nvPr>
            <p:custDataLst>
              <p:tags r:id="rId3"/>
            </p:custDataLst>
          </p:nvPr>
        </p:nvPicPr>
        <p:blipFill>
          <a:blip r:embed="rId4"/>
          <a:stretch>
            <a:fillRect/>
          </a:stretch>
        </p:blipFill>
        <p:spPr>
          <a:xfrm>
            <a:off x="132715" y="2334895"/>
            <a:ext cx="10058400" cy="45231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递归函数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8735" y="1480820"/>
            <a:ext cx="12153265" cy="3415030"/>
          </a:xfrm>
          <a:prstGeom prst="rect">
            <a:avLst/>
          </a:prstGeom>
          <a:noFill/>
        </p:spPr>
        <p:txBody>
          <a:bodyPr wrap="square" rtlCol="0">
            <a:spAutoFit/>
          </a:bodyPr>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递归函数的要求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1.</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要出现自身调用自身的现象</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2.</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要具有明确的结束标志</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1905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匿名函数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8735" y="1480820"/>
            <a:ext cx="12153265" cy="452310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匿名函数定义格式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lambda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返回值</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匿名函数调用格式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结果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匿名函数定义并调用格式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结果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(lambda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返回值</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0" y="63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引用</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8735" y="1464945"/>
            <a:ext cx="12153265" cy="341503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 引用就是变量指向数据存储空间的现象</a:t>
            </a:r>
            <a:endParaRPr 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sz="3600">
                <a:latin typeface="微软雅黑" panose="020B0503020204020204" charset="-122"/>
                <a:ea typeface="微软雅黑" panose="020B0503020204020204" charset="-122"/>
                <a:cs typeface="微软雅黑" panose="020B0503020204020204" charset="-122"/>
                <a:sym typeface="+mn-ea"/>
              </a:rPr>
              <a:t>❤ 相同数据使用同一个空间存储</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节约内存占用</a:t>
            </a:r>
            <a:endParaRPr lang="zh-CN" altLang="en-US" sz="3600">
              <a:latin typeface="微软雅黑" panose="020B0503020204020204" charset="-122"/>
              <a:ea typeface="微软雅黑" panose="020B0503020204020204" charset="-122"/>
              <a:cs typeface="微软雅黑" panose="020B0503020204020204" charset="-122"/>
              <a:sym typeface="+mn-ea"/>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zh-CN" sz="3600">
                <a:latin typeface="微软雅黑" panose="020B0503020204020204" charset="-122"/>
                <a:ea typeface="微软雅黑" panose="020B0503020204020204" charset="-122"/>
                <a:cs typeface="微软雅黑" panose="020B0503020204020204" charset="-122"/>
                <a:sym typeface="+mn-ea"/>
              </a:rPr>
              <a:t>❤ 使用 </a:t>
            </a:r>
            <a:r>
              <a:rPr lang="en-US" altLang="zh-CN" sz="3600">
                <a:latin typeface="微软雅黑" panose="020B0503020204020204" charset="-122"/>
                <a:ea typeface="微软雅黑" panose="020B0503020204020204" charset="-122"/>
                <a:cs typeface="微软雅黑" panose="020B0503020204020204" charset="-122"/>
                <a:sym typeface="+mn-ea"/>
              </a:rPr>
              <a:t>id(</a:t>
            </a:r>
            <a:r>
              <a:rPr lang="zh-CN" altLang="en-US" sz="3600">
                <a:latin typeface="微软雅黑" panose="020B0503020204020204" charset="-122"/>
                <a:ea typeface="微软雅黑" panose="020B0503020204020204" charset="-122"/>
                <a:cs typeface="微软雅黑" panose="020B0503020204020204" charset="-122"/>
                <a:sym typeface="+mn-ea"/>
              </a:rPr>
              <a:t>数据</a:t>
            </a:r>
            <a:r>
              <a:rPr lang="en-US" altLang="zh-CN" sz="3600">
                <a:latin typeface="微软雅黑" panose="020B0503020204020204" charset="-122"/>
                <a:ea typeface="微软雅黑" panose="020B0503020204020204" charset="-122"/>
                <a:cs typeface="微软雅黑" panose="020B0503020204020204" charset="-122"/>
                <a:sym typeface="+mn-ea"/>
              </a:rPr>
              <a:t>) </a:t>
            </a:r>
            <a:r>
              <a:rPr lang="zh-CN" altLang="en-US" sz="3600">
                <a:latin typeface="微软雅黑" panose="020B0503020204020204" charset="-122"/>
                <a:ea typeface="微软雅黑" panose="020B0503020204020204" charset="-122"/>
                <a:cs typeface="微软雅黑" panose="020B0503020204020204" charset="-122"/>
                <a:sym typeface="+mn-ea"/>
              </a:rPr>
              <a:t>操作可以获取到数据存储的内存空间引用地址</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 name="图片 38"/>
          <p:cNvPicPr>
            <a:picLocks noChangeAspect="1"/>
          </p:cNvPicPr>
          <p:nvPr/>
        </p:nvPicPr>
        <p:blipFill rotWithShape="1">
          <a:blip r:embed="rId1"/>
          <a:srcRect l="9335" t="213" b="5008"/>
          <a:stretch>
            <a:fillRect/>
          </a:stretch>
        </p:blipFill>
        <p:spPr>
          <a:xfrm>
            <a:off x="1525502" y="2492723"/>
            <a:ext cx="3503699" cy="3508027"/>
          </a:xfrm>
          <a:custGeom>
            <a:avLst/>
            <a:gdLst>
              <a:gd name="connsiteX0" fmla="*/ 0 w 4666343"/>
              <a:gd name="connsiteY0" fmla="*/ 0 h 4615644"/>
              <a:gd name="connsiteX1" fmla="*/ 4666343 w 4666343"/>
              <a:gd name="connsiteY1" fmla="*/ 4615643 h 4615644"/>
              <a:gd name="connsiteX2" fmla="*/ 4666343 w 4666343"/>
              <a:gd name="connsiteY2" fmla="*/ 4615644 h 4615644"/>
              <a:gd name="connsiteX3" fmla="*/ 0 w 4666343"/>
              <a:gd name="connsiteY3" fmla="*/ 4615644 h 4615644"/>
            </a:gdLst>
            <a:ahLst/>
            <a:cxnLst>
              <a:cxn ang="0">
                <a:pos x="connsiteX0" y="connsiteY0"/>
              </a:cxn>
              <a:cxn ang="0">
                <a:pos x="connsiteX1" y="connsiteY1"/>
              </a:cxn>
              <a:cxn ang="0">
                <a:pos x="connsiteX2" y="connsiteY2"/>
              </a:cxn>
              <a:cxn ang="0">
                <a:pos x="connsiteX3" y="connsiteY3"/>
              </a:cxn>
            </a:cxnLst>
            <a:rect l="l" t="t" r="r" b="b"/>
            <a:pathLst>
              <a:path w="4666343" h="4615644">
                <a:moveTo>
                  <a:pt x="0" y="0"/>
                </a:moveTo>
                <a:lnTo>
                  <a:pt x="4666343" y="4615643"/>
                </a:lnTo>
                <a:lnTo>
                  <a:pt x="4666343" y="4615644"/>
                </a:lnTo>
                <a:lnTo>
                  <a:pt x="0" y="4615644"/>
                </a:lnTo>
                <a:close/>
              </a:path>
            </a:pathLst>
          </a:custGeom>
        </p:spPr>
      </p:pic>
      <p:pic>
        <p:nvPicPr>
          <p:cNvPr id="35" name="图片 34"/>
          <p:cNvPicPr>
            <a:picLocks noChangeAspect="1"/>
          </p:cNvPicPr>
          <p:nvPr/>
        </p:nvPicPr>
        <p:blipFill>
          <a:blip r:embed="rId2"/>
          <a:srcRect l="17182" t="6007" r="30442" b="23424"/>
          <a:stretch>
            <a:fillRect/>
          </a:stretch>
        </p:blipFill>
        <p:spPr>
          <a:xfrm rot="16200000">
            <a:off x="7934749" y="858752"/>
            <a:ext cx="2734754" cy="2737756"/>
          </a:xfrm>
          <a:custGeom>
            <a:avLst/>
            <a:gdLst>
              <a:gd name="connsiteX0" fmla="*/ 3646338 w 3646338"/>
              <a:gd name="connsiteY0" fmla="*/ 0 h 3650343"/>
              <a:gd name="connsiteX1" fmla="*/ 3646338 w 3646338"/>
              <a:gd name="connsiteY1" fmla="*/ 3650343 h 3650343"/>
              <a:gd name="connsiteX2" fmla="*/ 0 w 3646338"/>
              <a:gd name="connsiteY2" fmla="*/ 3650343 h 3650343"/>
            </a:gdLst>
            <a:ahLst/>
            <a:cxnLst>
              <a:cxn ang="0">
                <a:pos x="connsiteX0" y="connsiteY0"/>
              </a:cxn>
              <a:cxn ang="0">
                <a:pos x="connsiteX1" y="connsiteY1"/>
              </a:cxn>
              <a:cxn ang="0">
                <a:pos x="connsiteX2" y="connsiteY2"/>
              </a:cxn>
            </a:cxnLst>
            <a:rect l="l" t="t" r="r" b="b"/>
            <a:pathLst>
              <a:path w="3646338" h="3650343">
                <a:moveTo>
                  <a:pt x="3646338" y="0"/>
                </a:moveTo>
                <a:lnTo>
                  <a:pt x="3646338" y="3650343"/>
                </a:lnTo>
                <a:lnTo>
                  <a:pt x="0" y="3650343"/>
                </a:lnTo>
                <a:close/>
              </a:path>
            </a:pathLst>
          </a:custGeom>
        </p:spPr>
      </p:pic>
      <p:sp>
        <p:nvSpPr>
          <p:cNvPr id="9" name="任意多边形: 形状 8"/>
          <p:cNvSpPr/>
          <p:nvPr/>
        </p:nvSpPr>
        <p:spPr>
          <a:xfrm rot="16200000">
            <a:off x="1719858" y="1846064"/>
            <a:ext cx="602456" cy="52030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9"/>
          <p:cNvSpPr/>
          <p:nvPr/>
        </p:nvSpPr>
        <p:spPr>
          <a:xfrm>
            <a:off x="2281238" y="950119"/>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0"/>
          <p:cNvSpPr/>
          <p:nvPr/>
        </p:nvSpPr>
        <p:spPr>
          <a:xfrm rot="10800000">
            <a:off x="2281238" y="2800350"/>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9223" name="文本框 11"/>
          <p:cNvSpPr txBox="1"/>
          <p:nvPr/>
        </p:nvSpPr>
        <p:spPr>
          <a:xfrm>
            <a:off x="2697956" y="1725216"/>
            <a:ext cx="135255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500" dirty="0">
                <a:solidFill>
                  <a:schemeClr val="accent1"/>
                </a:solidFill>
              </a:rPr>
              <a:t>目录</a:t>
            </a:r>
            <a:endParaRPr lang="zh-CN" altLang="en-US" sz="4500" dirty="0">
              <a:solidFill>
                <a:schemeClr val="accent1"/>
              </a:solidFill>
            </a:endParaRPr>
          </a:p>
        </p:txBody>
      </p:sp>
      <p:sp>
        <p:nvSpPr>
          <p:cNvPr id="13" name="直角三角形 12"/>
          <p:cNvSpPr/>
          <p:nvPr/>
        </p:nvSpPr>
        <p:spPr>
          <a:xfrm>
            <a:off x="1521619" y="2489597"/>
            <a:ext cx="3507581" cy="3511154"/>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5" name="直角三角形 14"/>
          <p:cNvSpPr/>
          <p:nvPr/>
        </p:nvSpPr>
        <p:spPr>
          <a:xfrm rot="10800000">
            <a:off x="7933135" y="857250"/>
            <a:ext cx="2734866" cy="2737247"/>
          </a:xfrm>
          <a:prstGeom prst="rtTriangl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6" name="泪滴形 15"/>
          <p:cNvSpPr/>
          <p:nvPr/>
        </p:nvSpPr>
        <p:spPr>
          <a:xfrm>
            <a:off x="4581525" y="187999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01</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7" name="泪滴形 16"/>
          <p:cNvSpPr/>
          <p:nvPr/>
        </p:nvSpPr>
        <p:spPr>
          <a:xfrm>
            <a:off x="4581525" y="2870597"/>
            <a:ext cx="531019" cy="529829"/>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02</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8" name="泪滴形 17"/>
          <p:cNvSpPr/>
          <p:nvPr/>
        </p:nvSpPr>
        <p:spPr>
          <a:xfrm>
            <a:off x="4581525" y="3860006"/>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03</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19" name="泪滴形 18"/>
          <p:cNvSpPr/>
          <p:nvPr/>
        </p:nvSpPr>
        <p:spPr>
          <a:xfrm>
            <a:off x="4581525" y="4849416"/>
            <a:ext cx="531019" cy="531019"/>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04</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9230" name="文本框 19"/>
          <p:cNvSpPr txBox="1"/>
          <p:nvPr/>
        </p:nvSpPr>
        <p:spPr>
          <a:xfrm>
            <a:off x="5417344" y="1938814"/>
            <a:ext cx="3726656"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默认参数</a:t>
            </a:r>
            <a:endParaRPr lang="zh-CN" altLang="en-US" sz="2100" dirty="0">
              <a:solidFill>
                <a:srgbClr val="1E7273"/>
              </a:solidFill>
            </a:endParaRPr>
          </a:p>
        </p:txBody>
      </p:sp>
      <p:sp>
        <p:nvSpPr>
          <p:cNvPr id="9231" name="文本框 20"/>
          <p:cNvSpPr txBox="1"/>
          <p:nvPr/>
        </p:nvSpPr>
        <p:spPr>
          <a:xfrm>
            <a:off x="5417344" y="2986088"/>
            <a:ext cx="3945731"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关键字参数</a:t>
            </a:r>
            <a:endParaRPr lang="en-US" altLang="zh-CN" sz="2100" dirty="0">
              <a:solidFill>
                <a:srgbClr val="1E7273"/>
              </a:solidFill>
            </a:endParaRPr>
          </a:p>
        </p:txBody>
      </p:sp>
      <p:sp>
        <p:nvSpPr>
          <p:cNvPr id="9232" name="文本框 21"/>
          <p:cNvSpPr txBox="1"/>
          <p:nvPr/>
        </p:nvSpPr>
        <p:spPr>
          <a:xfrm>
            <a:off x="5417344" y="3983831"/>
            <a:ext cx="3626644"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可变参数</a:t>
            </a:r>
            <a:endParaRPr lang="zh-CN" altLang="en-US" sz="2100" dirty="0">
              <a:solidFill>
                <a:srgbClr val="1E7273"/>
              </a:solidFill>
            </a:endParaRPr>
          </a:p>
        </p:txBody>
      </p:sp>
      <p:sp>
        <p:nvSpPr>
          <p:cNvPr id="9233" name="文本框 22"/>
          <p:cNvSpPr txBox="1"/>
          <p:nvPr/>
        </p:nvSpPr>
        <p:spPr>
          <a:xfrm>
            <a:off x="5417344" y="4972050"/>
            <a:ext cx="3626644"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字典参数</a:t>
            </a:r>
            <a:endParaRPr lang="zh-CN" altLang="en-US" sz="2100" dirty="0">
              <a:solidFill>
                <a:srgbClr val="1E7273"/>
              </a:solidFill>
            </a:endParaRPr>
          </a:p>
        </p:txBody>
      </p:sp>
      <p:pic>
        <p:nvPicPr>
          <p:cNvPr id="9234" name="图片 5" descr="logo"/>
          <p:cNvPicPr>
            <a:picLocks noChangeAspect="1"/>
          </p:cNvPicPr>
          <p:nvPr/>
        </p:nvPicPr>
        <p:blipFill>
          <a:blip r:embed="rId3"/>
          <a:stretch>
            <a:fillRect/>
          </a:stretch>
        </p:blipFill>
        <p:spPr>
          <a:xfrm>
            <a:off x="7774781" y="859631"/>
            <a:ext cx="3055144" cy="1373981"/>
          </a:xfrm>
          <a:prstGeom prst="rect">
            <a:avLst/>
          </a:prstGeom>
          <a:noFill/>
          <a:ln w="9525">
            <a:noFill/>
          </a:ln>
        </p:spPr>
      </p:pic>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custDataLst>
              <p:tags r:id="rId1"/>
            </p:custDataLst>
          </p:nvPr>
        </p:nvPicPr>
        <p:blipFill>
          <a:blip r:embed="rId2"/>
          <a:stretch>
            <a:fillRect/>
          </a:stretch>
        </p:blipFill>
        <p:spPr>
          <a:xfrm>
            <a:off x="9030970" y="635"/>
            <a:ext cx="3011170" cy="1354455"/>
          </a:xfrm>
          <a:prstGeom prst="rect">
            <a:avLst/>
          </a:prstGeom>
          <a:noFill/>
          <a:ln w="9525">
            <a:noFill/>
          </a:ln>
        </p:spPr>
      </p:pic>
      <p:sp>
        <p:nvSpPr>
          <p:cNvPr id="2" name="文本框 1"/>
          <p:cNvSpPr txBox="1"/>
          <p:nvPr/>
        </p:nvSpPr>
        <p:spPr>
          <a:xfrm>
            <a:off x="0" y="635"/>
            <a:ext cx="889190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可变类型与不可变类型</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38735" y="1464945"/>
            <a:ext cx="12153265" cy="341503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 可变类型                      </a:t>
            </a:r>
            <a:r>
              <a:rPr lang="zh-CN" sz="3600">
                <a:latin typeface="微软雅黑" panose="020B0503020204020204" charset="-122"/>
                <a:ea typeface="微软雅黑" panose="020B0503020204020204" charset="-122"/>
                <a:cs typeface="微软雅黑" panose="020B0503020204020204" charset="-122"/>
                <a:sym typeface="+mn-ea"/>
              </a:rPr>
              <a:t>❤ 不可变类型</a:t>
            </a:r>
            <a:r>
              <a:rPr lang="zh-CN" sz="3600">
                <a:solidFill>
                  <a:schemeClr val="tx1"/>
                </a:solidFill>
                <a:latin typeface="微软雅黑" panose="020B0503020204020204" charset="-122"/>
                <a:ea typeface="微软雅黑" panose="020B0503020204020204" charset="-122"/>
                <a:cs typeface="微软雅黑" panose="020B0503020204020204" charset="-122"/>
              </a:rPr>
              <a:t>   </a:t>
            </a:r>
            <a:endParaRPr 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列表                                  数值</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集合</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字符串</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字典</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布尔</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对象</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元组</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3971290"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闭 包</a:t>
            </a:r>
            <a:endPar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4925" y="1209040"/>
            <a:ext cx="12122785" cy="1076325"/>
          </a:xfrm>
          <a:prstGeom prst="rect">
            <a:avLst/>
          </a:prstGeom>
          <a:noFill/>
        </p:spPr>
        <p:txBody>
          <a:bodyPr wrap="square" rtlCol="0">
            <a:spAutoFit/>
          </a:bodyPr>
          <a:p>
            <a:r>
              <a:rPr lang="en-US" altLang="zh-CN" sz="3200">
                <a:latin typeface="微软雅黑" panose="020B0503020204020204" charset="-122"/>
                <a:ea typeface="微软雅黑" panose="020B0503020204020204" charset="-122"/>
                <a:cs typeface="微软雅黑" panose="020B0503020204020204" charset="-122"/>
                <a:sym typeface="+mn-ea"/>
              </a:rPr>
              <a:t>	</a:t>
            </a:r>
            <a:r>
              <a:rPr lang="zh-CN" altLang="en-US" sz="3200">
                <a:latin typeface="微软雅黑" panose="020B0503020204020204" charset="-122"/>
                <a:ea typeface="微软雅黑" panose="020B0503020204020204" charset="-122"/>
                <a:cs typeface="微软雅黑" panose="020B0503020204020204" charset="-122"/>
                <a:sym typeface="+mn-ea"/>
              </a:rPr>
              <a:t>两个函数的嵌套</a:t>
            </a:r>
            <a:r>
              <a:rPr lang="en-US" altLang="zh-CN" sz="3200">
                <a:latin typeface="微软雅黑" panose="020B0503020204020204" charset="-122"/>
                <a:ea typeface="微软雅黑" panose="020B0503020204020204" charset="-122"/>
                <a:cs typeface="微软雅黑" panose="020B0503020204020204" charset="-122"/>
                <a:sym typeface="+mn-ea"/>
              </a:rPr>
              <a:t>, </a:t>
            </a:r>
            <a:r>
              <a:rPr lang="zh-CN" altLang="en-US" sz="3200">
                <a:latin typeface="微软雅黑" panose="020B0503020204020204" charset="-122"/>
                <a:ea typeface="微软雅黑" panose="020B0503020204020204" charset="-122"/>
                <a:cs typeface="微软雅黑" panose="020B0503020204020204" charset="-122"/>
                <a:sym typeface="+mn-ea"/>
              </a:rPr>
              <a:t>内部函数使用到了外部函数的变量</a:t>
            </a:r>
            <a:r>
              <a:rPr lang="en-US" altLang="zh-CN" sz="3200">
                <a:latin typeface="微软雅黑" panose="020B0503020204020204" charset="-122"/>
                <a:ea typeface="微软雅黑" panose="020B0503020204020204" charset="-122"/>
                <a:cs typeface="微软雅黑" panose="020B0503020204020204" charset="-122"/>
                <a:sym typeface="+mn-ea"/>
              </a:rPr>
              <a:t>, </a:t>
            </a:r>
            <a:r>
              <a:rPr lang="zh-CN" altLang="en-US" sz="3200">
                <a:latin typeface="微软雅黑" panose="020B0503020204020204" charset="-122"/>
                <a:ea typeface="微软雅黑" panose="020B0503020204020204" charset="-122"/>
                <a:cs typeface="微软雅黑" panose="020B0503020204020204" charset="-122"/>
                <a:sym typeface="+mn-ea"/>
              </a:rPr>
              <a:t>这个现象就可以称之为产生闭包。</a:t>
            </a:r>
            <a:endParaRPr lang="en-US" altLang="zh-CN" sz="3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grayscl/>
          </a:blip>
          <a:srcRect l="22121" r="38969" b="19988"/>
          <a:stretch>
            <a:fillRect/>
          </a:stretch>
        </p:blipFill>
        <p:spPr>
          <a:xfrm>
            <a:off x="6939783" y="868132"/>
            <a:ext cx="3728217" cy="5117724"/>
          </a:xfrm>
          <a:custGeom>
            <a:avLst/>
            <a:gdLst>
              <a:gd name="connsiteX0" fmla="*/ 4970956 w 4970956"/>
              <a:gd name="connsiteY0" fmla="*/ 0 h 6823632"/>
              <a:gd name="connsiteX1" fmla="*/ 4970955 w 4970956"/>
              <a:gd name="connsiteY1" fmla="*/ 6823632 h 6823632"/>
              <a:gd name="connsiteX2" fmla="*/ 0 w 4970956"/>
              <a:gd name="connsiteY2" fmla="*/ 2796163 h 6823632"/>
            </a:gdLst>
            <a:ahLst/>
            <a:cxnLst>
              <a:cxn ang="0">
                <a:pos x="connsiteX0" y="connsiteY0"/>
              </a:cxn>
              <a:cxn ang="0">
                <a:pos x="connsiteX1" y="connsiteY1"/>
              </a:cxn>
              <a:cxn ang="0">
                <a:pos x="connsiteX2" y="connsiteY2"/>
              </a:cxn>
            </a:cxnLst>
            <a:rect l="l" t="t" r="r" b="b"/>
            <a:pathLst>
              <a:path w="4970956" h="6823632">
                <a:moveTo>
                  <a:pt x="4970956" y="0"/>
                </a:moveTo>
                <a:lnTo>
                  <a:pt x="4970955" y="6823632"/>
                </a:lnTo>
                <a:lnTo>
                  <a:pt x="0" y="2796163"/>
                </a:lnTo>
                <a:close/>
              </a:path>
            </a:pathLst>
          </a:custGeom>
        </p:spPr>
      </p:pic>
      <p:sp>
        <p:nvSpPr>
          <p:cNvPr id="16" name="任意多边形: 形状 15"/>
          <p:cNvSpPr/>
          <p:nvPr/>
        </p:nvSpPr>
        <p:spPr>
          <a:xfrm rot="16200000">
            <a:off x="4604742" y="3100983"/>
            <a:ext cx="603647"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27652" name="组合 1"/>
          <p:cNvGrpSpPr/>
          <p:nvPr/>
        </p:nvGrpSpPr>
        <p:grpSpPr>
          <a:xfrm>
            <a:off x="1524000" y="875110"/>
            <a:ext cx="3700463" cy="4157663"/>
            <a:chOff x="-1" y="565806"/>
            <a:chExt cx="4933951" cy="5543551"/>
          </a:xfrm>
        </p:grpSpPr>
        <p:pic>
          <p:nvPicPr>
            <p:cNvPr id="50" name="图片 49"/>
            <p:cNvPicPr>
              <a:picLocks noChangeAspect="1"/>
            </p:cNvPicPr>
            <p:nvPr/>
          </p:nvPicPr>
          <p:blipFill rotWithShape="1">
            <a:blip r:embed="rId2">
              <a:duotone>
                <a:prstClr val="black"/>
                <a:schemeClr val="tx2">
                  <a:tint val="45000"/>
                  <a:satMod val="400000"/>
                </a:schemeClr>
              </a:duotone>
            </a:blip>
            <a:srcRect l="8688" t="282" r="51600" b="17821"/>
            <a:stretch>
              <a:fillRect/>
            </a:stretch>
          </p:blipFill>
          <p:spPr>
            <a:xfrm>
              <a:off x="0" y="565806"/>
              <a:ext cx="4778923" cy="5543551"/>
            </a:xfrm>
            <a:custGeom>
              <a:avLst/>
              <a:gdLst>
                <a:gd name="connsiteX0" fmla="*/ 0 w 4841735"/>
                <a:gd name="connsiteY0" fmla="*/ 0 h 5616413"/>
                <a:gd name="connsiteX1" fmla="*/ 4841735 w 4841735"/>
                <a:gd name="connsiteY1" fmla="*/ 2808207 h 5616413"/>
                <a:gd name="connsiteX2" fmla="*/ 0 w 4841735"/>
                <a:gd name="connsiteY2" fmla="*/ 5616413 h 5616413"/>
              </a:gdLst>
              <a:ahLst/>
              <a:cxnLst>
                <a:cxn ang="0">
                  <a:pos x="connsiteX0" y="connsiteY0"/>
                </a:cxn>
                <a:cxn ang="0">
                  <a:pos x="connsiteX1" y="connsiteY1"/>
                </a:cxn>
                <a:cxn ang="0">
                  <a:pos x="connsiteX2" y="connsiteY2"/>
                </a:cxn>
              </a:cxnLst>
              <a:rect l="l" t="t" r="r" b="b"/>
              <a:pathLst>
                <a:path w="4841735" h="5616413">
                  <a:moveTo>
                    <a:pt x="0" y="0"/>
                  </a:moveTo>
                  <a:lnTo>
                    <a:pt x="4841735" y="2808207"/>
                  </a:lnTo>
                  <a:lnTo>
                    <a:pt x="0" y="5616413"/>
                  </a:lnTo>
                  <a:close/>
                </a:path>
              </a:pathLst>
            </a:custGeom>
          </p:spPr>
        </p:pic>
        <p:sp>
          <p:nvSpPr>
            <p:cNvPr id="19" name="任意多边形: 形状 18"/>
            <p:cNvSpPr/>
            <p:nvPr/>
          </p:nvSpPr>
          <p:spPr>
            <a:xfrm rot="5400000">
              <a:off x="-304801" y="870606"/>
              <a:ext cx="5543551" cy="4933951"/>
            </a:xfrm>
            <a:custGeom>
              <a:avLst/>
              <a:gdLst>
                <a:gd name="connsiteX0" fmla="*/ 363359 w 3103418"/>
                <a:gd name="connsiteY0" fmla="*/ 2435214 h 2675360"/>
                <a:gd name="connsiteX1" fmla="*/ 2740059 w 3103418"/>
                <a:gd name="connsiteY1" fmla="*/ 2435214 h 2675360"/>
                <a:gd name="connsiteX2" fmla="*/ 1551709 w 3103418"/>
                <a:gd name="connsiteY2" fmla="*/ 386337 h 2675360"/>
                <a:gd name="connsiteX3" fmla="*/ 0 w 3103418"/>
                <a:gd name="connsiteY3" fmla="*/ 2675360 h 2675360"/>
                <a:gd name="connsiteX4" fmla="*/ 1551709 w 3103418"/>
                <a:gd name="connsiteY4" fmla="*/ 0 h 2675360"/>
                <a:gd name="connsiteX5" fmla="*/ 3103418 w 3103418"/>
                <a:gd name="connsiteY5" fmla="*/ 2675360 h 26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3418" h="2675360">
                  <a:moveTo>
                    <a:pt x="363359" y="2435214"/>
                  </a:moveTo>
                  <a:lnTo>
                    <a:pt x="2740059" y="2435214"/>
                  </a:lnTo>
                  <a:lnTo>
                    <a:pt x="1551709" y="386337"/>
                  </a:lnTo>
                  <a:close/>
                  <a:moveTo>
                    <a:pt x="0" y="2675360"/>
                  </a:moveTo>
                  <a:lnTo>
                    <a:pt x="1551709" y="0"/>
                  </a:lnTo>
                  <a:lnTo>
                    <a:pt x="3103418" y="2675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任意多边形: 形状 19"/>
          <p:cNvSpPr/>
          <p:nvPr/>
        </p:nvSpPr>
        <p:spPr>
          <a:xfrm rot="16200000">
            <a:off x="2726531" y="1137047"/>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3" name="任意多边形: 形状 42"/>
          <p:cNvSpPr/>
          <p:nvPr/>
        </p:nvSpPr>
        <p:spPr>
          <a:xfrm rot="16200000">
            <a:off x="6245423" y="1551980"/>
            <a:ext cx="5117306" cy="3727847"/>
          </a:xfrm>
          <a:custGeom>
            <a:avLst/>
            <a:gdLst>
              <a:gd name="connsiteX0" fmla="*/ 6823632 w 6823632"/>
              <a:gd name="connsiteY0" fmla="*/ 4970956 h 4970956"/>
              <a:gd name="connsiteX1" fmla="*/ 0 w 6823632"/>
              <a:gd name="connsiteY1" fmla="*/ 4970955 h 4970956"/>
              <a:gd name="connsiteX2" fmla="*/ 4027469 w 6823632"/>
              <a:gd name="connsiteY2" fmla="*/ 0 h 4970956"/>
              <a:gd name="connsiteX3" fmla="*/ 6823632 w 6823632"/>
              <a:gd name="connsiteY3" fmla="*/ 4970956 h 4970956"/>
            </a:gdLst>
            <a:ahLst/>
            <a:cxnLst>
              <a:cxn ang="0">
                <a:pos x="connsiteX0" y="connsiteY0"/>
              </a:cxn>
              <a:cxn ang="0">
                <a:pos x="connsiteX1" y="connsiteY1"/>
              </a:cxn>
              <a:cxn ang="0">
                <a:pos x="connsiteX2" y="connsiteY2"/>
              </a:cxn>
              <a:cxn ang="0">
                <a:pos x="connsiteX3" y="connsiteY3"/>
              </a:cxn>
            </a:cxnLst>
            <a:rect l="l" t="t" r="r" b="b"/>
            <a:pathLst>
              <a:path w="6823632" h="4970956">
                <a:moveTo>
                  <a:pt x="6823632" y="4970956"/>
                </a:moveTo>
                <a:lnTo>
                  <a:pt x="0" y="4970955"/>
                </a:lnTo>
                <a:lnTo>
                  <a:pt x="4027469" y="0"/>
                </a:lnTo>
                <a:lnTo>
                  <a:pt x="6823632" y="4970956"/>
                </a:lnTo>
                <a:close/>
              </a:path>
            </a:pathLst>
          </a:custGeom>
          <a:solidFill>
            <a:schemeClr val="accent4">
              <a:lumMod val="60000"/>
              <a:lumOff val="4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41" name="任意多边形: 形状 40"/>
          <p:cNvSpPr/>
          <p:nvPr/>
        </p:nvSpPr>
        <p:spPr>
          <a:xfrm rot="16200000">
            <a:off x="4580255" y="-101600"/>
            <a:ext cx="3032125" cy="9144000"/>
          </a:xfrm>
          <a:custGeom>
            <a:avLst/>
            <a:gdLst>
              <a:gd name="connsiteX0" fmla="*/ 4061839 w 4061839"/>
              <a:gd name="connsiteY0" fmla="*/ 7221046 h 12192001"/>
              <a:gd name="connsiteX1" fmla="*/ 34370 w 4061839"/>
              <a:gd name="connsiteY1" fmla="*/ 12192001 h 12192001"/>
              <a:gd name="connsiteX2" fmla="*/ 0 w 4061839"/>
              <a:gd name="connsiteY2" fmla="*/ 12192001 h 12192001"/>
              <a:gd name="connsiteX3" fmla="*/ 1 w 4061839"/>
              <a:gd name="connsiteY3" fmla="*/ 0 h 12192001"/>
              <a:gd name="connsiteX4" fmla="*/ 4061839 w 4061839"/>
              <a:gd name="connsiteY4" fmla="*/ 7221046 h 1219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839" h="12192001">
                <a:moveTo>
                  <a:pt x="4061839" y="7221046"/>
                </a:moveTo>
                <a:lnTo>
                  <a:pt x="34370" y="12192001"/>
                </a:lnTo>
                <a:lnTo>
                  <a:pt x="0" y="12192001"/>
                </a:lnTo>
                <a:lnTo>
                  <a:pt x="1" y="0"/>
                </a:lnTo>
                <a:lnTo>
                  <a:pt x="4061839" y="72210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7656" name="文本框 47"/>
          <p:cNvSpPr txBox="1"/>
          <p:nvPr/>
        </p:nvSpPr>
        <p:spPr>
          <a:xfrm>
            <a:off x="3374231" y="733425"/>
            <a:ext cx="5578079" cy="168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en-US" altLang="zh-CN" sz="10350" dirty="0">
                <a:solidFill>
                  <a:srgbClr val="68D7D8"/>
                </a:solidFill>
              </a:rPr>
              <a:t>THANKS</a:t>
            </a:r>
            <a:endParaRPr lang="zh-CN" altLang="en-US" sz="10350" dirty="0">
              <a:solidFill>
                <a:srgbClr val="68D7D8"/>
              </a:solidFill>
            </a:endParaRPr>
          </a:p>
        </p:txBody>
      </p:sp>
      <p:sp>
        <p:nvSpPr>
          <p:cNvPr id="11" name="等腰三角形 10"/>
          <p:cNvSpPr/>
          <p:nvPr/>
        </p:nvSpPr>
        <p:spPr>
          <a:xfrm rot="5400000">
            <a:off x="1237060" y="1210866"/>
            <a:ext cx="4157663" cy="3583781"/>
          </a:xfrm>
          <a:prstGeom prst="triangl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2"/>
          <p:cNvSpPr/>
          <p:nvPr/>
        </p:nvSpPr>
        <p:spPr>
          <a:xfrm rot="5400000" flipH="1">
            <a:off x="1487091" y="5310188"/>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3"/>
          <p:cNvSpPr/>
          <p:nvPr/>
        </p:nvSpPr>
        <p:spPr>
          <a:xfrm rot="5400000" flipH="1">
            <a:off x="9194006" y="965597"/>
            <a:ext cx="602456" cy="519113"/>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7660" name="文本框 2"/>
          <p:cNvSpPr txBox="1"/>
          <p:nvPr/>
        </p:nvSpPr>
        <p:spPr>
          <a:xfrm>
            <a:off x="4613672" y="4212431"/>
            <a:ext cx="398621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eaLnBrk="1" hangingPunct="1">
              <a:lnSpc>
                <a:spcPct val="100000"/>
              </a:lnSpc>
              <a:spcBef>
                <a:spcPct val="0"/>
              </a:spcBef>
              <a:buFontTx/>
              <a:buNone/>
            </a:pPr>
            <a:r>
              <a:rPr lang="zh-CN" altLang="en-US" sz="3000" b="1" dirty="0">
                <a:solidFill>
                  <a:schemeClr val="bg1"/>
                </a:solidFill>
              </a:rPr>
              <a:t>谢谢您的聆听</a:t>
            </a:r>
            <a:endParaRPr lang="zh-CN" altLang="en-US" sz="3000" b="1" dirty="0">
              <a:solidFill>
                <a:schemeClr val="bg1"/>
              </a:solidFill>
            </a:endParaRPr>
          </a:p>
        </p:txBody>
      </p:sp>
      <p:pic>
        <p:nvPicPr>
          <p:cNvPr id="27661" name="图片 5" descr="logo"/>
          <p:cNvPicPr>
            <a:picLocks noChangeAspect="1"/>
          </p:cNvPicPr>
          <p:nvPr/>
        </p:nvPicPr>
        <p:blipFill>
          <a:blip r:embed="rId3"/>
          <a:stretch>
            <a:fillRect/>
          </a:stretch>
        </p:blipFill>
        <p:spPr>
          <a:xfrm>
            <a:off x="4094560" y="1637110"/>
            <a:ext cx="3768328" cy="1694259"/>
          </a:xfrm>
          <a:prstGeom prst="rect">
            <a:avLst/>
          </a:prstGeom>
          <a:noFill/>
          <a:ln w="9525">
            <a:noFill/>
          </a:ln>
        </p:spPr>
      </p:pic>
      <p:sp>
        <p:nvSpPr>
          <p:cNvPr id="2" name="文本框 1"/>
          <p:cNvSpPr txBox="1"/>
          <p:nvPr/>
        </p:nvSpPr>
        <p:spPr>
          <a:xfrm>
            <a:off x="6830695" y="5442585"/>
            <a:ext cx="3009900" cy="368300"/>
          </a:xfrm>
          <a:prstGeom prst="rect">
            <a:avLst/>
          </a:prstGeom>
          <a:noFill/>
        </p:spPr>
        <p:txBody>
          <a:bodyPr wrap="square" rtlCol="0">
            <a:spAutoFit/>
          </a:bodyPr>
          <a:p>
            <a:r>
              <a:rPr lang="en-US" altLang="zh-CN"/>
              <a:t>--by </a:t>
            </a:r>
            <a:r>
              <a:rPr lang="zh-CN" altLang="en-US"/>
              <a:t>乔木老师</a:t>
            </a:r>
            <a:endParaRPr lang="zh-CN" altLang="en-US"/>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 name="图片 38"/>
          <p:cNvPicPr>
            <a:picLocks noChangeAspect="1"/>
          </p:cNvPicPr>
          <p:nvPr/>
        </p:nvPicPr>
        <p:blipFill rotWithShape="1">
          <a:blip r:embed="rId1"/>
          <a:srcRect l="9335" t="213" b="5008"/>
          <a:stretch>
            <a:fillRect/>
          </a:stretch>
        </p:blipFill>
        <p:spPr>
          <a:xfrm>
            <a:off x="1525502" y="2492723"/>
            <a:ext cx="3503699" cy="3508027"/>
          </a:xfrm>
          <a:custGeom>
            <a:avLst/>
            <a:gdLst>
              <a:gd name="connsiteX0" fmla="*/ 0 w 4666343"/>
              <a:gd name="connsiteY0" fmla="*/ 0 h 4615644"/>
              <a:gd name="connsiteX1" fmla="*/ 4666343 w 4666343"/>
              <a:gd name="connsiteY1" fmla="*/ 4615643 h 4615644"/>
              <a:gd name="connsiteX2" fmla="*/ 4666343 w 4666343"/>
              <a:gd name="connsiteY2" fmla="*/ 4615644 h 4615644"/>
              <a:gd name="connsiteX3" fmla="*/ 0 w 4666343"/>
              <a:gd name="connsiteY3" fmla="*/ 4615644 h 4615644"/>
            </a:gdLst>
            <a:ahLst/>
            <a:cxnLst>
              <a:cxn ang="0">
                <a:pos x="connsiteX0" y="connsiteY0"/>
              </a:cxn>
              <a:cxn ang="0">
                <a:pos x="connsiteX1" y="connsiteY1"/>
              </a:cxn>
              <a:cxn ang="0">
                <a:pos x="connsiteX2" y="connsiteY2"/>
              </a:cxn>
              <a:cxn ang="0">
                <a:pos x="connsiteX3" y="connsiteY3"/>
              </a:cxn>
            </a:cxnLst>
            <a:rect l="l" t="t" r="r" b="b"/>
            <a:pathLst>
              <a:path w="4666343" h="4615644">
                <a:moveTo>
                  <a:pt x="0" y="0"/>
                </a:moveTo>
                <a:lnTo>
                  <a:pt x="4666343" y="4615643"/>
                </a:lnTo>
                <a:lnTo>
                  <a:pt x="4666343" y="4615644"/>
                </a:lnTo>
                <a:lnTo>
                  <a:pt x="0" y="4615644"/>
                </a:lnTo>
                <a:close/>
              </a:path>
            </a:pathLst>
          </a:custGeom>
        </p:spPr>
      </p:pic>
      <p:pic>
        <p:nvPicPr>
          <p:cNvPr id="35" name="图片 34"/>
          <p:cNvPicPr>
            <a:picLocks noChangeAspect="1"/>
          </p:cNvPicPr>
          <p:nvPr/>
        </p:nvPicPr>
        <p:blipFill>
          <a:blip r:embed="rId2"/>
          <a:srcRect l="17182" t="6007" r="30442" b="23424"/>
          <a:stretch>
            <a:fillRect/>
          </a:stretch>
        </p:blipFill>
        <p:spPr>
          <a:xfrm rot="16200000">
            <a:off x="7934749" y="858752"/>
            <a:ext cx="2734754" cy="2737756"/>
          </a:xfrm>
          <a:custGeom>
            <a:avLst/>
            <a:gdLst>
              <a:gd name="connsiteX0" fmla="*/ 3646338 w 3646338"/>
              <a:gd name="connsiteY0" fmla="*/ 0 h 3650343"/>
              <a:gd name="connsiteX1" fmla="*/ 3646338 w 3646338"/>
              <a:gd name="connsiteY1" fmla="*/ 3650343 h 3650343"/>
              <a:gd name="connsiteX2" fmla="*/ 0 w 3646338"/>
              <a:gd name="connsiteY2" fmla="*/ 3650343 h 3650343"/>
            </a:gdLst>
            <a:ahLst/>
            <a:cxnLst>
              <a:cxn ang="0">
                <a:pos x="connsiteX0" y="connsiteY0"/>
              </a:cxn>
              <a:cxn ang="0">
                <a:pos x="connsiteX1" y="connsiteY1"/>
              </a:cxn>
              <a:cxn ang="0">
                <a:pos x="connsiteX2" y="connsiteY2"/>
              </a:cxn>
            </a:cxnLst>
            <a:rect l="l" t="t" r="r" b="b"/>
            <a:pathLst>
              <a:path w="3646338" h="3650343">
                <a:moveTo>
                  <a:pt x="3646338" y="0"/>
                </a:moveTo>
                <a:lnTo>
                  <a:pt x="3646338" y="3650343"/>
                </a:lnTo>
                <a:lnTo>
                  <a:pt x="0" y="3650343"/>
                </a:lnTo>
                <a:close/>
              </a:path>
            </a:pathLst>
          </a:custGeom>
        </p:spPr>
      </p:pic>
      <p:sp>
        <p:nvSpPr>
          <p:cNvPr id="9" name="任意多边形: 形状 8"/>
          <p:cNvSpPr/>
          <p:nvPr/>
        </p:nvSpPr>
        <p:spPr>
          <a:xfrm rot="16200000">
            <a:off x="1719858" y="1846064"/>
            <a:ext cx="602456" cy="52030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9"/>
          <p:cNvSpPr/>
          <p:nvPr/>
        </p:nvSpPr>
        <p:spPr>
          <a:xfrm>
            <a:off x="2281238" y="950119"/>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0"/>
          <p:cNvSpPr/>
          <p:nvPr/>
        </p:nvSpPr>
        <p:spPr>
          <a:xfrm rot="10800000">
            <a:off x="2281238" y="2800350"/>
            <a:ext cx="536972" cy="463154"/>
          </a:xfrm>
          <a:custGeom>
            <a:avLst/>
            <a:gdLst>
              <a:gd name="connsiteX0" fmla="*/ 919019 w 1838037"/>
              <a:gd name="connsiteY0" fmla="*/ 603392 h 1584515"/>
              <a:gd name="connsiteX1" fmla="*/ 574964 w 1838037"/>
              <a:gd name="connsiteY1" fmla="*/ 1196589 h 1584515"/>
              <a:gd name="connsiteX2" fmla="*/ 1263073 w 1838037"/>
              <a:gd name="connsiteY2" fmla="*/ 1196589 h 1584515"/>
              <a:gd name="connsiteX3" fmla="*/ 919019 w 1838037"/>
              <a:gd name="connsiteY3" fmla="*/ 0 h 1584515"/>
              <a:gd name="connsiteX4" fmla="*/ 1838037 w 1838037"/>
              <a:gd name="connsiteY4" fmla="*/ 1584515 h 1584515"/>
              <a:gd name="connsiteX5" fmla="*/ 0 w 1838037"/>
              <a:gd name="connsiteY5" fmla="*/ 1584515 h 15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037" h="1584515">
                <a:moveTo>
                  <a:pt x="919019" y="603392"/>
                </a:moveTo>
                <a:lnTo>
                  <a:pt x="574964" y="1196589"/>
                </a:lnTo>
                <a:lnTo>
                  <a:pt x="1263073" y="1196589"/>
                </a:lnTo>
                <a:close/>
                <a:moveTo>
                  <a:pt x="919019" y="0"/>
                </a:moveTo>
                <a:lnTo>
                  <a:pt x="1838037" y="1584515"/>
                </a:lnTo>
                <a:lnTo>
                  <a:pt x="0" y="158451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9223" name="文本框 11"/>
          <p:cNvSpPr txBox="1"/>
          <p:nvPr/>
        </p:nvSpPr>
        <p:spPr>
          <a:xfrm>
            <a:off x="2697956" y="1725216"/>
            <a:ext cx="1352550" cy="783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500" dirty="0">
                <a:solidFill>
                  <a:schemeClr val="accent1"/>
                </a:solidFill>
              </a:rPr>
              <a:t>目录</a:t>
            </a:r>
            <a:endParaRPr lang="zh-CN" altLang="en-US" sz="4500" dirty="0">
              <a:solidFill>
                <a:schemeClr val="accent1"/>
              </a:solidFill>
            </a:endParaRPr>
          </a:p>
        </p:txBody>
      </p:sp>
      <p:sp>
        <p:nvSpPr>
          <p:cNvPr id="13" name="直角三角形 12"/>
          <p:cNvSpPr/>
          <p:nvPr/>
        </p:nvSpPr>
        <p:spPr>
          <a:xfrm>
            <a:off x="1521619" y="2489597"/>
            <a:ext cx="3507581" cy="3511154"/>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5" name="直角三角形 14"/>
          <p:cNvSpPr/>
          <p:nvPr/>
        </p:nvSpPr>
        <p:spPr>
          <a:xfrm rot="10800000">
            <a:off x="7933135" y="857250"/>
            <a:ext cx="2734866" cy="2737247"/>
          </a:xfrm>
          <a:prstGeom prst="rtTriangl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6" name="泪滴形 15"/>
          <p:cNvSpPr/>
          <p:nvPr/>
        </p:nvSpPr>
        <p:spPr>
          <a:xfrm>
            <a:off x="4581525" y="187999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05</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9230" name="文本框 19"/>
          <p:cNvSpPr txBox="1"/>
          <p:nvPr/>
        </p:nvSpPr>
        <p:spPr>
          <a:xfrm>
            <a:off x="5398294" y="2021364"/>
            <a:ext cx="3726656" cy="414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2100" dirty="0">
                <a:solidFill>
                  <a:srgbClr val="1E7273"/>
                </a:solidFill>
              </a:rPr>
              <a:t>递归函数 </a:t>
            </a:r>
            <a:endParaRPr lang="zh-CN" altLang="en-US" sz="2100" dirty="0">
              <a:solidFill>
                <a:srgbClr val="1E7273"/>
              </a:solidFill>
            </a:endParaRPr>
          </a:p>
        </p:txBody>
      </p:sp>
      <p:pic>
        <p:nvPicPr>
          <p:cNvPr id="9234" name="图片 5" descr="logo"/>
          <p:cNvPicPr>
            <a:picLocks noChangeAspect="1"/>
          </p:cNvPicPr>
          <p:nvPr/>
        </p:nvPicPr>
        <p:blipFill>
          <a:blip r:embed="rId3"/>
          <a:stretch>
            <a:fillRect/>
          </a:stretch>
        </p:blipFill>
        <p:spPr>
          <a:xfrm>
            <a:off x="7774781" y="859631"/>
            <a:ext cx="3055144" cy="1373981"/>
          </a:xfrm>
          <a:prstGeom prst="rect">
            <a:avLst/>
          </a:prstGeom>
          <a:noFill/>
          <a:ln w="9525">
            <a:noFill/>
          </a:ln>
        </p:spPr>
      </p:pic>
      <p:sp>
        <p:nvSpPr>
          <p:cNvPr id="2" name="泪滴形 1"/>
          <p:cNvSpPr/>
          <p:nvPr/>
        </p:nvSpPr>
        <p:spPr>
          <a:xfrm>
            <a:off x="4581525" y="273216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06</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4" name="文本框 3"/>
          <p:cNvSpPr txBox="1"/>
          <p:nvPr/>
        </p:nvSpPr>
        <p:spPr>
          <a:xfrm>
            <a:off x="5398135" y="2832735"/>
            <a:ext cx="2943225" cy="398780"/>
          </a:xfrm>
          <a:prstGeom prst="rect">
            <a:avLst/>
          </a:prstGeom>
          <a:noFill/>
        </p:spPr>
        <p:txBody>
          <a:bodyPr wrap="square" rtlCol="0">
            <a:spAutoFit/>
          </a:bodyPr>
          <a:p>
            <a:r>
              <a:rPr lang="zh-CN" sz="2000" dirty="0">
                <a:solidFill>
                  <a:srgbClr val="1E7273"/>
                </a:solidFill>
                <a:latin typeface="微软雅黑" panose="020B0503020204020204" charset="-122"/>
                <a:ea typeface="微软雅黑" panose="020B0503020204020204" charset="-122"/>
                <a:cs typeface="微软雅黑" panose="020B0503020204020204" charset="-122"/>
                <a:sym typeface="+mn-ea"/>
              </a:rPr>
              <a:t>匿名函数</a:t>
            </a:r>
            <a:endParaRPr lang="zh-CN" sz="2000" dirty="0">
              <a:solidFill>
                <a:srgbClr val="1E7273"/>
              </a:solidFill>
              <a:latin typeface="微软雅黑" panose="020B0503020204020204" charset="-122"/>
              <a:ea typeface="微软雅黑" panose="020B0503020204020204" charset="-122"/>
              <a:cs typeface="微软雅黑" panose="020B0503020204020204" charset="-122"/>
              <a:sym typeface="+mn-ea"/>
            </a:endParaRPr>
          </a:p>
        </p:txBody>
      </p:sp>
      <p:sp>
        <p:nvSpPr>
          <p:cNvPr id="3" name="泪滴形 2"/>
          <p:cNvSpPr/>
          <p:nvPr/>
        </p:nvSpPr>
        <p:spPr>
          <a:xfrm>
            <a:off x="4581525" y="3595132"/>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07</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5" name="泪滴形 4"/>
          <p:cNvSpPr/>
          <p:nvPr/>
        </p:nvSpPr>
        <p:spPr>
          <a:xfrm>
            <a:off x="4581525" y="4413647"/>
            <a:ext cx="531019" cy="53101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1">
                <a:ln>
                  <a:noFill/>
                </a:ln>
                <a:solidFill>
                  <a:schemeClr val="lt1"/>
                </a:solidFill>
                <a:effectLst/>
                <a:uLnTx/>
                <a:uFillTx/>
                <a:latin typeface="+mn-lt"/>
                <a:ea typeface="+mn-ea"/>
                <a:cs typeface="+mn-cs"/>
              </a:rPr>
              <a:t>08</a:t>
            </a:r>
            <a:endParaRPr kumimoji="0" lang="zh-CN" altLang="en-US" sz="1500" b="1" i="0" u="none" strike="noStrike" kern="1200" cap="none" spc="0" normalizeH="0" baseline="0" noProof="1">
              <a:ln>
                <a:noFill/>
              </a:ln>
              <a:solidFill>
                <a:schemeClr val="lt1"/>
              </a:solidFill>
              <a:effectLst/>
              <a:uLnTx/>
              <a:uFillTx/>
              <a:latin typeface="+mn-lt"/>
              <a:ea typeface="+mn-ea"/>
              <a:cs typeface="+mn-cs"/>
            </a:endParaRPr>
          </a:p>
        </p:txBody>
      </p:sp>
      <p:sp>
        <p:nvSpPr>
          <p:cNvPr id="6" name="文本框 5"/>
          <p:cNvSpPr txBox="1"/>
          <p:nvPr/>
        </p:nvSpPr>
        <p:spPr>
          <a:xfrm>
            <a:off x="5398135" y="3661410"/>
            <a:ext cx="2943225" cy="398780"/>
          </a:xfrm>
          <a:prstGeom prst="rect">
            <a:avLst/>
          </a:prstGeom>
          <a:noFill/>
        </p:spPr>
        <p:txBody>
          <a:bodyPr wrap="square" rtlCol="0">
            <a:spAutoFit/>
          </a:bodyPr>
          <a:p>
            <a:r>
              <a:rPr lang="zh-CN" altLang="en-US" sz="2000" dirty="0">
                <a:solidFill>
                  <a:srgbClr val="1E7273"/>
                </a:solidFill>
                <a:latin typeface="微软雅黑" panose="020B0503020204020204" charset="-122"/>
                <a:ea typeface="微软雅黑" panose="020B0503020204020204" charset="-122"/>
                <a:cs typeface="微软雅黑" panose="020B0503020204020204" charset="-122"/>
                <a:sym typeface="+mn-ea"/>
              </a:rPr>
              <a:t>引用</a:t>
            </a:r>
            <a:endParaRPr lang="zh-CN" altLang="en-US" sz="2000" dirty="0">
              <a:solidFill>
                <a:srgbClr val="1E7273"/>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34925" y="635"/>
            <a:ext cx="3971290"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函 数</a:t>
            </a:r>
            <a:endPar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4925" y="1209040"/>
            <a:ext cx="12122785" cy="4523105"/>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cs typeface="微软雅黑" panose="020B0503020204020204" charset="-122"/>
              </a:rPr>
              <a:t>❤ 函数的定义</a:t>
            </a:r>
            <a:endParaRPr lang="zh-CN" altLang="en-US" sz="3200">
              <a:latin typeface="微软雅黑" panose="020B0503020204020204" charset="-122"/>
              <a:ea typeface="微软雅黑" panose="020B0503020204020204" charset="-122"/>
              <a:cs typeface="微软雅黑" panose="020B0503020204020204" charset="-122"/>
            </a:endParaRPr>
          </a:p>
          <a:p>
            <a:endParaRPr lang="zh-CN" altLang="en-US" sz="3200">
              <a:latin typeface="微软雅黑" panose="020B0503020204020204" charset="-122"/>
              <a:ea typeface="微软雅黑" panose="020B0503020204020204" charset="-122"/>
              <a:cs typeface="微软雅黑" panose="020B0503020204020204" charset="-122"/>
            </a:endParaRPr>
          </a:p>
          <a:p>
            <a:r>
              <a:rPr lang="zh-CN" altLang="en-US" sz="3200">
                <a:latin typeface="微软雅黑" panose="020B0503020204020204" charset="-122"/>
                <a:ea typeface="微软雅黑" panose="020B0503020204020204" charset="-122"/>
                <a:cs typeface="微软雅黑" panose="020B0503020204020204" charset="-122"/>
                <a:sym typeface="+mn-ea"/>
              </a:rPr>
              <a:t>❤ 函数的调用</a:t>
            </a:r>
            <a:endParaRPr lang="zh-CN" altLang="en-US" sz="3200">
              <a:latin typeface="微软雅黑" panose="020B0503020204020204" charset="-122"/>
              <a:ea typeface="微软雅黑" panose="020B0503020204020204" charset="-122"/>
              <a:cs typeface="微软雅黑" panose="020B0503020204020204" charset="-122"/>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a:p>
            <a:r>
              <a:rPr lang="zh-CN" altLang="en-US" sz="3200">
                <a:latin typeface="微软雅黑" panose="020B0503020204020204" charset="-122"/>
                <a:ea typeface="微软雅黑" panose="020B0503020204020204" charset="-122"/>
                <a:cs typeface="微软雅黑" panose="020B0503020204020204" charset="-122"/>
                <a:sym typeface="+mn-ea"/>
              </a:rPr>
              <a:t>❤ 函数的参数</a:t>
            </a:r>
            <a:endParaRPr lang="zh-CN" altLang="en-US" sz="3200">
              <a:latin typeface="微软雅黑" panose="020B0503020204020204" charset="-122"/>
              <a:ea typeface="微软雅黑" panose="020B0503020204020204" charset="-122"/>
              <a:cs typeface="微软雅黑" panose="020B0503020204020204" charset="-122"/>
            </a:endParaRPr>
          </a:p>
          <a:p>
            <a:endParaRPr lang="zh-CN" altLang="en-US" sz="3200">
              <a:latin typeface="微软雅黑" panose="020B0503020204020204" charset="-122"/>
              <a:ea typeface="微软雅黑" panose="020B0503020204020204" charset="-122"/>
              <a:cs typeface="微软雅黑" panose="020B0503020204020204" charset="-122"/>
              <a:sym typeface="+mn-ea"/>
            </a:endParaRPr>
          </a:p>
          <a:p>
            <a:r>
              <a:rPr lang="zh-CN" altLang="en-US" sz="3200">
                <a:latin typeface="微软雅黑" panose="020B0503020204020204" charset="-122"/>
                <a:ea typeface="微软雅黑" panose="020B0503020204020204" charset="-122"/>
                <a:cs typeface="微软雅黑" panose="020B0503020204020204" charset="-122"/>
                <a:sym typeface="+mn-ea"/>
              </a:rPr>
              <a:t>❤ 函数的返回值</a:t>
            </a:r>
            <a:endParaRPr lang="zh-CN" altLang="en-US" sz="3200">
              <a:latin typeface="微软雅黑" panose="020B0503020204020204" charset="-122"/>
              <a:ea typeface="微软雅黑" panose="020B0503020204020204" charset="-122"/>
              <a:cs typeface="微软雅黑" panose="020B0503020204020204" charset="-122"/>
              <a:sym typeface="+mn-ea"/>
            </a:endParaRPr>
          </a:p>
          <a:p>
            <a:endParaRPr lang="en-US" altLang="zh-CN" sz="3200">
              <a:latin typeface="微软雅黑" panose="020B0503020204020204" charset="-122"/>
              <a:ea typeface="微软雅黑" panose="020B0503020204020204" charset="-122"/>
              <a:cs typeface="微软雅黑" panose="020B0503020204020204" charset="-122"/>
              <a:sym typeface="+mn-ea"/>
            </a:endParaRPr>
          </a:p>
          <a:p>
            <a:r>
              <a:rPr lang="en-US" altLang="zh-CN" sz="3200">
                <a:latin typeface="微软雅黑" panose="020B0503020204020204" charset="-122"/>
                <a:ea typeface="微软雅黑" panose="020B0503020204020204" charset="-122"/>
                <a:cs typeface="微软雅黑" panose="020B0503020204020204" charset="-122"/>
                <a:sym typeface="+mn-ea"/>
              </a:rPr>
              <a:t>(</a:t>
            </a:r>
            <a:r>
              <a:rPr lang="zh-CN" altLang="en-US" sz="3200">
                <a:latin typeface="微软雅黑" panose="020B0503020204020204" charset="-122"/>
                <a:ea typeface="微软雅黑" panose="020B0503020204020204" charset="-122"/>
                <a:cs typeface="微软雅黑" panose="020B0503020204020204" charset="-122"/>
                <a:sym typeface="+mn-ea"/>
              </a:rPr>
              <a:t>❤ 引用</a:t>
            </a:r>
            <a:r>
              <a:rPr lang="en-US" altLang="zh-CN" sz="3200">
                <a:latin typeface="微软雅黑" panose="020B0503020204020204" charset="-122"/>
                <a:ea typeface="微软雅黑" panose="020B0503020204020204" charset="-122"/>
                <a:cs typeface="微软雅黑" panose="020B0503020204020204" charset="-122"/>
                <a:sym typeface="+mn-ea"/>
              </a:rPr>
              <a:t>)</a:t>
            </a:r>
            <a:endParaRPr lang="en-US" altLang="zh-CN" sz="3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5875" y="50800"/>
            <a:ext cx="5321935" cy="829945"/>
          </a:xfrm>
          <a:prstGeom prst="rect">
            <a:avLst/>
          </a:prstGeom>
          <a:noFill/>
        </p:spPr>
        <p:txBody>
          <a:bodyPr wrap="square" rtlCol="0">
            <a:spAutoFit/>
            <a:scene3d>
              <a:camera prst="orthographicFront"/>
              <a:lightRig rig="threePt" dir="t"/>
            </a:scene3d>
          </a:bodyPr>
          <a:p>
            <a:r>
              <a:rPr lang="zh-CN" altLang="en-US" sz="4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函数定义与调用</a:t>
            </a:r>
            <a:endParaRPr lang="zh-CN" altLang="en-US" sz="48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 name="文本框 2"/>
          <p:cNvSpPr txBox="1"/>
          <p:nvPr/>
        </p:nvSpPr>
        <p:spPr>
          <a:xfrm>
            <a:off x="15875" y="1417955"/>
            <a:ext cx="12192000" cy="3969385"/>
          </a:xfrm>
          <a:prstGeom prst="rect">
            <a:avLst/>
          </a:prstGeom>
          <a:noFill/>
        </p:spPr>
        <p:txBody>
          <a:bodyPr wrap="square" rtlCol="0">
            <a:spAutoFit/>
          </a:bodyPr>
          <a:p>
            <a:r>
              <a:rPr lang="zh-CN" altLang="en-US" sz="3600">
                <a:latin typeface="微软雅黑" panose="020B0503020204020204" charset="-122"/>
                <a:ea typeface="微软雅黑" panose="020B0503020204020204" charset="-122"/>
                <a:cs typeface="微软雅黑" panose="020B0503020204020204" charset="-122"/>
              </a:rPr>
              <a:t>定义格式二</a:t>
            </a:r>
            <a:r>
              <a:rPr lang="en-US" altLang="zh-CN" sz="3600">
                <a:latin typeface="微软雅黑" panose="020B0503020204020204" charset="-122"/>
                <a:ea typeface="微软雅黑" panose="020B0503020204020204" charset="-122"/>
                <a:cs typeface="微软雅黑" panose="020B0503020204020204" charset="-122"/>
              </a:rPr>
              <a:t>:</a:t>
            </a:r>
            <a:endParaRPr lang="en-US" altLang="zh-CN" sz="3600">
              <a:latin typeface="微软雅黑" panose="020B0503020204020204" charset="-122"/>
              <a:ea typeface="微软雅黑" panose="020B0503020204020204" charset="-122"/>
              <a:cs typeface="微软雅黑" panose="020B0503020204020204" charset="-122"/>
            </a:endParaRPr>
          </a:p>
          <a:p>
            <a:r>
              <a:rPr lang="en-US" altLang="zh-CN" sz="3600">
                <a:latin typeface="微软雅黑" panose="020B0503020204020204" charset="-122"/>
                <a:ea typeface="微软雅黑" panose="020B0503020204020204" charset="-122"/>
                <a:cs typeface="微软雅黑" panose="020B0503020204020204" charset="-122"/>
              </a:rPr>
              <a:t>	</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def</a:t>
            </a:r>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函数名</a:t>
            </a:r>
            <a:r>
              <a:rPr lang="en-US" altLang="zh-CN" sz="3600">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形参</a:t>
            </a:r>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形式参数</a:t>
            </a:r>
            <a:endParaRPr lang="en-US" altLang="zh-CN" sz="3600">
              <a:latin typeface="微软雅黑" panose="020B0503020204020204" charset="-122"/>
              <a:ea typeface="微软雅黑" panose="020B0503020204020204" charset="-122"/>
              <a:cs typeface="微软雅黑" panose="020B0503020204020204" charset="-122"/>
            </a:endParaRPr>
          </a:p>
          <a:p>
            <a:r>
              <a:rPr lang="en-US" altLang="zh-CN" sz="3600">
                <a:latin typeface="微软雅黑" panose="020B0503020204020204" charset="-122"/>
                <a:ea typeface="微软雅黑" panose="020B0503020204020204" charset="-122"/>
                <a:cs typeface="微软雅黑" panose="020B0503020204020204" charset="-122"/>
              </a:rPr>
              <a:t>	____</a:t>
            </a:r>
            <a:r>
              <a:rPr lang="zh-CN" altLang="en-US" sz="3600">
                <a:latin typeface="微软雅黑" panose="020B0503020204020204" charset="-122"/>
                <a:ea typeface="微软雅黑" panose="020B0503020204020204" charset="-122"/>
                <a:cs typeface="微软雅黑" panose="020B0503020204020204" charset="-122"/>
              </a:rPr>
              <a:t>函数体</a:t>
            </a:r>
            <a:endParaRPr lang="zh-CN" altLang="en-US" sz="3600">
              <a:latin typeface="微软雅黑" panose="020B0503020204020204" charset="-122"/>
              <a:ea typeface="微软雅黑" panose="020B0503020204020204" charset="-122"/>
              <a:cs typeface="微软雅黑" panose="020B0503020204020204" charset="-122"/>
            </a:endParaRPr>
          </a:p>
          <a:p>
            <a:r>
              <a:rPr lang="en-US" altLang="zh-CN" sz="3600">
                <a:latin typeface="微软雅黑" panose="020B0503020204020204" charset="-122"/>
                <a:ea typeface="微软雅黑" panose="020B0503020204020204" charset="-122"/>
                <a:cs typeface="微软雅黑" panose="020B0503020204020204" charset="-122"/>
              </a:rPr>
              <a:t>		......</a:t>
            </a:r>
            <a:endParaRPr lang="en-US" altLang="zh-CN" sz="3600">
              <a:latin typeface="微软雅黑" panose="020B0503020204020204" charset="-122"/>
              <a:ea typeface="微软雅黑" panose="020B0503020204020204" charset="-122"/>
              <a:cs typeface="微软雅黑" panose="020B0503020204020204" charset="-122"/>
            </a:endParaRPr>
          </a:p>
          <a:p>
            <a:endParaRPr lang="en-US" altLang="zh-CN" sz="3600">
              <a:latin typeface="微软雅黑" panose="020B0503020204020204" charset="-122"/>
              <a:ea typeface="微软雅黑" panose="020B0503020204020204" charset="-122"/>
              <a:cs typeface="微软雅黑" panose="020B0503020204020204" charset="-122"/>
            </a:endParaRPr>
          </a:p>
          <a:p>
            <a:r>
              <a:rPr lang="zh-CN" altLang="en-US" sz="3600">
                <a:latin typeface="微软雅黑" panose="020B0503020204020204" charset="-122"/>
                <a:ea typeface="微软雅黑" panose="020B0503020204020204" charset="-122"/>
                <a:cs typeface="微软雅黑" panose="020B0503020204020204" charset="-122"/>
              </a:rPr>
              <a:t>调用格式二</a:t>
            </a:r>
            <a:r>
              <a:rPr lang="en-US" altLang="zh-CN" sz="3600">
                <a:latin typeface="微软雅黑" panose="020B0503020204020204" charset="-122"/>
                <a:ea typeface="微软雅黑" panose="020B0503020204020204" charset="-122"/>
                <a:cs typeface="微软雅黑" panose="020B0503020204020204" charset="-122"/>
              </a:rPr>
              <a:t>:</a:t>
            </a:r>
            <a:endParaRPr lang="en-US" altLang="zh-CN" sz="3600">
              <a:latin typeface="微软雅黑" panose="020B0503020204020204" charset="-122"/>
              <a:ea typeface="微软雅黑" panose="020B0503020204020204" charset="-122"/>
              <a:cs typeface="微软雅黑" panose="020B0503020204020204" charset="-122"/>
            </a:endParaRPr>
          </a:p>
          <a:p>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函数名</a:t>
            </a:r>
            <a:r>
              <a:rPr lang="en-US" altLang="zh-CN" sz="3600">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实参</a:t>
            </a:r>
            <a:r>
              <a:rPr lang="en-US" altLang="zh-CN" sz="3600">
                <a:latin typeface="微软雅黑" panose="020B0503020204020204" charset="-122"/>
                <a:ea typeface="微软雅黑" panose="020B0503020204020204" charset="-122"/>
                <a:cs typeface="微软雅黑" panose="020B0503020204020204" charset="-122"/>
              </a:rPr>
              <a:t>)       </a:t>
            </a:r>
            <a:r>
              <a:rPr lang="zh-CN" altLang="en-US" sz="3600">
                <a:latin typeface="微软雅黑" panose="020B0503020204020204" charset="-122"/>
                <a:ea typeface="微软雅黑" panose="020B0503020204020204" charset="-122"/>
                <a:cs typeface="微软雅黑" panose="020B0503020204020204" charset="-122"/>
              </a:rPr>
              <a:t>实际参数</a:t>
            </a:r>
            <a:endParaRPr lang="zh-CN" altLang="en-US" sz="3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默认参数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286131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默认参数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函数在定义时为形参赋值</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对应的形参称为默认参数。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默认参数在调用时如果没有对应的实参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则使用默认值作为该参数的值。</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默认参数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5077460"/>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默认参数定义格式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1 = </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值</a:t>
            </a:r>
            <a:r>
              <a:rPr lang="en-US" altLang="zh-CN" sz="3600">
                <a:solidFill>
                  <a:srgbClr val="FF0000"/>
                </a:solidFill>
                <a:latin typeface="微软雅黑" panose="020B0503020204020204" charset="-122"/>
                <a:ea typeface="微软雅黑" panose="020B0503020204020204" charset="-122"/>
                <a:cs typeface="微软雅黑" panose="020B0503020204020204" charset="-122"/>
              </a:rPr>
              <a:t>1</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调用格式一</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使用实参作为形参的值</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调用格式二</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使用默认参数的值作为形参的值</a:t>
            </a:r>
            <a:endParaRPr lang="zh-CN" altLang="en-US" sz="360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关键字参数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175323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关键字参数</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函数在调用时指定实参给特定形参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对应的实参就叫做关键字参数。</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34" name="图片 5" descr="logo"/>
          <p:cNvPicPr>
            <a:picLocks noChangeAspect="1"/>
          </p:cNvPicPr>
          <p:nvPr/>
        </p:nvPicPr>
        <p:blipFill>
          <a:blip r:embed="rId1"/>
          <a:stretch>
            <a:fillRect/>
          </a:stretch>
        </p:blipFill>
        <p:spPr>
          <a:xfrm>
            <a:off x="9030970" y="635"/>
            <a:ext cx="3011170" cy="1354455"/>
          </a:xfrm>
          <a:prstGeom prst="rect">
            <a:avLst/>
          </a:prstGeom>
          <a:noFill/>
          <a:ln w="9525">
            <a:noFill/>
          </a:ln>
        </p:spPr>
      </p:pic>
      <p:sp>
        <p:nvSpPr>
          <p:cNvPr id="2" name="文本框 1"/>
          <p:cNvSpPr txBox="1"/>
          <p:nvPr/>
        </p:nvSpPr>
        <p:spPr>
          <a:xfrm>
            <a:off x="19050" y="78105"/>
            <a:ext cx="4998085" cy="1014730"/>
          </a:xfrm>
          <a:prstGeom prst="rect">
            <a:avLst/>
          </a:prstGeom>
          <a:noFill/>
        </p:spPr>
        <p:txBody>
          <a:bodyPr wrap="square" rtlCol="0">
            <a:spAutoFit/>
          </a:bodyPr>
          <a:p>
            <a:r>
              <a:rPr lang="zh-CN" altLang="en-US" sz="6000">
                <a:solidFill>
                  <a:schemeClr val="accent1"/>
                </a:solidFill>
                <a:effectLst>
                  <a:outerShdw blurRad="38100" dist="25400" dir="5400000" algn="ctr" rotWithShape="0">
                    <a:srgbClr val="6E747A">
                      <a:alpha val="43000"/>
                    </a:srgbClr>
                  </a:outerShdw>
                </a:effectLst>
              </a:rPr>
              <a:t>关键字参数</a:t>
            </a:r>
            <a:endParaRPr lang="zh-CN" altLang="en-US" sz="60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50" y="1464945"/>
            <a:ext cx="12153265" cy="4523105"/>
          </a:xfrm>
          <a:prstGeom prst="rect">
            <a:avLst/>
          </a:prstGeom>
          <a:noFill/>
        </p:spPr>
        <p:txBody>
          <a:bodyPr wrap="square" rtlCol="0">
            <a:spAutoFit/>
          </a:bodyPr>
          <a:p>
            <a:r>
              <a:rPr lang="zh-CN" sz="3600">
                <a:solidFill>
                  <a:schemeClr val="tx1"/>
                </a:solidFill>
                <a:latin typeface="微软雅黑" panose="020B0503020204020204" charset="-122"/>
                <a:ea typeface="微软雅黑" panose="020B0503020204020204" charset="-122"/>
                <a:cs typeface="微软雅黑" panose="020B0503020204020204" charset="-122"/>
              </a:rPr>
              <a:t>关键字参数定义格式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def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形参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函数体</a:t>
            </a:r>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3600">
                <a:solidFill>
                  <a:schemeClr val="tx1"/>
                </a:solidFill>
                <a:latin typeface="微软雅黑" panose="020B0503020204020204" charset="-122"/>
                <a:ea typeface="微软雅黑" panose="020B0503020204020204" charset="-122"/>
                <a:cs typeface="微软雅黑" panose="020B0503020204020204" charset="-122"/>
              </a:rPr>
              <a:t>调用格式</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函数名</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3600">
                <a:solidFill>
                  <a:srgbClr val="FF0000"/>
                </a:solidFill>
                <a:latin typeface="微软雅黑" panose="020B0503020204020204" charset="-122"/>
                <a:ea typeface="微软雅黑" panose="020B0503020204020204" charset="-122"/>
                <a:cs typeface="微软雅黑" panose="020B0503020204020204" charset="-122"/>
              </a:rPr>
              <a:t>形参变量名</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3600">
                <a:solidFill>
                  <a:schemeClr val="tx1"/>
                </a:solidFill>
                <a:latin typeface="微软雅黑" panose="020B0503020204020204" charset="-122"/>
                <a:ea typeface="微软雅黑" panose="020B0503020204020204" charset="-122"/>
                <a:cs typeface="微软雅黑" panose="020B0503020204020204" charset="-122"/>
              </a:rPr>
              <a:t>实参</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3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3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h_f"/>
  <p:tag name="KSO_WM_UNIT_INDEX" val="1_1_1"/>
  <p:tag name="KSO_WM_UNIT_ID" val="diagram20161353_1*l_h_f*1_1_1"/>
  <p:tag name="KSO_WM_UNIT_LAYERLEVEL" val="1_1_1"/>
  <p:tag name="KSO_WM_UNIT_VALUE" val="9"/>
  <p:tag name="KSO_WM_UNIT_HIGHLIGHT" val="0"/>
  <p:tag name="KSO_WM_UNIT_COMPATIBLE" val="0"/>
  <p:tag name="KSO_WM_UNIT_CLEAR" val="0"/>
  <p:tag name="KSO_WM_DIAGRAM_GROUP_CODE" val="l1-1"/>
  <p:tag name="KSO_WM_UNIT_PRESET_TEXT" val="添加目录标题"/>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TAG_VERSION" val="1.0"/>
  <p:tag name="KSO_WM_BEAUTIFY_FLAG" val="#wm#"/>
  <p:tag name="KSO_WM_UNIT_TYPE" val="i"/>
  <p:tag name="KSO_WM_UNIT_ID" val="diagram20161353_1*i*7"/>
  <p:tag name="KSO_WM_TEMPLATE_CATEGORY" val="diagram"/>
  <p:tag name="KSO_WM_TEMPLATE_INDEX" val="20161353"/>
  <p:tag name="KSO_WM_UNIT_INDEX" val="7"/>
</p:tagLst>
</file>

<file path=ppt/tags/tag64.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1"/>
  <p:tag name="KSO_WM_UNIT_ID" val="diagram20161353_1*l_i*1_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2"/>
  <p:tag name="KSO_WM_UNIT_ID" val="diagram20161353_1*l_i*1_2"/>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3"/>
  <p:tag name="KSO_WM_UNIT_ID" val="diagram20161353_1*l_i*1_3"/>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4"/>
  <p:tag name="KSO_WM_UNIT_ID" val="diagram20161353_1*l_i*1_4"/>
  <p:tag name="KSO_WM_UNIT_LAYERLEVEL" val="1_1"/>
  <p:tag name="KSO_WM_DIAGRAM_GROUP_CODE" val="l1-1"/>
  <p:tag name="KSO_WM_UNIT_LINE_FORE_SCHEMECOLOR_INDEX" val="14"/>
  <p:tag name="KSO_WM_UNIT_LINE_FILL_TYPE" val="2"/>
  <p:tag name="KSO_WM_UNIT_USESOURCEFORMAT_APPLY" val="0"/>
</p:tagLst>
</file>

<file path=ppt/tags/tag68.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5"/>
  <p:tag name="KSO_WM_UNIT_ID" val="diagram20161353_1*l_i*1_5"/>
  <p:tag name="KSO_WM_UNIT_LAYERLEVEL" val="1_1"/>
  <p:tag name="KSO_WM_DIAGRAM_GROUP_CODE" val="l1-1"/>
  <p:tag name="KSO_WM_UNIT_LINE_FORE_SCHEMECOLOR_INDEX" val="14"/>
  <p:tag name="KSO_WM_UNIT_LINE_FILL_TYPE" val="2"/>
  <p:tag name="KSO_WM_UNIT_USESOURCEFORMAT_APPLY" val="0"/>
</p:tagLst>
</file>

<file path=ppt/tags/tag69.xml><?xml version="1.0" encoding="utf-8"?>
<p:tagLst xmlns:p="http://schemas.openxmlformats.org/presentationml/2006/main">
  <p:tag name="KSO_WM_TAG_VERSION" val="1.0"/>
  <p:tag name="KSO_WM_BEAUTIFY_FLAG" val="#wm#"/>
  <p:tag name="KSO_WM_TEMPLATE_CATEGORY" val="diagram"/>
  <p:tag name="KSO_WM_TEMPLATE_INDEX" val="20161353"/>
  <p:tag name="KSO_WM_UNIT_TYPE" val="l_i"/>
  <p:tag name="KSO_WM_UNIT_INDEX" val="1_6"/>
  <p:tag name="KSO_WM_UNIT_ID" val="diagram20161353_1*l_i*1_6"/>
  <p:tag name="KSO_WM_UNIT_LAYERLEVEL" val="1_1"/>
  <p:tag name="KSO_WM_DIAGRAM_GROUP_CODE" val="l1-1"/>
  <p:tag name="KSO_WM_UNIT_TEXT_FILL_FORE_SCHEMECOLOR_INDEX" val="14"/>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TEM_CNT" val="1"/>
</p:tagLst>
</file>

<file path=ppt/tags/tag71.xml><?xml version="1.0" encoding="utf-8"?>
<p:tagLst xmlns:p="http://schemas.openxmlformats.org/presentationml/2006/main">
  <p:tag name="KSO_WM_UNIT_PLACING_PICTURE_USER_VIEWPORT" val="{&quot;height&quot;:2133,&quot;width&quot;:4742}"/>
</p:tagLst>
</file>

<file path=ppt/tags/tag72.xml><?xml version="1.0" encoding="utf-8"?>
<p:tagLst xmlns:p="http://schemas.openxmlformats.org/presentationml/2006/main">
  <p:tag name="REFSHAPE" val="583518092"/>
  <p:tag name="KSO_WM_UNIT_PLACING_PICTURE_USER_VIEWPORT" val="{&quot;height&quot;:7123,&quot;width&quot;:15840}"/>
</p:tagLst>
</file>

<file path=ppt/tags/tag73.xml><?xml version="1.0" encoding="utf-8"?>
<p:tagLst xmlns:p="http://schemas.openxmlformats.org/presentationml/2006/main">
  <p:tag name="KSO_WM_UNIT_PLACING_PICTURE_USER_VIEWPORT" val="{&quot;height&quot;:2133,&quot;width&quot;:4742}"/>
</p:tagLst>
</file>

<file path=ppt/tags/tag74.xml><?xml version="1.0" encoding="utf-8"?>
<p:tagLst xmlns:p="http://schemas.openxmlformats.org/presentationml/2006/main">
  <p:tag name="KSO_WM_UNIT_PLACING_PICTURE_USER_VIEWPORT" val="{&quot;height&quot;:2133,&quot;width&quot;:4742}"/>
</p:tagLst>
</file>

<file path=ppt/tags/tag75.xml><?xml version="1.0" encoding="utf-8"?>
<p:tagLst xmlns:p="http://schemas.openxmlformats.org/presentationml/2006/main">
  <p:tag name="KSO_WM_UNIT_PLACING_PICTURE_USER_VIEWPORT" val="{&quot;height&quot;:2133,&quot;width&quot;:4742}"/>
</p:tagLst>
</file>

<file path=ppt/tags/tag76.xml><?xml version="1.0" encoding="utf-8"?>
<p:tagLst xmlns:p="http://schemas.openxmlformats.org/presentationml/2006/main">
  <p:tag name="KSO_WM_UNIT_PLACING_PICTURE_USER_VIEWPORT" val="{&quot;height&quot;:2133,&quot;width&quot;:474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1376</Words>
  <Application>WPS 演示</Application>
  <PresentationFormat>宽屏</PresentationFormat>
  <Paragraphs>201</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Arial</vt:lpstr>
      <vt:lpstr>宋体</vt:lpstr>
      <vt:lpstr>Wingdings</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南有乔木。</cp:lastModifiedBy>
  <cp:revision>72</cp:revision>
  <dcterms:created xsi:type="dcterms:W3CDTF">2019-06-19T02:08:00Z</dcterms:created>
  <dcterms:modified xsi:type="dcterms:W3CDTF">2020-02-24T14:18:47Z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