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8" r:id="rId3"/>
    <p:sldId id="259" r:id="rId5"/>
    <p:sldId id="260" r:id="rId6"/>
    <p:sldId id="371" r:id="rId7"/>
    <p:sldId id="372" r:id="rId8"/>
    <p:sldId id="373" r:id="rId9"/>
    <p:sldId id="374" r:id="rId10"/>
    <p:sldId id="375" r:id="rId11"/>
    <p:sldId id="376" r:id="rId12"/>
    <p:sldId id="379" r:id="rId13"/>
    <p:sldId id="382" r:id="rId14"/>
    <p:sldId id="362" r:id="rId15"/>
    <p:sldId id="385" r:id="rId16"/>
    <p:sldId id="27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10"/>
        <p:guide pos="385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6B846A-61F7-49BF-860D-9FA6E39E4EDC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6A9A34-428B-4502-B531-ABFF1180BD76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5" Type="http://schemas.openxmlformats.org/officeDocument/2006/relationships/notesSlide" Target="../notesSlides/notesSlide1.xml"/><Relationship Id="rId14" Type="http://schemas.openxmlformats.org/officeDocument/2006/relationships/slideLayout" Target="../slideLayouts/slideLayout12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7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78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image" Target="../media/image8.png"/><Relationship Id="rId1" Type="http://schemas.openxmlformats.org/officeDocument/2006/relationships/tags" Target="../tags/tag7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png"/><Relationship Id="rId3" Type="http://schemas.openxmlformats.org/officeDocument/2006/relationships/tags" Target="../tags/tag72.xml"/><Relationship Id="rId2" Type="http://schemas.openxmlformats.org/officeDocument/2006/relationships/image" Target="../media/image4.png"/><Relationship Id="rId1" Type="http://schemas.openxmlformats.org/officeDocument/2006/relationships/tags" Target="../tags/tag7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7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7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7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grayscl/>
          </a:blip>
          <a:srcRect l="22121" r="38969" b="19988"/>
          <a:stretch>
            <a:fillRect/>
          </a:stretch>
        </p:blipFill>
        <p:spPr>
          <a:xfrm>
            <a:off x="7764145" y="777240"/>
            <a:ext cx="4426585" cy="6076315"/>
          </a:xfrm>
          <a:custGeom>
            <a:avLst/>
            <a:gdLst>
              <a:gd name="connsiteX0" fmla="*/ 4970956 w 4970956"/>
              <a:gd name="connsiteY0" fmla="*/ 0 h 6823632"/>
              <a:gd name="connsiteX1" fmla="*/ 4970955 w 4970956"/>
              <a:gd name="connsiteY1" fmla="*/ 6823632 h 6823632"/>
              <a:gd name="connsiteX2" fmla="*/ 0 w 4970956"/>
              <a:gd name="connsiteY2" fmla="*/ 2796163 h 682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0956" h="6823632">
                <a:moveTo>
                  <a:pt x="4970956" y="0"/>
                </a:moveTo>
                <a:lnTo>
                  <a:pt x="4970955" y="6823632"/>
                </a:lnTo>
                <a:lnTo>
                  <a:pt x="0" y="2796163"/>
                </a:lnTo>
                <a:close/>
              </a:path>
            </a:pathLst>
          </a:custGeom>
        </p:spPr>
      </p:pic>
      <p:sp>
        <p:nvSpPr>
          <p:cNvPr id="16" name="任意多边形: 形状 15"/>
          <p:cNvSpPr/>
          <p:nvPr/>
        </p:nvSpPr>
        <p:spPr>
          <a:xfrm rot="16200000">
            <a:off x="4604742" y="3100983"/>
            <a:ext cx="603647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6" name="组合 1"/>
          <p:cNvGrpSpPr/>
          <p:nvPr/>
        </p:nvGrpSpPr>
        <p:grpSpPr>
          <a:xfrm>
            <a:off x="1270" y="875030"/>
            <a:ext cx="5223510" cy="5977890"/>
            <a:chOff x="-1" y="565806"/>
            <a:chExt cx="4933951" cy="5543551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8688" t="282" r="51600" b="17821"/>
            <a:stretch>
              <a:fillRect/>
            </a:stretch>
          </p:blipFill>
          <p:spPr>
            <a:xfrm>
              <a:off x="0" y="565806"/>
              <a:ext cx="4778923" cy="5543551"/>
            </a:xfrm>
            <a:custGeom>
              <a:avLst/>
              <a:gdLst>
                <a:gd name="connsiteX0" fmla="*/ 0 w 4841735"/>
                <a:gd name="connsiteY0" fmla="*/ 0 h 5616413"/>
                <a:gd name="connsiteX1" fmla="*/ 4841735 w 4841735"/>
                <a:gd name="connsiteY1" fmla="*/ 2808207 h 5616413"/>
                <a:gd name="connsiteX2" fmla="*/ 0 w 4841735"/>
                <a:gd name="connsiteY2" fmla="*/ 5616413 h 561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41735" h="5616413">
                  <a:moveTo>
                    <a:pt x="0" y="0"/>
                  </a:moveTo>
                  <a:lnTo>
                    <a:pt x="4841735" y="2808207"/>
                  </a:lnTo>
                  <a:lnTo>
                    <a:pt x="0" y="5616413"/>
                  </a:lnTo>
                  <a:close/>
                </a:path>
              </a:pathLst>
            </a:custGeom>
          </p:spPr>
        </p:pic>
        <p:sp>
          <p:nvSpPr>
            <p:cNvPr id="19" name="任意多边形: 形状 18"/>
            <p:cNvSpPr/>
            <p:nvPr/>
          </p:nvSpPr>
          <p:spPr>
            <a:xfrm rot="5400000">
              <a:off x="-304801" y="870606"/>
              <a:ext cx="5543551" cy="4933951"/>
            </a:xfrm>
            <a:custGeom>
              <a:avLst/>
              <a:gdLst>
                <a:gd name="connsiteX0" fmla="*/ 363359 w 3103418"/>
                <a:gd name="connsiteY0" fmla="*/ 2435214 h 2675360"/>
                <a:gd name="connsiteX1" fmla="*/ 2740059 w 3103418"/>
                <a:gd name="connsiteY1" fmla="*/ 2435214 h 2675360"/>
                <a:gd name="connsiteX2" fmla="*/ 1551709 w 3103418"/>
                <a:gd name="connsiteY2" fmla="*/ 386337 h 2675360"/>
                <a:gd name="connsiteX3" fmla="*/ 0 w 3103418"/>
                <a:gd name="connsiteY3" fmla="*/ 2675360 h 2675360"/>
                <a:gd name="connsiteX4" fmla="*/ 1551709 w 3103418"/>
                <a:gd name="connsiteY4" fmla="*/ 0 h 2675360"/>
                <a:gd name="connsiteX5" fmla="*/ 3103418 w 3103418"/>
                <a:gd name="connsiteY5" fmla="*/ 2675360 h 267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3418" h="2675360">
                  <a:moveTo>
                    <a:pt x="363359" y="2435214"/>
                  </a:moveTo>
                  <a:lnTo>
                    <a:pt x="2740059" y="2435214"/>
                  </a:lnTo>
                  <a:lnTo>
                    <a:pt x="1551709" y="386337"/>
                  </a:lnTo>
                  <a:close/>
                  <a:moveTo>
                    <a:pt x="0" y="2675360"/>
                  </a:moveTo>
                  <a:lnTo>
                    <a:pt x="1551709" y="0"/>
                  </a:lnTo>
                  <a:lnTo>
                    <a:pt x="3103418" y="267536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0" name="任意多边形: 形状 19"/>
          <p:cNvSpPr/>
          <p:nvPr/>
        </p:nvSpPr>
        <p:spPr>
          <a:xfrm rot="16200000">
            <a:off x="2726531" y="1137047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任意多边形: 形状 42"/>
          <p:cNvSpPr/>
          <p:nvPr/>
        </p:nvSpPr>
        <p:spPr>
          <a:xfrm rot="16200000">
            <a:off x="6938645" y="1602105"/>
            <a:ext cx="6076950" cy="4425950"/>
          </a:xfrm>
          <a:custGeom>
            <a:avLst/>
            <a:gdLst>
              <a:gd name="connsiteX0" fmla="*/ 6823632 w 6823632"/>
              <a:gd name="connsiteY0" fmla="*/ 4970956 h 4970956"/>
              <a:gd name="connsiteX1" fmla="*/ 0 w 6823632"/>
              <a:gd name="connsiteY1" fmla="*/ 4970955 h 4970956"/>
              <a:gd name="connsiteX2" fmla="*/ 4027469 w 6823632"/>
              <a:gd name="connsiteY2" fmla="*/ 0 h 4970956"/>
              <a:gd name="connsiteX3" fmla="*/ 6823632 w 6823632"/>
              <a:gd name="connsiteY3" fmla="*/ 4970956 h 497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3632" h="4970956">
                <a:moveTo>
                  <a:pt x="6823632" y="4970956"/>
                </a:moveTo>
                <a:lnTo>
                  <a:pt x="0" y="4970955"/>
                </a:lnTo>
                <a:lnTo>
                  <a:pt x="4027469" y="0"/>
                </a:lnTo>
                <a:lnTo>
                  <a:pt x="6823632" y="4970956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任意多边形: 形状 40"/>
          <p:cNvSpPr/>
          <p:nvPr/>
        </p:nvSpPr>
        <p:spPr>
          <a:xfrm rot="16200000">
            <a:off x="4197985" y="-1139190"/>
            <a:ext cx="3794760" cy="12190095"/>
          </a:xfrm>
          <a:custGeom>
            <a:avLst/>
            <a:gdLst>
              <a:gd name="connsiteX0" fmla="*/ 4061839 w 4061839"/>
              <a:gd name="connsiteY0" fmla="*/ 7221046 h 12192001"/>
              <a:gd name="connsiteX1" fmla="*/ 34370 w 4061839"/>
              <a:gd name="connsiteY1" fmla="*/ 12192001 h 12192001"/>
              <a:gd name="connsiteX2" fmla="*/ 0 w 4061839"/>
              <a:gd name="connsiteY2" fmla="*/ 12192001 h 12192001"/>
              <a:gd name="connsiteX3" fmla="*/ 1 w 4061839"/>
              <a:gd name="connsiteY3" fmla="*/ 0 h 12192001"/>
              <a:gd name="connsiteX4" fmla="*/ 4061839 w 4061839"/>
              <a:gd name="connsiteY4" fmla="*/ 7221046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1839" h="12192001">
                <a:moveTo>
                  <a:pt x="4061839" y="7221046"/>
                </a:moveTo>
                <a:lnTo>
                  <a:pt x="34370" y="12192001"/>
                </a:lnTo>
                <a:lnTo>
                  <a:pt x="0" y="12192001"/>
                </a:lnTo>
                <a:lnTo>
                  <a:pt x="1" y="0"/>
                </a:lnTo>
                <a:lnTo>
                  <a:pt x="4061839" y="722104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200" name="文本框 47"/>
          <p:cNvSpPr txBox="1"/>
          <p:nvPr/>
        </p:nvSpPr>
        <p:spPr>
          <a:xfrm>
            <a:off x="4813776" y="479584"/>
            <a:ext cx="2621756" cy="852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di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950" dirty="0">
                <a:solidFill>
                  <a:srgbClr val="68D7D8"/>
                </a:solidFill>
              </a:rPr>
              <a:t>2019</a:t>
            </a:r>
            <a:endParaRPr lang="zh-CN" altLang="en-US" sz="4950" dirty="0">
              <a:solidFill>
                <a:srgbClr val="68D7D8"/>
              </a:solidFill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-371475" y="1296035"/>
            <a:ext cx="5851525" cy="5107305"/>
          </a:xfrm>
          <a:prstGeom prst="triangle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任意多边形: 形状 12"/>
          <p:cNvSpPr/>
          <p:nvPr/>
        </p:nvSpPr>
        <p:spPr>
          <a:xfrm rot="5400000" flipH="1">
            <a:off x="1487091" y="5310188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任意多边形: 形状 13"/>
          <p:cNvSpPr/>
          <p:nvPr/>
        </p:nvSpPr>
        <p:spPr>
          <a:xfrm rot="5400000" flipH="1">
            <a:off x="9194006" y="965597"/>
            <a:ext cx="602456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纯音乐 - 爱的协奏曲 - concerto pour unr j">
            <a:hlinkClick r:id="" action="ppaction://media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75110"/>
            <a:ext cx="457200" cy="457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06" name="图片 5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8386" y="1332151"/>
            <a:ext cx="4489847" cy="20181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382895" y="5355590"/>
            <a:ext cx="19932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by--</a:t>
            </a:r>
            <a:r>
              <a:rPr lang="zh-CN" altLang="en-US"/>
              <a:t>乔木老师 </a:t>
            </a:r>
            <a:r>
              <a:rPr lang="en-US" altLang="zh-CN"/>
              <a:t>QQ:1919270709</a:t>
            </a:r>
            <a:endParaRPr lang="en-US" altLang="zh-CN"/>
          </a:p>
        </p:txBody>
      </p:sp>
      <p:sp>
        <p:nvSpPr>
          <p:cNvPr id="3" name="矩形 2"/>
          <p:cNvSpPr/>
          <p:nvPr>
            <p:custDataLst>
              <p:tags r:id="rId5"/>
            </p:custDataLst>
          </p:nvPr>
        </p:nvSpPr>
        <p:spPr>
          <a:xfrm>
            <a:off x="5589905" y="4168140"/>
            <a:ext cx="2563495" cy="596900"/>
          </a:xfrm>
          <a:prstGeom prst="rect">
            <a:avLst/>
          </a:prstGeom>
        </p:spPr>
        <p:txBody>
          <a:bodyPr vert="horz" wrap="square" lIns="90000" tIns="46800" rIns="90000" bIns="46800" anchor="ctr" anchorCtr="0">
            <a:noAutofit/>
          </a:bodyPr>
          <a:p>
            <a:pPr marL="0" lvl="0" indent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3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多任务</a:t>
            </a:r>
            <a:r>
              <a:rPr lang="en-US" altLang="zh-CN" sz="3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进程</a:t>
            </a:r>
            <a:endParaRPr lang="zh-CN" altLang="en-US" sz="32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" name="组合 3"/>
          <p:cNvGrpSpPr/>
          <p:nvPr>
            <p:custDataLst>
              <p:tags r:id="rId6"/>
            </p:custDataLst>
          </p:nvPr>
        </p:nvGrpSpPr>
        <p:grpSpPr>
          <a:xfrm rot="0">
            <a:off x="4684395" y="3808730"/>
            <a:ext cx="1064260" cy="1169670"/>
            <a:chOff x="2269022" y="2987480"/>
            <a:chExt cx="899403" cy="988076"/>
          </a:xfrm>
        </p:grpSpPr>
        <p:sp>
          <p:nvSpPr>
            <p:cNvPr id="23" name="Freeform 6"/>
            <p:cNvSpPr/>
            <p:nvPr>
              <p:custDataLst>
                <p:tags r:id="rId7"/>
              </p:custDataLst>
            </p:nvPr>
          </p:nvSpPr>
          <p:spPr bwMode="auto">
            <a:xfrm>
              <a:off x="2319693" y="3102756"/>
              <a:ext cx="539642" cy="727123"/>
            </a:xfrm>
            <a:custGeom>
              <a:avLst/>
              <a:gdLst>
                <a:gd name="T0" fmla="*/ 0 w 426"/>
                <a:gd name="T1" fmla="*/ 0 h 574"/>
                <a:gd name="T2" fmla="*/ 72 w 426"/>
                <a:gd name="T3" fmla="*/ 574 h 574"/>
                <a:gd name="T4" fmla="*/ 426 w 426"/>
                <a:gd name="T5" fmla="*/ 224 h 574"/>
                <a:gd name="T6" fmla="*/ 0 w 426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6" h="574">
                  <a:moveTo>
                    <a:pt x="0" y="0"/>
                  </a:moveTo>
                  <a:lnTo>
                    <a:pt x="72" y="574"/>
                  </a:lnTo>
                  <a:lnTo>
                    <a:pt x="426" y="2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54000" tIns="35100" rIns="67500" bIns="35100" numCol="1" anchor="ctr" anchorCtr="0" compatLnSpc="1">
              <a:normAutofit/>
            </a:bodyPr>
            <a:p>
              <a:endParaRPr lang="zh-CN" altLang="en-US" sz="1350"/>
            </a:p>
          </p:txBody>
        </p:sp>
        <p:sp>
          <p:nvSpPr>
            <p:cNvPr id="29" name="Freeform 5"/>
            <p:cNvSpPr/>
            <p:nvPr>
              <p:custDataLst>
                <p:tags r:id="rId8"/>
              </p:custDataLst>
            </p:nvPr>
          </p:nvSpPr>
          <p:spPr bwMode="auto">
            <a:xfrm>
              <a:off x="2410900" y="2987480"/>
              <a:ext cx="623249" cy="842398"/>
            </a:xfrm>
            <a:custGeom>
              <a:avLst/>
              <a:gdLst>
                <a:gd name="T0" fmla="*/ 30 w 492"/>
                <a:gd name="T1" fmla="*/ 0 h 665"/>
                <a:gd name="T2" fmla="*/ 0 w 492"/>
                <a:gd name="T3" fmla="*/ 665 h 665"/>
                <a:gd name="T4" fmla="*/ 492 w 492"/>
                <a:gd name="T5" fmla="*/ 181 h 665"/>
                <a:gd name="T6" fmla="*/ 30 w 492"/>
                <a:gd name="T7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2" h="665">
                  <a:moveTo>
                    <a:pt x="30" y="0"/>
                  </a:moveTo>
                  <a:lnTo>
                    <a:pt x="0" y="665"/>
                  </a:lnTo>
                  <a:lnTo>
                    <a:pt x="492" y="181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54000" tIns="35100" rIns="67500" bIns="35100" numCol="1" anchor="ctr" anchorCtr="0" compatLnSpc="1">
              <a:normAutofit/>
            </a:bodyPr>
            <a:p>
              <a:endParaRPr lang="zh-CN" altLang="en-US" sz="1350"/>
            </a:p>
          </p:txBody>
        </p:sp>
        <p:sp>
          <p:nvSpPr>
            <p:cNvPr id="30" name="Freeform 7"/>
            <p:cNvSpPr/>
            <p:nvPr>
              <p:custDataLst>
                <p:tags r:id="rId9"/>
              </p:custDataLst>
            </p:nvPr>
          </p:nvSpPr>
          <p:spPr bwMode="auto">
            <a:xfrm>
              <a:off x="2269022" y="3083754"/>
              <a:ext cx="899403" cy="891802"/>
            </a:xfrm>
            <a:custGeom>
              <a:avLst/>
              <a:gdLst>
                <a:gd name="T0" fmla="*/ 705 w 710"/>
                <a:gd name="T1" fmla="*/ 0 h 704"/>
                <a:gd name="T2" fmla="*/ 710 w 710"/>
                <a:gd name="T3" fmla="*/ 5 h 704"/>
                <a:gd name="T4" fmla="*/ 0 w 710"/>
                <a:gd name="T5" fmla="*/ 704 h 704"/>
                <a:gd name="T6" fmla="*/ 0 w 710"/>
                <a:gd name="T7" fmla="*/ 704 h 704"/>
                <a:gd name="T8" fmla="*/ 705 w 710"/>
                <a:gd name="T9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0" h="704">
                  <a:moveTo>
                    <a:pt x="705" y="0"/>
                  </a:moveTo>
                  <a:lnTo>
                    <a:pt x="710" y="5"/>
                  </a:lnTo>
                  <a:lnTo>
                    <a:pt x="0" y="704"/>
                  </a:lnTo>
                  <a:lnTo>
                    <a:pt x="0" y="70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54000" tIns="35100" rIns="67500" bIns="35100" numCol="1" anchor="ctr" anchorCtr="0" compatLnSpc="1">
              <a:normAutofit/>
            </a:bodyPr>
            <a:p>
              <a:endParaRPr lang="zh-CN" altLang="en-US" sz="1350"/>
            </a:p>
          </p:txBody>
        </p:sp>
      </p:grpSp>
      <p:cxnSp>
        <p:nvCxnSpPr>
          <p:cNvPr id="21" name="直接连接符 20"/>
          <p:cNvCxnSpPr/>
          <p:nvPr>
            <p:custDataLst>
              <p:tags r:id="rId10"/>
            </p:custDataLst>
          </p:nvPr>
        </p:nvCxnSpPr>
        <p:spPr>
          <a:xfrm flipH="1">
            <a:off x="5015865" y="4827270"/>
            <a:ext cx="29159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11"/>
            </p:custDataLst>
          </p:nvPr>
        </p:nvCxnSpPr>
        <p:spPr>
          <a:xfrm flipH="1">
            <a:off x="5748655" y="4185920"/>
            <a:ext cx="218313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>
            <p:custDataLst>
              <p:tags r:id="rId12"/>
            </p:custDataLst>
          </p:nvPr>
        </p:nvSpPr>
        <p:spPr>
          <a:xfrm>
            <a:off x="4813935" y="3904615"/>
            <a:ext cx="652145" cy="563245"/>
          </a:xfrm>
          <a:prstGeom prst="rect">
            <a:avLst/>
          </a:prstGeom>
          <a:noFill/>
        </p:spPr>
        <p:txBody>
          <a:bodyPr vert="horz" wrap="square" lIns="54000" tIns="35100" rIns="67500" bIns="35100" rtlCol="0" anchor="ctr" anchorCtr="0">
            <a:normAutofit/>
          </a:bodyPr>
          <a:p>
            <a:pPr algn="ctr"/>
            <a:r>
              <a:rPr lang="en-US" altLang="zh-CN" dirty="0">
                <a:solidFill>
                  <a:schemeClr val="bg1"/>
                </a:solidFill>
              </a:rPr>
              <a:t>01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13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4925" y="635"/>
            <a:ext cx="77381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进程的通信</a:t>
            </a:r>
            <a:r>
              <a:rPr lang="en-US" alt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--Queue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127760"/>
            <a:ext cx="121227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249045"/>
            <a:ext cx="12251690" cy="6400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可以使用multiprocessing模块的Queue实现多进程之间的数据传递，Queue本身是一个消息列队程序。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实例对象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.put() 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放入数据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实例对象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.get()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取出数据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初始化Queue()对象时（例如：q=Queue()），若括号中没有指定最大可接收的消息数量，或数量为负值，那么就代表可接受的消息数量没有上限（直到内存的尽头）；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Queue.empty()：如果队列为空，返回True，反之False ；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Queue.full()：如果队列满了，返回True,反之False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4925" y="635"/>
            <a:ext cx="77381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进程池</a:t>
            </a:r>
            <a:r>
              <a:rPr lang="en-US" alt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Pool</a:t>
            </a:r>
            <a:endParaRPr lang="en-US" altLang="zh-CN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127760"/>
            <a:ext cx="121227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249045"/>
            <a:ext cx="1225169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当需要创建的子进程数量不多时，可以直接利用multiprocessing中的Process动态成生多个进程，但如果是上百甚至上千个目标，手动的去创建进程的工作量巨大，此时就可以用到multiprocessing模块提供的Pool方法。</a:t>
            </a:r>
            <a:endParaRPr lang="zh-CN" altLang="en-US" sz="3600"/>
          </a:p>
          <a:p>
            <a:endParaRPr lang="zh-CN" altLang="en-US" sz="3600"/>
          </a:p>
          <a:p>
            <a:r>
              <a:rPr lang="zh-CN" altLang="en-US" sz="3600"/>
              <a:t>初始化Pool时，可以指定一个最大进程数，当有新的请求提交到Pool中时，如果池还没有满，那么就会创建一个新的进程用来执行该请求；但如果池中的进程数已经达到指定的最大值，那么该请求就会等待，直到池中有进程结束，才会用之前的进程来执行新的任务，</a:t>
            </a:r>
            <a:endParaRPr lang="zh-CN" altLang="en-US" sz="3600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demo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50490" y="802640"/>
            <a:ext cx="5240020" cy="285623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>
            <a:off x="2943860" y="309245"/>
            <a:ext cx="415290" cy="494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523240" y="988060"/>
            <a:ext cx="810260" cy="1086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8268970" y="3198495"/>
            <a:ext cx="711200" cy="460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480310" y="88900"/>
            <a:ext cx="1580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主进程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059545" y="2944495"/>
            <a:ext cx="2262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子进程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96215" y="309245"/>
            <a:ext cx="9785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子进程</a:t>
            </a:r>
            <a:r>
              <a:rPr lang="en-US" altLang="zh-CN"/>
              <a:t>A</a:t>
            </a:r>
            <a:endParaRPr lang="en-US" altLang="zh-CN"/>
          </a:p>
        </p:txBody>
      </p:sp>
      <p:pic>
        <p:nvPicPr>
          <p:cNvPr id="11" name="图片 10" descr="demo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2306955"/>
            <a:ext cx="2480310" cy="1351915"/>
          </a:xfrm>
          <a:prstGeom prst="rect">
            <a:avLst/>
          </a:prstGeom>
        </p:spPr>
      </p:pic>
      <p:pic>
        <p:nvPicPr>
          <p:cNvPr id="12" name="图片 11" descr="demo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378700" y="3733800"/>
            <a:ext cx="4348480" cy="2369820"/>
          </a:xfrm>
          <a:prstGeom prst="rect">
            <a:avLst/>
          </a:prstGeom>
        </p:spPr>
      </p:pic>
      <p:sp>
        <p:nvSpPr>
          <p:cNvPr id="13" name="左箭头 12"/>
          <p:cNvSpPr/>
          <p:nvPr/>
        </p:nvSpPr>
        <p:spPr>
          <a:xfrm>
            <a:off x="523240" y="2512695"/>
            <a:ext cx="1748790" cy="5295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左箭头 13"/>
          <p:cNvSpPr/>
          <p:nvPr/>
        </p:nvSpPr>
        <p:spPr>
          <a:xfrm>
            <a:off x="9432925" y="4062730"/>
            <a:ext cx="1748790" cy="5295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左箭头 14"/>
          <p:cNvSpPr/>
          <p:nvPr/>
        </p:nvSpPr>
        <p:spPr>
          <a:xfrm>
            <a:off x="5058410" y="1414780"/>
            <a:ext cx="1748790" cy="5295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8" name="直接箭头连接符 17"/>
          <p:cNvCxnSpPr/>
          <p:nvPr/>
        </p:nvCxnSpPr>
        <p:spPr>
          <a:xfrm>
            <a:off x="1807210" y="4851400"/>
            <a:ext cx="43497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88645" y="3759200"/>
            <a:ext cx="3981450" cy="2282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 descr="生产车间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4646930" cy="3069590"/>
          </a:xfrm>
          <a:prstGeom prst="rect">
            <a:avLst/>
          </a:prstGeom>
        </p:spPr>
      </p:pic>
      <p:sp>
        <p:nvSpPr>
          <p:cNvPr id="3" name="下箭头 2"/>
          <p:cNvSpPr/>
          <p:nvPr/>
        </p:nvSpPr>
        <p:spPr>
          <a:xfrm>
            <a:off x="1426210" y="788035"/>
            <a:ext cx="509270" cy="120523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下箭头 3"/>
          <p:cNvSpPr/>
          <p:nvPr/>
        </p:nvSpPr>
        <p:spPr>
          <a:xfrm>
            <a:off x="8260715" y="147955"/>
            <a:ext cx="509270" cy="120523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>
            <a:off x="8506460" y="3902710"/>
            <a:ext cx="509270" cy="120523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生产车间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9595" y="0"/>
            <a:ext cx="4646930" cy="3069590"/>
          </a:xfrm>
          <a:prstGeom prst="rect">
            <a:avLst/>
          </a:prstGeom>
        </p:spPr>
      </p:pic>
      <p:pic>
        <p:nvPicPr>
          <p:cNvPr id="7" name="图片 6" descr="生产车间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38190" y="3788410"/>
            <a:ext cx="4646930" cy="3069590"/>
          </a:xfrm>
          <a:prstGeom prst="rect">
            <a:avLst/>
          </a:prstGeom>
        </p:spPr>
      </p:pic>
      <p:sp>
        <p:nvSpPr>
          <p:cNvPr id="8" name="下箭头 7"/>
          <p:cNvSpPr/>
          <p:nvPr/>
        </p:nvSpPr>
        <p:spPr>
          <a:xfrm>
            <a:off x="8389620" y="147955"/>
            <a:ext cx="509270" cy="120523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8506460" y="3902710"/>
            <a:ext cx="509270" cy="120523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5235575" y="3069590"/>
            <a:ext cx="509270" cy="120523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3035935" y="2944495"/>
            <a:ext cx="509270" cy="120523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7997190" y="3902710"/>
            <a:ext cx="509270" cy="120523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3545205" y="4311015"/>
            <a:ext cx="509270" cy="120523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1347470" y="4311015"/>
            <a:ext cx="509270" cy="120523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47595" y="4692650"/>
            <a:ext cx="464185" cy="4146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2874645" y="4845050"/>
            <a:ext cx="572770" cy="15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grayscl/>
          </a:blip>
          <a:srcRect l="22121" r="38969" b="19988"/>
          <a:stretch>
            <a:fillRect/>
          </a:stretch>
        </p:blipFill>
        <p:spPr>
          <a:xfrm>
            <a:off x="6939783" y="868132"/>
            <a:ext cx="3728217" cy="5117724"/>
          </a:xfrm>
          <a:custGeom>
            <a:avLst/>
            <a:gdLst>
              <a:gd name="connsiteX0" fmla="*/ 4970956 w 4970956"/>
              <a:gd name="connsiteY0" fmla="*/ 0 h 6823632"/>
              <a:gd name="connsiteX1" fmla="*/ 4970955 w 4970956"/>
              <a:gd name="connsiteY1" fmla="*/ 6823632 h 6823632"/>
              <a:gd name="connsiteX2" fmla="*/ 0 w 4970956"/>
              <a:gd name="connsiteY2" fmla="*/ 2796163 h 682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0956" h="6823632">
                <a:moveTo>
                  <a:pt x="4970956" y="0"/>
                </a:moveTo>
                <a:lnTo>
                  <a:pt x="4970955" y="6823632"/>
                </a:lnTo>
                <a:lnTo>
                  <a:pt x="0" y="2796163"/>
                </a:lnTo>
                <a:close/>
              </a:path>
            </a:pathLst>
          </a:custGeom>
        </p:spPr>
      </p:pic>
      <p:sp>
        <p:nvSpPr>
          <p:cNvPr id="16" name="任意多边形: 形状 15"/>
          <p:cNvSpPr/>
          <p:nvPr/>
        </p:nvSpPr>
        <p:spPr>
          <a:xfrm rot="16200000">
            <a:off x="4604742" y="3100983"/>
            <a:ext cx="603647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7652" name="组合 1"/>
          <p:cNvGrpSpPr/>
          <p:nvPr/>
        </p:nvGrpSpPr>
        <p:grpSpPr>
          <a:xfrm>
            <a:off x="1524000" y="875110"/>
            <a:ext cx="3700463" cy="4157663"/>
            <a:chOff x="-1" y="565806"/>
            <a:chExt cx="4933951" cy="5543551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8688" t="282" r="51600" b="17821"/>
            <a:stretch>
              <a:fillRect/>
            </a:stretch>
          </p:blipFill>
          <p:spPr>
            <a:xfrm>
              <a:off x="0" y="565806"/>
              <a:ext cx="4778923" cy="5543551"/>
            </a:xfrm>
            <a:custGeom>
              <a:avLst/>
              <a:gdLst>
                <a:gd name="connsiteX0" fmla="*/ 0 w 4841735"/>
                <a:gd name="connsiteY0" fmla="*/ 0 h 5616413"/>
                <a:gd name="connsiteX1" fmla="*/ 4841735 w 4841735"/>
                <a:gd name="connsiteY1" fmla="*/ 2808207 h 5616413"/>
                <a:gd name="connsiteX2" fmla="*/ 0 w 4841735"/>
                <a:gd name="connsiteY2" fmla="*/ 5616413 h 561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41735" h="5616413">
                  <a:moveTo>
                    <a:pt x="0" y="0"/>
                  </a:moveTo>
                  <a:lnTo>
                    <a:pt x="4841735" y="2808207"/>
                  </a:lnTo>
                  <a:lnTo>
                    <a:pt x="0" y="5616413"/>
                  </a:lnTo>
                  <a:close/>
                </a:path>
              </a:pathLst>
            </a:custGeom>
          </p:spPr>
        </p:pic>
        <p:sp>
          <p:nvSpPr>
            <p:cNvPr id="19" name="任意多边形: 形状 18"/>
            <p:cNvSpPr/>
            <p:nvPr/>
          </p:nvSpPr>
          <p:spPr>
            <a:xfrm rot="5400000">
              <a:off x="-304801" y="870606"/>
              <a:ext cx="5543551" cy="4933951"/>
            </a:xfrm>
            <a:custGeom>
              <a:avLst/>
              <a:gdLst>
                <a:gd name="connsiteX0" fmla="*/ 363359 w 3103418"/>
                <a:gd name="connsiteY0" fmla="*/ 2435214 h 2675360"/>
                <a:gd name="connsiteX1" fmla="*/ 2740059 w 3103418"/>
                <a:gd name="connsiteY1" fmla="*/ 2435214 h 2675360"/>
                <a:gd name="connsiteX2" fmla="*/ 1551709 w 3103418"/>
                <a:gd name="connsiteY2" fmla="*/ 386337 h 2675360"/>
                <a:gd name="connsiteX3" fmla="*/ 0 w 3103418"/>
                <a:gd name="connsiteY3" fmla="*/ 2675360 h 2675360"/>
                <a:gd name="connsiteX4" fmla="*/ 1551709 w 3103418"/>
                <a:gd name="connsiteY4" fmla="*/ 0 h 2675360"/>
                <a:gd name="connsiteX5" fmla="*/ 3103418 w 3103418"/>
                <a:gd name="connsiteY5" fmla="*/ 2675360 h 267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3418" h="2675360">
                  <a:moveTo>
                    <a:pt x="363359" y="2435214"/>
                  </a:moveTo>
                  <a:lnTo>
                    <a:pt x="2740059" y="2435214"/>
                  </a:lnTo>
                  <a:lnTo>
                    <a:pt x="1551709" y="386337"/>
                  </a:lnTo>
                  <a:close/>
                  <a:moveTo>
                    <a:pt x="0" y="2675360"/>
                  </a:moveTo>
                  <a:lnTo>
                    <a:pt x="1551709" y="0"/>
                  </a:lnTo>
                  <a:lnTo>
                    <a:pt x="3103418" y="267536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0" name="任意多边形: 形状 19"/>
          <p:cNvSpPr/>
          <p:nvPr/>
        </p:nvSpPr>
        <p:spPr>
          <a:xfrm rot="16200000">
            <a:off x="2726531" y="1137047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任意多边形: 形状 42"/>
          <p:cNvSpPr/>
          <p:nvPr/>
        </p:nvSpPr>
        <p:spPr>
          <a:xfrm rot="16200000">
            <a:off x="6245423" y="1551980"/>
            <a:ext cx="5117306" cy="3727847"/>
          </a:xfrm>
          <a:custGeom>
            <a:avLst/>
            <a:gdLst>
              <a:gd name="connsiteX0" fmla="*/ 6823632 w 6823632"/>
              <a:gd name="connsiteY0" fmla="*/ 4970956 h 4970956"/>
              <a:gd name="connsiteX1" fmla="*/ 0 w 6823632"/>
              <a:gd name="connsiteY1" fmla="*/ 4970955 h 4970956"/>
              <a:gd name="connsiteX2" fmla="*/ 4027469 w 6823632"/>
              <a:gd name="connsiteY2" fmla="*/ 0 h 4970956"/>
              <a:gd name="connsiteX3" fmla="*/ 6823632 w 6823632"/>
              <a:gd name="connsiteY3" fmla="*/ 4970956 h 497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3632" h="4970956">
                <a:moveTo>
                  <a:pt x="6823632" y="4970956"/>
                </a:moveTo>
                <a:lnTo>
                  <a:pt x="0" y="4970955"/>
                </a:lnTo>
                <a:lnTo>
                  <a:pt x="4027469" y="0"/>
                </a:lnTo>
                <a:lnTo>
                  <a:pt x="6823632" y="4970956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任意多边形: 形状 40"/>
          <p:cNvSpPr/>
          <p:nvPr/>
        </p:nvSpPr>
        <p:spPr>
          <a:xfrm rot="16200000">
            <a:off x="4580255" y="-101600"/>
            <a:ext cx="3032125" cy="9144000"/>
          </a:xfrm>
          <a:custGeom>
            <a:avLst/>
            <a:gdLst>
              <a:gd name="connsiteX0" fmla="*/ 4061839 w 4061839"/>
              <a:gd name="connsiteY0" fmla="*/ 7221046 h 12192001"/>
              <a:gd name="connsiteX1" fmla="*/ 34370 w 4061839"/>
              <a:gd name="connsiteY1" fmla="*/ 12192001 h 12192001"/>
              <a:gd name="connsiteX2" fmla="*/ 0 w 4061839"/>
              <a:gd name="connsiteY2" fmla="*/ 12192001 h 12192001"/>
              <a:gd name="connsiteX3" fmla="*/ 1 w 4061839"/>
              <a:gd name="connsiteY3" fmla="*/ 0 h 12192001"/>
              <a:gd name="connsiteX4" fmla="*/ 4061839 w 4061839"/>
              <a:gd name="connsiteY4" fmla="*/ 7221046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1839" h="12192001">
                <a:moveTo>
                  <a:pt x="4061839" y="7221046"/>
                </a:moveTo>
                <a:lnTo>
                  <a:pt x="34370" y="12192001"/>
                </a:lnTo>
                <a:lnTo>
                  <a:pt x="0" y="12192001"/>
                </a:lnTo>
                <a:lnTo>
                  <a:pt x="1" y="0"/>
                </a:lnTo>
                <a:lnTo>
                  <a:pt x="4061839" y="722104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56" name="文本框 47"/>
          <p:cNvSpPr txBox="1"/>
          <p:nvPr/>
        </p:nvSpPr>
        <p:spPr>
          <a:xfrm>
            <a:off x="3374231" y="733425"/>
            <a:ext cx="5578079" cy="168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350" dirty="0">
                <a:solidFill>
                  <a:srgbClr val="68D7D8"/>
                </a:solidFill>
              </a:rPr>
              <a:t>THANKS</a:t>
            </a:r>
            <a:endParaRPr lang="zh-CN" altLang="en-US" sz="10350" dirty="0">
              <a:solidFill>
                <a:srgbClr val="68D7D8"/>
              </a:solidFill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1237060" y="1210866"/>
            <a:ext cx="4157663" cy="3583781"/>
          </a:xfrm>
          <a:prstGeom prst="triangle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任意多边形: 形状 12"/>
          <p:cNvSpPr/>
          <p:nvPr/>
        </p:nvSpPr>
        <p:spPr>
          <a:xfrm rot="5400000" flipH="1">
            <a:off x="1487091" y="5310188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任意多边形: 形状 13"/>
          <p:cNvSpPr/>
          <p:nvPr/>
        </p:nvSpPr>
        <p:spPr>
          <a:xfrm rot="5400000" flipH="1">
            <a:off x="9194006" y="965597"/>
            <a:ext cx="602456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60" name="文本框 2"/>
          <p:cNvSpPr txBox="1"/>
          <p:nvPr/>
        </p:nvSpPr>
        <p:spPr>
          <a:xfrm>
            <a:off x="4613672" y="4212431"/>
            <a:ext cx="3986213" cy="553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di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000" b="1" dirty="0">
                <a:solidFill>
                  <a:schemeClr val="bg1"/>
                </a:solidFill>
              </a:rPr>
              <a:t>谢谢您的聆听</a:t>
            </a:r>
            <a:endParaRPr lang="zh-CN" altLang="en-US" sz="3000" b="1" dirty="0">
              <a:solidFill>
                <a:schemeClr val="bg1"/>
              </a:solidFill>
            </a:endParaRPr>
          </a:p>
        </p:txBody>
      </p:sp>
      <p:pic>
        <p:nvPicPr>
          <p:cNvPr id="27661" name="图片 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560" y="1637110"/>
            <a:ext cx="3768328" cy="169425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830695" y="5442585"/>
            <a:ext cx="300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--by </a:t>
            </a:r>
            <a:r>
              <a:rPr lang="zh-CN" altLang="en-US"/>
              <a:t>乔木老师</a:t>
            </a:r>
            <a:endParaRPr lang="zh-CN" altLang="en-US"/>
          </a:p>
        </p:txBody>
      </p:sp>
    </p:spTree>
  </p:cSld>
  <p:clrMapOvr>
    <a:masterClrMapping/>
  </p:clrMapOvr>
  <p:transition spd="slow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1"/>
          <a:srcRect l="9335" t="213" b="5008"/>
          <a:stretch>
            <a:fillRect/>
          </a:stretch>
        </p:blipFill>
        <p:spPr>
          <a:xfrm>
            <a:off x="1525502" y="2492723"/>
            <a:ext cx="3503699" cy="3508027"/>
          </a:xfrm>
          <a:custGeom>
            <a:avLst/>
            <a:gdLst>
              <a:gd name="connsiteX0" fmla="*/ 0 w 4666343"/>
              <a:gd name="connsiteY0" fmla="*/ 0 h 4615644"/>
              <a:gd name="connsiteX1" fmla="*/ 4666343 w 4666343"/>
              <a:gd name="connsiteY1" fmla="*/ 4615643 h 4615644"/>
              <a:gd name="connsiteX2" fmla="*/ 4666343 w 4666343"/>
              <a:gd name="connsiteY2" fmla="*/ 4615644 h 4615644"/>
              <a:gd name="connsiteX3" fmla="*/ 0 w 4666343"/>
              <a:gd name="connsiteY3" fmla="*/ 4615644 h 4615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6343" h="4615644">
                <a:moveTo>
                  <a:pt x="0" y="0"/>
                </a:moveTo>
                <a:lnTo>
                  <a:pt x="4666343" y="4615643"/>
                </a:lnTo>
                <a:lnTo>
                  <a:pt x="4666343" y="4615644"/>
                </a:lnTo>
                <a:lnTo>
                  <a:pt x="0" y="4615644"/>
                </a:lnTo>
                <a:close/>
              </a:path>
            </a:pathLst>
          </a:cu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rcRect l="17182" t="6007" r="30442" b="23424"/>
          <a:stretch>
            <a:fillRect/>
          </a:stretch>
        </p:blipFill>
        <p:spPr>
          <a:xfrm rot="16200000">
            <a:off x="7934749" y="858752"/>
            <a:ext cx="2734754" cy="2737756"/>
          </a:xfrm>
          <a:custGeom>
            <a:avLst/>
            <a:gdLst>
              <a:gd name="connsiteX0" fmla="*/ 3646338 w 3646338"/>
              <a:gd name="connsiteY0" fmla="*/ 0 h 3650343"/>
              <a:gd name="connsiteX1" fmla="*/ 3646338 w 3646338"/>
              <a:gd name="connsiteY1" fmla="*/ 3650343 h 3650343"/>
              <a:gd name="connsiteX2" fmla="*/ 0 w 3646338"/>
              <a:gd name="connsiteY2" fmla="*/ 3650343 h 365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6338" h="3650343">
                <a:moveTo>
                  <a:pt x="3646338" y="0"/>
                </a:moveTo>
                <a:lnTo>
                  <a:pt x="3646338" y="3650343"/>
                </a:lnTo>
                <a:lnTo>
                  <a:pt x="0" y="3650343"/>
                </a:lnTo>
                <a:close/>
              </a:path>
            </a:pathLst>
          </a:custGeom>
        </p:spPr>
      </p:pic>
      <p:sp>
        <p:nvSpPr>
          <p:cNvPr id="9" name="任意多边形: 形状 8"/>
          <p:cNvSpPr/>
          <p:nvPr/>
        </p:nvSpPr>
        <p:spPr>
          <a:xfrm rot="16200000">
            <a:off x="1719858" y="1846064"/>
            <a:ext cx="602456" cy="52030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2281238" y="950119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: 形状 10"/>
          <p:cNvSpPr/>
          <p:nvPr/>
        </p:nvSpPr>
        <p:spPr>
          <a:xfrm rot="10800000">
            <a:off x="2281238" y="2800350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3" name="文本框 11"/>
          <p:cNvSpPr txBox="1"/>
          <p:nvPr/>
        </p:nvSpPr>
        <p:spPr>
          <a:xfrm>
            <a:off x="2697956" y="1725216"/>
            <a:ext cx="1352550" cy="783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>
                <a:solidFill>
                  <a:schemeClr val="accent1"/>
                </a:solidFill>
              </a:rPr>
              <a:t>目录</a:t>
            </a:r>
            <a:endParaRPr lang="zh-CN" altLang="en-US" sz="4500" dirty="0">
              <a:solidFill>
                <a:schemeClr val="accent1"/>
              </a:solidFill>
            </a:endParaRPr>
          </a:p>
        </p:txBody>
      </p:sp>
      <p:sp>
        <p:nvSpPr>
          <p:cNvPr id="13" name="直角三角形 12"/>
          <p:cNvSpPr/>
          <p:nvPr/>
        </p:nvSpPr>
        <p:spPr>
          <a:xfrm>
            <a:off x="1521619" y="2489597"/>
            <a:ext cx="3507581" cy="3511154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直角三角形 14"/>
          <p:cNvSpPr/>
          <p:nvPr/>
        </p:nvSpPr>
        <p:spPr>
          <a:xfrm rot="10800000">
            <a:off x="7933135" y="857250"/>
            <a:ext cx="2734866" cy="2737247"/>
          </a:xfrm>
          <a:prstGeom prst="rtTriangle">
            <a:avLst/>
          </a:prstGeom>
          <a:solidFill>
            <a:schemeClr val="accent1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泪滴形 15"/>
          <p:cNvSpPr/>
          <p:nvPr/>
        </p:nvSpPr>
        <p:spPr>
          <a:xfrm>
            <a:off x="4581525" y="1879997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泪滴形 16"/>
          <p:cNvSpPr/>
          <p:nvPr/>
        </p:nvSpPr>
        <p:spPr>
          <a:xfrm>
            <a:off x="4581525" y="2870597"/>
            <a:ext cx="531019" cy="529829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02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泪滴形 17"/>
          <p:cNvSpPr/>
          <p:nvPr/>
        </p:nvSpPr>
        <p:spPr>
          <a:xfrm>
            <a:off x="4581525" y="3860006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03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泪滴形 18"/>
          <p:cNvSpPr/>
          <p:nvPr/>
        </p:nvSpPr>
        <p:spPr>
          <a:xfrm>
            <a:off x="4581525" y="4849416"/>
            <a:ext cx="531019" cy="531019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04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30" name="文本框 19"/>
          <p:cNvSpPr txBox="1"/>
          <p:nvPr/>
        </p:nvSpPr>
        <p:spPr>
          <a:xfrm>
            <a:off x="5417344" y="1938814"/>
            <a:ext cx="3726656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进程的介绍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sp>
        <p:nvSpPr>
          <p:cNvPr id="9231" name="文本框 20"/>
          <p:cNvSpPr txBox="1"/>
          <p:nvPr/>
        </p:nvSpPr>
        <p:spPr>
          <a:xfrm>
            <a:off x="5417344" y="2986088"/>
            <a:ext cx="3945731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进程的创建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sp>
        <p:nvSpPr>
          <p:cNvPr id="9232" name="文本框 21"/>
          <p:cNvSpPr txBox="1"/>
          <p:nvPr/>
        </p:nvSpPr>
        <p:spPr>
          <a:xfrm>
            <a:off x="5417344" y="3983831"/>
            <a:ext cx="3626644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进程线程的区别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781" y="859631"/>
            <a:ext cx="3055144" cy="1373981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1"/>
          <a:srcRect l="9335" t="213" b="5008"/>
          <a:stretch>
            <a:fillRect/>
          </a:stretch>
        </p:blipFill>
        <p:spPr>
          <a:xfrm>
            <a:off x="1525502" y="2492723"/>
            <a:ext cx="3503699" cy="3508027"/>
          </a:xfrm>
          <a:custGeom>
            <a:avLst/>
            <a:gdLst>
              <a:gd name="connsiteX0" fmla="*/ 0 w 4666343"/>
              <a:gd name="connsiteY0" fmla="*/ 0 h 4615644"/>
              <a:gd name="connsiteX1" fmla="*/ 4666343 w 4666343"/>
              <a:gd name="connsiteY1" fmla="*/ 4615643 h 4615644"/>
              <a:gd name="connsiteX2" fmla="*/ 4666343 w 4666343"/>
              <a:gd name="connsiteY2" fmla="*/ 4615644 h 4615644"/>
              <a:gd name="connsiteX3" fmla="*/ 0 w 4666343"/>
              <a:gd name="connsiteY3" fmla="*/ 4615644 h 4615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6343" h="4615644">
                <a:moveTo>
                  <a:pt x="0" y="0"/>
                </a:moveTo>
                <a:lnTo>
                  <a:pt x="4666343" y="4615643"/>
                </a:lnTo>
                <a:lnTo>
                  <a:pt x="4666343" y="4615644"/>
                </a:lnTo>
                <a:lnTo>
                  <a:pt x="0" y="4615644"/>
                </a:lnTo>
                <a:close/>
              </a:path>
            </a:pathLst>
          </a:cu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rcRect l="17182" t="6007" r="30442" b="23424"/>
          <a:stretch>
            <a:fillRect/>
          </a:stretch>
        </p:blipFill>
        <p:spPr>
          <a:xfrm rot="16200000">
            <a:off x="7934749" y="858752"/>
            <a:ext cx="2734754" cy="2737756"/>
          </a:xfrm>
          <a:custGeom>
            <a:avLst/>
            <a:gdLst>
              <a:gd name="connsiteX0" fmla="*/ 3646338 w 3646338"/>
              <a:gd name="connsiteY0" fmla="*/ 0 h 3650343"/>
              <a:gd name="connsiteX1" fmla="*/ 3646338 w 3646338"/>
              <a:gd name="connsiteY1" fmla="*/ 3650343 h 3650343"/>
              <a:gd name="connsiteX2" fmla="*/ 0 w 3646338"/>
              <a:gd name="connsiteY2" fmla="*/ 3650343 h 365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6338" h="3650343">
                <a:moveTo>
                  <a:pt x="3646338" y="0"/>
                </a:moveTo>
                <a:lnTo>
                  <a:pt x="3646338" y="3650343"/>
                </a:lnTo>
                <a:lnTo>
                  <a:pt x="0" y="3650343"/>
                </a:lnTo>
                <a:close/>
              </a:path>
            </a:pathLst>
          </a:custGeom>
        </p:spPr>
      </p:pic>
      <p:sp>
        <p:nvSpPr>
          <p:cNvPr id="9" name="任意多边形: 形状 8"/>
          <p:cNvSpPr/>
          <p:nvPr/>
        </p:nvSpPr>
        <p:spPr>
          <a:xfrm rot="16200000">
            <a:off x="1719858" y="1846064"/>
            <a:ext cx="602456" cy="52030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2281238" y="950119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: 形状 10"/>
          <p:cNvSpPr/>
          <p:nvPr/>
        </p:nvSpPr>
        <p:spPr>
          <a:xfrm rot="10800000">
            <a:off x="2281238" y="2800350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3" name="文本框 11"/>
          <p:cNvSpPr txBox="1"/>
          <p:nvPr/>
        </p:nvSpPr>
        <p:spPr>
          <a:xfrm>
            <a:off x="2697956" y="1725216"/>
            <a:ext cx="1352550" cy="783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>
                <a:solidFill>
                  <a:schemeClr val="accent1"/>
                </a:solidFill>
              </a:rPr>
              <a:t>目录</a:t>
            </a:r>
            <a:endParaRPr lang="zh-CN" altLang="en-US" sz="4500" dirty="0">
              <a:solidFill>
                <a:schemeClr val="accent1"/>
              </a:solidFill>
            </a:endParaRPr>
          </a:p>
        </p:txBody>
      </p:sp>
      <p:sp>
        <p:nvSpPr>
          <p:cNvPr id="13" name="直角三角形 12"/>
          <p:cNvSpPr/>
          <p:nvPr/>
        </p:nvSpPr>
        <p:spPr>
          <a:xfrm>
            <a:off x="1521619" y="2489597"/>
            <a:ext cx="3507581" cy="3511154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直角三角形 14"/>
          <p:cNvSpPr/>
          <p:nvPr/>
        </p:nvSpPr>
        <p:spPr>
          <a:xfrm rot="10800000">
            <a:off x="7933135" y="857250"/>
            <a:ext cx="2734866" cy="2737247"/>
          </a:xfrm>
          <a:prstGeom prst="rtTriangle">
            <a:avLst/>
          </a:prstGeom>
          <a:solidFill>
            <a:schemeClr val="accent1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泪滴形 15"/>
          <p:cNvSpPr/>
          <p:nvPr/>
        </p:nvSpPr>
        <p:spPr>
          <a:xfrm>
            <a:off x="4581525" y="1879997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05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781" y="859631"/>
            <a:ext cx="3055144" cy="137398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泪滴形 1"/>
          <p:cNvSpPr/>
          <p:nvPr/>
        </p:nvSpPr>
        <p:spPr>
          <a:xfrm>
            <a:off x="4581525" y="2732167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06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泪滴形 2"/>
          <p:cNvSpPr/>
          <p:nvPr/>
        </p:nvSpPr>
        <p:spPr>
          <a:xfrm>
            <a:off x="4581525" y="3595132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07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泪滴形 4"/>
          <p:cNvSpPr/>
          <p:nvPr/>
        </p:nvSpPr>
        <p:spPr>
          <a:xfrm>
            <a:off x="4581525" y="4413647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08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98135" y="3727450"/>
            <a:ext cx="29432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sz="2000" dirty="0">
              <a:solidFill>
                <a:srgbClr val="1E727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slow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4925" y="635"/>
            <a:ext cx="77381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进程的介绍</a:t>
            </a:r>
            <a:endParaRPr lang="zh-CN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127760"/>
            <a:ext cx="12122785" cy="68624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程序：例如xxx.py这是程序，是一个静态的</a:t>
            </a:r>
            <a:endParaRPr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进程：一个程序运行起来后，代码+用到的资源 称之为进程，它是操作系统分配资源的基本单元。</a:t>
            </a:r>
            <a:endParaRPr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不仅可以通过线程完成多任务，进程也是可以的</a:t>
            </a:r>
            <a:endParaRPr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4925" y="635"/>
            <a:ext cx="77381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进程的介绍</a:t>
            </a:r>
            <a:endParaRPr lang="zh-CN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127760"/>
            <a:ext cx="1212278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进程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8260" y="1128395"/>
            <a:ext cx="8604885" cy="57296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4925" y="635"/>
            <a:ext cx="77381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进程的创建</a:t>
            </a:r>
            <a:endParaRPr lang="zh-CN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127760"/>
            <a:ext cx="121227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multiprocessing模块就是跨平台版本的多进程模块，提供了一个Process类来代表一个进程对象，这个对象可以理解为是一个独立的进程，可以执行另外的事情。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4925" y="635"/>
            <a:ext cx="77381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进程的创建</a:t>
            </a:r>
            <a:endParaRPr lang="zh-CN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127760"/>
            <a:ext cx="1212278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multiprocessing模块就是跨平台版本的多进程模块，提供了一个Process类来代表一个进程对象，这个对象可以理解为是一个独立的进程，可以执行另外的事情。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查看当前进程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import os		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os.getpid()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查看当前进程父进程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import os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os.getppid()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4925" y="635"/>
            <a:ext cx="77381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进程</a:t>
            </a:r>
            <a:r>
              <a:rPr lang="en-US" alt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线程的区别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127760"/>
            <a:ext cx="1212278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功能</a:t>
            </a:r>
            <a:endParaRPr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进程，能够完成多任务，比如 在一台电脑上能够同时运行多个QQ</a:t>
            </a:r>
            <a:endParaRPr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线程，能够完成多任务，比如 一个QQ中的多个聊天窗口</a:t>
            </a:r>
            <a:endParaRPr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定义的不同</a:t>
            </a:r>
            <a:endParaRPr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进程是系统进行资源分配和调度的一个独立单位.</a:t>
            </a:r>
            <a:endParaRPr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线程是进程的一个实体,是CPU调度和分派的基本单位,它是比进程更小的能独立运行的基本单位.线程自己基本上不拥有系统资源,只拥有一点在运行中必不可少的资源(如程序计数器,一组寄存器和栈),但是它可与同属一个进程的其他的线程共享进程所拥有的全部资源.</a:t>
            </a:r>
            <a:endParaRPr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030970" y="635"/>
            <a:ext cx="3011170" cy="1354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4925" y="635"/>
            <a:ext cx="77381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进程</a:t>
            </a:r>
            <a:r>
              <a:rPr lang="en-US" alt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线程的区别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127760"/>
            <a:ext cx="12122785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区别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一个程序至少有一个进程,一个进程至少有一个线程.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线程的划分尺度小于进程(资源比进程少)，使得多线程程序的并发性高。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进程在执行过程中拥有独立的内存单元，而多个线程共享内存，从而极大地提高了程序的运行效率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线程不能够独立执行，必须依存在进程中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可以将进程理解为工厂中的一条流水线，而其中的线程就是这个流水线上的工人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优缺点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线程和进程在使用上各有优缺点：线程执行开销小，但不利于资源的管理和保护；而进程正相反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h_f"/>
  <p:tag name="KSO_WM_UNIT_INDEX" val="1_1_1"/>
  <p:tag name="KSO_WM_UNIT_ID" val="diagram20161353_1*l_h_f*1_1_1"/>
  <p:tag name="KSO_WM_UNIT_LAYERLEVEL" val="1_1_1"/>
  <p:tag name="KSO_WM_UNIT_VALUE" val="9"/>
  <p:tag name="KSO_WM_UNIT_HIGHLIGHT" val="0"/>
  <p:tag name="KSO_WM_UNIT_COMPATIBLE" val="0"/>
  <p:tag name="KSO_WM_UNIT_CLEAR" val="0"/>
  <p:tag name="KSO_WM_DIAGRAM_GROUP_CODE" val="l1-1"/>
  <p:tag name="KSO_WM_UNIT_PRESET_TEXT" val="添加目录标题"/>
  <p:tag name="KSO_WM_UNIT_TEXT_FILL_FORE_SCHEMECOLOR_INDEX" val="13"/>
  <p:tag name="KSO_WM_UNIT_TEXT_FILL_TYPE" val="1"/>
  <p:tag name="KSO_WM_UNIT_USESOURCEFORMAT_APPLY" val="0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61353_1*i*7"/>
  <p:tag name="KSO_WM_TEMPLATE_CATEGORY" val="diagram"/>
  <p:tag name="KSO_WM_TEMPLATE_INDEX" val="20161353"/>
  <p:tag name="KSO_WM_UNIT_INDEX" val="7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1"/>
  <p:tag name="KSO_WM_UNIT_ID" val="diagram20161353_1*l_i*1_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2"/>
  <p:tag name="KSO_WM_UNIT_ID" val="diagram20161353_1*l_i*1_2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3"/>
  <p:tag name="KSO_WM_UNIT_ID" val="diagram20161353_1*l_i*1_3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4"/>
  <p:tag name="KSO_WM_UNIT_ID" val="diagram20161353_1*l_i*1_4"/>
  <p:tag name="KSO_WM_UNIT_LAYERLEVEL" val="1_1"/>
  <p:tag name="KSO_WM_DIAGRAM_GROUP_CODE" val="l1-1"/>
  <p:tag name="KSO_WM_UNIT_LINE_FORE_SCHEMECOLOR_INDEX" val="14"/>
  <p:tag name="KSO_WM_UNIT_LINE_FILL_TYPE" val="2"/>
  <p:tag name="KSO_WM_UNIT_USESOURCEFORMAT_APPLY" val="0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5"/>
  <p:tag name="KSO_WM_UNIT_ID" val="diagram20161353_1*l_i*1_5"/>
  <p:tag name="KSO_WM_UNIT_LAYERLEVEL" val="1_1"/>
  <p:tag name="KSO_WM_DIAGRAM_GROUP_CODE" val="l1-1"/>
  <p:tag name="KSO_WM_UNIT_LINE_FORE_SCHEMECOLOR_INDEX" val="14"/>
  <p:tag name="KSO_WM_UNIT_LINE_FILL_TYPE" val="2"/>
  <p:tag name="KSO_WM_UNIT_USESOURCEFORMAT_APPLY" val="0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6"/>
  <p:tag name="KSO_WM_UNIT_ID" val="diagram20161353_1*l_i*1_6"/>
  <p:tag name="KSO_WM_UNIT_LAYERLEVEL" val="1_1"/>
  <p:tag name="KSO_WM_DIAGRAM_GROUP_CODE" val="l1-1"/>
  <p:tag name="KSO_WM_UNIT_TEXT_FILL_FORE_SCHEMECOLOR_INDEX" val="14"/>
  <p:tag name="KSO_WM_UNIT_TEXT_FILL_TYPE" val="1"/>
  <p:tag name="KSO_WM_UNIT_USESOURCEFORMAT_APPLY" val="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TEM_CNT" val="1"/>
</p:tagLst>
</file>

<file path=ppt/tags/tag71.xml><?xml version="1.0" encoding="utf-8"?>
<p:tagLst xmlns:p="http://schemas.openxmlformats.org/presentationml/2006/main">
  <p:tag name="KSO_WM_UNIT_PLACING_PICTURE_USER_VIEWPORT" val="{&quot;height&quot;:2133,&quot;width&quot;:4742}"/>
</p:tagLst>
</file>

<file path=ppt/tags/tag72.xml><?xml version="1.0" encoding="utf-8"?>
<p:tagLst xmlns:p="http://schemas.openxmlformats.org/presentationml/2006/main">
  <p:tag name="REFSHAPE" val="674623540"/>
  <p:tag name="KSO_WM_UNIT_PLACING_PICTURE_USER_VIEWPORT" val="{&quot;height&quot;:8100,&quot;width&quot;:12165}"/>
</p:tagLst>
</file>

<file path=ppt/tags/tag73.xml><?xml version="1.0" encoding="utf-8"?>
<p:tagLst xmlns:p="http://schemas.openxmlformats.org/presentationml/2006/main">
  <p:tag name="KSO_WM_UNIT_PLACING_PICTURE_USER_VIEWPORT" val="{&quot;height&quot;:2133,&quot;width&quot;:4742}"/>
</p:tagLst>
</file>

<file path=ppt/tags/tag74.xml><?xml version="1.0" encoding="utf-8"?>
<p:tagLst xmlns:p="http://schemas.openxmlformats.org/presentationml/2006/main">
  <p:tag name="KSO_WM_UNIT_PLACING_PICTURE_USER_VIEWPORT" val="{&quot;height&quot;:2133,&quot;width&quot;:4742}"/>
</p:tagLst>
</file>

<file path=ppt/tags/tag75.xml><?xml version="1.0" encoding="utf-8"?>
<p:tagLst xmlns:p="http://schemas.openxmlformats.org/presentationml/2006/main">
  <p:tag name="KSO_WM_UNIT_PLACING_PICTURE_USER_VIEWPORT" val="{&quot;height&quot;:2133,&quot;width&quot;:4742}"/>
</p:tagLst>
</file>

<file path=ppt/tags/tag76.xml><?xml version="1.0" encoding="utf-8"?>
<p:tagLst xmlns:p="http://schemas.openxmlformats.org/presentationml/2006/main">
  <p:tag name="KSO_WM_UNIT_PLACING_PICTURE_USER_VIEWPORT" val="{&quot;height&quot;:2133,&quot;width&quot;:4742}"/>
</p:tagLst>
</file>

<file path=ppt/tags/tag77.xml><?xml version="1.0" encoding="utf-8"?>
<p:tagLst xmlns:p="http://schemas.openxmlformats.org/presentationml/2006/main">
  <p:tag name="KSO_WM_UNIT_PLACING_PICTURE_USER_VIEWPORT" val="{&quot;height&quot;:2133,&quot;width&quot;:4742}"/>
</p:tagLst>
</file>

<file path=ppt/tags/tag78.xml><?xml version="1.0" encoding="utf-8"?>
<p:tagLst xmlns:p="http://schemas.openxmlformats.org/presentationml/2006/main">
  <p:tag name="KSO_WM_UNIT_PLACING_PICTURE_USER_VIEWPORT" val="{&quot;height&quot;:2133,&quot;width&quot;:4742}"/>
</p:tagLst>
</file>

<file path=ppt/tags/tag79.xml><?xml version="1.0" encoding="utf-8"?>
<p:tagLst xmlns:p="http://schemas.openxmlformats.org/presentationml/2006/main">
  <p:tag name="REFSHAPE" val="477223204"/>
  <p:tag name="KSO_WM_UNIT_PLACING_PICTURE_USER_VIEWPORT" val="{&quot;height&quot;:8632,&quot;width&quot;:15840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REFSHAPE" val="477223204"/>
  <p:tag name="KSO_WM_UNIT_PLACING_PICTURE_USER_VIEWPORT" val="{&quot;height&quot;:8632,&quot;width&quot;:15840}"/>
</p:tagLst>
</file>

<file path=ppt/tags/tag81.xml><?xml version="1.0" encoding="utf-8"?>
<p:tagLst xmlns:p="http://schemas.openxmlformats.org/presentationml/2006/main">
  <p:tag name="REFSHAPE" val="477223204"/>
  <p:tag name="KSO_WM_UNIT_PLACING_PICTURE_USER_VIEWPORT" val="{&quot;height&quot;:8632,&quot;width&quot;:15840}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1364</Words>
  <Application>WPS 演示</Application>
  <PresentationFormat>宽屏</PresentationFormat>
  <Paragraphs>133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南有乔木。</cp:lastModifiedBy>
  <cp:revision>215</cp:revision>
  <dcterms:created xsi:type="dcterms:W3CDTF">2019-06-19T02:08:00Z</dcterms:created>
  <dcterms:modified xsi:type="dcterms:W3CDTF">2020-03-16T14:31:21Z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