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9"/>
  </p:handoutMasterIdLst>
  <p:sldIdLst>
    <p:sldId id="258" r:id="rId3"/>
    <p:sldId id="259" r:id="rId5"/>
    <p:sldId id="260" r:id="rId6"/>
    <p:sldId id="371" r:id="rId7"/>
    <p:sldId id="385" r:id="rId8"/>
    <p:sldId id="386" r:id="rId9"/>
    <p:sldId id="387" r:id="rId10"/>
    <p:sldId id="390" r:id="rId11"/>
    <p:sldId id="393" r:id="rId12"/>
    <p:sldId id="394" r:id="rId13"/>
    <p:sldId id="397" r:id="rId14"/>
    <p:sldId id="398" r:id="rId15"/>
    <p:sldId id="399" r:id="rId16"/>
    <p:sldId id="362" r:id="rId17"/>
    <p:sldId id="277"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8" d="100"/>
          <a:sy n="78" d="100"/>
        </p:scale>
        <p:origin x="654" y="54"/>
      </p:cViewPr>
      <p:guideLst>
        <p:guide orient="horz" pos="2142"/>
        <p:guide pos="3818"/>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handoutMaster" Target="handoutMasters/handoutMaster1.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716B846A-61F7-49BF-860D-9FA6E39E4EDC}" type="datetimeFigureOut">
              <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auto" latinLnBrk="0" hangingPunct="1">
              <a:lnSpc>
                <a:spcPct val="100000"/>
              </a:lnSpc>
              <a:spcBef>
                <a:spcPct val="0"/>
              </a:spcBef>
              <a:spcAft>
                <a:spcPct val="0"/>
              </a:spcAft>
              <a:buClrTx/>
              <a:buSzTx/>
              <a:buFontTx/>
              <a:buNone/>
              <a:defRPr/>
            </a:pPr>
            <a:fld id="{6A6A9A34-428B-4502-B531-ABFF1180BD76}" type="slidenum">
              <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61.xml"/><Relationship Id="rId17" Type="http://schemas.openxmlformats.org/officeDocument/2006/relationships/tags" Target="../tags/tag60.xml"/><Relationship Id="rId16" Type="http://schemas.openxmlformats.org/officeDocument/2006/relationships/tags" Target="../tags/tag59.xml"/><Relationship Id="rId15" Type="http://schemas.openxmlformats.org/officeDocument/2006/relationships/tags" Target="../tags/tag58.xml"/><Relationship Id="rId14" Type="http://schemas.openxmlformats.org/officeDocument/2006/relationships/tags" Target="../tags/tag57.xml"/><Relationship Id="rId13" Type="http://schemas.openxmlformats.org/officeDocument/2006/relationships/tags" Target="../tags/tag56.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66.xml"/><Relationship Id="rId8" Type="http://schemas.openxmlformats.org/officeDocument/2006/relationships/tags" Target="../tags/tag65.xml"/><Relationship Id="rId7" Type="http://schemas.openxmlformats.org/officeDocument/2006/relationships/tags" Target="../tags/tag64.xml"/><Relationship Id="rId6" Type="http://schemas.openxmlformats.org/officeDocument/2006/relationships/tags" Target="../tags/tag63.xml"/><Relationship Id="rId5" Type="http://schemas.openxmlformats.org/officeDocument/2006/relationships/tags" Target="../tags/tag62.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jpeg"/><Relationship Id="rId15" Type="http://schemas.openxmlformats.org/officeDocument/2006/relationships/notesSlide" Target="../notesSlides/notesSlide1.xml"/><Relationship Id="rId14" Type="http://schemas.openxmlformats.org/officeDocument/2006/relationships/slideLayout" Target="../slideLayouts/slideLayout12.xml"/><Relationship Id="rId13" Type="http://schemas.openxmlformats.org/officeDocument/2006/relationships/tags" Target="../tags/tag70.xml"/><Relationship Id="rId12" Type="http://schemas.openxmlformats.org/officeDocument/2006/relationships/tags" Target="../tags/tag69.xml"/><Relationship Id="rId11" Type="http://schemas.openxmlformats.org/officeDocument/2006/relationships/tags" Target="../tags/tag68.xml"/><Relationship Id="rId10" Type="http://schemas.openxmlformats.org/officeDocument/2006/relationships/tags" Target="../tags/tag67.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image" Target="../media/image5.jpe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 name="图片 9"/>
          <p:cNvPicPr>
            <a:picLocks noChangeAspect="1"/>
          </p:cNvPicPr>
          <p:nvPr/>
        </p:nvPicPr>
        <p:blipFill>
          <a:blip r:embed="rId1">
            <a:grayscl/>
          </a:blip>
          <a:srcRect l="22121" r="38969" b="19988"/>
          <a:stretch>
            <a:fillRect/>
          </a:stretch>
        </p:blipFill>
        <p:spPr>
          <a:xfrm>
            <a:off x="7764145" y="777240"/>
            <a:ext cx="4426585" cy="6076315"/>
          </a:xfrm>
          <a:custGeom>
            <a:avLst/>
            <a:gdLst>
              <a:gd name="connsiteX0" fmla="*/ 4970956 w 4970956"/>
              <a:gd name="connsiteY0" fmla="*/ 0 h 6823632"/>
              <a:gd name="connsiteX1" fmla="*/ 4970955 w 4970956"/>
              <a:gd name="connsiteY1" fmla="*/ 6823632 h 6823632"/>
              <a:gd name="connsiteX2" fmla="*/ 0 w 4970956"/>
              <a:gd name="connsiteY2" fmla="*/ 2796163 h 6823632"/>
            </a:gdLst>
            <a:ahLst/>
            <a:cxnLst>
              <a:cxn ang="0">
                <a:pos x="connsiteX0" y="connsiteY0"/>
              </a:cxn>
              <a:cxn ang="0">
                <a:pos x="connsiteX1" y="connsiteY1"/>
              </a:cxn>
              <a:cxn ang="0">
                <a:pos x="connsiteX2" y="connsiteY2"/>
              </a:cxn>
            </a:cxnLst>
            <a:rect l="l" t="t" r="r" b="b"/>
            <a:pathLst>
              <a:path w="4970956" h="6823632">
                <a:moveTo>
                  <a:pt x="4970956" y="0"/>
                </a:moveTo>
                <a:lnTo>
                  <a:pt x="4970955" y="6823632"/>
                </a:lnTo>
                <a:lnTo>
                  <a:pt x="0" y="2796163"/>
                </a:lnTo>
                <a:close/>
              </a:path>
            </a:pathLst>
          </a:custGeom>
        </p:spPr>
      </p:pic>
      <p:sp>
        <p:nvSpPr>
          <p:cNvPr id="16" name="任意多边形: 形状 15"/>
          <p:cNvSpPr/>
          <p:nvPr/>
        </p:nvSpPr>
        <p:spPr>
          <a:xfrm rot="16200000">
            <a:off x="4604742" y="3100983"/>
            <a:ext cx="603647" cy="519113"/>
          </a:xfrm>
          <a:custGeom>
            <a:avLst/>
            <a:gdLst>
              <a:gd name="connsiteX0" fmla="*/ 919019 w 1838037"/>
              <a:gd name="connsiteY0" fmla="*/ 603392 h 1584515"/>
              <a:gd name="connsiteX1" fmla="*/ 574964 w 1838037"/>
              <a:gd name="connsiteY1" fmla="*/ 1196589 h 1584515"/>
              <a:gd name="connsiteX2" fmla="*/ 1263073 w 1838037"/>
              <a:gd name="connsiteY2" fmla="*/ 1196589 h 1584515"/>
              <a:gd name="connsiteX3" fmla="*/ 919019 w 1838037"/>
              <a:gd name="connsiteY3" fmla="*/ 0 h 1584515"/>
              <a:gd name="connsiteX4" fmla="*/ 1838037 w 1838037"/>
              <a:gd name="connsiteY4" fmla="*/ 1584515 h 1584515"/>
              <a:gd name="connsiteX5" fmla="*/ 0 w 1838037"/>
              <a:gd name="connsiteY5" fmla="*/ 1584515 h 1584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8037" h="1584515">
                <a:moveTo>
                  <a:pt x="919019" y="603392"/>
                </a:moveTo>
                <a:lnTo>
                  <a:pt x="574964" y="1196589"/>
                </a:lnTo>
                <a:lnTo>
                  <a:pt x="1263073" y="1196589"/>
                </a:lnTo>
                <a:close/>
                <a:moveTo>
                  <a:pt x="919019" y="0"/>
                </a:moveTo>
                <a:lnTo>
                  <a:pt x="1838037" y="1584515"/>
                </a:lnTo>
                <a:lnTo>
                  <a:pt x="0" y="1584515"/>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grpSp>
        <p:nvGrpSpPr>
          <p:cNvPr id="8196" name="组合 1"/>
          <p:cNvGrpSpPr/>
          <p:nvPr/>
        </p:nvGrpSpPr>
        <p:grpSpPr>
          <a:xfrm>
            <a:off x="1270" y="875030"/>
            <a:ext cx="5223510" cy="5977890"/>
            <a:chOff x="-1" y="565806"/>
            <a:chExt cx="4933951" cy="5543551"/>
          </a:xfrm>
        </p:grpSpPr>
        <p:pic>
          <p:nvPicPr>
            <p:cNvPr id="50" name="图片 49"/>
            <p:cNvPicPr>
              <a:picLocks noChangeAspect="1"/>
            </p:cNvPicPr>
            <p:nvPr/>
          </p:nvPicPr>
          <p:blipFill rotWithShape="1">
            <a:blip r:embed="rId2">
              <a:duotone>
                <a:prstClr val="black"/>
                <a:schemeClr val="tx2">
                  <a:tint val="45000"/>
                  <a:satMod val="400000"/>
                </a:schemeClr>
              </a:duotone>
            </a:blip>
            <a:srcRect l="8688" t="282" r="51600" b="17821"/>
            <a:stretch>
              <a:fillRect/>
            </a:stretch>
          </p:blipFill>
          <p:spPr>
            <a:xfrm>
              <a:off x="0" y="565806"/>
              <a:ext cx="4778923" cy="5543551"/>
            </a:xfrm>
            <a:custGeom>
              <a:avLst/>
              <a:gdLst>
                <a:gd name="connsiteX0" fmla="*/ 0 w 4841735"/>
                <a:gd name="connsiteY0" fmla="*/ 0 h 5616413"/>
                <a:gd name="connsiteX1" fmla="*/ 4841735 w 4841735"/>
                <a:gd name="connsiteY1" fmla="*/ 2808207 h 5616413"/>
                <a:gd name="connsiteX2" fmla="*/ 0 w 4841735"/>
                <a:gd name="connsiteY2" fmla="*/ 5616413 h 5616413"/>
              </a:gdLst>
              <a:ahLst/>
              <a:cxnLst>
                <a:cxn ang="0">
                  <a:pos x="connsiteX0" y="connsiteY0"/>
                </a:cxn>
                <a:cxn ang="0">
                  <a:pos x="connsiteX1" y="connsiteY1"/>
                </a:cxn>
                <a:cxn ang="0">
                  <a:pos x="connsiteX2" y="connsiteY2"/>
                </a:cxn>
              </a:cxnLst>
              <a:rect l="l" t="t" r="r" b="b"/>
              <a:pathLst>
                <a:path w="4841735" h="5616413">
                  <a:moveTo>
                    <a:pt x="0" y="0"/>
                  </a:moveTo>
                  <a:lnTo>
                    <a:pt x="4841735" y="2808207"/>
                  </a:lnTo>
                  <a:lnTo>
                    <a:pt x="0" y="5616413"/>
                  </a:lnTo>
                  <a:close/>
                </a:path>
              </a:pathLst>
            </a:custGeom>
          </p:spPr>
        </p:pic>
        <p:sp>
          <p:nvSpPr>
            <p:cNvPr id="19" name="任意多边形: 形状 18"/>
            <p:cNvSpPr/>
            <p:nvPr/>
          </p:nvSpPr>
          <p:spPr>
            <a:xfrm rot="5400000">
              <a:off x="-304801" y="870606"/>
              <a:ext cx="5543551" cy="4933951"/>
            </a:xfrm>
            <a:custGeom>
              <a:avLst/>
              <a:gdLst>
                <a:gd name="connsiteX0" fmla="*/ 363359 w 3103418"/>
                <a:gd name="connsiteY0" fmla="*/ 2435214 h 2675360"/>
                <a:gd name="connsiteX1" fmla="*/ 2740059 w 3103418"/>
                <a:gd name="connsiteY1" fmla="*/ 2435214 h 2675360"/>
                <a:gd name="connsiteX2" fmla="*/ 1551709 w 3103418"/>
                <a:gd name="connsiteY2" fmla="*/ 386337 h 2675360"/>
                <a:gd name="connsiteX3" fmla="*/ 0 w 3103418"/>
                <a:gd name="connsiteY3" fmla="*/ 2675360 h 2675360"/>
                <a:gd name="connsiteX4" fmla="*/ 1551709 w 3103418"/>
                <a:gd name="connsiteY4" fmla="*/ 0 h 2675360"/>
                <a:gd name="connsiteX5" fmla="*/ 3103418 w 3103418"/>
                <a:gd name="connsiteY5" fmla="*/ 2675360 h 2675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03418" h="2675360">
                  <a:moveTo>
                    <a:pt x="363359" y="2435214"/>
                  </a:moveTo>
                  <a:lnTo>
                    <a:pt x="2740059" y="2435214"/>
                  </a:lnTo>
                  <a:lnTo>
                    <a:pt x="1551709" y="386337"/>
                  </a:lnTo>
                  <a:close/>
                  <a:moveTo>
                    <a:pt x="0" y="2675360"/>
                  </a:moveTo>
                  <a:lnTo>
                    <a:pt x="1551709" y="0"/>
                  </a:lnTo>
                  <a:lnTo>
                    <a:pt x="3103418" y="267536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grpSp>
      <p:sp>
        <p:nvSpPr>
          <p:cNvPr id="20" name="任意多边形: 形状 19"/>
          <p:cNvSpPr/>
          <p:nvPr/>
        </p:nvSpPr>
        <p:spPr>
          <a:xfrm rot="16200000">
            <a:off x="2726531" y="1137047"/>
            <a:ext cx="536972" cy="463154"/>
          </a:xfrm>
          <a:custGeom>
            <a:avLst/>
            <a:gdLst>
              <a:gd name="connsiteX0" fmla="*/ 919019 w 1838037"/>
              <a:gd name="connsiteY0" fmla="*/ 603392 h 1584515"/>
              <a:gd name="connsiteX1" fmla="*/ 574964 w 1838037"/>
              <a:gd name="connsiteY1" fmla="*/ 1196589 h 1584515"/>
              <a:gd name="connsiteX2" fmla="*/ 1263073 w 1838037"/>
              <a:gd name="connsiteY2" fmla="*/ 1196589 h 1584515"/>
              <a:gd name="connsiteX3" fmla="*/ 919019 w 1838037"/>
              <a:gd name="connsiteY3" fmla="*/ 0 h 1584515"/>
              <a:gd name="connsiteX4" fmla="*/ 1838037 w 1838037"/>
              <a:gd name="connsiteY4" fmla="*/ 1584515 h 1584515"/>
              <a:gd name="connsiteX5" fmla="*/ 0 w 1838037"/>
              <a:gd name="connsiteY5" fmla="*/ 1584515 h 1584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8037" h="1584515">
                <a:moveTo>
                  <a:pt x="919019" y="603392"/>
                </a:moveTo>
                <a:lnTo>
                  <a:pt x="574964" y="1196589"/>
                </a:lnTo>
                <a:lnTo>
                  <a:pt x="1263073" y="1196589"/>
                </a:lnTo>
                <a:close/>
                <a:moveTo>
                  <a:pt x="919019" y="0"/>
                </a:moveTo>
                <a:lnTo>
                  <a:pt x="1838037" y="1584515"/>
                </a:lnTo>
                <a:lnTo>
                  <a:pt x="0" y="158451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sp>
        <p:nvSpPr>
          <p:cNvPr id="43" name="任意多边形: 形状 42"/>
          <p:cNvSpPr/>
          <p:nvPr/>
        </p:nvSpPr>
        <p:spPr>
          <a:xfrm rot="16200000">
            <a:off x="6938645" y="1602105"/>
            <a:ext cx="6076950" cy="4425950"/>
          </a:xfrm>
          <a:custGeom>
            <a:avLst/>
            <a:gdLst>
              <a:gd name="connsiteX0" fmla="*/ 6823632 w 6823632"/>
              <a:gd name="connsiteY0" fmla="*/ 4970956 h 4970956"/>
              <a:gd name="connsiteX1" fmla="*/ 0 w 6823632"/>
              <a:gd name="connsiteY1" fmla="*/ 4970955 h 4970956"/>
              <a:gd name="connsiteX2" fmla="*/ 4027469 w 6823632"/>
              <a:gd name="connsiteY2" fmla="*/ 0 h 4970956"/>
              <a:gd name="connsiteX3" fmla="*/ 6823632 w 6823632"/>
              <a:gd name="connsiteY3" fmla="*/ 4970956 h 4970956"/>
            </a:gdLst>
            <a:ahLst/>
            <a:cxnLst>
              <a:cxn ang="0">
                <a:pos x="connsiteX0" y="connsiteY0"/>
              </a:cxn>
              <a:cxn ang="0">
                <a:pos x="connsiteX1" y="connsiteY1"/>
              </a:cxn>
              <a:cxn ang="0">
                <a:pos x="connsiteX2" y="connsiteY2"/>
              </a:cxn>
              <a:cxn ang="0">
                <a:pos x="connsiteX3" y="connsiteY3"/>
              </a:cxn>
            </a:cxnLst>
            <a:rect l="l" t="t" r="r" b="b"/>
            <a:pathLst>
              <a:path w="6823632" h="4970956">
                <a:moveTo>
                  <a:pt x="6823632" y="4970956"/>
                </a:moveTo>
                <a:lnTo>
                  <a:pt x="0" y="4970955"/>
                </a:lnTo>
                <a:lnTo>
                  <a:pt x="4027469" y="0"/>
                </a:lnTo>
                <a:lnTo>
                  <a:pt x="6823632" y="4970956"/>
                </a:lnTo>
                <a:close/>
              </a:path>
            </a:pathLst>
          </a:custGeom>
          <a:solidFill>
            <a:schemeClr val="accent4">
              <a:lumMod val="60000"/>
              <a:lumOff val="4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sp>
        <p:nvSpPr>
          <p:cNvPr id="41" name="任意多边形: 形状 40"/>
          <p:cNvSpPr/>
          <p:nvPr/>
        </p:nvSpPr>
        <p:spPr>
          <a:xfrm rot="16200000">
            <a:off x="4197985" y="-1139190"/>
            <a:ext cx="3794760" cy="12190095"/>
          </a:xfrm>
          <a:custGeom>
            <a:avLst/>
            <a:gdLst>
              <a:gd name="connsiteX0" fmla="*/ 4061839 w 4061839"/>
              <a:gd name="connsiteY0" fmla="*/ 7221046 h 12192001"/>
              <a:gd name="connsiteX1" fmla="*/ 34370 w 4061839"/>
              <a:gd name="connsiteY1" fmla="*/ 12192001 h 12192001"/>
              <a:gd name="connsiteX2" fmla="*/ 0 w 4061839"/>
              <a:gd name="connsiteY2" fmla="*/ 12192001 h 12192001"/>
              <a:gd name="connsiteX3" fmla="*/ 1 w 4061839"/>
              <a:gd name="connsiteY3" fmla="*/ 0 h 12192001"/>
              <a:gd name="connsiteX4" fmla="*/ 4061839 w 4061839"/>
              <a:gd name="connsiteY4" fmla="*/ 7221046 h 12192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1839" h="12192001">
                <a:moveTo>
                  <a:pt x="4061839" y="7221046"/>
                </a:moveTo>
                <a:lnTo>
                  <a:pt x="34370" y="12192001"/>
                </a:lnTo>
                <a:lnTo>
                  <a:pt x="0" y="12192001"/>
                </a:lnTo>
                <a:lnTo>
                  <a:pt x="1" y="0"/>
                </a:lnTo>
                <a:lnTo>
                  <a:pt x="4061839" y="722104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sp>
        <p:nvSpPr>
          <p:cNvPr id="8200" name="文本框 47"/>
          <p:cNvSpPr txBox="1"/>
          <p:nvPr/>
        </p:nvSpPr>
        <p:spPr>
          <a:xfrm>
            <a:off x="4813776" y="479584"/>
            <a:ext cx="2621756" cy="85280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dist" eaLnBrk="1" hangingPunct="1">
              <a:lnSpc>
                <a:spcPct val="100000"/>
              </a:lnSpc>
              <a:spcBef>
                <a:spcPct val="0"/>
              </a:spcBef>
              <a:buFontTx/>
              <a:buNone/>
            </a:pPr>
            <a:r>
              <a:rPr lang="en-US" altLang="zh-CN" sz="4950" dirty="0">
                <a:solidFill>
                  <a:srgbClr val="68D7D8"/>
                </a:solidFill>
              </a:rPr>
              <a:t>2019</a:t>
            </a:r>
            <a:endParaRPr lang="zh-CN" altLang="en-US" sz="4950" dirty="0">
              <a:solidFill>
                <a:srgbClr val="68D7D8"/>
              </a:solidFill>
            </a:endParaRPr>
          </a:p>
        </p:txBody>
      </p:sp>
      <p:sp>
        <p:nvSpPr>
          <p:cNvPr id="11" name="等腰三角形 10"/>
          <p:cNvSpPr/>
          <p:nvPr/>
        </p:nvSpPr>
        <p:spPr>
          <a:xfrm rot="5400000">
            <a:off x="-371475" y="1296035"/>
            <a:ext cx="5851525" cy="5107305"/>
          </a:xfrm>
          <a:prstGeom prst="triangle">
            <a:avLst/>
          </a:prstGeom>
          <a:solidFill>
            <a:schemeClr val="accent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sp>
        <p:nvSpPr>
          <p:cNvPr id="13" name="任意多边形: 形状 12"/>
          <p:cNvSpPr/>
          <p:nvPr/>
        </p:nvSpPr>
        <p:spPr>
          <a:xfrm rot="5400000" flipH="1">
            <a:off x="1487091" y="5310188"/>
            <a:ext cx="536972" cy="463154"/>
          </a:xfrm>
          <a:custGeom>
            <a:avLst/>
            <a:gdLst>
              <a:gd name="connsiteX0" fmla="*/ 919019 w 1838037"/>
              <a:gd name="connsiteY0" fmla="*/ 603392 h 1584515"/>
              <a:gd name="connsiteX1" fmla="*/ 574964 w 1838037"/>
              <a:gd name="connsiteY1" fmla="*/ 1196589 h 1584515"/>
              <a:gd name="connsiteX2" fmla="*/ 1263073 w 1838037"/>
              <a:gd name="connsiteY2" fmla="*/ 1196589 h 1584515"/>
              <a:gd name="connsiteX3" fmla="*/ 919019 w 1838037"/>
              <a:gd name="connsiteY3" fmla="*/ 0 h 1584515"/>
              <a:gd name="connsiteX4" fmla="*/ 1838037 w 1838037"/>
              <a:gd name="connsiteY4" fmla="*/ 1584515 h 1584515"/>
              <a:gd name="connsiteX5" fmla="*/ 0 w 1838037"/>
              <a:gd name="connsiteY5" fmla="*/ 1584515 h 1584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8037" h="1584515">
                <a:moveTo>
                  <a:pt x="919019" y="603392"/>
                </a:moveTo>
                <a:lnTo>
                  <a:pt x="574964" y="1196589"/>
                </a:lnTo>
                <a:lnTo>
                  <a:pt x="1263073" y="1196589"/>
                </a:lnTo>
                <a:close/>
                <a:moveTo>
                  <a:pt x="919019" y="0"/>
                </a:moveTo>
                <a:lnTo>
                  <a:pt x="1838037" y="1584515"/>
                </a:lnTo>
                <a:lnTo>
                  <a:pt x="0" y="158451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sp>
        <p:nvSpPr>
          <p:cNvPr id="14" name="任意多边形: 形状 13"/>
          <p:cNvSpPr/>
          <p:nvPr/>
        </p:nvSpPr>
        <p:spPr>
          <a:xfrm rot="5400000" flipH="1">
            <a:off x="9194006" y="965597"/>
            <a:ext cx="602456" cy="519113"/>
          </a:xfrm>
          <a:custGeom>
            <a:avLst/>
            <a:gdLst>
              <a:gd name="connsiteX0" fmla="*/ 919019 w 1838037"/>
              <a:gd name="connsiteY0" fmla="*/ 603392 h 1584515"/>
              <a:gd name="connsiteX1" fmla="*/ 574964 w 1838037"/>
              <a:gd name="connsiteY1" fmla="*/ 1196589 h 1584515"/>
              <a:gd name="connsiteX2" fmla="*/ 1263073 w 1838037"/>
              <a:gd name="connsiteY2" fmla="*/ 1196589 h 1584515"/>
              <a:gd name="connsiteX3" fmla="*/ 919019 w 1838037"/>
              <a:gd name="connsiteY3" fmla="*/ 0 h 1584515"/>
              <a:gd name="connsiteX4" fmla="*/ 1838037 w 1838037"/>
              <a:gd name="connsiteY4" fmla="*/ 1584515 h 1584515"/>
              <a:gd name="connsiteX5" fmla="*/ 0 w 1838037"/>
              <a:gd name="connsiteY5" fmla="*/ 1584515 h 1584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8037" h="1584515">
                <a:moveTo>
                  <a:pt x="919019" y="603392"/>
                </a:moveTo>
                <a:lnTo>
                  <a:pt x="574964" y="1196589"/>
                </a:lnTo>
                <a:lnTo>
                  <a:pt x="1263073" y="1196589"/>
                </a:lnTo>
                <a:close/>
                <a:moveTo>
                  <a:pt x="919019" y="0"/>
                </a:moveTo>
                <a:lnTo>
                  <a:pt x="1838037" y="1584515"/>
                </a:lnTo>
                <a:lnTo>
                  <a:pt x="0" y="1584515"/>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pic>
        <p:nvPicPr>
          <p:cNvPr id="9" name="纯音乐 - 爱的协奏曲 - concerto pour unr j">
            <a:hlinkClick r:id="" action="ppaction://media"/>
          </p:cNvPr>
          <p:cNvPicPr>
            <a:picLocks noChangeAspect="1"/>
          </p:cNvPicPr>
          <p:nvPr/>
        </p:nvPicPr>
        <p:blipFill>
          <a:blip r:embed="rId3"/>
          <a:stretch>
            <a:fillRect/>
          </a:stretch>
        </p:blipFill>
        <p:spPr>
          <a:xfrm>
            <a:off x="838200" y="875110"/>
            <a:ext cx="457200" cy="457200"/>
          </a:xfrm>
          <a:prstGeom prst="rect">
            <a:avLst/>
          </a:prstGeom>
          <a:noFill/>
          <a:ln w="9525">
            <a:noFill/>
          </a:ln>
        </p:spPr>
      </p:pic>
      <p:pic>
        <p:nvPicPr>
          <p:cNvPr id="8206" name="图片 5" descr="logo"/>
          <p:cNvPicPr>
            <a:picLocks noChangeAspect="1"/>
          </p:cNvPicPr>
          <p:nvPr/>
        </p:nvPicPr>
        <p:blipFill>
          <a:blip r:embed="rId4"/>
          <a:stretch>
            <a:fillRect/>
          </a:stretch>
        </p:blipFill>
        <p:spPr>
          <a:xfrm>
            <a:off x="4228386" y="1332151"/>
            <a:ext cx="4489847" cy="2018109"/>
          </a:xfrm>
          <a:prstGeom prst="rect">
            <a:avLst/>
          </a:prstGeom>
          <a:noFill/>
          <a:ln w="9525">
            <a:noFill/>
          </a:ln>
        </p:spPr>
      </p:pic>
      <p:sp>
        <p:nvSpPr>
          <p:cNvPr id="2" name="文本框 1"/>
          <p:cNvSpPr txBox="1"/>
          <p:nvPr/>
        </p:nvSpPr>
        <p:spPr>
          <a:xfrm>
            <a:off x="5382895" y="5355590"/>
            <a:ext cx="1993265" cy="645160"/>
          </a:xfrm>
          <a:prstGeom prst="rect">
            <a:avLst/>
          </a:prstGeom>
          <a:noFill/>
        </p:spPr>
        <p:txBody>
          <a:bodyPr wrap="square" rtlCol="0">
            <a:spAutoFit/>
          </a:bodyPr>
          <a:p>
            <a:r>
              <a:rPr lang="en-US" altLang="zh-CN"/>
              <a:t>by--</a:t>
            </a:r>
            <a:r>
              <a:rPr lang="zh-CN" altLang="en-US"/>
              <a:t>乔木老师 </a:t>
            </a:r>
            <a:r>
              <a:rPr lang="en-US" altLang="zh-CN"/>
              <a:t>QQ:1919270709</a:t>
            </a:r>
            <a:endParaRPr lang="en-US" altLang="zh-CN"/>
          </a:p>
        </p:txBody>
      </p:sp>
      <p:sp>
        <p:nvSpPr>
          <p:cNvPr id="3" name="矩形 2"/>
          <p:cNvSpPr/>
          <p:nvPr>
            <p:custDataLst>
              <p:tags r:id="rId5"/>
            </p:custDataLst>
          </p:nvPr>
        </p:nvSpPr>
        <p:spPr>
          <a:xfrm>
            <a:off x="5589905" y="4168140"/>
            <a:ext cx="2563495" cy="596900"/>
          </a:xfrm>
          <a:prstGeom prst="rect">
            <a:avLst/>
          </a:prstGeom>
        </p:spPr>
        <p:txBody>
          <a:bodyPr vert="horz" wrap="square" lIns="90000" tIns="46800" rIns="90000" bIns="46800" anchor="ctr" anchorCtr="0">
            <a:noAutofit/>
          </a:bodyPr>
          <a:p>
            <a:pPr marL="0" lvl="0" indent="0" algn="ctr">
              <a:lnSpc>
                <a:spcPct val="130000"/>
              </a:lnSpc>
              <a:spcBef>
                <a:spcPts val="0"/>
              </a:spcBef>
              <a:spcAft>
                <a:spcPts val="0"/>
              </a:spcAft>
              <a:buSzPct val="100000"/>
            </a:pPr>
            <a:r>
              <a:rPr lang="zh-CN" altLang="en-US" sz="3200" dirty="0" smtClean="0">
                <a:solidFill>
                  <a:schemeClr val="tx1"/>
                </a:solidFill>
                <a:latin typeface="微软雅黑" panose="020B0503020204020204" charset="-122"/>
                <a:ea typeface="微软雅黑" panose="020B0503020204020204" charset="-122"/>
                <a:cs typeface="微软雅黑" panose="020B0503020204020204" charset="-122"/>
              </a:rPr>
              <a:t>多任务</a:t>
            </a:r>
            <a:r>
              <a:rPr lang="en-US" altLang="zh-CN" sz="3200" dirty="0" smtClean="0">
                <a:solidFill>
                  <a:schemeClr val="tx1"/>
                </a:solidFill>
                <a:latin typeface="微软雅黑" panose="020B0503020204020204" charset="-122"/>
                <a:ea typeface="微软雅黑" panose="020B0503020204020204" charset="-122"/>
                <a:cs typeface="微软雅黑" panose="020B0503020204020204" charset="-122"/>
              </a:rPr>
              <a:t>-</a:t>
            </a:r>
            <a:r>
              <a:rPr lang="zh-CN" altLang="en-US" sz="3200" dirty="0" smtClean="0">
                <a:solidFill>
                  <a:schemeClr val="tx1"/>
                </a:solidFill>
                <a:latin typeface="微软雅黑" panose="020B0503020204020204" charset="-122"/>
                <a:ea typeface="微软雅黑" panose="020B0503020204020204" charset="-122"/>
                <a:cs typeface="微软雅黑" panose="020B0503020204020204" charset="-122"/>
              </a:rPr>
              <a:t>协程</a:t>
            </a:r>
            <a:endParaRPr lang="zh-CN" altLang="en-US" sz="3200" dirty="0" smtClean="0">
              <a:solidFill>
                <a:schemeClr val="tx1"/>
              </a:solidFill>
              <a:latin typeface="微软雅黑" panose="020B0503020204020204" charset="-122"/>
              <a:ea typeface="微软雅黑" panose="020B0503020204020204" charset="-122"/>
              <a:cs typeface="微软雅黑" panose="020B0503020204020204" charset="-122"/>
            </a:endParaRPr>
          </a:p>
        </p:txBody>
      </p:sp>
      <p:grpSp>
        <p:nvGrpSpPr>
          <p:cNvPr id="4" name="组合 3"/>
          <p:cNvGrpSpPr/>
          <p:nvPr>
            <p:custDataLst>
              <p:tags r:id="rId6"/>
            </p:custDataLst>
          </p:nvPr>
        </p:nvGrpSpPr>
        <p:grpSpPr>
          <a:xfrm rot="0">
            <a:off x="4684395" y="3808730"/>
            <a:ext cx="1064260" cy="1169670"/>
            <a:chOff x="2269022" y="2987480"/>
            <a:chExt cx="899403" cy="988076"/>
          </a:xfrm>
        </p:grpSpPr>
        <p:sp>
          <p:nvSpPr>
            <p:cNvPr id="23" name="Freeform 6"/>
            <p:cNvSpPr/>
            <p:nvPr>
              <p:custDataLst>
                <p:tags r:id="rId7"/>
              </p:custDataLst>
            </p:nvPr>
          </p:nvSpPr>
          <p:spPr bwMode="auto">
            <a:xfrm>
              <a:off x="2319693" y="3102756"/>
              <a:ext cx="539642" cy="727123"/>
            </a:xfrm>
            <a:custGeom>
              <a:avLst/>
              <a:gdLst>
                <a:gd name="T0" fmla="*/ 0 w 426"/>
                <a:gd name="T1" fmla="*/ 0 h 574"/>
                <a:gd name="T2" fmla="*/ 72 w 426"/>
                <a:gd name="T3" fmla="*/ 574 h 574"/>
                <a:gd name="T4" fmla="*/ 426 w 426"/>
                <a:gd name="T5" fmla="*/ 224 h 574"/>
                <a:gd name="T6" fmla="*/ 0 w 426"/>
                <a:gd name="T7" fmla="*/ 0 h 574"/>
              </a:gdLst>
              <a:ahLst/>
              <a:cxnLst>
                <a:cxn ang="0">
                  <a:pos x="T0" y="T1"/>
                </a:cxn>
                <a:cxn ang="0">
                  <a:pos x="T2" y="T3"/>
                </a:cxn>
                <a:cxn ang="0">
                  <a:pos x="T4" y="T5"/>
                </a:cxn>
                <a:cxn ang="0">
                  <a:pos x="T6" y="T7"/>
                </a:cxn>
              </a:cxnLst>
              <a:rect l="0" t="0" r="r" b="b"/>
              <a:pathLst>
                <a:path w="426" h="574">
                  <a:moveTo>
                    <a:pt x="0" y="0"/>
                  </a:moveTo>
                  <a:lnTo>
                    <a:pt x="72" y="574"/>
                  </a:lnTo>
                  <a:lnTo>
                    <a:pt x="426" y="224"/>
                  </a:lnTo>
                  <a:lnTo>
                    <a:pt x="0" y="0"/>
                  </a:lnTo>
                  <a:close/>
                </a:path>
              </a:pathLst>
            </a:custGeom>
            <a:solidFill>
              <a:schemeClr val="accent1">
                <a:lumMod val="75000"/>
              </a:schemeClr>
            </a:solidFill>
            <a:ln>
              <a:noFill/>
            </a:ln>
          </p:spPr>
          <p:txBody>
            <a:bodyPr vert="horz" wrap="square" lIns="54000" tIns="35100" rIns="67500" bIns="35100" numCol="1" anchor="ctr" anchorCtr="0" compatLnSpc="1">
              <a:normAutofit/>
            </a:bodyPr>
            <a:p>
              <a:endParaRPr lang="zh-CN" altLang="en-US" sz="1350"/>
            </a:p>
          </p:txBody>
        </p:sp>
        <p:sp>
          <p:nvSpPr>
            <p:cNvPr id="29" name="Freeform 5"/>
            <p:cNvSpPr/>
            <p:nvPr>
              <p:custDataLst>
                <p:tags r:id="rId8"/>
              </p:custDataLst>
            </p:nvPr>
          </p:nvSpPr>
          <p:spPr bwMode="auto">
            <a:xfrm>
              <a:off x="2410900" y="2987480"/>
              <a:ext cx="623249" cy="842398"/>
            </a:xfrm>
            <a:custGeom>
              <a:avLst/>
              <a:gdLst>
                <a:gd name="T0" fmla="*/ 30 w 492"/>
                <a:gd name="T1" fmla="*/ 0 h 665"/>
                <a:gd name="T2" fmla="*/ 0 w 492"/>
                <a:gd name="T3" fmla="*/ 665 h 665"/>
                <a:gd name="T4" fmla="*/ 492 w 492"/>
                <a:gd name="T5" fmla="*/ 181 h 665"/>
                <a:gd name="T6" fmla="*/ 30 w 492"/>
                <a:gd name="T7" fmla="*/ 0 h 665"/>
              </a:gdLst>
              <a:ahLst/>
              <a:cxnLst>
                <a:cxn ang="0">
                  <a:pos x="T0" y="T1"/>
                </a:cxn>
                <a:cxn ang="0">
                  <a:pos x="T2" y="T3"/>
                </a:cxn>
                <a:cxn ang="0">
                  <a:pos x="T4" y="T5"/>
                </a:cxn>
                <a:cxn ang="0">
                  <a:pos x="T6" y="T7"/>
                </a:cxn>
              </a:cxnLst>
              <a:rect l="0" t="0" r="r" b="b"/>
              <a:pathLst>
                <a:path w="492" h="665">
                  <a:moveTo>
                    <a:pt x="30" y="0"/>
                  </a:moveTo>
                  <a:lnTo>
                    <a:pt x="0" y="665"/>
                  </a:lnTo>
                  <a:lnTo>
                    <a:pt x="492" y="181"/>
                  </a:lnTo>
                  <a:lnTo>
                    <a:pt x="30" y="0"/>
                  </a:lnTo>
                  <a:close/>
                </a:path>
              </a:pathLst>
            </a:custGeom>
            <a:solidFill>
              <a:schemeClr val="accent1"/>
            </a:solidFill>
            <a:ln>
              <a:noFill/>
            </a:ln>
          </p:spPr>
          <p:txBody>
            <a:bodyPr vert="horz" wrap="square" lIns="54000" tIns="35100" rIns="67500" bIns="35100" numCol="1" anchor="ctr" anchorCtr="0" compatLnSpc="1">
              <a:normAutofit/>
            </a:bodyPr>
            <a:p>
              <a:endParaRPr lang="zh-CN" altLang="en-US" sz="1350"/>
            </a:p>
          </p:txBody>
        </p:sp>
        <p:sp>
          <p:nvSpPr>
            <p:cNvPr id="30" name="Freeform 7"/>
            <p:cNvSpPr/>
            <p:nvPr>
              <p:custDataLst>
                <p:tags r:id="rId9"/>
              </p:custDataLst>
            </p:nvPr>
          </p:nvSpPr>
          <p:spPr bwMode="auto">
            <a:xfrm>
              <a:off x="2269022" y="3083754"/>
              <a:ext cx="899403" cy="891802"/>
            </a:xfrm>
            <a:custGeom>
              <a:avLst/>
              <a:gdLst>
                <a:gd name="T0" fmla="*/ 705 w 710"/>
                <a:gd name="T1" fmla="*/ 0 h 704"/>
                <a:gd name="T2" fmla="*/ 710 w 710"/>
                <a:gd name="T3" fmla="*/ 5 h 704"/>
                <a:gd name="T4" fmla="*/ 0 w 710"/>
                <a:gd name="T5" fmla="*/ 704 h 704"/>
                <a:gd name="T6" fmla="*/ 0 w 710"/>
                <a:gd name="T7" fmla="*/ 704 h 704"/>
                <a:gd name="T8" fmla="*/ 705 w 710"/>
                <a:gd name="T9" fmla="*/ 0 h 704"/>
              </a:gdLst>
              <a:ahLst/>
              <a:cxnLst>
                <a:cxn ang="0">
                  <a:pos x="T0" y="T1"/>
                </a:cxn>
                <a:cxn ang="0">
                  <a:pos x="T2" y="T3"/>
                </a:cxn>
                <a:cxn ang="0">
                  <a:pos x="T4" y="T5"/>
                </a:cxn>
                <a:cxn ang="0">
                  <a:pos x="T6" y="T7"/>
                </a:cxn>
                <a:cxn ang="0">
                  <a:pos x="T8" y="T9"/>
                </a:cxn>
              </a:cxnLst>
              <a:rect l="0" t="0" r="r" b="b"/>
              <a:pathLst>
                <a:path w="710" h="704">
                  <a:moveTo>
                    <a:pt x="705" y="0"/>
                  </a:moveTo>
                  <a:lnTo>
                    <a:pt x="710" y="5"/>
                  </a:lnTo>
                  <a:lnTo>
                    <a:pt x="0" y="704"/>
                  </a:lnTo>
                  <a:lnTo>
                    <a:pt x="0" y="704"/>
                  </a:lnTo>
                  <a:lnTo>
                    <a:pt x="705" y="0"/>
                  </a:lnTo>
                  <a:close/>
                </a:path>
              </a:pathLst>
            </a:custGeom>
            <a:solidFill>
              <a:schemeClr val="accent1"/>
            </a:solidFill>
            <a:ln>
              <a:noFill/>
            </a:ln>
          </p:spPr>
          <p:txBody>
            <a:bodyPr vert="horz" wrap="square" lIns="54000" tIns="35100" rIns="67500" bIns="35100" numCol="1" anchor="ctr" anchorCtr="0" compatLnSpc="1">
              <a:normAutofit/>
            </a:bodyPr>
            <a:p>
              <a:endParaRPr lang="zh-CN" altLang="en-US" sz="1350"/>
            </a:p>
          </p:txBody>
        </p:sp>
      </p:grpSp>
      <p:cxnSp>
        <p:nvCxnSpPr>
          <p:cNvPr id="21" name="直接连接符 20"/>
          <p:cNvCxnSpPr/>
          <p:nvPr>
            <p:custDataLst>
              <p:tags r:id="rId10"/>
            </p:custDataLst>
          </p:nvPr>
        </p:nvCxnSpPr>
        <p:spPr>
          <a:xfrm flipH="1">
            <a:off x="5015865" y="4827270"/>
            <a:ext cx="29159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custDataLst>
              <p:tags r:id="rId11"/>
            </p:custDataLst>
          </p:nvPr>
        </p:nvCxnSpPr>
        <p:spPr>
          <a:xfrm flipH="1">
            <a:off x="5748655" y="4185920"/>
            <a:ext cx="218313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4" name="文本框 33"/>
          <p:cNvSpPr txBox="1"/>
          <p:nvPr>
            <p:custDataLst>
              <p:tags r:id="rId12"/>
            </p:custDataLst>
          </p:nvPr>
        </p:nvSpPr>
        <p:spPr>
          <a:xfrm>
            <a:off x="4813935" y="3904615"/>
            <a:ext cx="652145" cy="563245"/>
          </a:xfrm>
          <a:prstGeom prst="rect">
            <a:avLst/>
          </a:prstGeom>
          <a:noFill/>
        </p:spPr>
        <p:txBody>
          <a:bodyPr vert="horz" wrap="square" lIns="54000" tIns="35100" rIns="67500" bIns="35100" rtlCol="0" anchor="ctr" anchorCtr="0">
            <a:normAutofit/>
          </a:bodyPr>
          <a:p>
            <a:pPr algn="ctr"/>
            <a:r>
              <a:rPr lang="en-US" altLang="zh-CN" dirty="0">
                <a:solidFill>
                  <a:schemeClr val="bg1"/>
                </a:solidFill>
              </a:rPr>
              <a:t>01</a:t>
            </a:r>
            <a:endParaRPr lang="zh-CN" altLang="en-US" dirty="0">
              <a:solidFill>
                <a:schemeClr val="bg1"/>
              </a:solidFill>
            </a:endParaRPr>
          </a:p>
        </p:txBody>
      </p:sp>
    </p:spTree>
    <p:custDataLst>
      <p:tags r:id="rId13"/>
    </p:custData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34" name="图片 5" descr="logo"/>
          <p:cNvPicPr>
            <a:picLocks noChangeAspect="1"/>
          </p:cNvPicPr>
          <p:nvPr/>
        </p:nvPicPr>
        <p:blipFill>
          <a:blip r:embed="rId1"/>
          <a:stretch>
            <a:fillRect/>
          </a:stretch>
        </p:blipFill>
        <p:spPr>
          <a:xfrm>
            <a:off x="9030970" y="635"/>
            <a:ext cx="3011170" cy="1354455"/>
          </a:xfrm>
          <a:prstGeom prst="rect">
            <a:avLst/>
          </a:prstGeom>
          <a:noFill/>
          <a:ln w="9525">
            <a:noFill/>
          </a:ln>
        </p:spPr>
      </p:pic>
      <p:sp>
        <p:nvSpPr>
          <p:cNvPr id="2" name="文本框 1"/>
          <p:cNvSpPr txBox="1"/>
          <p:nvPr/>
        </p:nvSpPr>
        <p:spPr>
          <a:xfrm>
            <a:off x="34925" y="635"/>
            <a:ext cx="7738110" cy="1014730"/>
          </a:xfrm>
          <a:prstGeom prst="rect">
            <a:avLst/>
          </a:prstGeom>
          <a:noFill/>
        </p:spPr>
        <p:txBody>
          <a:bodyPr wrap="square" rtlCol="0">
            <a:spAutoFit/>
          </a:bodyPr>
          <a:p>
            <a:r>
              <a:rPr lang="zh-CN" sz="600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rPr>
              <a:t>生成器</a:t>
            </a:r>
            <a:endParaRPr lang="zh-CN" sz="600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endParaRPr>
          </a:p>
        </p:txBody>
      </p:sp>
      <p:sp>
        <p:nvSpPr>
          <p:cNvPr id="3" name="文本框 2"/>
          <p:cNvSpPr txBox="1"/>
          <p:nvPr/>
        </p:nvSpPr>
        <p:spPr>
          <a:xfrm>
            <a:off x="30480" y="1310640"/>
            <a:ext cx="12223750" cy="3046095"/>
          </a:xfrm>
          <a:prstGeom prst="rect">
            <a:avLst/>
          </a:prstGeom>
          <a:noFill/>
        </p:spPr>
        <p:txBody>
          <a:bodyPr wrap="square" rtlCol="0">
            <a:spAutoFit/>
          </a:bodyPr>
          <a:p>
            <a:pPr lvl="0"/>
            <a:r>
              <a:rPr lang="en-US" sz="3200">
                <a:latin typeface="微软雅黑" panose="020B0503020204020204" charset="-122"/>
                <a:ea typeface="微软雅黑" panose="020B0503020204020204" charset="-122"/>
                <a:cs typeface="微软雅黑" panose="020B0503020204020204" charset="-122"/>
              </a:rPr>
              <a:t>	</a:t>
            </a:r>
            <a:r>
              <a:rPr sz="3200">
                <a:latin typeface="微软雅黑" panose="020B0503020204020204" charset="-122"/>
                <a:ea typeface="微软雅黑" panose="020B0503020204020204" charset="-122"/>
                <a:cs typeface="微软雅黑" panose="020B0503020204020204" charset="-122"/>
              </a:rPr>
              <a:t>使用send唤醒</a:t>
            </a:r>
            <a:endParaRPr sz="3200">
              <a:latin typeface="微软雅黑" panose="020B0503020204020204" charset="-122"/>
              <a:ea typeface="微软雅黑" panose="020B0503020204020204" charset="-122"/>
              <a:cs typeface="微软雅黑" panose="020B0503020204020204" charset="-122"/>
            </a:endParaRPr>
          </a:p>
          <a:p>
            <a:pPr lvl="0"/>
            <a:r>
              <a:rPr sz="3200">
                <a:latin typeface="微软雅黑" panose="020B0503020204020204" charset="-122"/>
                <a:ea typeface="微软雅黑" panose="020B0503020204020204" charset="-122"/>
                <a:cs typeface="微软雅黑" panose="020B0503020204020204" charset="-122"/>
              </a:rPr>
              <a:t>我们除了可以使用next()函数来唤醒生成器继续执行外，还可以使用send()函数来唤醒执行。使用send()函数的一个好处是可以在唤醒的同时向断点处传入一个附加数据。</a:t>
            </a:r>
            <a:endParaRPr sz="3200">
              <a:latin typeface="微软雅黑" panose="020B0503020204020204" charset="-122"/>
              <a:ea typeface="微软雅黑" panose="020B0503020204020204" charset="-122"/>
              <a:cs typeface="微软雅黑" panose="020B0503020204020204" charset="-122"/>
            </a:endParaRPr>
          </a:p>
          <a:p>
            <a:pPr lvl="0"/>
            <a:endParaRPr sz="3200">
              <a:latin typeface="微软雅黑" panose="020B0503020204020204" charset="-122"/>
              <a:ea typeface="微软雅黑" panose="020B0503020204020204" charset="-122"/>
              <a:cs typeface="微软雅黑" panose="020B0503020204020204" charset="-122"/>
            </a:endParaRPr>
          </a:p>
          <a:p>
            <a:pPr lvl="0"/>
            <a:endParaRPr sz="320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34" name="图片 5" descr="logo"/>
          <p:cNvPicPr>
            <a:picLocks noChangeAspect="1"/>
          </p:cNvPicPr>
          <p:nvPr/>
        </p:nvPicPr>
        <p:blipFill>
          <a:blip r:embed="rId1"/>
          <a:stretch>
            <a:fillRect/>
          </a:stretch>
        </p:blipFill>
        <p:spPr>
          <a:xfrm>
            <a:off x="9030970" y="635"/>
            <a:ext cx="3011170" cy="1354455"/>
          </a:xfrm>
          <a:prstGeom prst="rect">
            <a:avLst/>
          </a:prstGeom>
          <a:noFill/>
          <a:ln w="9525">
            <a:noFill/>
          </a:ln>
        </p:spPr>
      </p:pic>
      <p:sp>
        <p:nvSpPr>
          <p:cNvPr id="2" name="文本框 1"/>
          <p:cNvSpPr txBox="1"/>
          <p:nvPr/>
        </p:nvSpPr>
        <p:spPr>
          <a:xfrm>
            <a:off x="34925" y="635"/>
            <a:ext cx="7738110" cy="1014730"/>
          </a:xfrm>
          <a:prstGeom prst="rect">
            <a:avLst/>
          </a:prstGeom>
          <a:noFill/>
        </p:spPr>
        <p:txBody>
          <a:bodyPr wrap="square" rtlCol="0">
            <a:spAutoFit/>
          </a:bodyPr>
          <a:p>
            <a:r>
              <a:rPr lang="zh-CN" sz="600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rPr>
              <a:t>协程</a:t>
            </a:r>
            <a:endParaRPr lang="zh-CN" sz="600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endParaRPr>
          </a:p>
        </p:txBody>
      </p:sp>
      <p:sp>
        <p:nvSpPr>
          <p:cNvPr id="3" name="文本框 2"/>
          <p:cNvSpPr txBox="1"/>
          <p:nvPr/>
        </p:nvSpPr>
        <p:spPr>
          <a:xfrm>
            <a:off x="30480" y="1310640"/>
            <a:ext cx="12223750" cy="5015865"/>
          </a:xfrm>
          <a:prstGeom prst="rect">
            <a:avLst/>
          </a:prstGeom>
          <a:noFill/>
        </p:spPr>
        <p:txBody>
          <a:bodyPr wrap="square" rtlCol="0">
            <a:spAutoFit/>
          </a:bodyPr>
          <a:p>
            <a:pPr lvl="0"/>
            <a:r>
              <a:rPr sz="2000">
                <a:latin typeface="微软雅黑" panose="020B0503020204020204" charset="-122"/>
                <a:ea typeface="微软雅黑" panose="020B0503020204020204" charset="-122"/>
                <a:cs typeface="微软雅黑" panose="020B0503020204020204" charset="-122"/>
              </a:rPr>
              <a:t>协程，又称微线程，纤程。英文名Coroutine。</a:t>
            </a:r>
            <a:endParaRPr sz="2000">
              <a:latin typeface="微软雅黑" panose="020B0503020204020204" charset="-122"/>
              <a:ea typeface="微软雅黑" panose="020B0503020204020204" charset="-122"/>
              <a:cs typeface="微软雅黑" panose="020B0503020204020204" charset="-122"/>
            </a:endParaRPr>
          </a:p>
          <a:p>
            <a:pPr lvl="0"/>
            <a:endParaRPr sz="2000">
              <a:latin typeface="微软雅黑" panose="020B0503020204020204" charset="-122"/>
              <a:ea typeface="微软雅黑" panose="020B0503020204020204" charset="-122"/>
              <a:cs typeface="微软雅黑" panose="020B0503020204020204" charset="-122"/>
            </a:endParaRPr>
          </a:p>
          <a:p>
            <a:pPr lvl="0"/>
            <a:r>
              <a:rPr sz="2000">
                <a:latin typeface="微软雅黑" panose="020B0503020204020204" charset="-122"/>
                <a:ea typeface="微软雅黑" panose="020B0503020204020204" charset="-122"/>
                <a:cs typeface="微软雅黑" panose="020B0503020204020204" charset="-122"/>
              </a:rPr>
              <a:t>协程是啥</a:t>
            </a:r>
            <a:endParaRPr sz="2000">
              <a:latin typeface="微软雅黑" panose="020B0503020204020204" charset="-122"/>
              <a:ea typeface="微软雅黑" panose="020B0503020204020204" charset="-122"/>
              <a:cs typeface="微软雅黑" panose="020B0503020204020204" charset="-122"/>
            </a:endParaRPr>
          </a:p>
          <a:p>
            <a:pPr lvl="0"/>
            <a:r>
              <a:rPr sz="2000">
                <a:latin typeface="微软雅黑" panose="020B0503020204020204" charset="-122"/>
                <a:ea typeface="微软雅黑" panose="020B0503020204020204" charset="-122"/>
                <a:cs typeface="微软雅黑" panose="020B0503020204020204" charset="-122"/>
              </a:rPr>
              <a:t>协程是python个中另外一种实现多任务的方式，只不过比线程更小占用更小执行单元（理解为需要的资源）。 为啥说它是一个执行单元，因为它自带CPU上下文。这样只要在合适的时机， 我们可以把一个协程 切换到另一个协程。 只要这个过程中保存或恢复 CPU上下文那么程序还是可以运行的。</a:t>
            </a:r>
            <a:endParaRPr sz="2000">
              <a:latin typeface="微软雅黑" panose="020B0503020204020204" charset="-122"/>
              <a:ea typeface="微软雅黑" panose="020B0503020204020204" charset="-122"/>
              <a:cs typeface="微软雅黑" panose="020B0503020204020204" charset="-122"/>
            </a:endParaRPr>
          </a:p>
          <a:p>
            <a:pPr lvl="0"/>
            <a:endParaRPr sz="2000">
              <a:latin typeface="微软雅黑" panose="020B0503020204020204" charset="-122"/>
              <a:ea typeface="微软雅黑" panose="020B0503020204020204" charset="-122"/>
              <a:cs typeface="微软雅黑" panose="020B0503020204020204" charset="-122"/>
            </a:endParaRPr>
          </a:p>
          <a:p>
            <a:pPr lvl="0"/>
            <a:r>
              <a:rPr sz="2000">
                <a:latin typeface="微软雅黑" panose="020B0503020204020204" charset="-122"/>
                <a:ea typeface="微软雅黑" panose="020B0503020204020204" charset="-122"/>
                <a:cs typeface="微软雅黑" panose="020B0503020204020204" charset="-122"/>
              </a:rPr>
              <a:t>通俗的理解：在一个线程中的某个函数，可以在任何地方保存当前函数的一些临时变量等信息，然后切换到另外一个函数中执行，注意不是通过调用函数的方式做到的，并且切换的次数以及什么时候再切换到原来的函数都由开发者自己确定</a:t>
            </a:r>
            <a:endParaRPr sz="2000">
              <a:latin typeface="微软雅黑" panose="020B0503020204020204" charset="-122"/>
              <a:ea typeface="微软雅黑" panose="020B0503020204020204" charset="-122"/>
              <a:cs typeface="微软雅黑" panose="020B0503020204020204" charset="-122"/>
            </a:endParaRPr>
          </a:p>
          <a:p>
            <a:pPr lvl="0"/>
            <a:endParaRPr sz="2000">
              <a:latin typeface="微软雅黑" panose="020B0503020204020204" charset="-122"/>
              <a:ea typeface="微软雅黑" panose="020B0503020204020204" charset="-122"/>
              <a:cs typeface="微软雅黑" panose="020B0503020204020204" charset="-122"/>
            </a:endParaRPr>
          </a:p>
          <a:p>
            <a:pPr lvl="0"/>
            <a:r>
              <a:rPr sz="2000">
                <a:latin typeface="微软雅黑" panose="020B0503020204020204" charset="-122"/>
                <a:ea typeface="微软雅黑" panose="020B0503020204020204" charset="-122"/>
                <a:cs typeface="微软雅黑" panose="020B0503020204020204" charset="-122"/>
              </a:rPr>
              <a:t>协程和线程差异</a:t>
            </a:r>
            <a:endParaRPr sz="2000">
              <a:latin typeface="微软雅黑" panose="020B0503020204020204" charset="-122"/>
              <a:ea typeface="微软雅黑" panose="020B0503020204020204" charset="-122"/>
              <a:cs typeface="微软雅黑" panose="020B0503020204020204" charset="-122"/>
            </a:endParaRPr>
          </a:p>
          <a:p>
            <a:pPr lvl="0"/>
            <a:r>
              <a:rPr sz="2000">
                <a:latin typeface="微软雅黑" panose="020B0503020204020204" charset="-122"/>
                <a:ea typeface="微软雅黑" panose="020B0503020204020204" charset="-122"/>
                <a:cs typeface="微软雅黑" panose="020B0503020204020204" charset="-122"/>
              </a:rPr>
              <a:t>在实现多任务时, 线程切换从系统层面远不止保存和恢复 CPU上下文这么简单。 操作系统为了程序运行的高效性每个线程都有自己缓存Cache等等数据，操作系统还会帮你做这些数据的恢复操作。 所以线程的切换非常耗性能。但是协程的切换只是单纯的操作CPU的上下文，所以一秒钟切换个上百万次系统都抗的住。</a:t>
            </a:r>
            <a:endParaRPr sz="2000">
              <a:latin typeface="微软雅黑" panose="020B0503020204020204" charset="-122"/>
              <a:ea typeface="微软雅黑" panose="020B0503020204020204" charset="-122"/>
              <a:cs typeface="微软雅黑" panose="020B0503020204020204" charset="-122"/>
            </a:endParaRPr>
          </a:p>
          <a:p>
            <a:pPr lvl="0"/>
            <a:endParaRPr sz="200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34" name="图片 5" descr="logo"/>
          <p:cNvPicPr>
            <a:picLocks noChangeAspect="1"/>
          </p:cNvPicPr>
          <p:nvPr/>
        </p:nvPicPr>
        <p:blipFill>
          <a:blip r:embed="rId1"/>
          <a:stretch>
            <a:fillRect/>
          </a:stretch>
        </p:blipFill>
        <p:spPr>
          <a:xfrm>
            <a:off x="9030970" y="635"/>
            <a:ext cx="3011170" cy="1354455"/>
          </a:xfrm>
          <a:prstGeom prst="rect">
            <a:avLst/>
          </a:prstGeom>
          <a:noFill/>
          <a:ln w="9525">
            <a:noFill/>
          </a:ln>
        </p:spPr>
      </p:pic>
      <p:sp>
        <p:nvSpPr>
          <p:cNvPr id="2" name="文本框 1"/>
          <p:cNvSpPr txBox="1"/>
          <p:nvPr/>
        </p:nvSpPr>
        <p:spPr>
          <a:xfrm>
            <a:off x="34925" y="635"/>
            <a:ext cx="7738110" cy="1014730"/>
          </a:xfrm>
          <a:prstGeom prst="rect">
            <a:avLst/>
          </a:prstGeom>
          <a:noFill/>
        </p:spPr>
        <p:txBody>
          <a:bodyPr wrap="square" rtlCol="0">
            <a:spAutoFit/>
          </a:bodyPr>
          <a:p>
            <a:r>
              <a:rPr lang="zh-CN" sz="600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rPr>
              <a:t>greenlet</a:t>
            </a:r>
            <a:endParaRPr lang="zh-CN" sz="600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endParaRPr>
          </a:p>
        </p:txBody>
      </p:sp>
      <p:sp>
        <p:nvSpPr>
          <p:cNvPr id="3" name="文本框 2"/>
          <p:cNvSpPr txBox="1"/>
          <p:nvPr/>
        </p:nvSpPr>
        <p:spPr>
          <a:xfrm>
            <a:off x="30480" y="1310640"/>
            <a:ext cx="12223750" cy="1198880"/>
          </a:xfrm>
          <a:prstGeom prst="rect">
            <a:avLst/>
          </a:prstGeom>
          <a:noFill/>
        </p:spPr>
        <p:txBody>
          <a:bodyPr wrap="square" rtlCol="0">
            <a:spAutoFit/>
          </a:bodyPr>
          <a:p>
            <a:pPr lvl="0"/>
            <a:r>
              <a:rPr sz="3600">
                <a:latin typeface="微软雅黑" panose="020B0503020204020204" charset="-122"/>
                <a:ea typeface="微软雅黑" panose="020B0503020204020204" charset="-122"/>
                <a:cs typeface="微软雅黑" panose="020B0503020204020204" charset="-122"/>
              </a:rPr>
              <a:t>为了更好使用协程来完成多任务，python中的greenlet模块对其封装，从而使得切换任务变的更加简单</a:t>
            </a:r>
            <a:endParaRPr sz="360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34" name="图片 5" descr="logo"/>
          <p:cNvPicPr>
            <a:picLocks noChangeAspect="1"/>
          </p:cNvPicPr>
          <p:nvPr/>
        </p:nvPicPr>
        <p:blipFill>
          <a:blip r:embed="rId1"/>
          <a:stretch>
            <a:fillRect/>
          </a:stretch>
        </p:blipFill>
        <p:spPr>
          <a:xfrm>
            <a:off x="9030970" y="635"/>
            <a:ext cx="3011170" cy="1354455"/>
          </a:xfrm>
          <a:prstGeom prst="rect">
            <a:avLst/>
          </a:prstGeom>
          <a:noFill/>
          <a:ln w="9525">
            <a:noFill/>
          </a:ln>
        </p:spPr>
      </p:pic>
      <p:sp>
        <p:nvSpPr>
          <p:cNvPr id="2" name="文本框 1"/>
          <p:cNvSpPr txBox="1"/>
          <p:nvPr/>
        </p:nvSpPr>
        <p:spPr>
          <a:xfrm>
            <a:off x="34925" y="635"/>
            <a:ext cx="7738110" cy="1014730"/>
          </a:xfrm>
          <a:prstGeom prst="rect">
            <a:avLst/>
          </a:prstGeom>
          <a:noFill/>
        </p:spPr>
        <p:txBody>
          <a:bodyPr wrap="square" rtlCol="0">
            <a:spAutoFit/>
          </a:bodyPr>
          <a:p>
            <a:r>
              <a:rPr lang="zh-CN" sz="600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rPr>
              <a:t>gevent</a:t>
            </a:r>
            <a:endParaRPr lang="zh-CN" sz="600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endParaRPr>
          </a:p>
        </p:txBody>
      </p:sp>
      <p:sp>
        <p:nvSpPr>
          <p:cNvPr id="3" name="文本框 2"/>
          <p:cNvSpPr txBox="1"/>
          <p:nvPr/>
        </p:nvSpPr>
        <p:spPr>
          <a:xfrm>
            <a:off x="30480" y="1310640"/>
            <a:ext cx="12223750" cy="5015865"/>
          </a:xfrm>
          <a:prstGeom prst="rect">
            <a:avLst/>
          </a:prstGeom>
          <a:noFill/>
        </p:spPr>
        <p:txBody>
          <a:bodyPr wrap="square" rtlCol="0">
            <a:spAutoFit/>
          </a:bodyPr>
          <a:p>
            <a:pPr lvl="0"/>
            <a:r>
              <a:rPr sz="3200">
                <a:latin typeface="微软雅黑" panose="020B0503020204020204" charset="-122"/>
                <a:ea typeface="微软雅黑" panose="020B0503020204020204" charset="-122"/>
                <a:cs typeface="微软雅黑" panose="020B0503020204020204" charset="-122"/>
              </a:rPr>
              <a:t>greenlet已经实现了协程，但是这个还的人工切换，是不是觉得太麻烦了，不要捉急，python还有一个比greenlet更强大的并且能够自动切换任务的模块gevent</a:t>
            </a:r>
            <a:endParaRPr sz="3200">
              <a:latin typeface="微软雅黑" panose="020B0503020204020204" charset="-122"/>
              <a:ea typeface="微软雅黑" panose="020B0503020204020204" charset="-122"/>
              <a:cs typeface="微软雅黑" panose="020B0503020204020204" charset="-122"/>
            </a:endParaRPr>
          </a:p>
          <a:p>
            <a:pPr lvl="0"/>
            <a:endParaRPr sz="3200">
              <a:latin typeface="微软雅黑" panose="020B0503020204020204" charset="-122"/>
              <a:ea typeface="微软雅黑" panose="020B0503020204020204" charset="-122"/>
              <a:cs typeface="微软雅黑" panose="020B0503020204020204" charset="-122"/>
            </a:endParaRPr>
          </a:p>
          <a:p>
            <a:pPr lvl="0"/>
            <a:r>
              <a:rPr sz="3200">
                <a:latin typeface="微软雅黑" panose="020B0503020204020204" charset="-122"/>
                <a:ea typeface="微软雅黑" panose="020B0503020204020204" charset="-122"/>
                <a:cs typeface="微软雅黑" panose="020B0503020204020204" charset="-122"/>
              </a:rPr>
              <a:t>其原理是当一个greenlet遇到IO(指的是input output 输入输出，比如网络、文件操作等)操作时，比如访问网络，就自动切换到其他的greenlet，等到IO操作完成，再在适当的时候切换回来继续执行。</a:t>
            </a:r>
            <a:endParaRPr sz="3200">
              <a:latin typeface="微软雅黑" panose="020B0503020204020204" charset="-122"/>
              <a:ea typeface="微软雅黑" panose="020B0503020204020204" charset="-122"/>
              <a:cs typeface="微软雅黑" panose="020B0503020204020204" charset="-122"/>
            </a:endParaRPr>
          </a:p>
          <a:p>
            <a:pPr lvl="0"/>
            <a:endParaRPr sz="3200">
              <a:latin typeface="微软雅黑" panose="020B0503020204020204" charset="-122"/>
              <a:ea typeface="微软雅黑" panose="020B0503020204020204" charset="-122"/>
              <a:cs typeface="微软雅黑" panose="020B0503020204020204" charset="-122"/>
            </a:endParaRPr>
          </a:p>
          <a:p>
            <a:pPr lvl="0"/>
            <a:r>
              <a:rPr sz="3200">
                <a:latin typeface="微软雅黑" panose="020B0503020204020204" charset="-122"/>
                <a:ea typeface="微软雅黑" panose="020B0503020204020204" charset="-122"/>
                <a:cs typeface="微软雅黑" panose="020B0503020204020204" charset="-122"/>
              </a:rPr>
              <a:t>由于IO操作非常耗时，经常使程序处于等待状态，有了gevent为我们自动切换协程，就保证总有greenlet在运行，而不是等待IO</a:t>
            </a:r>
            <a:endParaRPr sz="320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 name="图片 9"/>
          <p:cNvPicPr>
            <a:picLocks noChangeAspect="1"/>
          </p:cNvPicPr>
          <p:nvPr/>
        </p:nvPicPr>
        <p:blipFill>
          <a:blip r:embed="rId1">
            <a:grayscl/>
          </a:blip>
          <a:srcRect l="22121" r="38969" b="19988"/>
          <a:stretch>
            <a:fillRect/>
          </a:stretch>
        </p:blipFill>
        <p:spPr>
          <a:xfrm>
            <a:off x="6939783" y="868132"/>
            <a:ext cx="3728217" cy="5117724"/>
          </a:xfrm>
          <a:custGeom>
            <a:avLst/>
            <a:gdLst>
              <a:gd name="connsiteX0" fmla="*/ 4970956 w 4970956"/>
              <a:gd name="connsiteY0" fmla="*/ 0 h 6823632"/>
              <a:gd name="connsiteX1" fmla="*/ 4970955 w 4970956"/>
              <a:gd name="connsiteY1" fmla="*/ 6823632 h 6823632"/>
              <a:gd name="connsiteX2" fmla="*/ 0 w 4970956"/>
              <a:gd name="connsiteY2" fmla="*/ 2796163 h 6823632"/>
            </a:gdLst>
            <a:ahLst/>
            <a:cxnLst>
              <a:cxn ang="0">
                <a:pos x="connsiteX0" y="connsiteY0"/>
              </a:cxn>
              <a:cxn ang="0">
                <a:pos x="connsiteX1" y="connsiteY1"/>
              </a:cxn>
              <a:cxn ang="0">
                <a:pos x="connsiteX2" y="connsiteY2"/>
              </a:cxn>
            </a:cxnLst>
            <a:rect l="l" t="t" r="r" b="b"/>
            <a:pathLst>
              <a:path w="4970956" h="6823632">
                <a:moveTo>
                  <a:pt x="4970956" y="0"/>
                </a:moveTo>
                <a:lnTo>
                  <a:pt x="4970955" y="6823632"/>
                </a:lnTo>
                <a:lnTo>
                  <a:pt x="0" y="2796163"/>
                </a:lnTo>
                <a:close/>
              </a:path>
            </a:pathLst>
          </a:custGeom>
        </p:spPr>
      </p:pic>
      <p:sp>
        <p:nvSpPr>
          <p:cNvPr id="16" name="任意多边形: 形状 15"/>
          <p:cNvSpPr/>
          <p:nvPr/>
        </p:nvSpPr>
        <p:spPr>
          <a:xfrm rot="16200000">
            <a:off x="4604742" y="3100983"/>
            <a:ext cx="603647" cy="519113"/>
          </a:xfrm>
          <a:custGeom>
            <a:avLst/>
            <a:gdLst>
              <a:gd name="connsiteX0" fmla="*/ 919019 w 1838037"/>
              <a:gd name="connsiteY0" fmla="*/ 603392 h 1584515"/>
              <a:gd name="connsiteX1" fmla="*/ 574964 w 1838037"/>
              <a:gd name="connsiteY1" fmla="*/ 1196589 h 1584515"/>
              <a:gd name="connsiteX2" fmla="*/ 1263073 w 1838037"/>
              <a:gd name="connsiteY2" fmla="*/ 1196589 h 1584515"/>
              <a:gd name="connsiteX3" fmla="*/ 919019 w 1838037"/>
              <a:gd name="connsiteY3" fmla="*/ 0 h 1584515"/>
              <a:gd name="connsiteX4" fmla="*/ 1838037 w 1838037"/>
              <a:gd name="connsiteY4" fmla="*/ 1584515 h 1584515"/>
              <a:gd name="connsiteX5" fmla="*/ 0 w 1838037"/>
              <a:gd name="connsiteY5" fmla="*/ 1584515 h 1584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8037" h="1584515">
                <a:moveTo>
                  <a:pt x="919019" y="603392"/>
                </a:moveTo>
                <a:lnTo>
                  <a:pt x="574964" y="1196589"/>
                </a:lnTo>
                <a:lnTo>
                  <a:pt x="1263073" y="1196589"/>
                </a:lnTo>
                <a:close/>
                <a:moveTo>
                  <a:pt x="919019" y="0"/>
                </a:moveTo>
                <a:lnTo>
                  <a:pt x="1838037" y="1584515"/>
                </a:lnTo>
                <a:lnTo>
                  <a:pt x="0" y="1584515"/>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grpSp>
        <p:nvGrpSpPr>
          <p:cNvPr id="27652" name="组合 1"/>
          <p:cNvGrpSpPr/>
          <p:nvPr/>
        </p:nvGrpSpPr>
        <p:grpSpPr>
          <a:xfrm>
            <a:off x="1524000" y="875110"/>
            <a:ext cx="3700463" cy="4157663"/>
            <a:chOff x="-1" y="565806"/>
            <a:chExt cx="4933951" cy="5543551"/>
          </a:xfrm>
        </p:grpSpPr>
        <p:pic>
          <p:nvPicPr>
            <p:cNvPr id="50" name="图片 49"/>
            <p:cNvPicPr>
              <a:picLocks noChangeAspect="1"/>
            </p:cNvPicPr>
            <p:nvPr/>
          </p:nvPicPr>
          <p:blipFill rotWithShape="1">
            <a:blip r:embed="rId2">
              <a:duotone>
                <a:prstClr val="black"/>
                <a:schemeClr val="tx2">
                  <a:tint val="45000"/>
                  <a:satMod val="400000"/>
                </a:schemeClr>
              </a:duotone>
            </a:blip>
            <a:srcRect l="8688" t="282" r="51600" b="17821"/>
            <a:stretch>
              <a:fillRect/>
            </a:stretch>
          </p:blipFill>
          <p:spPr>
            <a:xfrm>
              <a:off x="0" y="565806"/>
              <a:ext cx="4778923" cy="5543551"/>
            </a:xfrm>
            <a:custGeom>
              <a:avLst/>
              <a:gdLst>
                <a:gd name="connsiteX0" fmla="*/ 0 w 4841735"/>
                <a:gd name="connsiteY0" fmla="*/ 0 h 5616413"/>
                <a:gd name="connsiteX1" fmla="*/ 4841735 w 4841735"/>
                <a:gd name="connsiteY1" fmla="*/ 2808207 h 5616413"/>
                <a:gd name="connsiteX2" fmla="*/ 0 w 4841735"/>
                <a:gd name="connsiteY2" fmla="*/ 5616413 h 5616413"/>
              </a:gdLst>
              <a:ahLst/>
              <a:cxnLst>
                <a:cxn ang="0">
                  <a:pos x="connsiteX0" y="connsiteY0"/>
                </a:cxn>
                <a:cxn ang="0">
                  <a:pos x="connsiteX1" y="connsiteY1"/>
                </a:cxn>
                <a:cxn ang="0">
                  <a:pos x="connsiteX2" y="connsiteY2"/>
                </a:cxn>
              </a:cxnLst>
              <a:rect l="l" t="t" r="r" b="b"/>
              <a:pathLst>
                <a:path w="4841735" h="5616413">
                  <a:moveTo>
                    <a:pt x="0" y="0"/>
                  </a:moveTo>
                  <a:lnTo>
                    <a:pt x="4841735" y="2808207"/>
                  </a:lnTo>
                  <a:lnTo>
                    <a:pt x="0" y="5616413"/>
                  </a:lnTo>
                  <a:close/>
                </a:path>
              </a:pathLst>
            </a:custGeom>
          </p:spPr>
        </p:pic>
        <p:sp>
          <p:nvSpPr>
            <p:cNvPr id="19" name="任意多边形: 形状 18"/>
            <p:cNvSpPr/>
            <p:nvPr/>
          </p:nvSpPr>
          <p:spPr>
            <a:xfrm rot="5400000">
              <a:off x="-304801" y="870606"/>
              <a:ext cx="5543551" cy="4933951"/>
            </a:xfrm>
            <a:custGeom>
              <a:avLst/>
              <a:gdLst>
                <a:gd name="connsiteX0" fmla="*/ 363359 w 3103418"/>
                <a:gd name="connsiteY0" fmla="*/ 2435214 h 2675360"/>
                <a:gd name="connsiteX1" fmla="*/ 2740059 w 3103418"/>
                <a:gd name="connsiteY1" fmla="*/ 2435214 h 2675360"/>
                <a:gd name="connsiteX2" fmla="*/ 1551709 w 3103418"/>
                <a:gd name="connsiteY2" fmla="*/ 386337 h 2675360"/>
                <a:gd name="connsiteX3" fmla="*/ 0 w 3103418"/>
                <a:gd name="connsiteY3" fmla="*/ 2675360 h 2675360"/>
                <a:gd name="connsiteX4" fmla="*/ 1551709 w 3103418"/>
                <a:gd name="connsiteY4" fmla="*/ 0 h 2675360"/>
                <a:gd name="connsiteX5" fmla="*/ 3103418 w 3103418"/>
                <a:gd name="connsiteY5" fmla="*/ 2675360 h 2675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03418" h="2675360">
                  <a:moveTo>
                    <a:pt x="363359" y="2435214"/>
                  </a:moveTo>
                  <a:lnTo>
                    <a:pt x="2740059" y="2435214"/>
                  </a:lnTo>
                  <a:lnTo>
                    <a:pt x="1551709" y="386337"/>
                  </a:lnTo>
                  <a:close/>
                  <a:moveTo>
                    <a:pt x="0" y="2675360"/>
                  </a:moveTo>
                  <a:lnTo>
                    <a:pt x="1551709" y="0"/>
                  </a:lnTo>
                  <a:lnTo>
                    <a:pt x="3103418" y="267536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grpSp>
      <p:sp>
        <p:nvSpPr>
          <p:cNvPr id="20" name="任意多边形: 形状 19"/>
          <p:cNvSpPr/>
          <p:nvPr/>
        </p:nvSpPr>
        <p:spPr>
          <a:xfrm rot="16200000">
            <a:off x="2726531" y="1137047"/>
            <a:ext cx="536972" cy="463154"/>
          </a:xfrm>
          <a:custGeom>
            <a:avLst/>
            <a:gdLst>
              <a:gd name="connsiteX0" fmla="*/ 919019 w 1838037"/>
              <a:gd name="connsiteY0" fmla="*/ 603392 h 1584515"/>
              <a:gd name="connsiteX1" fmla="*/ 574964 w 1838037"/>
              <a:gd name="connsiteY1" fmla="*/ 1196589 h 1584515"/>
              <a:gd name="connsiteX2" fmla="*/ 1263073 w 1838037"/>
              <a:gd name="connsiteY2" fmla="*/ 1196589 h 1584515"/>
              <a:gd name="connsiteX3" fmla="*/ 919019 w 1838037"/>
              <a:gd name="connsiteY3" fmla="*/ 0 h 1584515"/>
              <a:gd name="connsiteX4" fmla="*/ 1838037 w 1838037"/>
              <a:gd name="connsiteY4" fmla="*/ 1584515 h 1584515"/>
              <a:gd name="connsiteX5" fmla="*/ 0 w 1838037"/>
              <a:gd name="connsiteY5" fmla="*/ 1584515 h 1584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8037" h="1584515">
                <a:moveTo>
                  <a:pt x="919019" y="603392"/>
                </a:moveTo>
                <a:lnTo>
                  <a:pt x="574964" y="1196589"/>
                </a:lnTo>
                <a:lnTo>
                  <a:pt x="1263073" y="1196589"/>
                </a:lnTo>
                <a:close/>
                <a:moveTo>
                  <a:pt x="919019" y="0"/>
                </a:moveTo>
                <a:lnTo>
                  <a:pt x="1838037" y="1584515"/>
                </a:lnTo>
                <a:lnTo>
                  <a:pt x="0" y="158451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sp>
        <p:nvSpPr>
          <p:cNvPr id="43" name="任意多边形: 形状 42"/>
          <p:cNvSpPr/>
          <p:nvPr/>
        </p:nvSpPr>
        <p:spPr>
          <a:xfrm rot="16200000">
            <a:off x="6245423" y="1551980"/>
            <a:ext cx="5117306" cy="3727847"/>
          </a:xfrm>
          <a:custGeom>
            <a:avLst/>
            <a:gdLst>
              <a:gd name="connsiteX0" fmla="*/ 6823632 w 6823632"/>
              <a:gd name="connsiteY0" fmla="*/ 4970956 h 4970956"/>
              <a:gd name="connsiteX1" fmla="*/ 0 w 6823632"/>
              <a:gd name="connsiteY1" fmla="*/ 4970955 h 4970956"/>
              <a:gd name="connsiteX2" fmla="*/ 4027469 w 6823632"/>
              <a:gd name="connsiteY2" fmla="*/ 0 h 4970956"/>
              <a:gd name="connsiteX3" fmla="*/ 6823632 w 6823632"/>
              <a:gd name="connsiteY3" fmla="*/ 4970956 h 4970956"/>
            </a:gdLst>
            <a:ahLst/>
            <a:cxnLst>
              <a:cxn ang="0">
                <a:pos x="connsiteX0" y="connsiteY0"/>
              </a:cxn>
              <a:cxn ang="0">
                <a:pos x="connsiteX1" y="connsiteY1"/>
              </a:cxn>
              <a:cxn ang="0">
                <a:pos x="connsiteX2" y="connsiteY2"/>
              </a:cxn>
              <a:cxn ang="0">
                <a:pos x="connsiteX3" y="connsiteY3"/>
              </a:cxn>
            </a:cxnLst>
            <a:rect l="l" t="t" r="r" b="b"/>
            <a:pathLst>
              <a:path w="6823632" h="4970956">
                <a:moveTo>
                  <a:pt x="6823632" y="4970956"/>
                </a:moveTo>
                <a:lnTo>
                  <a:pt x="0" y="4970955"/>
                </a:lnTo>
                <a:lnTo>
                  <a:pt x="4027469" y="0"/>
                </a:lnTo>
                <a:lnTo>
                  <a:pt x="6823632" y="4970956"/>
                </a:lnTo>
                <a:close/>
              </a:path>
            </a:pathLst>
          </a:custGeom>
          <a:solidFill>
            <a:schemeClr val="accent4">
              <a:lumMod val="60000"/>
              <a:lumOff val="4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sp>
        <p:nvSpPr>
          <p:cNvPr id="41" name="任意多边形: 形状 40"/>
          <p:cNvSpPr/>
          <p:nvPr/>
        </p:nvSpPr>
        <p:spPr>
          <a:xfrm rot="16200000">
            <a:off x="4580255" y="-101600"/>
            <a:ext cx="3032125" cy="9144000"/>
          </a:xfrm>
          <a:custGeom>
            <a:avLst/>
            <a:gdLst>
              <a:gd name="connsiteX0" fmla="*/ 4061839 w 4061839"/>
              <a:gd name="connsiteY0" fmla="*/ 7221046 h 12192001"/>
              <a:gd name="connsiteX1" fmla="*/ 34370 w 4061839"/>
              <a:gd name="connsiteY1" fmla="*/ 12192001 h 12192001"/>
              <a:gd name="connsiteX2" fmla="*/ 0 w 4061839"/>
              <a:gd name="connsiteY2" fmla="*/ 12192001 h 12192001"/>
              <a:gd name="connsiteX3" fmla="*/ 1 w 4061839"/>
              <a:gd name="connsiteY3" fmla="*/ 0 h 12192001"/>
              <a:gd name="connsiteX4" fmla="*/ 4061839 w 4061839"/>
              <a:gd name="connsiteY4" fmla="*/ 7221046 h 12192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1839" h="12192001">
                <a:moveTo>
                  <a:pt x="4061839" y="7221046"/>
                </a:moveTo>
                <a:lnTo>
                  <a:pt x="34370" y="12192001"/>
                </a:lnTo>
                <a:lnTo>
                  <a:pt x="0" y="12192001"/>
                </a:lnTo>
                <a:lnTo>
                  <a:pt x="1" y="0"/>
                </a:lnTo>
                <a:lnTo>
                  <a:pt x="4061839" y="722104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sp>
        <p:nvSpPr>
          <p:cNvPr id="27656" name="文本框 47"/>
          <p:cNvSpPr txBox="1"/>
          <p:nvPr/>
        </p:nvSpPr>
        <p:spPr>
          <a:xfrm>
            <a:off x="3374231" y="733425"/>
            <a:ext cx="5578079" cy="168402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r>
              <a:rPr lang="en-US" altLang="zh-CN" sz="10350" dirty="0">
                <a:solidFill>
                  <a:srgbClr val="68D7D8"/>
                </a:solidFill>
              </a:rPr>
              <a:t>THANKS</a:t>
            </a:r>
            <a:endParaRPr lang="zh-CN" altLang="en-US" sz="10350" dirty="0">
              <a:solidFill>
                <a:srgbClr val="68D7D8"/>
              </a:solidFill>
            </a:endParaRPr>
          </a:p>
        </p:txBody>
      </p:sp>
      <p:sp>
        <p:nvSpPr>
          <p:cNvPr id="11" name="等腰三角形 10"/>
          <p:cNvSpPr/>
          <p:nvPr/>
        </p:nvSpPr>
        <p:spPr>
          <a:xfrm rot="5400000">
            <a:off x="1237060" y="1210866"/>
            <a:ext cx="4157663" cy="3583781"/>
          </a:xfrm>
          <a:prstGeom prst="triangle">
            <a:avLst/>
          </a:prstGeom>
          <a:solidFill>
            <a:schemeClr val="accent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sp>
        <p:nvSpPr>
          <p:cNvPr id="13" name="任意多边形: 形状 12"/>
          <p:cNvSpPr/>
          <p:nvPr/>
        </p:nvSpPr>
        <p:spPr>
          <a:xfrm rot="5400000" flipH="1">
            <a:off x="1487091" y="5310188"/>
            <a:ext cx="536972" cy="463154"/>
          </a:xfrm>
          <a:custGeom>
            <a:avLst/>
            <a:gdLst>
              <a:gd name="connsiteX0" fmla="*/ 919019 w 1838037"/>
              <a:gd name="connsiteY0" fmla="*/ 603392 h 1584515"/>
              <a:gd name="connsiteX1" fmla="*/ 574964 w 1838037"/>
              <a:gd name="connsiteY1" fmla="*/ 1196589 h 1584515"/>
              <a:gd name="connsiteX2" fmla="*/ 1263073 w 1838037"/>
              <a:gd name="connsiteY2" fmla="*/ 1196589 h 1584515"/>
              <a:gd name="connsiteX3" fmla="*/ 919019 w 1838037"/>
              <a:gd name="connsiteY3" fmla="*/ 0 h 1584515"/>
              <a:gd name="connsiteX4" fmla="*/ 1838037 w 1838037"/>
              <a:gd name="connsiteY4" fmla="*/ 1584515 h 1584515"/>
              <a:gd name="connsiteX5" fmla="*/ 0 w 1838037"/>
              <a:gd name="connsiteY5" fmla="*/ 1584515 h 1584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8037" h="1584515">
                <a:moveTo>
                  <a:pt x="919019" y="603392"/>
                </a:moveTo>
                <a:lnTo>
                  <a:pt x="574964" y="1196589"/>
                </a:lnTo>
                <a:lnTo>
                  <a:pt x="1263073" y="1196589"/>
                </a:lnTo>
                <a:close/>
                <a:moveTo>
                  <a:pt x="919019" y="0"/>
                </a:moveTo>
                <a:lnTo>
                  <a:pt x="1838037" y="1584515"/>
                </a:lnTo>
                <a:lnTo>
                  <a:pt x="0" y="158451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sp>
        <p:nvSpPr>
          <p:cNvPr id="14" name="任意多边形: 形状 13"/>
          <p:cNvSpPr/>
          <p:nvPr/>
        </p:nvSpPr>
        <p:spPr>
          <a:xfrm rot="5400000" flipH="1">
            <a:off x="9194006" y="965597"/>
            <a:ext cx="602456" cy="519113"/>
          </a:xfrm>
          <a:custGeom>
            <a:avLst/>
            <a:gdLst>
              <a:gd name="connsiteX0" fmla="*/ 919019 w 1838037"/>
              <a:gd name="connsiteY0" fmla="*/ 603392 h 1584515"/>
              <a:gd name="connsiteX1" fmla="*/ 574964 w 1838037"/>
              <a:gd name="connsiteY1" fmla="*/ 1196589 h 1584515"/>
              <a:gd name="connsiteX2" fmla="*/ 1263073 w 1838037"/>
              <a:gd name="connsiteY2" fmla="*/ 1196589 h 1584515"/>
              <a:gd name="connsiteX3" fmla="*/ 919019 w 1838037"/>
              <a:gd name="connsiteY3" fmla="*/ 0 h 1584515"/>
              <a:gd name="connsiteX4" fmla="*/ 1838037 w 1838037"/>
              <a:gd name="connsiteY4" fmla="*/ 1584515 h 1584515"/>
              <a:gd name="connsiteX5" fmla="*/ 0 w 1838037"/>
              <a:gd name="connsiteY5" fmla="*/ 1584515 h 1584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8037" h="1584515">
                <a:moveTo>
                  <a:pt x="919019" y="603392"/>
                </a:moveTo>
                <a:lnTo>
                  <a:pt x="574964" y="1196589"/>
                </a:lnTo>
                <a:lnTo>
                  <a:pt x="1263073" y="1196589"/>
                </a:lnTo>
                <a:close/>
                <a:moveTo>
                  <a:pt x="919019" y="0"/>
                </a:moveTo>
                <a:lnTo>
                  <a:pt x="1838037" y="1584515"/>
                </a:lnTo>
                <a:lnTo>
                  <a:pt x="0" y="1584515"/>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sp>
        <p:nvSpPr>
          <p:cNvPr id="27660" name="文本框 2"/>
          <p:cNvSpPr txBox="1"/>
          <p:nvPr/>
        </p:nvSpPr>
        <p:spPr>
          <a:xfrm>
            <a:off x="4613672" y="4212431"/>
            <a:ext cx="3986213" cy="55308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dist" eaLnBrk="1" hangingPunct="1">
              <a:lnSpc>
                <a:spcPct val="100000"/>
              </a:lnSpc>
              <a:spcBef>
                <a:spcPct val="0"/>
              </a:spcBef>
              <a:buFontTx/>
              <a:buNone/>
            </a:pPr>
            <a:r>
              <a:rPr lang="zh-CN" altLang="en-US" sz="3000" b="1" dirty="0">
                <a:solidFill>
                  <a:schemeClr val="bg1"/>
                </a:solidFill>
              </a:rPr>
              <a:t>谢谢您的聆听</a:t>
            </a:r>
            <a:endParaRPr lang="zh-CN" altLang="en-US" sz="3000" b="1" dirty="0">
              <a:solidFill>
                <a:schemeClr val="bg1"/>
              </a:solidFill>
            </a:endParaRPr>
          </a:p>
        </p:txBody>
      </p:sp>
      <p:pic>
        <p:nvPicPr>
          <p:cNvPr id="27661" name="图片 5" descr="logo"/>
          <p:cNvPicPr>
            <a:picLocks noChangeAspect="1"/>
          </p:cNvPicPr>
          <p:nvPr/>
        </p:nvPicPr>
        <p:blipFill>
          <a:blip r:embed="rId3"/>
          <a:stretch>
            <a:fillRect/>
          </a:stretch>
        </p:blipFill>
        <p:spPr>
          <a:xfrm>
            <a:off x="4094560" y="1637110"/>
            <a:ext cx="3768328" cy="1694259"/>
          </a:xfrm>
          <a:prstGeom prst="rect">
            <a:avLst/>
          </a:prstGeom>
          <a:noFill/>
          <a:ln w="9525">
            <a:noFill/>
          </a:ln>
        </p:spPr>
      </p:pic>
      <p:sp>
        <p:nvSpPr>
          <p:cNvPr id="2" name="文本框 1"/>
          <p:cNvSpPr txBox="1"/>
          <p:nvPr/>
        </p:nvSpPr>
        <p:spPr>
          <a:xfrm>
            <a:off x="6830695" y="5442585"/>
            <a:ext cx="3009900" cy="368300"/>
          </a:xfrm>
          <a:prstGeom prst="rect">
            <a:avLst/>
          </a:prstGeom>
          <a:noFill/>
        </p:spPr>
        <p:txBody>
          <a:bodyPr wrap="square" rtlCol="0">
            <a:spAutoFit/>
          </a:bodyPr>
          <a:p>
            <a:r>
              <a:rPr lang="en-US" altLang="zh-CN"/>
              <a:t>--by </a:t>
            </a:r>
            <a:r>
              <a:rPr lang="zh-CN" altLang="en-US"/>
              <a:t>乔木老师</a:t>
            </a:r>
            <a:endParaRPr lang="zh-CN" altLang="en-US"/>
          </a:p>
        </p:txBody>
      </p:sp>
    </p:spTree>
  </p:cSld>
  <p:clrMapOvr>
    <a:masterClrMapping/>
  </p:clrMapOvr>
  <p:transition spd="slow">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9" name="图片 38"/>
          <p:cNvPicPr>
            <a:picLocks noChangeAspect="1"/>
          </p:cNvPicPr>
          <p:nvPr/>
        </p:nvPicPr>
        <p:blipFill rotWithShape="1">
          <a:blip r:embed="rId1"/>
          <a:srcRect l="9335" t="213" b="5008"/>
          <a:stretch>
            <a:fillRect/>
          </a:stretch>
        </p:blipFill>
        <p:spPr>
          <a:xfrm>
            <a:off x="1525502" y="2492723"/>
            <a:ext cx="3503699" cy="3508027"/>
          </a:xfrm>
          <a:custGeom>
            <a:avLst/>
            <a:gdLst>
              <a:gd name="connsiteX0" fmla="*/ 0 w 4666343"/>
              <a:gd name="connsiteY0" fmla="*/ 0 h 4615644"/>
              <a:gd name="connsiteX1" fmla="*/ 4666343 w 4666343"/>
              <a:gd name="connsiteY1" fmla="*/ 4615643 h 4615644"/>
              <a:gd name="connsiteX2" fmla="*/ 4666343 w 4666343"/>
              <a:gd name="connsiteY2" fmla="*/ 4615644 h 4615644"/>
              <a:gd name="connsiteX3" fmla="*/ 0 w 4666343"/>
              <a:gd name="connsiteY3" fmla="*/ 4615644 h 4615644"/>
            </a:gdLst>
            <a:ahLst/>
            <a:cxnLst>
              <a:cxn ang="0">
                <a:pos x="connsiteX0" y="connsiteY0"/>
              </a:cxn>
              <a:cxn ang="0">
                <a:pos x="connsiteX1" y="connsiteY1"/>
              </a:cxn>
              <a:cxn ang="0">
                <a:pos x="connsiteX2" y="connsiteY2"/>
              </a:cxn>
              <a:cxn ang="0">
                <a:pos x="connsiteX3" y="connsiteY3"/>
              </a:cxn>
            </a:cxnLst>
            <a:rect l="l" t="t" r="r" b="b"/>
            <a:pathLst>
              <a:path w="4666343" h="4615644">
                <a:moveTo>
                  <a:pt x="0" y="0"/>
                </a:moveTo>
                <a:lnTo>
                  <a:pt x="4666343" y="4615643"/>
                </a:lnTo>
                <a:lnTo>
                  <a:pt x="4666343" y="4615644"/>
                </a:lnTo>
                <a:lnTo>
                  <a:pt x="0" y="4615644"/>
                </a:lnTo>
                <a:close/>
              </a:path>
            </a:pathLst>
          </a:custGeom>
        </p:spPr>
      </p:pic>
      <p:pic>
        <p:nvPicPr>
          <p:cNvPr id="35" name="图片 34"/>
          <p:cNvPicPr>
            <a:picLocks noChangeAspect="1"/>
          </p:cNvPicPr>
          <p:nvPr/>
        </p:nvPicPr>
        <p:blipFill>
          <a:blip r:embed="rId2"/>
          <a:srcRect l="17182" t="6007" r="30442" b="23424"/>
          <a:stretch>
            <a:fillRect/>
          </a:stretch>
        </p:blipFill>
        <p:spPr>
          <a:xfrm rot="16200000">
            <a:off x="7934749" y="858752"/>
            <a:ext cx="2734754" cy="2737756"/>
          </a:xfrm>
          <a:custGeom>
            <a:avLst/>
            <a:gdLst>
              <a:gd name="connsiteX0" fmla="*/ 3646338 w 3646338"/>
              <a:gd name="connsiteY0" fmla="*/ 0 h 3650343"/>
              <a:gd name="connsiteX1" fmla="*/ 3646338 w 3646338"/>
              <a:gd name="connsiteY1" fmla="*/ 3650343 h 3650343"/>
              <a:gd name="connsiteX2" fmla="*/ 0 w 3646338"/>
              <a:gd name="connsiteY2" fmla="*/ 3650343 h 3650343"/>
            </a:gdLst>
            <a:ahLst/>
            <a:cxnLst>
              <a:cxn ang="0">
                <a:pos x="connsiteX0" y="connsiteY0"/>
              </a:cxn>
              <a:cxn ang="0">
                <a:pos x="connsiteX1" y="connsiteY1"/>
              </a:cxn>
              <a:cxn ang="0">
                <a:pos x="connsiteX2" y="connsiteY2"/>
              </a:cxn>
            </a:cxnLst>
            <a:rect l="l" t="t" r="r" b="b"/>
            <a:pathLst>
              <a:path w="3646338" h="3650343">
                <a:moveTo>
                  <a:pt x="3646338" y="0"/>
                </a:moveTo>
                <a:lnTo>
                  <a:pt x="3646338" y="3650343"/>
                </a:lnTo>
                <a:lnTo>
                  <a:pt x="0" y="3650343"/>
                </a:lnTo>
                <a:close/>
              </a:path>
            </a:pathLst>
          </a:custGeom>
        </p:spPr>
      </p:pic>
      <p:sp>
        <p:nvSpPr>
          <p:cNvPr id="9" name="任意多边形: 形状 8"/>
          <p:cNvSpPr/>
          <p:nvPr/>
        </p:nvSpPr>
        <p:spPr>
          <a:xfrm rot="16200000">
            <a:off x="1719858" y="1846064"/>
            <a:ext cx="602456" cy="520304"/>
          </a:xfrm>
          <a:custGeom>
            <a:avLst/>
            <a:gdLst>
              <a:gd name="connsiteX0" fmla="*/ 919019 w 1838037"/>
              <a:gd name="connsiteY0" fmla="*/ 603392 h 1584515"/>
              <a:gd name="connsiteX1" fmla="*/ 574964 w 1838037"/>
              <a:gd name="connsiteY1" fmla="*/ 1196589 h 1584515"/>
              <a:gd name="connsiteX2" fmla="*/ 1263073 w 1838037"/>
              <a:gd name="connsiteY2" fmla="*/ 1196589 h 1584515"/>
              <a:gd name="connsiteX3" fmla="*/ 919019 w 1838037"/>
              <a:gd name="connsiteY3" fmla="*/ 0 h 1584515"/>
              <a:gd name="connsiteX4" fmla="*/ 1838037 w 1838037"/>
              <a:gd name="connsiteY4" fmla="*/ 1584515 h 1584515"/>
              <a:gd name="connsiteX5" fmla="*/ 0 w 1838037"/>
              <a:gd name="connsiteY5" fmla="*/ 1584515 h 1584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8037" h="1584515">
                <a:moveTo>
                  <a:pt x="919019" y="603392"/>
                </a:moveTo>
                <a:lnTo>
                  <a:pt x="574964" y="1196589"/>
                </a:lnTo>
                <a:lnTo>
                  <a:pt x="1263073" y="1196589"/>
                </a:lnTo>
                <a:close/>
                <a:moveTo>
                  <a:pt x="919019" y="0"/>
                </a:moveTo>
                <a:lnTo>
                  <a:pt x="1838037" y="1584515"/>
                </a:lnTo>
                <a:lnTo>
                  <a:pt x="0" y="1584515"/>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sp>
        <p:nvSpPr>
          <p:cNvPr id="10" name="任意多边形: 形状 9"/>
          <p:cNvSpPr/>
          <p:nvPr/>
        </p:nvSpPr>
        <p:spPr>
          <a:xfrm>
            <a:off x="2281238" y="950119"/>
            <a:ext cx="536972" cy="463154"/>
          </a:xfrm>
          <a:custGeom>
            <a:avLst/>
            <a:gdLst>
              <a:gd name="connsiteX0" fmla="*/ 919019 w 1838037"/>
              <a:gd name="connsiteY0" fmla="*/ 603392 h 1584515"/>
              <a:gd name="connsiteX1" fmla="*/ 574964 w 1838037"/>
              <a:gd name="connsiteY1" fmla="*/ 1196589 h 1584515"/>
              <a:gd name="connsiteX2" fmla="*/ 1263073 w 1838037"/>
              <a:gd name="connsiteY2" fmla="*/ 1196589 h 1584515"/>
              <a:gd name="connsiteX3" fmla="*/ 919019 w 1838037"/>
              <a:gd name="connsiteY3" fmla="*/ 0 h 1584515"/>
              <a:gd name="connsiteX4" fmla="*/ 1838037 w 1838037"/>
              <a:gd name="connsiteY4" fmla="*/ 1584515 h 1584515"/>
              <a:gd name="connsiteX5" fmla="*/ 0 w 1838037"/>
              <a:gd name="connsiteY5" fmla="*/ 1584515 h 1584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8037" h="1584515">
                <a:moveTo>
                  <a:pt x="919019" y="603392"/>
                </a:moveTo>
                <a:lnTo>
                  <a:pt x="574964" y="1196589"/>
                </a:lnTo>
                <a:lnTo>
                  <a:pt x="1263073" y="1196589"/>
                </a:lnTo>
                <a:close/>
                <a:moveTo>
                  <a:pt x="919019" y="0"/>
                </a:moveTo>
                <a:lnTo>
                  <a:pt x="1838037" y="1584515"/>
                </a:lnTo>
                <a:lnTo>
                  <a:pt x="0" y="158451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sp>
        <p:nvSpPr>
          <p:cNvPr id="11" name="任意多边形: 形状 10"/>
          <p:cNvSpPr/>
          <p:nvPr/>
        </p:nvSpPr>
        <p:spPr>
          <a:xfrm rot="10800000">
            <a:off x="2281238" y="2800350"/>
            <a:ext cx="536972" cy="463154"/>
          </a:xfrm>
          <a:custGeom>
            <a:avLst/>
            <a:gdLst>
              <a:gd name="connsiteX0" fmla="*/ 919019 w 1838037"/>
              <a:gd name="connsiteY0" fmla="*/ 603392 h 1584515"/>
              <a:gd name="connsiteX1" fmla="*/ 574964 w 1838037"/>
              <a:gd name="connsiteY1" fmla="*/ 1196589 h 1584515"/>
              <a:gd name="connsiteX2" fmla="*/ 1263073 w 1838037"/>
              <a:gd name="connsiteY2" fmla="*/ 1196589 h 1584515"/>
              <a:gd name="connsiteX3" fmla="*/ 919019 w 1838037"/>
              <a:gd name="connsiteY3" fmla="*/ 0 h 1584515"/>
              <a:gd name="connsiteX4" fmla="*/ 1838037 w 1838037"/>
              <a:gd name="connsiteY4" fmla="*/ 1584515 h 1584515"/>
              <a:gd name="connsiteX5" fmla="*/ 0 w 1838037"/>
              <a:gd name="connsiteY5" fmla="*/ 1584515 h 1584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8037" h="1584515">
                <a:moveTo>
                  <a:pt x="919019" y="603392"/>
                </a:moveTo>
                <a:lnTo>
                  <a:pt x="574964" y="1196589"/>
                </a:lnTo>
                <a:lnTo>
                  <a:pt x="1263073" y="1196589"/>
                </a:lnTo>
                <a:close/>
                <a:moveTo>
                  <a:pt x="919019" y="0"/>
                </a:moveTo>
                <a:lnTo>
                  <a:pt x="1838037" y="1584515"/>
                </a:lnTo>
                <a:lnTo>
                  <a:pt x="0" y="158451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sp>
        <p:nvSpPr>
          <p:cNvPr id="9223" name="文本框 11"/>
          <p:cNvSpPr txBox="1"/>
          <p:nvPr/>
        </p:nvSpPr>
        <p:spPr>
          <a:xfrm>
            <a:off x="2697956" y="1725216"/>
            <a:ext cx="1352550" cy="78359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r>
              <a:rPr lang="zh-CN" altLang="en-US" sz="4500" dirty="0">
                <a:solidFill>
                  <a:schemeClr val="accent1"/>
                </a:solidFill>
              </a:rPr>
              <a:t>目录</a:t>
            </a:r>
            <a:endParaRPr lang="zh-CN" altLang="en-US" sz="4500" dirty="0">
              <a:solidFill>
                <a:schemeClr val="accent1"/>
              </a:solidFill>
            </a:endParaRPr>
          </a:p>
        </p:txBody>
      </p:sp>
      <p:sp>
        <p:nvSpPr>
          <p:cNvPr id="13" name="直角三角形 12"/>
          <p:cNvSpPr/>
          <p:nvPr/>
        </p:nvSpPr>
        <p:spPr>
          <a:xfrm>
            <a:off x="1521619" y="2489597"/>
            <a:ext cx="3507581" cy="3511154"/>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sp>
        <p:nvSpPr>
          <p:cNvPr id="15" name="直角三角形 14"/>
          <p:cNvSpPr/>
          <p:nvPr/>
        </p:nvSpPr>
        <p:spPr>
          <a:xfrm rot="10800000">
            <a:off x="7933135" y="857250"/>
            <a:ext cx="2734866" cy="2737247"/>
          </a:xfrm>
          <a:prstGeom prst="rtTriangle">
            <a:avLst/>
          </a:prstGeom>
          <a:solidFill>
            <a:schemeClr val="accent1">
              <a:lumMod val="60000"/>
              <a:lumOff val="4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sp>
        <p:nvSpPr>
          <p:cNvPr id="16" name="泪滴形 15"/>
          <p:cNvSpPr/>
          <p:nvPr/>
        </p:nvSpPr>
        <p:spPr>
          <a:xfrm>
            <a:off x="4581525" y="1879997"/>
            <a:ext cx="531019" cy="531019"/>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US" altLang="zh-CN" sz="1500" b="1" i="0" u="none" strike="noStrike" kern="1200" cap="none" spc="0" normalizeH="0" baseline="0" noProof="1">
                <a:ln>
                  <a:noFill/>
                </a:ln>
                <a:solidFill>
                  <a:schemeClr val="lt1"/>
                </a:solidFill>
                <a:effectLst/>
                <a:uLnTx/>
                <a:uFillTx/>
                <a:latin typeface="+mn-lt"/>
                <a:ea typeface="+mn-ea"/>
                <a:cs typeface="+mn-cs"/>
              </a:rPr>
              <a:t>01</a:t>
            </a:r>
            <a:endParaRPr kumimoji="0" lang="zh-CN" altLang="en-US" sz="1500" b="1" i="0" u="none" strike="noStrike" kern="1200" cap="none" spc="0" normalizeH="0" baseline="0" noProof="1">
              <a:ln>
                <a:noFill/>
              </a:ln>
              <a:solidFill>
                <a:schemeClr val="lt1"/>
              </a:solidFill>
              <a:effectLst/>
              <a:uLnTx/>
              <a:uFillTx/>
              <a:latin typeface="+mn-lt"/>
              <a:ea typeface="+mn-ea"/>
              <a:cs typeface="+mn-cs"/>
            </a:endParaRPr>
          </a:p>
        </p:txBody>
      </p:sp>
      <p:sp>
        <p:nvSpPr>
          <p:cNvPr id="17" name="泪滴形 16"/>
          <p:cNvSpPr/>
          <p:nvPr/>
        </p:nvSpPr>
        <p:spPr>
          <a:xfrm>
            <a:off x="4581525" y="2870597"/>
            <a:ext cx="531019" cy="529829"/>
          </a:xfrm>
          <a:prstGeom prst="teardrop">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US" altLang="zh-CN" sz="1500" b="1" i="0" u="none" strike="noStrike" kern="1200" cap="none" spc="0" normalizeH="0" baseline="0" noProof="1">
                <a:ln>
                  <a:noFill/>
                </a:ln>
                <a:solidFill>
                  <a:schemeClr val="lt1"/>
                </a:solidFill>
                <a:effectLst/>
                <a:uLnTx/>
                <a:uFillTx/>
                <a:latin typeface="+mn-lt"/>
                <a:ea typeface="+mn-ea"/>
                <a:cs typeface="+mn-cs"/>
              </a:rPr>
              <a:t>02</a:t>
            </a:r>
            <a:endParaRPr kumimoji="0" lang="zh-CN" altLang="en-US" sz="1500" b="1" i="0" u="none" strike="noStrike" kern="1200" cap="none" spc="0" normalizeH="0" baseline="0" noProof="1">
              <a:ln>
                <a:noFill/>
              </a:ln>
              <a:solidFill>
                <a:schemeClr val="lt1"/>
              </a:solidFill>
              <a:effectLst/>
              <a:uLnTx/>
              <a:uFillTx/>
              <a:latin typeface="+mn-lt"/>
              <a:ea typeface="+mn-ea"/>
              <a:cs typeface="+mn-cs"/>
            </a:endParaRPr>
          </a:p>
        </p:txBody>
      </p:sp>
      <p:sp>
        <p:nvSpPr>
          <p:cNvPr id="18" name="泪滴形 17"/>
          <p:cNvSpPr/>
          <p:nvPr/>
        </p:nvSpPr>
        <p:spPr>
          <a:xfrm>
            <a:off x="4581525" y="3860006"/>
            <a:ext cx="531019" cy="531019"/>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US" altLang="zh-CN" sz="1500" b="1" i="0" u="none" strike="noStrike" kern="1200" cap="none" spc="0" normalizeH="0" baseline="0" noProof="1">
                <a:ln>
                  <a:noFill/>
                </a:ln>
                <a:solidFill>
                  <a:schemeClr val="lt1"/>
                </a:solidFill>
                <a:effectLst/>
                <a:uLnTx/>
                <a:uFillTx/>
                <a:latin typeface="+mn-lt"/>
                <a:ea typeface="+mn-ea"/>
                <a:cs typeface="+mn-cs"/>
              </a:rPr>
              <a:t>03</a:t>
            </a:r>
            <a:endParaRPr kumimoji="0" lang="zh-CN" altLang="en-US" sz="1500" b="1" i="0" u="none" strike="noStrike" kern="1200" cap="none" spc="0" normalizeH="0" baseline="0" noProof="1">
              <a:ln>
                <a:noFill/>
              </a:ln>
              <a:solidFill>
                <a:schemeClr val="lt1"/>
              </a:solidFill>
              <a:effectLst/>
              <a:uLnTx/>
              <a:uFillTx/>
              <a:latin typeface="+mn-lt"/>
              <a:ea typeface="+mn-ea"/>
              <a:cs typeface="+mn-cs"/>
            </a:endParaRPr>
          </a:p>
        </p:txBody>
      </p:sp>
      <p:sp>
        <p:nvSpPr>
          <p:cNvPr id="19" name="泪滴形 18"/>
          <p:cNvSpPr/>
          <p:nvPr/>
        </p:nvSpPr>
        <p:spPr>
          <a:xfrm>
            <a:off x="4581525" y="4849416"/>
            <a:ext cx="531019" cy="531019"/>
          </a:xfrm>
          <a:prstGeom prst="teardrop">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US" altLang="zh-CN" sz="1500" b="1" i="0" u="none" strike="noStrike" kern="1200" cap="none" spc="0" normalizeH="0" baseline="0" noProof="1">
                <a:ln>
                  <a:noFill/>
                </a:ln>
                <a:solidFill>
                  <a:schemeClr val="lt1"/>
                </a:solidFill>
                <a:effectLst/>
                <a:uLnTx/>
                <a:uFillTx/>
                <a:latin typeface="+mn-lt"/>
                <a:ea typeface="+mn-ea"/>
                <a:cs typeface="+mn-cs"/>
              </a:rPr>
              <a:t>04</a:t>
            </a:r>
            <a:endParaRPr kumimoji="0" lang="zh-CN" altLang="en-US" sz="1500" b="1" i="0" u="none" strike="noStrike" kern="1200" cap="none" spc="0" normalizeH="0" baseline="0" noProof="1">
              <a:ln>
                <a:noFill/>
              </a:ln>
              <a:solidFill>
                <a:schemeClr val="lt1"/>
              </a:solidFill>
              <a:effectLst/>
              <a:uLnTx/>
              <a:uFillTx/>
              <a:latin typeface="+mn-lt"/>
              <a:ea typeface="+mn-ea"/>
              <a:cs typeface="+mn-cs"/>
            </a:endParaRPr>
          </a:p>
        </p:txBody>
      </p:sp>
      <p:sp>
        <p:nvSpPr>
          <p:cNvPr id="9230" name="文本框 19"/>
          <p:cNvSpPr txBox="1"/>
          <p:nvPr/>
        </p:nvSpPr>
        <p:spPr>
          <a:xfrm>
            <a:off x="5417344" y="1938814"/>
            <a:ext cx="3726656" cy="41402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r>
              <a:rPr lang="zh-CN" altLang="en-US" sz="2100" dirty="0">
                <a:solidFill>
                  <a:srgbClr val="1E7273"/>
                </a:solidFill>
              </a:rPr>
              <a:t>迭代器</a:t>
            </a:r>
            <a:endParaRPr lang="zh-CN" altLang="en-US" sz="2100" dirty="0">
              <a:solidFill>
                <a:srgbClr val="1E7273"/>
              </a:solidFill>
            </a:endParaRPr>
          </a:p>
        </p:txBody>
      </p:sp>
      <p:sp>
        <p:nvSpPr>
          <p:cNvPr id="9231" name="文本框 20"/>
          <p:cNvSpPr txBox="1"/>
          <p:nvPr/>
        </p:nvSpPr>
        <p:spPr>
          <a:xfrm>
            <a:off x="5417344" y="2986088"/>
            <a:ext cx="3945731" cy="41402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r>
              <a:rPr lang="zh-CN" altLang="en-US" sz="2100" dirty="0">
                <a:solidFill>
                  <a:srgbClr val="1E7273"/>
                </a:solidFill>
              </a:rPr>
              <a:t>生成器</a:t>
            </a:r>
            <a:endParaRPr lang="zh-CN" altLang="en-US" sz="2100" dirty="0">
              <a:solidFill>
                <a:srgbClr val="1E7273"/>
              </a:solidFill>
            </a:endParaRPr>
          </a:p>
        </p:txBody>
      </p:sp>
      <p:sp>
        <p:nvSpPr>
          <p:cNvPr id="9232" name="文本框 21"/>
          <p:cNvSpPr txBox="1"/>
          <p:nvPr/>
        </p:nvSpPr>
        <p:spPr>
          <a:xfrm>
            <a:off x="5417344" y="3983831"/>
            <a:ext cx="3626644" cy="41402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r>
              <a:rPr lang="en-US" altLang="zh-CN" sz="2100" dirty="0">
                <a:solidFill>
                  <a:srgbClr val="1E7273"/>
                </a:solidFill>
              </a:rPr>
              <a:t>yield</a:t>
            </a:r>
            <a:endParaRPr lang="en-US" altLang="zh-CN" sz="2100" dirty="0">
              <a:solidFill>
                <a:srgbClr val="1E7273"/>
              </a:solidFill>
            </a:endParaRPr>
          </a:p>
        </p:txBody>
      </p:sp>
      <p:pic>
        <p:nvPicPr>
          <p:cNvPr id="9234" name="图片 5" descr="logo"/>
          <p:cNvPicPr>
            <a:picLocks noChangeAspect="1"/>
          </p:cNvPicPr>
          <p:nvPr/>
        </p:nvPicPr>
        <p:blipFill>
          <a:blip r:embed="rId3"/>
          <a:stretch>
            <a:fillRect/>
          </a:stretch>
        </p:blipFill>
        <p:spPr>
          <a:xfrm>
            <a:off x="7774781" y="859631"/>
            <a:ext cx="3055144" cy="1373981"/>
          </a:xfrm>
          <a:prstGeom prst="rect">
            <a:avLst/>
          </a:prstGeom>
          <a:noFill/>
          <a:ln w="9525">
            <a:noFill/>
          </a:ln>
        </p:spPr>
      </p:pic>
      <p:sp>
        <p:nvSpPr>
          <p:cNvPr id="2" name="文本框 1"/>
          <p:cNvSpPr txBox="1"/>
          <p:nvPr/>
        </p:nvSpPr>
        <p:spPr>
          <a:xfrm>
            <a:off x="5417185" y="4930775"/>
            <a:ext cx="2915285" cy="368300"/>
          </a:xfrm>
          <a:prstGeom prst="rect">
            <a:avLst/>
          </a:prstGeom>
          <a:noFill/>
        </p:spPr>
        <p:txBody>
          <a:bodyPr wrap="square" rtlCol="0" anchor="t">
            <a:spAutoFit/>
          </a:bodyPr>
          <a:p>
            <a:pPr marL="0" lvl="0" indent="0" eaLnBrk="1" hangingPunct="1">
              <a:lnSpc>
                <a:spcPct val="100000"/>
              </a:lnSpc>
              <a:spcBef>
                <a:spcPct val="0"/>
              </a:spcBef>
              <a:buFontTx/>
              <a:buNone/>
            </a:pPr>
            <a:r>
              <a:rPr lang="en-US" altLang="zh-CN"/>
              <a:t>greenlet</a:t>
            </a:r>
            <a:endParaRPr lang="en-US" altLang="zh-CN"/>
          </a:p>
        </p:txBody>
      </p:sp>
    </p:spTree>
  </p:cSld>
  <p:clrMapOvr>
    <a:masterClrMapping/>
  </p:clrMapOvr>
  <p:transition spd="slow">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9" name="图片 38"/>
          <p:cNvPicPr>
            <a:picLocks noChangeAspect="1"/>
          </p:cNvPicPr>
          <p:nvPr/>
        </p:nvPicPr>
        <p:blipFill rotWithShape="1">
          <a:blip r:embed="rId1"/>
          <a:srcRect l="9335" t="213" b="5008"/>
          <a:stretch>
            <a:fillRect/>
          </a:stretch>
        </p:blipFill>
        <p:spPr>
          <a:xfrm>
            <a:off x="1525502" y="2492723"/>
            <a:ext cx="3503699" cy="3508027"/>
          </a:xfrm>
          <a:custGeom>
            <a:avLst/>
            <a:gdLst>
              <a:gd name="connsiteX0" fmla="*/ 0 w 4666343"/>
              <a:gd name="connsiteY0" fmla="*/ 0 h 4615644"/>
              <a:gd name="connsiteX1" fmla="*/ 4666343 w 4666343"/>
              <a:gd name="connsiteY1" fmla="*/ 4615643 h 4615644"/>
              <a:gd name="connsiteX2" fmla="*/ 4666343 w 4666343"/>
              <a:gd name="connsiteY2" fmla="*/ 4615644 h 4615644"/>
              <a:gd name="connsiteX3" fmla="*/ 0 w 4666343"/>
              <a:gd name="connsiteY3" fmla="*/ 4615644 h 4615644"/>
            </a:gdLst>
            <a:ahLst/>
            <a:cxnLst>
              <a:cxn ang="0">
                <a:pos x="connsiteX0" y="connsiteY0"/>
              </a:cxn>
              <a:cxn ang="0">
                <a:pos x="connsiteX1" y="connsiteY1"/>
              </a:cxn>
              <a:cxn ang="0">
                <a:pos x="connsiteX2" y="connsiteY2"/>
              </a:cxn>
              <a:cxn ang="0">
                <a:pos x="connsiteX3" y="connsiteY3"/>
              </a:cxn>
            </a:cxnLst>
            <a:rect l="l" t="t" r="r" b="b"/>
            <a:pathLst>
              <a:path w="4666343" h="4615644">
                <a:moveTo>
                  <a:pt x="0" y="0"/>
                </a:moveTo>
                <a:lnTo>
                  <a:pt x="4666343" y="4615643"/>
                </a:lnTo>
                <a:lnTo>
                  <a:pt x="4666343" y="4615644"/>
                </a:lnTo>
                <a:lnTo>
                  <a:pt x="0" y="4615644"/>
                </a:lnTo>
                <a:close/>
              </a:path>
            </a:pathLst>
          </a:custGeom>
        </p:spPr>
      </p:pic>
      <p:pic>
        <p:nvPicPr>
          <p:cNvPr id="35" name="图片 34"/>
          <p:cNvPicPr>
            <a:picLocks noChangeAspect="1"/>
          </p:cNvPicPr>
          <p:nvPr/>
        </p:nvPicPr>
        <p:blipFill>
          <a:blip r:embed="rId2"/>
          <a:srcRect l="17182" t="6007" r="30442" b="23424"/>
          <a:stretch>
            <a:fillRect/>
          </a:stretch>
        </p:blipFill>
        <p:spPr>
          <a:xfrm rot="16200000">
            <a:off x="7934749" y="858752"/>
            <a:ext cx="2734754" cy="2737756"/>
          </a:xfrm>
          <a:custGeom>
            <a:avLst/>
            <a:gdLst>
              <a:gd name="connsiteX0" fmla="*/ 3646338 w 3646338"/>
              <a:gd name="connsiteY0" fmla="*/ 0 h 3650343"/>
              <a:gd name="connsiteX1" fmla="*/ 3646338 w 3646338"/>
              <a:gd name="connsiteY1" fmla="*/ 3650343 h 3650343"/>
              <a:gd name="connsiteX2" fmla="*/ 0 w 3646338"/>
              <a:gd name="connsiteY2" fmla="*/ 3650343 h 3650343"/>
            </a:gdLst>
            <a:ahLst/>
            <a:cxnLst>
              <a:cxn ang="0">
                <a:pos x="connsiteX0" y="connsiteY0"/>
              </a:cxn>
              <a:cxn ang="0">
                <a:pos x="connsiteX1" y="connsiteY1"/>
              </a:cxn>
              <a:cxn ang="0">
                <a:pos x="connsiteX2" y="connsiteY2"/>
              </a:cxn>
            </a:cxnLst>
            <a:rect l="l" t="t" r="r" b="b"/>
            <a:pathLst>
              <a:path w="3646338" h="3650343">
                <a:moveTo>
                  <a:pt x="3646338" y="0"/>
                </a:moveTo>
                <a:lnTo>
                  <a:pt x="3646338" y="3650343"/>
                </a:lnTo>
                <a:lnTo>
                  <a:pt x="0" y="3650343"/>
                </a:lnTo>
                <a:close/>
              </a:path>
            </a:pathLst>
          </a:custGeom>
        </p:spPr>
      </p:pic>
      <p:sp>
        <p:nvSpPr>
          <p:cNvPr id="9" name="任意多边形: 形状 8"/>
          <p:cNvSpPr/>
          <p:nvPr/>
        </p:nvSpPr>
        <p:spPr>
          <a:xfrm rot="16200000">
            <a:off x="1719858" y="1846064"/>
            <a:ext cx="602456" cy="520304"/>
          </a:xfrm>
          <a:custGeom>
            <a:avLst/>
            <a:gdLst>
              <a:gd name="connsiteX0" fmla="*/ 919019 w 1838037"/>
              <a:gd name="connsiteY0" fmla="*/ 603392 h 1584515"/>
              <a:gd name="connsiteX1" fmla="*/ 574964 w 1838037"/>
              <a:gd name="connsiteY1" fmla="*/ 1196589 h 1584515"/>
              <a:gd name="connsiteX2" fmla="*/ 1263073 w 1838037"/>
              <a:gd name="connsiteY2" fmla="*/ 1196589 h 1584515"/>
              <a:gd name="connsiteX3" fmla="*/ 919019 w 1838037"/>
              <a:gd name="connsiteY3" fmla="*/ 0 h 1584515"/>
              <a:gd name="connsiteX4" fmla="*/ 1838037 w 1838037"/>
              <a:gd name="connsiteY4" fmla="*/ 1584515 h 1584515"/>
              <a:gd name="connsiteX5" fmla="*/ 0 w 1838037"/>
              <a:gd name="connsiteY5" fmla="*/ 1584515 h 1584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8037" h="1584515">
                <a:moveTo>
                  <a:pt x="919019" y="603392"/>
                </a:moveTo>
                <a:lnTo>
                  <a:pt x="574964" y="1196589"/>
                </a:lnTo>
                <a:lnTo>
                  <a:pt x="1263073" y="1196589"/>
                </a:lnTo>
                <a:close/>
                <a:moveTo>
                  <a:pt x="919019" y="0"/>
                </a:moveTo>
                <a:lnTo>
                  <a:pt x="1838037" y="1584515"/>
                </a:lnTo>
                <a:lnTo>
                  <a:pt x="0" y="1584515"/>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sp>
        <p:nvSpPr>
          <p:cNvPr id="10" name="任意多边形: 形状 9"/>
          <p:cNvSpPr/>
          <p:nvPr/>
        </p:nvSpPr>
        <p:spPr>
          <a:xfrm>
            <a:off x="2281238" y="950119"/>
            <a:ext cx="536972" cy="463154"/>
          </a:xfrm>
          <a:custGeom>
            <a:avLst/>
            <a:gdLst>
              <a:gd name="connsiteX0" fmla="*/ 919019 w 1838037"/>
              <a:gd name="connsiteY0" fmla="*/ 603392 h 1584515"/>
              <a:gd name="connsiteX1" fmla="*/ 574964 w 1838037"/>
              <a:gd name="connsiteY1" fmla="*/ 1196589 h 1584515"/>
              <a:gd name="connsiteX2" fmla="*/ 1263073 w 1838037"/>
              <a:gd name="connsiteY2" fmla="*/ 1196589 h 1584515"/>
              <a:gd name="connsiteX3" fmla="*/ 919019 w 1838037"/>
              <a:gd name="connsiteY3" fmla="*/ 0 h 1584515"/>
              <a:gd name="connsiteX4" fmla="*/ 1838037 w 1838037"/>
              <a:gd name="connsiteY4" fmla="*/ 1584515 h 1584515"/>
              <a:gd name="connsiteX5" fmla="*/ 0 w 1838037"/>
              <a:gd name="connsiteY5" fmla="*/ 1584515 h 1584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8037" h="1584515">
                <a:moveTo>
                  <a:pt x="919019" y="603392"/>
                </a:moveTo>
                <a:lnTo>
                  <a:pt x="574964" y="1196589"/>
                </a:lnTo>
                <a:lnTo>
                  <a:pt x="1263073" y="1196589"/>
                </a:lnTo>
                <a:close/>
                <a:moveTo>
                  <a:pt x="919019" y="0"/>
                </a:moveTo>
                <a:lnTo>
                  <a:pt x="1838037" y="1584515"/>
                </a:lnTo>
                <a:lnTo>
                  <a:pt x="0" y="158451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sp>
        <p:nvSpPr>
          <p:cNvPr id="11" name="任意多边形: 形状 10"/>
          <p:cNvSpPr/>
          <p:nvPr/>
        </p:nvSpPr>
        <p:spPr>
          <a:xfrm rot="10800000">
            <a:off x="2281238" y="2800350"/>
            <a:ext cx="536972" cy="463154"/>
          </a:xfrm>
          <a:custGeom>
            <a:avLst/>
            <a:gdLst>
              <a:gd name="connsiteX0" fmla="*/ 919019 w 1838037"/>
              <a:gd name="connsiteY0" fmla="*/ 603392 h 1584515"/>
              <a:gd name="connsiteX1" fmla="*/ 574964 w 1838037"/>
              <a:gd name="connsiteY1" fmla="*/ 1196589 h 1584515"/>
              <a:gd name="connsiteX2" fmla="*/ 1263073 w 1838037"/>
              <a:gd name="connsiteY2" fmla="*/ 1196589 h 1584515"/>
              <a:gd name="connsiteX3" fmla="*/ 919019 w 1838037"/>
              <a:gd name="connsiteY3" fmla="*/ 0 h 1584515"/>
              <a:gd name="connsiteX4" fmla="*/ 1838037 w 1838037"/>
              <a:gd name="connsiteY4" fmla="*/ 1584515 h 1584515"/>
              <a:gd name="connsiteX5" fmla="*/ 0 w 1838037"/>
              <a:gd name="connsiteY5" fmla="*/ 1584515 h 1584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8037" h="1584515">
                <a:moveTo>
                  <a:pt x="919019" y="603392"/>
                </a:moveTo>
                <a:lnTo>
                  <a:pt x="574964" y="1196589"/>
                </a:lnTo>
                <a:lnTo>
                  <a:pt x="1263073" y="1196589"/>
                </a:lnTo>
                <a:close/>
                <a:moveTo>
                  <a:pt x="919019" y="0"/>
                </a:moveTo>
                <a:lnTo>
                  <a:pt x="1838037" y="1584515"/>
                </a:lnTo>
                <a:lnTo>
                  <a:pt x="0" y="158451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sp>
        <p:nvSpPr>
          <p:cNvPr id="9223" name="文本框 11"/>
          <p:cNvSpPr txBox="1"/>
          <p:nvPr/>
        </p:nvSpPr>
        <p:spPr>
          <a:xfrm>
            <a:off x="2697956" y="1725216"/>
            <a:ext cx="1352550" cy="78359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r>
              <a:rPr lang="zh-CN" altLang="en-US" sz="4500" dirty="0">
                <a:solidFill>
                  <a:schemeClr val="accent1"/>
                </a:solidFill>
              </a:rPr>
              <a:t>目录</a:t>
            </a:r>
            <a:endParaRPr lang="zh-CN" altLang="en-US" sz="4500" dirty="0">
              <a:solidFill>
                <a:schemeClr val="accent1"/>
              </a:solidFill>
            </a:endParaRPr>
          </a:p>
        </p:txBody>
      </p:sp>
      <p:sp>
        <p:nvSpPr>
          <p:cNvPr id="13" name="直角三角形 12"/>
          <p:cNvSpPr/>
          <p:nvPr/>
        </p:nvSpPr>
        <p:spPr>
          <a:xfrm>
            <a:off x="1521619" y="2489597"/>
            <a:ext cx="3507581" cy="3511154"/>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sp>
        <p:nvSpPr>
          <p:cNvPr id="15" name="直角三角形 14"/>
          <p:cNvSpPr/>
          <p:nvPr/>
        </p:nvSpPr>
        <p:spPr>
          <a:xfrm rot="10800000">
            <a:off x="7933135" y="857250"/>
            <a:ext cx="2734866" cy="2737247"/>
          </a:xfrm>
          <a:prstGeom prst="rtTriangle">
            <a:avLst/>
          </a:prstGeom>
          <a:solidFill>
            <a:schemeClr val="accent1">
              <a:lumMod val="60000"/>
              <a:lumOff val="4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sp>
        <p:nvSpPr>
          <p:cNvPr id="16" name="泪滴形 15"/>
          <p:cNvSpPr/>
          <p:nvPr/>
        </p:nvSpPr>
        <p:spPr>
          <a:xfrm>
            <a:off x="4581525" y="1879997"/>
            <a:ext cx="531019" cy="531019"/>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US" altLang="zh-CN" sz="1500" b="1" i="0" u="none" strike="noStrike" kern="1200" cap="none" spc="0" normalizeH="0" baseline="0" noProof="1">
                <a:ln>
                  <a:noFill/>
                </a:ln>
                <a:solidFill>
                  <a:schemeClr val="lt1"/>
                </a:solidFill>
                <a:effectLst/>
                <a:uLnTx/>
                <a:uFillTx/>
                <a:latin typeface="+mn-lt"/>
                <a:ea typeface="+mn-ea"/>
                <a:cs typeface="+mn-cs"/>
              </a:rPr>
              <a:t>05</a:t>
            </a:r>
            <a:endParaRPr kumimoji="0" lang="zh-CN" altLang="en-US" sz="1500" b="1" i="0" u="none" strike="noStrike" kern="1200" cap="none" spc="0" normalizeH="0" baseline="0" noProof="1">
              <a:ln>
                <a:noFill/>
              </a:ln>
              <a:solidFill>
                <a:schemeClr val="lt1"/>
              </a:solidFill>
              <a:effectLst/>
              <a:uLnTx/>
              <a:uFillTx/>
              <a:latin typeface="+mn-lt"/>
              <a:ea typeface="+mn-ea"/>
              <a:cs typeface="+mn-cs"/>
            </a:endParaRPr>
          </a:p>
        </p:txBody>
      </p:sp>
      <p:pic>
        <p:nvPicPr>
          <p:cNvPr id="9234" name="图片 5" descr="logo"/>
          <p:cNvPicPr>
            <a:picLocks noChangeAspect="1"/>
          </p:cNvPicPr>
          <p:nvPr/>
        </p:nvPicPr>
        <p:blipFill>
          <a:blip r:embed="rId3"/>
          <a:stretch>
            <a:fillRect/>
          </a:stretch>
        </p:blipFill>
        <p:spPr>
          <a:xfrm>
            <a:off x="7774781" y="859631"/>
            <a:ext cx="3055144" cy="1373981"/>
          </a:xfrm>
          <a:prstGeom prst="rect">
            <a:avLst/>
          </a:prstGeom>
          <a:noFill/>
          <a:ln w="9525">
            <a:noFill/>
          </a:ln>
        </p:spPr>
      </p:pic>
      <p:sp>
        <p:nvSpPr>
          <p:cNvPr id="2" name="泪滴形 1"/>
          <p:cNvSpPr/>
          <p:nvPr/>
        </p:nvSpPr>
        <p:spPr>
          <a:xfrm>
            <a:off x="4581525" y="2732167"/>
            <a:ext cx="531019" cy="531019"/>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ct val="0"/>
              </a:spcBef>
              <a:spcAft>
                <a:spcPct val="0"/>
              </a:spcAft>
              <a:buClrTx/>
              <a:buSzTx/>
              <a:buFontTx/>
              <a:buNone/>
              <a:defRPr/>
            </a:pPr>
            <a:r>
              <a:rPr kumimoji="0" lang="en-US" altLang="zh-CN" sz="1500" b="1" i="0" u="none" strike="noStrike" kern="1200" cap="none" spc="0" normalizeH="0" baseline="0" noProof="1">
                <a:ln>
                  <a:noFill/>
                </a:ln>
                <a:solidFill>
                  <a:schemeClr val="lt1"/>
                </a:solidFill>
                <a:effectLst/>
                <a:uLnTx/>
                <a:uFillTx/>
                <a:latin typeface="+mn-lt"/>
                <a:ea typeface="+mn-ea"/>
                <a:cs typeface="+mn-cs"/>
              </a:rPr>
              <a:t>06</a:t>
            </a:r>
            <a:endParaRPr kumimoji="0" lang="zh-CN" altLang="en-US" sz="1500" b="1" i="0" u="none" strike="noStrike" kern="1200" cap="none" spc="0" normalizeH="0" baseline="0" noProof="1">
              <a:ln>
                <a:noFill/>
              </a:ln>
              <a:solidFill>
                <a:schemeClr val="lt1"/>
              </a:solidFill>
              <a:effectLst/>
              <a:uLnTx/>
              <a:uFillTx/>
              <a:latin typeface="+mn-lt"/>
              <a:ea typeface="+mn-ea"/>
              <a:cs typeface="+mn-cs"/>
            </a:endParaRPr>
          </a:p>
        </p:txBody>
      </p:sp>
      <p:sp>
        <p:nvSpPr>
          <p:cNvPr id="3" name="泪滴形 2"/>
          <p:cNvSpPr/>
          <p:nvPr/>
        </p:nvSpPr>
        <p:spPr>
          <a:xfrm>
            <a:off x="4581525" y="3595132"/>
            <a:ext cx="531019" cy="531019"/>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ct val="0"/>
              </a:spcBef>
              <a:spcAft>
                <a:spcPct val="0"/>
              </a:spcAft>
              <a:buClrTx/>
              <a:buSzTx/>
              <a:buFontTx/>
              <a:buNone/>
              <a:defRPr/>
            </a:pPr>
            <a:r>
              <a:rPr kumimoji="0" lang="en-US" altLang="zh-CN" sz="1500" b="1" i="0" u="none" strike="noStrike" kern="1200" cap="none" spc="0" normalizeH="0" baseline="0" noProof="1">
                <a:ln>
                  <a:noFill/>
                </a:ln>
                <a:solidFill>
                  <a:schemeClr val="lt1"/>
                </a:solidFill>
                <a:effectLst/>
                <a:uLnTx/>
                <a:uFillTx/>
                <a:latin typeface="+mn-lt"/>
                <a:ea typeface="+mn-ea"/>
                <a:cs typeface="+mn-cs"/>
              </a:rPr>
              <a:t>07</a:t>
            </a:r>
            <a:endParaRPr kumimoji="0" lang="zh-CN" altLang="en-US" sz="1500" b="1" i="0" u="none" strike="noStrike" kern="1200" cap="none" spc="0" normalizeH="0" baseline="0" noProof="1">
              <a:ln>
                <a:noFill/>
              </a:ln>
              <a:solidFill>
                <a:schemeClr val="lt1"/>
              </a:solidFill>
              <a:effectLst/>
              <a:uLnTx/>
              <a:uFillTx/>
              <a:latin typeface="+mn-lt"/>
              <a:ea typeface="+mn-ea"/>
              <a:cs typeface="+mn-cs"/>
            </a:endParaRPr>
          </a:p>
        </p:txBody>
      </p:sp>
      <p:sp>
        <p:nvSpPr>
          <p:cNvPr id="5" name="泪滴形 4"/>
          <p:cNvSpPr/>
          <p:nvPr/>
        </p:nvSpPr>
        <p:spPr>
          <a:xfrm>
            <a:off x="4581525" y="4413647"/>
            <a:ext cx="531019" cy="531019"/>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ct val="0"/>
              </a:spcBef>
              <a:spcAft>
                <a:spcPct val="0"/>
              </a:spcAft>
              <a:buClrTx/>
              <a:buSzTx/>
              <a:buFontTx/>
              <a:buNone/>
              <a:defRPr/>
            </a:pPr>
            <a:r>
              <a:rPr kumimoji="0" lang="en-US" altLang="zh-CN" sz="1500" b="1" i="0" u="none" strike="noStrike" kern="1200" cap="none" spc="0" normalizeH="0" baseline="0" noProof="1">
                <a:ln>
                  <a:noFill/>
                </a:ln>
                <a:solidFill>
                  <a:schemeClr val="lt1"/>
                </a:solidFill>
                <a:effectLst/>
                <a:uLnTx/>
                <a:uFillTx/>
                <a:latin typeface="+mn-lt"/>
                <a:ea typeface="+mn-ea"/>
                <a:cs typeface="+mn-cs"/>
              </a:rPr>
              <a:t>08</a:t>
            </a:r>
            <a:endParaRPr kumimoji="0" lang="zh-CN" altLang="en-US" sz="1500" b="1" i="0" u="none" strike="noStrike" kern="1200" cap="none" spc="0" normalizeH="0" baseline="0" noProof="1">
              <a:ln>
                <a:noFill/>
              </a:ln>
              <a:solidFill>
                <a:schemeClr val="lt1"/>
              </a:solidFill>
              <a:effectLst/>
              <a:uLnTx/>
              <a:uFillTx/>
              <a:latin typeface="+mn-lt"/>
              <a:ea typeface="+mn-ea"/>
              <a:cs typeface="+mn-cs"/>
            </a:endParaRPr>
          </a:p>
        </p:txBody>
      </p:sp>
      <p:sp>
        <p:nvSpPr>
          <p:cNvPr id="6" name="文本框 5"/>
          <p:cNvSpPr txBox="1"/>
          <p:nvPr/>
        </p:nvSpPr>
        <p:spPr>
          <a:xfrm>
            <a:off x="5398135" y="3727450"/>
            <a:ext cx="2943225" cy="398780"/>
          </a:xfrm>
          <a:prstGeom prst="rect">
            <a:avLst/>
          </a:prstGeom>
          <a:noFill/>
        </p:spPr>
        <p:txBody>
          <a:bodyPr wrap="square" rtlCol="0">
            <a:spAutoFit/>
          </a:bodyPr>
          <a:p>
            <a:endParaRPr lang="zh-CN" sz="2000" dirty="0">
              <a:solidFill>
                <a:srgbClr val="1E7273"/>
              </a:solidFill>
              <a:latin typeface="微软雅黑" panose="020B0503020204020204" charset="-122"/>
              <a:ea typeface="微软雅黑" panose="020B0503020204020204" charset="-122"/>
              <a:cs typeface="微软雅黑" panose="020B0503020204020204" charset="-122"/>
              <a:sym typeface="+mn-ea"/>
            </a:endParaRPr>
          </a:p>
        </p:txBody>
      </p:sp>
      <p:sp>
        <p:nvSpPr>
          <p:cNvPr id="4" name="文本框 3"/>
          <p:cNvSpPr txBox="1"/>
          <p:nvPr/>
        </p:nvSpPr>
        <p:spPr>
          <a:xfrm>
            <a:off x="5398135" y="2039620"/>
            <a:ext cx="2439670" cy="368300"/>
          </a:xfrm>
          <a:prstGeom prst="rect">
            <a:avLst/>
          </a:prstGeom>
          <a:noFill/>
        </p:spPr>
        <p:txBody>
          <a:bodyPr wrap="square" rtlCol="0" anchor="t">
            <a:spAutoFit/>
          </a:bodyPr>
          <a:p>
            <a:pPr marL="0" lvl="0" indent="0" eaLnBrk="1" hangingPunct="1">
              <a:lnSpc>
                <a:spcPct val="100000"/>
              </a:lnSpc>
              <a:spcBef>
                <a:spcPct val="0"/>
              </a:spcBef>
              <a:buFontTx/>
              <a:buNone/>
            </a:pPr>
            <a:r>
              <a:rPr lang="en-US" altLang="zh-CN"/>
              <a:t>gevent</a:t>
            </a:r>
            <a:endParaRPr lang="en-US" altLang="zh-CN"/>
          </a:p>
        </p:txBody>
      </p:sp>
    </p:spTree>
  </p:cSld>
  <p:clrMapOvr>
    <a:masterClrMapping/>
  </p:clrMapOvr>
  <p:transition spd="slow">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34" name="图片 5" descr="logo"/>
          <p:cNvPicPr>
            <a:picLocks noChangeAspect="1"/>
          </p:cNvPicPr>
          <p:nvPr/>
        </p:nvPicPr>
        <p:blipFill>
          <a:blip r:embed="rId1"/>
          <a:stretch>
            <a:fillRect/>
          </a:stretch>
        </p:blipFill>
        <p:spPr>
          <a:xfrm>
            <a:off x="9030970" y="635"/>
            <a:ext cx="3011170" cy="1354455"/>
          </a:xfrm>
          <a:prstGeom prst="rect">
            <a:avLst/>
          </a:prstGeom>
          <a:noFill/>
          <a:ln w="9525">
            <a:noFill/>
          </a:ln>
        </p:spPr>
      </p:pic>
      <p:sp>
        <p:nvSpPr>
          <p:cNvPr id="2" name="文本框 1"/>
          <p:cNvSpPr txBox="1"/>
          <p:nvPr/>
        </p:nvSpPr>
        <p:spPr>
          <a:xfrm>
            <a:off x="34925" y="635"/>
            <a:ext cx="7738110" cy="1014730"/>
          </a:xfrm>
          <a:prstGeom prst="rect">
            <a:avLst/>
          </a:prstGeom>
          <a:noFill/>
        </p:spPr>
        <p:txBody>
          <a:bodyPr wrap="square" rtlCol="0">
            <a:spAutoFit/>
          </a:bodyPr>
          <a:p>
            <a:r>
              <a:rPr lang="zh-CN" sz="600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rPr>
              <a:t>迭代器</a:t>
            </a:r>
            <a:endParaRPr lang="zh-CN" sz="600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endParaRPr>
          </a:p>
        </p:txBody>
      </p:sp>
      <p:sp>
        <p:nvSpPr>
          <p:cNvPr id="4" name="文本框 3"/>
          <p:cNvSpPr txBox="1"/>
          <p:nvPr/>
        </p:nvSpPr>
        <p:spPr>
          <a:xfrm>
            <a:off x="0" y="1127760"/>
            <a:ext cx="12122785" cy="6185535"/>
          </a:xfrm>
          <a:prstGeom prst="rect">
            <a:avLst/>
          </a:prstGeom>
          <a:noFill/>
        </p:spPr>
        <p:txBody>
          <a:bodyPr wrap="square" rtlCol="0">
            <a:spAutoFit/>
          </a:bodyPr>
          <a:p>
            <a:r>
              <a:rPr sz="3600">
                <a:latin typeface="微软雅黑" panose="020B0503020204020204" charset="-122"/>
                <a:ea typeface="微软雅黑" panose="020B0503020204020204" charset="-122"/>
                <a:cs typeface="微软雅黑" panose="020B0503020204020204" charset="-122"/>
                <a:sym typeface="+mn-ea"/>
              </a:rPr>
              <a:t>迭代是访问集合元素的一种方式。迭代器是一个可以记住遍历的位置的对象。迭代器对象从集合的第一个元素开始访问，直到所有的元素被访问完结束。迭代器只能往前不会后退。</a:t>
            </a:r>
            <a:endParaRPr sz="3600">
              <a:latin typeface="微软雅黑" panose="020B0503020204020204" charset="-122"/>
              <a:ea typeface="微软雅黑" panose="020B0503020204020204" charset="-122"/>
              <a:cs typeface="微软雅黑" panose="020B0503020204020204" charset="-122"/>
              <a:sym typeface="+mn-ea"/>
            </a:endParaRPr>
          </a:p>
          <a:p>
            <a:endParaRPr lang="zh-CN" altLang="en-US" sz="3200">
              <a:latin typeface="微软雅黑" panose="020B0503020204020204" charset="-122"/>
              <a:ea typeface="微软雅黑" panose="020B0503020204020204" charset="-122"/>
              <a:cs typeface="微软雅黑" panose="020B0503020204020204" charset="-122"/>
              <a:sym typeface="+mn-ea"/>
            </a:endParaRPr>
          </a:p>
          <a:p>
            <a:r>
              <a:rPr lang="zh-CN" altLang="en-US" sz="3200">
                <a:latin typeface="微软雅黑" panose="020B0503020204020204" charset="-122"/>
                <a:ea typeface="微软雅黑" panose="020B0503020204020204" charset="-122"/>
                <a:cs typeface="微软雅黑" panose="020B0503020204020204" charset="-122"/>
                <a:sym typeface="+mn-ea"/>
              </a:rPr>
              <a:t>1. 可迭代对象</a:t>
            </a:r>
            <a:endParaRPr lang="zh-CN" altLang="en-US" sz="3200">
              <a:latin typeface="微软雅黑" panose="020B0503020204020204" charset="-122"/>
              <a:ea typeface="微软雅黑" panose="020B0503020204020204" charset="-122"/>
              <a:cs typeface="微软雅黑" panose="020B0503020204020204" charset="-122"/>
              <a:sym typeface="+mn-ea"/>
            </a:endParaRPr>
          </a:p>
          <a:p>
            <a:r>
              <a:rPr lang="zh-CN" altLang="en-US" sz="3200">
                <a:latin typeface="微软雅黑" panose="020B0503020204020204" charset="-122"/>
                <a:ea typeface="微软雅黑" panose="020B0503020204020204" charset="-122"/>
                <a:cs typeface="微软雅黑" panose="020B0503020204020204" charset="-122"/>
                <a:sym typeface="+mn-ea"/>
              </a:rPr>
              <a:t>我们已经知道可以对list、tuple、str等类型的数据使用for...in...的循环语法从其中依次拿到数据进行使用，我们把这样的过程称为遍历，也叫迭代。</a:t>
            </a:r>
            <a:endParaRPr lang="zh-CN" altLang="en-US" sz="3200">
              <a:latin typeface="微软雅黑" panose="020B0503020204020204" charset="-122"/>
              <a:ea typeface="微软雅黑" panose="020B0503020204020204" charset="-122"/>
              <a:cs typeface="微软雅黑" panose="020B0503020204020204" charset="-122"/>
              <a:sym typeface="+mn-ea"/>
            </a:endParaRPr>
          </a:p>
          <a:p>
            <a:endParaRPr lang="zh-CN" altLang="en-US" sz="3200">
              <a:latin typeface="微软雅黑" panose="020B0503020204020204" charset="-122"/>
              <a:ea typeface="微软雅黑" panose="020B0503020204020204" charset="-122"/>
              <a:cs typeface="微软雅黑" panose="020B0503020204020204" charset="-122"/>
              <a:sym typeface="+mn-ea"/>
            </a:endParaRPr>
          </a:p>
          <a:p>
            <a:endParaRPr lang="zh-CN" altLang="en-US" sz="3200">
              <a:latin typeface="微软雅黑" panose="020B0503020204020204" charset="-122"/>
              <a:ea typeface="微软雅黑" panose="020B0503020204020204" charset="-122"/>
              <a:cs typeface="微软雅黑" panose="020B0503020204020204" charset="-122"/>
              <a:sym typeface="+mn-ea"/>
            </a:endParaRPr>
          </a:p>
          <a:p>
            <a:endParaRPr lang="zh-CN" altLang="en-US" sz="3200">
              <a:latin typeface="微软雅黑" panose="020B0503020204020204" charset="-122"/>
              <a:ea typeface="微软雅黑" panose="020B0503020204020204" charset="-122"/>
              <a:cs typeface="微软雅黑" panose="020B0503020204020204" charset="-122"/>
              <a:sym typeface="+mn-ea"/>
            </a:endParaRPr>
          </a:p>
          <a:p>
            <a:endParaRPr lang="zh-CN" altLang="en-US" sz="320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34" name="图片 5" descr="logo"/>
          <p:cNvPicPr>
            <a:picLocks noChangeAspect="1"/>
          </p:cNvPicPr>
          <p:nvPr/>
        </p:nvPicPr>
        <p:blipFill>
          <a:blip r:embed="rId1"/>
          <a:stretch>
            <a:fillRect/>
          </a:stretch>
        </p:blipFill>
        <p:spPr>
          <a:xfrm>
            <a:off x="9030970" y="635"/>
            <a:ext cx="3011170" cy="1354455"/>
          </a:xfrm>
          <a:prstGeom prst="rect">
            <a:avLst/>
          </a:prstGeom>
          <a:noFill/>
          <a:ln w="9525">
            <a:noFill/>
          </a:ln>
        </p:spPr>
      </p:pic>
      <p:sp>
        <p:nvSpPr>
          <p:cNvPr id="2" name="文本框 1"/>
          <p:cNvSpPr txBox="1"/>
          <p:nvPr/>
        </p:nvSpPr>
        <p:spPr>
          <a:xfrm>
            <a:off x="34925" y="635"/>
            <a:ext cx="7738110" cy="1014730"/>
          </a:xfrm>
          <a:prstGeom prst="rect">
            <a:avLst/>
          </a:prstGeom>
          <a:noFill/>
        </p:spPr>
        <p:txBody>
          <a:bodyPr wrap="square" rtlCol="0">
            <a:spAutoFit/>
          </a:bodyPr>
          <a:p>
            <a:r>
              <a:rPr lang="zh-CN" sz="600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rPr>
              <a:t>迭代器</a:t>
            </a:r>
            <a:endParaRPr lang="zh-CN" sz="600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endParaRPr>
          </a:p>
        </p:txBody>
      </p:sp>
      <p:sp>
        <p:nvSpPr>
          <p:cNvPr id="4" name="文本框 3"/>
          <p:cNvSpPr txBox="1"/>
          <p:nvPr/>
        </p:nvSpPr>
        <p:spPr>
          <a:xfrm>
            <a:off x="0" y="1127760"/>
            <a:ext cx="12122785" cy="5015865"/>
          </a:xfrm>
          <a:prstGeom prst="rect">
            <a:avLst/>
          </a:prstGeom>
          <a:noFill/>
        </p:spPr>
        <p:txBody>
          <a:bodyPr wrap="square" rtlCol="0">
            <a:spAutoFit/>
          </a:bodyPr>
          <a:p>
            <a:r>
              <a:rPr sz="2000">
                <a:latin typeface="微软雅黑" panose="020B0503020204020204" charset="-122"/>
                <a:ea typeface="微软雅黑" panose="020B0503020204020204" charset="-122"/>
                <a:cs typeface="微软雅黑" panose="020B0503020204020204" charset="-122"/>
                <a:sym typeface="+mn-ea"/>
              </a:rPr>
              <a:t>2. 如何判断一个对象是否可以迭代</a:t>
            </a:r>
            <a:endParaRPr sz="2000">
              <a:latin typeface="微软雅黑" panose="020B0503020204020204" charset="-122"/>
              <a:ea typeface="微软雅黑" panose="020B0503020204020204" charset="-122"/>
              <a:cs typeface="微软雅黑" panose="020B0503020204020204" charset="-122"/>
              <a:sym typeface="+mn-ea"/>
            </a:endParaRPr>
          </a:p>
          <a:p>
            <a:r>
              <a:rPr sz="2000">
                <a:latin typeface="微软雅黑" panose="020B0503020204020204" charset="-122"/>
                <a:ea typeface="微软雅黑" panose="020B0503020204020204" charset="-122"/>
                <a:cs typeface="微软雅黑" panose="020B0503020204020204" charset="-122"/>
                <a:sym typeface="+mn-ea"/>
              </a:rPr>
              <a:t>可以使用 isinstance() 判断一个对象是否是 Iterable 对象：</a:t>
            </a:r>
            <a:endParaRPr sz="2000">
              <a:latin typeface="微软雅黑" panose="020B0503020204020204" charset="-122"/>
              <a:ea typeface="微软雅黑" panose="020B0503020204020204" charset="-122"/>
              <a:cs typeface="微软雅黑" panose="020B0503020204020204" charset="-122"/>
              <a:sym typeface="+mn-ea"/>
            </a:endParaRPr>
          </a:p>
          <a:p>
            <a:endParaRPr lang="zh-CN" altLang="en-US" sz="2000">
              <a:latin typeface="微软雅黑" panose="020B0503020204020204" charset="-122"/>
              <a:ea typeface="微软雅黑" panose="020B0503020204020204" charset="-122"/>
              <a:cs typeface="微软雅黑" panose="020B0503020204020204" charset="-122"/>
              <a:sym typeface="+mn-ea"/>
            </a:endParaRPr>
          </a:p>
          <a:p>
            <a:r>
              <a:rPr lang="zh-CN" altLang="en-US" sz="2000">
                <a:latin typeface="微软雅黑" panose="020B0503020204020204" charset="-122"/>
                <a:ea typeface="微软雅黑" panose="020B0503020204020204" charset="-122"/>
                <a:cs typeface="微软雅黑" panose="020B0503020204020204" charset="-122"/>
                <a:sym typeface="+mn-ea"/>
              </a:rPr>
              <a:t>3. 可迭代对象的本质</a:t>
            </a:r>
            <a:endParaRPr lang="zh-CN" altLang="en-US" sz="2000">
              <a:latin typeface="微软雅黑" panose="020B0503020204020204" charset="-122"/>
              <a:ea typeface="微软雅黑" panose="020B0503020204020204" charset="-122"/>
              <a:cs typeface="微软雅黑" panose="020B0503020204020204" charset="-122"/>
              <a:sym typeface="+mn-ea"/>
            </a:endParaRPr>
          </a:p>
          <a:p>
            <a:r>
              <a:rPr lang="zh-CN" altLang="en-US" sz="2000">
                <a:latin typeface="微软雅黑" panose="020B0503020204020204" charset="-122"/>
                <a:ea typeface="微软雅黑" panose="020B0503020204020204" charset="-122"/>
                <a:cs typeface="微软雅黑" panose="020B0503020204020204" charset="-122"/>
                <a:sym typeface="+mn-ea"/>
              </a:rPr>
              <a:t>我们分析对可迭代对象进行迭代使用的过程，发现每迭代一次（即在for...in...中每循环一次）都会返回对象中的下一条数据，一直向后读取数据直到迭代了所有数据后结束。那么，在这个过程中就应该有一个“人”去记录每次访问到了第几条数据，以便每次迭代都可以返回下一条数据。我们把这个能帮助我们进行数据迭代的“人”称为迭代器(Iterator)。</a:t>
            </a:r>
            <a:endParaRPr lang="zh-CN" altLang="en-US" sz="2000">
              <a:latin typeface="微软雅黑" panose="020B0503020204020204" charset="-122"/>
              <a:ea typeface="微软雅黑" panose="020B0503020204020204" charset="-122"/>
              <a:cs typeface="微软雅黑" panose="020B0503020204020204" charset="-122"/>
              <a:sym typeface="+mn-ea"/>
            </a:endParaRPr>
          </a:p>
          <a:p>
            <a:endParaRPr lang="zh-CN" altLang="en-US" sz="2000">
              <a:latin typeface="微软雅黑" panose="020B0503020204020204" charset="-122"/>
              <a:ea typeface="微软雅黑" panose="020B0503020204020204" charset="-122"/>
              <a:cs typeface="微软雅黑" panose="020B0503020204020204" charset="-122"/>
              <a:sym typeface="+mn-ea"/>
            </a:endParaRPr>
          </a:p>
          <a:p>
            <a:r>
              <a:rPr lang="zh-CN" altLang="en-US" sz="2000">
                <a:latin typeface="微软雅黑" panose="020B0503020204020204" charset="-122"/>
                <a:ea typeface="微软雅黑" panose="020B0503020204020204" charset="-122"/>
                <a:cs typeface="微软雅黑" panose="020B0503020204020204" charset="-122"/>
                <a:sym typeface="+mn-ea"/>
              </a:rPr>
              <a:t>可迭代对象的本质就是可以向我们提供一个这样的中间“人”即迭代器帮助我们对其进行迭代遍历使用。</a:t>
            </a:r>
            <a:endParaRPr lang="zh-CN" altLang="en-US" sz="2000">
              <a:latin typeface="微软雅黑" panose="020B0503020204020204" charset="-122"/>
              <a:ea typeface="微软雅黑" panose="020B0503020204020204" charset="-122"/>
              <a:cs typeface="微软雅黑" panose="020B0503020204020204" charset="-122"/>
              <a:sym typeface="+mn-ea"/>
            </a:endParaRPr>
          </a:p>
          <a:p>
            <a:endParaRPr lang="zh-CN" altLang="en-US" sz="2000">
              <a:latin typeface="微软雅黑" panose="020B0503020204020204" charset="-122"/>
              <a:ea typeface="微软雅黑" panose="020B0503020204020204" charset="-122"/>
              <a:cs typeface="微软雅黑" panose="020B0503020204020204" charset="-122"/>
              <a:sym typeface="+mn-ea"/>
            </a:endParaRPr>
          </a:p>
          <a:p>
            <a:r>
              <a:rPr lang="zh-CN" altLang="en-US" sz="2000">
                <a:latin typeface="微软雅黑" panose="020B0503020204020204" charset="-122"/>
                <a:ea typeface="微软雅黑" panose="020B0503020204020204" charset="-122"/>
                <a:cs typeface="微软雅黑" panose="020B0503020204020204" charset="-122"/>
                <a:sym typeface="+mn-ea"/>
              </a:rPr>
              <a:t>可迭代对象通过__iter__方法向我们提供一个迭代器，我们在迭代一个可迭代对象的时候，实际上就是先获取该对象提供的一个迭代器，然后通过这个迭代器来依次获取对象中的每一个数据.</a:t>
            </a:r>
            <a:endParaRPr lang="zh-CN" altLang="en-US" sz="2000">
              <a:latin typeface="微软雅黑" panose="020B0503020204020204" charset="-122"/>
              <a:ea typeface="微软雅黑" panose="020B0503020204020204" charset="-122"/>
              <a:cs typeface="微软雅黑" panose="020B0503020204020204" charset="-122"/>
              <a:sym typeface="+mn-ea"/>
            </a:endParaRPr>
          </a:p>
          <a:p>
            <a:endParaRPr lang="zh-CN" altLang="en-US" sz="2000">
              <a:latin typeface="微软雅黑" panose="020B0503020204020204" charset="-122"/>
              <a:ea typeface="微软雅黑" panose="020B0503020204020204" charset="-122"/>
              <a:cs typeface="微软雅黑" panose="020B0503020204020204" charset="-122"/>
              <a:sym typeface="+mn-ea"/>
            </a:endParaRPr>
          </a:p>
          <a:p>
            <a:r>
              <a:rPr lang="zh-CN" altLang="en-US" sz="2000">
                <a:latin typeface="微软雅黑" panose="020B0503020204020204" charset="-122"/>
                <a:ea typeface="微软雅黑" panose="020B0503020204020204" charset="-122"/>
                <a:cs typeface="微软雅黑" panose="020B0503020204020204" charset="-122"/>
                <a:sym typeface="+mn-ea"/>
              </a:rPr>
              <a:t>那么也就是说，一个具备了__iter__方法的对象，就是一个可迭代对象。</a:t>
            </a:r>
            <a:endParaRPr lang="zh-CN" altLang="en-US" sz="2000">
              <a:latin typeface="微软雅黑" panose="020B0503020204020204" charset="-122"/>
              <a:ea typeface="微软雅黑" panose="020B0503020204020204" charset="-122"/>
              <a:cs typeface="微软雅黑" panose="020B0503020204020204" charset="-122"/>
              <a:sym typeface="+mn-ea"/>
            </a:endParaRPr>
          </a:p>
          <a:p>
            <a:endParaRPr lang="zh-CN" altLang="en-US" sz="200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34" name="图片 5" descr="logo"/>
          <p:cNvPicPr>
            <a:picLocks noChangeAspect="1"/>
          </p:cNvPicPr>
          <p:nvPr/>
        </p:nvPicPr>
        <p:blipFill>
          <a:blip r:embed="rId1"/>
          <a:stretch>
            <a:fillRect/>
          </a:stretch>
        </p:blipFill>
        <p:spPr>
          <a:xfrm>
            <a:off x="9030970" y="635"/>
            <a:ext cx="3011170" cy="1354455"/>
          </a:xfrm>
          <a:prstGeom prst="rect">
            <a:avLst/>
          </a:prstGeom>
          <a:noFill/>
          <a:ln w="9525">
            <a:noFill/>
          </a:ln>
        </p:spPr>
      </p:pic>
      <p:sp>
        <p:nvSpPr>
          <p:cNvPr id="2" name="文本框 1"/>
          <p:cNvSpPr txBox="1"/>
          <p:nvPr/>
        </p:nvSpPr>
        <p:spPr>
          <a:xfrm>
            <a:off x="34925" y="635"/>
            <a:ext cx="7738110" cy="1014730"/>
          </a:xfrm>
          <a:prstGeom prst="rect">
            <a:avLst/>
          </a:prstGeom>
          <a:noFill/>
        </p:spPr>
        <p:txBody>
          <a:bodyPr wrap="square" rtlCol="0">
            <a:spAutoFit/>
          </a:bodyPr>
          <a:p>
            <a:r>
              <a:rPr lang="zh-CN" sz="600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rPr>
              <a:t>迭代器</a:t>
            </a:r>
            <a:endParaRPr lang="zh-CN" sz="600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endParaRPr>
          </a:p>
        </p:txBody>
      </p:sp>
      <p:sp>
        <p:nvSpPr>
          <p:cNvPr id="4" name="文本框 3"/>
          <p:cNvSpPr txBox="1"/>
          <p:nvPr/>
        </p:nvSpPr>
        <p:spPr>
          <a:xfrm>
            <a:off x="0" y="1127760"/>
            <a:ext cx="12122785" cy="5323205"/>
          </a:xfrm>
          <a:prstGeom prst="rect">
            <a:avLst/>
          </a:prstGeom>
          <a:noFill/>
        </p:spPr>
        <p:txBody>
          <a:bodyPr wrap="square" rtlCol="0">
            <a:spAutoFit/>
          </a:bodyPr>
          <a:p>
            <a:r>
              <a:rPr sz="2000">
                <a:latin typeface="微软雅黑" panose="020B0503020204020204" charset="-122"/>
                <a:ea typeface="微软雅黑" panose="020B0503020204020204" charset="-122"/>
                <a:cs typeface="微软雅黑" panose="020B0503020204020204" charset="-122"/>
                <a:sym typeface="+mn-ea"/>
              </a:rPr>
              <a:t>4. iter()函数与next()函数</a:t>
            </a:r>
            <a:endParaRPr sz="2000">
              <a:latin typeface="微软雅黑" panose="020B0503020204020204" charset="-122"/>
              <a:ea typeface="微软雅黑" panose="020B0503020204020204" charset="-122"/>
              <a:cs typeface="微软雅黑" panose="020B0503020204020204" charset="-122"/>
              <a:sym typeface="+mn-ea"/>
            </a:endParaRPr>
          </a:p>
          <a:p>
            <a:r>
              <a:rPr sz="2000">
                <a:latin typeface="微软雅黑" panose="020B0503020204020204" charset="-122"/>
                <a:ea typeface="微软雅黑" panose="020B0503020204020204" charset="-122"/>
                <a:cs typeface="微软雅黑" panose="020B0503020204020204" charset="-122"/>
                <a:sym typeface="+mn-ea"/>
              </a:rPr>
              <a:t>list、tuple等都是可迭代对象，我们可以通过iter()函数获取这些可迭代对象的迭代器。然后我们可以对获取到的迭代器不断使用next()函数来获取下一条数据。iter()函数实际上就是调用了可迭代对象的__iter__方法。</a:t>
            </a:r>
            <a:endParaRPr sz="2000">
              <a:latin typeface="微软雅黑" panose="020B0503020204020204" charset="-122"/>
              <a:ea typeface="微软雅黑" panose="020B0503020204020204" charset="-122"/>
              <a:cs typeface="微软雅黑" panose="020B0503020204020204" charset="-122"/>
              <a:sym typeface="+mn-ea"/>
            </a:endParaRPr>
          </a:p>
          <a:p>
            <a:endParaRPr sz="2000">
              <a:latin typeface="微软雅黑" panose="020B0503020204020204" charset="-122"/>
              <a:ea typeface="微软雅黑" panose="020B0503020204020204" charset="-122"/>
              <a:cs typeface="微软雅黑" panose="020B0503020204020204" charset="-122"/>
              <a:sym typeface="+mn-ea"/>
            </a:endParaRPr>
          </a:p>
          <a:p>
            <a:r>
              <a:rPr sz="2000">
                <a:latin typeface="微软雅黑" panose="020B0503020204020204" charset="-122"/>
                <a:ea typeface="微软雅黑" panose="020B0503020204020204" charset="-122"/>
                <a:cs typeface="微软雅黑" panose="020B0503020204020204" charset="-122"/>
                <a:sym typeface="+mn-ea"/>
              </a:rPr>
              <a:t>5. 如何判断一个对象是否是迭代器</a:t>
            </a:r>
            <a:endParaRPr sz="2000">
              <a:latin typeface="微软雅黑" panose="020B0503020204020204" charset="-122"/>
              <a:ea typeface="微软雅黑" panose="020B0503020204020204" charset="-122"/>
              <a:cs typeface="微软雅黑" panose="020B0503020204020204" charset="-122"/>
              <a:sym typeface="+mn-ea"/>
            </a:endParaRPr>
          </a:p>
          <a:p>
            <a:r>
              <a:rPr sz="2000">
                <a:latin typeface="微软雅黑" panose="020B0503020204020204" charset="-122"/>
                <a:ea typeface="微软雅黑" panose="020B0503020204020204" charset="-122"/>
                <a:cs typeface="微软雅黑" panose="020B0503020204020204" charset="-122"/>
                <a:sym typeface="+mn-ea"/>
              </a:rPr>
              <a:t>可以使用 isinstance() 判断一个对象是否是 Iterator 对象：</a:t>
            </a:r>
            <a:endParaRPr sz="2000">
              <a:latin typeface="微软雅黑" panose="020B0503020204020204" charset="-122"/>
              <a:ea typeface="微软雅黑" panose="020B0503020204020204" charset="-122"/>
              <a:cs typeface="微软雅黑" panose="020B0503020204020204" charset="-122"/>
              <a:sym typeface="+mn-ea"/>
            </a:endParaRPr>
          </a:p>
          <a:p>
            <a:endParaRPr sz="2000">
              <a:latin typeface="微软雅黑" panose="020B0503020204020204" charset="-122"/>
              <a:ea typeface="微软雅黑" panose="020B0503020204020204" charset="-122"/>
              <a:cs typeface="微软雅黑" panose="020B0503020204020204" charset="-122"/>
              <a:sym typeface="+mn-ea"/>
            </a:endParaRPr>
          </a:p>
          <a:p>
            <a:r>
              <a:rPr sz="2000">
                <a:latin typeface="微软雅黑" panose="020B0503020204020204" charset="-122"/>
                <a:ea typeface="微软雅黑" panose="020B0503020204020204" charset="-122"/>
                <a:cs typeface="微软雅黑" panose="020B0503020204020204" charset="-122"/>
                <a:sym typeface="+mn-ea"/>
              </a:rPr>
              <a:t>6. 迭代器Iterator</a:t>
            </a:r>
            <a:endParaRPr sz="2000">
              <a:latin typeface="微软雅黑" panose="020B0503020204020204" charset="-122"/>
              <a:ea typeface="微软雅黑" panose="020B0503020204020204" charset="-122"/>
              <a:cs typeface="微软雅黑" panose="020B0503020204020204" charset="-122"/>
              <a:sym typeface="+mn-ea"/>
            </a:endParaRPr>
          </a:p>
          <a:p>
            <a:r>
              <a:rPr sz="2000">
                <a:latin typeface="微软雅黑" panose="020B0503020204020204" charset="-122"/>
                <a:ea typeface="微软雅黑" panose="020B0503020204020204" charset="-122"/>
                <a:cs typeface="微软雅黑" panose="020B0503020204020204" charset="-122"/>
                <a:sym typeface="+mn-ea"/>
              </a:rPr>
              <a:t>通过上面的分析，我们已经知道，迭代器是用来帮助我们记录每次迭代访问到的位置，当我们对迭代器使用next()函数的时候，迭代器会向我们返回它所记录位置的下一个位置的数据。实际上，在使用next()函数的时候，调用的就是迭代器对象的__next__方法（Python3中是对象的__next__方法，Python2中是对象的next()方法）。所以，我们要想构造一个迭代器，就要实现它的__next__方法。但这还不够，python要求迭代器本身也是可迭代的，所以我们还要为迭代器实现__iter__方法，而__iter__方法要返回一个迭代器，迭代器自身正是一个迭代器，所以迭代器的__iter__方法返回自身即可。</a:t>
            </a:r>
            <a:endParaRPr sz="2000">
              <a:latin typeface="微软雅黑" panose="020B0503020204020204" charset="-122"/>
              <a:ea typeface="微软雅黑" panose="020B0503020204020204" charset="-122"/>
              <a:cs typeface="微软雅黑" panose="020B0503020204020204" charset="-122"/>
              <a:sym typeface="+mn-ea"/>
            </a:endParaRPr>
          </a:p>
          <a:p>
            <a:endParaRPr sz="2000">
              <a:latin typeface="微软雅黑" panose="020B0503020204020204" charset="-122"/>
              <a:ea typeface="微软雅黑" panose="020B0503020204020204" charset="-122"/>
              <a:cs typeface="微软雅黑" panose="020B0503020204020204" charset="-122"/>
              <a:sym typeface="+mn-ea"/>
            </a:endParaRPr>
          </a:p>
          <a:p>
            <a:r>
              <a:rPr sz="2000">
                <a:latin typeface="微软雅黑" panose="020B0503020204020204" charset="-122"/>
                <a:ea typeface="微软雅黑" panose="020B0503020204020204" charset="-122"/>
                <a:cs typeface="微软雅黑" panose="020B0503020204020204" charset="-122"/>
                <a:sym typeface="+mn-ea"/>
              </a:rPr>
              <a:t>一个实现了__iter__方法和__next__方法的对象，就是迭代器。</a:t>
            </a:r>
            <a:endParaRPr sz="200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34" name="图片 5" descr="logo"/>
          <p:cNvPicPr>
            <a:picLocks noChangeAspect="1"/>
          </p:cNvPicPr>
          <p:nvPr/>
        </p:nvPicPr>
        <p:blipFill>
          <a:blip r:embed="rId1"/>
          <a:stretch>
            <a:fillRect/>
          </a:stretch>
        </p:blipFill>
        <p:spPr>
          <a:xfrm>
            <a:off x="9030970" y="635"/>
            <a:ext cx="3011170" cy="1354455"/>
          </a:xfrm>
          <a:prstGeom prst="rect">
            <a:avLst/>
          </a:prstGeom>
          <a:noFill/>
          <a:ln w="9525">
            <a:noFill/>
          </a:ln>
        </p:spPr>
      </p:pic>
      <p:sp>
        <p:nvSpPr>
          <p:cNvPr id="2" name="文本框 1"/>
          <p:cNvSpPr txBox="1"/>
          <p:nvPr/>
        </p:nvSpPr>
        <p:spPr>
          <a:xfrm>
            <a:off x="34925" y="635"/>
            <a:ext cx="7738110" cy="1014730"/>
          </a:xfrm>
          <a:prstGeom prst="rect">
            <a:avLst/>
          </a:prstGeom>
          <a:noFill/>
        </p:spPr>
        <p:txBody>
          <a:bodyPr wrap="square" rtlCol="0">
            <a:spAutoFit/>
          </a:bodyPr>
          <a:p>
            <a:r>
              <a:rPr lang="zh-CN" sz="600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rPr>
              <a:t>迭代器</a:t>
            </a:r>
            <a:endParaRPr lang="zh-CN" sz="600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endParaRPr>
          </a:p>
        </p:txBody>
      </p:sp>
      <p:sp>
        <p:nvSpPr>
          <p:cNvPr id="4" name="文本框 3"/>
          <p:cNvSpPr txBox="1"/>
          <p:nvPr/>
        </p:nvSpPr>
        <p:spPr>
          <a:xfrm>
            <a:off x="0" y="1127760"/>
            <a:ext cx="12122785" cy="1014730"/>
          </a:xfrm>
          <a:prstGeom prst="rect">
            <a:avLst/>
          </a:prstGeom>
          <a:noFill/>
        </p:spPr>
        <p:txBody>
          <a:bodyPr wrap="square" rtlCol="0">
            <a:spAutoFit/>
          </a:bodyPr>
          <a:p>
            <a:r>
              <a:rPr sz="2000">
                <a:latin typeface="微软雅黑" panose="020B0503020204020204" charset="-122"/>
                <a:ea typeface="微软雅黑" panose="020B0503020204020204" charset="-122"/>
                <a:cs typeface="微软雅黑" panose="020B0503020204020204" charset="-122"/>
                <a:sym typeface="+mn-ea"/>
              </a:rPr>
              <a:t>7. for...in...循环的本质</a:t>
            </a:r>
            <a:endParaRPr sz="2000">
              <a:latin typeface="微软雅黑" panose="020B0503020204020204" charset="-122"/>
              <a:ea typeface="微软雅黑" panose="020B0503020204020204" charset="-122"/>
              <a:cs typeface="微软雅黑" panose="020B0503020204020204" charset="-122"/>
              <a:sym typeface="+mn-ea"/>
            </a:endParaRPr>
          </a:p>
          <a:p>
            <a:r>
              <a:rPr sz="2000">
                <a:latin typeface="微软雅黑" panose="020B0503020204020204" charset="-122"/>
                <a:ea typeface="微软雅黑" panose="020B0503020204020204" charset="-122"/>
                <a:cs typeface="微软雅黑" panose="020B0503020204020204" charset="-122"/>
                <a:sym typeface="+mn-ea"/>
              </a:rPr>
              <a:t>for item in Iterable 循环的本质就是先通过iter()函数获取可迭代对象Iterable的迭代器，然后对获取到的迭代器不断调用next()方法来获取下一个值并将其赋值给item，当遇到StopIteration的异常后循环结束。</a:t>
            </a:r>
            <a:endParaRPr sz="200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34" name="图片 5" descr="logo"/>
          <p:cNvPicPr>
            <a:picLocks noChangeAspect="1"/>
          </p:cNvPicPr>
          <p:nvPr/>
        </p:nvPicPr>
        <p:blipFill>
          <a:blip r:embed="rId1"/>
          <a:stretch>
            <a:fillRect/>
          </a:stretch>
        </p:blipFill>
        <p:spPr>
          <a:xfrm>
            <a:off x="9030970" y="635"/>
            <a:ext cx="3011170" cy="1354455"/>
          </a:xfrm>
          <a:prstGeom prst="rect">
            <a:avLst/>
          </a:prstGeom>
          <a:noFill/>
          <a:ln w="9525">
            <a:noFill/>
          </a:ln>
        </p:spPr>
      </p:pic>
      <p:sp>
        <p:nvSpPr>
          <p:cNvPr id="2" name="文本框 1"/>
          <p:cNvSpPr txBox="1"/>
          <p:nvPr/>
        </p:nvSpPr>
        <p:spPr>
          <a:xfrm>
            <a:off x="34925" y="635"/>
            <a:ext cx="7738110" cy="1014730"/>
          </a:xfrm>
          <a:prstGeom prst="rect">
            <a:avLst/>
          </a:prstGeom>
          <a:noFill/>
        </p:spPr>
        <p:txBody>
          <a:bodyPr wrap="square" rtlCol="0">
            <a:spAutoFit/>
          </a:bodyPr>
          <a:p>
            <a:r>
              <a:rPr lang="zh-CN" sz="600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rPr>
              <a:t>生成器</a:t>
            </a:r>
            <a:endParaRPr lang="zh-CN" sz="600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endParaRPr>
          </a:p>
        </p:txBody>
      </p:sp>
      <p:sp>
        <p:nvSpPr>
          <p:cNvPr id="3" name="文本框 2"/>
          <p:cNvSpPr txBox="1"/>
          <p:nvPr/>
        </p:nvSpPr>
        <p:spPr>
          <a:xfrm>
            <a:off x="30480" y="1310640"/>
            <a:ext cx="12223750" cy="3969385"/>
          </a:xfrm>
          <a:prstGeom prst="rect">
            <a:avLst/>
          </a:prstGeom>
          <a:noFill/>
        </p:spPr>
        <p:txBody>
          <a:bodyPr wrap="square" rtlCol="0">
            <a:spAutoFit/>
          </a:bodyPr>
          <a:p>
            <a:pPr lvl="0"/>
            <a:r>
              <a:rPr lang="en-US" altLang="zh-CN" sz="3600">
                <a:latin typeface="微软雅黑" panose="020B0503020204020204" charset="-122"/>
                <a:ea typeface="微软雅黑" panose="020B0503020204020204" charset="-122"/>
                <a:cs typeface="微软雅黑" panose="020B0503020204020204" charset="-122"/>
              </a:rPr>
              <a:t>	</a:t>
            </a:r>
            <a:r>
              <a:rPr lang="zh-CN" altLang="en-US" sz="3600">
                <a:latin typeface="微软雅黑" panose="020B0503020204020204" charset="-122"/>
                <a:ea typeface="微软雅黑" panose="020B0503020204020204" charset="-122"/>
                <a:cs typeface="微软雅黑" panose="020B0503020204020204" charset="-122"/>
              </a:rPr>
              <a:t>利用迭代器，我们可以在每次迭代获取数据（通过next()方法）时按照特定的规律进行生成。但是我们在实现一个迭代器时，关于当前迭代到的状态需要我们自己记录，进而才能根据当前状态生成下一个数据。为了达到记录当前状态，并配合next()函数进行迭代使用，我们可以采用更简便的语法，即生成器(generator)。生成器是一类特殊的迭代器</a:t>
            </a:r>
            <a:r>
              <a:rPr lang="zh-CN" altLang="en-US"/>
              <a:t>。</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34" name="图片 5" descr="logo"/>
          <p:cNvPicPr>
            <a:picLocks noChangeAspect="1"/>
          </p:cNvPicPr>
          <p:nvPr/>
        </p:nvPicPr>
        <p:blipFill>
          <a:blip r:embed="rId1"/>
          <a:stretch>
            <a:fillRect/>
          </a:stretch>
        </p:blipFill>
        <p:spPr>
          <a:xfrm>
            <a:off x="9030970" y="635"/>
            <a:ext cx="3011170" cy="1354455"/>
          </a:xfrm>
          <a:prstGeom prst="rect">
            <a:avLst/>
          </a:prstGeom>
          <a:noFill/>
          <a:ln w="9525">
            <a:noFill/>
          </a:ln>
        </p:spPr>
      </p:pic>
      <p:sp>
        <p:nvSpPr>
          <p:cNvPr id="2" name="文本框 1"/>
          <p:cNvSpPr txBox="1"/>
          <p:nvPr/>
        </p:nvSpPr>
        <p:spPr>
          <a:xfrm>
            <a:off x="34925" y="635"/>
            <a:ext cx="7738110" cy="1014730"/>
          </a:xfrm>
          <a:prstGeom prst="rect">
            <a:avLst/>
          </a:prstGeom>
          <a:noFill/>
        </p:spPr>
        <p:txBody>
          <a:bodyPr wrap="square" rtlCol="0">
            <a:spAutoFit/>
          </a:bodyPr>
          <a:p>
            <a:r>
              <a:rPr lang="zh-CN" sz="600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rPr>
              <a:t>生成器</a:t>
            </a:r>
            <a:endParaRPr lang="zh-CN" sz="600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endParaRPr>
          </a:p>
        </p:txBody>
      </p:sp>
      <p:sp>
        <p:nvSpPr>
          <p:cNvPr id="3" name="文本框 2"/>
          <p:cNvSpPr txBox="1"/>
          <p:nvPr/>
        </p:nvSpPr>
        <p:spPr>
          <a:xfrm>
            <a:off x="30480" y="1310640"/>
            <a:ext cx="12223750" cy="5507990"/>
          </a:xfrm>
          <a:prstGeom prst="rect">
            <a:avLst/>
          </a:prstGeom>
          <a:noFill/>
        </p:spPr>
        <p:txBody>
          <a:bodyPr wrap="square" rtlCol="0">
            <a:spAutoFit/>
          </a:bodyPr>
          <a:p>
            <a:pPr lvl="0"/>
            <a:r>
              <a:rPr lang="en-US" sz="3200">
                <a:latin typeface="微软雅黑" panose="020B0503020204020204" charset="-122"/>
                <a:ea typeface="微软雅黑" panose="020B0503020204020204" charset="-122"/>
                <a:cs typeface="微软雅黑" panose="020B0503020204020204" charset="-122"/>
              </a:rPr>
              <a:t>	</a:t>
            </a:r>
            <a:r>
              <a:rPr sz="3200">
                <a:latin typeface="微软雅黑" panose="020B0503020204020204" charset="-122"/>
                <a:ea typeface="微软雅黑" panose="020B0503020204020204" charset="-122"/>
                <a:cs typeface="微软雅黑" panose="020B0503020204020204" charset="-122"/>
              </a:rPr>
              <a:t>创建生成器方法1</a:t>
            </a:r>
            <a:endParaRPr sz="3200">
              <a:latin typeface="微软雅黑" panose="020B0503020204020204" charset="-122"/>
              <a:ea typeface="微软雅黑" panose="020B0503020204020204" charset="-122"/>
              <a:cs typeface="微软雅黑" panose="020B0503020204020204" charset="-122"/>
            </a:endParaRPr>
          </a:p>
          <a:p>
            <a:pPr lvl="0"/>
            <a:r>
              <a:rPr sz="3200">
                <a:latin typeface="微软雅黑" panose="020B0503020204020204" charset="-122"/>
                <a:ea typeface="微软雅黑" panose="020B0503020204020204" charset="-122"/>
                <a:cs typeface="微软雅黑" panose="020B0503020204020204" charset="-122"/>
              </a:rPr>
              <a:t>要创建一个生成器，有很多种方法。第一种方法很简单，只要把一个列表生成式的 [ ] 改成 ( )</a:t>
            </a:r>
            <a:endParaRPr sz="3200">
              <a:latin typeface="微软雅黑" panose="020B0503020204020204" charset="-122"/>
              <a:ea typeface="微软雅黑" panose="020B0503020204020204" charset="-122"/>
              <a:cs typeface="微软雅黑" panose="020B0503020204020204" charset="-122"/>
            </a:endParaRPr>
          </a:p>
          <a:p>
            <a:pPr lvl="0"/>
            <a:endParaRPr sz="3200">
              <a:latin typeface="微软雅黑" panose="020B0503020204020204" charset="-122"/>
              <a:ea typeface="微软雅黑" panose="020B0503020204020204" charset="-122"/>
              <a:cs typeface="微软雅黑" panose="020B0503020204020204" charset="-122"/>
            </a:endParaRPr>
          </a:p>
          <a:p>
            <a:pPr lvl="0"/>
            <a:r>
              <a:rPr lang="en-US" sz="3200">
                <a:latin typeface="微软雅黑" panose="020B0503020204020204" charset="-122"/>
                <a:ea typeface="微软雅黑" panose="020B0503020204020204" charset="-122"/>
                <a:cs typeface="微软雅黑" panose="020B0503020204020204" charset="-122"/>
              </a:rPr>
              <a:t>	</a:t>
            </a:r>
            <a:r>
              <a:rPr sz="3200">
                <a:latin typeface="微软雅黑" panose="020B0503020204020204" charset="-122"/>
                <a:ea typeface="微软雅黑" panose="020B0503020204020204" charset="-122"/>
                <a:cs typeface="微软雅黑" panose="020B0503020204020204" charset="-122"/>
              </a:rPr>
              <a:t>创建生成器方法2</a:t>
            </a:r>
            <a:endParaRPr sz="3200">
              <a:latin typeface="微软雅黑" panose="020B0503020204020204" charset="-122"/>
              <a:ea typeface="微软雅黑" panose="020B0503020204020204" charset="-122"/>
              <a:cs typeface="微软雅黑" panose="020B0503020204020204" charset="-122"/>
            </a:endParaRPr>
          </a:p>
          <a:p>
            <a:pPr lvl="0"/>
            <a:r>
              <a:rPr sz="3200">
                <a:latin typeface="微软雅黑" panose="020B0503020204020204" charset="-122"/>
                <a:ea typeface="微软雅黑" panose="020B0503020204020204" charset="-122"/>
                <a:cs typeface="微软雅黑" panose="020B0503020204020204" charset="-122"/>
              </a:rPr>
              <a:t>generator非常强大。如果推算的算法比较复杂，用类似列表生成式的 for 循环无法实现的时候，还可以用函数来实现。</a:t>
            </a:r>
            <a:endParaRPr sz="3200">
              <a:latin typeface="微软雅黑" panose="020B0503020204020204" charset="-122"/>
              <a:ea typeface="微软雅黑" panose="020B0503020204020204" charset="-122"/>
              <a:cs typeface="微软雅黑" panose="020B0503020204020204" charset="-122"/>
            </a:endParaRPr>
          </a:p>
          <a:p>
            <a:pPr lvl="0"/>
            <a:r>
              <a:rPr sz="3200">
                <a:latin typeface="微软雅黑" panose="020B0503020204020204" charset="-122"/>
                <a:ea typeface="微软雅黑" panose="020B0503020204020204" charset="-122"/>
                <a:cs typeface="微软雅黑" panose="020B0503020204020204" charset="-122"/>
              </a:rPr>
              <a:t>在使用生成器实现的方式中，我们将原本在迭代器__next__方法中实现的基本逻辑放到一个函数中来实现，但是将每次迭代返回数值的return换成了yield，此时新定义的函数便不再是函数，而是一个生成器了。简单来说：只要在def中有yield关键字的 就称为 生成器</a:t>
            </a:r>
            <a:endParaRPr sz="320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62.xml><?xml version="1.0" encoding="utf-8"?>
<p:tagLst xmlns:p="http://schemas.openxmlformats.org/presentationml/2006/main">
  <p:tag name="KSO_WM_TAG_VERSION" val="1.0"/>
  <p:tag name="KSO_WM_BEAUTIFY_FLAG" val="#wm#"/>
  <p:tag name="KSO_WM_TEMPLATE_CATEGORY" val="diagram"/>
  <p:tag name="KSO_WM_TEMPLATE_INDEX" val="20161353"/>
  <p:tag name="KSO_WM_UNIT_TYPE" val="l_h_f"/>
  <p:tag name="KSO_WM_UNIT_INDEX" val="1_1_1"/>
  <p:tag name="KSO_WM_UNIT_ID" val="diagram20161353_1*l_h_f*1_1_1"/>
  <p:tag name="KSO_WM_UNIT_LAYERLEVEL" val="1_1_1"/>
  <p:tag name="KSO_WM_UNIT_VALUE" val="9"/>
  <p:tag name="KSO_WM_UNIT_HIGHLIGHT" val="0"/>
  <p:tag name="KSO_WM_UNIT_COMPATIBLE" val="0"/>
  <p:tag name="KSO_WM_UNIT_CLEAR" val="0"/>
  <p:tag name="KSO_WM_DIAGRAM_GROUP_CODE" val="l1-1"/>
  <p:tag name="KSO_WM_UNIT_PRESET_TEXT" val="添加目录标题"/>
  <p:tag name="KSO_WM_UNIT_TEXT_FILL_FORE_SCHEMECOLOR_INDEX" val="13"/>
  <p:tag name="KSO_WM_UNIT_TEXT_FILL_TYPE" val="1"/>
  <p:tag name="KSO_WM_UNIT_USESOURCEFORMAT_APPLY" val="0"/>
</p:tagLst>
</file>

<file path=ppt/tags/tag63.xml><?xml version="1.0" encoding="utf-8"?>
<p:tagLst xmlns:p="http://schemas.openxmlformats.org/presentationml/2006/main">
  <p:tag name="KSO_WM_TAG_VERSION" val="1.0"/>
  <p:tag name="KSO_WM_BEAUTIFY_FLAG" val="#wm#"/>
  <p:tag name="KSO_WM_UNIT_TYPE" val="i"/>
  <p:tag name="KSO_WM_UNIT_ID" val="diagram20161353_1*i*7"/>
  <p:tag name="KSO_WM_TEMPLATE_CATEGORY" val="diagram"/>
  <p:tag name="KSO_WM_TEMPLATE_INDEX" val="20161353"/>
  <p:tag name="KSO_WM_UNIT_INDEX" val="7"/>
</p:tagLst>
</file>

<file path=ppt/tags/tag64.xml><?xml version="1.0" encoding="utf-8"?>
<p:tagLst xmlns:p="http://schemas.openxmlformats.org/presentationml/2006/main">
  <p:tag name="KSO_WM_TAG_VERSION" val="1.0"/>
  <p:tag name="KSO_WM_BEAUTIFY_FLAG" val="#wm#"/>
  <p:tag name="KSO_WM_TEMPLATE_CATEGORY" val="diagram"/>
  <p:tag name="KSO_WM_TEMPLATE_INDEX" val="20161353"/>
  <p:tag name="KSO_WM_UNIT_TYPE" val="l_i"/>
  <p:tag name="KSO_WM_UNIT_INDEX" val="1_1"/>
  <p:tag name="KSO_WM_UNIT_ID" val="diagram20161353_1*l_i*1_1"/>
  <p:tag name="KSO_WM_UNIT_LAYERLEVEL" val="1_1"/>
  <p:tag name="KSO_WM_DIAGRAM_GROUP_CODE" val="l1-1"/>
  <p:tag name="KSO_WM_UNIT_FILL_FORE_SCHEMECOLOR_INDEX" val="5"/>
  <p:tag name="KSO_WM_UNIT_FILL_TYPE" val="1"/>
  <p:tag name="KSO_WM_UNIT_TEXT_FILL_FORE_SCHEMECOLOR_INDEX" val="13"/>
  <p:tag name="KSO_WM_UNIT_TEXT_FILL_TYPE" val="1"/>
  <p:tag name="KSO_WM_UNIT_USESOURCEFORMAT_APPLY" val="0"/>
</p:tagLst>
</file>

<file path=ppt/tags/tag65.xml><?xml version="1.0" encoding="utf-8"?>
<p:tagLst xmlns:p="http://schemas.openxmlformats.org/presentationml/2006/main">
  <p:tag name="KSO_WM_TAG_VERSION" val="1.0"/>
  <p:tag name="KSO_WM_BEAUTIFY_FLAG" val="#wm#"/>
  <p:tag name="KSO_WM_TEMPLATE_CATEGORY" val="diagram"/>
  <p:tag name="KSO_WM_TEMPLATE_INDEX" val="20161353"/>
  <p:tag name="KSO_WM_UNIT_TYPE" val="l_i"/>
  <p:tag name="KSO_WM_UNIT_INDEX" val="1_2"/>
  <p:tag name="KSO_WM_UNIT_ID" val="diagram20161353_1*l_i*1_2"/>
  <p:tag name="KSO_WM_UNIT_LAYERLEVEL" val="1_1"/>
  <p:tag name="KSO_WM_DIAGRAM_GROUP_CODE" val="l1-1"/>
  <p:tag name="KSO_WM_UNIT_FILL_FORE_SCHEMECOLOR_INDEX" val="5"/>
  <p:tag name="KSO_WM_UNIT_FILL_TYPE" val="1"/>
  <p:tag name="KSO_WM_UNIT_TEXT_FILL_FORE_SCHEMECOLOR_INDEX" val="13"/>
  <p:tag name="KSO_WM_UNIT_TEXT_FILL_TYPE" val="1"/>
  <p:tag name="KSO_WM_UNIT_USESOURCEFORMAT_APPLY" val="0"/>
</p:tagLst>
</file>

<file path=ppt/tags/tag66.xml><?xml version="1.0" encoding="utf-8"?>
<p:tagLst xmlns:p="http://schemas.openxmlformats.org/presentationml/2006/main">
  <p:tag name="KSO_WM_TAG_VERSION" val="1.0"/>
  <p:tag name="KSO_WM_BEAUTIFY_FLAG" val="#wm#"/>
  <p:tag name="KSO_WM_TEMPLATE_CATEGORY" val="diagram"/>
  <p:tag name="KSO_WM_TEMPLATE_INDEX" val="20161353"/>
  <p:tag name="KSO_WM_UNIT_TYPE" val="l_i"/>
  <p:tag name="KSO_WM_UNIT_INDEX" val="1_3"/>
  <p:tag name="KSO_WM_UNIT_ID" val="diagram20161353_1*l_i*1_3"/>
  <p:tag name="KSO_WM_UNIT_LAYERLEVEL" val="1_1"/>
  <p:tag name="KSO_WM_DIAGRAM_GROUP_CODE" val="l1-1"/>
  <p:tag name="KSO_WM_UNIT_FILL_FORE_SCHEMECOLOR_INDEX" val="5"/>
  <p:tag name="KSO_WM_UNIT_FILL_TYPE" val="1"/>
  <p:tag name="KSO_WM_UNIT_TEXT_FILL_FORE_SCHEMECOLOR_INDEX" val="13"/>
  <p:tag name="KSO_WM_UNIT_TEXT_FILL_TYPE" val="1"/>
  <p:tag name="KSO_WM_UNIT_USESOURCEFORMAT_APPLY" val="0"/>
</p:tagLst>
</file>

<file path=ppt/tags/tag67.xml><?xml version="1.0" encoding="utf-8"?>
<p:tagLst xmlns:p="http://schemas.openxmlformats.org/presentationml/2006/main">
  <p:tag name="KSO_WM_TAG_VERSION" val="1.0"/>
  <p:tag name="KSO_WM_BEAUTIFY_FLAG" val="#wm#"/>
  <p:tag name="KSO_WM_TEMPLATE_CATEGORY" val="diagram"/>
  <p:tag name="KSO_WM_TEMPLATE_INDEX" val="20161353"/>
  <p:tag name="KSO_WM_UNIT_TYPE" val="l_i"/>
  <p:tag name="KSO_WM_UNIT_INDEX" val="1_4"/>
  <p:tag name="KSO_WM_UNIT_ID" val="diagram20161353_1*l_i*1_4"/>
  <p:tag name="KSO_WM_UNIT_LAYERLEVEL" val="1_1"/>
  <p:tag name="KSO_WM_DIAGRAM_GROUP_CODE" val="l1-1"/>
  <p:tag name="KSO_WM_UNIT_LINE_FORE_SCHEMECOLOR_INDEX" val="14"/>
  <p:tag name="KSO_WM_UNIT_LINE_FILL_TYPE" val="2"/>
  <p:tag name="KSO_WM_UNIT_USESOURCEFORMAT_APPLY" val="0"/>
</p:tagLst>
</file>

<file path=ppt/tags/tag68.xml><?xml version="1.0" encoding="utf-8"?>
<p:tagLst xmlns:p="http://schemas.openxmlformats.org/presentationml/2006/main">
  <p:tag name="KSO_WM_TAG_VERSION" val="1.0"/>
  <p:tag name="KSO_WM_BEAUTIFY_FLAG" val="#wm#"/>
  <p:tag name="KSO_WM_TEMPLATE_CATEGORY" val="diagram"/>
  <p:tag name="KSO_WM_TEMPLATE_INDEX" val="20161353"/>
  <p:tag name="KSO_WM_UNIT_TYPE" val="l_i"/>
  <p:tag name="KSO_WM_UNIT_INDEX" val="1_5"/>
  <p:tag name="KSO_WM_UNIT_ID" val="diagram20161353_1*l_i*1_5"/>
  <p:tag name="KSO_WM_UNIT_LAYERLEVEL" val="1_1"/>
  <p:tag name="KSO_WM_DIAGRAM_GROUP_CODE" val="l1-1"/>
  <p:tag name="KSO_WM_UNIT_LINE_FORE_SCHEMECOLOR_INDEX" val="14"/>
  <p:tag name="KSO_WM_UNIT_LINE_FILL_TYPE" val="2"/>
  <p:tag name="KSO_WM_UNIT_USESOURCEFORMAT_APPLY" val="0"/>
</p:tagLst>
</file>

<file path=ppt/tags/tag69.xml><?xml version="1.0" encoding="utf-8"?>
<p:tagLst xmlns:p="http://schemas.openxmlformats.org/presentationml/2006/main">
  <p:tag name="KSO_WM_TAG_VERSION" val="1.0"/>
  <p:tag name="KSO_WM_BEAUTIFY_FLAG" val="#wm#"/>
  <p:tag name="KSO_WM_TEMPLATE_CATEGORY" val="diagram"/>
  <p:tag name="KSO_WM_TEMPLATE_INDEX" val="20161353"/>
  <p:tag name="KSO_WM_UNIT_TYPE" val="l_i"/>
  <p:tag name="KSO_WM_UNIT_INDEX" val="1_6"/>
  <p:tag name="KSO_WM_UNIT_ID" val="diagram20161353_1*l_i*1_6"/>
  <p:tag name="KSO_WM_UNIT_LAYERLEVEL" val="1_1"/>
  <p:tag name="KSO_WM_DIAGRAM_GROUP_CODE" val="l1-1"/>
  <p:tag name="KSO_WM_UNIT_TEXT_FILL_FORE_SCHEMECOLOR_INDEX" val="14"/>
  <p:tag name="KSO_WM_UNIT_TEXT_FILL_TYPE" val="1"/>
  <p:tag name="KSO_WM_UNIT_USESOURCEFORMAT_APPLY" val="0"/>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SLIDE_ITEM_CNT" val="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2653</Words>
  <Application>WPS 演示</Application>
  <PresentationFormat>宽屏</PresentationFormat>
  <Paragraphs>133</Paragraphs>
  <Slides>15</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15</vt:i4>
      </vt:variant>
    </vt:vector>
  </HeadingPairs>
  <TitlesOfParts>
    <vt:vector size="21" baseType="lpstr">
      <vt:lpstr>Arial</vt:lpstr>
      <vt:lpstr>宋体</vt:lpstr>
      <vt:lpstr>Wingdings</vt:lpstr>
      <vt:lpstr>微软雅黑</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南有乔木。</cp:lastModifiedBy>
  <cp:revision>223</cp:revision>
  <dcterms:created xsi:type="dcterms:W3CDTF">2019-06-19T02:08:00Z</dcterms:created>
  <dcterms:modified xsi:type="dcterms:W3CDTF">2020-03-23T07:53:26Z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2052-11.1.0.9513</vt:lpwstr>
  </property>
</Properties>
</file>