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32FB37-59A4-446D-B431-AC9604C17BE8}">
  <a:tblStyle styleId="{6F32FB37-59A4-446D-B431-AC9604C17B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06080743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06080743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41d1e49c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41d1e49c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461e2013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461e2013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a06080743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a06080743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a06080743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a06080743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a461e2013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a461e2013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461e2013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a461e2013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461e2013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a461e2013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a461e2013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a461e2013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0608074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a0608074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74db0af2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74db0af2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highlight>
                  <a:schemeClr val="lt1"/>
                </a:highlight>
              </a:rPr>
              <a:t>Will</a:t>
            </a:r>
            <a:endParaRPr sz="1000">
              <a:solidFill>
                <a:schemeClr val="dk1"/>
              </a:solidFill>
              <a:highlight>
                <a:schemeClr val="lt1"/>
              </a:highlight>
            </a:endParaRPr>
          </a:p>
          <a:p>
            <a:pPr indent="-292100" lvl="0" marL="457200" rtl="0" algn="l">
              <a:lnSpc>
                <a:spcPct val="135714"/>
              </a:lnSpc>
              <a:spcBef>
                <a:spcPts val="500"/>
              </a:spcBef>
              <a:spcAft>
                <a:spcPts val="0"/>
              </a:spcAft>
              <a:buClr>
                <a:schemeClr val="dk1"/>
              </a:buClr>
              <a:buSzPts val="1000"/>
              <a:buChar char="■"/>
            </a:pPr>
            <a:r>
              <a:rPr lang="en" sz="1050">
                <a:solidFill>
                  <a:schemeClr val="dk1"/>
                </a:solidFill>
                <a:highlight>
                  <a:srgbClr val="FFFFFE"/>
                </a:highlight>
                <a:latin typeface="Courier New"/>
                <a:ea typeface="Courier New"/>
                <a:cs typeface="Courier New"/>
                <a:sym typeface="Courier New"/>
              </a:rPr>
              <a:t>Credit card fraud is one of the most common forms of virtual identity theft. It involves the unauthorized use of someone's credit card information to make purchases or transactions that are against the user's will. In our project, we hope to analyze our dataset and apply different machine learning algorithms in hopes to track patterns to predict and prevent abnormal credit card transactions.</a:t>
            </a:r>
            <a:endParaRPr sz="1050">
              <a:solidFill>
                <a:schemeClr val="dk1"/>
              </a:solidFill>
              <a:highlight>
                <a:srgbClr val="FFFFFE"/>
              </a:highlight>
              <a:latin typeface="Courier New"/>
              <a:ea typeface="Courier New"/>
              <a:cs typeface="Courier New"/>
              <a:sym typeface="Courier New"/>
            </a:endParaRPr>
          </a:p>
          <a:p>
            <a:pPr indent="0" lvl="0" marL="0" rtl="0" algn="l">
              <a:lnSpc>
                <a:spcPct val="115000"/>
              </a:lnSpc>
              <a:spcBef>
                <a:spcPts val="0"/>
              </a:spcBef>
              <a:spcAft>
                <a:spcPts val="500"/>
              </a:spcAft>
              <a:buNone/>
            </a:pPr>
            <a:r>
              <a:t/>
            </a:r>
            <a:endParaRPr sz="1000">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a0608074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a0608074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Feel Free to add your name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a06080743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a06080743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0608074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0608074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ac83b580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ac83b580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06080743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06080743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06080743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06080743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06080743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06080743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a41d1e49c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a41d1e49c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www.kaggle.com/datasets/mlg-ulb/creditcardfrau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90150"/>
            <a:ext cx="8520600" cy="957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4100"/>
              <a:t>Credit Card Fraud Detection </a:t>
            </a:r>
            <a:endParaRPr sz="4100"/>
          </a:p>
          <a:p>
            <a:pPr indent="0" lvl="0" marL="0" rtl="0" algn="ctr">
              <a:spcBef>
                <a:spcPts val="0"/>
              </a:spcBef>
              <a:spcAft>
                <a:spcPts val="0"/>
              </a:spcAft>
              <a:buNone/>
            </a:pPr>
            <a:r>
              <a:rPr lang="en" sz="4100"/>
              <a:t>Using Machine Learning Model </a:t>
            </a:r>
            <a:endParaRPr sz="4100"/>
          </a:p>
        </p:txBody>
      </p:sp>
      <p:sp>
        <p:nvSpPr>
          <p:cNvPr id="55" name="Google Shape;55;p13"/>
          <p:cNvSpPr txBox="1"/>
          <p:nvPr>
            <p:ph idx="1" type="subTitle"/>
          </p:nvPr>
        </p:nvSpPr>
        <p:spPr>
          <a:xfrm>
            <a:off x="4152200" y="2666400"/>
            <a:ext cx="4680000" cy="194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00"/>
              <a:t>DSCI 631 - Fall 2022</a:t>
            </a:r>
            <a:endParaRPr sz="1300"/>
          </a:p>
          <a:p>
            <a:pPr indent="0" lvl="0" marL="0" rtl="0" algn="l">
              <a:lnSpc>
                <a:spcPct val="150000"/>
              </a:lnSpc>
              <a:spcBef>
                <a:spcPts val="0"/>
              </a:spcBef>
              <a:spcAft>
                <a:spcPts val="0"/>
              </a:spcAft>
              <a:buNone/>
            </a:pPr>
            <a:r>
              <a:rPr lang="en" sz="1300"/>
              <a:t>Professor: Lei Wang</a:t>
            </a:r>
            <a:endParaRPr sz="1300"/>
          </a:p>
          <a:p>
            <a:pPr indent="0" lvl="0" marL="0" rtl="0" algn="l">
              <a:lnSpc>
                <a:spcPct val="150000"/>
              </a:lnSpc>
              <a:spcBef>
                <a:spcPts val="0"/>
              </a:spcBef>
              <a:spcAft>
                <a:spcPts val="0"/>
              </a:spcAft>
              <a:buNone/>
            </a:pPr>
            <a:r>
              <a:rPr lang="en" sz="1300"/>
              <a:t>Group 05: Tien Nguyen, Luqing Qi, Will Wu</a:t>
            </a:r>
            <a:endParaRPr sz="1300"/>
          </a:p>
        </p:txBody>
      </p:sp>
      <p:pic>
        <p:nvPicPr>
          <p:cNvPr id="56" name="Google Shape;56;p13"/>
          <p:cNvPicPr preferRelativeResize="0"/>
          <p:nvPr/>
        </p:nvPicPr>
        <p:blipFill>
          <a:blip r:embed="rId3">
            <a:alphaModFix/>
          </a:blip>
          <a:stretch>
            <a:fillRect/>
          </a:stretch>
        </p:blipFill>
        <p:spPr>
          <a:xfrm>
            <a:off x="0" y="2666400"/>
            <a:ext cx="3937125" cy="2477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Random Forest</a:t>
            </a:r>
            <a:endParaRPr/>
          </a:p>
        </p:txBody>
      </p:sp>
      <p:pic>
        <p:nvPicPr>
          <p:cNvPr id="137" name="Google Shape;137;p22"/>
          <p:cNvPicPr preferRelativeResize="0"/>
          <p:nvPr/>
        </p:nvPicPr>
        <p:blipFill>
          <a:blip r:embed="rId3">
            <a:alphaModFix/>
          </a:blip>
          <a:stretch>
            <a:fillRect/>
          </a:stretch>
        </p:blipFill>
        <p:spPr>
          <a:xfrm>
            <a:off x="716425" y="2434013"/>
            <a:ext cx="2935701" cy="872375"/>
          </a:xfrm>
          <a:prstGeom prst="rect">
            <a:avLst/>
          </a:prstGeom>
          <a:noFill/>
          <a:ln>
            <a:noFill/>
          </a:ln>
        </p:spPr>
      </p:pic>
      <p:pic>
        <p:nvPicPr>
          <p:cNvPr id="138" name="Google Shape;138;p22"/>
          <p:cNvPicPr preferRelativeResize="0"/>
          <p:nvPr/>
        </p:nvPicPr>
        <p:blipFill>
          <a:blip r:embed="rId4">
            <a:alphaModFix/>
          </a:blip>
          <a:stretch>
            <a:fillRect/>
          </a:stretch>
        </p:blipFill>
        <p:spPr>
          <a:xfrm>
            <a:off x="601125" y="1517000"/>
            <a:ext cx="6885255" cy="422250"/>
          </a:xfrm>
          <a:prstGeom prst="rect">
            <a:avLst/>
          </a:prstGeom>
          <a:noFill/>
          <a:ln>
            <a:noFill/>
          </a:ln>
        </p:spPr>
      </p:pic>
      <p:pic>
        <p:nvPicPr>
          <p:cNvPr id="139" name="Google Shape;139;p22"/>
          <p:cNvPicPr preferRelativeResize="0"/>
          <p:nvPr/>
        </p:nvPicPr>
        <p:blipFill rotWithShape="1">
          <a:blip r:embed="rId5">
            <a:alphaModFix/>
          </a:blip>
          <a:srcRect b="0" l="0" r="0" t="31665"/>
          <a:stretch/>
        </p:blipFill>
        <p:spPr>
          <a:xfrm>
            <a:off x="785300" y="3897125"/>
            <a:ext cx="1762675" cy="683325"/>
          </a:xfrm>
          <a:prstGeom prst="rect">
            <a:avLst/>
          </a:prstGeom>
          <a:noFill/>
          <a:ln>
            <a:noFill/>
          </a:ln>
        </p:spPr>
      </p:pic>
      <p:sp>
        <p:nvSpPr>
          <p:cNvPr id="140" name="Google Shape;140;p22"/>
          <p:cNvSpPr txBox="1"/>
          <p:nvPr/>
        </p:nvSpPr>
        <p:spPr>
          <a:xfrm>
            <a:off x="415325" y="1067263"/>
            <a:ext cx="35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Random Forest</a:t>
            </a:r>
            <a:r>
              <a:rPr lang="en"/>
              <a:t> pipeline:</a:t>
            </a:r>
            <a:endParaRPr/>
          </a:p>
        </p:txBody>
      </p:sp>
      <p:sp>
        <p:nvSpPr>
          <p:cNvPr id="141" name="Google Shape;141;p22"/>
          <p:cNvSpPr txBox="1"/>
          <p:nvPr/>
        </p:nvSpPr>
        <p:spPr>
          <a:xfrm>
            <a:off x="374875" y="2033813"/>
            <a:ext cx="35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GridsearchCV parameters tuning</a:t>
            </a:r>
            <a:endParaRPr/>
          </a:p>
        </p:txBody>
      </p:sp>
      <p:sp>
        <p:nvSpPr>
          <p:cNvPr id="142" name="Google Shape;142;p22"/>
          <p:cNvSpPr txBox="1"/>
          <p:nvPr/>
        </p:nvSpPr>
        <p:spPr>
          <a:xfrm>
            <a:off x="477625" y="3496913"/>
            <a:ext cx="35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Best estimator: (score = Recall)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Random Forest</a:t>
            </a:r>
            <a:endParaRPr/>
          </a:p>
        </p:txBody>
      </p:sp>
      <p:pic>
        <p:nvPicPr>
          <p:cNvPr id="148" name="Google Shape;148;p23"/>
          <p:cNvPicPr preferRelativeResize="0"/>
          <p:nvPr/>
        </p:nvPicPr>
        <p:blipFill>
          <a:blip r:embed="rId3">
            <a:alphaModFix/>
          </a:blip>
          <a:stretch>
            <a:fillRect/>
          </a:stretch>
        </p:blipFill>
        <p:spPr>
          <a:xfrm>
            <a:off x="701600" y="1017725"/>
            <a:ext cx="3382951" cy="4069649"/>
          </a:xfrm>
          <a:prstGeom prst="rect">
            <a:avLst/>
          </a:prstGeom>
          <a:noFill/>
          <a:ln>
            <a:noFill/>
          </a:ln>
        </p:spPr>
      </p:pic>
      <p:pic>
        <p:nvPicPr>
          <p:cNvPr id="149" name="Google Shape;149;p23"/>
          <p:cNvPicPr preferRelativeResize="0"/>
          <p:nvPr/>
        </p:nvPicPr>
        <p:blipFill>
          <a:blip r:embed="rId4">
            <a:alphaModFix/>
          </a:blip>
          <a:stretch>
            <a:fillRect/>
          </a:stretch>
        </p:blipFill>
        <p:spPr>
          <a:xfrm>
            <a:off x="4974425" y="777251"/>
            <a:ext cx="3497224" cy="436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4) Naive Bayes</a:t>
            </a:r>
            <a:endParaRPr/>
          </a:p>
        </p:txBody>
      </p:sp>
      <p:pic>
        <p:nvPicPr>
          <p:cNvPr id="155" name="Google Shape;155;p24"/>
          <p:cNvPicPr preferRelativeResize="0"/>
          <p:nvPr/>
        </p:nvPicPr>
        <p:blipFill>
          <a:blip r:embed="rId3">
            <a:alphaModFix/>
          </a:blip>
          <a:stretch>
            <a:fillRect/>
          </a:stretch>
        </p:blipFill>
        <p:spPr>
          <a:xfrm>
            <a:off x="514163" y="2643550"/>
            <a:ext cx="3526424" cy="827950"/>
          </a:xfrm>
          <a:prstGeom prst="rect">
            <a:avLst/>
          </a:prstGeom>
          <a:noFill/>
          <a:ln>
            <a:noFill/>
          </a:ln>
        </p:spPr>
      </p:pic>
      <p:pic>
        <p:nvPicPr>
          <p:cNvPr id="156" name="Google Shape;156;p24"/>
          <p:cNvPicPr preferRelativeResize="0"/>
          <p:nvPr/>
        </p:nvPicPr>
        <p:blipFill>
          <a:blip r:embed="rId4">
            <a:alphaModFix/>
          </a:blip>
          <a:stretch>
            <a:fillRect/>
          </a:stretch>
        </p:blipFill>
        <p:spPr>
          <a:xfrm>
            <a:off x="514150" y="4052825"/>
            <a:ext cx="3138964" cy="269825"/>
          </a:xfrm>
          <a:prstGeom prst="rect">
            <a:avLst/>
          </a:prstGeom>
          <a:noFill/>
          <a:ln>
            <a:noFill/>
          </a:ln>
        </p:spPr>
      </p:pic>
      <p:pic>
        <p:nvPicPr>
          <p:cNvPr id="157" name="Google Shape;157;p24"/>
          <p:cNvPicPr preferRelativeResize="0"/>
          <p:nvPr/>
        </p:nvPicPr>
        <p:blipFill>
          <a:blip r:embed="rId5">
            <a:alphaModFix/>
          </a:blip>
          <a:stretch>
            <a:fillRect/>
          </a:stretch>
        </p:blipFill>
        <p:spPr>
          <a:xfrm>
            <a:off x="514150" y="1442299"/>
            <a:ext cx="5366925" cy="684450"/>
          </a:xfrm>
          <a:prstGeom prst="rect">
            <a:avLst/>
          </a:prstGeom>
          <a:noFill/>
          <a:ln>
            <a:noFill/>
          </a:ln>
        </p:spPr>
      </p:pic>
      <p:sp>
        <p:nvSpPr>
          <p:cNvPr id="158" name="Google Shape;158;p24"/>
          <p:cNvSpPr txBox="1"/>
          <p:nvPr/>
        </p:nvSpPr>
        <p:spPr>
          <a:xfrm>
            <a:off x="438488" y="1017713"/>
            <a:ext cx="35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Naive Bayes</a:t>
            </a:r>
            <a:r>
              <a:rPr lang="en"/>
              <a:t> pipeline:</a:t>
            </a:r>
            <a:endParaRPr/>
          </a:p>
        </p:txBody>
      </p:sp>
      <p:sp>
        <p:nvSpPr>
          <p:cNvPr id="159" name="Google Shape;159;p24"/>
          <p:cNvSpPr txBox="1"/>
          <p:nvPr/>
        </p:nvSpPr>
        <p:spPr>
          <a:xfrm>
            <a:off x="438500" y="2243338"/>
            <a:ext cx="35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GridsearchCV parameters tuning</a:t>
            </a:r>
            <a:endParaRPr/>
          </a:p>
        </p:txBody>
      </p:sp>
      <p:sp>
        <p:nvSpPr>
          <p:cNvPr id="160" name="Google Shape;160;p24"/>
          <p:cNvSpPr txBox="1"/>
          <p:nvPr/>
        </p:nvSpPr>
        <p:spPr>
          <a:xfrm>
            <a:off x="508413" y="3704688"/>
            <a:ext cx="35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Best estimator: (score = Recall)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Naive Bayes</a:t>
            </a:r>
            <a:endParaRPr/>
          </a:p>
        </p:txBody>
      </p:sp>
      <p:pic>
        <p:nvPicPr>
          <p:cNvPr id="166" name="Google Shape;166;p25"/>
          <p:cNvPicPr preferRelativeResize="0"/>
          <p:nvPr/>
        </p:nvPicPr>
        <p:blipFill>
          <a:blip r:embed="rId3">
            <a:alphaModFix/>
          </a:blip>
          <a:stretch>
            <a:fillRect/>
          </a:stretch>
        </p:blipFill>
        <p:spPr>
          <a:xfrm>
            <a:off x="454700" y="1094550"/>
            <a:ext cx="2963025" cy="3820975"/>
          </a:xfrm>
          <a:prstGeom prst="rect">
            <a:avLst/>
          </a:prstGeom>
          <a:noFill/>
          <a:ln>
            <a:noFill/>
          </a:ln>
        </p:spPr>
      </p:pic>
      <p:pic>
        <p:nvPicPr>
          <p:cNvPr id="167" name="Google Shape;167;p25"/>
          <p:cNvPicPr preferRelativeResize="0"/>
          <p:nvPr/>
        </p:nvPicPr>
        <p:blipFill>
          <a:blip r:embed="rId4">
            <a:alphaModFix/>
          </a:blip>
          <a:stretch>
            <a:fillRect/>
          </a:stretch>
        </p:blipFill>
        <p:spPr>
          <a:xfrm>
            <a:off x="3960550" y="1017725"/>
            <a:ext cx="2960157"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Comparison</a:t>
            </a:r>
            <a:endParaRPr/>
          </a:p>
        </p:txBody>
      </p:sp>
      <p:graphicFrame>
        <p:nvGraphicFramePr>
          <p:cNvPr id="173" name="Google Shape;173;p26"/>
          <p:cNvGraphicFramePr/>
          <p:nvPr/>
        </p:nvGraphicFramePr>
        <p:xfrm>
          <a:off x="227275" y="1152475"/>
          <a:ext cx="3000000" cy="3000000"/>
        </p:xfrm>
        <a:graphic>
          <a:graphicData uri="http://schemas.openxmlformats.org/drawingml/2006/table">
            <a:tbl>
              <a:tblPr>
                <a:noFill/>
                <a:tableStyleId>{6F32FB37-59A4-446D-B431-AC9604C17BE8}</a:tableStyleId>
              </a:tblPr>
              <a:tblGrid>
                <a:gridCol w="1229300"/>
                <a:gridCol w="1229300"/>
                <a:gridCol w="1229300"/>
                <a:gridCol w="1229300"/>
                <a:gridCol w="1229300"/>
                <a:gridCol w="1229300"/>
                <a:gridCol w="1229300"/>
              </a:tblGrid>
              <a:tr h="609575">
                <a:tc>
                  <a:txBody>
                    <a:bodyPr/>
                    <a:lstStyle/>
                    <a:p>
                      <a:pPr indent="0" lvl="0" marL="0" rtl="0" algn="ctr">
                        <a:spcBef>
                          <a:spcPts val="0"/>
                        </a:spcBef>
                        <a:spcAft>
                          <a:spcPts val="0"/>
                        </a:spcAft>
                        <a:buNone/>
                      </a:pPr>
                      <a:r>
                        <a:rPr lang="en"/>
                        <a:t>Model</a:t>
                      </a:r>
                      <a:endParaRPr/>
                    </a:p>
                  </a:txBody>
                  <a:tcPr marT="91425" marB="91425" marR="91425" marL="91425"/>
                </a:tc>
                <a:tc>
                  <a:txBody>
                    <a:bodyPr/>
                    <a:lstStyle/>
                    <a:p>
                      <a:pPr indent="0" lvl="0" marL="0" rtl="0" algn="ctr">
                        <a:spcBef>
                          <a:spcPts val="0"/>
                        </a:spcBef>
                        <a:spcAft>
                          <a:spcPts val="0"/>
                        </a:spcAft>
                        <a:buNone/>
                      </a:pPr>
                      <a:r>
                        <a:rPr b="1" lang="en"/>
                        <a:t>Train Recall</a:t>
                      </a:r>
                      <a:endParaRPr b="1"/>
                    </a:p>
                  </a:txBody>
                  <a:tcPr marT="91425" marB="91425" marR="91425" marL="91425">
                    <a:solidFill>
                      <a:srgbClr val="F9CB9C"/>
                    </a:solidFill>
                  </a:tcPr>
                </a:tc>
                <a:tc>
                  <a:txBody>
                    <a:bodyPr/>
                    <a:lstStyle/>
                    <a:p>
                      <a:pPr indent="0" lvl="0" marL="0" rtl="0" algn="ctr">
                        <a:spcBef>
                          <a:spcPts val="0"/>
                        </a:spcBef>
                        <a:spcAft>
                          <a:spcPts val="0"/>
                        </a:spcAft>
                        <a:buNone/>
                      </a:pPr>
                      <a:r>
                        <a:rPr lang="en"/>
                        <a:t>Train Precision</a:t>
                      </a:r>
                      <a:endParaRPr/>
                    </a:p>
                  </a:txBody>
                  <a:tcPr marT="91425" marB="91425" marR="91425" marL="91425">
                    <a:solidFill>
                      <a:srgbClr val="F9CB9C"/>
                    </a:solidFill>
                  </a:tcPr>
                </a:tc>
                <a:tc>
                  <a:txBody>
                    <a:bodyPr/>
                    <a:lstStyle/>
                    <a:p>
                      <a:pPr indent="0" lvl="0" marL="0" rtl="0" algn="ctr">
                        <a:spcBef>
                          <a:spcPts val="0"/>
                        </a:spcBef>
                        <a:spcAft>
                          <a:spcPts val="0"/>
                        </a:spcAft>
                        <a:buNone/>
                      </a:pPr>
                      <a:r>
                        <a:rPr lang="en"/>
                        <a:t>Train Accuracy</a:t>
                      </a:r>
                      <a:endParaRPr/>
                    </a:p>
                  </a:txBody>
                  <a:tcPr marT="91425" marB="91425" marR="91425" marL="91425">
                    <a:solidFill>
                      <a:srgbClr val="F9CB9C"/>
                    </a:solidFill>
                  </a:tcPr>
                </a:tc>
                <a:tc>
                  <a:txBody>
                    <a:bodyPr/>
                    <a:lstStyle/>
                    <a:p>
                      <a:pPr indent="0" lvl="0" marL="0" rtl="0" algn="ctr">
                        <a:spcBef>
                          <a:spcPts val="0"/>
                        </a:spcBef>
                        <a:spcAft>
                          <a:spcPts val="0"/>
                        </a:spcAft>
                        <a:buNone/>
                      </a:pPr>
                      <a:r>
                        <a:rPr b="1" lang="en"/>
                        <a:t>Test Recall</a:t>
                      </a:r>
                      <a:endParaRPr b="1"/>
                    </a:p>
                  </a:txBody>
                  <a:tcPr marT="91425" marB="91425" marR="91425" marL="91425">
                    <a:solidFill>
                      <a:srgbClr val="B6D7A8"/>
                    </a:solidFill>
                  </a:tcPr>
                </a:tc>
                <a:tc>
                  <a:txBody>
                    <a:bodyPr/>
                    <a:lstStyle/>
                    <a:p>
                      <a:pPr indent="0" lvl="0" marL="0" rtl="0" algn="ctr">
                        <a:spcBef>
                          <a:spcPts val="0"/>
                        </a:spcBef>
                        <a:spcAft>
                          <a:spcPts val="0"/>
                        </a:spcAft>
                        <a:buNone/>
                      </a:pPr>
                      <a:r>
                        <a:rPr lang="en"/>
                        <a:t>Test Precision</a:t>
                      </a:r>
                      <a:endParaRPr/>
                    </a:p>
                  </a:txBody>
                  <a:tcPr marT="91425" marB="91425" marR="91425" marL="91425">
                    <a:solidFill>
                      <a:srgbClr val="B6D7A8"/>
                    </a:solidFill>
                  </a:tcPr>
                </a:tc>
                <a:tc>
                  <a:txBody>
                    <a:bodyPr/>
                    <a:lstStyle/>
                    <a:p>
                      <a:pPr indent="0" lvl="0" marL="0" rtl="0" algn="ctr">
                        <a:spcBef>
                          <a:spcPts val="0"/>
                        </a:spcBef>
                        <a:spcAft>
                          <a:spcPts val="0"/>
                        </a:spcAft>
                        <a:buNone/>
                      </a:pPr>
                      <a:r>
                        <a:rPr lang="en"/>
                        <a:t>Test Accuracy</a:t>
                      </a:r>
                      <a:endParaRPr/>
                    </a:p>
                  </a:txBody>
                  <a:tcPr marT="91425" marB="91425" marR="91425" marL="91425">
                    <a:solidFill>
                      <a:srgbClr val="B6D7A8"/>
                    </a:solidFill>
                  </a:tcPr>
                </a:tc>
              </a:tr>
              <a:tr h="609575">
                <a:tc>
                  <a:txBody>
                    <a:bodyPr/>
                    <a:lstStyle/>
                    <a:p>
                      <a:pPr indent="0" lvl="0" marL="0" rtl="0" algn="l">
                        <a:spcBef>
                          <a:spcPts val="0"/>
                        </a:spcBef>
                        <a:spcAft>
                          <a:spcPts val="0"/>
                        </a:spcAft>
                        <a:buNone/>
                      </a:pPr>
                      <a:r>
                        <a:rPr lang="en"/>
                        <a:t>Dummy Classifier</a:t>
                      </a:r>
                      <a:endParaRPr/>
                    </a:p>
                  </a:txBody>
                  <a:tcPr marT="91425" marB="91425" marR="91425" marL="91425"/>
                </a:tc>
                <a:tc>
                  <a:txBody>
                    <a:bodyPr/>
                    <a:lstStyle/>
                    <a:p>
                      <a:pPr indent="0" lvl="0" marL="0" rtl="0" algn="l">
                        <a:spcBef>
                          <a:spcPts val="0"/>
                        </a:spcBef>
                        <a:spcAft>
                          <a:spcPts val="0"/>
                        </a:spcAft>
                        <a:buNone/>
                      </a:pPr>
                      <a:r>
                        <a:rPr lang="en"/>
                        <a:t>0.499</a:t>
                      </a:r>
                      <a:endParaRPr/>
                    </a:p>
                  </a:txBody>
                  <a:tcPr marT="91425" marB="91425" marR="91425" marL="91425">
                    <a:solidFill>
                      <a:srgbClr val="F9CB9C"/>
                    </a:solidFill>
                  </a:tcPr>
                </a:tc>
                <a:tc>
                  <a:txBody>
                    <a:bodyPr/>
                    <a:lstStyle/>
                    <a:p>
                      <a:pPr indent="0" lvl="0" marL="0" rtl="0" algn="l">
                        <a:spcBef>
                          <a:spcPts val="0"/>
                        </a:spcBef>
                        <a:spcAft>
                          <a:spcPts val="0"/>
                        </a:spcAft>
                        <a:buNone/>
                      </a:pPr>
                      <a:r>
                        <a:rPr lang="en"/>
                        <a:t>0.499</a:t>
                      </a:r>
                      <a:endParaRPr/>
                    </a:p>
                  </a:txBody>
                  <a:tcPr marT="91425" marB="91425" marR="91425" marL="91425">
                    <a:solidFill>
                      <a:srgbClr val="F9CB9C"/>
                    </a:solidFill>
                  </a:tcPr>
                </a:tc>
                <a:tc>
                  <a:txBody>
                    <a:bodyPr/>
                    <a:lstStyle/>
                    <a:p>
                      <a:pPr indent="0" lvl="0" marL="0" rtl="0" algn="l">
                        <a:spcBef>
                          <a:spcPts val="0"/>
                        </a:spcBef>
                        <a:spcAft>
                          <a:spcPts val="0"/>
                        </a:spcAft>
                        <a:buNone/>
                      </a:pPr>
                      <a:r>
                        <a:rPr lang="en"/>
                        <a:t>0.499</a:t>
                      </a:r>
                      <a:endParaRPr/>
                    </a:p>
                  </a:txBody>
                  <a:tcPr marT="91425" marB="91425" marR="91425" marL="91425">
                    <a:solidFill>
                      <a:srgbClr val="F9CB9C"/>
                    </a:solidFill>
                  </a:tcPr>
                </a:tc>
                <a:tc>
                  <a:txBody>
                    <a:bodyPr/>
                    <a:lstStyle/>
                    <a:p>
                      <a:pPr indent="0" lvl="0" marL="0" rtl="0" algn="l">
                        <a:spcBef>
                          <a:spcPts val="0"/>
                        </a:spcBef>
                        <a:spcAft>
                          <a:spcPts val="0"/>
                        </a:spcAft>
                        <a:buNone/>
                      </a:pPr>
                      <a:r>
                        <a:rPr lang="en"/>
                        <a:t>0.500</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0.002</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0.502</a:t>
                      </a:r>
                      <a:endParaRPr/>
                    </a:p>
                  </a:txBody>
                  <a:tcPr marT="91425" marB="91425" marR="91425" marL="91425">
                    <a:solidFill>
                      <a:srgbClr val="B6D7A8"/>
                    </a:solidFill>
                  </a:tcPr>
                </a:tc>
              </a:tr>
              <a:tr h="822925">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0.896</a:t>
                      </a:r>
                      <a:endParaRPr/>
                    </a:p>
                  </a:txBody>
                  <a:tcPr marT="91425" marB="91425" marR="91425" marL="91425">
                    <a:solidFill>
                      <a:srgbClr val="F9CB9C"/>
                    </a:solidFill>
                  </a:tcPr>
                </a:tc>
                <a:tc>
                  <a:txBody>
                    <a:bodyPr/>
                    <a:lstStyle/>
                    <a:p>
                      <a:pPr indent="0" lvl="0" marL="0" rtl="0" algn="l">
                        <a:spcBef>
                          <a:spcPts val="0"/>
                        </a:spcBef>
                        <a:spcAft>
                          <a:spcPts val="0"/>
                        </a:spcAft>
                        <a:buNone/>
                      </a:pPr>
                      <a:r>
                        <a:rPr lang="en"/>
                        <a:t>0.161</a:t>
                      </a:r>
                      <a:endParaRPr/>
                    </a:p>
                  </a:txBody>
                  <a:tcPr marT="91425" marB="91425" marR="91425" marL="91425">
                    <a:solidFill>
                      <a:srgbClr val="F9CB9C"/>
                    </a:solidFill>
                  </a:tcPr>
                </a:tc>
                <a:tc>
                  <a:txBody>
                    <a:bodyPr/>
                    <a:lstStyle/>
                    <a:p>
                      <a:pPr indent="0" lvl="0" marL="0" rtl="0" algn="l">
                        <a:spcBef>
                          <a:spcPts val="0"/>
                        </a:spcBef>
                        <a:spcAft>
                          <a:spcPts val="0"/>
                        </a:spcAft>
                        <a:buNone/>
                      </a:pPr>
                      <a:r>
                        <a:rPr lang="en"/>
                        <a:t>0.992</a:t>
                      </a:r>
                      <a:endParaRPr/>
                    </a:p>
                  </a:txBody>
                  <a:tcPr marT="91425" marB="91425" marR="91425" marL="91425">
                    <a:solidFill>
                      <a:srgbClr val="F9CB9C"/>
                    </a:solidFill>
                  </a:tcPr>
                </a:tc>
                <a:tc>
                  <a:txBody>
                    <a:bodyPr/>
                    <a:lstStyle/>
                    <a:p>
                      <a:pPr indent="0" lvl="0" marL="0" rtl="0" algn="l">
                        <a:spcBef>
                          <a:spcPts val="0"/>
                        </a:spcBef>
                        <a:spcAft>
                          <a:spcPts val="0"/>
                        </a:spcAft>
                        <a:buNone/>
                      </a:pPr>
                      <a:r>
                        <a:rPr b="1" lang="en">
                          <a:solidFill>
                            <a:srgbClr val="FFFF00"/>
                          </a:solidFill>
                        </a:rPr>
                        <a:t>0.918</a:t>
                      </a:r>
                      <a:endParaRPr b="1">
                        <a:solidFill>
                          <a:srgbClr val="FFFF00"/>
                        </a:solidFill>
                      </a:endParaRPr>
                    </a:p>
                  </a:txBody>
                  <a:tcPr marT="91425" marB="91425" marR="91425" marL="91425">
                    <a:solidFill>
                      <a:srgbClr val="B6D7A8"/>
                    </a:solidFill>
                  </a:tcPr>
                </a:tc>
                <a:tc>
                  <a:txBody>
                    <a:bodyPr/>
                    <a:lstStyle/>
                    <a:p>
                      <a:pPr indent="0" lvl="0" marL="0" rtl="0" algn="l">
                        <a:spcBef>
                          <a:spcPts val="0"/>
                        </a:spcBef>
                        <a:spcAft>
                          <a:spcPts val="0"/>
                        </a:spcAft>
                        <a:buNone/>
                      </a:pPr>
                      <a:r>
                        <a:rPr b="1" lang="en">
                          <a:solidFill>
                            <a:srgbClr val="FFFF00"/>
                          </a:solidFill>
                        </a:rPr>
                        <a:t>0.161</a:t>
                      </a:r>
                      <a:endParaRPr b="1">
                        <a:solidFill>
                          <a:srgbClr val="FFFF00"/>
                        </a:solidFill>
                      </a:endParaRPr>
                    </a:p>
                  </a:txBody>
                  <a:tcPr marT="91425" marB="91425" marR="91425" marL="91425">
                    <a:solidFill>
                      <a:srgbClr val="B6D7A8"/>
                    </a:solidFill>
                  </a:tcPr>
                </a:tc>
                <a:tc>
                  <a:txBody>
                    <a:bodyPr/>
                    <a:lstStyle/>
                    <a:p>
                      <a:pPr indent="0" lvl="0" marL="0" rtl="0" algn="l">
                        <a:spcBef>
                          <a:spcPts val="0"/>
                        </a:spcBef>
                        <a:spcAft>
                          <a:spcPts val="0"/>
                        </a:spcAft>
                        <a:buNone/>
                      </a:pPr>
                      <a:r>
                        <a:rPr lang="en"/>
                        <a:t>0.992</a:t>
                      </a:r>
                      <a:endParaRPr/>
                    </a:p>
                  </a:txBody>
                  <a:tcPr marT="91425" marB="91425" marR="91425" marL="91425">
                    <a:solidFill>
                      <a:srgbClr val="B6D7A8"/>
                    </a:solidFill>
                  </a:tcPr>
                </a:tc>
              </a:tr>
              <a:tr h="609575">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0.914</a:t>
                      </a:r>
                      <a:endParaRPr/>
                    </a:p>
                  </a:txBody>
                  <a:tcPr marT="91425" marB="91425" marR="91425" marL="91425">
                    <a:solidFill>
                      <a:srgbClr val="F9CB9C"/>
                    </a:solidFill>
                  </a:tcPr>
                </a:tc>
                <a:tc>
                  <a:txBody>
                    <a:bodyPr/>
                    <a:lstStyle/>
                    <a:p>
                      <a:pPr indent="0" lvl="0" marL="0" rtl="0" algn="l">
                        <a:spcBef>
                          <a:spcPts val="0"/>
                        </a:spcBef>
                        <a:spcAft>
                          <a:spcPts val="0"/>
                        </a:spcAft>
                        <a:buNone/>
                      </a:pPr>
                      <a:r>
                        <a:rPr lang="en"/>
                        <a:t>0.419</a:t>
                      </a:r>
                      <a:endParaRPr/>
                    </a:p>
                  </a:txBody>
                  <a:tcPr marT="91425" marB="91425" marR="91425" marL="91425">
                    <a:solidFill>
                      <a:srgbClr val="F9CB9C"/>
                    </a:solidFill>
                  </a:tcPr>
                </a:tc>
                <a:tc>
                  <a:txBody>
                    <a:bodyPr/>
                    <a:lstStyle/>
                    <a:p>
                      <a:pPr indent="0" lvl="0" marL="0" rtl="0" algn="l">
                        <a:spcBef>
                          <a:spcPts val="0"/>
                        </a:spcBef>
                        <a:spcAft>
                          <a:spcPts val="0"/>
                        </a:spcAft>
                        <a:buNone/>
                      </a:pPr>
                      <a:r>
                        <a:rPr lang="en"/>
                        <a:t>0.998</a:t>
                      </a:r>
                      <a:endParaRPr/>
                    </a:p>
                  </a:txBody>
                  <a:tcPr marT="91425" marB="91425" marR="91425" marL="91425">
                    <a:solidFill>
                      <a:srgbClr val="F9CB9C"/>
                    </a:solidFill>
                  </a:tcPr>
                </a:tc>
                <a:tc>
                  <a:txBody>
                    <a:bodyPr/>
                    <a:lstStyle/>
                    <a:p>
                      <a:pPr indent="0" lvl="0" marL="0" rtl="0" algn="l">
                        <a:spcBef>
                          <a:spcPts val="0"/>
                        </a:spcBef>
                        <a:spcAft>
                          <a:spcPts val="0"/>
                        </a:spcAft>
                        <a:buNone/>
                      </a:pPr>
                      <a:r>
                        <a:rPr b="1" lang="en">
                          <a:solidFill>
                            <a:srgbClr val="FF0000"/>
                          </a:solidFill>
                        </a:rPr>
                        <a:t>0.898</a:t>
                      </a:r>
                      <a:endParaRPr b="1">
                        <a:solidFill>
                          <a:srgbClr val="FF0000"/>
                        </a:solidFill>
                      </a:endParaRPr>
                    </a:p>
                  </a:txBody>
                  <a:tcPr marT="91425" marB="91425" marR="91425" marL="91425">
                    <a:solidFill>
                      <a:srgbClr val="B6D7A8"/>
                    </a:solidFill>
                  </a:tcPr>
                </a:tc>
                <a:tc>
                  <a:txBody>
                    <a:bodyPr/>
                    <a:lstStyle/>
                    <a:p>
                      <a:pPr indent="0" lvl="0" marL="0" rtl="0" algn="l">
                        <a:spcBef>
                          <a:spcPts val="0"/>
                        </a:spcBef>
                        <a:spcAft>
                          <a:spcPts val="0"/>
                        </a:spcAft>
                        <a:buNone/>
                      </a:pPr>
                      <a:r>
                        <a:rPr b="1" lang="en">
                          <a:solidFill>
                            <a:srgbClr val="FF0000"/>
                          </a:solidFill>
                        </a:rPr>
                        <a:t>0.398</a:t>
                      </a:r>
                      <a:endParaRPr b="1">
                        <a:solidFill>
                          <a:srgbClr val="FF0000"/>
                        </a:solidFill>
                      </a:endParaRPr>
                    </a:p>
                  </a:txBody>
                  <a:tcPr marT="91425" marB="91425" marR="91425" marL="91425">
                    <a:solidFill>
                      <a:srgbClr val="B6D7A8"/>
                    </a:solidFill>
                  </a:tcPr>
                </a:tc>
                <a:tc>
                  <a:txBody>
                    <a:bodyPr/>
                    <a:lstStyle/>
                    <a:p>
                      <a:pPr indent="0" lvl="0" marL="0" rtl="0" algn="l">
                        <a:spcBef>
                          <a:spcPts val="0"/>
                        </a:spcBef>
                        <a:spcAft>
                          <a:spcPts val="0"/>
                        </a:spcAft>
                        <a:buNone/>
                      </a:pPr>
                      <a:r>
                        <a:rPr b="1" lang="en">
                          <a:solidFill>
                            <a:srgbClr val="FF0000"/>
                          </a:solidFill>
                        </a:rPr>
                        <a:t>0.997</a:t>
                      </a:r>
                      <a:endParaRPr b="1">
                        <a:solidFill>
                          <a:srgbClr val="FF0000"/>
                        </a:solidFill>
                      </a:endParaRPr>
                    </a:p>
                  </a:txBody>
                  <a:tcPr marT="91425" marB="91425" marR="91425" marL="91425">
                    <a:solidFill>
                      <a:srgbClr val="B6D7A8"/>
                    </a:solidFill>
                  </a:tcPr>
                </a:tc>
              </a:tr>
              <a:tr h="609575">
                <a:tc>
                  <a:txBody>
                    <a:bodyPr/>
                    <a:lstStyle/>
                    <a:p>
                      <a:pPr indent="0" lvl="0" marL="0" rtl="0" algn="l">
                        <a:spcBef>
                          <a:spcPts val="0"/>
                        </a:spcBef>
                        <a:spcAft>
                          <a:spcPts val="0"/>
                        </a:spcAft>
                        <a:buNone/>
                      </a:pPr>
                      <a:r>
                        <a:rPr lang="en"/>
                        <a:t>Naive Bayes</a:t>
                      </a:r>
                      <a:endParaRPr/>
                    </a:p>
                  </a:txBody>
                  <a:tcPr marT="91425" marB="91425" marR="91425" marL="91425"/>
                </a:tc>
                <a:tc>
                  <a:txBody>
                    <a:bodyPr/>
                    <a:lstStyle/>
                    <a:p>
                      <a:pPr indent="0" lvl="0" marL="0" rtl="0" algn="l">
                        <a:spcBef>
                          <a:spcPts val="0"/>
                        </a:spcBef>
                        <a:spcAft>
                          <a:spcPts val="0"/>
                        </a:spcAft>
                        <a:buNone/>
                      </a:pPr>
                      <a:r>
                        <a:rPr lang="en"/>
                        <a:t>0.853</a:t>
                      </a:r>
                      <a:endParaRPr/>
                    </a:p>
                  </a:txBody>
                  <a:tcPr marT="91425" marB="91425" marR="91425" marL="91425">
                    <a:solidFill>
                      <a:srgbClr val="F9CB9C"/>
                    </a:solidFill>
                  </a:tcPr>
                </a:tc>
                <a:tc>
                  <a:txBody>
                    <a:bodyPr/>
                    <a:lstStyle/>
                    <a:p>
                      <a:pPr indent="0" lvl="0" marL="0" rtl="0" algn="l">
                        <a:spcBef>
                          <a:spcPts val="0"/>
                        </a:spcBef>
                        <a:spcAft>
                          <a:spcPts val="0"/>
                        </a:spcAft>
                        <a:buNone/>
                      </a:pPr>
                      <a:r>
                        <a:rPr lang="en"/>
                        <a:t>0.062</a:t>
                      </a:r>
                      <a:endParaRPr/>
                    </a:p>
                  </a:txBody>
                  <a:tcPr marT="91425" marB="91425" marR="91425" marL="91425">
                    <a:solidFill>
                      <a:srgbClr val="F9CB9C"/>
                    </a:solidFill>
                  </a:tcPr>
                </a:tc>
                <a:tc>
                  <a:txBody>
                    <a:bodyPr/>
                    <a:lstStyle/>
                    <a:p>
                      <a:pPr indent="0" lvl="0" marL="0" rtl="0" algn="l">
                        <a:spcBef>
                          <a:spcPts val="0"/>
                        </a:spcBef>
                        <a:spcAft>
                          <a:spcPts val="0"/>
                        </a:spcAft>
                        <a:buNone/>
                      </a:pPr>
                      <a:r>
                        <a:rPr lang="en"/>
                        <a:t>0.977</a:t>
                      </a:r>
                      <a:endParaRPr/>
                    </a:p>
                  </a:txBody>
                  <a:tcPr marT="91425" marB="91425" marR="91425" marL="91425">
                    <a:solidFill>
                      <a:srgbClr val="F9CB9C"/>
                    </a:solidFill>
                  </a:tcPr>
                </a:tc>
                <a:tc>
                  <a:txBody>
                    <a:bodyPr/>
                    <a:lstStyle/>
                    <a:p>
                      <a:pPr indent="0" lvl="0" marL="0" rtl="0" algn="l">
                        <a:spcBef>
                          <a:spcPts val="0"/>
                        </a:spcBef>
                        <a:spcAft>
                          <a:spcPts val="0"/>
                        </a:spcAft>
                        <a:buNone/>
                      </a:pPr>
                      <a:r>
                        <a:rPr lang="en"/>
                        <a:t>0.867</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0.061</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0.977</a:t>
                      </a:r>
                      <a:endParaRPr/>
                    </a:p>
                  </a:txBody>
                  <a:tcPr marT="91425" marB="91425" marR="91425" marL="91425">
                    <a:solidFill>
                      <a:srgbClr val="B6D7A8"/>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0"/>
            <a:ext cx="8520600" cy="101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Regression using Neural Networks </a:t>
            </a:r>
            <a:endParaRPr>
              <a:latin typeface="Times New Roman"/>
              <a:ea typeface="Times New Roman"/>
              <a:cs typeface="Times New Roman"/>
              <a:sym typeface="Times New Roman"/>
            </a:endParaRPr>
          </a:p>
        </p:txBody>
      </p:sp>
      <p:sp>
        <p:nvSpPr>
          <p:cNvPr id="179" name="Google Shape;179;p27"/>
          <p:cNvSpPr txBox="1"/>
          <p:nvPr>
            <p:ph idx="1" type="body"/>
          </p:nvPr>
        </p:nvSpPr>
        <p:spPr>
          <a:xfrm>
            <a:off x="311700" y="753625"/>
            <a:ext cx="8520600" cy="38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20% Data in test data </a:t>
            </a:r>
            <a:endParaRPr/>
          </a:p>
          <a:p>
            <a:pPr indent="0" lvl="0" marL="0" rtl="0" algn="l">
              <a:spcBef>
                <a:spcPts val="1200"/>
              </a:spcBef>
              <a:spcAft>
                <a:spcPts val="0"/>
              </a:spcAft>
              <a:buNone/>
            </a:pPr>
            <a:r>
              <a:rPr lang="en"/>
              <a:t>Apply StandardScaler to </a:t>
            </a:r>
            <a:r>
              <a:rPr lang="en"/>
              <a:t>standardize our data </a:t>
            </a:r>
            <a:endParaRPr/>
          </a:p>
          <a:p>
            <a:pPr indent="0" lvl="0" marL="0" rtl="0" algn="l">
              <a:spcBef>
                <a:spcPts val="1200"/>
              </a:spcBef>
              <a:spcAft>
                <a:spcPts val="0"/>
              </a:spcAft>
              <a:buNone/>
            </a:pPr>
            <a:r>
              <a:rPr lang="en"/>
              <a:t>Activation Function : RELU </a:t>
            </a:r>
            <a:r>
              <a:rPr lang="en"/>
              <a:t> </a:t>
            </a:r>
            <a:endParaRPr/>
          </a:p>
          <a:p>
            <a:pPr indent="0" lvl="0" marL="0" rtl="0" algn="l">
              <a:spcBef>
                <a:spcPts val="1200"/>
              </a:spcBef>
              <a:spcAft>
                <a:spcPts val="0"/>
              </a:spcAft>
              <a:buNone/>
            </a:pPr>
            <a:r>
              <a:rPr lang="en"/>
              <a:t>Loss Function : Mean Squared Error </a:t>
            </a:r>
            <a:endParaRPr/>
          </a:p>
          <a:p>
            <a:pPr indent="0" lvl="0" marL="0" rtl="0" algn="l">
              <a:spcBef>
                <a:spcPts val="1200"/>
              </a:spcBef>
              <a:spcAft>
                <a:spcPts val="0"/>
              </a:spcAft>
              <a:buNone/>
            </a:pPr>
            <a:r>
              <a:rPr lang="en"/>
              <a:t>Optimizer : Adam </a:t>
            </a:r>
            <a:endParaRPr/>
          </a:p>
          <a:p>
            <a:pPr indent="0" lvl="0" marL="0" rtl="0" algn="l">
              <a:spcBef>
                <a:spcPts val="1200"/>
              </a:spcBef>
              <a:spcAft>
                <a:spcPts val="0"/>
              </a:spcAft>
              <a:buNone/>
            </a:pPr>
            <a:r>
              <a:rPr lang="en"/>
              <a:t>Metrics: Mean </a:t>
            </a:r>
            <a:r>
              <a:rPr lang="en"/>
              <a:t>Absolute</a:t>
            </a:r>
            <a:r>
              <a:rPr lang="en"/>
              <a:t> Error</a:t>
            </a:r>
            <a:endParaRPr/>
          </a:p>
          <a:p>
            <a:pPr indent="0" lvl="0" marL="0" rtl="0" algn="l">
              <a:spcBef>
                <a:spcPts val="1200"/>
              </a:spcBef>
              <a:spcAft>
                <a:spcPts val="0"/>
              </a:spcAft>
              <a:buNone/>
            </a:pPr>
            <a:r>
              <a:rPr lang="en"/>
              <a:t>Total Parameter: 12,289</a:t>
            </a:r>
            <a:endParaRPr/>
          </a:p>
          <a:p>
            <a:pPr indent="0" lvl="0" marL="0" rtl="0" algn="l">
              <a:spcBef>
                <a:spcPts val="1200"/>
              </a:spcBef>
              <a:spcAft>
                <a:spcPts val="1200"/>
              </a:spcAft>
              <a:buNone/>
            </a:pPr>
            <a:r>
              <a:rPr lang="en"/>
              <a:t>Epochs : 200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2034800" y="621750"/>
            <a:ext cx="3711600" cy="107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5" name="Google Shape;185;p28"/>
          <p:cNvSpPr txBox="1"/>
          <p:nvPr>
            <p:ph idx="1" type="body"/>
          </p:nvPr>
        </p:nvSpPr>
        <p:spPr>
          <a:xfrm>
            <a:off x="6759325" y="59450"/>
            <a:ext cx="2384700" cy="41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Mean Square Error: 5304.17</a:t>
            </a:r>
            <a:endParaRPr/>
          </a:p>
          <a:p>
            <a:pPr indent="0" lvl="0" marL="0" rtl="0" algn="l">
              <a:spcBef>
                <a:spcPts val="1200"/>
              </a:spcBef>
              <a:spcAft>
                <a:spcPts val="0"/>
              </a:spcAft>
              <a:buNone/>
            </a:pPr>
            <a:r>
              <a:rPr lang="en"/>
              <a:t>Mean Absolute Error:</a:t>
            </a:r>
            <a:endParaRPr/>
          </a:p>
          <a:p>
            <a:pPr indent="0" lvl="0" marL="0" rtl="0" algn="l">
              <a:spcBef>
                <a:spcPts val="1200"/>
              </a:spcBef>
              <a:spcAft>
                <a:spcPts val="1200"/>
              </a:spcAft>
              <a:buNone/>
            </a:pPr>
            <a:r>
              <a:rPr lang="en"/>
              <a:t>38.15</a:t>
            </a:r>
            <a:endParaRPr/>
          </a:p>
        </p:txBody>
      </p:sp>
      <p:pic>
        <p:nvPicPr>
          <p:cNvPr id="186" name="Google Shape;186;p28"/>
          <p:cNvPicPr preferRelativeResize="0"/>
          <p:nvPr/>
        </p:nvPicPr>
        <p:blipFill>
          <a:blip r:embed="rId3">
            <a:alphaModFix/>
          </a:blip>
          <a:stretch>
            <a:fillRect/>
          </a:stretch>
        </p:blipFill>
        <p:spPr>
          <a:xfrm>
            <a:off x="-230325" y="59450"/>
            <a:ext cx="6989661" cy="4223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251875" y="198850"/>
            <a:ext cx="8832300" cy="69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300">
                <a:solidFill>
                  <a:srgbClr val="0F0F0F"/>
                </a:solidFill>
                <a:highlight>
                  <a:srgbClr val="FFFFFF"/>
                </a:highlight>
                <a:latin typeface="Times New Roman"/>
                <a:ea typeface="Times New Roman"/>
                <a:cs typeface="Times New Roman"/>
                <a:sym typeface="Times New Roman"/>
              </a:rPr>
              <a:t>Regression using Neural Networks and comparison to other models</a:t>
            </a:r>
            <a:endParaRPr b="1" sz="2300">
              <a:solidFill>
                <a:srgbClr val="0F0F0F"/>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300">
              <a:latin typeface="Times New Roman"/>
              <a:ea typeface="Times New Roman"/>
              <a:cs typeface="Times New Roman"/>
              <a:sym typeface="Times New Roman"/>
            </a:endParaRPr>
          </a:p>
        </p:txBody>
      </p:sp>
      <p:sp>
        <p:nvSpPr>
          <p:cNvPr id="192" name="Google Shape;192;p29"/>
          <p:cNvSpPr txBox="1"/>
          <p:nvPr>
            <p:ph idx="1" type="body"/>
          </p:nvPr>
        </p:nvSpPr>
        <p:spPr>
          <a:xfrm>
            <a:off x="311700" y="807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93" name="Google Shape;193;p29"/>
          <p:cNvGraphicFramePr/>
          <p:nvPr/>
        </p:nvGraphicFramePr>
        <p:xfrm>
          <a:off x="793350" y="1579947"/>
          <a:ext cx="3000000" cy="3000000"/>
        </p:xfrm>
        <a:graphic>
          <a:graphicData uri="http://schemas.openxmlformats.org/drawingml/2006/table">
            <a:tbl>
              <a:tblPr>
                <a:noFill/>
                <a:tableStyleId>{6F32FB37-59A4-446D-B431-AC9604C17BE8}</a:tableStyleId>
              </a:tblPr>
              <a:tblGrid>
                <a:gridCol w="1537950"/>
                <a:gridCol w="1537950"/>
                <a:gridCol w="1537950"/>
                <a:gridCol w="1537950"/>
                <a:gridCol w="1537950"/>
              </a:tblGrid>
              <a:tr h="6294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Neural Networks</a:t>
                      </a:r>
                      <a:endParaRPr/>
                    </a:p>
                  </a:txBody>
                  <a:tcPr marT="91425" marB="91425" marR="91425" marL="91425"/>
                </a:tc>
                <a:tc>
                  <a:txBody>
                    <a:bodyPr/>
                    <a:lstStyle/>
                    <a:p>
                      <a:pPr indent="0" lvl="0" marL="0" rtl="0" algn="l">
                        <a:spcBef>
                          <a:spcPts val="0"/>
                        </a:spcBef>
                        <a:spcAft>
                          <a:spcPts val="0"/>
                        </a:spcAft>
                        <a:buNone/>
                      </a:pPr>
                      <a:r>
                        <a:rPr lang="en"/>
                        <a:t>Linear Regression</a:t>
                      </a:r>
                      <a:endParaRPr/>
                    </a:p>
                  </a:txBody>
                  <a:tcPr marT="91425" marB="91425" marR="91425" marL="91425"/>
                </a:tc>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l">
                        <a:spcBef>
                          <a:spcPts val="0"/>
                        </a:spcBef>
                        <a:spcAft>
                          <a:spcPts val="0"/>
                        </a:spcAft>
                        <a:buNone/>
                      </a:pPr>
                      <a:r>
                        <a:rPr lang="en"/>
                        <a:t>RandomForest</a:t>
                      </a:r>
                      <a:endParaRPr/>
                    </a:p>
                  </a:txBody>
                  <a:tcPr marT="91425" marB="91425" marR="91425" marL="91425"/>
                </a:tc>
              </a:tr>
              <a:tr h="629450">
                <a:tc>
                  <a:txBody>
                    <a:bodyPr/>
                    <a:lstStyle/>
                    <a:p>
                      <a:pPr indent="0" lvl="0" marL="0" rtl="0" algn="l">
                        <a:spcBef>
                          <a:spcPts val="0"/>
                        </a:spcBef>
                        <a:spcAft>
                          <a:spcPts val="0"/>
                        </a:spcAft>
                        <a:buNone/>
                      </a:pPr>
                      <a:r>
                        <a:rPr lang="en"/>
                        <a:t>Mean Square Error</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29450">
                <a:tc>
                  <a:txBody>
                    <a:bodyPr/>
                    <a:lstStyle/>
                    <a:p>
                      <a:pPr indent="0" lvl="0" marL="0" rtl="0" algn="l">
                        <a:spcBef>
                          <a:spcPts val="0"/>
                        </a:spcBef>
                        <a:spcAft>
                          <a:spcPts val="0"/>
                        </a:spcAft>
                        <a:buNone/>
                      </a:pPr>
                      <a:r>
                        <a:rPr lang="en"/>
                        <a:t>Mean Absolute Error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 Cluster </a:t>
            </a:r>
            <a:endParaRPr/>
          </a:p>
        </p:txBody>
      </p:sp>
      <p:sp>
        <p:nvSpPr>
          <p:cNvPr id="199" name="Google Shape;19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Elbow Method we found the best k = 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5" name="Google Shape;20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Best model to detect fraud transaction: </a:t>
            </a:r>
            <a:endParaRPr/>
          </a:p>
          <a:p>
            <a:pPr indent="-317500" lvl="1" marL="914400" rtl="0" algn="l">
              <a:spcBef>
                <a:spcPts val="0"/>
              </a:spcBef>
              <a:spcAft>
                <a:spcPts val="0"/>
              </a:spcAft>
              <a:buSzPts val="1400"/>
              <a:buChar char="○"/>
            </a:pPr>
            <a:r>
              <a:rPr lang="en"/>
              <a:t>Random Forest &amp; Logistic Regression.</a:t>
            </a:r>
            <a:endParaRPr/>
          </a:p>
          <a:p>
            <a:pPr indent="-342900" lvl="0" marL="457200" rtl="0" algn="l">
              <a:spcBef>
                <a:spcPts val="0"/>
              </a:spcBef>
              <a:spcAft>
                <a:spcPts val="0"/>
              </a:spcAft>
              <a:buSzPts val="1800"/>
              <a:buChar char="●"/>
            </a:pPr>
            <a:r>
              <a:rPr lang="en"/>
              <a:t>Limitations:</a:t>
            </a:r>
            <a:endParaRPr/>
          </a:p>
          <a:p>
            <a:pPr indent="-317500" lvl="1" marL="914400" rtl="0" algn="l">
              <a:spcBef>
                <a:spcPts val="0"/>
              </a:spcBef>
              <a:spcAft>
                <a:spcPts val="0"/>
              </a:spcAft>
              <a:buSzPts val="1400"/>
              <a:buChar char="○"/>
            </a:pPr>
            <a:r>
              <a:rPr lang="en"/>
              <a:t>Meaning of each features</a:t>
            </a:r>
            <a:endParaRPr/>
          </a:p>
          <a:p>
            <a:pPr indent="-317500" lvl="1" marL="914400" rtl="0" algn="l">
              <a:spcBef>
                <a:spcPts val="0"/>
              </a:spcBef>
              <a:spcAft>
                <a:spcPts val="0"/>
              </a:spcAft>
              <a:buSzPts val="1400"/>
              <a:buChar char="○"/>
            </a:pPr>
            <a:r>
              <a:t/>
            </a:r>
            <a:endParaRPr/>
          </a:p>
          <a:p>
            <a:pPr indent="-342900" lvl="0" marL="457200" rtl="0" algn="l">
              <a:spcBef>
                <a:spcPts val="0"/>
              </a:spcBef>
              <a:spcAft>
                <a:spcPts val="0"/>
              </a:spcAft>
              <a:buSzPts val="1800"/>
              <a:buChar char="●"/>
            </a:pPr>
            <a:r>
              <a:rPr lang="en"/>
              <a:t>Future works:</a:t>
            </a:r>
            <a:endParaRPr/>
          </a:p>
          <a:p>
            <a:pPr indent="-317500" lvl="1" marL="914400" rtl="0" algn="l">
              <a:spcBef>
                <a:spcPts val="0"/>
              </a:spcBef>
              <a:spcAft>
                <a:spcPts val="0"/>
              </a:spcAft>
              <a:buSzPts val="1400"/>
              <a:buChar char="○"/>
            </a:pPr>
            <a:r>
              <a:rPr lang="en"/>
              <a:t>Feature importance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chemeClr val="dk1"/>
              </a:buClr>
              <a:buSzPts val="1000"/>
              <a:buChar char="■"/>
            </a:pPr>
            <a:r>
              <a:rPr lang="en" sz="1000">
                <a:solidFill>
                  <a:schemeClr val="dk1"/>
                </a:solidFill>
                <a:highlight>
                  <a:srgbClr val="FFFFFF"/>
                </a:highlight>
              </a:rPr>
              <a:t>Why credit card fraud detection? Why this topic?</a:t>
            </a:r>
            <a:endParaRPr sz="1000">
              <a:solidFill>
                <a:schemeClr val="dk1"/>
              </a:solidFill>
              <a:highlight>
                <a:srgbClr val="FFFFFF"/>
              </a:highlight>
            </a:endParaRPr>
          </a:p>
          <a:p>
            <a:pPr indent="0" lvl="0" marL="457200" rtl="0" algn="l">
              <a:spcBef>
                <a:spcPts val="500"/>
              </a:spcBef>
              <a:spcAft>
                <a:spcPts val="0"/>
              </a:spcAft>
              <a:buNone/>
            </a:pPr>
            <a:r>
              <a:t/>
            </a:r>
            <a:endParaRPr sz="1000">
              <a:solidFill>
                <a:schemeClr val="dk1"/>
              </a:solidFill>
              <a:highlight>
                <a:srgbClr val="FFFFFF"/>
              </a:highlight>
            </a:endParaRPr>
          </a:p>
          <a:p>
            <a:pPr indent="0" lvl="0" marL="0" rtl="0" algn="l">
              <a:spcBef>
                <a:spcPts val="500"/>
              </a:spcBef>
              <a:spcAft>
                <a:spcPts val="0"/>
              </a:spcAft>
              <a:buNone/>
            </a:pPr>
            <a:r>
              <a:t/>
            </a:r>
            <a:endParaRPr sz="1000">
              <a:solidFill>
                <a:schemeClr val="dk1"/>
              </a:solidFill>
              <a:highlight>
                <a:srgbClr val="FFFFFF"/>
              </a:highlight>
            </a:endParaRPr>
          </a:p>
          <a:p>
            <a:pPr indent="0" lvl="0" marL="0" rtl="0" algn="l">
              <a:spcBef>
                <a:spcPts val="5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Workload distribution </a:t>
            </a:r>
            <a:endParaRPr/>
          </a:p>
        </p:txBody>
      </p:sp>
      <p:sp>
        <p:nvSpPr>
          <p:cNvPr id="211" name="Google Shape;21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12" name="Google Shape;212;p32"/>
          <p:cNvGraphicFramePr/>
          <p:nvPr/>
        </p:nvGraphicFramePr>
        <p:xfrm>
          <a:off x="952500" y="1834350"/>
          <a:ext cx="3000000" cy="3000000"/>
        </p:xfrm>
        <a:graphic>
          <a:graphicData uri="http://schemas.openxmlformats.org/drawingml/2006/table">
            <a:tbl>
              <a:tblPr>
                <a:noFill/>
                <a:tableStyleId>{6F32FB37-59A4-446D-B431-AC9604C17BE8}</a:tableStyleId>
              </a:tblPr>
              <a:tblGrid>
                <a:gridCol w="2413000"/>
                <a:gridCol w="2413000"/>
                <a:gridCol w="2413000"/>
              </a:tblGrid>
              <a:tr h="381000">
                <a:tc>
                  <a:txBody>
                    <a:bodyPr/>
                    <a:lstStyle/>
                    <a:p>
                      <a:pPr indent="0" lvl="0" marL="0" rtl="0" algn="l">
                        <a:spcBef>
                          <a:spcPts val="0"/>
                        </a:spcBef>
                        <a:spcAft>
                          <a:spcPts val="0"/>
                        </a:spcAft>
                        <a:buNone/>
                      </a:pPr>
                      <a:r>
                        <a:rPr lang="en"/>
                        <a:t>Task</a:t>
                      </a:r>
                      <a:endParaRPr/>
                    </a:p>
                  </a:txBody>
                  <a:tcPr marT="91425" marB="91425" marR="91425" marL="91425"/>
                </a:tc>
                <a:tc>
                  <a:txBody>
                    <a:bodyPr/>
                    <a:lstStyle/>
                    <a:p>
                      <a:pPr indent="0" lvl="0" marL="0" rtl="0" algn="l">
                        <a:spcBef>
                          <a:spcPts val="0"/>
                        </a:spcBef>
                        <a:spcAft>
                          <a:spcPts val="0"/>
                        </a:spcAft>
                        <a:buNone/>
                      </a:pPr>
                      <a:r>
                        <a:rPr lang="en"/>
                        <a:t>Writing/Implementation</a:t>
                      </a:r>
                      <a:endParaRPr/>
                    </a:p>
                  </a:txBody>
                  <a:tcPr marT="91425" marB="91425" marR="91425" marL="91425"/>
                </a:tc>
                <a:tc>
                  <a:txBody>
                    <a:bodyPr/>
                    <a:lstStyle/>
                    <a:p>
                      <a:pPr indent="0" lvl="0" marL="0" rtl="0" algn="l">
                        <a:spcBef>
                          <a:spcPts val="0"/>
                        </a:spcBef>
                        <a:spcAft>
                          <a:spcPts val="0"/>
                        </a:spcAft>
                        <a:buNone/>
                      </a:pPr>
                      <a:r>
                        <a:rPr lang="en"/>
                        <a:t>Editing</a:t>
                      </a:r>
                      <a:endParaRPr/>
                    </a:p>
                  </a:txBody>
                  <a:tcPr marT="91425" marB="91425" marR="91425" marL="91425"/>
                </a:tc>
              </a:tr>
              <a:tr h="381000">
                <a:tc>
                  <a:txBody>
                    <a:bodyPr/>
                    <a:lstStyle/>
                    <a:p>
                      <a:pPr indent="0" lvl="0" marL="0" rtl="0" algn="l">
                        <a:spcBef>
                          <a:spcPts val="0"/>
                        </a:spcBef>
                        <a:spcAft>
                          <a:spcPts val="0"/>
                        </a:spcAft>
                        <a:buNone/>
                      </a:pPr>
                      <a:r>
                        <a:rPr lang="en"/>
                        <a:t>Project proposal</a:t>
                      </a:r>
                      <a:endParaRPr/>
                    </a:p>
                  </a:txBody>
                  <a:tcPr marT="91425" marB="91425" marR="91425" marL="91425"/>
                </a:tc>
                <a:tc>
                  <a:txBody>
                    <a:bodyPr/>
                    <a:lstStyle/>
                    <a:p>
                      <a:pPr indent="0" lvl="0" marL="0" rtl="0" algn="l">
                        <a:spcBef>
                          <a:spcPts val="0"/>
                        </a:spcBef>
                        <a:spcAft>
                          <a:spcPts val="0"/>
                        </a:spcAft>
                        <a:buNone/>
                      </a:pPr>
                      <a:r>
                        <a:rPr lang="en"/>
                        <a:t>Tien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Model development</a:t>
                      </a:r>
                      <a:endParaRPr/>
                    </a:p>
                  </a:txBody>
                  <a:tcPr marT="91425" marB="91425" marR="91425" marL="91425"/>
                </a:tc>
                <a:tc>
                  <a:txBody>
                    <a:bodyPr/>
                    <a:lstStyle/>
                    <a:p>
                      <a:pPr indent="0" lvl="0" marL="0" rtl="0" algn="l">
                        <a:spcBef>
                          <a:spcPts val="0"/>
                        </a:spcBef>
                        <a:spcAft>
                          <a:spcPts val="0"/>
                        </a:spcAft>
                        <a:buNone/>
                      </a:pPr>
                      <a:r>
                        <a:rPr lang="en"/>
                        <a:t>Tien</a:t>
                      </a:r>
                      <a:endParaRPr/>
                    </a:p>
                  </a:txBody>
                  <a:tcPr marT="91425" marB="91425" marR="91425" marL="91425"/>
                </a:tc>
                <a:tc>
                  <a:txBody>
                    <a:bodyPr/>
                    <a:lstStyle/>
                    <a:p>
                      <a:pPr indent="0" lvl="0" marL="0" rtl="0" algn="l">
                        <a:spcBef>
                          <a:spcPts val="0"/>
                        </a:spcBef>
                        <a:spcAft>
                          <a:spcPts val="0"/>
                        </a:spcAft>
                        <a:buNone/>
                      </a:pPr>
                      <a:r>
                        <a:rPr lang="en"/>
                        <a:t>Tien</a:t>
                      </a:r>
                      <a:endParaRPr/>
                    </a:p>
                  </a:txBody>
                  <a:tcPr marT="91425" marB="91425" marR="91425" marL="91425"/>
                </a:tc>
              </a:tr>
              <a:tr h="381000">
                <a:tc>
                  <a:txBody>
                    <a:bodyPr/>
                    <a:lstStyle/>
                    <a:p>
                      <a:pPr indent="0" lvl="0" marL="0" rtl="0" algn="l">
                        <a:spcBef>
                          <a:spcPts val="0"/>
                        </a:spcBef>
                        <a:spcAft>
                          <a:spcPts val="0"/>
                        </a:spcAft>
                        <a:buNone/>
                      </a:pPr>
                      <a:r>
                        <a:rPr lang="en"/>
                        <a:t>Presentation </a:t>
                      </a:r>
                      <a:endParaRPr/>
                    </a:p>
                  </a:txBody>
                  <a:tcPr marT="91425" marB="91425" marR="91425" marL="91425"/>
                </a:tc>
                <a:tc>
                  <a:txBody>
                    <a:bodyPr/>
                    <a:lstStyle/>
                    <a:p>
                      <a:pPr indent="0" lvl="0" marL="0" rtl="0" algn="l">
                        <a:spcBef>
                          <a:spcPts val="0"/>
                        </a:spcBef>
                        <a:spcAft>
                          <a:spcPts val="0"/>
                        </a:spcAft>
                        <a:buNone/>
                      </a:pPr>
                      <a:r>
                        <a:rPr lang="en"/>
                        <a:t>Tien</a:t>
                      </a:r>
                      <a:endParaRPr/>
                    </a:p>
                  </a:txBody>
                  <a:tcPr marT="91425" marB="91425" marR="91425" marL="91425"/>
                </a:tc>
                <a:tc>
                  <a:txBody>
                    <a:bodyPr/>
                    <a:lstStyle/>
                    <a:p>
                      <a:pPr indent="0" lvl="0" marL="0" rtl="0" algn="l">
                        <a:spcBef>
                          <a:spcPts val="0"/>
                        </a:spcBef>
                        <a:spcAft>
                          <a:spcPts val="0"/>
                        </a:spcAft>
                        <a:buNone/>
                      </a:pPr>
                      <a:r>
                        <a:rPr lang="en"/>
                        <a:t>Tien</a:t>
                      </a:r>
                      <a:endParaRPr/>
                    </a:p>
                  </a:txBody>
                  <a:tcPr marT="91425" marB="91425" marR="91425" marL="91425"/>
                </a:tc>
              </a:tr>
              <a:tr h="381000">
                <a:tc>
                  <a:txBody>
                    <a:bodyPr/>
                    <a:lstStyle/>
                    <a:p>
                      <a:pPr indent="0" lvl="0" marL="0" rtl="0" algn="l">
                        <a:spcBef>
                          <a:spcPts val="0"/>
                        </a:spcBef>
                        <a:spcAft>
                          <a:spcPts val="0"/>
                        </a:spcAft>
                        <a:buNone/>
                      </a:pPr>
                      <a:r>
                        <a:rPr lang="en"/>
                        <a:t>Report</a:t>
                      </a:r>
                      <a:endParaRPr/>
                    </a:p>
                  </a:txBody>
                  <a:tcPr marT="91425" marB="91425" marR="91425" marL="91425"/>
                </a:tc>
                <a:tc>
                  <a:txBody>
                    <a:bodyPr/>
                    <a:lstStyle/>
                    <a:p>
                      <a:pPr indent="0" lvl="0" marL="0" rtl="0" algn="l">
                        <a:spcBef>
                          <a:spcPts val="0"/>
                        </a:spcBef>
                        <a:spcAft>
                          <a:spcPts val="0"/>
                        </a:spcAft>
                        <a:buNone/>
                      </a:pPr>
                      <a:r>
                        <a:rPr lang="en"/>
                        <a:t>Tien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Plan</a:t>
            </a:r>
            <a:endParaRPr/>
          </a:p>
        </p:txBody>
      </p:sp>
      <p:sp>
        <p:nvSpPr>
          <p:cNvPr id="68" name="Google Shape;68;p15"/>
          <p:cNvSpPr/>
          <p:nvPr/>
        </p:nvSpPr>
        <p:spPr>
          <a:xfrm>
            <a:off x="516125" y="1512800"/>
            <a:ext cx="1450500" cy="694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69" name="Google Shape;69;p15"/>
          <p:cNvSpPr/>
          <p:nvPr/>
        </p:nvSpPr>
        <p:spPr>
          <a:xfrm>
            <a:off x="2359275" y="1512800"/>
            <a:ext cx="1450500" cy="69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EDA</a:t>
            </a:r>
            <a:endParaRPr/>
          </a:p>
        </p:txBody>
      </p:sp>
      <p:sp>
        <p:nvSpPr>
          <p:cNvPr id="70" name="Google Shape;70;p15"/>
          <p:cNvSpPr/>
          <p:nvPr/>
        </p:nvSpPr>
        <p:spPr>
          <a:xfrm>
            <a:off x="4202425" y="1512800"/>
            <a:ext cx="1786500" cy="6942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71" name="Google Shape;71;p15"/>
          <p:cNvSpPr/>
          <p:nvPr/>
        </p:nvSpPr>
        <p:spPr>
          <a:xfrm>
            <a:off x="6381575" y="1512800"/>
            <a:ext cx="1450500" cy="69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Development</a:t>
            </a:r>
            <a:endParaRPr/>
          </a:p>
        </p:txBody>
      </p:sp>
      <p:sp>
        <p:nvSpPr>
          <p:cNvPr id="72" name="Google Shape;72;p15"/>
          <p:cNvSpPr/>
          <p:nvPr/>
        </p:nvSpPr>
        <p:spPr>
          <a:xfrm>
            <a:off x="6436075" y="3134625"/>
            <a:ext cx="1450500" cy="694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FEFEF"/>
                </a:solidFill>
              </a:rPr>
              <a:t>Model Evaluation</a:t>
            </a:r>
            <a:endParaRPr>
              <a:solidFill>
                <a:srgbClr val="EFEFEF"/>
              </a:solidFill>
            </a:endParaRPr>
          </a:p>
        </p:txBody>
      </p:sp>
      <p:sp>
        <p:nvSpPr>
          <p:cNvPr id="73" name="Google Shape;73;p15"/>
          <p:cNvSpPr/>
          <p:nvPr/>
        </p:nvSpPr>
        <p:spPr>
          <a:xfrm>
            <a:off x="4274525" y="3134625"/>
            <a:ext cx="1731900" cy="7899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FEFEF"/>
                </a:solidFill>
              </a:rPr>
              <a:t>Model Hyperparameters Tuning</a:t>
            </a:r>
            <a:endParaRPr>
              <a:solidFill>
                <a:srgbClr val="EFEFEF"/>
              </a:solidFill>
            </a:endParaRPr>
          </a:p>
        </p:txBody>
      </p:sp>
      <p:sp>
        <p:nvSpPr>
          <p:cNvPr id="74" name="Google Shape;74;p15"/>
          <p:cNvSpPr/>
          <p:nvPr/>
        </p:nvSpPr>
        <p:spPr>
          <a:xfrm>
            <a:off x="2324175" y="3134625"/>
            <a:ext cx="1520700" cy="789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FEFEF"/>
                </a:solidFill>
              </a:rPr>
              <a:t>Model Comparison</a:t>
            </a:r>
            <a:endParaRPr>
              <a:solidFill>
                <a:srgbClr val="EFEFEF"/>
              </a:solidFill>
            </a:endParaRPr>
          </a:p>
        </p:txBody>
      </p:sp>
      <p:sp>
        <p:nvSpPr>
          <p:cNvPr id="75" name="Google Shape;75;p15"/>
          <p:cNvSpPr/>
          <p:nvPr/>
        </p:nvSpPr>
        <p:spPr>
          <a:xfrm>
            <a:off x="2019850" y="1815350"/>
            <a:ext cx="286200" cy="8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3863000" y="1815350"/>
            <a:ext cx="286200" cy="8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6042150" y="1815350"/>
            <a:ext cx="286200" cy="8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rot="5400000">
            <a:off x="6785025" y="2540200"/>
            <a:ext cx="673500" cy="11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10800000">
            <a:off x="6078150" y="3437140"/>
            <a:ext cx="286200" cy="8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rot="10800000">
            <a:off x="3916600" y="3485015"/>
            <a:ext cx="286200" cy="8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6078150" y="3610715"/>
            <a:ext cx="286200" cy="8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a:t>
            </a:r>
            <a:endParaRPr/>
          </a:p>
        </p:txBody>
      </p:sp>
      <p:sp>
        <p:nvSpPr>
          <p:cNvPr id="87" name="Google Shape;87;p16"/>
          <p:cNvSpPr txBox="1"/>
          <p:nvPr>
            <p:ph idx="1" type="body"/>
          </p:nvPr>
        </p:nvSpPr>
        <p:spPr>
          <a:xfrm>
            <a:off x="311700" y="1152475"/>
            <a:ext cx="5355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chemeClr val="accent2"/>
                </a:solidFill>
                <a:highlight>
                  <a:srgbClr val="FFFFFF"/>
                </a:highlight>
                <a:latin typeface="Roboto"/>
                <a:ea typeface="Roboto"/>
                <a:cs typeface="Roboto"/>
                <a:sym typeface="Roboto"/>
              </a:rPr>
              <a:t>Dataset: Credit Card Fraud Detection</a:t>
            </a:r>
            <a:endParaRPr sz="14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chemeClr val="accent2"/>
                </a:solidFill>
                <a:highlight>
                  <a:srgbClr val="FFFFFF"/>
                </a:highlight>
                <a:latin typeface="Roboto"/>
                <a:ea typeface="Roboto"/>
                <a:cs typeface="Roboto"/>
                <a:sym typeface="Roboto"/>
              </a:rPr>
              <a:t>Source: Kaggle </a:t>
            </a:r>
            <a:endParaRPr sz="1400"/>
          </a:p>
          <a:p>
            <a:pPr indent="-317500" lvl="0" marL="457200" rtl="0" algn="l">
              <a:spcBef>
                <a:spcPts val="1200"/>
              </a:spcBef>
              <a:spcAft>
                <a:spcPts val="0"/>
              </a:spcAft>
              <a:buSzPts val="1400"/>
              <a:buChar char="-"/>
            </a:pPr>
            <a:r>
              <a:rPr lang="en" sz="1400"/>
              <a:t>284,807 observations, 30 features</a:t>
            </a:r>
            <a:endParaRPr sz="1400"/>
          </a:p>
          <a:p>
            <a:pPr indent="-317500" lvl="0" marL="457200" rtl="0" algn="l">
              <a:spcBef>
                <a:spcPts val="0"/>
              </a:spcBef>
              <a:spcAft>
                <a:spcPts val="0"/>
              </a:spcAft>
              <a:buSzPts val="1400"/>
              <a:buChar char="-"/>
            </a:pPr>
            <a:r>
              <a:rPr lang="en" sz="1400"/>
              <a:t>No missing data</a:t>
            </a:r>
            <a:endParaRPr sz="1400"/>
          </a:p>
          <a:p>
            <a:pPr indent="-317500" lvl="0" marL="457200" rtl="0" algn="l">
              <a:spcBef>
                <a:spcPts val="0"/>
              </a:spcBef>
              <a:spcAft>
                <a:spcPts val="0"/>
              </a:spcAft>
              <a:buSzPts val="1400"/>
              <a:buChar char="-"/>
            </a:pPr>
            <a:r>
              <a:rPr lang="en" sz="1400"/>
              <a:t>Imbalanced Dataset</a:t>
            </a:r>
            <a:endParaRPr sz="1400"/>
          </a:p>
          <a:p>
            <a:pPr indent="-317500" lvl="0" marL="914400" rtl="0" algn="l">
              <a:lnSpc>
                <a:spcPct val="100000"/>
              </a:lnSpc>
              <a:spcBef>
                <a:spcPts val="0"/>
              </a:spcBef>
              <a:spcAft>
                <a:spcPts val="0"/>
              </a:spcAft>
              <a:buClr>
                <a:schemeClr val="dk2"/>
              </a:buClr>
              <a:buSzPts val="1400"/>
              <a:buChar char="-"/>
            </a:pPr>
            <a:r>
              <a:rPr lang="en" sz="1400"/>
              <a:t>Class 1 (fraud): 492</a:t>
            </a:r>
            <a:endParaRPr sz="1400"/>
          </a:p>
          <a:p>
            <a:pPr indent="-317500" lvl="0" marL="914400" rtl="0" algn="l">
              <a:lnSpc>
                <a:spcPct val="100000"/>
              </a:lnSpc>
              <a:spcBef>
                <a:spcPts val="0"/>
              </a:spcBef>
              <a:spcAft>
                <a:spcPts val="0"/>
              </a:spcAft>
              <a:buClr>
                <a:schemeClr val="dk2"/>
              </a:buClr>
              <a:buSzPts val="1400"/>
              <a:buChar char="-"/>
            </a:pPr>
            <a:r>
              <a:rPr lang="en" sz="1400"/>
              <a:t>Class 0 (not fraud): 284,315</a:t>
            </a:r>
            <a:endParaRPr sz="1400"/>
          </a:p>
          <a:p>
            <a:pPr indent="-317500" lvl="0" marL="457200" rtl="0" algn="l">
              <a:spcBef>
                <a:spcPts val="0"/>
              </a:spcBef>
              <a:spcAft>
                <a:spcPts val="0"/>
              </a:spcAft>
              <a:buSzPts val="1400"/>
              <a:buChar char="-"/>
            </a:pPr>
            <a:r>
              <a:rPr lang="en" sz="1400"/>
              <a:t>Features:</a:t>
            </a:r>
            <a:endParaRPr sz="1400"/>
          </a:p>
          <a:p>
            <a:pPr indent="-317500" lvl="1" marL="914400" rtl="0" algn="l">
              <a:spcBef>
                <a:spcPts val="0"/>
              </a:spcBef>
              <a:spcAft>
                <a:spcPts val="0"/>
              </a:spcAft>
              <a:buSzPts val="1400"/>
              <a:buChar char="-"/>
            </a:pPr>
            <a:r>
              <a:rPr lang="en"/>
              <a:t>V1 -&gt; V28, Time, Amount</a:t>
            </a:r>
            <a:endParaRPr/>
          </a:p>
          <a:p>
            <a:pPr indent="-317500" lvl="1" marL="914400" rtl="0" algn="l">
              <a:spcBef>
                <a:spcPts val="0"/>
              </a:spcBef>
              <a:spcAft>
                <a:spcPts val="0"/>
              </a:spcAft>
              <a:buSzPts val="1400"/>
              <a:buChar char="-"/>
            </a:pPr>
            <a:r>
              <a:rPr lang="en"/>
              <a:t>Numerical</a:t>
            </a:r>
            <a:endParaRPr/>
          </a:p>
          <a:p>
            <a:pPr indent="-317500" lvl="1" marL="914400" rtl="0" algn="l">
              <a:spcBef>
                <a:spcPts val="0"/>
              </a:spcBef>
              <a:spcAft>
                <a:spcPts val="0"/>
              </a:spcAft>
              <a:buSzPts val="1400"/>
              <a:buChar char="-"/>
            </a:pPr>
            <a:r>
              <a:rPr lang="en"/>
              <a:t>V1 -&gt; V28: principal components obtained with PCA</a:t>
            </a:r>
            <a:endParaRPr/>
          </a:p>
          <a:p>
            <a:pPr indent="0" lvl="0" marL="0" rtl="0" algn="l">
              <a:lnSpc>
                <a:spcPct val="100000"/>
              </a:lnSpc>
              <a:spcBef>
                <a:spcPts val="1200"/>
              </a:spcBef>
              <a:spcAft>
                <a:spcPts val="0"/>
              </a:spcAft>
              <a:buNone/>
            </a:pPr>
            <a:r>
              <a:t/>
            </a:r>
            <a:endParaRPr sz="1400"/>
          </a:p>
        </p:txBody>
      </p:sp>
      <p:pic>
        <p:nvPicPr>
          <p:cNvPr id="88" name="Google Shape;88;p16"/>
          <p:cNvPicPr preferRelativeResize="0"/>
          <p:nvPr/>
        </p:nvPicPr>
        <p:blipFill rotWithShape="1">
          <a:blip r:embed="rId3">
            <a:alphaModFix/>
          </a:blip>
          <a:srcRect b="0" l="16226" r="0" t="17918"/>
          <a:stretch/>
        </p:blipFill>
        <p:spPr>
          <a:xfrm>
            <a:off x="6177125" y="1496275"/>
            <a:ext cx="2510700" cy="2319375"/>
          </a:xfrm>
          <a:prstGeom prst="rect">
            <a:avLst/>
          </a:prstGeom>
          <a:noFill/>
          <a:ln>
            <a:noFill/>
          </a:ln>
        </p:spPr>
      </p:pic>
      <p:sp>
        <p:nvSpPr>
          <p:cNvPr id="89" name="Google Shape;89;p16"/>
          <p:cNvSpPr txBox="1"/>
          <p:nvPr/>
        </p:nvSpPr>
        <p:spPr>
          <a:xfrm>
            <a:off x="5779425" y="4835700"/>
            <a:ext cx="31983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800" u="sng">
                <a:solidFill>
                  <a:schemeClr val="accent5"/>
                </a:solidFill>
                <a:highlight>
                  <a:schemeClr val="lt1"/>
                </a:highlight>
                <a:latin typeface="Roboto"/>
                <a:ea typeface="Roboto"/>
                <a:cs typeface="Roboto"/>
                <a:sym typeface="Roboto"/>
                <a:hlinkClick r:id="rId4">
                  <a:extLst>
                    <a:ext uri="{A12FA001-AC4F-418D-AE19-62706E023703}">
                      <ahyp:hlinkClr val="tx"/>
                    </a:ext>
                  </a:extLst>
                </a:hlinkClick>
              </a:rPr>
              <a:t>https://www.kaggle.com/datasets/mlg-ulb/creditcardfraud</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95" name="Google Shape;9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target variable is </a:t>
            </a:r>
            <a:r>
              <a:rPr lang="en"/>
              <a:t>heavily imbalanced.</a:t>
            </a:r>
            <a:endParaRPr/>
          </a:p>
          <a:p>
            <a:pPr indent="-342900" lvl="0" marL="457200" rtl="0" algn="l">
              <a:spcBef>
                <a:spcPts val="0"/>
              </a:spcBef>
              <a:spcAft>
                <a:spcPts val="0"/>
              </a:spcAft>
              <a:buSzPts val="1800"/>
              <a:buChar char="-"/>
            </a:pPr>
            <a:r>
              <a:rPr lang="en"/>
              <a:t>Oversampling to balance the dataset:</a:t>
            </a:r>
            <a:endParaRPr/>
          </a:p>
          <a:p>
            <a:pPr indent="-317500" lvl="1" marL="914400" rtl="0" algn="l">
              <a:spcBef>
                <a:spcPts val="0"/>
              </a:spcBef>
              <a:spcAft>
                <a:spcPts val="0"/>
              </a:spcAft>
              <a:buSzPts val="1400"/>
              <a:buChar char="-"/>
            </a:pPr>
            <a:r>
              <a:rPr lang="en"/>
              <a:t>Split train/test</a:t>
            </a:r>
            <a:endParaRPr/>
          </a:p>
          <a:p>
            <a:pPr indent="-317500" lvl="1" marL="914400" rtl="0" algn="l">
              <a:spcBef>
                <a:spcPts val="0"/>
              </a:spcBef>
              <a:spcAft>
                <a:spcPts val="0"/>
              </a:spcAft>
              <a:buSzPts val="1400"/>
              <a:buChar char="-"/>
            </a:pPr>
            <a:r>
              <a:rPr lang="en"/>
              <a:t>Apply SMOTE</a:t>
            </a:r>
            <a:endParaRPr/>
          </a:p>
          <a:p>
            <a:pPr indent="-317500" lvl="1" marL="914400" rtl="0" algn="l">
              <a:spcBef>
                <a:spcPts val="0"/>
              </a:spcBef>
              <a:spcAft>
                <a:spcPts val="0"/>
              </a:spcAft>
              <a:buSzPts val="1400"/>
              <a:buChar char="-"/>
            </a:pPr>
            <a:r>
              <a:rPr lang="en"/>
              <a:t>Standardize with </a:t>
            </a:r>
            <a:r>
              <a:rPr lang="en" sz="1450">
                <a:solidFill>
                  <a:schemeClr val="dk1"/>
                </a:solidFill>
                <a:highlight>
                  <a:srgbClr val="FFFFFE"/>
                </a:highlight>
                <a:latin typeface="Courier New"/>
                <a:ea typeface="Courier New"/>
                <a:cs typeface="Courier New"/>
                <a:sym typeface="Courier New"/>
              </a:rPr>
              <a:t>StandardScaler()</a:t>
            </a:r>
            <a:endParaRPr/>
          </a:p>
        </p:txBody>
      </p:sp>
      <p:pic>
        <p:nvPicPr>
          <p:cNvPr id="96" name="Google Shape;96;p17"/>
          <p:cNvPicPr preferRelativeResize="0"/>
          <p:nvPr/>
        </p:nvPicPr>
        <p:blipFill>
          <a:blip r:embed="rId3">
            <a:alphaModFix/>
          </a:blip>
          <a:stretch>
            <a:fillRect/>
          </a:stretch>
        </p:blipFill>
        <p:spPr>
          <a:xfrm>
            <a:off x="4572000" y="2375350"/>
            <a:ext cx="4352549" cy="232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Models</a:t>
            </a:r>
            <a:endParaRPr/>
          </a:p>
        </p:txBody>
      </p:sp>
      <p:sp>
        <p:nvSpPr>
          <p:cNvPr id="102" name="Google Shape;102;p18"/>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348932" lvl="0" marL="457200" rtl="0" algn="l">
              <a:lnSpc>
                <a:spcPct val="95000"/>
              </a:lnSpc>
              <a:spcBef>
                <a:spcPts val="0"/>
              </a:spcBef>
              <a:spcAft>
                <a:spcPts val="0"/>
              </a:spcAft>
              <a:buSzPts val="1895"/>
              <a:buAutoNum type="arabicParenR"/>
            </a:pPr>
            <a:r>
              <a:rPr lang="en" sz="1895"/>
              <a:t>Baseline model: Dummy Classifier</a:t>
            </a:r>
            <a:endParaRPr sz="1895"/>
          </a:p>
          <a:p>
            <a:pPr indent="-348932" lvl="0" marL="457200" rtl="0" algn="l">
              <a:lnSpc>
                <a:spcPct val="95000"/>
              </a:lnSpc>
              <a:spcBef>
                <a:spcPts val="0"/>
              </a:spcBef>
              <a:spcAft>
                <a:spcPts val="0"/>
              </a:spcAft>
              <a:buSzPts val="1895"/>
              <a:buAutoNum type="arabicParenR"/>
            </a:pPr>
            <a:r>
              <a:rPr lang="en" sz="1895"/>
              <a:t>Logistic Regression</a:t>
            </a:r>
            <a:endParaRPr sz="1895"/>
          </a:p>
          <a:p>
            <a:pPr indent="-348932" lvl="0" marL="457200" rtl="0" algn="l">
              <a:lnSpc>
                <a:spcPct val="95000"/>
              </a:lnSpc>
              <a:spcBef>
                <a:spcPts val="0"/>
              </a:spcBef>
              <a:spcAft>
                <a:spcPts val="0"/>
              </a:spcAft>
              <a:buSzPts val="1895"/>
              <a:buAutoNum type="arabicParenR"/>
            </a:pPr>
            <a:r>
              <a:rPr lang="en" sz="1895"/>
              <a:t>Decision Tree</a:t>
            </a:r>
            <a:endParaRPr sz="1895"/>
          </a:p>
          <a:p>
            <a:pPr indent="-348932" lvl="0" marL="457200" rtl="0" algn="l">
              <a:lnSpc>
                <a:spcPct val="95000"/>
              </a:lnSpc>
              <a:spcBef>
                <a:spcPts val="0"/>
              </a:spcBef>
              <a:spcAft>
                <a:spcPts val="0"/>
              </a:spcAft>
              <a:buSzPts val="1895"/>
              <a:buAutoNum type="arabicParenR"/>
            </a:pPr>
            <a:r>
              <a:rPr lang="en" sz="1895"/>
              <a:t>Naive Bayes</a:t>
            </a:r>
            <a:endParaRPr sz="1895"/>
          </a:p>
          <a:p>
            <a:pPr indent="0" lvl="0" marL="457200" rtl="0" algn="l">
              <a:lnSpc>
                <a:spcPct val="95000"/>
              </a:lnSpc>
              <a:spcBef>
                <a:spcPts val="1200"/>
              </a:spcBef>
              <a:spcAft>
                <a:spcPts val="1200"/>
              </a:spcAft>
              <a:buSzPts val="852"/>
              <a:buNone/>
            </a:pPr>
            <a:r>
              <a:t/>
            </a:r>
            <a:endParaRPr sz="1895"/>
          </a:p>
        </p:txBody>
      </p:sp>
      <p:sp>
        <p:nvSpPr>
          <p:cNvPr id="103" name="Google Shape;103;p18"/>
          <p:cNvSpPr txBox="1"/>
          <p:nvPr>
            <p:ph type="title"/>
          </p:nvPr>
        </p:nvSpPr>
        <p:spPr>
          <a:xfrm>
            <a:off x="430575" y="25251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t>Evaluation Metrics:</a:t>
            </a:r>
            <a:endParaRPr sz="1820"/>
          </a:p>
        </p:txBody>
      </p:sp>
      <p:sp>
        <p:nvSpPr>
          <p:cNvPr id="104" name="Google Shape;104;p18"/>
          <p:cNvSpPr txBox="1"/>
          <p:nvPr>
            <p:ph idx="1" type="body"/>
          </p:nvPr>
        </p:nvSpPr>
        <p:spPr>
          <a:xfrm>
            <a:off x="430575" y="2863800"/>
            <a:ext cx="8520600" cy="1419300"/>
          </a:xfrm>
          <a:prstGeom prst="rect">
            <a:avLst/>
          </a:prstGeom>
        </p:spPr>
        <p:txBody>
          <a:bodyPr anchorCtr="0" anchor="t" bIns="91425" lIns="91425" spcFirstLastPara="1" rIns="91425" wrap="square" tIns="91425">
            <a:noAutofit/>
          </a:bodyPr>
          <a:lstStyle/>
          <a:p>
            <a:pPr indent="-348932" lvl="0" marL="457200" rtl="0" algn="l">
              <a:lnSpc>
                <a:spcPct val="95000"/>
              </a:lnSpc>
              <a:spcBef>
                <a:spcPts val="0"/>
              </a:spcBef>
              <a:spcAft>
                <a:spcPts val="0"/>
              </a:spcAft>
              <a:buSzPts val="1895"/>
              <a:buChar char="●"/>
            </a:pPr>
            <a:r>
              <a:rPr lang="en" sz="1595"/>
              <a:t>Main focus: Recall - We want to detect as much fraud transaction as possible</a:t>
            </a:r>
            <a:endParaRPr sz="1595"/>
          </a:p>
          <a:p>
            <a:pPr indent="-329882" lvl="0" marL="457200" rtl="0" algn="l">
              <a:lnSpc>
                <a:spcPct val="95000"/>
              </a:lnSpc>
              <a:spcBef>
                <a:spcPts val="0"/>
              </a:spcBef>
              <a:spcAft>
                <a:spcPts val="0"/>
              </a:spcAft>
              <a:buSzPts val="1595"/>
              <a:buChar char="●"/>
            </a:pPr>
            <a:r>
              <a:rPr lang="en" sz="1595"/>
              <a:t>Others: </a:t>
            </a:r>
            <a:endParaRPr sz="1595"/>
          </a:p>
          <a:p>
            <a:pPr indent="-329882" lvl="1" marL="1371600" rtl="0" algn="l">
              <a:lnSpc>
                <a:spcPct val="95000"/>
              </a:lnSpc>
              <a:spcBef>
                <a:spcPts val="0"/>
              </a:spcBef>
              <a:spcAft>
                <a:spcPts val="0"/>
              </a:spcAft>
              <a:buSzPts val="1595"/>
              <a:buChar char="○"/>
            </a:pPr>
            <a:r>
              <a:rPr lang="en" sz="1595"/>
              <a:t>Precision</a:t>
            </a:r>
            <a:endParaRPr sz="1595"/>
          </a:p>
          <a:p>
            <a:pPr indent="-329882" lvl="1" marL="1371600" rtl="0" algn="l">
              <a:lnSpc>
                <a:spcPct val="95000"/>
              </a:lnSpc>
              <a:spcBef>
                <a:spcPts val="0"/>
              </a:spcBef>
              <a:spcAft>
                <a:spcPts val="0"/>
              </a:spcAft>
              <a:buSzPts val="1595"/>
              <a:buChar char="○"/>
            </a:pPr>
            <a:r>
              <a:rPr lang="en" sz="1595"/>
              <a:t>Accuracy</a:t>
            </a:r>
            <a:endParaRPr sz="1595"/>
          </a:p>
          <a:p>
            <a:pPr indent="-329882" lvl="1" marL="1371600" rtl="0" algn="l">
              <a:lnSpc>
                <a:spcPct val="95000"/>
              </a:lnSpc>
              <a:spcBef>
                <a:spcPts val="0"/>
              </a:spcBef>
              <a:spcAft>
                <a:spcPts val="0"/>
              </a:spcAft>
              <a:buSzPts val="1595"/>
              <a:buChar char="○"/>
            </a:pPr>
            <a:r>
              <a:rPr lang="en" sz="1595"/>
              <a:t>Visualization: Confusion Matrix</a:t>
            </a:r>
            <a:endParaRPr sz="1595"/>
          </a:p>
          <a:p>
            <a:pPr indent="0" lvl="0" marL="457200" rtl="0" algn="l">
              <a:lnSpc>
                <a:spcPct val="95000"/>
              </a:lnSpc>
              <a:spcBef>
                <a:spcPts val="1200"/>
              </a:spcBef>
              <a:spcAft>
                <a:spcPts val="1200"/>
              </a:spcAft>
              <a:buSzPts val="852"/>
              <a:buNone/>
            </a:pPr>
            <a:r>
              <a:t/>
            </a:r>
            <a:endParaRPr sz="1895"/>
          </a:p>
        </p:txBody>
      </p:sp>
      <p:pic>
        <p:nvPicPr>
          <p:cNvPr id="105" name="Google Shape;105;p18"/>
          <p:cNvPicPr preferRelativeResize="0"/>
          <p:nvPr/>
        </p:nvPicPr>
        <p:blipFill>
          <a:blip r:embed="rId3">
            <a:alphaModFix/>
          </a:blip>
          <a:stretch>
            <a:fillRect/>
          </a:stretch>
        </p:blipFill>
        <p:spPr>
          <a:xfrm>
            <a:off x="6289113" y="3233638"/>
            <a:ext cx="2543175" cy="180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arenR"/>
            </a:pPr>
            <a:r>
              <a:rPr lang="en"/>
              <a:t>Baseline model: Dummy Classifier</a:t>
            </a:r>
            <a:endParaRPr/>
          </a:p>
        </p:txBody>
      </p:sp>
      <p:sp>
        <p:nvSpPr>
          <p:cNvPr id="111" name="Google Shape;11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350">
                <a:solidFill>
                  <a:srgbClr val="AF00DB"/>
                </a:solidFill>
                <a:highlight>
                  <a:srgbClr val="FFFFFE"/>
                </a:highlight>
                <a:latin typeface="Courier New"/>
                <a:ea typeface="Courier New"/>
                <a:cs typeface="Courier New"/>
                <a:sym typeface="Courier New"/>
              </a:rPr>
              <a:t>from</a:t>
            </a:r>
            <a:r>
              <a:rPr lang="en" sz="1350">
                <a:solidFill>
                  <a:schemeClr val="dk1"/>
                </a:solidFill>
                <a:highlight>
                  <a:srgbClr val="FFFFFE"/>
                </a:highlight>
                <a:latin typeface="Courier New"/>
                <a:ea typeface="Courier New"/>
                <a:cs typeface="Courier New"/>
                <a:sym typeface="Courier New"/>
              </a:rPr>
              <a:t> sklearn.dummy </a:t>
            </a:r>
            <a:r>
              <a:rPr lang="en" sz="1350">
                <a:solidFill>
                  <a:srgbClr val="AF00DB"/>
                </a:solidFill>
                <a:highlight>
                  <a:srgbClr val="FFFFFE"/>
                </a:highlight>
                <a:latin typeface="Courier New"/>
                <a:ea typeface="Courier New"/>
                <a:cs typeface="Courier New"/>
                <a:sym typeface="Courier New"/>
              </a:rPr>
              <a:t>import</a:t>
            </a:r>
            <a:r>
              <a:rPr lang="en" sz="1350">
                <a:solidFill>
                  <a:schemeClr val="dk1"/>
                </a:solidFill>
                <a:highlight>
                  <a:srgbClr val="FFFFFE"/>
                </a:highlight>
                <a:latin typeface="Courier New"/>
                <a:ea typeface="Courier New"/>
                <a:cs typeface="Courier New"/>
                <a:sym typeface="Courier New"/>
              </a:rPr>
              <a:t> DummyClassifier</a:t>
            </a:r>
            <a:endParaRPr sz="13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1"/>
                </a:solidFill>
                <a:highlight>
                  <a:srgbClr val="FFFFFE"/>
                </a:highlight>
                <a:latin typeface="Courier New"/>
                <a:ea typeface="Courier New"/>
                <a:cs typeface="Courier New"/>
                <a:sym typeface="Courier New"/>
              </a:rPr>
              <a:t>DummyClassifier(strategy=</a:t>
            </a:r>
            <a:r>
              <a:rPr lang="en" sz="1350">
                <a:solidFill>
                  <a:srgbClr val="A31515"/>
                </a:solidFill>
                <a:highlight>
                  <a:srgbClr val="FFFFFE"/>
                </a:highlight>
                <a:latin typeface="Courier New"/>
                <a:ea typeface="Courier New"/>
                <a:cs typeface="Courier New"/>
                <a:sym typeface="Courier New"/>
              </a:rPr>
              <a:t>"uniform"</a:t>
            </a:r>
            <a:r>
              <a:rPr lang="en" sz="1350">
                <a:solidFill>
                  <a:schemeClr val="dk1"/>
                </a:solidFill>
                <a:highlight>
                  <a:srgbClr val="FFFFFE"/>
                </a:highlight>
                <a:latin typeface="Courier New"/>
                <a:ea typeface="Courier New"/>
                <a:cs typeface="Courier New"/>
                <a:sym typeface="Courier New"/>
              </a:rPr>
              <a:t>)</a:t>
            </a:r>
            <a:endParaRPr sz="1350">
              <a:solidFill>
                <a:schemeClr val="dk1"/>
              </a:solidFill>
              <a:highlight>
                <a:srgbClr val="FFFFFE"/>
              </a:highlight>
              <a:latin typeface="Courier New"/>
              <a:ea typeface="Courier New"/>
              <a:cs typeface="Courier New"/>
              <a:sym typeface="Courier New"/>
            </a:endParaRPr>
          </a:p>
        </p:txBody>
      </p:sp>
      <p:pic>
        <p:nvPicPr>
          <p:cNvPr id="112" name="Google Shape;112;p19"/>
          <p:cNvPicPr preferRelativeResize="0"/>
          <p:nvPr/>
        </p:nvPicPr>
        <p:blipFill rotWithShape="1">
          <a:blip r:embed="rId3">
            <a:alphaModFix/>
          </a:blip>
          <a:srcRect b="0" l="0" r="30089" t="8029"/>
          <a:stretch/>
        </p:blipFill>
        <p:spPr>
          <a:xfrm>
            <a:off x="620325" y="1832950"/>
            <a:ext cx="3064300" cy="3105050"/>
          </a:xfrm>
          <a:prstGeom prst="rect">
            <a:avLst/>
          </a:prstGeom>
          <a:noFill/>
          <a:ln>
            <a:noFill/>
          </a:ln>
        </p:spPr>
      </p:pic>
      <p:pic>
        <p:nvPicPr>
          <p:cNvPr id="113" name="Google Shape;113;p19"/>
          <p:cNvPicPr preferRelativeResize="0"/>
          <p:nvPr/>
        </p:nvPicPr>
        <p:blipFill>
          <a:blip r:embed="rId4">
            <a:alphaModFix/>
          </a:blip>
          <a:stretch>
            <a:fillRect/>
          </a:stretch>
        </p:blipFill>
        <p:spPr>
          <a:xfrm>
            <a:off x="4816550" y="1832950"/>
            <a:ext cx="3124004" cy="321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Logistic Regression</a:t>
            </a:r>
            <a:endParaRPr/>
          </a:p>
        </p:txBody>
      </p:sp>
      <p:pic>
        <p:nvPicPr>
          <p:cNvPr id="119" name="Google Shape;119;p20"/>
          <p:cNvPicPr preferRelativeResize="0"/>
          <p:nvPr/>
        </p:nvPicPr>
        <p:blipFill>
          <a:blip r:embed="rId3">
            <a:alphaModFix/>
          </a:blip>
          <a:stretch>
            <a:fillRect/>
          </a:stretch>
        </p:blipFill>
        <p:spPr>
          <a:xfrm>
            <a:off x="152400" y="1329775"/>
            <a:ext cx="7991411" cy="815013"/>
          </a:xfrm>
          <a:prstGeom prst="rect">
            <a:avLst/>
          </a:prstGeom>
          <a:noFill/>
          <a:ln>
            <a:noFill/>
          </a:ln>
        </p:spPr>
      </p:pic>
      <p:pic>
        <p:nvPicPr>
          <p:cNvPr id="120" name="Google Shape;120;p20"/>
          <p:cNvPicPr preferRelativeResize="0"/>
          <p:nvPr/>
        </p:nvPicPr>
        <p:blipFill>
          <a:blip r:embed="rId4">
            <a:alphaModFix/>
          </a:blip>
          <a:stretch>
            <a:fillRect/>
          </a:stretch>
        </p:blipFill>
        <p:spPr>
          <a:xfrm>
            <a:off x="478000" y="2838125"/>
            <a:ext cx="3212301" cy="989182"/>
          </a:xfrm>
          <a:prstGeom prst="rect">
            <a:avLst/>
          </a:prstGeom>
          <a:noFill/>
          <a:ln>
            <a:noFill/>
          </a:ln>
        </p:spPr>
      </p:pic>
      <p:pic>
        <p:nvPicPr>
          <p:cNvPr id="121" name="Google Shape;121;p20"/>
          <p:cNvPicPr preferRelativeResize="0"/>
          <p:nvPr/>
        </p:nvPicPr>
        <p:blipFill>
          <a:blip r:embed="rId5">
            <a:alphaModFix/>
          </a:blip>
          <a:stretch>
            <a:fillRect/>
          </a:stretch>
        </p:blipFill>
        <p:spPr>
          <a:xfrm>
            <a:off x="571388" y="4480125"/>
            <a:ext cx="8001226" cy="317225"/>
          </a:xfrm>
          <a:prstGeom prst="rect">
            <a:avLst/>
          </a:prstGeom>
          <a:noFill/>
          <a:ln>
            <a:noFill/>
          </a:ln>
        </p:spPr>
      </p:pic>
      <p:sp>
        <p:nvSpPr>
          <p:cNvPr id="122" name="Google Shape;122;p20"/>
          <p:cNvSpPr txBox="1"/>
          <p:nvPr/>
        </p:nvSpPr>
        <p:spPr>
          <a:xfrm>
            <a:off x="94975" y="1017725"/>
            <a:ext cx="35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Logistic Regression pipeline:</a:t>
            </a:r>
            <a:endParaRPr/>
          </a:p>
        </p:txBody>
      </p:sp>
      <p:sp>
        <p:nvSpPr>
          <p:cNvPr id="123" name="Google Shape;123;p20"/>
          <p:cNvSpPr txBox="1"/>
          <p:nvPr/>
        </p:nvSpPr>
        <p:spPr>
          <a:xfrm>
            <a:off x="152400" y="2437925"/>
            <a:ext cx="35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GridsearchCV parameters tuning:</a:t>
            </a:r>
            <a:endParaRPr/>
          </a:p>
        </p:txBody>
      </p:sp>
      <p:sp>
        <p:nvSpPr>
          <p:cNvPr id="124" name="Google Shape;124;p20"/>
          <p:cNvSpPr txBox="1"/>
          <p:nvPr/>
        </p:nvSpPr>
        <p:spPr>
          <a:xfrm>
            <a:off x="220225" y="4134200"/>
            <a:ext cx="35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Best estimator: (score = Recall)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Logistic Regression</a:t>
            </a:r>
            <a:endParaRPr/>
          </a:p>
        </p:txBody>
      </p:sp>
      <p:pic>
        <p:nvPicPr>
          <p:cNvPr id="130" name="Google Shape;130;p21"/>
          <p:cNvPicPr preferRelativeResize="0"/>
          <p:nvPr/>
        </p:nvPicPr>
        <p:blipFill>
          <a:blip r:embed="rId3">
            <a:alphaModFix/>
          </a:blip>
          <a:stretch>
            <a:fillRect/>
          </a:stretch>
        </p:blipFill>
        <p:spPr>
          <a:xfrm>
            <a:off x="4911175" y="1017725"/>
            <a:ext cx="3352974" cy="4125930"/>
          </a:xfrm>
          <a:prstGeom prst="rect">
            <a:avLst/>
          </a:prstGeom>
          <a:noFill/>
          <a:ln>
            <a:noFill/>
          </a:ln>
        </p:spPr>
      </p:pic>
      <p:pic>
        <p:nvPicPr>
          <p:cNvPr id="131" name="Google Shape;131;p21"/>
          <p:cNvPicPr preferRelativeResize="0"/>
          <p:nvPr/>
        </p:nvPicPr>
        <p:blipFill>
          <a:blip r:embed="rId4">
            <a:alphaModFix/>
          </a:blip>
          <a:stretch>
            <a:fillRect/>
          </a:stretch>
        </p:blipFill>
        <p:spPr>
          <a:xfrm>
            <a:off x="569800" y="1105850"/>
            <a:ext cx="3352964" cy="40376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