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“Digite uma citação aqui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o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o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Nível de Corpo Um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m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m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wwagner33/adpll-vhdl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to de ADPLL para sincronia de sinais usando FPG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Projeto de ADPLL para sincronia de sinais usando FPGA</a:t>
            </a:r>
          </a:p>
        </p:txBody>
      </p:sp>
      <p:sp>
        <p:nvSpPr>
          <p:cNvPr id="120" name="Wellington W. F. Sarmento, Paulo de Tarso C. Pequeno e Ricardo C. Ciarlini"/>
          <p:cNvSpPr txBox="1"/>
          <p:nvPr>
            <p:ph type="subTitle" sz="quarter" idx="1"/>
          </p:nvPr>
        </p:nvSpPr>
        <p:spPr>
          <a:xfrm>
            <a:off x="1270000" y="5035550"/>
            <a:ext cx="10464800" cy="1130300"/>
          </a:xfrm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Wellington W. F. Sarmento, Paulo de Tarso C. Pequeno e Ricardo C. Ciarlini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ine Generator(SineGe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Sine Generator(SineGen)</a:t>
            </a:r>
          </a:p>
        </p:txBody>
      </p:sp>
      <p:sp>
        <p:nvSpPr>
          <p:cNvPr id="178" name="Foram capturadas 135 amostras de seno armazenada em um vetor e utilizadas para imprimir um comportamento senoidal ao sinal que alimenta o sistema, bem como o sinal de saída do sist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Foram capturadas 135 amostras de seno armazenada em um vetor e utilizadas para imprimir um comportamento senoidal ao sinal que alimenta o sistema, bem como o sinal de saída do sistema</a:t>
            </a:r>
          </a:p>
          <a:p>
            <a:pPr/>
            <a:r>
              <a:t>A saída deste circuito é um barramento de 8 bits</a:t>
            </a:r>
          </a:p>
          <a:p>
            <a:pPr/>
            <a:r>
              <a:t>A entrada deste circuito é fornecida pelo DivFreq ou pelo DCO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hase Frequency Detector (PF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Phase Frequency Detector (PFD)</a:t>
            </a:r>
          </a:p>
        </p:txBody>
      </p:sp>
      <p:sp>
        <p:nvSpPr>
          <p:cNvPr id="181" name="Como detector de fase do PLL foi escolhido o circuito Phase Frequency Detector baseado em Flip-flops, proposto por [1]  e sugerido por [2] e [4] para implementação de um ADP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detector de fase do PLL foi escolhido o circuito Phase Frequency Detector baseado em Flip-flops, proposto por [1]  e sugerido por [2] e [4] para implementação de um ADPLL  </a:t>
            </a:r>
          </a:p>
          <a:p>
            <a:pPr/>
            <a:r>
              <a:t>Sua vantagem frente ao circuito baseado em porta XOR é a possibilidade de detectar mudanças de fase tanto na subida do sinal quanto na descida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omportamento do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Comportamento do PFD</a:t>
            </a:r>
          </a:p>
        </p:txBody>
      </p:sp>
      <p:sp>
        <p:nvSpPr>
          <p:cNvPr id="184" name="Se a borda de subida de ref estiver adiantada em relação a borda de subida de dcoout, o sinal up será posto em &quot;1&quot; e down vai para &quot;0&quot;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 a borda de subida de </a:t>
            </a:r>
            <a:r>
              <a:rPr b="1"/>
              <a:t>ref </a:t>
            </a:r>
            <a:r>
              <a:t>estiver adiantada em relação a borda de subida de </a:t>
            </a:r>
            <a:r>
              <a:rPr b="1"/>
              <a:t>dcoout</a:t>
            </a:r>
            <a:r>
              <a:t>, o sinal </a:t>
            </a:r>
            <a:r>
              <a:rPr b="1"/>
              <a:t>up</a:t>
            </a:r>
            <a:r>
              <a:t> será posto em "1" e </a:t>
            </a:r>
            <a:r>
              <a:rPr b="1"/>
              <a:t>down</a:t>
            </a:r>
            <a:r>
              <a:t> vai para "0".</a:t>
            </a:r>
          </a:p>
          <a:p>
            <a:pPr/>
            <a:r>
              <a:t>Se a borda de subida de </a:t>
            </a:r>
            <a:r>
              <a:rPr b="1"/>
              <a:t>dcoout </a:t>
            </a:r>
            <a:r>
              <a:t>estiver adiantada em relação a borda de subida de </a:t>
            </a:r>
            <a:r>
              <a:rPr b="1"/>
              <a:t>ref</a:t>
            </a:r>
            <a:r>
              <a:t>, o sinal </a:t>
            </a:r>
            <a:r>
              <a:rPr b="1"/>
              <a:t>down</a:t>
            </a:r>
            <a:r>
              <a:t> será posto em "1" e </a:t>
            </a:r>
            <a:r>
              <a:rPr b="1"/>
              <a:t>up</a:t>
            </a:r>
            <a:r>
              <a:t> vai para "0".</a:t>
            </a:r>
          </a:p>
          <a:p>
            <a:pPr/>
            <a:r>
              <a:t>Os sinais </a:t>
            </a:r>
            <a:r>
              <a:rPr b="1"/>
              <a:t>up</a:t>
            </a:r>
            <a:r>
              <a:t> e </a:t>
            </a:r>
            <a:r>
              <a:rPr b="1"/>
              <a:t>down</a:t>
            </a:r>
            <a:r>
              <a:t> serão iguais a 0 se as fases de </a:t>
            </a:r>
            <a:r>
              <a:rPr b="1"/>
              <a:t>ref</a:t>
            </a:r>
            <a:r>
              <a:t> e </a:t>
            </a:r>
            <a:r>
              <a:rPr b="1"/>
              <a:t>div</a:t>
            </a:r>
            <a:r>
              <a:t> forem iguais.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aleria de Imagens"/>
          <p:cNvGrpSpPr/>
          <p:nvPr/>
        </p:nvGrpSpPr>
        <p:grpSpPr>
          <a:xfrm>
            <a:off x="1282700" y="2461224"/>
            <a:ext cx="4591398" cy="4948334"/>
            <a:chOff x="0" y="371181"/>
            <a:chExt cx="4591397" cy="4948332"/>
          </a:xfrm>
        </p:grpSpPr>
        <p:pic>
          <p:nvPicPr>
            <p:cNvPr id="186" name="Captura de Tela 2021-07-05 às 17.18.33.png" descr="Captura de Tela 2021-07-05 às 17.18.3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71181"/>
              <a:ext cx="4591398" cy="403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Circuito do PFD"/>
            <p:cNvSpPr/>
            <p:nvPr/>
          </p:nvSpPr>
          <p:spPr>
            <a:xfrm>
              <a:off x="0" y="4856981"/>
              <a:ext cx="4591398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Circuito do PFD</a:t>
              </a:r>
            </a:p>
          </p:txBody>
        </p:sp>
      </p:grpSp>
      <p:sp>
        <p:nvSpPr>
          <p:cNvPr id="189" name="Phase Frequency Det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Phase Frequency Detector</a:t>
            </a:r>
          </a:p>
        </p:txBody>
      </p:sp>
      <p:grpSp>
        <p:nvGrpSpPr>
          <p:cNvPr id="192" name="Galeria de Imagens"/>
          <p:cNvGrpSpPr/>
          <p:nvPr/>
        </p:nvGrpSpPr>
        <p:grpSpPr>
          <a:xfrm>
            <a:off x="6718300" y="2490357"/>
            <a:ext cx="5334000" cy="6145643"/>
            <a:chOff x="0" y="217057"/>
            <a:chExt cx="5334000" cy="6145642"/>
          </a:xfrm>
        </p:grpSpPr>
        <p:pic>
          <p:nvPicPr>
            <p:cNvPr id="190" name="Captura de Tela 2021-07-05 às 17.09.10.png" descr="Captura de Tela 2021-07-05 às 17.09.10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217057"/>
              <a:ext cx="5334000" cy="53898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Teste efetuado por [4]"/>
            <p:cNvSpPr/>
            <p:nvPr/>
          </p:nvSpPr>
          <p:spPr>
            <a:xfrm>
              <a:off x="0" y="590016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Teste efetuado por [4]</a:t>
              </a:r>
            </a:p>
          </p:txBody>
        </p:sp>
      </p:grpSp>
      <p:sp>
        <p:nvSpPr>
          <p:cNvPr id="193" name="q1"/>
          <p:cNvSpPr txBox="1"/>
          <p:nvPr/>
        </p:nvSpPr>
        <p:spPr>
          <a:xfrm>
            <a:off x="3498799" y="33508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q1</a:t>
            </a:r>
          </a:p>
        </p:txBody>
      </p:sp>
      <p:sp>
        <p:nvSpPr>
          <p:cNvPr id="194" name="q2"/>
          <p:cNvSpPr txBox="1"/>
          <p:nvPr/>
        </p:nvSpPr>
        <p:spPr>
          <a:xfrm>
            <a:off x="3498799" y="5420970"/>
            <a:ext cx="4700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q2</a:t>
            </a:r>
          </a:p>
        </p:txBody>
      </p:sp>
      <p:sp>
        <p:nvSpPr>
          <p:cNvPr id="195" name="ref_signal"/>
          <p:cNvSpPr txBox="1"/>
          <p:nvPr/>
        </p:nvSpPr>
        <p:spPr>
          <a:xfrm>
            <a:off x="345338" y="3223870"/>
            <a:ext cx="15191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ref_signal</a:t>
            </a:r>
          </a:p>
        </p:txBody>
      </p:sp>
      <p:sp>
        <p:nvSpPr>
          <p:cNvPr id="196" name="div_signal"/>
          <p:cNvSpPr txBox="1"/>
          <p:nvPr/>
        </p:nvSpPr>
        <p:spPr>
          <a:xfrm>
            <a:off x="201421" y="5509870"/>
            <a:ext cx="15529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div_signal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199" name="Circuito responsável pelo controle do Oscilador Controlado Digitalmente (DC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Circuito responsável pelo controle do Oscilador Controlado Digitalmente (DCO)</a:t>
            </a:r>
          </a:p>
          <a:p>
            <a:pPr/>
            <a:r>
              <a:t>Utilizado em PLLs para aplicação em Telecomunicações</a:t>
            </a:r>
          </a:p>
          <a:p>
            <a:pPr/>
            <a:r>
              <a:t>Sugerido por [2] e [4] para implementação de um ADPLL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02" name="Formado por dois contadores crescentes (UP e DOWN)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Formado por dois contadores crescentes (UP e DOWN)  </a:t>
            </a:r>
          </a:p>
          <a:p>
            <a:pPr/>
            <a:r>
              <a:t>O clock dos contadores é dado por M vezes Fc</a:t>
            </a:r>
          </a:p>
          <a:p>
            <a:pPr/>
            <a:r>
              <a:t>Os valores típicos de M são: 8,16,32…</a:t>
            </a:r>
          </a:p>
        </p:txBody>
      </p:sp>
      <p:grpSp>
        <p:nvGrpSpPr>
          <p:cNvPr id="205" name="Galeria de Imagens"/>
          <p:cNvGrpSpPr/>
          <p:nvPr/>
        </p:nvGrpSpPr>
        <p:grpSpPr>
          <a:xfrm>
            <a:off x="7353300" y="4771396"/>
            <a:ext cx="5334000" cy="2537058"/>
            <a:chOff x="0" y="402844"/>
            <a:chExt cx="5334000" cy="2537056"/>
          </a:xfrm>
        </p:grpSpPr>
        <p:pic>
          <p:nvPicPr>
            <p:cNvPr id="203" name="Captura de Tela 2021-09-07 às 09.17.51.png" descr="Captura de Tela 2021-09-07 às 09.17.5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402844"/>
              <a:ext cx="5334000" cy="159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Diagrama de Blocos. Fonte: [2]"/>
            <p:cNvSpPr/>
            <p:nvPr/>
          </p:nvSpPr>
          <p:spPr>
            <a:xfrm>
              <a:off x="0" y="2477368"/>
              <a:ext cx="5334000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Blocos. Fonte: [2]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08" name="O contador tem um range de 0 à K-1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324485" indent="-324485" defTabSz="426466">
              <a:spcBef>
                <a:spcPts val="3000"/>
              </a:spcBef>
              <a:defRPr sz="2336"/>
            </a:pPr>
            <a:r>
              <a:t>O contador tem um range de 0 à K-1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O Down é habilitado quando DN/˜UP está em 1 e UP é habilitado quando DN/˜UP está em 0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a contagem excede K-1 ambos os contadores são resetados 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Down conta valor maior ou igual a K/2, o “Borrow” vai para 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Quando Up conta valor maior ou igual a K/2, “Carry” vai para 1</a:t>
            </a:r>
          </a:p>
          <a:p>
            <a:pPr marL="324485" indent="-324485" defTabSz="426466">
              <a:spcBef>
                <a:spcPts val="3000"/>
              </a:spcBef>
              <a:defRPr sz="2336"/>
            </a:pPr>
            <a:r>
              <a:t>O sinal “Carry” é dado pelo MSB do contador UP  e o “Borrow”, pelo MSB de Down</a:t>
            </a:r>
          </a:p>
        </p:txBody>
      </p:sp>
      <p:grpSp>
        <p:nvGrpSpPr>
          <p:cNvPr id="211" name="Galeria de Imagens"/>
          <p:cNvGrpSpPr/>
          <p:nvPr/>
        </p:nvGrpSpPr>
        <p:grpSpPr>
          <a:xfrm>
            <a:off x="7099300" y="2955412"/>
            <a:ext cx="5334000" cy="4474894"/>
            <a:chOff x="0" y="93386"/>
            <a:chExt cx="5334000" cy="4474892"/>
          </a:xfrm>
        </p:grpSpPr>
        <p:pic>
          <p:nvPicPr>
            <p:cNvPr id="209" name="Captura de Tela 2021-09-07 às 09.18.01.png" descr="Captura de Tela 2021-09-07 às 09.18.0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93386"/>
              <a:ext cx="5334000" cy="384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0" name="Diagrama de Tempo. Fonte: [7]"/>
            <p:cNvSpPr/>
            <p:nvPr/>
          </p:nvSpPr>
          <p:spPr>
            <a:xfrm>
              <a:off x="0" y="410574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Tempo. Fonte: [7]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K-counter Loop Fil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K-counter Loop Filter</a:t>
            </a:r>
          </a:p>
        </p:txBody>
      </p:sp>
      <p:sp>
        <p:nvSpPr>
          <p:cNvPr id="214" name="Caso o sinal DN/~UP seja desmembrado em dois (down e up), os sinais Carry e Borrow não serão produzidos consecutivamente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Caso o sinal DN/~UP seja desmembrado em dois (down e up), os sinais Carry e Borrow não serão produzidos consecutivamente</a:t>
            </a:r>
          </a:p>
          <a:p>
            <a:pPr/>
            <a:r>
              <a:t>O artigo [4] exemplifica este caso</a:t>
            </a:r>
          </a:p>
        </p:txBody>
      </p:sp>
      <p:grpSp>
        <p:nvGrpSpPr>
          <p:cNvPr id="217" name="Galeria de Imagens"/>
          <p:cNvGrpSpPr/>
          <p:nvPr/>
        </p:nvGrpSpPr>
        <p:grpSpPr>
          <a:xfrm>
            <a:off x="7099300" y="3916886"/>
            <a:ext cx="5334000" cy="3830920"/>
            <a:chOff x="0" y="1054860"/>
            <a:chExt cx="5334000" cy="3830918"/>
          </a:xfrm>
        </p:grpSpPr>
        <p:pic>
          <p:nvPicPr>
            <p:cNvPr id="215" name="Captura de Tela 2021-09-07 às 20.07.09.png" descr="Captura de Tela 2021-09-07 às 20.07.0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162" t="0" r="2162" b="0"/>
            <a:stretch>
              <a:fillRect/>
            </a:stretch>
          </p:blipFill>
          <p:spPr>
            <a:xfrm>
              <a:off x="0" y="1054860"/>
              <a:ext cx="5334000" cy="19198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Comportamento de Carry com ref adiantado em relação a adpllout. Fonte: [4]"/>
            <p:cNvSpPr/>
            <p:nvPr/>
          </p:nvSpPr>
          <p:spPr>
            <a:xfrm>
              <a:off x="0" y="410574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Comportamento de Carry com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adiantado em relação a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adpllout</a:t>
              </a:r>
              <a:r>
                <a:t>. Fonte: [4]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20" name="O DCO é um oscilador que modifica sua frequência de saída dependendo dos sinais enviados pelo Loop Filter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O DCO é um oscilador que modifica sua frequência de saída dependendo dos sinais enviados pelo Loop Filter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O DCO usado é basicamente composto por um IDCounter (Increment and Decrement Counter) e um Divisor de Frequência por N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Carry é colocado na entrada de DECR e Borrow em INCR (em [3] os sinais foram trocados, conforme pode ser visto em [2], [4] e [7])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Se não houver sinais Carries e Borrows, IDCounter divide sua saída OUT por 2 na borda positiva de IDClock</a:t>
            </a:r>
          </a:p>
        </p:txBody>
      </p:sp>
      <p:grpSp>
        <p:nvGrpSpPr>
          <p:cNvPr id="223" name="Galeria de Imagens"/>
          <p:cNvGrpSpPr/>
          <p:nvPr/>
        </p:nvGrpSpPr>
        <p:grpSpPr>
          <a:xfrm>
            <a:off x="7099300" y="3214851"/>
            <a:ext cx="5334000" cy="4532955"/>
            <a:chOff x="0" y="352825"/>
            <a:chExt cx="5334000" cy="4532954"/>
          </a:xfrm>
        </p:grpSpPr>
        <p:pic>
          <p:nvPicPr>
            <p:cNvPr id="221" name="Captura de Tela 2021-09-07 às 09.40.10.png" descr="Captura de Tela 2021-09-07 às 09.40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52825"/>
              <a:ext cx="5334000" cy="33238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Diagrama de Blocos do DCO. Fonte: Figura modificada de [3]"/>
            <p:cNvSpPr/>
            <p:nvPr/>
          </p:nvSpPr>
          <p:spPr>
            <a:xfrm>
              <a:off x="0" y="410574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 do DCO. Fonte: Figura modificada de [3]</a:t>
              </a:r>
            </a:p>
          </p:txBody>
        </p:sp>
      </p:grpSp>
      <p:sp>
        <p:nvSpPr>
          <p:cNvPr id="224" name="INCR"/>
          <p:cNvSpPr txBox="1"/>
          <p:nvPr/>
        </p:nvSpPr>
        <p:spPr>
          <a:xfrm>
            <a:off x="9719373" y="3888962"/>
            <a:ext cx="576454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INCR</a:t>
            </a:r>
          </a:p>
        </p:txBody>
      </p:sp>
      <p:sp>
        <p:nvSpPr>
          <p:cNvPr id="225" name="DECR"/>
          <p:cNvSpPr txBox="1"/>
          <p:nvPr/>
        </p:nvSpPr>
        <p:spPr>
          <a:xfrm>
            <a:off x="9685845" y="3647662"/>
            <a:ext cx="643510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28" name="A saída OUT de IDCounter é usada como Clock para o Divisor de Frequência por N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/>
            <a:r>
              <a:t>A saída OUT de IDCounter é usada como Clock para o Divisor de Frequência por N</a:t>
            </a:r>
          </a:p>
          <a:p>
            <a:pPr/>
            <a:r>
              <a:t>Esse divisor de frequência é usado para permitir controle da frequência que alimenta o PFD</a:t>
            </a:r>
          </a:p>
        </p:txBody>
      </p:sp>
      <p:grpSp>
        <p:nvGrpSpPr>
          <p:cNvPr id="231" name="Galeria de Imagens"/>
          <p:cNvGrpSpPr/>
          <p:nvPr/>
        </p:nvGrpSpPr>
        <p:grpSpPr>
          <a:xfrm>
            <a:off x="7099300" y="3214851"/>
            <a:ext cx="5334000" cy="4215455"/>
            <a:chOff x="0" y="352825"/>
            <a:chExt cx="5334000" cy="4215454"/>
          </a:xfrm>
        </p:grpSpPr>
        <p:pic>
          <p:nvPicPr>
            <p:cNvPr id="229" name="Captura de Tela 2021-09-07 às 09.40.10.png" descr="Captura de Tela 2021-09-07 às 09.40.1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52825"/>
              <a:ext cx="5334000" cy="33238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Diagrama de Blocos do DCO. Fonte: [4]"/>
            <p:cNvSpPr/>
            <p:nvPr/>
          </p:nvSpPr>
          <p:spPr>
            <a:xfrm>
              <a:off x="0" y="4105747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Blocos do DCO. Fonte: [4]</a:t>
              </a:r>
            </a:p>
          </p:txBody>
        </p:sp>
      </p:grpSp>
      <p:sp>
        <p:nvSpPr>
          <p:cNvPr id="232" name="INCR"/>
          <p:cNvSpPr txBox="1"/>
          <p:nvPr/>
        </p:nvSpPr>
        <p:spPr>
          <a:xfrm>
            <a:off x="9719373" y="3888962"/>
            <a:ext cx="576454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INCR</a:t>
            </a:r>
          </a:p>
        </p:txBody>
      </p:sp>
      <p:sp>
        <p:nvSpPr>
          <p:cNvPr id="233" name="DECR"/>
          <p:cNvSpPr txBox="1"/>
          <p:nvPr/>
        </p:nvSpPr>
        <p:spPr>
          <a:xfrm>
            <a:off x="9685845" y="3647662"/>
            <a:ext cx="643510" cy="3246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su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Resumo</a:t>
            </a:r>
          </a:p>
        </p:txBody>
      </p:sp>
      <p:sp>
        <p:nvSpPr>
          <p:cNvPr id="123" name="Conceitos básic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Conceitos básicos</a:t>
            </a:r>
          </a:p>
          <a:p>
            <a:pPr/>
            <a:r>
              <a:t>Visão Geral</a:t>
            </a:r>
          </a:p>
          <a:p>
            <a:pPr/>
            <a:r>
              <a:t>Problema</a:t>
            </a:r>
          </a:p>
          <a:p>
            <a:pPr/>
            <a:r>
              <a:t>Projeto</a:t>
            </a:r>
          </a:p>
          <a:p>
            <a:pPr/>
            <a:r>
              <a:t>Implementação VHDL e Testes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36" name="Se Carry estiver presente na entrada de IDCounter, um 1/2 ciclo é adicionado a OUT…"/>
          <p:cNvSpPr txBox="1"/>
          <p:nvPr>
            <p:ph type="body" sz="half" idx="1"/>
          </p:nvPr>
        </p:nvSpPr>
        <p:spPr>
          <a:xfrm>
            <a:off x="952500" y="2590800"/>
            <a:ext cx="5690245" cy="6749406"/>
          </a:xfrm>
          <a:prstGeom prst="rect">
            <a:avLst/>
          </a:prstGeom>
        </p:spPr>
        <p:txBody>
          <a:bodyPr/>
          <a:lstStyle/>
          <a:p>
            <a:pPr/>
            <a:r>
              <a:t>Se Carry estiver presente na entrada de IDCounter, um 1/2 ciclo é adicionado a OUT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solidFill>
                  <a:srgbClr val="000000"/>
                </a:solidFill>
              </a:rPr>
              <a:t>Se Borrow estiver presente na entrada de IDCounter, um 1/2 ciclo é subtraído de OUT </a:t>
            </a:r>
            <a:r>
              <a:t> </a:t>
            </a:r>
          </a:p>
        </p:txBody>
      </p:sp>
      <p:grpSp>
        <p:nvGrpSpPr>
          <p:cNvPr id="239" name="Galeria de Imagens"/>
          <p:cNvGrpSpPr/>
          <p:nvPr/>
        </p:nvGrpSpPr>
        <p:grpSpPr>
          <a:xfrm>
            <a:off x="6890940" y="4200061"/>
            <a:ext cx="6037859" cy="3167241"/>
            <a:chOff x="0" y="660122"/>
            <a:chExt cx="6037857" cy="3167240"/>
          </a:xfrm>
        </p:grpSpPr>
        <p:pic>
          <p:nvPicPr>
            <p:cNvPr id="237" name="Captura de Tela 2021-09-07 às 09.41.21.png" descr="Captura de Tela 2021-09-07 às 09.41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660122"/>
              <a:ext cx="6037858" cy="1968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Diagrama de Tempo de INCR e DECR. Fonte: [3]"/>
            <p:cNvSpPr/>
            <p:nvPr/>
          </p:nvSpPr>
          <p:spPr>
            <a:xfrm>
              <a:off x="0" y="3364831"/>
              <a:ext cx="6037858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 de INCR e DECR. Fonte: [3]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gital Controlled Oscillator (DC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Digital Controlled Oscillator (DCO)</a:t>
            </a:r>
          </a:p>
        </p:txBody>
      </p:sp>
      <p:sp>
        <p:nvSpPr>
          <p:cNvPr id="242" name="A saída de IDCounter é IDout…"/>
          <p:cNvSpPr txBox="1"/>
          <p:nvPr>
            <p:ph type="body" sz="half" idx="1"/>
          </p:nvPr>
        </p:nvSpPr>
        <p:spPr>
          <a:xfrm>
            <a:off x="952500" y="2590800"/>
            <a:ext cx="6187282" cy="6749406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A saída de IDCounter é IDout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A função lógica de IDCounter, usando um TFF pode ser vista na figura à direita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 T-Flipflop muda seu valor de saída em cada borda positiva de IDClock se nenhum sinal Carry ou Borrow estiver presente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Na figura pode ser visto o sinal Carry aplicado quando o T-Flipflop estiver em “0”</a:t>
            </a:r>
          </a:p>
        </p:txBody>
      </p:sp>
      <p:grpSp>
        <p:nvGrpSpPr>
          <p:cNvPr id="245" name="Galeria de Imagens"/>
          <p:cNvGrpSpPr/>
          <p:nvPr/>
        </p:nvGrpSpPr>
        <p:grpSpPr>
          <a:xfrm>
            <a:off x="7429500" y="4813212"/>
            <a:ext cx="5334000" cy="4801494"/>
            <a:chOff x="0" y="0"/>
            <a:chExt cx="5334000" cy="4801492"/>
          </a:xfrm>
        </p:grpSpPr>
        <p:pic>
          <p:nvPicPr>
            <p:cNvPr id="243" name="Captura de Tela 2021-09-07 às 09.44.03.png" descr="Captura de Tela 2021-09-07 às 09.44.03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9843" y="0"/>
              <a:ext cx="4734314" cy="39452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Diagrama de Tempo de Carry e Borrow. Fonte: [6]"/>
            <p:cNvSpPr/>
            <p:nvPr/>
          </p:nvSpPr>
          <p:spPr>
            <a:xfrm>
              <a:off x="0" y="4021460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Diagrama de Tempo de Carry e Borrow. Fonte: [6]</a:t>
              </a:r>
            </a:p>
          </p:txBody>
        </p:sp>
      </p:grpSp>
      <p:grpSp>
        <p:nvGrpSpPr>
          <p:cNvPr id="248" name="Galeria de Imagens"/>
          <p:cNvGrpSpPr/>
          <p:nvPr/>
        </p:nvGrpSpPr>
        <p:grpSpPr>
          <a:xfrm>
            <a:off x="7239000" y="2785519"/>
            <a:ext cx="5334000" cy="1482487"/>
            <a:chOff x="0" y="326245"/>
            <a:chExt cx="5334000" cy="1482486"/>
          </a:xfrm>
        </p:grpSpPr>
        <p:pic>
          <p:nvPicPr>
            <p:cNvPr id="246" name="Captura de Tela 2021-09-07 às 09.41.14.png" descr="Captura de Tela 2021-09-07 às 09.41.1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26245"/>
              <a:ext cx="5334000" cy="617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Função Lógica de IDCounter. Fonte: [4]"/>
            <p:cNvSpPr/>
            <p:nvPr/>
          </p:nvSpPr>
          <p:spPr>
            <a:xfrm>
              <a:off x="0" y="1346200"/>
              <a:ext cx="5334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Função Lógica de IDCounter. Fonte: [4]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1" name="Parâmetros sugeridos em [4][5] e utilizados para o projeto do ADP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Parâmetros sugeridos em [4][5] e utilizados para o projeto do ADPLL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IDClock = 2NFc (eq. 1)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 = 2N (eq. 2) , usado para determinar KClock=MFc (Loop Filter)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Onde,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IDClock:</a:t>
            </a:r>
            <a:r>
              <a:t> Sinal de Clock do DCO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Fc: </a:t>
            </a:r>
            <a:r>
              <a:t>Frequência Centro</a:t>
            </a:r>
          </a:p>
          <a:p>
            <a:pPr lvl="1" marL="711200" indent="-355600" defTabSz="467359">
              <a:spcBef>
                <a:spcPts val="3300"/>
              </a:spcBef>
              <a:defRPr sz="1920"/>
            </a:pPr>
            <a:r>
              <a:rPr b="1"/>
              <a:t>N:</a:t>
            </a:r>
            <a:r>
              <a:t> Usado no Divisor de Frequência por N do DCO</a:t>
            </a:r>
          </a:p>
          <a:p>
            <a:pPr lvl="1" marL="622300" indent="-266700" defTabSz="467359">
              <a:spcBef>
                <a:spcPts val="3300"/>
              </a:spcBef>
              <a:defRPr sz="2560"/>
            </a:pPr>
            <a:r>
              <a:rPr b="1" sz="1920"/>
              <a:t>M:</a:t>
            </a:r>
            <a:r>
              <a:rPr sz="1920"/>
              <a:t> Usado para determinar a frequência de operação do K-counter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4" name="M= 2K (eq. 3) (2K se for um detector de fase baseado em Flip-flop ou se o detector de fase for XOR o valor é 4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M= 2K (eq. 3) (2K se for um detector de fase baseado em Flip-flop ou se o detector de fase for XOR o valor é 4K)</a:t>
            </a:r>
          </a:p>
          <a:p>
            <a:pPr/>
            <a:r>
              <a:t>Onde,</a:t>
            </a:r>
          </a:p>
          <a:p>
            <a:pPr lvl="1">
              <a:defRPr sz="2400"/>
            </a:pPr>
            <a:r>
              <a:rPr b="1"/>
              <a:t>K: </a:t>
            </a:r>
            <a:r>
              <a:t>Módulo dos contadores do Filtro de Loop (K-Counter)</a:t>
            </a:r>
          </a:p>
          <a:p>
            <a:pPr lvl="1">
              <a:defRPr sz="2400"/>
            </a:pPr>
            <a:r>
              <a:rPr b="1"/>
              <a:t>N:</a:t>
            </a:r>
            <a:r>
              <a:t> Usado no Divisor de Frequência por N do DCO</a:t>
            </a:r>
          </a:p>
          <a:p>
            <a:pPr lvl="1" marL="777875" indent="-333375"/>
            <a:r>
              <a:rPr b="1" sz="2400"/>
              <a:t>M:</a:t>
            </a:r>
            <a:r>
              <a:rPr sz="2400"/>
              <a:t> Usado para determinar a frequência de operação do K-counter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mplementação VHDL e Tes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Implementação VHDL e Testes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Dados de 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br/>
            <a:r>
              <a:t>Dados de Projeto</a:t>
            </a:r>
          </a:p>
        </p:txBody>
      </p:sp>
      <p:sp>
        <p:nvSpPr>
          <p:cNvPr id="259" name="N=8 e Fc=60Hz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N=8</a:t>
            </a:r>
            <a:r>
              <a:t> e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Fc=60Hz</a:t>
            </a:r>
          </a:p>
          <a:p>
            <a:pPr/>
            <a:r>
              <a:t>IDClock = 2NFc = 2*8*60Hz=&gt;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IDClock=960Hz</a:t>
            </a:r>
            <a:r>
              <a:t> (Usamos no Model Sim T=1.0416ms)</a:t>
            </a:r>
          </a:p>
          <a:p>
            <a:pPr/>
            <a:r>
              <a:t>M = 2N = 2*8=16, obtendo KClock=MFc=16*60Hz=&gt;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KClock=960Hz</a:t>
            </a:r>
            <a:r>
              <a:t> (Usamos no Model Sim T=1.0416ms)</a:t>
            </a:r>
          </a:p>
          <a:p>
            <a:pPr/>
            <a:r>
              <a:t>M= 2K (2K para PFD) K=M/2=16/2 =&gt;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K=8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positório do Código e estrutura de arquiv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Repositório do Código e estrutura de arquivos</a:t>
            </a:r>
          </a:p>
        </p:txBody>
      </p:sp>
      <p:sp>
        <p:nvSpPr>
          <p:cNvPr id="262" name="Código VHDL publicado sob licença GPLv3 em https://github.com/wwagner33/adpll-vhdl…"/>
          <p:cNvSpPr txBox="1"/>
          <p:nvPr>
            <p:ph type="body" sz="half" idx="1"/>
          </p:nvPr>
        </p:nvSpPr>
        <p:spPr>
          <a:xfrm>
            <a:off x="952500" y="2590800"/>
            <a:ext cx="7844681" cy="6286500"/>
          </a:xfrm>
          <a:prstGeom prst="rect">
            <a:avLst/>
          </a:prstGeom>
        </p:spPr>
        <p:txBody>
          <a:bodyPr/>
          <a:lstStyle/>
          <a:p>
            <a:pPr/>
            <a:r>
              <a:t>Código VHDL publicado sob licença GPLv3 em </a:t>
            </a:r>
            <a:r>
              <a:rPr u="sng">
                <a:hlinkClick r:id="rId2" invalidUrl="" action="" tgtFrame="" tooltip="" history="1" highlightClick="0" endSnd="0"/>
              </a:rPr>
              <a:t>https://github.com/wwagner33/adpll-vhdl</a:t>
            </a:r>
            <a:r>
              <a:t> </a:t>
            </a:r>
          </a:p>
          <a:p>
            <a:pPr/>
            <a:r>
              <a:t>O arquivo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adpll.vhd</a:t>
            </a:r>
            <a:r>
              <a:t> traz a estrutura completa do circuito testado (ADPLL, divisor de frequência, gerador de seno)</a:t>
            </a:r>
          </a:p>
          <a:p>
            <a:pPr/>
            <a:r>
              <a:t>Os arquivos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pfd.vhd</a:t>
            </a:r>
            <a:r>
              <a:t>,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k_counter.vhd</a:t>
            </a:r>
            <a:r>
              <a:t> e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dco.vhd</a:t>
            </a:r>
            <a:r>
              <a:t> compõem o ADPLL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odos os componentes do circui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Todos os componentes do circuito</a:t>
            </a:r>
          </a:p>
        </p:txBody>
      </p:sp>
      <p:grpSp>
        <p:nvGrpSpPr>
          <p:cNvPr id="267" name="Galeria de Imagens"/>
          <p:cNvGrpSpPr/>
          <p:nvPr/>
        </p:nvGrpSpPr>
        <p:grpSpPr>
          <a:xfrm>
            <a:off x="1041400" y="3034673"/>
            <a:ext cx="5334000" cy="5918827"/>
            <a:chOff x="0" y="761373"/>
            <a:chExt cx="5334000" cy="5918826"/>
          </a:xfrm>
        </p:grpSpPr>
        <p:pic>
          <p:nvPicPr>
            <p:cNvPr id="265" name="Captura de Tela 2021-09-07 às 10.53.45.png" descr="Captura de Tela 2021-09-07 às 10.53.45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761373"/>
              <a:ext cx="5334000" cy="4301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Componentes DivFreq, SinGen e PFD em VHDL"/>
            <p:cNvSpPr/>
            <p:nvPr/>
          </p:nvSpPr>
          <p:spPr>
            <a:xfrm>
              <a:off x="0" y="5900167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Componentes DivFreq, SinGen e PFD em VHDL</a:t>
              </a:r>
            </a:p>
          </p:txBody>
        </p:sp>
      </p:grpSp>
      <p:grpSp>
        <p:nvGrpSpPr>
          <p:cNvPr id="270" name="Galeria de Imagens"/>
          <p:cNvGrpSpPr/>
          <p:nvPr/>
        </p:nvGrpSpPr>
        <p:grpSpPr>
          <a:xfrm>
            <a:off x="6972300" y="4208091"/>
            <a:ext cx="5334000" cy="4904159"/>
            <a:chOff x="0" y="725315"/>
            <a:chExt cx="5334000" cy="4904158"/>
          </a:xfrm>
        </p:grpSpPr>
        <p:pic>
          <p:nvPicPr>
            <p:cNvPr id="268" name="Captura de Tela 2021-09-07 às 10.57.18.png" descr="Captura de Tela 2021-09-07 às 10.57.1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725315"/>
              <a:ext cx="5334000" cy="332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Componentes K_Counter (LF) e DCO em VHDL"/>
            <p:cNvSpPr/>
            <p:nvPr/>
          </p:nvSpPr>
          <p:spPr>
            <a:xfrm>
              <a:off x="0" y="4849441"/>
              <a:ext cx="5334000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Componentes K_Counter (LF) e DCO em VHDL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Estrutura dos componentes em VHDL: DivFreq e Si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DivFreq e SinGen</a:t>
            </a:r>
          </a:p>
        </p:txBody>
      </p:sp>
      <p:grpSp>
        <p:nvGrpSpPr>
          <p:cNvPr id="275" name="Galeria de Imagens"/>
          <p:cNvGrpSpPr/>
          <p:nvPr/>
        </p:nvGrpSpPr>
        <p:grpSpPr>
          <a:xfrm>
            <a:off x="1041400" y="2481957"/>
            <a:ext cx="5585421" cy="6729538"/>
            <a:chOff x="0" y="0"/>
            <a:chExt cx="5585420" cy="6729537"/>
          </a:xfrm>
        </p:grpSpPr>
        <p:pic>
          <p:nvPicPr>
            <p:cNvPr id="273" name="Captura de Tela 2021-09-07 às 10.59.52.png" descr="Captura de Tela 2021-09-07 às 10.59.5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8625" y="0"/>
              <a:ext cx="5488171" cy="5873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" name="Código do Divfreq para saída de 60Hz com 135 amostras de seno"/>
            <p:cNvSpPr/>
            <p:nvPr/>
          </p:nvSpPr>
          <p:spPr>
            <a:xfrm>
              <a:off x="0" y="5949505"/>
              <a:ext cx="5585421" cy="780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do Divfreq para saída de 60Hz com 135 amostras de seno </a:t>
              </a:r>
            </a:p>
          </p:txBody>
        </p:sp>
      </p:grpSp>
      <p:grpSp>
        <p:nvGrpSpPr>
          <p:cNvPr id="278" name="Galeria de Imagens"/>
          <p:cNvGrpSpPr/>
          <p:nvPr/>
        </p:nvGrpSpPr>
        <p:grpSpPr>
          <a:xfrm>
            <a:off x="6492676" y="2838062"/>
            <a:ext cx="6308032" cy="6606807"/>
            <a:chOff x="0" y="621627"/>
            <a:chExt cx="6308030" cy="6606806"/>
          </a:xfrm>
        </p:grpSpPr>
        <p:pic>
          <p:nvPicPr>
            <p:cNvPr id="276" name="Captura de Tela 2021-09-07 às 11.01.16.png" descr="Captura de Tela 2021-09-07 às 11.01.16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621627"/>
              <a:ext cx="6308031" cy="4811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Código de criação e tabela com 135 amostras de seno e saída destes valores conforme sinal vindo de Divfreq"/>
            <p:cNvSpPr/>
            <p:nvPr/>
          </p:nvSpPr>
          <p:spPr>
            <a:xfrm>
              <a:off x="0" y="6130900"/>
              <a:ext cx="630803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de criação e tabela com 135 amostras de seno e saída destes valores conforme sinal vindo de Divfreq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283" name="Galeria de Imagens"/>
          <p:cNvGrpSpPr/>
          <p:nvPr/>
        </p:nvGrpSpPr>
        <p:grpSpPr>
          <a:xfrm>
            <a:off x="277812" y="3530401"/>
            <a:ext cx="12634814" cy="5158136"/>
            <a:chOff x="0" y="0"/>
            <a:chExt cx="12634813" cy="5158134"/>
          </a:xfrm>
        </p:grpSpPr>
        <p:pic>
          <p:nvPicPr>
            <p:cNvPr id="281" name="Captura de Tela 2021-09-07 às 11.47.48.png" descr="Captura de Tela 2021-09-07 às 11.47.4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2634814" cy="33072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O circuito foi simulado com o sinal de entrada clk_sys=50MHz. O Signal link_divfreq_sine mostra o sinal de saída de Divfreq e entrada em SineGen. O Signal test_dataout mostra a saída de SineGen (sine_wave_gen_inst)"/>
            <p:cNvSpPr/>
            <p:nvPr/>
          </p:nvSpPr>
          <p:spPr>
            <a:xfrm>
              <a:off x="0" y="4060602"/>
              <a:ext cx="12634814" cy="1097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O circuito foi simulado com o sinal de entrada clk_sys=50MHz. O Signal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mostra o sinal de saída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 e entrada em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SineGen</a:t>
              </a:r>
              <a:r>
                <a:t>. O Signal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test_dataout</a:t>
              </a:r>
              <a:r>
                <a:t> mostra a saída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SineGen</a:t>
              </a:r>
              <a:r>
                <a:t> (sine_wave_gen_inst)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isão ger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Visão geral</a:t>
            </a:r>
          </a:p>
        </p:txBody>
      </p:sp>
      <p:sp>
        <p:nvSpPr>
          <p:cNvPr id="126" name="Um Phase Locked Loop(PLL) é um sistema de controle de circuito fechado (closed-loop) que mantém um sinal gerado com a mesma fase de um sinal de referênci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Um </a:t>
            </a:r>
            <a:r>
              <a:rPr i="1"/>
              <a:t>Phase Locked Loop</a:t>
            </a:r>
            <a:r>
              <a:t>(PLL) é um sistema de controle de circuito fechado (</a:t>
            </a:r>
            <a:r>
              <a:rPr i="1"/>
              <a:t>closed-loop</a:t>
            </a:r>
            <a:r>
              <a:t>) que mantém um sinal gerado com a mesma fase de um sinal de referência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Tem usos em Telecomunicações, transmissões em linhas cabeadas ou não, controle de Jitter.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Um PLL pode ser totalmente analógico, parcialmente digital (Digital PLL ou DPLL) ou totalmente digital (All-Digital PLL ou ADPLL)</a:t>
            </a:r>
          </a:p>
          <a:p>
            <a:pPr marL="422275" indent="-422275" defTabSz="554990">
              <a:spcBef>
                <a:spcPts val="3900"/>
              </a:spcBef>
              <a:defRPr b="1" sz="3040"/>
            </a:pPr>
            <a:r>
              <a:t>Presente trabalho apresentará um ADPLL descrito em VHDL e implementado no FGPA Altera Cyclone 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288" name="Galeria de Imagens"/>
          <p:cNvGrpSpPr/>
          <p:nvPr/>
        </p:nvGrpSpPr>
        <p:grpSpPr>
          <a:xfrm>
            <a:off x="1925513" y="2252860"/>
            <a:ext cx="9153774" cy="7015908"/>
            <a:chOff x="0" y="0"/>
            <a:chExt cx="9153773" cy="7015906"/>
          </a:xfrm>
        </p:grpSpPr>
        <p:pic>
          <p:nvPicPr>
            <p:cNvPr id="286" name="Captura de Tela 2021-09-07 às 11.51.22.png" descr="Captura de Tela 2021-09-07 às 11.51.2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86345" y="0"/>
              <a:ext cx="8981083" cy="6477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ignal test_dataout não formato Analógico no ModelSim"/>
            <p:cNvSpPr/>
            <p:nvPr/>
          </p:nvSpPr>
          <p:spPr>
            <a:xfrm>
              <a:off x="0" y="6553374"/>
              <a:ext cx="9153774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Signal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test_dataout</a:t>
              </a:r>
              <a:r>
                <a:t> não formato Analógico no ModelSim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strutura dos componentes em VHDL: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PFD</a:t>
            </a:r>
          </a:p>
        </p:txBody>
      </p:sp>
      <p:grpSp>
        <p:nvGrpSpPr>
          <p:cNvPr id="293" name="Galeria de Imagens"/>
          <p:cNvGrpSpPr/>
          <p:nvPr/>
        </p:nvGrpSpPr>
        <p:grpSpPr>
          <a:xfrm>
            <a:off x="1041400" y="2520546"/>
            <a:ext cx="10613678" cy="6855503"/>
            <a:chOff x="0" y="38589"/>
            <a:chExt cx="10613677" cy="6855501"/>
          </a:xfrm>
        </p:grpSpPr>
        <p:pic>
          <p:nvPicPr>
            <p:cNvPr id="291" name="Captura de Tela 2021-09-07 às 12.07.38.png" descr="Captura de Tela 2021-09-07 às 12.07.3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8589"/>
              <a:ext cx="10613678" cy="6278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2" name="Trecho do código do PFD"/>
            <p:cNvSpPr/>
            <p:nvPr/>
          </p:nvSpPr>
          <p:spPr>
            <a:xfrm>
              <a:off x="0" y="6431559"/>
              <a:ext cx="10613678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Trecho do código do PFD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Estrutura dos componentes em VHDL: PF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PFD</a:t>
            </a:r>
          </a:p>
        </p:txBody>
      </p:sp>
      <p:grpSp>
        <p:nvGrpSpPr>
          <p:cNvPr id="298" name="Galeria de Imagens"/>
          <p:cNvGrpSpPr/>
          <p:nvPr/>
        </p:nvGrpSpPr>
        <p:grpSpPr>
          <a:xfrm>
            <a:off x="1041400" y="2803054"/>
            <a:ext cx="10922000" cy="5941789"/>
            <a:chOff x="0" y="321097"/>
            <a:chExt cx="10922000" cy="5941788"/>
          </a:xfrm>
        </p:grpSpPr>
        <p:pic>
          <p:nvPicPr>
            <p:cNvPr id="296" name="Captura de Tela 2021-09-07 às 12.09.09.png" descr="Captura de Tela 2021-09-07 às 12.09.0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321097"/>
              <a:ext cx="10922000" cy="5081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7" name="Código do circuito PFD formado por dois Flipflops D e uma porta NAND."/>
            <p:cNvSpPr/>
            <p:nvPr/>
          </p:nvSpPr>
          <p:spPr>
            <a:xfrm>
              <a:off x="0" y="5800353"/>
              <a:ext cx="10922000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Código do circuito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formado por dois Flipflops D e uma porta NAND.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03" name="Galeria de Imagens"/>
          <p:cNvGrpSpPr/>
          <p:nvPr/>
        </p:nvGrpSpPr>
        <p:grpSpPr>
          <a:xfrm>
            <a:off x="270569" y="4055708"/>
            <a:ext cx="12463662" cy="5615739"/>
            <a:chOff x="0" y="2026338"/>
            <a:chExt cx="12463660" cy="5615738"/>
          </a:xfrm>
        </p:grpSpPr>
        <p:pic>
          <p:nvPicPr>
            <p:cNvPr id="301" name="Captura de Tela 2021-09-07 às 15.35.27.png" descr="Captura de Tela 2021-09-07 às 15.35.2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026338"/>
              <a:ext cx="12463661" cy="2415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2" name="Teste do circuito de PFD com o DivFreq. Os sinais de entrada de PFD são link_divfreq_sine e b_in. O primeiro é a saída de DivFreq e está com 60 Hz, o segundo seria a saída do ADPLL e foi simulada com um sinal de 60 Hz. As duas entradas do PFD estão em fase."/>
            <p:cNvSpPr/>
            <p:nvPr/>
          </p:nvSpPr>
          <p:spPr>
            <a:xfrm>
              <a:off x="0" y="6544543"/>
              <a:ext cx="1246366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Teste do circuito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com 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. Os sinais de entrada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são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e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. O primeiro é a saída de DivFreq e está com 60 Hz, o segundo seria a saída do ADPLL e foi simulada com um sinal de 60 Hz. 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rPr>
                <a:t>As duas entradas do PFD estão em fase</a:t>
              </a:r>
              <a:r>
                <a:t>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08" name="Galeria de Imagens"/>
          <p:cNvGrpSpPr/>
          <p:nvPr/>
        </p:nvGrpSpPr>
        <p:grpSpPr>
          <a:xfrm>
            <a:off x="270569" y="2029370"/>
            <a:ext cx="12463662" cy="7642077"/>
            <a:chOff x="0" y="0"/>
            <a:chExt cx="12463660" cy="7642076"/>
          </a:xfrm>
        </p:grpSpPr>
        <p:pic>
          <p:nvPicPr>
            <p:cNvPr id="306" name="Captura de Tela 2021-09-07 às 12.24.39.png" descr="Captura de Tela 2021-09-07 às 12.24.3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49491"/>
            <a:stretch>
              <a:fillRect/>
            </a:stretch>
          </p:blipFill>
          <p:spPr>
            <a:xfrm>
              <a:off x="0" y="0"/>
              <a:ext cx="12463661" cy="6468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Teste do circuito de PFD com o DivFreq. Os sinais de entrada de PFD são link_divfreq_sine e b_in. O primeiro é a saída de DivFreq e está com 60 Hz, o segundo seria a saída do ADPLL e foi simulada com um sinal de 60 Hz. As duas entradas do PFD estão fora fase."/>
            <p:cNvSpPr/>
            <p:nvPr/>
          </p:nvSpPr>
          <p:spPr>
            <a:xfrm>
              <a:off x="0" y="6544543"/>
              <a:ext cx="12463661" cy="1097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Teste do circuito de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PFD</a:t>
              </a:r>
              <a:r>
                <a:t> com o </a:t>
              </a:r>
              <a:r>
                <a:rPr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DivFreq</a:t>
              </a:r>
              <a:r>
                <a:t>. Os sinais de entrada de PFD são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link_divfreq_sine</a:t>
              </a:r>
              <a:r>
                <a:t> e b_in. O primeiro é a saída de DivFreq e está com 60 Hz, o segundo seria a saída do ADPLL e foi simulada com um sinal de 60 Hz. </a:t>
              </a:r>
              <a:r>
                <a:rPr>
                  <a:solidFill>
                    <a:schemeClr val="accent3">
                      <a:hueOff val="914337"/>
                      <a:satOff val="31515"/>
                      <a:lumOff val="-30790"/>
                    </a:schemeClr>
                  </a:solidFill>
                </a:rPr>
                <a:t>As duas entradas do PFD estão fora fase</a:t>
              </a:r>
              <a:r>
                <a:t>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strutura dos componentes em VHDL: K_Coun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K_Counter</a:t>
            </a:r>
          </a:p>
        </p:txBody>
      </p:sp>
      <p:grpSp>
        <p:nvGrpSpPr>
          <p:cNvPr id="313" name="Galeria de Imagens"/>
          <p:cNvGrpSpPr/>
          <p:nvPr/>
        </p:nvGrpSpPr>
        <p:grpSpPr>
          <a:xfrm>
            <a:off x="1122660" y="2467322"/>
            <a:ext cx="11427123" cy="7123411"/>
            <a:chOff x="0" y="0"/>
            <a:chExt cx="11427122" cy="7123410"/>
          </a:xfrm>
        </p:grpSpPr>
        <p:pic>
          <p:nvPicPr>
            <p:cNvPr id="311" name="Captura de Tela 2021-09-07 às 16.01.59.png" descr="Captura de Tela 2021-09-07 às 16.01.5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403663" y="0"/>
              <a:ext cx="6619797" cy="6584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Código do K_Counter"/>
            <p:cNvSpPr/>
            <p:nvPr/>
          </p:nvSpPr>
          <p:spPr>
            <a:xfrm>
              <a:off x="0" y="6660877"/>
              <a:ext cx="11427123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Código do K_Counter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18" name="Galeria de Imagens"/>
          <p:cNvGrpSpPr/>
          <p:nvPr/>
        </p:nvGrpSpPr>
        <p:grpSpPr>
          <a:xfrm>
            <a:off x="270569" y="3390442"/>
            <a:ext cx="12463662" cy="5963505"/>
            <a:chOff x="0" y="1361071"/>
            <a:chExt cx="12463660" cy="5963504"/>
          </a:xfrm>
        </p:grpSpPr>
        <p:pic>
          <p:nvPicPr>
            <p:cNvPr id="316" name="Captura de Tela 2021-09-07 às 20.36.14.png" descr="Captura de Tela 2021-09-07 às 20.36.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61071"/>
              <a:ext cx="12463661" cy="374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7" name="Sinais de entrada do sistemas estão fora de fase, sendo sinal ref 180o defasado em relação ao b_in (que simula o sinal do DCO). Borrow foi ativado para compensar a defasagem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fora de fase, sendo sinal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180o defasado em relação ao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 (que simula o sinal do DCO).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</a:t>
              </a:r>
              <a:r>
                <a:t> foi ativado para compensar a defasagem.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23" name="Galeria de Imagens"/>
          <p:cNvGrpSpPr/>
          <p:nvPr/>
        </p:nvGrpSpPr>
        <p:grpSpPr>
          <a:xfrm>
            <a:off x="270569" y="3384311"/>
            <a:ext cx="12463662" cy="5969636"/>
            <a:chOff x="0" y="1354940"/>
            <a:chExt cx="12463660" cy="5969635"/>
          </a:xfrm>
        </p:grpSpPr>
        <p:pic>
          <p:nvPicPr>
            <p:cNvPr id="321" name="Captura de Tela 2021-09-07 às 20.50.19.png" descr="Captura de Tela 2021-09-07 às 20.50.1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54940"/>
              <a:ext cx="12463661" cy="3758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Sinais de entrada do sistemas estão em fase, ref está em fase com b_in (que simula o sinal do DCO). Borrow e Carry vão para zero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em fase,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está em fase com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 (que simula o sinal do DCO).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 </a:t>
              </a:r>
              <a:r>
                <a:t>e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 Carry</a:t>
              </a:r>
              <a:r>
                <a:t> vão para zero.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Estrutura dos componentes em VHDL: D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Estrutura dos componentes em VHDL: DCO</a:t>
            </a:r>
          </a:p>
        </p:txBody>
      </p:sp>
      <p:grpSp>
        <p:nvGrpSpPr>
          <p:cNvPr id="328" name="Galeria de Imagens"/>
          <p:cNvGrpSpPr/>
          <p:nvPr/>
        </p:nvGrpSpPr>
        <p:grpSpPr>
          <a:xfrm>
            <a:off x="1122660" y="2467322"/>
            <a:ext cx="11427123" cy="7123411"/>
            <a:chOff x="0" y="0"/>
            <a:chExt cx="11427122" cy="7123410"/>
          </a:xfrm>
        </p:grpSpPr>
        <p:pic>
          <p:nvPicPr>
            <p:cNvPr id="326" name="Captura de Tela 2021-09-08 às 14.15.42.png" descr="Captura de Tela 2021-09-08 às 14.15.4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38186" y="0"/>
              <a:ext cx="6350750" cy="6584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Trecho de código do DCO baseado nas propostas de [2],[4] e [6]"/>
            <p:cNvSpPr/>
            <p:nvPr/>
          </p:nvSpPr>
          <p:spPr>
            <a:xfrm>
              <a:off x="0" y="6660877"/>
              <a:ext cx="11427123" cy="4625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Trecho de código do DCO baseado nas propostas de [2],[4] e [6]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imulação dos Circui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Simulação dos Circuitos</a:t>
            </a:r>
          </a:p>
        </p:txBody>
      </p:sp>
      <p:grpSp>
        <p:nvGrpSpPr>
          <p:cNvPr id="333" name="Galeria de Imagens"/>
          <p:cNvGrpSpPr/>
          <p:nvPr/>
        </p:nvGrpSpPr>
        <p:grpSpPr>
          <a:xfrm>
            <a:off x="270569" y="3390442"/>
            <a:ext cx="12463662" cy="5963505"/>
            <a:chOff x="0" y="1361071"/>
            <a:chExt cx="12463660" cy="5963504"/>
          </a:xfrm>
        </p:grpSpPr>
        <p:pic>
          <p:nvPicPr>
            <p:cNvPr id="331" name="Captura de Tela 2021-09-07 às 20.36.14.png" descr="Captura de Tela 2021-09-07 às 20.36.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1361071"/>
              <a:ext cx="12463661" cy="3746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inais de entrada do sistemas estão fora de fase, sendo sinal ref 180o defasado em relação ao b_in (que simula o sinal do DCO). Borrow foi ativado para compensar a defasagem."/>
            <p:cNvSpPr/>
            <p:nvPr/>
          </p:nvSpPr>
          <p:spPr>
            <a:xfrm>
              <a:off x="0" y="6544543"/>
              <a:ext cx="12463661" cy="780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>
                <a:defRPr sz="2000"/>
              </a:pPr>
              <a:r>
                <a:t>Sinais de entrada do sistemas estão fora de fase, sendo sinal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ref</a:t>
              </a:r>
              <a:r>
                <a:t> 180o defasado em relação ao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b_in</a:t>
              </a:r>
              <a:r>
                <a:t> (que simula o sinal do DCO). </a:t>
              </a:r>
              <a:r>
                <a:rPr>
                  <a:solidFill>
                    <a:schemeClr val="accent4">
                      <a:hueOff val="-1081314"/>
                      <a:satOff val="4338"/>
                      <a:lumOff val="-8931"/>
                    </a:schemeClr>
                  </a:solidFill>
                </a:rPr>
                <a:t>Borrow</a:t>
              </a:r>
              <a:r>
                <a:t> foi ativado para compensar a defasagem.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129" name="Criar um PLL que possa recuperar a freqüência de rede de uma planta elétrica de alta potência a fim de manter o sincronismo entre o sinal que chega e o sinal distribuído na rede elétric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Criar um PLL que possa recuperar a freqüência de rede de uma planta elétrica de alta potência a fim de manter o sincronismo entre o sinal que chega e o sinal distribuído na rede elétrica.</a:t>
            </a:r>
          </a:p>
          <a:p>
            <a:pPr/>
            <a:r>
              <a:t>O sinal de referência do PLL será de 60 Hz ou uma de suas harmônicas. O sinal de saída do PLL deverá ser de 60Hz em fase com o sinal de referência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ferê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336" name="Behzad Razavi, &quot;Design of Monolithic PhaseLocked Loops and Clock Recovery CircuitsA Tutorial,&quot; in Monolithic Phase-Locked Loops and Clock Recovery Circuits: Theory and Design , IEEE, 1996, pp.1-39, doi: 10.1109/9780470545331.ch1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Behzad Razavi, "Design of Monolithic PhaseLocked Loops and Clock Recovery CircuitsA Tutorial," in Monolithic Phase-Locked Loops and Clock Recovery Circuits: Theory and Design , IEEE, 1996, pp.1-39, doi: 10.1109/9780470545331.ch1.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E. Zianbetov, M. Javidan, F. Anceau and D. Galayko, E. Colinet, J. Juillard. Design and VHDL Modeling of All-Digital PLLs. 8th IEEE International NEWCAS Conference (NEWCAS’10), Montreal: Canada (2010).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K. Lata, M. Kumar. ADPLL Design and Implementation on FPGA. International Conference on Intelligent Systems and Signal Processing (ISSP), IEEE, 2013.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Gayathri M G. Design of All Digital Phase Locked Loop in VHDL. International Journal of Engineering Research and Applications (IJERA), Vol. 3, Issue 4, 2013, pp. 1074-1076.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Henry Young, Alex Tong, Ahmed Allam. Projeto de um DPLL. Disciplina High Level Digital ASIC Design Using CAD (EE552), Departamento de Engenharia Elétrica e de Computadores,  Universidade de Alberta, Canadá, 1999. Acessado em 10/05/2021.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P. E. Allen. Lecture 080 - All Digital Phase Lock Loops (ADPLL). Material da disciplina </a:t>
            </a:r>
            <a:r>
              <a:rPr i="1"/>
              <a:t>Frequency Sythesizers</a:t>
            </a:r>
            <a:r>
              <a:t>, The School of Electrical and Computer Engineering of Georgia Institute of Technology,2003. Acessado em: 02/07/2021.</a:t>
            </a:r>
          </a:p>
          <a:p>
            <a:pPr marL="342900" indent="-342900" defTabSz="315468">
              <a:spcBef>
                <a:spcPts val="2200"/>
              </a:spcBef>
              <a:buSzPct val="100000"/>
              <a:buAutoNum type="arabicParenBoth" startAt="1"/>
              <a:defRPr sz="1728"/>
            </a:pPr>
            <a:r>
              <a:t>M. Kumar, K. Lata. FPGA Implementation of ADPLL with Ripple Reduction Techniques. International Journal of VLSI design &amp; Communication Systems (VLSICS) Vol.3, No.2, 2012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bl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</a:t>
            </a:r>
          </a:p>
        </p:txBody>
      </p:sp>
      <p:sp>
        <p:nvSpPr>
          <p:cNvPr id="132" name="Como o kit de desenvolvimento não possui DACs, a onda senoidal de entrada deve ser discretizada, armazenada em tabela e usado em um contador a fim de gerar um sinal de saída com comportamento senoidal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Como o kit de desenvolvimento não possui DACs, a onda senoidal de entrada deve ser </a:t>
            </a:r>
            <a:r>
              <a:rPr i="1"/>
              <a:t>discretizada</a:t>
            </a:r>
            <a:r>
              <a:t>, armazenada em tabela e usado em um contador a fim de gerar um sinal de saída com comportamento senoidal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oje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iagrama de Bloc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Diagrama de Blocos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hase Frequency Detector (PFD)"/>
          <p:cNvSpPr/>
          <p:nvPr/>
        </p:nvSpPr>
        <p:spPr>
          <a:xfrm>
            <a:off x="1500826" y="3040988"/>
            <a:ext cx="2294286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Phase Frequency Detector (PFD)</a:t>
            </a:r>
          </a:p>
        </p:txBody>
      </p:sp>
      <p:sp>
        <p:nvSpPr>
          <p:cNvPr id="139" name="K Counter Loop Filter"/>
          <p:cNvSpPr/>
          <p:nvPr/>
        </p:nvSpPr>
        <p:spPr>
          <a:xfrm>
            <a:off x="5667434" y="3040988"/>
            <a:ext cx="2083512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 Counter Loop Filter</a:t>
            </a:r>
          </a:p>
        </p:txBody>
      </p:sp>
      <p:sp>
        <p:nvSpPr>
          <p:cNvPr id="140" name="DCO"/>
          <p:cNvSpPr/>
          <p:nvPr/>
        </p:nvSpPr>
        <p:spPr>
          <a:xfrm>
            <a:off x="8466757" y="5003800"/>
            <a:ext cx="2294286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DCO</a:t>
            </a:r>
          </a:p>
        </p:txBody>
      </p:sp>
      <p:sp>
        <p:nvSpPr>
          <p:cNvPr id="141" name="borrow"/>
          <p:cNvSpPr txBox="1"/>
          <p:nvPr/>
        </p:nvSpPr>
        <p:spPr>
          <a:xfrm>
            <a:off x="6132812" y="5408270"/>
            <a:ext cx="11527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borrow</a:t>
            </a:r>
          </a:p>
        </p:txBody>
      </p:sp>
      <p:cxnSp>
        <p:nvCxnSpPr>
          <p:cNvPr id="142" name="Linha de Conexão"/>
          <p:cNvCxnSpPr>
            <a:stCxn id="148" idx="0"/>
            <a:endCxn id="138" idx="0"/>
          </p:cNvCxnSpPr>
          <p:nvPr/>
        </p:nvCxnSpPr>
        <p:spPr>
          <a:xfrm>
            <a:off x="698500" y="3675988"/>
            <a:ext cx="1949469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43" name="Linha de Conexão"/>
          <p:cNvCxnSpPr>
            <a:stCxn id="138" idx="0"/>
            <a:endCxn id="145" idx="0"/>
          </p:cNvCxnSpPr>
          <p:nvPr/>
        </p:nvCxnSpPr>
        <p:spPr>
          <a:xfrm flipV="1">
            <a:off x="2647968" y="3409288"/>
            <a:ext cx="2318255" cy="2667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cxnSp>
        <p:nvCxnSpPr>
          <p:cNvPr id="144" name="Linha de Conexão"/>
          <p:cNvCxnSpPr>
            <a:stCxn id="139" idx="0"/>
            <a:endCxn id="141" idx="0"/>
          </p:cNvCxnSpPr>
          <p:nvPr/>
        </p:nvCxnSpPr>
        <p:spPr>
          <a:xfrm flipH="1">
            <a:off x="6709189" y="3675988"/>
            <a:ext cx="1" cy="19628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sp>
        <p:nvSpPr>
          <p:cNvPr id="145" name="up"/>
          <p:cNvSpPr txBox="1"/>
          <p:nvPr/>
        </p:nvSpPr>
        <p:spPr>
          <a:xfrm>
            <a:off x="4725583" y="3178759"/>
            <a:ext cx="48128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up</a:t>
            </a:r>
          </a:p>
        </p:txBody>
      </p:sp>
      <p:cxnSp>
        <p:nvCxnSpPr>
          <p:cNvPr id="146" name="Linha de Conexão"/>
          <p:cNvCxnSpPr>
            <a:stCxn id="166" idx="0"/>
            <a:endCxn id="140" idx="0"/>
          </p:cNvCxnSpPr>
          <p:nvPr/>
        </p:nvCxnSpPr>
        <p:spPr>
          <a:xfrm flipV="1">
            <a:off x="9613900" y="5638800"/>
            <a:ext cx="0" cy="276667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47" name="carry"/>
          <p:cNvSpPr txBox="1"/>
          <p:nvPr/>
        </p:nvSpPr>
        <p:spPr>
          <a:xfrm>
            <a:off x="9184131" y="3445459"/>
            <a:ext cx="85953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carry</a:t>
            </a:r>
          </a:p>
        </p:txBody>
      </p:sp>
      <p:sp>
        <p:nvSpPr>
          <p:cNvPr id="148" name="ref"/>
          <p:cNvSpPr txBox="1"/>
          <p:nvPr/>
        </p:nvSpPr>
        <p:spPr>
          <a:xfrm>
            <a:off x="446582" y="3445459"/>
            <a:ext cx="50383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</a:t>
            </a:r>
          </a:p>
        </p:txBody>
      </p:sp>
      <p:sp>
        <p:nvSpPr>
          <p:cNvPr id="149" name="dcoout"/>
          <p:cNvSpPr txBox="1"/>
          <p:nvPr/>
        </p:nvSpPr>
        <p:spPr>
          <a:xfrm>
            <a:off x="2079974" y="6701741"/>
            <a:ext cx="11359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dcoout</a:t>
            </a:r>
          </a:p>
        </p:txBody>
      </p:sp>
      <p:cxnSp>
        <p:nvCxnSpPr>
          <p:cNvPr id="150" name="Linha de Conexão"/>
          <p:cNvCxnSpPr>
            <a:stCxn id="149" idx="0"/>
            <a:endCxn id="138" idx="0"/>
          </p:cNvCxnSpPr>
          <p:nvPr/>
        </p:nvCxnSpPr>
        <p:spPr>
          <a:xfrm flipH="1" flipV="1">
            <a:off x="2647968" y="3675988"/>
            <a:ext cx="1" cy="325628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arrow"/>
          </a:ln>
        </p:spPr>
      </p:cxnSp>
      <p:cxnSp>
        <p:nvCxnSpPr>
          <p:cNvPr id="151" name="Linha de Conexão"/>
          <p:cNvCxnSpPr>
            <a:stCxn id="152" idx="0"/>
            <a:endCxn id="138" idx="0"/>
          </p:cNvCxnSpPr>
          <p:nvPr/>
        </p:nvCxnSpPr>
        <p:spPr>
          <a:xfrm flipH="1" flipV="1">
            <a:off x="2647968" y="3675988"/>
            <a:ext cx="2155363" cy="375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52" name="down"/>
          <p:cNvSpPr txBox="1"/>
          <p:nvPr/>
        </p:nvSpPr>
        <p:spPr>
          <a:xfrm>
            <a:off x="4345520" y="3820770"/>
            <a:ext cx="9156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down</a:t>
            </a:r>
          </a:p>
        </p:txBody>
      </p:sp>
      <p:cxnSp>
        <p:nvCxnSpPr>
          <p:cNvPr id="153" name="Linha de Conexão"/>
          <p:cNvCxnSpPr>
            <a:stCxn id="139" idx="0"/>
            <a:endCxn id="145" idx="0"/>
          </p:cNvCxnSpPr>
          <p:nvPr/>
        </p:nvCxnSpPr>
        <p:spPr>
          <a:xfrm flipH="1" flipV="1">
            <a:off x="4966222" y="3409288"/>
            <a:ext cx="1742968" cy="2667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4" name="Linha de Conexão"/>
          <p:cNvCxnSpPr>
            <a:stCxn id="139" idx="0"/>
            <a:endCxn id="152" idx="0"/>
          </p:cNvCxnSpPr>
          <p:nvPr/>
        </p:nvCxnSpPr>
        <p:spPr>
          <a:xfrm flipH="1">
            <a:off x="4803330" y="3675988"/>
            <a:ext cx="1905860" cy="375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5" name="Linha de Conexão"/>
          <p:cNvCxnSpPr>
            <a:stCxn id="140" idx="0"/>
            <a:endCxn id="141" idx="0"/>
          </p:cNvCxnSpPr>
          <p:nvPr/>
        </p:nvCxnSpPr>
        <p:spPr>
          <a:xfrm flipH="1" flipV="1">
            <a:off x="6709189" y="5638799"/>
            <a:ext cx="290471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6" name="Linha de Conexão"/>
          <p:cNvCxnSpPr>
            <a:stCxn id="147" idx="0"/>
            <a:endCxn id="139" idx="0"/>
          </p:cNvCxnSpPr>
          <p:nvPr/>
        </p:nvCxnSpPr>
        <p:spPr>
          <a:xfrm flipH="1">
            <a:off x="6709189" y="3675988"/>
            <a:ext cx="290471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cxnSp>
        <p:nvCxnSpPr>
          <p:cNvPr id="157" name="Linha de Conexão"/>
          <p:cNvCxnSpPr>
            <a:stCxn id="140" idx="0"/>
            <a:endCxn id="147" idx="0"/>
          </p:cNvCxnSpPr>
          <p:nvPr/>
        </p:nvCxnSpPr>
        <p:spPr>
          <a:xfrm flipH="1" flipV="1">
            <a:off x="9613899" y="3675988"/>
            <a:ext cx="1" cy="19628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arrow"/>
            <a:tailEnd type="triangle" len="sm"/>
          </a:ln>
        </p:spPr>
      </p:cxnSp>
      <p:sp>
        <p:nvSpPr>
          <p:cNvPr id="158" name="DivFreq"/>
          <p:cNvSpPr/>
          <p:nvPr/>
        </p:nvSpPr>
        <p:spPr>
          <a:xfrm>
            <a:off x="4285191" y="1075641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DivFreq</a:t>
            </a:r>
          </a:p>
        </p:txBody>
      </p:sp>
      <p:sp>
        <p:nvSpPr>
          <p:cNvPr id="159" name="ref"/>
          <p:cNvSpPr txBox="1"/>
          <p:nvPr/>
        </p:nvSpPr>
        <p:spPr>
          <a:xfrm>
            <a:off x="8790482" y="1480111"/>
            <a:ext cx="5038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</a:t>
            </a:r>
          </a:p>
        </p:txBody>
      </p:sp>
      <p:sp>
        <p:nvSpPr>
          <p:cNvPr id="160" name="clksys"/>
          <p:cNvSpPr txBox="1"/>
          <p:nvPr/>
        </p:nvSpPr>
        <p:spPr>
          <a:xfrm>
            <a:off x="2267751" y="1480111"/>
            <a:ext cx="102839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clksys</a:t>
            </a:r>
          </a:p>
        </p:txBody>
      </p:sp>
      <p:cxnSp>
        <p:nvCxnSpPr>
          <p:cNvPr id="161" name="Linha de Conexão"/>
          <p:cNvCxnSpPr>
            <a:stCxn id="160" idx="0"/>
            <a:endCxn id="158" idx="0"/>
          </p:cNvCxnSpPr>
          <p:nvPr/>
        </p:nvCxnSpPr>
        <p:spPr>
          <a:xfrm>
            <a:off x="2781949" y="1710641"/>
            <a:ext cx="2138243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sp>
        <p:nvSpPr>
          <p:cNvPr id="162" name="SineGen"/>
          <p:cNvSpPr/>
          <p:nvPr/>
        </p:nvSpPr>
        <p:spPr>
          <a:xfrm>
            <a:off x="6680555" y="1075641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SineGen</a:t>
            </a:r>
          </a:p>
        </p:txBody>
      </p:sp>
      <p:cxnSp>
        <p:nvCxnSpPr>
          <p:cNvPr id="163" name="Linha de Conexão"/>
          <p:cNvCxnSpPr>
            <a:stCxn id="158" idx="0"/>
            <a:endCxn id="162" idx="0"/>
          </p:cNvCxnSpPr>
          <p:nvPr/>
        </p:nvCxnSpPr>
        <p:spPr>
          <a:xfrm>
            <a:off x="4920191" y="1710641"/>
            <a:ext cx="2395365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64" name="Linha de Conexão"/>
          <p:cNvCxnSpPr>
            <a:stCxn id="162" idx="0"/>
            <a:endCxn id="159" idx="0"/>
          </p:cNvCxnSpPr>
          <p:nvPr/>
        </p:nvCxnSpPr>
        <p:spPr>
          <a:xfrm flipV="1">
            <a:off x="7315555" y="1710641"/>
            <a:ext cx="172684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cxnSp>
        <p:nvCxnSpPr>
          <p:cNvPr id="165" name="Linha de Conexão"/>
          <p:cNvCxnSpPr>
            <a:stCxn id="140" idx="0"/>
            <a:endCxn id="149" idx="0"/>
          </p:cNvCxnSpPr>
          <p:nvPr/>
        </p:nvCxnSpPr>
        <p:spPr>
          <a:xfrm flipH="1">
            <a:off x="2647968" y="5638800"/>
            <a:ext cx="6965932" cy="129347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 len="sm"/>
            <a:tailEnd type="triangle"/>
          </a:ln>
        </p:spPr>
      </p:cxnSp>
      <p:sp>
        <p:nvSpPr>
          <p:cNvPr id="166" name="SineGen"/>
          <p:cNvSpPr/>
          <p:nvPr/>
        </p:nvSpPr>
        <p:spPr>
          <a:xfrm>
            <a:off x="8978900" y="7770470"/>
            <a:ext cx="1270000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SineGen</a:t>
            </a:r>
          </a:p>
        </p:txBody>
      </p:sp>
      <p:sp>
        <p:nvSpPr>
          <p:cNvPr id="167" name="pllout"/>
          <p:cNvSpPr txBox="1"/>
          <p:nvPr/>
        </p:nvSpPr>
        <p:spPr>
          <a:xfrm>
            <a:off x="11375053" y="8174941"/>
            <a:ext cx="93207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pllout</a:t>
            </a:r>
          </a:p>
        </p:txBody>
      </p:sp>
      <p:cxnSp>
        <p:nvCxnSpPr>
          <p:cNvPr id="168" name="Linha de Conexão"/>
          <p:cNvCxnSpPr>
            <a:stCxn id="167" idx="0"/>
            <a:endCxn id="166" idx="0"/>
          </p:cNvCxnSpPr>
          <p:nvPr/>
        </p:nvCxnSpPr>
        <p:spPr>
          <a:xfrm flipH="1">
            <a:off x="9613900" y="8405470"/>
            <a:ext cx="2227193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 len="sm"/>
          </a:ln>
        </p:spPr>
      </p:cxnSp>
      <p:sp>
        <p:nvSpPr>
          <p:cNvPr id="169" name="Retângulo"/>
          <p:cNvSpPr/>
          <p:nvPr/>
        </p:nvSpPr>
        <p:spPr>
          <a:xfrm>
            <a:off x="1167319" y="8789392"/>
            <a:ext cx="293887" cy="3038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Retângulo"/>
          <p:cNvSpPr/>
          <p:nvPr/>
        </p:nvSpPr>
        <p:spPr>
          <a:xfrm>
            <a:off x="1167319" y="8329766"/>
            <a:ext cx="293887" cy="30380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ircuito complementar"/>
          <p:cNvSpPr txBox="1"/>
          <p:nvPr/>
        </p:nvSpPr>
        <p:spPr>
          <a:xfrm>
            <a:off x="1509319" y="8288136"/>
            <a:ext cx="26193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Circuito complementar</a:t>
            </a:r>
          </a:p>
        </p:txBody>
      </p:sp>
      <p:sp>
        <p:nvSpPr>
          <p:cNvPr id="172" name="Circuito ADPLL"/>
          <p:cNvSpPr txBox="1"/>
          <p:nvPr/>
        </p:nvSpPr>
        <p:spPr>
          <a:xfrm>
            <a:off x="1557414" y="8747761"/>
            <a:ext cx="178651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Circuito ADPLL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ivisor de Frequência (DivFreq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Divisor de Frequência (DivFreq)</a:t>
            </a:r>
          </a:p>
        </p:txBody>
      </p:sp>
      <p:sp>
        <p:nvSpPr>
          <p:cNvPr id="175" name="Contador responsável por dividir a frequência fornecida ao sistem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Contador responsável por dividir a frequência fornecida ao sistema</a:t>
            </a:r>
          </a:p>
          <a:p>
            <a:pPr/>
            <a:r>
              <a:t>No caso, a frequência de entrada deste circuito será de 50 MHz</a:t>
            </a:r>
          </a:p>
          <a:p>
            <a:pPr/>
            <a:r>
              <a:t>A saída deste circuito deverá ser de 60 HZ ou 120Hz para a execução dos testes a serem realizados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