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1pPr>
    <a:lvl2pPr marL="0" marR="0" indent="2286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2pPr>
    <a:lvl3pPr marL="0" marR="0" indent="4572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3pPr>
    <a:lvl4pPr marL="0" marR="0" indent="6858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4pPr>
    <a:lvl5pPr marL="0" marR="0" indent="9144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5pPr>
    <a:lvl6pPr marL="0" marR="0" indent="11430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6pPr>
    <a:lvl7pPr marL="0" marR="0" indent="13716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7pPr>
    <a:lvl8pPr marL="0" marR="0" indent="16002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8pPr>
    <a:lvl9pPr marL="0" marR="0" indent="18288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b="def" i="def"/>
      <a:tcStyle>
        <a:tcBdr/>
        <a:fill>
          <a:solidFill>
            <a:srgbClr val="E3E5E8"/>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lumOff val="-13575"/>
            </a:schemeClr>
          </a:solidFill>
        </a:fill>
      </a:tcStyle>
    </a:firstCol>
    <a:lastRow>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hueOff val="114395"/>
              <a:lumOff val="-24975"/>
            </a:schemeClr>
          </a:solidFill>
        </a:fill>
      </a:tcStyle>
    </a:firstRow>
  </a:tblStyle>
  <a:tblStyle styleId="{C7B018BB-80A7-4F77-B60F-C8B233D01FF8}" styleName="">
    <a:tblBg/>
    <a:wholeTbl>
      <a:tcTxStyle b="off" i="off">
        <a:font>
          <a:latin typeface="Helvetica Neue"/>
          <a:ea typeface="Helvetica Neue"/>
          <a:cs typeface="Helvetica Neue"/>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b="def" i="def"/>
      <a:tcStyle>
        <a:tcBdr/>
        <a:fill>
          <a:solidFill>
            <a:srgbClr val="E1E0DA"/>
          </a:solidFill>
        </a:fill>
      </a:tcStyle>
    </a:band2H>
    <a:firstCol>
      <a:tcTxStyle b="off"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3">
              <a:hueOff val="362282"/>
              <a:satOff val="31803"/>
              <a:lumOff val="-18242"/>
            </a:schemeClr>
          </a:solidFill>
        </a:fill>
      </a:tcStyle>
    </a:firstCol>
    <a:lastRow>
      <a:tcTxStyle b="off" i="off">
        <a:font>
          <a:latin typeface="Helvetica Neue"/>
          <a:ea typeface="Helvetica Neue"/>
          <a:cs typeface="Helvetica Neue"/>
        </a:font>
        <a:srgbClr val="000000"/>
      </a:tcTxStyle>
      <a:tcStyle>
        <a:tcBdr>
          <a:left>
            <a:ln w="12700" cap="flat">
              <a:solidFill>
                <a:srgbClr val="606060"/>
              </a:solidFill>
              <a:prstDash val="solid"/>
              <a:miter lim="400000"/>
            </a:ln>
          </a:left>
          <a:right>
            <a:ln w="12700" cap="flat">
              <a:solidFill>
                <a:srgbClr val="606060"/>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EBEBEB"/>
          </a:solidFill>
        </a:fill>
      </a:tcStyle>
    </a:lastRow>
    <a:firstRow>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solidFill>
            <a:srgbClr val="017101"/>
          </a:solidFill>
        </a:fill>
      </a:tcStyle>
    </a:firstRow>
  </a:tblStyle>
  <a:tblStyle styleId="{EEE7283C-3CF3-47DC-8721-378D4A62B228}" styleName="">
    <a:tblBg/>
    <a:wholeTbl>
      <a:tcTxStyle b="off" i="off">
        <a:font>
          <a:latin typeface="Helvetica Neue Light"/>
          <a:ea typeface="Helvetica Neue Light"/>
          <a:cs typeface="Helvetica Neue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FAF7E9"/>
          </a:solidFill>
        </a:fill>
      </a:tcStyle>
    </a:wholeTbl>
    <a:band2H>
      <a:tcTxStyle b="def" i="def"/>
      <a:tcStyle>
        <a:tcBdr/>
        <a:fill>
          <a:solidFill>
            <a:srgbClr val="EDEADD"/>
          </a:solidFill>
        </a:fill>
      </a:tcStyle>
    </a:band2H>
    <a:firstCol>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9BA00"/>
          </a:solidFill>
        </a:fill>
      </a:tcStyle>
    </a:firstCol>
    <a:la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lastRow>
    <a:fir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firstRow>
  </a:tblStyle>
  <a:tblStyle styleId="{CF821DB8-F4EB-4A41-A1BA-3FCAFE7338EE}" styleName="">
    <a:tblBg/>
    <a:wholeTbl>
      <a:tcTxStyle b="off" i="off">
        <a:font>
          <a:latin typeface="Helvetica Neue"/>
          <a:ea typeface="Helvetica Neue"/>
          <a:cs typeface="Helvetica Neue"/>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EBEBEB"/>
          </a:solidFill>
        </a:fill>
      </a:tcStyle>
    </a:wholeTbl>
    <a:band2H>
      <a:tcTxStyle b="def" i="def"/>
      <a:tcStyle>
        <a:tcBdr/>
        <a:fill>
          <a:solidFill>
            <a:srgbClr val="DADBDA"/>
          </a:solidFill>
        </a:fill>
      </a:tcStyle>
    </a:band2H>
    <a:firstCol>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chemeClr val="accent6">
              <a:hueOff val="-146070"/>
              <a:satOff val="-10048"/>
              <a:lumOff val="-30626"/>
            </a:schemeClr>
          </a:solidFill>
        </a:fill>
      </a:tcStyle>
    </a:firstCol>
    <a:la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lastRow>
    <a:fir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firstRow>
  </a:tblStyle>
  <a:tblStyle styleId="{33BA23B1-9221-436E-865A-0063620EA4FD}" styleName="">
    <a:tblBg/>
    <a:wholeTbl>
      <a:tcTxStyle b="off" i="off">
        <a:font>
          <a:latin typeface="Helvetica Neue"/>
          <a:ea typeface="Helvetica Neue"/>
          <a:cs typeface="Helvetica Neue"/>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B5B5C1"/>
          </a:solidFill>
        </a:fill>
      </a:tcStyle>
    </a:wholeTbl>
    <a:band2H>
      <a:tcTxStyle b="def" i="def"/>
      <a:tcStyle>
        <a:tcBdr/>
        <a:fill>
          <a:solidFill>
            <a:srgbClr val="9A9AA5"/>
          </a:solidFill>
        </a:fill>
      </a:tcStyle>
    </a:band2H>
    <a:firstCol>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85F"/>
          </a:solidFill>
        </a:fill>
      </a:tcStyle>
    </a:firstCol>
    <a:la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lastRow>
    <a:fir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firstRow>
  </a:tblStyle>
  <a:tblStyle styleId="{2708684C-4D16-4618-839F-0558EEFCDFE6}" styleName="">
    <a:tblBg/>
    <a:wholeTbl>
      <a:tcTxStyle b="off"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b="def" i="def"/>
      <a:tcStyle>
        <a:tcBdr/>
        <a:fill>
          <a:solidFill>
            <a:srgbClr val="EDEEEE"/>
          </a:solidFill>
        </a:fill>
      </a:tcStyle>
    </a:band2H>
    <a:firstCol>
      <a:tcTxStyle b="on" i="off">
        <a:font>
          <a:latin typeface="Helvetica Neue"/>
          <a:ea typeface="Helvetica Neue"/>
          <a:cs typeface="Helvetica Neue"/>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 Id="rId49" Type="http://schemas.openxmlformats.org/officeDocument/2006/relationships/slide" Target="slides/slide42.xml"/><Relationship Id="rId50" Type="http://schemas.openxmlformats.org/officeDocument/2006/relationships/slide" Target="slides/slide43.xml"/><Relationship Id="rId51" Type="http://schemas.openxmlformats.org/officeDocument/2006/relationships/slide" Target="slides/slide44.xml"/><Relationship Id="rId52" Type="http://schemas.openxmlformats.org/officeDocument/2006/relationships/slide" Target="slides/slide45.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a:pPr/>
          </a:p>
        </p:txBody>
      </p:sp>
      <p:sp>
        <p:nvSpPr>
          <p:cNvPr id="117" name="Shape 11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ítulo e Subtítulo">
    <p:spTree>
      <p:nvGrpSpPr>
        <p:cNvPr id="1" name=""/>
        <p:cNvGrpSpPr/>
        <p:nvPr/>
      </p:nvGrpSpPr>
      <p:grpSpPr>
        <a:xfrm>
          <a:off x="0" y="0"/>
          <a:ext cx="0" cy="0"/>
          <a:chOff x="0" y="0"/>
          <a:chExt cx="0" cy="0"/>
        </a:xfrm>
      </p:grpSpPr>
      <p:sp>
        <p:nvSpPr>
          <p:cNvPr id="11" name="Texto do Título"/>
          <p:cNvSpPr txBox="1"/>
          <p:nvPr>
            <p:ph type="title"/>
          </p:nvPr>
        </p:nvSpPr>
        <p:spPr>
          <a:xfrm>
            <a:off x="1270000" y="1638300"/>
            <a:ext cx="10464800" cy="3302000"/>
          </a:xfrm>
          <a:prstGeom prst="rect">
            <a:avLst/>
          </a:prstGeom>
        </p:spPr>
        <p:txBody>
          <a:bodyPr anchor="b"/>
          <a:lstStyle/>
          <a:p>
            <a:pPr/>
            <a:r>
              <a:t>Texto do Título</a:t>
            </a:r>
          </a:p>
        </p:txBody>
      </p:sp>
      <p:sp>
        <p:nvSpPr>
          <p:cNvPr id="12" name="Nível de Corpo Um…"/>
          <p:cNvSpPr txBox="1"/>
          <p:nvPr>
            <p:ph type="body" sz="quarter" idx="1"/>
          </p:nvPr>
        </p:nvSpPr>
        <p:spPr>
          <a:xfrm>
            <a:off x="1270000" y="5041900"/>
            <a:ext cx="10464800" cy="1130300"/>
          </a:xfrm>
          <a:prstGeom prst="rect">
            <a:avLst/>
          </a:prstGeom>
        </p:spPr>
        <p:txBody>
          <a:bodyPr anchor="t"/>
          <a:lstStyle>
            <a:lvl1pPr marL="0" indent="0" algn="ctr">
              <a:spcBef>
                <a:spcPts val="0"/>
              </a:spcBef>
              <a:buSzTx/>
              <a:buNone/>
              <a:defRPr sz="3700"/>
            </a:lvl1pPr>
            <a:lvl2pPr marL="0" indent="0" algn="ctr">
              <a:spcBef>
                <a:spcPts val="0"/>
              </a:spcBef>
              <a:buSzTx/>
              <a:buNone/>
              <a:defRPr sz="3700"/>
            </a:lvl2pPr>
            <a:lvl3pPr marL="0" indent="0" algn="ctr">
              <a:spcBef>
                <a:spcPts val="0"/>
              </a:spcBef>
              <a:buSzTx/>
              <a:buNone/>
              <a:defRPr sz="3700"/>
            </a:lvl3pPr>
            <a:lvl4pPr marL="0" indent="0" algn="ctr">
              <a:spcBef>
                <a:spcPts val="0"/>
              </a:spcBef>
              <a:buSzTx/>
              <a:buNone/>
              <a:defRPr sz="3700"/>
            </a:lvl4pPr>
            <a:lvl5pPr marL="0" indent="0" algn="ctr">
              <a:spcBef>
                <a:spcPts val="0"/>
              </a:spcBef>
              <a:buSzTx/>
              <a:buNone/>
              <a:defRPr sz="3700"/>
            </a:lvl5pPr>
          </a:lstStyle>
          <a:p>
            <a:pPr/>
            <a:r>
              <a:t>Nível de Corpo Um</a:t>
            </a:r>
          </a:p>
          <a:p>
            <a:pPr lvl="1"/>
            <a:r>
              <a:t>Nível de Corpo Dois</a:t>
            </a:r>
          </a:p>
          <a:p>
            <a:pPr lvl="2"/>
            <a:r>
              <a:t>Nível de Corpo Três</a:t>
            </a:r>
          </a:p>
          <a:p>
            <a:pPr lvl="3"/>
            <a:r>
              <a:t>Nível de Corpo Quatro</a:t>
            </a:r>
          </a:p>
          <a:p>
            <a:pPr lvl="4"/>
            <a:r>
              <a:t>Nível de Corpo Cinco</a:t>
            </a:r>
          </a:p>
        </p:txBody>
      </p:sp>
      <p:sp>
        <p:nvSpPr>
          <p:cNvPr id="13" name="Número do Slide"/>
          <p:cNvSpPr txBox="1"/>
          <p:nvPr>
            <p:ph type="sldNum" sz="quarter" idx="2"/>
          </p:nvPr>
        </p:nvSpPr>
        <p:spPr>
          <a:prstGeom prst="rect">
            <a:avLst/>
          </a:prstGeom>
        </p:spPr>
        <p:txBody>
          <a:bodyPr/>
          <a:lstStyle>
            <a:lvl1pPr>
              <a:defRPr>
                <a:latin typeface="Helvetica Neue Thin"/>
                <a:ea typeface="Helvetica Neue Thin"/>
                <a:cs typeface="Helvetica Neue Thin"/>
                <a:sym typeface="Helvetica Neue Thin"/>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itação">
    <p:spTree>
      <p:nvGrpSpPr>
        <p:cNvPr id="1" name=""/>
        <p:cNvGrpSpPr/>
        <p:nvPr/>
      </p:nvGrpSpPr>
      <p:grpSpPr>
        <a:xfrm>
          <a:off x="0" y="0"/>
          <a:ext cx="0" cy="0"/>
          <a:chOff x="0" y="0"/>
          <a:chExt cx="0" cy="0"/>
        </a:xfrm>
      </p:grpSpPr>
      <p:sp>
        <p:nvSpPr>
          <p:cNvPr id="93" name="–Jaime Silveira"/>
          <p:cNvSpPr txBox="1"/>
          <p:nvPr>
            <p:ph type="body" sz="quarter" idx="13"/>
          </p:nvPr>
        </p:nvSpPr>
        <p:spPr>
          <a:xfrm>
            <a:off x="1270000" y="6362700"/>
            <a:ext cx="10464800" cy="461366"/>
          </a:xfrm>
          <a:prstGeom prst="rect">
            <a:avLst/>
          </a:prstGeom>
        </p:spPr>
        <p:txBody>
          <a:bodyPr anchor="t">
            <a:spAutoFit/>
          </a:bodyPr>
          <a:lstStyle>
            <a:lvl1pPr marL="0" indent="0" algn="ctr">
              <a:spcBef>
                <a:spcPts val="0"/>
              </a:spcBef>
              <a:buSzTx/>
              <a:buNone/>
              <a:defRPr i="1" sz="2400"/>
            </a:lvl1pPr>
          </a:lstStyle>
          <a:p>
            <a:pPr/>
            <a:r>
              <a:t>–Jaime Silveira</a:t>
            </a:r>
          </a:p>
        </p:txBody>
      </p:sp>
      <p:sp>
        <p:nvSpPr>
          <p:cNvPr id="94" name="“Digite uma citação aqui.”"/>
          <p:cNvSpPr txBox="1"/>
          <p:nvPr>
            <p:ph type="body" sz="quarter" idx="14"/>
          </p:nvPr>
        </p:nvSpPr>
        <p:spPr>
          <a:xfrm>
            <a:off x="1270000" y="4267112"/>
            <a:ext cx="10464800" cy="609776"/>
          </a:xfrm>
          <a:prstGeom prst="rect">
            <a:avLst/>
          </a:prstGeom>
        </p:spPr>
        <p:txBody>
          <a:bodyPr>
            <a:spAutoFit/>
          </a:bodyPr>
          <a:lstStyle>
            <a:lvl1pPr marL="0" indent="0" algn="ctr">
              <a:spcBef>
                <a:spcPts val="0"/>
              </a:spcBef>
              <a:buSzTx/>
              <a:buNone/>
              <a:defRPr sz="3400">
                <a:latin typeface="+mn-lt"/>
                <a:ea typeface="+mn-ea"/>
                <a:cs typeface="+mn-cs"/>
                <a:sym typeface="Helvetica Neue Medium"/>
              </a:defRPr>
            </a:lvl1pPr>
          </a:lstStyle>
          <a:p>
            <a:pPr/>
            <a:r>
              <a:t>“Digite uma citação aqui.” </a:t>
            </a:r>
          </a:p>
        </p:txBody>
      </p:sp>
      <p:sp>
        <p:nvSpPr>
          <p:cNvPr id="95" name="Número do Slide"/>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Foto">
    <p:spTree>
      <p:nvGrpSpPr>
        <p:cNvPr id="1" name=""/>
        <p:cNvGrpSpPr/>
        <p:nvPr/>
      </p:nvGrpSpPr>
      <p:grpSpPr>
        <a:xfrm>
          <a:off x="0" y="0"/>
          <a:ext cx="0" cy="0"/>
          <a:chOff x="0" y="0"/>
          <a:chExt cx="0" cy="0"/>
        </a:xfrm>
      </p:grpSpPr>
      <p:sp>
        <p:nvSpPr>
          <p:cNvPr id="102" name="Imagem"/>
          <p:cNvSpPr/>
          <p:nvPr>
            <p:ph type="pic" idx="13"/>
          </p:nvPr>
        </p:nvSpPr>
        <p:spPr>
          <a:xfrm>
            <a:off x="-949853" y="0"/>
            <a:ext cx="14904506" cy="9944100"/>
          </a:xfrm>
          <a:prstGeom prst="rect">
            <a:avLst/>
          </a:prstGeom>
        </p:spPr>
        <p:txBody>
          <a:bodyPr lIns="91439" tIns="45719" rIns="91439" bIns="45719" anchor="t">
            <a:noAutofit/>
          </a:bodyPr>
          <a:lstStyle/>
          <a:p>
            <a:pPr/>
          </a:p>
        </p:txBody>
      </p:sp>
      <p:sp>
        <p:nvSpPr>
          <p:cNvPr id="103" name="Número do Slide"/>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Em Branco">
    <p:spTree>
      <p:nvGrpSpPr>
        <p:cNvPr id="1" name=""/>
        <p:cNvGrpSpPr/>
        <p:nvPr/>
      </p:nvGrpSpPr>
      <p:grpSpPr>
        <a:xfrm>
          <a:off x="0" y="0"/>
          <a:ext cx="0" cy="0"/>
          <a:chOff x="0" y="0"/>
          <a:chExt cx="0" cy="0"/>
        </a:xfrm>
      </p:grpSpPr>
      <p:sp>
        <p:nvSpPr>
          <p:cNvPr id="110" name="Número do Slide"/>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Foto - Horizontal">
    <p:spTree>
      <p:nvGrpSpPr>
        <p:cNvPr id="1" name=""/>
        <p:cNvGrpSpPr/>
        <p:nvPr/>
      </p:nvGrpSpPr>
      <p:grpSpPr>
        <a:xfrm>
          <a:off x="0" y="0"/>
          <a:ext cx="0" cy="0"/>
          <a:chOff x="0" y="0"/>
          <a:chExt cx="0" cy="0"/>
        </a:xfrm>
      </p:grpSpPr>
      <p:sp>
        <p:nvSpPr>
          <p:cNvPr id="20" name="Imagem"/>
          <p:cNvSpPr/>
          <p:nvPr>
            <p:ph type="pic" idx="13"/>
          </p:nvPr>
        </p:nvSpPr>
        <p:spPr>
          <a:xfrm>
            <a:off x="1622088" y="289099"/>
            <a:ext cx="9753603" cy="6505789"/>
          </a:xfrm>
          <a:prstGeom prst="rect">
            <a:avLst/>
          </a:prstGeom>
        </p:spPr>
        <p:txBody>
          <a:bodyPr lIns="91439" tIns="45719" rIns="91439" bIns="45719" anchor="t">
            <a:noAutofit/>
          </a:bodyPr>
          <a:lstStyle/>
          <a:p>
            <a:pPr/>
          </a:p>
        </p:txBody>
      </p:sp>
      <p:sp>
        <p:nvSpPr>
          <p:cNvPr id="21" name="Texto do Título"/>
          <p:cNvSpPr txBox="1"/>
          <p:nvPr>
            <p:ph type="title"/>
          </p:nvPr>
        </p:nvSpPr>
        <p:spPr>
          <a:xfrm>
            <a:off x="1270000" y="6718300"/>
            <a:ext cx="10464800" cy="1422400"/>
          </a:xfrm>
          <a:prstGeom prst="rect">
            <a:avLst/>
          </a:prstGeom>
        </p:spPr>
        <p:txBody>
          <a:bodyPr anchor="b"/>
          <a:lstStyle/>
          <a:p>
            <a:pPr/>
            <a:r>
              <a:t>Texto do Título</a:t>
            </a:r>
          </a:p>
        </p:txBody>
      </p:sp>
      <p:sp>
        <p:nvSpPr>
          <p:cNvPr id="22" name="Nível de Corpo Um…"/>
          <p:cNvSpPr txBox="1"/>
          <p:nvPr>
            <p:ph type="body" sz="quarter" idx="1"/>
          </p:nvPr>
        </p:nvSpPr>
        <p:spPr>
          <a:xfrm>
            <a:off x="1270000" y="8153400"/>
            <a:ext cx="10464800" cy="1130300"/>
          </a:xfrm>
          <a:prstGeom prst="rect">
            <a:avLst/>
          </a:prstGeom>
        </p:spPr>
        <p:txBody>
          <a:bodyPr anchor="t"/>
          <a:lstStyle>
            <a:lvl1pPr marL="0" indent="0" algn="ctr">
              <a:spcBef>
                <a:spcPts val="0"/>
              </a:spcBef>
              <a:buSzTx/>
              <a:buNone/>
              <a:defRPr sz="3700"/>
            </a:lvl1pPr>
            <a:lvl2pPr marL="0" indent="0" algn="ctr">
              <a:spcBef>
                <a:spcPts val="0"/>
              </a:spcBef>
              <a:buSzTx/>
              <a:buNone/>
              <a:defRPr sz="3700"/>
            </a:lvl2pPr>
            <a:lvl3pPr marL="0" indent="0" algn="ctr">
              <a:spcBef>
                <a:spcPts val="0"/>
              </a:spcBef>
              <a:buSzTx/>
              <a:buNone/>
              <a:defRPr sz="3700"/>
            </a:lvl3pPr>
            <a:lvl4pPr marL="0" indent="0" algn="ctr">
              <a:spcBef>
                <a:spcPts val="0"/>
              </a:spcBef>
              <a:buSzTx/>
              <a:buNone/>
              <a:defRPr sz="3700"/>
            </a:lvl4pPr>
            <a:lvl5pPr marL="0" indent="0" algn="ctr">
              <a:spcBef>
                <a:spcPts val="0"/>
              </a:spcBef>
              <a:buSzTx/>
              <a:buNone/>
              <a:defRPr sz="3700"/>
            </a:lvl5pPr>
          </a:lstStyle>
          <a:p>
            <a:pPr/>
            <a:r>
              <a:t>Nível de Corpo Um</a:t>
            </a:r>
          </a:p>
          <a:p>
            <a:pPr lvl="1"/>
            <a:r>
              <a:t>Nível de Corpo Dois</a:t>
            </a:r>
          </a:p>
          <a:p>
            <a:pPr lvl="2"/>
            <a:r>
              <a:t>Nível de Corpo Três</a:t>
            </a:r>
          </a:p>
          <a:p>
            <a:pPr lvl="3"/>
            <a:r>
              <a:t>Nível de Corpo Quatro</a:t>
            </a:r>
          </a:p>
          <a:p>
            <a:pPr lvl="4"/>
            <a:r>
              <a:t>Nível de Corpo Cinco</a:t>
            </a:r>
          </a:p>
        </p:txBody>
      </p:sp>
      <p:sp>
        <p:nvSpPr>
          <p:cNvPr id="23" name="Número do Slide"/>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ítulo - Centro">
    <p:spTree>
      <p:nvGrpSpPr>
        <p:cNvPr id="1" name=""/>
        <p:cNvGrpSpPr/>
        <p:nvPr/>
      </p:nvGrpSpPr>
      <p:grpSpPr>
        <a:xfrm>
          <a:off x="0" y="0"/>
          <a:ext cx="0" cy="0"/>
          <a:chOff x="0" y="0"/>
          <a:chExt cx="0" cy="0"/>
        </a:xfrm>
      </p:grpSpPr>
      <p:sp>
        <p:nvSpPr>
          <p:cNvPr id="30" name="Texto do Título"/>
          <p:cNvSpPr txBox="1"/>
          <p:nvPr>
            <p:ph type="title"/>
          </p:nvPr>
        </p:nvSpPr>
        <p:spPr>
          <a:xfrm>
            <a:off x="1270000" y="3225800"/>
            <a:ext cx="10464800" cy="3302000"/>
          </a:xfrm>
          <a:prstGeom prst="rect">
            <a:avLst/>
          </a:prstGeom>
        </p:spPr>
        <p:txBody>
          <a:bodyPr/>
          <a:lstStyle/>
          <a:p>
            <a:pPr/>
            <a:r>
              <a:t>Texto do Título</a:t>
            </a:r>
          </a:p>
        </p:txBody>
      </p:sp>
      <p:sp>
        <p:nvSpPr>
          <p:cNvPr id="31" name="Número do Slide"/>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Foto - Vertical">
    <p:spTree>
      <p:nvGrpSpPr>
        <p:cNvPr id="1" name=""/>
        <p:cNvGrpSpPr/>
        <p:nvPr/>
      </p:nvGrpSpPr>
      <p:grpSpPr>
        <a:xfrm>
          <a:off x="0" y="0"/>
          <a:ext cx="0" cy="0"/>
          <a:chOff x="0" y="0"/>
          <a:chExt cx="0" cy="0"/>
        </a:xfrm>
      </p:grpSpPr>
      <p:sp>
        <p:nvSpPr>
          <p:cNvPr id="38" name="Imagem"/>
          <p:cNvSpPr/>
          <p:nvPr>
            <p:ph type="pic" idx="13"/>
          </p:nvPr>
        </p:nvSpPr>
        <p:spPr>
          <a:xfrm>
            <a:off x="2263775" y="613833"/>
            <a:ext cx="12401550" cy="8267701"/>
          </a:xfrm>
          <a:prstGeom prst="rect">
            <a:avLst/>
          </a:prstGeom>
        </p:spPr>
        <p:txBody>
          <a:bodyPr lIns="91439" tIns="45719" rIns="91439" bIns="45719" anchor="t">
            <a:noAutofit/>
          </a:bodyPr>
          <a:lstStyle/>
          <a:p>
            <a:pPr/>
          </a:p>
        </p:txBody>
      </p:sp>
      <p:sp>
        <p:nvSpPr>
          <p:cNvPr id="39" name="Texto do Título"/>
          <p:cNvSpPr txBox="1"/>
          <p:nvPr>
            <p:ph type="title"/>
          </p:nvPr>
        </p:nvSpPr>
        <p:spPr>
          <a:xfrm>
            <a:off x="952500" y="635000"/>
            <a:ext cx="5334000" cy="3987800"/>
          </a:xfrm>
          <a:prstGeom prst="rect">
            <a:avLst/>
          </a:prstGeom>
        </p:spPr>
        <p:txBody>
          <a:bodyPr anchor="b"/>
          <a:lstStyle>
            <a:lvl1pPr>
              <a:defRPr sz="6000"/>
            </a:lvl1pPr>
          </a:lstStyle>
          <a:p>
            <a:pPr/>
            <a:r>
              <a:t>Texto do Título</a:t>
            </a:r>
          </a:p>
        </p:txBody>
      </p:sp>
      <p:sp>
        <p:nvSpPr>
          <p:cNvPr id="40" name="Nível de Corpo Um…"/>
          <p:cNvSpPr txBox="1"/>
          <p:nvPr>
            <p:ph type="body" sz="quarter" idx="1"/>
          </p:nvPr>
        </p:nvSpPr>
        <p:spPr>
          <a:xfrm>
            <a:off x="952500" y="4724400"/>
            <a:ext cx="5334000" cy="4114800"/>
          </a:xfrm>
          <a:prstGeom prst="rect">
            <a:avLst/>
          </a:prstGeom>
        </p:spPr>
        <p:txBody>
          <a:bodyPr anchor="t"/>
          <a:lstStyle>
            <a:lvl1pPr marL="0" indent="0" algn="ctr">
              <a:spcBef>
                <a:spcPts val="0"/>
              </a:spcBef>
              <a:buSzTx/>
              <a:buNone/>
              <a:defRPr sz="3700"/>
            </a:lvl1pPr>
            <a:lvl2pPr marL="0" indent="0" algn="ctr">
              <a:spcBef>
                <a:spcPts val="0"/>
              </a:spcBef>
              <a:buSzTx/>
              <a:buNone/>
              <a:defRPr sz="3700"/>
            </a:lvl2pPr>
            <a:lvl3pPr marL="0" indent="0" algn="ctr">
              <a:spcBef>
                <a:spcPts val="0"/>
              </a:spcBef>
              <a:buSzTx/>
              <a:buNone/>
              <a:defRPr sz="3700"/>
            </a:lvl3pPr>
            <a:lvl4pPr marL="0" indent="0" algn="ctr">
              <a:spcBef>
                <a:spcPts val="0"/>
              </a:spcBef>
              <a:buSzTx/>
              <a:buNone/>
              <a:defRPr sz="3700"/>
            </a:lvl4pPr>
            <a:lvl5pPr marL="0" indent="0" algn="ctr">
              <a:spcBef>
                <a:spcPts val="0"/>
              </a:spcBef>
              <a:buSzTx/>
              <a:buNone/>
              <a:defRPr sz="3700"/>
            </a:lvl5pPr>
          </a:lstStyle>
          <a:p>
            <a:pPr/>
            <a:r>
              <a:t>Nível de Corpo Um</a:t>
            </a:r>
          </a:p>
          <a:p>
            <a:pPr lvl="1"/>
            <a:r>
              <a:t>Nível de Corpo Dois</a:t>
            </a:r>
          </a:p>
          <a:p>
            <a:pPr lvl="2"/>
            <a:r>
              <a:t>Nível de Corpo Três</a:t>
            </a:r>
          </a:p>
          <a:p>
            <a:pPr lvl="3"/>
            <a:r>
              <a:t>Nível de Corpo Quatro</a:t>
            </a:r>
          </a:p>
          <a:p>
            <a:pPr lvl="4"/>
            <a:r>
              <a:t>Nível de Corpo Cinco</a:t>
            </a:r>
          </a:p>
        </p:txBody>
      </p:sp>
      <p:sp>
        <p:nvSpPr>
          <p:cNvPr id="41" name="Número do Slide"/>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ítulo - Superior">
    <p:spTree>
      <p:nvGrpSpPr>
        <p:cNvPr id="1" name=""/>
        <p:cNvGrpSpPr/>
        <p:nvPr/>
      </p:nvGrpSpPr>
      <p:grpSpPr>
        <a:xfrm>
          <a:off x="0" y="0"/>
          <a:ext cx="0" cy="0"/>
          <a:chOff x="0" y="0"/>
          <a:chExt cx="0" cy="0"/>
        </a:xfrm>
      </p:grpSpPr>
      <p:sp>
        <p:nvSpPr>
          <p:cNvPr id="48" name="Texto do Título"/>
          <p:cNvSpPr txBox="1"/>
          <p:nvPr>
            <p:ph type="title"/>
          </p:nvPr>
        </p:nvSpPr>
        <p:spPr>
          <a:prstGeom prst="rect">
            <a:avLst/>
          </a:prstGeom>
        </p:spPr>
        <p:txBody>
          <a:bodyPr/>
          <a:lstStyle/>
          <a:p>
            <a:pPr/>
            <a:r>
              <a:t>Texto do Título</a:t>
            </a:r>
          </a:p>
        </p:txBody>
      </p:sp>
      <p:sp>
        <p:nvSpPr>
          <p:cNvPr id="49" name="Número do Slide"/>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ítulo e Marcadores">
    <p:spTree>
      <p:nvGrpSpPr>
        <p:cNvPr id="1" name=""/>
        <p:cNvGrpSpPr/>
        <p:nvPr/>
      </p:nvGrpSpPr>
      <p:grpSpPr>
        <a:xfrm>
          <a:off x="0" y="0"/>
          <a:ext cx="0" cy="0"/>
          <a:chOff x="0" y="0"/>
          <a:chExt cx="0" cy="0"/>
        </a:xfrm>
      </p:grpSpPr>
      <p:sp>
        <p:nvSpPr>
          <p:cNvPr id="56" name="Texto do Título"/>
          <p:cNvSpPr txBox="1"/>
          <p:nvPr>
            <p:ph type="title"/>
          </p:nvPr>
        </p:nvSpPr>
        <p:spPr>
          <a:prstGeom prst="rect">
            <a:avLst/>
          </a:prstGeom>
        </p:spPr>
        <p:txBody>
          <a:bodyPr/>
          <a:lstStyle/>
          <a:p>
            <a:pPr/>
            <a:r>
              <a:t>Texto do Título</a:t>
            </a:r>
          </a:p>
        </p:txBody>
      </p:sp>
      <p:sp>
        <p:nvSpPr>
          <p:cNvPr id="57" name="Nível de Corpo Um…"/>
          <p:cNvSpPr txBox="1"/>
          <p:nvPr>
            <p:ph type="body" idx="1"/>
          </p:nvPr>
        </p:nvSpPr>
        <p:spPr>
          <a:prstGeom prst="rect">
            <a:avLst/>
          </a:prstGeom>
        </p:spPr>
        <p:txBody>
          <a:bodyPr/>
          <a:lstStyle/>
          <a:p>
            <a:pPr/>
            <a:r>
              <a:t>Nível de Corpo Um</a:t>
            </a:r>
          </a:p>
          <a:p>
            <a:pPr lvl="1"/>
            <a:r>
              <a:t>Nível de Corpo Dois</a:t>
            </a:r>
          </a:p>
          <a:p>
            <a:pPr lvl="2"/>
            <a:r>
              <a:t>Nível de Corpo Três</a:t>
            </a:r>
          </a:p>
          <a:p>
            <a:pPr lvl="3"/>
            <a:r>
              <a:t>Nível de Corpo Quatro</a:t>
            </a:r>
          </a:p>
          <a:p>
            <a:pPr lvl="4"/>
            <a:r>
              <a:t>Nível de Corpo Cinco</a:t>
            </a:r>
          </a:p>
        </p:txBody>
      </p:sp>
      <p:sp>
        <p:nvSpPr>
          <p:cNvPr id="58" name="Número do Slide"/>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ítulo, Marcadores e Foto">
    <p:spTree>
      <p:nvGrpSpPr>
        <p:cNvPr id="1" name=""/>
        <p:cNvGrpSpPr/>
        <p:nvPr/>
      </p:nvGrpSpPr>
      <p:grpSpPr>
        <a:xfrm>
          <a:off x="0" y="0"/>
          <a:ext cx="0" cy="0"/>
          <a:chOff x="0" y="0"/>
          <a:chExt cx="0" cy="0"/>
        </a:xfrm>
      </p:grpSpPr>
      <p:sp>
        <p:nvSpPr>
          <p:cNvPr id="65" name="Imagem"/>
          <p:cNvSpPr/>
          <p:nvPr>
            <p:ph type="pic" idx="13"/>
          </p:nvPr>
        </p:nvSpPr>
        <p:spPr>
          <a:xfrm>
            <a:off x="4086225" y="2586566"/>
            <a:ext cx="9429750" cy="6286501"/>
          </a:xfrm>
          <a:prstGeom prst="rect">
            <a:avLst/>
          </a:prstGeom>
        </p:spPr>
        <p:txBody>
          <a:bodyPr lIns="91439" tIns="45719" rIns="91439" bIns="45719" anchor="t">
            <a:noAutofit/>
          </a:bodyPr>
          <a:lstStyle/>
          <a:p>
            <a:pPr/>
          </a:p>
        </p:txBody>
      </p:sp>
      <p:sp>
        <p:nvSpPr>
          <p:cNvPr id="66" name="Texto do Título"/>
          <p:cNvSpPr txBox="1"/>
          <p:nvPr>
            <p:ph type="title"/>
          </p:nvPr>
        </p:nvSpPr>
        <p:spPr>
          <a:prstGeom prst="rect">
            <a:avLst/>
          </a:prstGeom>
        </p:spPr>
        <p:txBody>
          <a:bodyPr/>
          <a:lstStyle/>
          <a:p>
            <a:pPr/>
            <a:r>
              <a:t>Texto do Título</a:t>
            </a:r>
          </a:p>
        </p:txBody>
      </p:sp>
      <p:sp>
        <p:nvSpPr>
          <p:cNvPr id="67" name="Nível de Corpo Um…"/>
          <p:cNvSpPr txBox="1"/>
          <p:nvPr>
            <p:ph type="body" sz="half" idx="1"/>
          </p:nvPr>
        </p:nvSpPr>
        <p:spPr>
          <a:xfrm>
            <a:off x="952500" y="25908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028700" indent="-342900">
              <a:spcBef>
                <a:spcPts val="3200"/>
              </a:spcBef>
              <a:defRPr sz="2800"/>
            </a:lvl3pPr>
            <a:lvl4pPr marL="1371600" indent="-342900">
              <a:spcBef>
                <a:spcPts val="3200"/>
              </a:spcBef>
              <a:defRPr sz="2800"/>
            </a:lvl4pPr>
            <a:lvl5pPr marL="1714500" indent="-342900">
              <a:spcBef>
                <a:spcPts val="3200"/>
              </a:spcBef>
              <a:defRPr sz="2800"/>
            </a:lvl5pPr>
          </a:lstStyle>
          <a:p>
            <a:pPr/>
            <a:r>
              <a:t>Nível de Corpo Um</a:t>
            </a:r>
          </a:p>
          <a:p>
            <a:pPr lvl="1"/>
            <a:r>
              <a:t>Nível de Corpo Dois</a:t>
            </a:r>
          </a:p>
          <a:p>
            <a:pPr lvl="2"/>
            <a:r>
              <a:t>Nível de Corpo Três</a:t>
            </a:r>
          </a:p>
          <a:p>
            <a:pPr lvl="3"/>
            <a:r>
              <a:t>Nível de Corpo Quatro</a:t>
            </a:r>
          </a:p>
          <a:p>
            <a:pPr lvl="4"/>
            <a:r>
              <a:t>Nível de Corpo Cinco</a:t>
            </a:r>
          </a:p>
        </p:txBody>
      </p:sp>
      <p:sp>
        <p:nvSpPr>
          <p:cNvPr id="68" name="Número do Slide"/>
          <p:cNvSpPr txBox="1"/>
          <p:nvPr>
            <p:ph type="sldNum" sz="quarter" idx="2"/>
          </p:nvPr>
        </p:nvSpPr>
        <p:spPr>
          <a:xfrm>
            <a:off x="6328884" y="9296400"/>
            <a:ext cx="340259" cy="342900"/>
          </a:xfrm>
          <a:prstGeom prst="rect">
            <a:avLst/>
          </a:prstGeom>
        </p:spPr>
        <p:txBody>
          <a:bodyPr/>
          <a:lstStyle>
            <a:lvl1pPr>
              <a:defRPr>
                <a:latin typeface="Helvetica Light"/>
                <a:ea typeface="Helvetica Light"/>
                <a:cs typeface="Helvetica Light"/>
                <a:sym typeface="Helvetica Light"/>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Marcadores">
    <p:spTree>
      <p:nvGrpSpPr>
        <p:cNvPr id="1" name=""/>
        <p:cNvGrpSpPr/>
        <p:nvPr/>
      </p:nvGrpSpPr>
      <p:grpSpPr>
        <a:xfrm>
          <a:off x="0" y="0"/>
          <a:ext cx="0" cy="0"/>
          <a:chOff x="0" y="0"/>
          <a:chExt cx="0" cy="0"/>
        </a:xfrm>
      </p:grpSpPr>
      <p:sp>
        <p:nvSpPr>
          <p:cNvPr id="75" name="Nível de Corpo Um…"/>
          <p:cNvSpPr txBox="1"/>
          <p:nvPr>
            <p:ph type="body" idx="1"/>
          </p:nvPr>
        </p:nvSpPr>
        <p:spPr>
          <a:xfrm>
            <a:off x="952500" y="1270000"/>
            <a:ext cx="11099800" cy="7213600"/>
          </a:xfrm>
          <a:prstGeom prst="rect">
            <a:avLst/>
          </a:prstGeom>
        </p:spPr>
        <p:txBody>
          <a:bodyPr/>
          <a:lstStyle/>
          <a:p>
            <a:pPr/>
            <a:r>
              <a:t>Nível de Corpo Um</a:t>
            </a:r>
          </a:p>
          <a:p>
            <a:pPr lvl="1"/>
            <a:r>
              <a:t>Nível de Corpo Dois</a:t>
            </a:r>
          </a:p>
          <a:p>
            <a:pPr lvl="2"/>
            <a:r>
              <a:t>Nível de Corpo Três</a:t>
            </a:r>
          </a:p>
          <a:p>
            <a:pPr lvl="3"/>
            <a:r>
              <a:t>Nível de Corpo Quatro</a:t>
            </a:r>
          </a:p>
          <a:p>
            <a:pPr lvl="4"/>
            <a:r>
              <a:t>Nível de Corpo Cinco</a:t>
            </a:r>
          </a:p>
        </p:txBody>
      </p:sp>
      <p:sp>
        <p:nvSpPr>
          <p:cNvPr id="76" name="Número do Slide"/>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rês Fotos">
    <p:spTree>
      <p:nvGrpSpPr>
        <p:cNvPr id="1" name=""/>
        <p:cNvGrpSpPr/>
        <p:nvPr/>
      </p:nvGrpSpPr>
      <p:grpSpPr>
        <a:xfrm>
          <a:off x="0" y="0"/>
          <a:ext cx="0" cy="0"/>
          <a:chOff x="0" y="0"/>
          <a:chExt cx="0" cy="0"/>
        </a:xfrm>
      </p:grpSpPr>
      <p:sp>
        <p:nvSpPr>
          <p:cNvPr id="83" name="Imagem"/>
          <p:cNvSpPr/>
          <p:nvPr>
            <p:ph type="pic" sz="quarter" idx="13"/>
          </p:nvPr>
        </p:nvSpPr>
        <p:spPr>
          <a:xfrm>
            <a:off x="6680200" y="5029200"/>
            <a:ext cx="6054748" cy="4038600"/>
          </a:xfrm>
          <a:prstGeom prst="rect">
            <a:avLst/>
          </a:prstGeom>
        </p:spPr>
        <p:txBody>
          <a:bodyPr lIns="91439" tIns="45719" rIns="91439" bIns="45719" anchor="t">
            <a:noAutofit/>
          </a:bodyPr>
          <a:lstStyle/>
          <a:p>
            <a:pPr/>
          </a:p>
        </p:txBody>
      </p:sp>
      <p:sp>
        <p:nvSpPr>
          <p:cNvPr id="84" name="Imagem"/>
          <p:cNvSpPr/>
          <p:nvPr>
            <p:ph type="pic" sz="quarter" idx="14"/>
          </p:nvPr>
        </p:nvSpPr>
        <p:spPr>
          <a:xfrm>
            <a:off x="6502400" y="889000"/>
            <a:ext cx="5867400" cy="3911601"/>
          </a:xfrm>
          <a:prstGeom prst="rect">
            <a:avLst/>
          </a:prstGeom>
        </p:spPr>
        <p:txBody>
          <a:bodyPr lIns="91439" tIns="45719" rIns="91439" bIns="45719" anchor="t">
            <a:noAutofit/>
          </a:bodyPr>
          <a:lstStyle/>
          <a:p>
            <a:pPr/>
          </a:p>
        </p:txBody>
      </p:sp>
      <p:sp>
        <p:nvSpPr>
          <p:cNvPr id="85" name="Imagem"/>
          <p:cNvSpPr/>
          <p:nvPr>
            <p:ph type="pic" idx="15"/>
          </p:nvPr>
        </p:nvSpPr>
        <p:spPr>
          <a:xfrm>
            <a:off x="-2374900" y="889000"/>
            <a:ext cx="11982450" cy="7988300"/>
          </a:xfrm>
          <a:prstGeom prst="rect">
            <a:avLst/>
          </a:prstGeom>
        </p:spPr>
        <p:txBody>
          <a:bodyPr lIns="91439" tIns="45719" rIns="91439" bIns="45719" anchor="t">
            <a:noAutofit/>
          </a:bodyPr>
          <a:lstStyle/>
          <a:p>
            <a:pPr/>
          </a:p>
        </p:txBody>
      </p:sp>
      <p:sp>
        <p:nvSpPr>
          <p:cNvPr id="86" name="Número do Slide"/>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Texto do Título"/>
          <p:cNvSpPr txBox="1"/>
          <p:nvPr>
            <p:ph type="title"/>
          </p:nvPr>
        </p:nvSpPr>
        <p:spPr>
          <a:xfrm>
            <a:off x="952500" y="254000"/>
            <a:ext cx="11099800" cy="2159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Texto do Título</a:t>
            </a:r>
          </a:p>
        </p:txBody>
      </p:sp>
      <p:sp>
        <p:nvSpPr>
          <p:cNvPr id="3" name="Nível de Corpo Um…"/>
          <p:cNvSpPr txBox="1"/>
          <p:nvPr>
            <p:ph type="body" idx="1"/>
          </p:nvPr>
        </p:nvSpPr>
        <p:spPr>
          <a:xfrm>
            <a:off x="952500" y="2590800"/>
            <a:ext cx="11099800" cy="6286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Nível de Corpo Um</a:t>
            </a:r>
          </a:p>
          <a:p>
            <a:pPr lvl="1"/>
            <a:r>
              <a:t>Nível de Corpo Dois</a:t>
            </a:r>
          </a:p>
          <a:p>
            <a:pPr lvl="2"/>
            <a:r>
              <a:t>Nível de Corpo Três</a:t>
            </a:r>
          </a:p>
          <a:p>
            <a:pPr lvl="3"/>
            <a:r>
              <a:t>Nível de Corpo Quatro</a:t>
            </a:r>
          </a:p>
          <a:p>
            <a:pPr lvl="4"/>
            <a:r>
              <a:t>Nível de Corpo Cinco</a:t>
            </a:r>
          </a:p>
        </p:txBody>
      </p:sp>
      <p:sp>
        <p:nvSpPr>
          <p:cNvPr id="4" name="Número do Slide"/>
          <p:cNvSpPr txBox="1"/>
          <p:nvPr>
            <p:ph type="sldNum" sz="quarter" idx="2"/>
          </p:nvPr>
        </p:nvSpPr>
        <p:spPr>
          <a:xfrm>
            <a:off x="6328884" y="9296400"/>
            <a:ext cx="340259" cy="324306"/>
          </a:xfrm>
          <a:prstGeom prst="rect">
            <a:avLst/>
          </a:prstGeom>
          <a:ln w="12700">
            <a:miter lim="400000"/>
          </a:ln>
        </p:spPr>
        <p:txBody>
          <a:bodyPr wrap="none" lIns="50800" tIns="50800" rIns="50800" bIns="50800">
            <a:spAutoFit/>
          </a:bodyPr>
          <a:lstStyle>
            <a:lvl1pPr>
              <a:defRPr b="0" sz="1600">
                <a:latin typeface="Helvetica Neue Light"/>
                <a:ea typeface="Helvetica Neue Light"/>
                <a:cs typeface="Helvetica Neue Light"/>
                <a:sym typeface="Helvetica Neue Light"/>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xmlns:p14="http://schemas.microsoft.com/office/powerpoint/2010/main" spd="med" advClick="1"/>
  <p:txStyles>
    <p:titleStyle>
      <a:lvl1pPr marL="0" marR="0" indent="0" algn="ctr" defTabSz="584200" rtl="0" latinLnBrk="0">
        <a:lnSpc>
          <a:spcPct val="100000"/>
        </a:lnSpc>
        <a:spcBef>
          <a:spcPts val="0"/>
        </a:spcBef>
        <a:spcAft>
          <a:spcPts val="0"/>
        </a:spcAft>
        <a:buClrTx/>
        <a:buSzTx/>
        <a:buFontTx/>
        <a:buNone/>
        <a:tabLst/>
        <a:defRPr b="0" baseline="0" cap="none" i="0" spc="0" strike="noStrike" sz="8000" u="none">
          <a:solidFill>
            <a:srgbClr val="000000"/>
          </a:solidFill>
          <a:uFillTx/>
          <a:latin typeface="+mn-lt"/>
          <a:ea typeface="+mn-ea"/>
          <a:cs typeface="+mn-cs"/>
          <a:sym typeface="Helvetica Neue Medium"/>
        </a:defRPr>
      </a:lvl1pPr>
      <a:lvl2pPr marL="0" marR="0" indent="0" algn="ctr" defTabSz="584200" rtl="0" latinLnBrk="0">
        <a:lnSpc>
          <a:spcPct val="100000"/>
        </a:lnSpc>
        <a:spcBef>
          <a:spcPts val="0"/>
        </a:spcBef>
        <a:spcAft>
          <a:spcPts val="0"/>
        </a:spcAft>
        <a:buClrTx/>
        <a:buSzTx/>
        <a:buFontTx/>
        <a:buNone/>
        <a:tabLst/>
        <a:defRPr b="0" baseline="0" cap="none" i="0" spc="0" strike="noStrike" sz="8000" u="none">
          <a:solidFill>
            <a:srgbClr val="000000"/>
          </a:solidFill>
          <a:uFillTx/>
          <a:latin typeface="+mn-lt"/>
          <a:ea typeface="+mn-ea"/>
          <a:cs typeface="+mn-cs"/>
          <a:sym typeface="Helvetica Neue Medium"/>
        </a:defRPr>
      </a:lvl2pPr>
      <a:lvl3pPr marL="0" marR="0" indent="0" algn="ctr" defTabSz="584200" rtl="0" latinLnBrk="0">
        <a:lnSpc>
          <a:spcPct val="100000"/>
        </a:lnSpc>
        <a:spcBef>
          <a:spcPts val="0"/>
        </a:spcBef>
        <a:spcAft>
          <a:spcPts val="0"/>
        </a:spcAft>
        <a:buClrTx/>
        <a:buSzTx/>
        <a:buFontTx/>
        <a:buNone/>
        <a:tabLst/>
        <a:defRPr b="0" baseline="0" cap="none" i="0" spc="0" strike="noStrike" sz="8000" u="none">
          <a:solidFill>
            <a:srgbClr val="000000"/>
          </a:solidFill>
          <a:uFillTx/>
          <a:latin typeface="+mn-lt"/>
          <a:ea typeface="+mn-ea"/>
          <a:cs typeface="+mn-cs"/>
          <a:sym typeface="Helvetica Neue Medium"/>
        </a:defRPr>
      </a:lvl3pPr>
      <a:lvl4pPr marL="0" marR="0" indent="0" algn="ctr" defTabSz="584200" rtl="0" latinLnBrk="0">
        <a:lnSpc>
          <a:spcPct val="100000"/>
        </a:lnSpc>
        <a:spcBef>
          <a:spcPts val="0"/>
        </a:spcBef>
        <a:spcAft>
          <a:spcPts val="0"/>
        </a:spcAft>
        <a:buClrTx/>
        <a:buSzTx/>
        <a:buFontTx/>
        <a:buNone/>
        <a:tabLst/>
        <a:defRPr b="0" baseline="0" cap="none" i="0" spc="0" strike="noStrike" sz="8000" u="none">
          <a:solidFill>
            <a:srgbClr val="000000"/>
          </a:solidFill>
          <a:uFillTx/>
          <a:latin typeface="+mn-lt"/>
          <a:ea typeface="+mn-ea"/>
          <a:cs typeface="+mn-cs"/>
          <a:sym typeface="Helvetica Neue Medium"/>
        </a:defRPr>
      </a:lvl4pPr>
      <a:lvl5pPr marL="0" marR="0" indent="0" algn="ctr" defTabSz="584200" rtl="0" latinLnBrk="0">
        <a:lnSpc>
          <a:spcPct val="100000"/>
        </a:lnSpc>
        <a:spcBef>
          <a:spcPts val="0"/>
        </a:spcBef>
        <a:spcAft>
          <a:spcPts val="0"/>
        </a:spcAft>
        <a:buClrTx/>
        <a:buSzTx/>
        <a:buFontTx/>
        <a:buNone/>
        <a:tabLst/>
        <a:defRPr b="0" baseline="0" cap="none" i="0" spc="0" strike="noStrike" sz="8000" u="none">
          <a:solidFill>
            <a:srgbClr val="000000"/>
          </a:solidFill>
          <a:uFillTx/>
          <a:latin typeface="+mn-lt"/>
          <a:ea typeface="+mn-ea"/>
          <a:cs typeface="+mn-cs"/>
          <a:sym typeface="Helvetica Neue Medium"/>
        </a:defRPr>
      </a:lvl5pPr>
      <a:lvl6pPr marL="0" marR="0" indent="0" algn="ctr" defTabSz="584200" rtl="0" latinLnBrk="0">
        <a:lnSpc>
          <a:spcPct val="100000"/>
        </a:lnSpc>
        <a:spcBef>
          <a:spcPts val="0"/>
        </a:spcBef>
        <a:spcAft>
          <a:spcPts val="0"/>
        </a:spcAft>
        <a:buClrTx/>
        <a:buSzTx/>
        <a:buFontTx/>
        <a:buNone/>
        <a:tabLst/>
        <a:defRPr b="0" baseline="0" cap="none" i="0" spc="0" strike="noStrike" sz="8000" u="none">
          <a:solidFill>
            <a:srgbClr val="000000"/>
          </a:solidFill>
          <a:uFillTx/>
          <a:latin typeface="+mn-lt"/>
          <a:ea typeface="+mn-ea"/>
          <a:cs typeface="+mn-cs"/>
          <a:sym typeface="Helvetica Neue Medium"/>
        </a:defRPr>
      </a:lvl6pPr>
      <a:lvl7pPr marL="0" marR="0" indent="0" algn="ctr" defTabSz="584200" rtl="0" latinLnBrk="0">
        <a:lnSpc>
          <a:spcPct val="100000"/>
        </a:lnSpc>
        <a:spcBef>
          <a:spcPts val="0"/>
        </a:spcBef>
        <a:spcAft>
          <a:spcPts val="0"/>
        </a:spcAft>
        <a:buClrTx/>
        <a:buSzTx/>
        <a:buFontTx/>
        <a:buNone/>
        <a:tabLst/>
        <a:defRPr b="0" baseline="0" cap="none" i="0" spc="0" strike="noStrike" sz="8000" u="none">
          <a:solidFill>
            <a:srgbClr val="000000"/>
          </a:solidFill>
          <a:uFillTx/>
          <a:latin typeface="+mn-lt"/>
          <a:ea typeface="+mn-ea"/>
          <a:cs typeface="+mn-cs"/>
          <a:sym typeface="Helvetica Neue Medium"/>
        </a:defRPr>
      </a:lvl7pPr>
      <a:lvl8pPr marL="0" marR="0" indent="0" algn="ctr" defTabSz="584200" rtl="0" latinLnBrk="0">
        <a:lnSpc>
          <a:spcPct val="100000"/>
        </a:lnSpc>
        <a:spcBef>
          <a:spcPts val="0"/>
        </a:spcBef>
        <a:spcAft>
          <a:spcPts val="0"/>
        </a:spcAft>
        <a:buClrTx/>
        <a:buSzTx/>
        <a:buFontTx/>
        <a:buNone/>
        <a:tabLst/>
        <a:defRPr b="0" baseline="0" cap="none" i="0" spc="0" strike="noStrike" sz="8000" u="none">
          <a:solidFill>
            <a:srgbClr val="000000"/>
          </a:solidFill>
          <a:uFillTx/>
          <a:latin typeface="+mn-lt"/>
          <a:ea typeface="+mn-ea"/>
          <a:cs typeface="+mn-cs"/>
          <a:sym typeface="Helvetica Neue Medium"/>
        </a:defRPr>
      </a:lvl8pPr>
      <a:lvl9pPr marL="0" marR="0" indent="0" algn="ctr" defTabSz="584200" rtl="0" latinLnBrk="0">
        <a:lnSpc>
          <a:spcPct val="100000"/>
        </a:lnSpc>
        <a:spcBef>
          <a:spcPts val="0"/>
        </a:spcBef>
        <a:spcAft>
          <a:spcPts val="0"/>
        </a:spcAft>
        <a:buClrTx/>
        <a:buSzTx/>
        <a:buFontTx/>
        <a:buNone/>
        <a:tabLst/>
        <a:defRPr b="0" baseline="0" cap="none" i="0" spc="0" strike="noStrike" sz="8000" u="none">
          <a:solidFill>
            <a:srgbClr val="000000"/>
          </a:solidFill>
          <a:uFillTx/>
          <a:latin typeface="+mn-lt"/>
          <a:ea typeface="+mn-ea"/>
          <a:cs typeface="+mn-cs"/>
          <a:sym typeface="Helvetica Neue Medium"/>
        </a:defRPr>
      </a:lvl9pPr>
    </p:titleStyle>
    <p:bodyStyle>
      <a:lvl1pPr marL="444500" marR="0" indent="-444500" algn="l" defTabSz="584200" rtl="0" latinLnBrk="0">
        <a:lnSpc>
          <a:spcPct val="100000"/>
        </a:lnSpc>
        <a:spcBef>
          <a:spcPts val="4200"/>
        </a:spcBef>
        <a:spcAft>
          <a:spcPts val="0"/>
        </a:spcAft>
        <a:buClrTx/>
        <a:buSzPct val="145000"/>
        <a:buFontTx/>
        <a:buChar char="•"/>
        <a:tabLst/>
        <a:defRPr b="0" baseline="0" cap="none" i="0" spc="0" strike="noStrike" sz="3200" u="none">
          <a:solidFill>
            <a:srgbClr val="000000"/>
          </a:solidFill>
          <a:uFillTx/>
          <a:latin typeface="Helvetica Neue"/>
          <a:ea typeface="Helvetica Neue"/>
          <a:cs typeface="Helvetica Neue"/>
          <a:sym typeface="Helvetica Neue"/>
        </a:defRPr>
      </a:lvl1pPr>
      <a:lvl2pPr marL="889000" marR="0" indent="-444500" algn="l" defTabSz="584200" rtl="0" latinLnBrk="0">
        <a:lnSpc>
          <a:spcPct val="100000"/>
        </a:lnSpc>
        <a:spcBef>
          <a:spcPts val="4200"/>
        </a:spcBef>
        <a:spcAft>
          <a:spcPts val="0"/>
        </a:spcAft>
        <a:buClrTx/>
        <a:buSzPct val="145000"/>
        <a:buFontTx/>
        <a:buChar char="•"/>
        <a:tabLst/>
        <a:defRPr b="0" baseline="0" cap="none" i="0" spc="0" strike="noStrike" sz="3200" u="none">
          <a:solidFill>
            <a:srgbClr val="000000"/>
          </a:solidFill>
          <a:uFillTx/>
          <a:latin typeface="Helvetica Neue"/>
          <a:ea typeface="Helvetica Neue"/>
          <a:cs typeface="Helvetica Neue"/>
          <a:sym typeface="Helvetica Neue"/>
        </a:defRPr>
      </a:lvl2pPr>
      <a:lvl3pPr marL="1333500" marR="0" indent="-444500" algn="l" defTabSz="584200" rtl="0" latinLnBrk="0">
        <a:lnSpc>
          <a:spcPct val="100000"/>
        </a:lnSpc>
        <a:spcBef>
          <a:spcPts val="4200"/>
        </a:spcBef>
        <a:spcAft>
          <a:spcPts val="0"/>
        </a:spcAft>
        <a:buClrTx/>
        <a:buSzPct val="145000"/>
        <a:buFontTx/>
        <a:buChar char="•"/>
        <a:tabLst/>
        <a:defRPr b="0" baseline="0" cap="none" i="0" spc="0" strike="noStrike" sz="3200" u="none">
          <a:solidFill>
            <a:srgbClr val="000000"/>
          </a:solidFill>
          <a:uFillTx/>
          <a:latin typeface="Helvetica Neue"/>
          <a:ea typeface="Helvetica Neue"/>
          <a:cs typeface="Helvetica Neue"/>
          <a:sym typeface="Helvetica Neue"/>
        </a:defRPr>
      </a:lvl3pPr>
      <a:lvl4pPr marL="1778000" marR="0" indent="-444500" algn="l" defTabSz="584200" rtl="0" latinLnBrk="0">
        <a:lnSpc>
          <a:spcPct val="100000"/>
        </a:lnSpc>
        <a:spcBef>
          <a:spcPts val="4200"/>
        </a:spcBef>
        <a:spcAft>
          <a:spcPts val="0"/>
        </a:spcAft>
        <a:buClrTx/>
        <a:buSzPct val="145000"/>
        <a:buFontTx/>
        <a:buChar char="•"/>
        <a:tabLst/>
        <a:defRPr b="0" baseline="0" cap="none" i="0" spc="0" strike="noStrike" sz="3200" u="none">
          <a:solidFill>
            <a:srgbClr val="000000"/>
          </a:solidFill>
          <a:uFillTx/>
          <a:latin typeface="Helvetica Neue"/>
          <a:ea typeface="Helvetica Neue"/>
          <a:cs typeface="Helvetica Neue"/>
          <a:sym typeface="Helvetica Neue"/>
        </a:defRPr>
      </a:lvl4pPr>
      <a:lvl5pPr marL="2222500" marR="0" indent="-444500" algn="l" defTabSz="584200" rtl="0" latinLnBrk="0">
        <a:lnSpc>
          <a:spcPct val="100000"/>
        </a:lnSpc>
        <a:spcBef>
          <a:spcPts val="4200"/>
        </a:spcBef>
        <a:spcAft>
          <a:spcPts val="0"/>
        </a:spcAft>
        <a:buClrTx/>
        <a:buSzPct val="145000"/>
        <a:buFontTx/>
        <a:buChar char="•"/>
        <a:tabLst/>
        <a:defRPr b="0" baseline="0" cap="none" i="0" spc="0" strike="noStrike" sz="3200" u="none">
          <a:solidFill>
            <a:srgbClr val="000000"/>
          </a:solidFill>
          <a:uFillTx/>
          <a:latin typeface="Helvetica Neue"/>
          <a:ea typeface="Helvetica Neue"/>
          <a:cs typeface="Helvetica Neue"/>
          <a:sym typeface="Helvetica Neue"/>
        </a:defRPr>
      </a:lvl5pPr>
      <a:lvl6pPr marL="2667000" marR="0" indent="-444500" algn="l" defTabSz="584200" rtl="0" latinLnBrk="0">
        <a:lnSpc>
          <a:spcPct val="100000"/>
        </a:lnSpc>
        <a:spcBef>
          <a:spcPts val="4200"/>
        </a:spcBef>
        <a:spcAft>
          <a:spcPts val="0"/>
        </a:spcAft>
        <a:buClrTx/>
        <a:buSzPct val="145000"/>
        <a:buFontTx/>
        <a:buChar char="•"/>
        <a:tabLst/>
        <a:defRPr b="0" baseline="0" cap="none" i="0" spc="0" strike="noStrike" sz="3200" u="none">
          <a:solidFill>
            <a:srgbClr val="000000"/>
          </a:solidFill>
          <a:uFillTx/>
          <a:latin typeface="Helvetica Neue"/>
          <a:ea typeface="Helvetica Neue"/>
          <a:cs typeface="Helvetica Neue"/>
          <a:sym typeface="Helvetica Neue"/>
        </a:defRPr>
      </a:lvl6pPr>
      <a:lvl7pPr marL="3111500" marR="0" indent="-444500" algn="l" defTabSz="584200" rtl="0" latinLnBrk="0">
        <a:lnSpc>
          <a:spcPct val="100000"/>
        </a:lnSpc>
        <a:spcBef>
          <a:spcPts val="4200"/>
        </a:spcBef>
        <a:spcAft>
          <a:spcPts val="0"/>
        </a:spcAft>
        <a:buClrTx/>
        <a:buSzPct val="145000"/>
        <a:buFontTx/>
        <a:buChar char="•"/>
        <a:tabLst/>
        <a:defRPr b="0" baseline="0" cap="none" i="0" spc="0" strike="noStrike" sz="3200" u="none">
          <a:solidFill>
            <a:srgbClr val="000000"/>
          </a:solidFill>
          <a:uFillTx/>
          <a:latin typeface="Helvetica Neue"/>
          <a:ea typeface="Helvetica Neue"/>
          <a:cs typeface="Helvetica Neue"/>
          <a:sym typeface="Helvetica Neue"/>
        </a:defRPr>
      </a:lvl7pPr>
      <a:lvl8pPr marL="3556000" marR="0" indent="-444500" algn="l" defTabSz="584200" rtl="0" latinLnBrk="0">
        <a:lnSpc>
          <a:spcPct val="100000"/>
        </a:lnSpc>
        <a:spcBef>
          <a:spcPts val="4200"/>
        </a:spcBef>
        <a:spcAft>
          <a:spcPts val="0"/>
        </a:spcAft>
        <a:buClrTx/>
        <a:buSzPct val="145000"/>
        <a:buFontTx/>
        <a:buChar char="•"/>
        <a:tabLst/>
        <a:defRPr b="0" baseline="0" cap="none" i="0" spc="0" strike="noStrike" sz="3200" u="none">
          <a:solidFill>
            <a:srgbClr val="000000"/>
          </a:solidFill>
          <a:uFillTx/>
          <a:latin typeface="Helvetica Neue"/>
          <a:ea typeface="Helvetica Neue"/>
          <a:cs typeface="Helvetica Neue"/>
          <a:sym typeface="Helvetica Neue"/>
        </a:defRPr>
      </a:lvl8pPr>
      <a:lvl9pPr marL="4000500" marR="0" indent="-444500" algn="l" defTabSz="584200" rtl="0" latinLnBrk="0">
        <a:lnSpc>
          <a:spcPct val="100000"/>
        </a:lnSpc>
        <a:spcBef>
          <a:spcPts val="4200"/>
        </a:spcBef>
        <a:spcAft>
          <a:spcPts val="0"/>
        </a:spcAft>
        <a:buClrTx/>
        <a:buSzPct val="145000"/>
        <a:buFontTx/>
        <a:buChar char="•"/>
        <a:tabLst/>
        <a:defRPr b="0" baseline="0" cap="none" i="0" spc="0" strike="noStrike" sz="3200" u="none">
          <a:solidFill>
            <a:srgbClr val="000000"/>
          </a:solidFill>
          <a:uFillTx/>
          <a:latin typeface="Helvetica Neue"/>
          <a:ea typeface="Helvetica Neue"/>
          <a:cs typeface="Helvetica Neue"/>
          <a:sym typeface="Helvetica Neue"/>
        </a:defRPr>
      </a:lvl9pPr>
    </p:bodyStyle>
    <p:otherStyle>
      <a:lvl1pPr marL="0" marR="0" indent="0" algn="ctr" defTabSz="58420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Helvetica Neue Light"/>
        </a:defRPr>
      </a:lvl1pPr>
      <a:lvl2pPr marL="0" marR="0" indent="228600" algn="ctr" defTabSz="58420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Helvetica Neue Light"/>
        </a:defRPr>
      </a:lvl2pPr>
      <a:lvl3pPr marL="0" marR="0" indent="457200" algn="ctr" defTabSz="58420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Helvetica Neue Light"/>
        </a:defRPr>
      </a:lvl3pPr>
      <a:lvl4pPr marL="0" marR="0" indent="685800" algn="ctr" defTabSz="58420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Helvetica Neue Light"/>
        </a:defRPr>
      </a:lvl4pPr>
      <a:lvl5pPr marL="0" marR="0" indent="914400" algn="ctr" defTabSz="58420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Helvetica Neue Light"/>
        </a:defRPr>
      </a:lvl5pPr>
      <a:lvl6pPr marL="0" marR="0" indent="1143000" algn="ctr" defTabSz="58420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Helvetica Neue Light"/>
        </a:defRPr>
      </a:lvl6pPr>
      <a:lvl7pPr marL="0" marR="0" indent="1371600" algn="ctr" defTabSz="58420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Helvetica Neue Light"/>
        </a:defRPr>
      </a:lvl7pPr>
      <a:lvl8pPr marL="0" marR="0" indent="1600200" algn="ctr" defTabSz="58420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Helvetica Neue Light"/>
        </a:defRPr>
      </a:lvl8pPr>
      <a:lvl9pPr marL="0" marR="0" indent="1828800" algn="ctr" defTabSz="58420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Helvetica Neue Light"/>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s>

</file>

<file path=ppt/slides/_rels/slide14.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s>

</file>

<file path=ppt/slides/_rels/slide16.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png"/></Relationships>

</file>

<file path=ppt/slides/_rels/slide17.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5.png"/></Relationships>

</file>

<file path=ppt/slides/_rels/slide18.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6.png"/></Relationships>

</file>

<file path=ppt/slides/_rels/slide19.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6.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7.png"/></Relationships>

</file>

<file path=ppt/slides/_rels/slide21.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8.png"/><Relationship Id="rId3" Type="http://schemas.openxmlformats.org/officeDocument/2006/relationships/image" Target="../media/image9.png"/></Relationships>

</file>

<file path=ppt/slides/_rels/slide22.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hyperlink" Target="https://github.com/wwagner33/adpll-vhdl" TargetMode="External"/></Relationships>

</file>

<file path=ppt/slides/_rels/slide27.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0.png"/><Relationship Id="rId3" Type="http://schemas.openxmlformats.org/officeDocument/2006/relationships/image" Target="../media/image11.png"/></Relationships>

</file>

<file path=ppt/slides/_rels/slide28.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2.png"/><Relationship Id="rId3" Type="http://schemas.openxmlformats.org/officeDocument/2006/relationships/image" Target="../media/image13.png"/></Relationships>

</file>

<file path=ppt/slides/_rels/slide29.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4.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5.png"/></Relationships>

</file>

<file path=ppt/slides/_rels/slide31.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6.png"/></Relationships>

</file>

<file path=ppt/slides/_rels/slide32.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7.png"/></Relationships>

</file>

<file path=ppt/slides/_rels/slide33.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8.png"/></Relationships>

</file>

<file path=ppt/slides/_rels/slide34.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9.png"/></Relationships>

</file>

<file path=ppt/slides/_rels/slide35.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0.png"/></Relationships>

</file>

<file path=ppt/slides/_rels/slide36.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1.png"/></Relationships>

</file>

<file path=ppt/slides/_rels/slide37.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2.png"/></Relationships>

</file>

<file path=ppt/slides/_rels/slide38.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3.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4.png"/></Relationships>

</file>

<file path=ppt/slides/_rels/slide41.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5.png"/></Relationships>

</file>

<file path=ppt/slides/_rels/slide42.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6.png"/></Relationships>

</file>

<file path=ppt/slides/_rels/slide43.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7.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9" name="Projeto de ADPLL para sincronia de sinais usando FPGA"/>
          <p:cNvSpPr txBox="1"/>
          <p:nvPr>
            <p:ph type="ctrTitle"/>
          </p:nvPr>
        </p:nvSpPr>
        <p:spPr>
          <a:prstGeom prst="rect">
            <a:avLst/>
          </a:prstGeom>
        </p:spPr>
        <p:txBody>
          <a:bodyPr/>
          <a:lstStyle>
            <a:lvl1pPr defTabSz="502412">
              <a:defRPr sz="6880"/>
            </a:lvl1pPr>
          </a:lstStyle>
          <a:p>
            <a:pPr/>
            <a:r>
              <a:t>Projeto de ADPLL para sincronia de sinais usando FPGA</a:t>
            </a:r>
          </a:p>
        </p:txBody>
      </p:sp>
      <p:sp>
        <p:nvSpPr>
          <p:cNvPr id="120" name="Wellington W. F. Sarmento, Paulo de Tarso C. Pequeno e Ricardo C. Ciarlini"/>
          <p:cNvSpPr txBox="1"/>
          <p:nvPr>
            <p:ph type="subTitle" sz="quarter" idx="1"/>
          </p:nvPr>
        </p:nvSpPr>
        <p:spPr>
          <a:xfrm>
            <a:off x="1270000" y="5035550"/>
            <a:ext cx="10464800" cy="1130300"/>
          </a:xfrm>
          <a:prstGeom prst="rect">
            <a:avLst/>
          </a:prstGeom>
        </p:spPr>
        <p:txBody>
          <a:bodyPr/>
          <a:lstStyle>
            <a:lvl1pPr defTabSz="537463">
              <a:defRPr sz="3404"/>
            </a:lvl1pPr>
          </a:lstStyle>
          <a:p>
            <a:pPr/>
            <a:r>
              <a:t>Wellington W. F. Sarmento, Paulo de Tarso C. Pequeno e Ricardo C. Ciarlini</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7" name="Sine Generator(SineGen)"/>
          <p:cNvSpPr txBox="1"/>
          <p:nvPr>
            <p:ph type="title"/>
          </p:nvPr>
        </p:nvSpPr>
        <p:spPr>
          <a:prstGeom prst="rect">
            <a:avLst/>
          </a:prstGeom>
        </p:spPr>
        <p:txBody>
          <a:bodyPr/>
          <a:lstStyle>
            <a:lvl1pPr defTabSz="554990">
              <a:defRPr sz="7600"/>
            </a:lvl1pPr>
          </a:lstStyle>
          <a:p>
            <a:pPr/>
            <a:r>
              <a:t>Sine Generator(SineGen)</a:t>
            </a:r>
          </a:p>
        </p:txBody>
      </p:sp>
      <p:sp>
        <p:nvSpPr>
          <p:cNvPr id="178" name="Foram capturadas 135 amostras de seno armazenada em um vetor e utilizadas para imprimir um comportamento senoidal ao sinal que alimenta o sistema, bem como o sinal de saída do sistema…"/>
          <p:cNvSpPr txBox="1"/>
          <p:nvPr>
            <p:ph type="body" idx="1"/>
          </p:nvPr>
        </p:nvSpPr>
        <p:spPr>
          <a:prstGeom prst="rect">
            <a:avLst/>
          </a:prstGeom>
        </p:spPr>
        <p:txBody>
          <a:bodyPr/>
          <a:lstStyle/>
          <a:p>
            <a:pPr/>
            <a:r>
              <a:t>Foram capturadas 135 amostras de seno armazenada em um vetor e utilizadas para imprimir um comportamento senoidal ao sinal que alimenta o sistema, bem como o sinal de saída do sistema</a:t>
            </a:r>
          </a:p>
          <a:p>
            <a:pPr/>
            <a:r>
              <a:t>A saída deste circuito é um barramento de 8 bits</a:t>
            </a:r>
          </a:p>
          <a:p>
            <a:pPr/>
            <a:r>
              <a:t>A entrada deste circuito é fornecida pelo DivFreq ou pelo DCO</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0" name="Phase Frequency Detector (PFD)"/>
          <p:cNvSpPr txBox="1"/>
          <p:nvPr>
            <p:ph type="title"/>
          </p:nvPr>
        </p:nvSpPr>
        <p:spPr>
          <a:prstGeom prst="rect">
            <a:avLst/>
          </a:prstGeom>
        </p:spPr>
        <p:txBody>
          <a:bodyPr/>
          <a:lstStyle>
            <a:lvl1pPr defTabSz="484886">
              <a:defRPr sz="6640"/>
            </a:lvl1pPr>
          </a:lstStyle>
          <a:p>
            <a:pPr/>
            <a:r>
              <a:t>Phase Frequency Detector (PFD)</a:t>
            </a:r>
          </a:p>
        </p:txBody>
      </p:sp>
      <p:sp>
        <p:nvSpPr>
          <p:cNvPr id="181" name="Como detector de fase do PLL foi escolhido o circuito Phase Frequency Detector baseado em Flip-flops, proposto por [1]  e sugerido por [2] e [4] para implementação de um ADPLL…"/>
          <p:cNvSpPr txBox="1"/>
          <p:nvPr>
            <p:ph type="body" idx="1"/>
          </p:nvPr>
        </p:nvSpPr>
        <p:spPr>
          <a:prstGeom prst="rect">
            <a:avLst/>
          </a:prstGeom>
        </p:spPr>
        <p:txBody>
          <a:bodyPr/>
          <a:lstStyle/>
          <a:p>
            <a:pPr/>
            <a:r>
              <a:t>Como detector de fase do PLL foi escolhido o circuito Phase Frequency Detector baseado em Flip-flops, proposto por [1]  e sugerido por [2] e [4] para implementação de um ADPLL  </a:t>
            </a:r>
          </a:p>
          <a:p>
            <a:pPr/>
            <a:r>
              <a:t>Sua vantagem frente ao circuito baseado em porta XOR é a possibilidade de detectar mudanças de fase tanto na subida do sinal quanto na descida</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3" name="Comportamento do PFD"/>
          <p:cNvSpPr txBox="1"/>
          <p:nvPr>
            <p:ph type="title"/>
          </p:nvPr>
        </p:nvSpPr>
        <p:spPr>
          <a:prstGeom prst="rect">
            <a:avLst/>
          </a:prstGeom>
        </p:spPr>
        <p:txBody>
          <a:bodyPr/>
          <a:lstStyle>
            <a:lvl1pPr defTabSz="554990">
              <a:defRPr sz="7600"/>
            </a:lvl1pPr>
          </a:lstStyle>
          <a:p>
            <a:pPr/>
            <a:r>
              <a:t>Comportamento do PFD</a:t>
            </a:r>
          </a:p>
        </p:txBody>
      </p:sp>
      <p:sp>
        <p:nvSpPr>
          <p:cNvPr id="184" name="Se a borda de subida de ref estiver adiantada em relação a borda de subida de dcoout, o sinal up será posto em &quot;1&quot; e down vai para &quot;0&quot;.…"/>
          <p:cNvSpPr txBox="1"/>
          <p:nvPr>
            <p:ph type="body" idx="1"/>
          </p:nvPr>
        </p:nvSpPr>
        <p:spPr>
          <a:prstGeom prst="rect">
            <a:avLst/>
          </a:prstGeom>
        </p:spPr>
        <p:txBody>
          <a:bodyPr/>
          <a:lstStyle/>
          <a:p>
            <a:pPr/>
            <a:r>
              <a:t>Se a borda de subida de </a:t>
            </a:r>
            <a:r>
              <a:rPr b="1"/>
              <a:t>ref </a:t>
            </a:r>
            <a:r>
              <a:t>estiver adiantada em relação a borda de subida de </a:t>
            </a:r>
            <a:r>
              <a:rPr b="1"/>
              <a:t>dcoout</a:t>
            </a:r>
            <a:r>
              <a:t>, o sinal </a:t>
            </a:r>
            <a:r>
              <a:rPr b="1"/>
              <a:t>up</a:t>
            </a:r>
            <a:r>
              <a:t> será posto em "1" e </a:t>
            </a:r>
            <a:r>
              <a:rPr b="1"/>
              <a:t>down</a:t>
            </a:r>
            <a:r>
              <a:t> vai para "0".</a:t>
            </a:r>
          </a:p>
          <a:p>
            <a:pPr/>
            <a:r>
              <a:t>Se a borda de subida de </a:t>
            </a:r>
            <a:r>
              <a:rPr b="1"/>
              <a:t>dcoout </a:t>
            </a:r>
            <a:r>
              <a:t>estiver adiantada em relação a borda de subida de </a:t>
            </a:r>
            <a:r>
              <a:rPr b="1"/>
              <a:t>ref</a:t>
            </a:r>
            <a:r>
              <a:t>, o sinal </a:t>
            </a:r>
            <a:r>
              <a:rPr b="1"/>
              <a:t>down</a:t>
            </a:r>
            <a:r>
              <a:t> será posto em "1" e </a:t>
            </a:r>
            <a:r>
              <a:rPr b="1"/>
              <a:t>up</a:t>
            </a:r>
            <a:r>
              <a:t> vai para "0".</a:t>
            </a:r>
          </a:p>
          <a:p>
            <a:pPr/>
            <a:r>
              <a:t>Os sinais </a:t>
            </a:r>
            <a:r>
              <a:rPr b="1"/>
              <a:t>up</a:t>
            </a:r>
            <a:r>
              <a:t> e </a:t>
            </a:r>
            <a:r>
              <a:rPr b="1"/>
              <a:t>down</a:t>
            </a:r>
            <a:r>
              <a:t> serão iguais a 0 se as fases de </a:t>
            </a:r>
            <a:r>
              <a:rPr b="1"/>
              <a:t>ref</a:t>
            </a:r>
            <a:r>
              <a:t> e </a:t>
            </a:r>
            <a:r>
              <a:rPr b="1"/>
              <a:t>div</a:t>
            </a:r>
            <a:r>
              <a:t> forem iguais.</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188" name="Galeria de Imagens"/>
          <p:cNvGrpSpPr/>
          <p:nvPr/>
        </p:nvGrpSpPr>
        <p:grpSpPr>
          <a:xfrm>
            <a:off x="1282700" y="2461224"/>
            <a:ext cx="4591398" cy="4948334"/>
            <a:chOff x="0" y="371181"/>
            <a:chExt cx="4591397" cy="4948332"/>
          </a:xfrm>
        </p:grpSpPr>
        <p:pic>
          <p:nvPicPr>
            <p:cNvPr id="186" name="Captura de Tela 2021-07-05 às 17.18.33.png" descr="Captura de Tela 2021-07-05 às 17.18.33.png"/>
            <p:cNvPicPr>
              <a:picLocks noChangeAspect="1"/>
            </p:cNvPicPr>
            <p:nvPr/>
          </p:nvPicPr>
          <p:blipFill>
            <a:blip r:embed="rId2">
              <a:extLst/>
            </a:blip>
            <a:srcRect l="0" t="0" r="0" b="0"/>
            <a:stretch>
              <a:fillRect/>
            </a:stretch>
          </p:blipFill>
          <p:spPr>
            <a:xfrm>
              <a:off x="0" y="371181"/>
              <a:ext cx="4591398" cy="4038420"/>
            </a:xfrm>
            <a:prstGeom prst="rect">
              <a:avLst/>
            </a:prstGeom>
            <a:ln w="12700" cap="flat">
              <a:noFill/>
              <a:miter lim="400000"/>
            </a:ln>
            <a:effectLst/>
          </p:spPr>
        </p:pic>
        <p:sp>
          <p:nvSpPr>
            <p:cNvPr id="187" name="Circuito do PFD"/>
            <p:cNvSpPr/>
            <p:nvPr/>
          </p:nvSpPr>
          <p:spPr>
            <a:xfrm>
              <a:off x="0" y="4856981"/>
              <a:ext cx="4591398" cy="46253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6200" tIns="76200" rIns="76200" bIns="76200" numCol="1" anchor="t">
              <a:noAutofit/>
            </a:bodyPr>
            <a:lstStyle>
              <a:lvl1pPr>
                <a:defRPr sz="2000"/>
              </a:lvl1pPr>
            </a:lstStyle>
            <a:p>
              <a:pPr/>
              <a:r>
                <a:t>Circuito do PFD</a:t>
              </a:r>
            </a:p>
          </p:txBody>
        </p:sp>
      </p:grpSp>
      <p:sp>
        <p:nvSpPr>
          <p:cNvPr id="189" name="Phase Frequency Detector"/>
          <p:cNvSpPr txBox="1"/>
          <p:nvPr>
            <p:ph type="title"/>
          </p:nvPr>
        </p:nvSpPr>
        <p:spPr>
          <a:prstGeom prst="rect">
            <a:avLst/>
          </a:prstGeom>
        </p:spPr>
        <p:txBody>
          <a:bodyPr/>
          <a:lstStyle>
            <a:lvl1pPr defTabSz="508254">
              <a:defRPr sz="6960"/>
            </a:lvl1pPr>
          </a:lstStyle>
          <a:p>
            <a:pPr/>
            <a:r>
              <a:t>Phase Frequency Detector</a:t>
            </a:r>
          </a:p>
        </p:txBody>
      </p:sp>
      <p:grpSp>
        <p:nvGrpSpPr>
          <p:cNvPr id="192" name="Galeria de Imagens"/>
          <p:cNvGrpSpPr/>
          <p:nvPr/>
        </p:nvGrpSpPr>
        <p:grpSpPr>
          <a:xfrm>
            <a:off x="6718300" y="2490357"/>
            <a:ext cx="5334000" cy="6145643"/>
            <a:chOff x="0" y="217057"/>
            <a:chExt cx="5334000" cy="6145642"/>
          </a:xfrm>
        </p:grpSpPr>
        <p:pic>
          <p:nvPicPr>
            <p:cNvPr id="190" name="Captura de Tela 2021-07-05 às 17.09.10.png" descr="Captura de Tela 2021-07-05 às 17.09.10.png"/>
            <p:cNvPicPr>
              <a:picLocks noChangeAspect="1"/>
            </p:cNvPicPr>
            <p:nvPr/>
          </p:nvPicPr>
          <p:blipFill>
            <a:blip r:embed="rId3">
              <a:extLst/>
            </a:blip>
            <a:srcRect l="0" t="0" r="0" b="0"/>
            <a:stretch>
              <a:fillRect/>
            </a:stretch>
          </p:blipFill>
          <p:spPr>
            <a:xfrm>
              <a:off x="0" y="217057"/>
              <a:ext cx="5334000" cy="5389854"/>
            </a:xfrm>
            <a:prstGeom prst="rect">
              <a:avLst/>
            </a:prstGeom>
            <a:ln w="12700" cap="flat">
              <a:noFill/>
              <a:miter lim="400000"/>
            </a:ln>
            <a:effectLst/>
          </p:spPr>
        </p:pic>
        <p:sp>
          <p:nvSpPr>
            <p:cNvPr id="191" name="Teste efetuado por [4]"/>
            <p:cNvSpPr/>
            <p:nvPr/>
          </p:nvSpPr>
          <p:spPr>
            <a:xfrm>
              <a:off x="0" y="5900167"/>
              <a:ext cx="5334000" cy="46253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6200" tIns="76200" rIns="76200" bIns="76200" numCol="1" anchor="t">
              <a:noAutofit/>
            </a:bodyPr>
            <a:lstStyle>
              <a:lvl1pPr>
                <a:defRPr sz="2000"/>
              </a:lvl1pPr>
            </a:lstStyle>
            <a:p>
              <a:pPr/>
              <a:r>
                <a:t>Teste efetuado por [4]</a:t>
              </a:r>
            </a:p>
          </p:txBody>
        </p:sp>
      </p:grpSp>
      <p:sp>
        <p:nvSpPr>
          <p:cNvPr id="193" name="q1"/>
          <p:cNvSpPr txBox="1"/>
          <p:nvPr/>
        </p:nvSpPr>
        <p:spPr>
          <a:xfrm>
            <a:off x="3498799" y="3350870"/>
            <a:ext cx="470002"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q1</a:t>
            </a:r>
          </a:p>
        </p:txBody>
      </p:sp>
      <p:sp>
        <p:nvSpPr>
          <p:cNvPr id="194" name="q2"/>
          <p:cNvSpPr txBox="1"/>
          <p:nvPr/>
        </p:nvSpPr>
        <p:spPr>
          <a:xfrm>
            <a:off x="3498799" y="5420970"/>
            <a:ext cx="470002"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q2</a:t>
            </a:r>
          </a:p>
        </p:txBody>
      </p:sp>
      <p:sp>
        <p:nvSpPr>
          <p:cNvPr id="195" name="ref_signal"/>
          <p:cNvSpPr txBox="1"/>
          <p:nvPr/>
        </p:nvSpPr>
        <p:spPr>
          <a:xfrm>
            <a:off x="345338" y="3223870"/>
            <a:ext cx="1519124"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ref_signal</a:t>
            </a:r>
          </a:p>
        </p:txBody>
      </p:sp>
      <p:sp>
        <p:nvSpPr>
          <p:cNvPr id="196" name="div_signal"/>
          <p:cNvSpPr txBox="1"/>
          <p:nvPr/>
        </p:nvSpPr>
        <p:spPr>
          <a:xfrm>
            <a:off x="201421" y="5509870"/>
            <a:ext cx="1552957"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div_signal</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8" name="K-counter Loop Filter"/>
          <p:cNvSpPr txBox="1"/>
          <p:nvPr>
            <p:ph type="title"/>
          </p:nvPr>
        </p:nvSpPr>
        <p:spPr>
          <a:prstGeom prst="rect">
            <a:avLst/>
          </a:prstGeom>
        </p:spPr>
        <p:txBody>
          <a:bodyPr/>
          <a:lstStyle/>
          <a:p>
            <a:pPr/>
            <a:r>
              <a:t>K-counter Loop Filter</a:t>
            </a:r>
          </a:p>
        </p:txBody>
      </p:sp>
      <p:sp>
        <p:nvSpPr>
          <p:cNvPr id="199" name="Circuito responsável pelo controle do Oscilador Controlado Digitalmente (DCO)…"/>
          <p:cNvSpPr txBox="1"/>
          <p:nvPr>
            <p:ph type="body" idx="1"/>
          </p:nvPr>
        </p:nvSpPr>
        <p:spPr>
          <a:prstGeom prst="rect">
            <a:avLst/>
          </a:prstGeom>
        </p:spPr>
        <p:txBody>
          <a:bodyPr/>
          <a:lstStyle/>
          <a:p>
            <a:pPr/>
            <a:r>
              <a:t>Circuito responsável pelo controle do Oscilador Controlado Digitalmente (DCO)</a:t>
            </a:r>
          </a:p>
          <a:p>
            <a:pPr/>
            <a:r>
              <a:t>Utilizado em PLLs para aplicação em Telecomunicações</a:t>
            </a:r>
          </a:p>
          <a:p>
            <a:pPr/>
            <a:r>
              <a:t>Sugerido por [2] e [4] para implementação de um ADPLL  </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1" name="K-counter Loop Filter"/>
          <p:cNvSpPr txBox="1"/>
          <p:nvPr>
            <p:ph type="title"/>
          </p:nvPr>
        </p:nvSpPr>
        <p:spPr>
          <a:prstGeom prst="rect">
            <a:avLst/>
          </a:prstGeom>
        </p:spPr>
        <p:txBody>
          <a:bodyPr/>
          <a:lstStyle/>
          <a:p>
            <a:pPr/>
            <a:r>
              <a:t>K-counter Loop Filter</a:t>
            </a:r>
          </a:p>
        </p:txBody>
      </p:sp>
      <p:sp>
        <p:nvSpPr>
          <p:cNvPr id="202" name="Formado por dois contadores crescentes (UP e DOWN)…"/>
          <p:cNvSpPr txBox="1"/>
          <p:nvPr>
            <p:ph type="body" sz="half" idx="1"/>
          </p:nvPr>
        </p:nvSpPr>
        <p:spPr>
          <a:xfrm>
            <a:off x="952500" y="2590800"/>
            <a:ext cx="6187282" cy="6749406"/>
          </a:xfrm>
          <a:prstGeom prst="rect">
            <a:avLst/>
          </a:prstGeom>
        </p:spPr>
        <p:txBody>
          <a:bodyPr/>
          <a:lstStyle/>
          <a:p>
            <a:pPr/>
            <a:r>
              <a:t>Formado por dois contadores crescentes (UP e DOWN)  </a:t>
            </a:r>
          </a:p>
          <a:p>
            <a:pPr/>
            <a:r>
              <a:t>O clock dos contadores é dado por M vezes Fc</a:t>
            </a:r>
          </a:p>
          <a:p>
            <a:pPr/>
            <a:r>
              <a:t>Os valores típicos de M são: 8,16,32…</a:t>
            </a:r>
          </a:p>
        </p:txBody>
      </p:sp>
      <p:grpSp>
        <p:nvGrpSpPr>
          <p:cNvPr id="205" name="Galeria de Imagens"/>
          <p:cNvGrpSpPr/>
          <p:nvPr/>
        </p:nvGrpSpPr>
        <p:grpSpPr>
          <a:xfrm>
            <a:off x="7353299" y="4771396"/>
            <a:ext cx="5334001" cy="2537058"/>
            <a:chOff x="0" y="402844"/>
            <a:chExt cx="5334000" cy="2537056"/>
          </a:xfrm>
        </p:grpSpPr>
        <p:pic>
          <p:nvPicPr>
            <p:cNvPr id="203" name="Captura de Tela 2021-09-07 às 09.17.51.png" descr="Captura de Tela 2021-09-07 às 09.17.51.png"/>
            <p:cNvPicPr>
              <a:picLocks noChangeAspect="1"/>
            </p:cNvPicPr>
            <p:nvPr/>
          </p:nvPicPr>
          <p:blipFill>
            <a:blip r:embed="rId2">
              <a:extLst/>
            </a:blip>
            <a:srcRect l="0" t="0" r="0" b="0"/>
            <a:stretch>
              <a:fillRect/>
            </a:stretch>
          </p:blipFill>
          <p:spPr>
            <a:xfrm>
              <a:off x="0" y="402844"/>
              <a:ext cx="5334000" cy="1595481"/>
            </a:xfrm>
            <a:prstGeom prst="rect">
              <a:avLst/>
            </a:prstGeom>
            <a:ln w="12700" cap="flat">
              <a:noFill/>
              <a:miter lim="400000"/>
            </a:ln>
            <a:effectLst/>
          </p:spPr>
        </p:pic>
        <p:sp>
          <p:nvSpPr>
            <p:cNvPr id="204" name="Diagrama de Blocos. Fonte: [2]"/>
            <p:cNvSpPr/>
            <p:nvPr/>
          </p:nvSpPr>
          <p:spPr>
            <a:xfrm>
              <a:off x="0" y="2477368"/>
              <a:ext cx="5334000" cy="46253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6200" tIns="76200" rIns="76200" bIns="76200" numCol="1" anchor="t">
              <a:noAutofit/>
            </a:bodyPr>
            <a:lstStyle>
              <a:lvl1pPr>
                <a:defRPr sz="2000"/>
              </a:lvl1pPr>
            </a:lstStyle>
            <a:p>
              <a:pPr/>
              <a:r>
                <a:t>Diagrama de Blocos. Fonte: [2]</a:t>
              </a:r>
            </a:p>
          </p:txBody>
        </p:sp>
      </p:gr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7" name="K-counter Loop Filter"/>
          <p:cNvSpPr txBox="1"/>
          <p:nvPr>
            <p:ph type="title"/>
          </p:nvPr>
        </p:nvSpPr>
        <p:spPr>
          <a:prstGeom prst="rect">
            <a:avLst/>
          </a:prstGeom>
        </p:spPr>
        <p:txBody>
          <a:bodyPr/>
          <a:lstStyle/>
          <a:p>
            <a:pPr/>
            <a:r>
              <a:t>K-counter Loop Filter</a:t>
            </a:r>
          </a:p>
        </p:txBody>
      </p:sp>
      <p:sp>
        <p:nvSpPr>
          <p:cNvPr id="208" name="O contador tem um range de 0 à K-1…"/>
          <p:cNvSpPr txBox="1"/>
          <p:nvPr>
            <p:ph type="body" sz="half" idx="1"/>
          </p:nvPr>
        </p:nvSpPr>
        <p:spPr>
          <a:xfrm>
            <a:off x="952500" y="2590800"/>
            <a:ext cx="6187282" cy="6749406"/>
          </a:xfrm>
          <a:prstGeom prst="rect">
            <a:avLst/>
          </a:prstGeom>
        </p:spPr>
        <p:txBody>
          <a:bodyPr/>
          <a:lstStyle/>
          <a:p>
            <a:pPr marL="324485" indent="-324485" defTabSz="426466">
              <a:spcBef>
                <a:spcPts val="3000"/>
              </a:spcBef>
              <a:defRPr sz="2336"/>
            </a:pPr>
            <a:r>
              <a:t>O contador tem um range de 0 à K-1</a:t>
            </a:r>
          </a:p>
          <a:p>
            <a:pPr marL="324485" indent="-324485" defTabSz="426466">
              <a:spcBef>
                <a:spcPts val="3000"/>
              </a:spcBef>
              <a:defRPr sz="2336"/>
            </a:pPr>
            <a:r>
              <a:t>O Down é habilitado quando DN/˜UP está em 1 e UP é habilitado quando DN/˜UP está em 0</a:t>
            </a:r>
          </a:p>
          <a:p>
            <a:pPr marL="324485" indent="-324485" defTabSz="426466">
              <a:spcBef>
                <a:spcPts val="3000"/>
              </a:spcBef>
              <a:defRPr sz="2336"/>
            </a:pPr>
            <a:r>
              <a:t>Quando a contagem excede K-1 ambos os contadores são resetados </a:t>
            </a:r>
          </a:p>
          <a:p>
            <a:pPr marL="324485" indent="-324485" defTabSz="426466">
              <a:spcBef>
                <a:spcPts val="3000"/>
              </a:spcBef>
              <a:defRPr sz="2336"/>
            </a:pPr>
            <a:r>
              <a:t>Quando Down conta valor maior ou igual a K/2, o “Borrow” vai para 1</a:t>
            </a:r>
          </a:p>
          <a:p>
            <a:pPr marL="324485" indent="-324485" defTabSz="426466">
              <a:spcBef>
                <a:spcPts val="3000"/>
              </a:spcBef>
              <a:defRPr sz="2336"/>
            </a:pPr>
            <a:r>
              <a:t>Quando Up conta valor maior ou igual a K/2, “Carry” vai para 1</a:t>
            </a:r>
          </a:p>
          <a:p>
            <a:pPr marL="324485" indent="-324485" defTabSz="426466">
              <a:spcBef>
                <a:spcPts val="3000"/>
              </a:spcBef>
              <a:defRPr sz="2336"/>
            </a:pPr>
            <a:r>
              <a:t>O sinal “Carry” é dado pelo MSB do contador UP  e o “Borrow”, pelo MSB de Down</a:t>
            </a:r>
          </a:p>
        </p:txBody>
      </p:sp>
      <p:grpSp>
        <p:nvGrpSpPr>
          <p:cNvPr id="211" name="Galeria de Imagens"/>
          <p:cNvGrpSpPr/>
          <p:nvPr/>
        </p:nvGrpSpPr>
        <p:grpSpPr>
          <a:xfrm>
            <a:off x="7099300" y="2955412"/>
            <a:ext cx="5334000" cy="4474894"/>
            <a:chOff x="0" y="93386"/>
            <a:chExt cx="5334000" cy="4474892"/>
          </a:xfrm>
        </p:grpSpPr>
        <p:pic>
          <p:nvPicPr>
            <p:cNvPr id="209" name="Captura de Tela 2021-09-07 às 09.18.01.png" descr="Captura de Tela 2021-09-07 às 09.18.01.png"/>
            <p:cNvPicPr>
              <a:picLocks noChangeAspect="1"/>
            </p:cNvPicPr>
            <p:nvPr/>
          </p:nvPicPr>
          <p:blipFill>
            <a:blip r:embed="rId2">
              <a:extLst/>
            </a:blip>
            <a:srcRect l="0" t="0" r="0" b="0"/>
            <a:stretch>
              <a:fillRect/>
            </a:stretch>
          </p:blipFill>
          <p:spPr>
            <a:xfrm>
              <a:off x="0" y="93386"/>
              <a:ext cx="5334000" cy="3842775"/>
            </a:xfrm>
            <a:prstGeom prst="rect">
              <a:avLst/>
            </a:prstGeom>
            <a:ln w="12700" cap="flat">
              <a:noFill/>
              <a:miter lim="400000"/>
            </a:ln>
            <a:effectLst/>
          </p:spPr>
        </p:pic>
        <p:sp>
          <p:nvSpPr>
            <p:cNvPr id="210" name="Diagrama de Tempo. Fonte: [7]"/>
            <p:cNvSpPr/>
            <p:nvPr/>
          </p:nvSpPr>
          <p:spPr>
            <a:xfrm>
              <a:off x="0" y="4105747"/>
              <a:ext cx="5334000" cy="46253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6200" tIns="76200" rIns="76200" bIns="76200" numCol="1" anchor="t">
              <a:noAutofit/>
            </a:bodyPr>
            <a:lstStyle>
              <a:lvl1pPr>
                <a:defRPr sz="2000"/>
              </a:lvl1pPr>
            </a:lstStyle>
            <a:p>
              <a:pPr/>
              <a:r>
                <a:t>Diagrama de Tempo. Fonte: [7]</a:t>
              </a:r>
            </a:p>
          </p:txBody>
        </p:sp>
      </p:gr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3" name="K-counter Loop Filter"/>
          <p:cNvSpPr txBox="1"/>
          <p:nvPr>
            <p:ph type="title"/>
          </p:nvPr>
        </p:nvSpPr>
        <p:spPr>
          <a:prstGeom prst="rect">
            <a:avLst/>
          </a:prstGeom>
        </p:spPr>
        <p:txBody>
          <a:bodyPr/>
          <a:lstStyle/>
          <a:p>
            <a:pPr/>
            <a:r>
              <a:t>K-counter Loop Filter</a:t>
            </a:r>
          </a:p>
        </p:txBody>
      </p:sp>
      <p:sp>
        <p:nvSpPr>
          <p:cNvPr id="214" name="Caso o sinal DN/~UP seja desmembrado em dois (down e up), os sinais Carry e Borrow não serão produzidos consecutivamente…"/>
          <p:cNvSpPr txBox="1"/>
          <p:nvPr>
            <p:ph type="body" sz="half" idx="1"/>
          </p:nvPr>
        </p:nvSpPr>
        <p:spPr>
          <a:xfrm>
            <a:off x="952500" y="2590800"/>
            <a:ext cx="6187282" cy="6749406"/>
          </a:xfrm>
          <a:prstGeom prst="rect">
            <a:avLst/>
          </a:prstGeom>
        </p:spPr>
        <p:txBody>
          <a:bodyPr/>
          <a:lstStyle/>
          <a:p>
            <a:pPr/>
            <a:r>
              <a:t>Caso o sinal DN/~UP seja desmembrado em dois (down e up), os sinais Carry e Borrow não serão produzidos consecutivamente</a:t>
            </a:r>
          </a:p>
          <a:p>
            <a:pPr/>
            <a:r>
              <a:t>O artigo [ 4] exemplifica este caso</a:t>
            </a:r>
          </a:p>
        </p:txBody>
      </p:sp>
      <p:grpSp>
        <p:nvGrpSpPr>
          <p:cNvPr id="217" name="Galeria de Imagens"/>
          <p:cNvGrpSpPr/>
          <p:nvPr/>
        </p:nvGrpSpPr>
        <p:grpSpPr>
          <a:xfrm>
            <a:off x="7099300" y="3916886"/>
            <a:ext cx="5334000" cy="3830920"/>
            <a:chOff x="0" y="1054860"/>
            <a:chExt cx="5334000" cy="3830918"/>
          </a:xfrm>
        </p:grpSpPr>
        <p:pic>
          <p:nvPicPr>
            <p:cNvPr id="215" name="Captura de Tela 2021-09-07 às 20.07.09.png" descr="Captura de Tela 2021-09-07 às 20.07.09.png"/>
            <p:cNvPicPr>
              <a:picLocks noChangeAspect="1"/>
            </p:cNvPicPr>
            <p:nvPr/>
          </p:nvPicPr>
          <p:blipFill>
            <a:blip r:embed="rId2">
              <a:extLst/>
            </a:blip>
            <a:srcRect l="2162" t="0" r="2162" b="0"/>
            <a:stretch>
              <a:fillRect/>
            </a:stretch>
          </p:blipFill>
          <p:spPr>
            <a:xfrm>
              <a:off x="0" y="1054860"/>
              <a:ext cx="5334000" cy="1919827"/>
            </a:xfrm>
            <a:prstGeom prst="rect">
              <a:avLst/>
            </a:prstGeom>
            <a:ln w="12700" cap="flat">
              <a:noFill/>
              <a:miter lim="400000"/>
            </a:ln>
            <a:effectLst/>
          </p:spPr>
        </p:pic>
        <p:sp>
          <p:nvSpPr>
            <p:cNvPr id="216" name="Comportamento de Carry com ref adiantado em relação a adpllout. Fonte: [4]"/>
            <p:cNvSpPr/>
            <p:nvPr/>
          </p:nvSpPr>
          <p:spPr>
            <a:xfrm>
              <a:off x="0" y="4105747"/>
              <a:ext cx="5334000" cy="78003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6200" tIns="76200" rIns="76200" bIns="76200" numCol="1" anchor="t">
              <a:noAutofit/>
            </a:bodyPr>
            <a:lstStyle/>
            <a:p>
              <a:pPr>
                <a:defRPr sz="2000"/>
              </a:pPr>
              <a:r>
                <a:t>Comportamento de Carry com </a:t>
              </a:r>
              <a:r>
                <a:rPr>
                  <a:solidFill>
                    <a:schemeClr val="accent4">
                      <a:hueOff val="-1081314"/>
                      <a:satOff val="4338"/>
                      <a:lumOff val="-8931"/>
                    </a:schemeClr>
                  </a:solidFill>
                </a:rPr>
                <a:t>ref</a:t>
              </a:r>
              <a:r>
                <a:t> adiantado em relação a </a:t>
              </a:r>
              <a:r>
                <a:rPr>
                  <a:solidFill>
                    <a:schemeClr val="accent4">
                      <a:hueOff val="-1081314"/>
                      <a:satOff val="4338"/>
                      <a:lumOff val="-8931"/>
                    </a:schemeClr>
                  </a:solidFill>
                </a:rPr>
                <a:t>adpllout</a:t>
              </a:r>
              <a:r>
                <a:t>. Fonte: [4]</a:t>
              </a:r>
            </a:p>
          </p:txBody>
        </p:sp>
      </p:gr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9" name="Digital Controlled Oscillator (DCO)"/>
          <p:cNvSpPr txBox="1"/>
          <p:nvPr>
            <p:ph type="title"/>
          </p:nvPr>
        </p:nvSpPr>
        <p:spPr>
          <a:prstGeom prst="rect">
            <a:avLst/>
          </a:prstGeom>
        </p:spPr>
        <p:txBody>
          <a:bodyPr/>
          <a:lstStyle>
            <a:lvl1pPr defTabSz="484886">
              <a:defRPr sz="6640"/>
            </a:lvl1pPr>
          </a:lstStyle>
          <a:p>
            <a:pPr/>
            <a:r>
              <a:t>Digital Controlled Oscillator (DCO)</a:t>
            </a:r>
          </a:p>
        </p:txBody>
      </p:sp>
      <p:sp>
        <p:nvSpPr>
          <p:cNvPr id="220" name="O DCO é um oscilador que modifica sua frequência de saída dependendo dos sinais enviados pelo Loop Filter…"/>
          <p:cNvSpPr txBox="1"/>
          <p:nvPr>
            <p:ph type="body" sz="half" idx="1"/>
          </p:nvPr>
        </p:nvSpPr>
        <p:spPr>
          <a:xfrm>
            <a:off x="952500" y="2590800"/>
            <a:ext cx="6187282" cy="6749406"/>
          </a:xfrm>
          <a:prstGeom prst="rect">
            <a:avLst/>
          </a:prstGeom>
        </p:spPr>
        <p:txBody>
          <a:bodyPr/>
          <a:lstStyle/>
          <a:p>
            <a:pPr marL="351155" indent="-351155" defTabSz="461518">
              <a:spcBef>
                <a:spcPts val="3300"/>
              </a:spcBef>
              <a:defRPr sz="2528"/>
            </a:pPr>
            <a:r>
              <a:t>O DCO é um oscilador que modifica sua frequência de saída dependendo dos sinais enviados pelo Loop Filter</a:t>
            </a:r>
          </a:p>
          <a:p>
            <a:pPr marL="351155" indent="-351155" defTabSz="461518">
              <a:spcBef>
                <a:spcPts val="3300"/>
              </a:spcBef>
              <a:defRPr sz="2528"/>
            </a:pPr>
            <a:r>
              <a:t>O DCO usado é basicamente composto por um IDCounter (Increment and Decrement Counter) e um Divisor de Frequência por N</a:t>
            </a:r>
          </a:p>
          <a:p>
            <a:pPr marL="351155" indent="-351155" defTabSz="461518">
              <a:spcBef>
                <a:spcPts val="3300"/>
              </a:spcBef>
              <a:defRPr sz="2528"/>
            </a:pPr>
            <a:r>
              <a:t>Carry é colocado na entrada de INCR e Borrow em DECR (em [3] os sinais foram trocados, conforme pode ser visto em [2], [4] e [7]</a:t>
            </a:r>
          </a:p>
          <a:p>
            <a:pPr marL="351155" indent="-351155" defTabSz="461518">
              <a:spcBef>
                <a:spcPts val="3300"/>
              </a:spcBef>
              <a:defRPr sz="2528"/>
            </a:pPr>
            <a:r>
              <a:t>Se não houver sinais Carries e Borrows, IDCounter divide sua saída OUT por 2 na borda positiva de IDClock</a:t>
            </a:r>
          </a:p>
        </p:txBody>
      </p:sp>
      <p:grpSp>
        <p:nvGrpSpPr>
          <p:cNvPr id="223" name="Galeria de Imagens"/>
          <p:cNvGrpSpPr/>
          <p:nvPr/>
        </p:nvGrpSpPr>
        <p:grpSpPr>
          <a:xfrm>
            <a:off x="7099300" y="3214851"/>
            <a:ext cx="5334000" cy="4532955"/>
            <a:chOff x="0" y="352825"/>
            <a:chExt cx="5334000" cy="4532954"/>
          </a:xfrm>
        </p:grpSpPr>
        <p:pic>
          <p:nvPicPr>
            <p:cNvPr id="221" name="Captura de Tela 2021-09-07 às 09.40.10.png" descr="Captura de Tela 2021-09-07 às 09.40.10.png"/>
            <p:cNvPicPr>
              <a:picLocks noChangeAspect="1"/>
            </p:cNvPicPr>
            <p:nvPr/>
          </p:nvPicPr>
          <p:blipFill>
            <a:blip r:embed="rId2">
              <a:extLst/>
            </a:blip>
            <a:srcRect l="0" t="0" r="0" b="0"/>
            <a:stretch>
              <a:fillRect/>
            </a:stretch>
          </p:blipFill>
          <p:spPr>
            <a:xfrm>
              <a:off x="0" y="352825"/>
              <a:ext cx="5334000" cy="3323897"/>
            </a:xfrm>
            <a:prstGeom prst="rect">
              <a:avLst/>
            </a:prstGeom>
            <a:ln w="12700" cap="flat">
              <a:noFill/>
              <a:miter lim="400000"/>
            </a:ln>
            <a:effectLst/>
          </p:spPr>
        </p:pic>
        <p:sp>
          <p:nvSpPr>
            <p:cNvPr id="222" name="Diagrama de Blocos do DCO. Fonte: Figura modificada de [3]"/>
            <p:cNvSpPr/>
            <p:nvPr/>
          </p:nvSpPr>
          <p:spPr>
            <a:xfrm>
              <a:off x="0" y="4105747"/>
              <a:ext cx="5334000" cy="78003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6200" tIns="76200" rIns="76200" bIns="76200" numCol="1" anchor="t">
              <a:noAutofit/>
            </a:bodyPr>
            <a:lstStyle>
              <a:lvl1pPr>
                <a:defRPr sz="2000"/>
              </a:lvl1pPr>
            </a:lstStyle>
            <a:p>
              <a:pPr/>
              <a:r>
                <a:t>Diagrama de Blocos do DCO. Fonte: Figura modificada de [3]</a:t>
              </a:r>
            </a:p>
          </p:txBody>
        </p:sp>
      </p:grpSp>
      <p:sp>
        <p:nvSpPr>
          <p:cNvPr id="224" name="INCR"/>
          <p:cNvSpPr txBox="1"/>
          <p:nvPr/>
        </p:nvSpPr>
        <p:spPr>
          <a:xfrm>
            <a:off x="9719373" y="3888962"/>
            <a:ext cx="576454" cy="324676"/>
          </a:xfrm>
          <a:prstGeom prst="rect">
            <a:avLst/>
          </a:prstGeom>
          <a:solidFill>
            <a:srgbClr val="FFFFFF"/>
          </a:solidFill>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1500">
                <a:latin typeface="+mn-lt"/>
                <a:ea typeface="+mn-ea"/>
                <a:cs typeface="+mn-cs"/>
                <a:sym typeface="Helvetica Neue Medium"/>
              </a:defRPr>
            </a:lvl1pPr>
          </a:lstStyle>
          <a:p>
            <a:pPr/>
            <a:r>
              <a:t>INCR</a:t>
            </a:r>
          </a:p>
        </p:txBody>
      </p:sp>
      <p:sp>
        <p:nvSpPr>
          <p:cNvPr id="225" name="DECR"/>
          <p:cNvSpPr txBox="1"/>
          <p:nvPr/>
        </p:nvSpPr>
        <p:spPr>
          <a:xfrm>
            <a:off x="9685845" y="3647662"/>
            <a:ext cx="643510" cy="324676"/>
          </a:xfrm>
          <a:prstGeom prst="rect">
            <a:avLst/>
          </a:prstGeom>
          <a:solidFill>
            <a:srgbClr val="FFFFFF"/>
          </a:solidFill>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1500">
                <a:latin typeface="+mn-lt"/>
                <a:ea typeface="+mn-ea"/>
                <a:cs typeface="+mn-cs"/>
                <a:sym typeface="Helvetica Neue Medium"/>
              </a:defRPr>
            </a:lvl1pPr>
          </a:lstStyle>
          <a:p>
            <a:pPr/>
            <a:r>
              <a:t>DECR</a:t>
            </a:r>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7" name="Digital Controlled Oscillator (DCO)"/>
          <p:cNvSpPr txBox="1"/>
          <p:nvPr>
            <p:ph type="title"/>
          </p:nvPr>
        </p:nvSpPr>
        <p:spPr>
          <a:prstGeom prst="rect">
            <a:avLst/>
          </a:prstGeom>
        </p:spPr>
        <p:txBody>
          <a:bodyPr/>
          <a:lstStyle>
            <a:lvl1pPr defTabSz="484886">
              <a:defRPr sz="6640"/>
            </a:lvl1pPr>
          </a:lstStyle>
          <a:p>
            <a:pPr/>
            <a:r>
              <a:t>Digital Controlled Oscillator (DCO)</a:t>
            </a:r>
          </a:p>
        </p:txBody>
      </p:sp>
      <p:sp>
        <p:nvSpPr>
          <p:cNvPr id="228" name="A saída OUT de IDCounter é usada como Clock para o Divisor de Frequência por N…"/>
          <p:cNvSpPr txBox="1"/>
          <p:nvPr>
            <p:ph type="body" sz="half" idx="1"/>
          </p:nvPr>
        </p:nvSpPr>
        <p:spPr>
          <a:xfrm>
            <a:off x="952500" y="2590800"/>
            <a:ext cx="6187282" cy="6749406"/>
          </a:xfrm>
          <a:prstGeom prst="rect">
            <a:avLst/>
          </a:prstGeom>
        </p:spPr>
        <p:txBody>
          <a:bodyPr/>
          <a:lstStyle/>
          <a:p>
            <a:pPr/>
            <a:r>
              <a:t>A saída OUT de IDCounter é usada como Clock para o Divisor de Frequência por N</a:t>
            </a:r>
          </a:p>
          <a:p>
            <a:pPr/>
            <a:r>
              <a:t>Esse divisor de frequência é usado para permitir controle da frequência que alimenta o PFD</a:t>
            </a:r>
          </a:p>
        </p:txBody>
      </p:sp>
      <p:grpSp>
        <p:nvGrpSpPr>
          <p:cNvPr id="231" name="Galeria de Imagens"/>
          <p:cNvGrpSpPr/>
          <p:nvPr/>
        </p:nvGrpSpPr>
        <p:grpSpPr>
          <a:xfrm>
            <a:off x="7099300" y="3214851"/>
            <a:ext cx="5334000" cy="4215455"/>
            <a:chOff x="0" y="352825"/>
            <a:chExt cx="5334000" cy="4215454"/>
          </a:xfrm>
        </p:grpSpPr>
        <p:pic>
          <p:nvPicPr>
            <p:cNvPr id="229" name="Captura de Tela 2021-09-07 às 09.40.10.png" descr="Captura de Tela 2021-09-07 às 09.40.10.png"/>
            <p:cNvPicPr>
              <a:picLocks noChangeAspect="1"/>
            </p:cNvPicPr>
            <p:nvPr/>
          </p:nvPicPr>
          <p:blipFill>
            <a:blip r:embed="rId2">
              <a:extLst/>
            </a:blip>
            <a:srcRect l="0" t="0" r="0" b="0"/>
            <a:stretch>
              <a:fillRect/>
            </a:stretch>
          </p:blipFill>
          <p:spPr>
            <a:xfrm>
              <a:off x="0" y="352825"/>
              <a:ext cx="5334000" cy="3323897"/>
            </a:xfrm>
            <a:prstGeom prst="rect">
              <a:avLst/>
            </a:prstGeom>
            <a:ln w="12700" cap="flat">
              <a:noFill/>
              <a:miter lim="400000"/>
            </a:ln>
            <a:effectLst/>
          </p:spPr>
        </p:pic>
        <p:sp>
          <p:nvSpPr>
            <p:cNvPr id="230" name="Diagrama de Blocos do DCO. Fonte: [4]"/>
            <p:cNvSpPr/>
            <p:nvPr/>
          </p:nvSpPr>
          <p:spPr>
            <a:xfrm>
              <a:off x="0" y="4105747"/>
              <a:ext cx="5334000" cy="46253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6200" tIns="76200" rIns="76200" bIns="76200" numCol="1" anchor="t">
              <a:noAutofit/>
            </a:bodyPr>
            <a:lstStyle>
              <a:lvl1pPr>
                <a:defRPr sz="2000"/>
              </a:lvl1pPr>
            </a:lstStyle>
            <a:p>
              <a:pPr/>
              <a:r>
                <a:t>Diagrama de Blocos do DCO. Fonte: [4]</a:t>
              </a:r>
            </a:p>
          </p:txBody>
        </p:sp>
      </p:grpSp>
      <p:sp>
        <p:nvSpPr>
          <p:cNvPr id="232" name="INCR"/>
          <p:cNvSpPr txBox="1"/>
          <p:nvPr/>
        </p:nvSpPr>
        <p:spPr>
          <a:xfrm>
            <a:off x="9719373" y="3888962"/>
            <a:ext cx="576454" cy="324676"/>
          </a:xfrm>
          <a:prstGeom prst="rect">
            <a:avLst/>
          </a:prstGeom>
          <a:solidFill>
            <a:srgbClr val="FFFFFF"/>
          </a:solidFill>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1500">
                <a:latin typeface="+mn-lt"/>
                <a:ea typeface="+mn-ea"/>
                <a:cs typeface="+mn-cs"/>
                <a:sym typeface="Helvetica Neue Medium"/>
              </a:defRPr>
            </a:lvl1pPr>
          </a:lstStyle>
          <a:p>
            <a:pPr/>
            <a:r>
              <a:t>INCR</a:t>
            </a:r>
          </a:p>
        </p:txBody>
      </p:sp>
      <p:sp>
        <p:nvSpPr>
          <p:cNvPr id="233" name="DECR"/>
          <p:cNvSpPr txBox="1"/>
          <p:nvPr/>
        </p:nvSpPr>
        <p:spPr>
          <a:xfrm>
            <a:off x="9685845" y="3647662"/>
            <a:ext cx="643510" cy="324676"/>
          </a:xfrm>
          <a:prstGeom prst="rect">
            <a:avLst/>
          </a:prstGeom>
          <a:solidFill>
            <a:srgbClr val="FFFFFF"/>
          </a:solidFill>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1500">
                <a:latin typeface="+mn-lt"/>
                <a:ea typeface="+mn-ea"/>
                <a:cs typeface="+mn-cs"/>
                <a:sym typeface="Helvetica Neue Medium"/>
              </a:defRPr>
            </a:lvl1pPr>
          </a:lstStyle>
          <a:p>
            <a:pPr/>
            <a:r>
              <a:t>DECR</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2" name="Resumo"/>
          <p:cNvSpPr txBox="1"/>
          <p:nvPr>
            <p:ph type="title"/>
          </p:nvPr>
        </p:nvSpPr>
        <p:spPr>
          <a:prstGeom prst="rect">
            <a:avLst/>
          </a:prstGeom>
        </p:spPr>
        <p:txBody>
          <a:bodyPr/>
          <a:lstStyle/>
          <a:p>
            <a:pPr/>
            <a:r>
              <a:t>Resumo</a:t>
            </a:r>
          </a:p>
        </p:txBody>
      </p:sp>
      <p:sp>
        <p:nvSpPr>
          <p:cNvPr id="123" name="Conceitos básicos…"/>
          <p:cNvSpPr txBox="1"/>
          <p:nvPr>
            <p:ph type="body" idx="1"/>
          </p:nvPr>
        </p:nvSpPr>
        <p:spPr>
          <a:prstGeom prst="rect">
            <a:avLst/>
          </a:prstGeom>
        </p:spPr>
        <p:txBody>
          <a:bodyPr/>
          <a:lstStyle/>
          <a:p>
            <a:pPr/>
            <a:r>
              <a:t>Conceitos básicos</a:t>
            </a:r>
          </a:p>
          <a:p>
            <a:pPr/>
            <a:r>
              <a:t>Visão Geral</a:t>
            </a:r>
          </a:p>
          <a:p>
            <a:pPr/>
            <a:r>
              <a:t>Problema</a:t>
            </a:r>
          </a:p>
          <a:p>
            <a:pPr/>
            <a:r>
              <a:t>Projeto</a:t>
            </a:r>
          </a:p>
          <a:p>
            <a:pPr/>
            <a:r>
              <a:t>Implementação VHDL e Testes</a:t>
            </a: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5" name="Digital Controlled Oscillator (DCO)"/>
          <p:cNvSpPr txBox="1"/>
          <p:nvPr>
            <p:ph type="title"/>
          </p:nvPr>
        </p:nvSpPr>
        <p:spPr>
          <a:prstGeom prst="rect">
            <a:avLst/>
          </a:prstGeom>
        </p:spPr>
        <p:txBody>
          <a:bodyPr/>
          <a:lstStyle>
            <a:lvl1pPr defTabSz="484886">
              <a:defRPr sz="6640"/>
            </a:lvl1pPr>
          </a:lstStyle>
          <a:p>
            <a:pPr/>
            <a:r>
              <a:t>Digital Controlled Oscillator (DCO)</a:t>
            </a:r>
          </a:p>
        </p:txBody>
      </p:sp>
      <p:sp>
        <p:nvSpPr>
          <p:cNvPr id="236" name="Se Carry estiver presente na entrada de IDCounter, um 1/2 ciclo é adicionado a OUT…"/>
          <p:cNvSpPr txBox="1"/>
          <p:nvPr>
            <p:ph type="body" sz="half" idx="1"/>
          </p:nvPr>
        </p:nvSpPr>
        <p:spPr>
          <a:xfrm>
            <a:off x="952500" y="2590800"/>
            <a:ext cx="5690245" cy="6749406"/>
          </a:xfrm>
          <a:prstGeom prst="rect">
            <a:avLst/>
          </a:prstGeom>
        </p:spPr>
        <p:txBody>
          <a:bodyPr/>
          <a:lstStyle/>
          <a:p>
            <a:pPr/>
            <a:r>
              <a:t>Se Carry estiver presente na entrada de IDCounter, um 1/2 ciclo é adicionado a OUT</a:t>
            </a:r>
          </a:p>
          <a:p>
            <a:pPr>
              <a:defRPr>
                <a:solidFill>
                  <a:schemeClr val="accent5">
                    <a:hueOff val="-82419"/>
                    <a:satOff val="-9513"/>
                    <a:lumOff val="-16343"/>
                  </a:schemeClr>
                </a:solidFill>
              </a:defRPr>
            </a:pPr>
            <a:r>
              <a:rPr>
                <a:solidFill>
                  <a:srgbClr val="000000"/>
                </a:solidFill>
              </a:rPr>
              <a:t>Se Borrow estiver presente na entrada de IDCounter, um 1/2 ciclo é subtraído de OUT </a:t>
            </a:r>
            <a:r>
              <a:t> </a:t>
            </a:r>
          </a:p>
        </p:txBody>
      </p:sp>
      <p:grpSp>
        <p:nvGrpSpPr>
          <p:cNvPr id="239" name="Galeria de Imagens"/>
          <p:cNvGrpSpPr/>
          <p:nvPr/>
        </p:nvGrpSpPr>
        <p:grpSpPr>
          <a:xfrm>
            <a:off x="6890940" y="4200061"/>
            <a:ext cx="6037859" cy="3167241"/>
            <a:chOff x="0" y="660122"/>
            <a:chExt cx="6037857" cy="3167240"/>
          </a:xfrm>
        </p:grpSpPr>
        <p:pic>
          <p:nvPicPr>
            <p:cNvPr id="237" name="Captura de Tela 2021-09-07 às 09.41.21.png" descr="Captura de Tela 2021-09-07 às 09.41.21.png"/>
            <p:cNvPicPr>
              <a:picLocks noChangeAspect="1"/>
            </p:cNvPicPr>
            <p:nvPr/>
          </p:nvPicPr>
          <p:blipFill>
            <a:blip r:embed="rId2">
              <a:extLst/>
            </a:blip>
            <a:srcRect l="0" t="0" r="0" b="0"/>
            <a:stretch>
              <a:fillRect/>
            </a:stretch>
          </p:blipFill>
          <p:spPr>
            <a:xfrm>
              <a:off x="0" y="660122"/>
              <a:ext cx="6037858" cy="1968387"/>
            </a:xfrm>
            <a:prstGeom prst="rect">
              <a:avLst/>
            </a:prstGeom>
            <a:ln w="12700" cap="flat">
              <a:noFill/>
              <a:miter lim="400000"/>
            </a:ln>
            <a:effectLst/>
          </p:spPr>
        </p:pic>
        <p:sp>
          <p:nvSpPr>
            <p:cNvPr id="238" name="Diagrama de Tempo de INCR e DECR. Fonte: [3]"/>
            <p:cNvSpPr/>
            <p:nvPr/>
          </p:nvSpPr>
          <p:spPr>
            <a:xfrm>
              <a:off x="0" y="3364831"/>
              <a:ext cx="6037858" cy="46253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6200" tIns="76200" rIns="76200" bIns="76200" numCol="1" anchor="t">
              <a:noAutofit/>
            </a:bodyPr>
            <a:lstStyle>
              <a:lvl1pPr>
                <a:defRPr sz="2000"/>
              </a:lvl1pPr>
            </a:lstStyle>
            <a:p>
              <a:pPr/>
              <a:r>
                <a:t>Diagrama de Tempo de INCR e DECR. Fonte: [3]</a:t>
              </a:r>
            </a:p>
          </p:txBody>
        </p:sp>
      </p:grpSp>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1" name="Digital Controlled Oscillator (DCO)"/>
          <p:cNvSpPr txBox="1"/>
          <p:nvPr>
            <p:ph type="title"/>
          </p:nvPr>
        </p:nvSpPr>
        <p:spPr>
          <a:prstGeom prst="rect">
            <a:avLst/>
          </a:prstGeom>
        </p:spPr>
        <p:txBody>
          <a:bodyPr/>
          <a:lstStyle>
            <a:lvl1pPr defTabSz="484886">
              <a:defRPr sz="6640"/>
            </a:lvl1pPr>
          </a:lstStyle>
          <a:p>
            <a:pPr/>
            <a:r>
              <a:t>Digital Controlled Oscillator (DCO)</a:t>
            </a:r>
          </a:p>
        </p:txBody>
      </p:sp>
      <p:sp>
        <p:nvSpPr>
          <p:cNvPr id="242" name="A saída de IDCounter é IDout…"/>
          <p:cNvSpPr txBox="1"/>
          <p:nvPr>
            <p:ph type="body" sz="half" idx="1"/>
          </p:nvPr>
        </p:nvSpPr>
        <p:spPr>
          <a:xfrm>
            <a:off x="952500" y="2590800"/>
            <a:ext cx="6187282" cy="6749406"/>
          </a:xfrm>
          <a:prstGeom prst="rect">
            <a:avLst/>
          </a:prstGeom>
        </p:spPr>
        <p:txBody>
          <a:bodyPr/>
          <a:lstStyle/>
          <a:p>
            <a:pPr marL="422275" indent="-422275" defTabSz="554990">
              <a:spcBef>
                <a:spcPts val="3900"/>
              </a:spcBef>
              <a:defRPr sz="3040"/>
            </a:pPr>
            <a:r>
              <a:t>A saída de IDCounter é IDout </a:t>
            </a:r>
          </a:p>
          <a:p>
            <a:pPr marL="422275" indent="-422275" defTabSz="554990">
              <a:spcBef>
                <a:spcPts val="3900"/>
              </a:spcBef>
              <a:defRPr sz="3040"/>
            </a:pPr>
            <a:r>
              <a:t>A função lógica de IDCounter, usando um TFF pode ser vista na figura à direita</a:t>
            </a:r>
          </a:p>
          <a:p>
            <a:pPr marL="422275" indent="-422275" defTabSz="554990">
              <a:spcBef>
                <a:spcPts val="3900"/>
              </a:spcBef>
              <a:defRPr sz="3040"/>
            </a:pPr>
            <a:r>
              <a:t>O T-Flipflop muda seu valor de saída em cada borda positiva de IDClock se nenhum sinal Carry ou Borrow estiver presente</a:t>
            </a:r>
          </a:p>
          <a:p>
            <a:pPr marL="422275" indent="-422275" defTabSz="554990">
              <a:spcBef>
                <a:spcPts val="3900"/>
              </a:spcBef>
              <a:defRPr sz="3040"/>
            </a:pPr>
            <a:r>
              <a:t>Na figura pode ser visto o sinal Carry aplicado quando o T-Flipflop estiver em “0”</a:t>
            </a:r>
          </a:p>
        </p:txBody>
      </p:sp>
      <p:grpSp>
        <p:nvGrpSpPr>
          <p:cNvPr id="245" name="Galeria de Imagens"/>
          <p:cNvGrpSpPr/>
          <p:nvPr/>
        </p:nvGrpSpPr>
        <p:grpSpPr>
          <a:xfrm>
            <a:off x="7429499" y="4813212"/>
            <a:ext cx="5334001" cy="4801494"/>
            <a:chOff x="0" y="0"/>
            <a:chExt cx="5334000" cy="4801492"/>
          </a:xfrm>
        </p:grpSpPr>
        <p:pic>
          <p:nvPicPr>
            <p:cNvPr id="243" name="Captura de Tela 2021-09-07 às 09.44.03.png" descr="Captura de Tela 2021-09-07 às 09.44.03.png"/>
            <p:cNvPicPr>
              <a:picLocks noChangeAspect="1"/>
            </p:cNvPicPr>
            <p:nvPr/>
          </p:nvPicPr>
          <p:blipFill>
            <a:blip r:embed="rId2">
              <a:extLst/>
            </a:blip>
            <a:srcRect l="0" t="0" r="0" b="0"/>
            <a:stretch>
              <a:fillRect/>
            </a:stretch>
          </p:blipFill>
          <p:spPr>
            <a:xfrm>
              <a:off x="299843" y="0"/>
              <a:ext cx="4734314" cy="3945261"/>
            </a:xfrm>
            <a:prstGeom prst="rect">
              <a:avLst/>
            </a:prstGeom>
            <a:ln w="12700" cap="flat">
              <a:noFill/>
              <a:miter lim="400000"/>
            </a:ln>
            <a:effectLst/>
          </p:spPr>
        </p:pic>
        <p:sp>
          <p:nvSpPr>
            <p:cNvPr id="244" name="Diagrama de Tempo de Carry e Borrow. Fonte: [6]"/>
            <p:cNvSpPr/>
            <p:nvPr/>
          </p:nvSpPr>
          <p:spPr>
            <a:xfrm>
              <a:off x="0" y="4021460"/>
              <a:ext cx="5334000" cy="78003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6200" tIns="76200" rIns="76200" bIns="76200" numCol="1" anchor="t">
              <a:noAutofit/>
            </a:bodyPr>
            <a:lstStyle>
              <a:lvl1pPr>
                <a:defRPr sz="2000"/>
              </a:lvl1pPr>
            </a:lstStyle>
            <a:p>
              <a:pPr/>
              <a:r>
                <a:t>Diagrama de Tempo de Carry e Borrow. Fonte: [6]</a:t>
              </a:r>
            </a:p>
          </p:txBody>
        </p:sp>
      </p:grpSp>
      <p:grpSp>
        <p:nvGrpSpPr>
          <p:cNvPr id="248" name="Galeria de Imagens"/>
          <p:cNvGrpSpPr/>
          <p:nvPr/>
        </p:nvGrpSpPr>
        <p:grpSpPr>
          <a:xfrm>
            <a:off x="7239000" y="2785519"/>
            <a:ext cx="5334000" cy="1482487"/>
            <a:chOff x="0" y="326245"/>
            <a:chExt cx="5334000" cy="1482486"/>
          </a:xfrm>
        </p:grpSpPr>
        <p:pic>
          <p:nvPicPr>
            <p:cNvPr id="246" name="Captura de Tela 2021-09-07 às 09.41.14.png" descr="Captura de Tela 2021-09-07 às 09.41.14.png"/>
            <p:cNvPicPr>
              <a:picLocks noChangeAspect="1"/>
            </p:cNvPicPr>
            <p:nvPr/>
          </p:nvPicPr>
          <p:blipFill>
            <a:blip r:embed="rId3">
              <a:extLst/>
            </a:blip>
            <a:srcRect l="0" t="0" r="0" b="0"/>
            <a:stretch>
              <a:fillRect/>
            </a:stretch>
          </p:blipFill>
          <p:spPr>
            <a:xfrm>
              <a:off x="0" y="326245"/>
              <a:ext cx="5334000" cy="617510"/>
            </a:xfrm>
            <a:prstGeom prst="rect">
              <a:avLst/>
            </a:prstGeom>
            <a:ln w="12700" cap="flat">
              <a:noFill/>
              <a:miter lim="400000"/>
            </a:ln>
            <a:effectLst/>
          </p:spPr>
        </p:pic>
        <p:sp>
          <p:nvSpPr>
            <p:cNvPr id="247" name="Função Lógica de IDCounter. Fonte: [4]"/>
            <p:cNvSpPr/>
            <p:nvPr/>
          </p:nvSpPr>
          <p:spPr>
            <a:xfrm>
              <a:off x="0" y="1346200"/>
              <a:ext cx="5334000" cy="46253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6200" tIns="76200" rIns="76200" bIns="76200" numCol="1" anchor="t">
              <a:noAutofit/>
            </a:bodyPr>
            <a:lstStyle>
              <a:lvl1pPr>
                <a:defRPr sz="2000"/>
              </a:lvl1pPr>
            </a:lstStyle>
            <a:p>
              <a:pPr/>
              <a:r>
                <a:t>Função Lógica de IDCounter. Fonte: [4]</a:t>
              </a:r>
            </a:p>
          </p:txBody>
        </p:sp>
      </p:grpSp>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0" name="Dados de Projeto"/>
          <p:cNvSpPr txBox="1"/>
          <p:nvPr>
            <p:ph type="title"/>
          </p:nvPr>
        </p:nvSpPr>
        <p:spPr>
          <a:prstGeom prst="rect">
            <a:avLst/>
          </a:prstGeom>
        </p:spPr>
        <p:txBody>
          <a:bodyPr/>
          <a:lstStyle/>
          <a:p>
            <a:pPr defTabSz="484886">
              <a:defRPr sz="6640"/>
            </a:pPr>
            <a:br/>
            <a:r>
              <a:t>Dados de Projeto</a:t>
            </a:r>
          </a:p>
        </p:txBody>
      </p:sp>
      <p:sp>
        <p:nvSpPr>
          <p:cNvPr id="251" name="Parâmetros sugeridos em [4][5] e utilizados para o projeto do ADPLL…"/>
          <p:cNvSpPr txBox="1"/>
          <p:nvPr>
            <p:ph type="body" idx="1"/>
          </p:nvPr>
        </p:nvSpPr>
        <p:spPr>
          <a:prstGeom prst="rect">
            <a:avLst/>
          </a:prstGeom>
        </p:spPr>
        <p:txBody>
          <a:bodyPr/>
          <a:lstStyle/>
          <a:p>
            <a:pPr marL="355600" indent="-355600" defTabSz="467359">
              <a:spcBef>
                <a:spcPts val="3300"/>
              </a:spcBef>
              <a:defRPr sz="2560"/>
            </a:pPr>
            <a:r>
              <a:t>Parâmetros sugeridos em [4][5] e utilizados para o projeto do ADPLL</a:t>
            </a:r>
          </a:p>
          <a:p>
            <a:pPr marL="355600" indent="-355600" defTabSz="467359">
              <a:spcBef>
                <a:spcPts val="3300"/>
              </a:spcBef>
              <a:defRPr sz="2560"/>
            </a:pPr>
            <a:r>
              <a:t>IDClock = 2NFc (eq. 1)</a:t>
            </a:r>
          </a:p>
          <a:p>
            <a:pPr marL="355600" indent="-355600" defTabSz="467359">
              <a:spcBef>
                <a:spcPts val="3300"/>
              </a:spcBef>
              <a:defRPr sz="2560"/>
            </a:pPr>
            <a:r>
              <a:t>M = 2N (eq. 2) , usado para determinar KClock=MFc (Loop Filter)</a:t>
            </a:r>
          </a:p>
          <a:p>
            <a:pPr marL="355600" indent="-355600" defTabSz="467359">
              <a:spcBef>
                <a:spcPts val="3300"/>
              </a:spcBef>
              <a:defRPr sz="2560"/>
            </a:pPr>
            <a:r>
              <a:t>Onde,</a:t>
            </a:r>
          </a:p>
          <a:p>
            <a:pPr lvl="1" marL="711200" indent="-355600" defTabSz="467359">
              <a:spcBef>
                <a:spcPts val="3300"/>
              </a:spcBef>
              <a:defRPr sz="1920"/>
            </a:pPr>
            <a:r>
              <a:rPr b="1"/>
              <a:t>IDClock:</a:t>
            </a:r>
            <a:r>
              <a:t> Sinal de Clock do DCO</a:t>
            </a:r>
          </a:p>
          <a:p>
            <a:pPr lvl="1" marL="711200" indent="-355600" defTabSz="467359">
              <a:spcBef>
                <a:spcPts val="3300"/>
              </a:spcBef>
              <a:defRPr sz="1920"/>
            </a:pPr>
            <a:r>
              <a:rPr b="1"/>
              <a:t>Fc: </a:t>
            </a:r>
            <a:r>
              <a:t>Frequência Centro</a:t>
            </a:r>
          </a:p>
          <a:p>
            <a:pPr lvl="1" marL="711200" indent="-355600" defTabSz="467359">
              <a:spcBef>
                <a:spcPts val="3300"/>
              </a:spcBef>
              <a:defRPr sz="1920"/>
            </a:pPr>
            <a:r>
              <a:rPr b="1"/>
              <a:t>N:</a:t>
            </a:r>
            <a:r>
              <a:t> Usado no Divisor de Frequência por N do DCO</a:t>
            </a:r>
          </a:p>
          <a:p>
            <a:pPr lvl="1" marL="622300" indent="-266700" defTabSz="467359">
              <a:spcBef>
                <a:spcPts val="3300"/>
              </a:spcBef>
              <a:defRPr sz="2560"/>
            </a:pPr>
            <a:r>
              <a:rPr b="1" sz="1920"/>
              <a:t>M:</a:t>
            </a:r>
            <a:r>
              <a:rPr sz="1920"/>
              <a:t> Usado para determinar a frequência de operação do K-counter </a:t>
            </a:r>
            <a:br/>
          </a:p>
        </p:txBody>
      </p:sp>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3" name="Dados de Projeto"/>
          <p:cNvSpPr txBox="1"/>
          <p:nvPr>
            <p:ph type="title"/>
          </p:nvPr>
        </p:nvSpPr>
        <p:spPr>
          <a:prstGeom prst="rect">
            <a:avLst/>
          </a:prstGeom>
        </p:spPr>
        <p:txBody>
          <a:bodyPr/>
          <a:lstStyle/>
          <a:p>
            <a:pPr defTabSz="484886">
              <a:defRPr sz="6640"/>
            </a:pPr>
            <a:br/>
            <a:r>
              <a:t>Dados de Projeto</a:t>
            </a:r>
          </a:p>
        </p:txBody>
      </p:sp>
      <p:sp>
        <p:nvSpPr>
          <p:cNvPr id="254" name="M= 2K (eq. 3) (2K se for um detector de fase baseado em Flip-flop ou se o detector de fase for XOR o valor é 4K)…"/>
          <p:cNvSpPr txBox="1"/>
          <p:nvPr>
            <p:ph type="body" idx="1"/>
          </p:nvPr>
        </p:nvSpPr>
        <p:spPr>
          <a:prstGeom prst="rect">
            <a:avLst/>
          </a:prstGeom>
        </p:spPr>
        <p:txBody>
          <a:bodyPr/>
          <a:lstStyle/>
          <a:p>
            <a:pPr/>
            <a:r>
              <a:t>M= 2K (eq. 3) (2K se for um detector de fase baseado em Flip-flop ou se o detector de fase for XOR o valor é 4K)</a:t>
            </a:r>
          </a:p>
          <a:p>
            <a:pPr/>
            <a:r>
              <a:t>Onde,</a:t>
            </a:r>
          </a:p>
          <a:p>
            <a:pPr lvl="1">
              <a:defRPr sz="2400"/>
            </a:pPr>
            <a:r>
              <a:rPr b="1"/>
              <a:t>K: </a:t>
            </a:r>
            <a:r>
              <a:t>Módulo dos contadores do Filtro de Loop (K-Counter)</a:t>
            </a:r>
          </a:p>
          <a:p>
            <a:pPr lvl="1">
              <a:defRPr sz="2400"/>
            </a:pPr>
            <a:r>
              <a:rPr b="1"/>
              <a:t>N:</a:t>
            </a:r>
            <a:r>
              <a:t> Usado no Divisor de Frequência por N do DCO</a:t>
            </a:r>
          </a:p>
          <a:p>
            <a:pPr lvl="1" marL="777875" indent="-333375"/>
            <a:r>
              <a:rPr b="1" sz="2400"/>
              <a:t>M:</a:t>
            </a:r>
            <a:r>
              <a:rPr sz="2400"/>
              <a:t> Usado para determinar a frequência de operação do K-counter </a:t>
            </a:r>
            <a:br/>
          </a:p>
        </p:txBody>
      </p:sp>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6" name="Implementação VHDL e Testes"/>
          <p:cNvSpPr txBox="1"/>
          <p:nvPr>
            <p:ph type="title"/>
          </p:nvPr>
        </p:nvSpPr>
        <p:spPr>
          <a:prstGeom prst="rect">
            <a:avLst/>
          </a:prstGeom>
        </p:spPr>
        <p:txBody>
          <a:bodyPr/>
          <a:lstStyle/>
          <a:p>
            <a:pPr/>
            <a:r>
              <a:t>Implementação VHDL e Testes</a:t>
            </a:r>
          </a:p>
        </p:txBody>
      </p:sp>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8" name="Dados de Projeto"/>
          <p:cNvSpPr txBox="1"/>
          <p:nvPr>
            <p:ph type="title"/>
          </p:nvPr>
        </p:nvSpPr>
        <p:spPr>
          <a:prstGeom prst="rect">
            <a:avLst/>
          </a:prstGeom>
        </p:spPr>
        <p:txBody>
          <a:bodyPr/>
          <a:lstStyle/>
          <a:p>
            <a:pPr defTabSz="484886">
              <a:defRPr sz="6640"/>
            </a:pPr>
            <a:br/>
            <a:r>
              <a:t>Dados de Projeto</a:t>
            </a:r>
          </a:p>
        </p:txBody>
      </p:sp>
      <p:sp>
        <p:nvSpPr>
          <p:cNvPr id="259" name="N=8 e Fc=60Hz…"/>
          <p:cNvSpPr txBox="1"/>
          <p:nvPr>
            <p:ph type="body" idx="1"/>
          </p:nvPr>
        </p:nvSpPr>
        <p:spPr>
          <a:prstGeom prst="rect">
            <a:avLst/>
          </a:prstGeom>
        </p:spPr>
        <p:txBody>
          <a:bodyPr/>
          <a:lstStyle/>
          <a:p>
            <a:pPr/>
            <a:r>
              <a:rPr b="1">
                <a:solidFill>
                  <a:schemeClr val="accent1">
                    <a:hueOff val="114395"/>
                    <a:lumOff val="-24975"/>
                  </a:schemeClr>
                </a:solidFill>
              </a:rPr>
              <a:t>N=8</a:t>
            </a:r>
            <a:r>
              <a:t> e </a:t>
            </a:r>
            <a:r>
              <a:rPr b="1">
                <a:solidFill>
                  <a:schemeClr val="accent1">
                    <a:hueOff val="114395"/>
                    <a:lumOff val="-24975"/>
                  </a:schemeClr>
                </a:solidFill>
              </a:rPr>
              <a:t>Fc=60Hz</a:t>
            </a:r>
          </a:p>
          <a:p>
            <a:pPr/>
            <a:r>
              <a:t>IDClock = 2NFc = 2*8*60Hz=&gt; </a:t>
            </a:r>
            <a:r>
              <a:rPr b="1">
                <a:solidFill>
                  <a:schemeClr val="accent1">
                    <a:hueOff val="114395"/>
                    <a:lumOff val="-24975"/>
                  </a:schemeClr>
                </a:solidFill>
              </a:rPr>
              <a:t>IDClock=960Hz</a:t>
            </a:r>
            <a:r>
              <a:t> (Usamos no Model Sim T=1.0416ms)</a:t>
            </a:r>
          </a:p>
          <a:p>
            <a:pPr/>
            <a:r>
              <a:t>M = 2N = 2*8=16, obtendo KClock=MFc=16*60Hz=&gt; </a:t>
            </a:r>
            <a:r>
              <a:rPr b="1">
                <a:solidFill>
                  <a:schemeClr val="accent1">
                    <a:hueOff val="114395"/>
                    <a:lumOff val="-24975"/>
                  </a:schemeClr>
                </a:solidFill>
              </a:rPr>
              <a:t>KClock=960Hz</a:t>
            </a:r>
            <a:r>
              <a:t> (Usamos no Model Sim T=1.0416ms)</a:t>
            </a:r>
          </a:p>
          <a:p>
            <a:pPr/>
            <a:r>
              <a:t>M= 2K (2K para PFD) K=M/2=16/2 =&gt; </a:t>
            </a:r>
            <a:r>
              <a:rPr b="1">
                <a:solidFill>
                  <a:schemeClr val="accent1">
                    <a:hueOff val="114395"/>
                    <a:lumOff val="-24975"/>
                  </a:schemeClr>
                </a:solidFill>
              </a:rPr>
              <a:t>K=8</a:t>
            </a:r>
          </a:p>
        </p:txBody>
      </p:sp>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1" name="Repositório do Código e estrutura de arquivos"/>
          <p:cNvSpPr txBox="1"/>
          <p:nvPr>
            <p:ph type="title"/>
          </p:nvPr>
        </p:nvSpPr>
        <p:spPr>
          <a:prstGeom prst="rect">
            <a:avLst/>
          </a:prstGeom>
        </p:spPr>
        <p:txBody>
          <a:bodyPr/>
          <a:lstStyle>
            <a:lvl1pPr defTabSz="484886">
              <a:defRPr sz="6640"/>
            </a:lvl1pPr>
          </a:lstStyle>
          <a:p>
            <a:pPr/>
            <a:r>
              <a:t>Repositório do Código e estrutura de arquivos</a:t>
            </a:r>
          </a:p>
        </p:txBody>
      </p:sp>
      <p:sp>
        <p:nvSpPr>
          <p:cNvPr id="262" name="Código VHDL publicado sob licença GPLv3 em https://github.com/wwagner33/adpll-vhdl…"/>
          <p:cNvSpPr txBox="1"/>
          <p:nvPr>
            <p:ph type="body" sz="half" idx="1"/>
          </p:nvPr>
        </p:nvSpPr>
        <p:spPr>
          <a:xfrm>
            <a:off x="952500" y="2590800"/>
            <a:ext cx="7844681" cy="6286500"/>
          </a:xfrm>
          <a:prstGeom prst="rect">
            <a:avLst/>
          </a:prstGeom>
        </p:spPr>
        <p:txBody>
          <a:bodyPr/>
          <a:lstStyle/>
          <a:p>
            <a:pPr/>
            <a:r>
              <a:t>Código VHDL publicado sob licença GPLv3 em </a:t>
            </a:r>
            <a:r>
              <a:rPr u="sng">
                <a:hlinkClick r:id="rId2" invalidUrl="" action="" tgtFrame="" tooltip="" history="1" highlightClick="0" endSnd="0"/>
              </a:rPr>
              <a:t>https://github.com/wwagner33/adpll-vhdl</a:t>
            </a:r>
            <a:r>
              <a:t> </a:t>
            </a:r>
          </a:p>
          <a:p>
            <a:pPr/>
            <a:r>
              <a:t>O arquivo </a:t>
            </a:r>
            <a:r>
              <a:rPr b="1">
                <a:solidFill>
                  <a:schemeClr val="accent1">
                    <a:hueOff val="114395"/>
                    <a:lumOff val="-24975"/>
                  </a:schemeClr>
                </a:solidFill>
              </a:rPr>
              <a:t>adpll.vhd</a:t>
            </a:r>
            <a:r>
              <a:t> traz a estrutura completa do circuito testado (ADPLL, divisor de frequência, gerador de seno)</a:t>
            </a:r>
          </a:p>
          <a:p>
            <a:pPr/>
            <a:r>
              <a:t>Os arquivos </a:t>
            </a:r>
            <a:r>
              <a:rPr b="1">
                <a:solidFill>
                  <a:schemeClr val="accent1">
                    <a:hueOff val="114395"/>
                    <a:lumOff val="-24975"/>
                  </a:schemeClr>
                </a:solidFill>
              </a:rPr>
              <a:t>pfd.vhd</a:t>
            </a:r>
            <a:r>
              <a:t>, </a:t>
            </a:r>
            <a:r>
              <a:rPr b="1">
                <a:solidFill>
                  <a:schemeClr val="accent1">
                    <a:hueOff val="114395"/>
                    <a:lumOff val="-24975"/>
                  </a:schemeClr>
                </a:solidFill>
              </a:rPr>
              <a:t>k_counter.vhd</a:t>
            </a:r>
            <a:r>
              <a:t> e </a:t>
            </a:r>
            <a:r>
              <a:rPr b="1">
                <a:solidFill>
                  <a:schemeClr val="accent1">
                    <a:hueOff val="114395"/>
                    <a:lumOff val="-24975"/>
                  </a:schemeClr>
                </a:solidFill>
              </a:rPr>
              <a:t>dco.vhd</a:t>
            </a:r>
            <a:r>
              <a:t> compõem o ADPLL </a:t>
            </a:r>
          </a:p>
        </p:txBody>
      </p:sp>
    </p:spTree>
  </p:cSld>
  <p:clrMapOvr>
    <a:masterClrMapping/>
  </p:clrMapOvr>
  <p:transition xmlns:p14="http://schemas.microsoft.com/office/powerpoint/2010/main" spd="med" advClick="1"/>
</p:sld>
</file>

<file path=ppt/slides/slide2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4" name="Todos os componentes do circuito"/>
          <p:cNvSpPr txBox="1"/>
          <p:nvPr>
            <p:ph type="title"/>
          </p:nvPr>
        </p:nvSpPr>
        <p:spPr>
          <a:prstGeom prst="rect">
            <a:avLst/>
          </a:prstGeom>
        </p:spPr>
        <p:txBody>
          <a:bodyPr/>
          <a:lstStyle>
            <a:lvl1pPr defTabSz="484886">
              <a:defRPr sz="6640"/>
            </a:lvl1pPr>
          </a:lstStyle>
          <a:p>
            <a:pPr/>
            <a:r>
              <a:t>Todos os componentes do circuito</a:t>
            </a:r>
          </a:p>
        </p:txBody>
      </p:sp>
      <p:grpSp>
        <p:nvGrpSpPr>
          <p:cNvPr id="267" name="Galeria de Imagens"/>
          <p:cNvGrpSpPr/>
          <p:nvPr/>
        </p:nvGrpSpPr>
        <p:grpSpPr>
          <a:xfrm>
            <a:off x="1041400" y="3034673"/>
            <a:ext cx="5334000" cy="5918827"/>
            <a:chOff x="0" y="761373"/>
            <a:chExt cx="5334000" cy="5918826"/>
          </a:xfrm>
        </p:grpSpPr>
        <p:pic>
          <p:nvPicPr>
            <p:cNvPr id="265" name="Captura de Tela 2021-09-07 às 10.53.45.png" descr="Captura de Tela 2021-09-07 às 10.53.45.png"/>
            <p:cNvPicPr>
              <a:picLocks noChangeAspect="1"/>
            </p:cNvPicPr>
            <p:nvPr/>
          </p:nvPicPr>
          <p:blipFill>
            <a:blip r:embed="rId2">
              <a:extLst/>
            </a:blip>
            <a:srcRect l="0" t="0" r="0" b="0"/>
            <a:stretch>
              <a:fillRect/>
            </a:stretch>
          </p:blipFill>
          <p:spPr>
            <a:xfrm>
              <a:off x="0" y="761373"/>
              <a:ext cx="5334000" cy="4301222"/>
            </a:xfrm>
            <a:prstGeom prst="rect">
              <a:avLst/>
            </a:prstGeom>
            <a:ln w="12700" cap="flat">
              <a:noFill/>
              <a:miter lim="400000"/>
            </a:ln>
            <a:effectLst/>
          </p:spPr>
        </p:pic>
        <p:sp>
          <p:nvSpPr>
            <p:cNvPr id="266" name="Componentes DivFreq, SinGen e PFD em VHDL"/>
            <p:cNvSpPr/>
            <p:nvPr/>
          </p:nvSpPr>
          <p:spPr>
            <a:xfrm>
              <a:off x="0" y="5900167"/>
              <a:ext cx="5334000" cy="78003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6200" tIns="76200" rIns="76200" bIns="76200" numCol="1" anchor="t">
              <a:noAutofit/>
            </a:bodyPr>
            <a:lstStyle>
              <a:lvl1pPr>
                <a:defRPr sz="2000"/>
              </a:lvl1pPr>
            </a:lstStyle>
            <a:p>
              <a:pPr/>
              <a:r>
                <a:t>Componentes DivFreq, SinGen e PFD em VHDL</a:t>
              </a:r>
            </a:p>
          </p:txBody>
        </p:sp>
      </p:grpSp>
      <p:grpSp>
        <p:nvGrpSpPr>
          <p:cNvPr id="270" name="Galeria de Imagens"/>
          <p:cNvGrpSpPr/>
          <p:nvPr/>
        </p:nvGrpSpPr>
        <p:grpSpPr>
          <a:xfrm>
            <a:off x="6972300" y="4208091"/>
            <a:ext cx="5334000" cy="4904159"/>
            <a:chOff x="0" y="725315"/>
            <a:chExt cx="5334000" cy="4904158"/>
          </a:xfrm>
        </p:grpSpPr>
        <p:pic>
          <p:nvPicPr>
            <p:cNvPr id="268" name="Captura de Tela 2021-09-07 às 10.57.18.png" descr="Captura de Tela 2021-09-07 às 10.57.18.png"/>
            <p:cNvPicPr>
              <a:picLocks noChangeAspect="1"/>
            </p:cNvPicPr>
            <p:nvPr/>
          </p:nvPicPr>
          <p:blipFill>
            <a:blip r:embed="rId3">
              <a:extLst/>
            </a:blip>
            <a:srcRect l="0" t="0" r="0" b="0"/>
            <a:stretch>
              <a:fillRect/>
            </a:stretch>
          </p:blipFill>
          <p:spPr>
            <a:xfrm>
              <a:off x="0" y="725315"/>
              <a:ext cx="5334000" cy="3322612"/>
            </a:xfrm>
            <a:prstGeom prst="rect">
              <a:avLst/>
            </a:prstGeom>
            <a:ln w="12700" cap="flat">
              <a:noFill/>
              <a:miter lim="400000"/>
            </a:ln>
            <a:effectLst/>
          </p:spPr>
        </p:pic>
        <p:sp>
          <p:nvSpPr>
            <p:cNvPr id="269" name="Componentes K_Counter (LF) e DCO em VHDL"/>
            <p:cNvSpPr/>
            <p:nvPr/>
          </p:nvSpPr>
          <p:spPr>
            <a:xfrm>
              <a:off x="0" y="4849441"/>
              <a:ext cx="5334000" cy="78003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6200" tIns="76200" rIns="76200" bIns="76200" numCol="1" anchor="t">
              <a:noAutofit/>
            </a:bodyPr>
            <a:lstStyle>
              <a:lvl1pPr>
                <a:defRPr sz="2000"/>
              </a:lvl1pPr>
            </a:lstStyle>
            <a:p>
              <a:pPr/>
              <a:r>
                <a:t>Componentes K_Counter (LF) e DCO em VHDL</a:t>
              </a:r>
            </a:p>
          </p:txBody>
        </p:sp>
      </p:grpSp>
    </p:spTree>
  </p:cSld>
  <p:clrMapOvr>
    <a:masterClrMapping/>
  </p:clrMapOvr>
  <p:transition xmlns:p14="http://schemas.microsoft.com/office/powerpoint/2010/main" spd="med" advClick="1"/>
</p:sld>
</file>

<file path=ppt/slides/slide2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2" name="Estrutura dos componentes em VHDL: DivFreq e SinGen"/>
          <p:cNvSpPr txBox="1"/>
          <p:nvPr>
            <p:ph type="title"/>
          </p:nvPr>
        </p:nvSpPr>
        <p:spPr>
          <a:prstGeom prst="rect">
            <a:avLst/>
          </a:prstGeom>
        </p:spPr>
        <p:txBody>
          <a:bodyPr/>
          <a:lstStyle>
            <a:lvl1pPr defTabSz="484886">
              <a:defRPr sz="6640"/>
            </a:lvl1pPr>
          </a:lstStyle>
          <a:p>
            <a:pPr/>
            <a:r>
              <a:t>Estrutura dos componentes em VHDL: DivFreq e SinGen</a:t>
            </a:r>
          </a:p>
        </p:txBody>
      </p:sp>
      <p:grpSp>
        <p:nvGrpSpPr>
          <p:cNvPr id="275" name="Galeria de Imagens"/>
          <p:cNvGrpSpPr/>
          <p:nvPr/>
        </p:nvGrpSpPr>
        <p:grpSpPr>
          <a:xfrm>
            <a:off x="1041400" y="2481957"/>
            <a:ext cx="5585421" cy="6729538"/>
            <a:chOff x="0" y="0"/>
            <a:chExt cx="5585420" cy="6729537"/>
          </a:xfrm>
        </p:grpSpPr>
        <p:pic>
          <p:nvPicPr>
            <p:cNvPr id="273" name="Captura de Tela 2021-09-07 às 10.59.52.png" descr="Captura de Tela 2021-09-07 às 10.59.52.png"/>
            <p:cNvPicPr>
              <a:picLocks noChangeAspect="1"/>
            </p:cNvPicPr>
            <p:nvPr/>
          </p:nvPicPr>
          <p:blipFill>
            <a:blip r:embed="rId2">
              <a:extLst/>
            </a:blip>
            <a:srcRect l="0" t="0" r="0" b="0"/>
            <a:stretch>
              <a:fillRect/>
            </a:stretch>
          </p:blipFill>
          <p:spPr>
            <a:xfrm>
              <a:off x="48625" y="0"/>
              <a:ext cx="5488171" cy="5873306"/>
            </a:xfrm>
            <a:prstGeom prst="rect">
              <a:avLst/>
            </a:prstGeom>
            <a:ln w="12700" cap="flat">
              <a:noFill/>
              <a:miter lim="400000"/>
            </a:ln>
            <a:effectLst/>
          </p:spPr>
        </p:pic>
        <p:sp>
          <p:nvSpPr>
            <p:cNvPr id="274" name="Código do Divfreq para saída de 60Hz com 135 amostras de seno"/>
            <p:cNvSpPr/>
            <p:nvPr/>
          </p:nvSpPr>
          <p:spPr>
            <a:xfrm>
              <a:off x="0" y="5949505"/>
              <a:ext cx="5585421" cy="78003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6200" tIns="76200" rIns="76200" bIns="76200" numCol="1" anchor="t">
              <a:noAutofit/>
            </a:bodyPr>
            <a:lstStyle>
              <a:lvl1pPr>
                <a:defRPr sz="2000"/>
              </a:lvl1pPr>
            </a:lstStyle>
            <a:p>
              <a:pPr/>
              <a:r>
                <a:t>Código do Divfreq para saída de 60Hz com 135 amostras de seno </a:t>
              </a:r>
            </a:p>
          </p:txBody>
        </p:sp>
      </p:grpSp>
      <p:grpSp>
        <p:nvGrpSpPr>
          <p:cNvPr id="278" name="Galeria de Imagens"/>
          <p:cNvGrpSpPr/>
          <p:nvPr/>
        </p:nvGrpSpPr>
        <p:grpSpPr>
          <a:xfrm>
            <a:off x="6492676" y="2838062"/>
            <a:ext cx="6308032" cy="6606807"/>
            <a:chOff x="0" y="621627"/>
            <a:chExt cx="6308030" cy="6606806"/>
          </a:xfrm>
        </p:grpSpPr>
        <p:pic>
          <p:nvPicPr>
            <p:cNvPr id="276" name="Captura de Tela 2021-09-07 às 11.01.16.png" descr="Captura de Tela 2021-09-07 às 11.01.16.png"/>
            <p:cNvPicPr>
              <a:picLocks noChangeAspect="1"/>
            </p:cNvPicPr>
            <p:nvPr/>
          </p:nvPicPr>
          <p:blipFill>
            <a:blip r:embed="rId3">
              <a:extLst/>
            </a:blip>
            <a:srcRect l="0" t="0" r="0" b="0"/>
            <a:stretch>
              <a:fillRect/>
            </a:stretch>
          </p:blipFill>
          <p:spPr>
            <a:xfrm>
              <a:off x="0" y="621627"/>
              <a:ext cx="6308031" cy="4811447"/>
            </a:xfrm>
            <a:prstGeom prst="rect">
              <a:avLst/>
            </a:prstGeom>
            <a:ln w="12700" cap="flat">
              <a:noFill/>
              <a:miter lim="400000"/>
            </a:ln>
            <a:effectLst/>
          </p:spPr>
        </p:pic>
        <p:sp>
          <p:nvSpPr>
            <p:cNvPr id="277" name="Código de criação e tabela com 135 amostras de seno e saída destes valores conforme sinal vindo de Divfreq"/>
            <p:cNvSpPr/>
            <p:nvPr/>
          </p:nvSpPr>
          <p:spPr>
            <a:xfrm>
              <a:off x="0" y="6130900"/>
              <a:ext cx="6308031" cy="109753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6200" tIns="76200" rIns="76200" bIns="76200" numCol="1" anchor="t">
              <a:noAutofit/>
            </a:bodyPr>
            <a:lstStyle>
              <a:lvl1pPr>
                <a:defRPr sz="2000"/>
              </a:lvl1pPr>
            </a:lstStyle>
            <a:p>
              <a:pPr/>
              <a:r>
                <a:t>Código de criação e tabela com 135 amostras de seno e saída destes valores conforme sinal vindo de Divfreq</a:t>
              </a:r>
            </a:p>
          </p:txBody>
        </p:sp>
      </p:grpSp>
    </p:spTree>
  </p:cSld>
  <p:clrMapOvr>
    <a:masterClrMapping/>
  </p:clrMapOvr>
  <p:transition xmlns:p14="http://schemas.microsoft.com/office/powerpoint/2010/main" spd="med" advClick="1"/>
</p:sld>
</file>

<file path=ppt/slides/slide2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0" name="Simulação dos Circuitos"/>
          <p:cNvSpPr txBox="1"/>
          <p:nvPr>
            <p:ph type="title"/>
          </p:nvPr>
        </p:nvSpPr>
        <p:spPr>
          <a:prstGeom prst="rect">
            <a:avLst/>
          </a:prstGeom>
        </p:spPr>
        <p:txBody>
          <a:bodyPr/>
          <a:lstStyle>
            <a:lvl1pPr defTabSz="560831">
              <a:defRPr sz="7679"/>
            </a:lvl1pPr>
          </a:lstStyle>
          <a:p>
            <a:pPr/>
            <a:r>
              <a:t>Simulação dos Circuitos</a:t>
            </a:r>
          </a:p>
        </p:txBody>
      </p:sp>
      <p:grpSp>
        <p:nvGrpSpPr>
          <p:cNvPr id="283" name="Galeria de Imagens"/>
          <p:cNvGrpSpPr/>
          <p:nvPr/>
        </p:nvGrpSpPr>
        <p:grpSpPr>
          <a:xfrm>
            <a:off x="277812" y="3530401"/>
            <a:ext cx="12634814" cy="5158136"/>
            <a:chOff x="0" y="0"/>
            <a:chExt cx="12634813" cy="5158134"/>
          </a:xfrm>
        </p:grpSpPr>
        <p:pic>
          <p:nvPicPr>
            <p:cNvPr id="281" name="Captura de Tela 2021-09-07 às 11.47.48.png" descr="Captura de Tela 2021-09-07 às 11.47.48.png"/>
            <p:cNvPicPr>
              <a:picLocks noChangeAspect="1"/>
            </p:cNvPicPr>
            <p:nvPr/>
          </p:nvPicPr>
          <p:blipFill>
            <a:blip r:embed="rId2">
              <a:extLst/>
            </a:blip>
            <a:srcRect l="0" t="0" r="0" b="0"/>
            <a:stretch>
              <a:fillRect/>
            </a:stretch>
          </p:blipFill>
          <p:spPr>
            <a:xfrm>
              <a:off x="0" y="0"/>
              <a:ext cx="12634814" cy="3307243"/>
            </a:xfrm>
            <a:prstGeom prst="rect">
              <a:avLst/>
            </a:prstGeom>
            <a:ln w="12700" cap="flat">
              <a:noFill/>
              <a:miter lim="400000"/>
            </a:ln>
            <a:effectLst/>
          </p:spPr>
        </p:pic>
        <p:sp>
          <p:nvSpPr>
            <p:cNvPr id="282" name="O circuito foi simulado com o sinal de entrada clk_sys=50MHz. O Signal link_divfreq_sine mostra o sinal de saída de Divfreq e entrada em SineGen. O Signal test_dataout mostra a saída de SineGen (sine_wave_gen_inst)"/>
            <p:cNvSpPr/>
            <p:nvPr/>
          </p:nvSpPr>
          <p:spPr>
            <a:xfrm>
              <a:off x="0" y="4060602"/>
              <a:ext cx="12634814" cy="109753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6200" tIns="76200" rIns="76200" bIns="76200" numCol="1" anchor="t">
              <a:noAutofit/>
            </a:bodyPr>
            <a:lstStyle/>
            <a:p>
              <a:pPr>
                <a:defRPr sz="2000"/>
              </a:pPr>
              <a:r>
                <a:t>O circuito foi simulado com o sinal de entrada clk_sys=50MHz. O Signal </a:t>
              </a:r>
              <a:r>
                <a:rPr>
                  <a:solidFill>
                    <a:schemeClr val="accent4">
                      <a:hueOff val="-1081314"/>
                      <a:satOff val="4338"/>
                      <a:lumOff val="-8931"/>
                    </a:schemeClr>
                  </a:solidFill>
                </a:rPr>
                <a:t>link_divfreq_sine</a:t>
              </a:r>
              <a:r>
                <a:t> mostra o sinal de saída de </a:t>
              </a:r>
              <a:r>
                <a:rPr>
                  <a:solidFill>
                    <a:schemeClr val="accent1">
                      <a:hueOff val="114395"/>
                      <a:lumOff val="-24975"/>
                    </a:schemeClr>
                  </a:solidFill>
                </a:rPr>
                <a:t>Divfreq</a:t>
              </a:r>
              <a:r>
                <a:t> e entrada em </a:t>
              </a:r>
              <a:r>
                <a:rPr>
                  <a:solidFill>
                    <a:schemeClr val="accent1">
                      <a:hueOff val="114395"/>
                      <a:lumOff val="-24975"/>
                    </a:schemeClr>
                  </a:solidFill>
                </a:rPr>
                <a:t>SineGen</a:t>
              </a:r>
              <a:r>
                <a:t>. O Signal </a:t>
              </a:r>
              <a:r>
                <a:rPr>
                  <a:solidFill>
                    <a:schemeClr val="accent4">
                      <a:hueOff val="-1081314"/>
                      <a:satOff val="4338"/>
                      <a:lumOff val="-8931"/>
                    </a:schemeClr>
                  </a:solidFill>
                </a:rPr>
                <a:t>test_dataout</a:t>
              </a:r>
              <a:r>
                <a:t> mostra a saída de </a:t>
              </a:r>
              <a:r>
                <a:rPr>
                  <a:solidFill>
                    <a:schemeClr val="accent1">
                      <a:hueOff val="114395"/>
                      <a:lumOff val="-24975"/>
                    </a:schemeClr>
                  </a:solidFill>
                </a:rPr>
                <a:t>SineGen</a:t>
              </a:r>
              <a:r>
                <a:t> (sine_wave_gen_inst)</a:t>
              </a:r>
            </a:p>
          </p:txBody>
        </p:sp>
      </p:gr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5" name="Visão geral"/>
          <p:cNvSpPr txBox="1"/>
          <p:nvPr>
            <p:ph type="title"/>
          </p:nvPr>
        </p:nvSpPr>
        <p:spPr>
          <a:prstGeom prst="rect">
            <a:avLst/>
          </a:prstGeom>
        </p:spPr>
        <p:txBody>
          <a:bodyPr/>
          <a:lstStyle/>
          <a:p>
            <a:pPr/>
            <a:r>
              <a:t>Visão geral</a:t>
            </a:r>
          </a:p>
        </p:txBody>
      </p:sp>
      <p:sp>
        <p:nvSpPr>
          <p:cNvPr id="126" name="Um Phase Locked Loop(PLL) é um sistema de controle de circuito fechado (closed-loop) que mantém um sinal gerado com a mesma fase de um sinal de referência…"/>
          <p:cNvSpPr txBox="1"/>
          <p:nvPr>
            <p:ph type="body" idx="1"/>
          </p:nvPr>
        </p:nvSpPr>
        <p:spPr>
          <a:prstGeom prst="rect">
            <a:avLst/>
          </a:prstGeom>
        </p:spPr>
        <p:txBody>
          <a:bodyPr/>
          <a:lstStyle/>
          <a:p>
            <a:pPr marL="422275" indent="-422275" defTabSz="554990">
              <a:spcBef>
                <a:spcPts val="3900"/>
              </a:spcBef>
              <a:defRPr sz="3040"/>
            </a:pPr>
            <a:r>
              <a:t>Um </a:t>
            </a:r>
            <a:r>
              <a:rPr i="1"/>
              <a:t>Phase Locked Loop</a:t>
            </a:r>
            <a:r>
              <a:t>(PLL) é um sistema de controle de circuito fechado (</a:t>
            </a:r>
            <a:r>
              <a:rPr i="1"/>
              <a:t>closed-loop</a:t>
            </a:r>
            <a:r>
              <a:t>) que mantém um sinal gerado com a mesma fase de um sinal de referência</a:t>
            </a:r>
          </a:p>
          <a:p>
            <a:pPr marL="422275" indent="-422275" defTabSz="554990">
              <a:spcBef>
                <a:spcPts val="3900"/>
              </a:spcBef>
              <a:defRPr sz="3040"/>
            </a:pPr>
            <a:r>
              <a:t>Tem usos em Telecomunicações, transmissões em linhas cabeadas ou não, controle de Jitter.</a:t>
            </a:r>
          </a:p>
          <a:p>
            <a:pPr marL="422275" indent="-422275" defTabSz="554990">
              <a:spcBef>
                <a:spcPts val="3900"/>
              </a:spcBef>
              <a:defRPr sz="3040"/>
            </a:pPr>
            <a:r>
              <a:t>Um PLL pode ser totalmente analógico, parcialmente digital (Digital PLL ou DPLL) ou totalmente digital (All-Digital PLL ou ADPLL)</a:t>
            </a:r>
          </a:p>
          <a:p>
            <a:pPr marL="422275" indent="-422275" defTabSz="554990">
              <a:spcBef>
                <a:spcPts val="3900"/>
              </a:spcBef>
              <a:defRPr b="1" sz="3040"/>
            </a:pPr>
            <a:r>
              <a:t>Presente trabalho apresentará um ADPLL descrito em VHDL e implementado no FGPA Altera Cyclone V</a:t>
            </a:r>
          </a:p>
        </p:txBody>
      </p:sp>
    </p:spTree>
  </p:cSld>
  <p:clrMapOvr>
    <a:masterClrMapping/>
  </p:clrMapOvr>
  <p:transition xmlns:p14="http://schemas.microsoft.com/office/powerpoint/2010/main" spd="med" advClick="1"/>
</p:sld>
</file>

<file path=ppt/slides/slide3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5" name="Simulação dos Circuitos"/>
          <p:cNvSpPr txBox="1"/>
          <p:nvPr>
            <p:ph type="title"/>
          </p:nvPr>
        </p:nvSpPr>
        <p:spPr>
          <a:prstGeom prst="rect">
            <a:avLst/>
          </a:prstGeom>
        </p:spPr>
        <p:txBody>
          <a:bodyPr/>
          <a:lstStyle>
            <a:lvl1pPr defTabSz="560831">
              <a:defRPr sz="7679"/>
            </a:lvl1pPr>
          </a:lstStyle>
          <a:p>
            <a:pPr/>
            <a:r>
              <a:t>Simulação dos Circuitos</a:t>
            </a:r>
          </a:p>
        </p:txBody>
      </p:sp>
      <p:grpSp>
        <p:nvGrpSpPr>
          <p:cNvPr id="288" name="Galeria de Imagens"/>
          <p:cNvGrpSpPr/>
          <p:nvPr/>
        </p:nvGrpSpPr>
        <p:grpSpPr>
          <a:xfrm>
            <a:off x="1925513" y="2252860"/>
            <a:ext cx="9153774" cy="7015908"/>
            <a:chOff x="0" y="0"/>
            <a:chExt cx="9153773" cy="7015906"/>
          </a:xfrm>
        </p:grpSpPr>
        <p:pic>
          <p:nvPicPr>
            <p:cNvPr id="286" name="Captura de Tela 2021-09-07 às 11.51.22.png" descr="Captura de Tela 2021-09-07 às 11.51.22.png"/>
            <p:cNvPicPr>
              <a:picLocks noChangeAspect="1"/>
            </p:cNvPicPr>
            <p:nvPr/>
          </p:nvPicPr>
          <p:blipFill>
            <a:blip r:embed="rId2">
              <a:extLst/>
            </a:blip>
            <a:srcRect l="0" t="0" r="0" b="0"/>
            <a:stretch>
              <a:fillRect/>
            </a:stretch>
          </p:blipFill>
          <p:spPr>
            <a:xfrm>
              <a:off x="86345" y="0"/>
              <a:ext cx="8981083" cy="6477175"/>
            </a:xfrm>
            <a:prstGeom prst="rect">
              <a:avLst/>
            </a:prstGeom>
            <a:ln w="12700" cap="flat">
              <a:noFill/>
              <a:miter lim="400000"/>
            </a:ln>
            <a:effectLst/>
          </p:spPr>
        </p:pic>
        <p:sp>
          <p:nvSpPr>
            <p:cNvPr id="287" name="Signal test_dataout não formato Analógico no ModelSim"/>
            <p:cNvSpPr/>
            <p:nvPr/>
          </p:nvSpPr>
          <p:spPr>
            <a:xfrm>
              <a:off x="0" y="6553374"/>
              <a:ext cx="9153774" cy="46253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6200" tIns="76200" rIns="76200" bIns="76200" numCol="1" anchor="t">
              <a:noAutofit/>
            </a:bodyPr>
            <a:lstStyle/>
            <a:p>
              <a:pPr>
                <a:defRPr sz="2000"/>
              </a:pPr>
              <a:r>
                <a:t>Signal </a:t>
              </a:r>
              <a:r>
                <a:rPr>
                  <a:solidFill>
                    <a:schemeClr val="accent1">
                      <a:hueOff val="114395"/>
                      <a:lumOff val="-24975"/>
                    </a:schemeClr>
                  </a:solidFill>
                </a:rPr>
                <a:t>test_dataout</a:t>
              </a:r>
              <a:r>
                <a:t> não formato Analógico no ModelSim</a:t>
              </a:r>
            </a:p>
          </p:txBody>
        </p:sp>
      </p:grpSp>
    </p:spTree>
  </p:cSld>
  <p:clrMapOvr>
    <a:masterClrMapping/>
  </p:clrMapOvr>
  <p:transition xmlns:p14="http://schemas.microsoft.com/office/powerpoint/2010/main" spd="med" advClick="1"/>
</p:sld>
</file>

<file path=ppt/slides/slide3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0" name="Estrutura dos componentes em VHDL: PFD"/>
          <p:cNvSpPr txBox="1"/>
          <p:nvPr>
            <p:ph type="title"/>
          </p:nvPr>
        </p:nvSpPr>
        <p:spPr>
          <a:prstGeom prst="rect">
            <a:avLst/>
          </a:prstGeom>
        </p:spPr>
        <p:txBody>
          <a:bodyPr/>
          <a:lstStyle>
            <a:lvl1pPr defTabSz="484886">
              <a:defRPr sz="6640"/>
            </a:lvl1pPr>
          </a:lstStyle>
          <a:p>
            <a:pPr/>
            <a:r>
              <a:t>Estrutura dos componentes em VHDL: PFD</a:t>
            </a:r>
          </a:p>
        </p:txBody>
      </p:sp>
      <p:grpSp>
        <p:nvGrpSpPr>
          <p:cNvPr id="293" name="Galeria de Imagens"/>
          <p:cNvGrpSpPr/>
          <p:nvPr/>
        </p:nvGrpSpPr>
        <p:grpSpPr>
          <a:xfrm>
            <a:off x="1041399" y="2520546"/>
            <a:ext cx="10613679" cy="6855503"/>
            <a:chOff x="0" y="38589"/>
            <a:chExt cx="10613677" cy="6855501"/>
          </a:xfrm>
        </p:grpSpPr>
        <p:pic>
          <p:nvPicPr>
            <p:cNvPr id="291" name="Captura de Tela 2021-09-07 às 12.07.38.png" descr="Captura de Tela 2021-09-07 às 12.07.38.png"/>
            <p:cNvPicPr>
              <a:picLocks noChangeAspect="1"/>
            </p:cNvPicPr>
            <p:nvPr/>
          </p:nvPicPr>
          <p:blipFill>
            <a:blip r:embed="rId2">
              <a:extLst/>
            </a:blip>
            <a:srcRect l="0" t="0" r="0" b="0"/>
            <a:stretch>
              <a:fillRect/>
            </a:stretch>
          </p:blipFill>
          <p:spPr>
            <a:xfrm>
              <a:off x="0" y="38589"/>
              <a:ext cx="10613678" cy="6278181"/>
            </a:xfrm>
            <a:prstGeom prst="rect">
              <a:avLst/>
            </a:prstGeom>
            <a:ln w="12700" cap="flat">
              <a:noFill/>
              <a:miter lim="400000"/>
            </a:ln>
            <a:effectLst/>
          </p:spPr>
        </p:pic>
        <p:sp>
          <p:nvSpPr>
            <p:cNvPr id="292" name="Trecho do código do PFD"/>
            <p:cNvSpPr/>
            <p:nvPr/>
          </p:nvSpPr>
          <p:spPr>
            <a:xfrm>
              <a:off x="0" y="6431559"/>
              <a:ext cx="10613678" cy="46253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6200" tIns="76200" rIns="76200" bIns="76200" numCol="1" anchor="t">
              <a:noAutofit/>
            </a:bodyPr>
            <a:lstStyle>
              <a:lvl1pPr>
                <a:defRPr sz="2000"/>
              </a:lvl1pPr>
            </a:lstStyle>
            <a:p>
              <a:pPr/>
              <a:r>
                <a:t>Trecho do código do PFD</a:t>
              </a:r>
            </a:p>
          </p:txBody>
        </p:sp>
      </p:grpSp>
    </p:spTree>
  </p:cSld>
  <p:clrMapOvr>
    <a:masterClrMapping/>
  </p:clrMapOvr>
  <p:transition xmlns:p14="http://schemas.microsoft.com/office/powerpoint/2010/main" spd="med" advClick="1"/>
</p:sld>
</file>

<file path=ppt/slides/slide3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5" name="Estrutura dos componentes em VHDL: PFD"/>
          <p:cNvSpPr txBox="1"/>
          <p:nvPr>
            <p:ph type="title"/>
          </p:nvPr>
        </p:nvSpPr>
        <p:spPr>
          <a:prstGeom prst="rect">
            <a:avLst/>
          </a:prstGeom>
        </p:spPr>
        <p:txBody>
          <a:bodyPr/>
          <a:lstStyle>
            <a:lvl1pPr defTabSz="484886">
              <a:defRPr sz="6640"/>
            </a:lvl1pPr>
          </a:lstStyle>
          <a:p>
            <a:pPr/>
            <a:r>
              <a:t>Estrutura dos componentes em VHDL: PFD</a:t>
            </a:r>
          </a:p>
        </p:txBody>
      </p:sp>
      <p:grpSp>
        <p:nvGrpSpPr>
          <p:cNvPr id="298" name="Galeria de Imagens"/>
          <p:cNvGrpSpPr/>
          <p:nvPr/>
        </p:nvGrpSpPr>
        <p:grpSpPr>
          <a:xfrm>
            <a:off x="1041400" y="2803054"/>
            <a:ext cx="10922000" cy="5941789"/>
            <a:chOff x="0" y="321097"/>
            <a:chExt cx="10922000" cy="5941788"/>
          </a:xfrm>
        </p:grpSpPr>
        <p:pic>
          <p:nvPicPr>
            <p:cNvPr id="296" name="Captura de Tela 2021-09-07 às 12.09.09.png" descr="Captura de Tela 2021-09-07 às 12.09.09.png"/>
            <p:cNvPicPr>
              <a:picLocks noChangeAspect="1"/>
            </p:cNvPicPr>
            <p:nvPr/>
          </p:nvPicPr>
          <p:blipFill>
            <a:blip r:embed="rId2">
              <a:extLst/>
            </a:blip>
            <a:srcRect l="0" t="0" r="0" b="0"/>
            <a:stretch>
              <a:fillRect/>
            </a:stretch>
          </p:blipFill>
          <p:spPr>
            <a:xfrm>
              <a:off x="0" y="321097"/>
              <a:ext cx="10922000" cy="5081960"/>
            </a:xfrm>
            <a:prstGeom prst="rect">
              <a:avLst/>
            </a:prstGeom>
            <a:ln w="12700" cap="flat">
              <a:noFill/>
              <a:miter lim="400000"/>
            </a:ln>
            <a:effectLst/>
          </p:spPr>
        </p:pic>
        <p:sp>
          <p:nvSpPr>
            <p:cNvPr id="297" name="Código do circuito PFD formado por dois Flipflops D e uma porta NAND."/>
            <p:cNvSpPr/>
            <p:nvPr/>
          </p:nvSpPr>
          <p:spPr>
            <a:xfrm>
              <a:off x="0" y="5800353"/>
              <a:ext cx="10922000" cy="46253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6200" tIns="76200" rIns="76200" bIns="76200" numCol="1" anchor="t">
              <a:noAutofit/>
            </a:bodyPr>
            <a:lstStyle/>
            <a:p>
              <a:pPr>
                <a:defRPr sz="2000"/>
              </a:pPr>
              <a:r>
                <a:t>Código do circuito </a:t>
              </a:r>
              <a:r>
                <a:rPr>
                  <a:solidFill>
                    <a:schemeClr val="accent1">
                      <a:hueOff val="114395"/>
                      <a:lumOff val="-24975"/>
                    </a:schemeClr>
                  </a:solidFill>
                </a:rPr>
                <a:t>PFD</a:t>
              </a:r>
              <a:r>
                <a:t> formado por dois Flipflops D e uma porta NAND.</a:t>
              </a:r>
            </a:p>
          </p:txBody>
        </p:sp>
      </p:grpSp>
    </p:spTree>
  </p:cSld>
  <p:clrMapOvr>
    <a:masterClrMapping/>
  </p:clrMapOvr>
  <p:transition xmlns:p14="http://schemas.microsoft.com/office/powerpoint/2010/main" spd="med" advClick="1"/>
</p:sld>
</file>

<file path=ppt/slides/slide3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00" name="Simulação dos Circuitos"/>
          <p:cNvSpPr txBox="1"/>
          <p:nvPr>
            <p:ph type="title"/>
          </p:nvPr>
        </p:nvSpPr>
        <p:spPr>
          <a:prstGeom prst="rect">
            <a:avLst/>
          </a:prstGeom>
        </p:spPr>
        <p:txBody>
          <a:bodyPr/>
          <a:lstStyle>
            <a:lvl1pPr defTabSz="560831">
              <a:defRPr sz="7679"/>
            </a:lvl1pPr>
          </a:lstStyle>
          <a:p>
            <a:pPr/>
            <a:r>
              <a:t>Simulação dos Circuitos</a:t>
            </a:r>
          </a:p>
        </p:txBody>
      </p:sp>
      <p:grpSp>
        <p:nvGrpSpPr>
          <p:cNvPr id="303" name="Galeria de Imagens"/>
          <p:cNvGrpSpPr/>
          <p:nvPr/>
        </p:nvGrpSpPr>
        <p:grpSpPr>
          <a:xfrm>
            <a:off x="270569" y="4055708"/>
            <a:ext cx="12463662" cy="5615739"/>
            <a:chOff x="0" y="2026338"/>
            <a:chExt cx="12463660" cy="5615738"/>
          </a:xfrm>
        </p:grpSpPr>
        <p:pic>
          <p:nvPicPr>
            <p:cNvPr id="301" name="Captura de Tela 2021-09-07 às 15.35.27.png" descr="Captura de Tela 2021-09-07 às 15.35.27.png"/>
            <p:cNvPicPr>
              <a:picLocks noChangeAspect="1"/>
            </p:cNvPicPr>
            <p:nvPr/>
          </p:nvPicPr>
          <p:blipFill>
            <a:blip r:embed="rId2">
              <a:extLst/>
            </a:blip>
            <a:srcRect l="0" t="0" r="0" b="0"/>
            <a:stretch>
              <a:fillRect/>
            </a:stretch>
          </p:blipFill>
          <p:spPr>
            <a:xfrm>
              <a:off x="0" y="2026338"/>
              <a:ext cx="12463661" cy="2415668"/>
            </a:xfrm>
            <a:prstGeom prst="rect">
              <a:avLst/>
            </a:prstGeom>
            <a:ln w="12700" cap="flat">
              <a:noFill/>
              <a:miter lim="400000"/>
            </a:ln>
            <a:effectLst/>
          </p:spPr>
        </p:pic>
        <p:sp>
          <p:nvSpPr>
            <p:cNvPr id="302" name="Teste do circuito de PFD com o DivFreq. Os sinais de entrada de PFD são link_divfreq_sine e b_in. O primeiro é a saída de DivFreq e está com 60 Hz, o segundo seria a saída do ADPLL e foi simulada com um sinal de 60 Hz. As duas entradas do PFD estão em fase."/>
            <p:cNvSpPr/>
            <p:nvPr/>
          </p:nvSpPr>
          <p:spPr>
            <a:xfrm>
              <a:off x="0" y="6544543"/>
              <a:ext cx="12463661" cy="109753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6200" tIns="76200" rIns="76200" bIns="76200" numCol="1" anchor="t">
              <a:noAutofit/>
            </a:bodyPr>
            <a:lstStyle/>
            <a:p>
              <a:pPr>
                <a:defRPr sz="2000"/>
              </a:pPr>
              <a:r>
                <a:t>Teste do circuito de </a:t>
              </a:r>
              <a:r>
                <a:rPr>
                  <a:solidFill>
                    <a:schemeClr val="accent1">
                      <a:hueOff val="114395"/>
                      <a:lumOff val="-24975"/>
                    </a:schemeClr>
                  </a:solidFill>
                </a:rPr>
                <a:t>PFD</a:t>
              </a:r>
              <a:r>
                <a:t> com o </a:t>
              </a:r>
              <a:r>
                <a:rPr>
                  <a:solidFill>
                    <a:schemeClr val="accent1">
                      <a:hueOff val="114395"/>
                      <a:lumOff val="-24975"/>
                    </a:schemeClr>
                  </a:solidFill>
                </a:rPr>
                <a:t>DivFreq</a:t>
              </a:r>
              <a:r>
                <a:t>. Os sinais de entrada de </a:t>
              </a:r>
              <a:r>
                <a:rPr>
                  <a:solidFill>
                    <a:schemeClr val="accent1">
                      <a:hueOff val="114395"/>
                      <a:lumOff val="-24975"/>
                    </a:schemeClr>
                  </a:solidFill>
                </a:rPr>
                <a:t>PFD</a:t>
              </a:r>
              <a:r>
                <a:t> são </a:t>
              </a:r>
              <a:r>
                <a:rPr>
                  <a:solidFill>
                    <a:schemeClr val="accent4">
                      <a:hueOff val="-1081314"/>
                      <a:satOff val="4338"/>
                      <a:lumOff val="-8931"/>
                    </a:schemeClr>
                  </a:solidFill>
                </a:rPr>
                <a:t>link_divfreq_sine</a:t>
              </a:r>
              <a:r>
                <a:t> e </a:t>
              </a:r>
              <a:r>
                <a:rPr>
                  <a:solidFill>
                    <a:schemeClr val="accent4">
                      <a:hueOff val="-1081314"/>
                      <a:satOff val="4338"/>
                      <a:lumOff val="-8931"/>
                    </a:schemeClr>
                  </a:solidFill>
                </a:rPr>
                <a:t>b_in</a:t>
              </a:r>
              <a:r>
                <a:t>. O primeiro é a saída de DivFreq e está com 60 Hz, o segundo seria a saída do ADPLL e foi simulada com um sinal de 60 Hz. </a:t>
              </a:r>
              <a:r>
                <a:rPr>
                  <a:solidFill>
                    <a:schemeClr val="accent3">
                      <a:hueOff val="914337"/>
                      <a:satOff val="31515"/>
                      <a:lumOff val="-30790"/>
                    </a:schemeClr>
                  </a:solidFill>
                </a:rPr>
                <a:t>As duas entradas do PFD estão em fase</a:t>
              </a:r>
              <a:r>
                <a:t>.</a:t>
              </a:r>
            </a:p>
          </p:txBody>
        </p:sp>
      </p:grpSp>
    </p:spTree>
  </p:cSld>
  <p:clrMapOvr>
    <a:masterClrMapping/>
  </p:clrMapOvr>
  <p:transition xmlns:p14="http://schemas.microsoft.com/office/powerpoint/2010/main" spd="med" advClick="1"/>
</p:sld>
</file>

<file path=ppt/slides/slide3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05" name="Simulação dos Circuitos"/>
          <p:cNvSpPr txBox="1"/>
          <p:nvPr>
            <p:ph type="title"/>
          </p:nvPr>
        </p:nvSpPr>
        <p:spPr>
          <a:prstGeom prst="rect">
            <a:avLst/>
          </a:prstGeom>
        </p:spPr>
        <p:txBody>
          <a:bodyPr/>
          <a:lstStyle>
            <a:lvl1pPr defTabSz="560831">
              <a:defRPr sz="7679"/>
            </a:lvl1pPr>
          </a:lstStyle>
          <a:p>
            <a:pPr/>
            <a:r>
              <a:t>Simulação dos Circuitos</a:t>
            </a:r>
          </a:p>
        </p:txBody>
      </p:sp>
      <p:grpSp>
        <p:nvGrpSpPr>
          <p:cNvPr id="308" name="Galeria de Imagens"/>
          <p:cNvGrpSpPr/>
          <p:nvPr/>
        </p:nvGrpSpPr>
        <p:grpSpPr>
          <a:xfrm>
            <a:off x="270569" y="2029370"/>
            <a:ext cx="12463662" cy="7642077"/>
            <a:chOff x="0" y="0"/>
            <a:chExt cx="12463660" cy="7642076"/>
          </a:xfrm>
        </p:grpSpPr>
        <p:pic>
          <p:nvPicPr>
            <p:cNvPr id="306" name="Captura de Tela 2021-09-07 às 12.24.39.png" descr="Captura de Tela 2021-09-07 às 12.24.39.png"/>
            <p:cNvPicPr>
              <a:picLocks noChangeAspect="1"/>
            </p:cNvPicPr>
            <p:nvPr/>
          </p:nvPicPr>
          <p:blipFill>
            <a:blip r:embed="rId2">
              <a:extLst/>
            </a:blip>
            <a:srcRect l="0" t="0" r="0" b="49491"/>
            <a:stretch>
              <a:fillRect/>
            </a:stretch>
          </p:blipFill>
          <p:spPr>
            <a:xfrm>
              <a:off x="0" y="0"/>
              <a:ext cx="12463661" cy="6468344"/>
            </a:xfrm>
            <a:prstGeom prst="rect">
              <a:avLst/>
            </a:prstGeom>
            <a:ln w="12700" cap="flat">
              <a:noFill/>
              <a:miter lim="400000"/>
            </a:ln>
            <a:effectLst/>
          </p:spPr>
        </p:pic>
        <p:sp>
          <p:nvSpPr>
            <p:cNvPr id="307" name="Teste do circuito de PFD com o DivFreq. Os sinais de entrada de PFD são link_divfreq_sine e b_in. O primeiro é a saída de DivFreq e está com 60 Hz, o segundo seria a saída do ADPLL e foi simulada com um sinal de 60 Hz. As duas entradas do PFD estão fora fase."/>
            <p:cNvSpPr/>
            <p:nvPr/>
          </p:nvSpPr>
          <p:spPr>
            <a:xfrm>
              <a:off x="0" y="6544543"/>
              <a:ext cx="12463661" cy="109753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6200" tIns="76200" rIns="76200" bIns="76200" numCol="1" anchor="t">
              <a:noAutofit/>
            </a:bodyPr>
            <a:lstStyle/>
            <a:p>
              <a:pPr>
                <a:defRPr sz="2000"/>
              </a:pPr>
              <a:r>
                <a:t>Teste do circuito de </a:t>
              </a:r>
              <a:r>
                <a:rPr>
                  <a:solidFill>
                    <a:schemeClr val="accent1">
                      <a:hueOff val="114395"/>
                      <a:lumOff val="-24975"/>
                    </a:schemeClr>
                  </a:solidFill>
                </a:rPr>
                <a:t>PFD</a:t>
              </a:r>
              <a:r>
                <a:t> com o </a:t>
              </a:r>
              <a:r>
                <a:rPr>
                  <a:solidFill>
                    <a:schemeClr val="accent1">
                      <a:hueOff val="114395"/>
                      <a:lumOff val="-24975"/>
                    </a:schemeClr>
                  </a:solidFill>
                </a:rPr>
                <a:t>DivFreq</a:t>
              </a:r>
              <a:r>
                <a:t>. Os sinais de entrada de PFD são </a:t>
              </a:r>
              <a:r>
                <a:rPr>
                  <a:solidFill>
                    <a:schemeClr val="accent4">
                      <a:hueOff val="-1081314"/>
                      <a:satOff val="4338"/>
                      <a:lumOff val="-8931"/>
                    </a:schemeClr>
                  </a:solidFill>
                </a:rPr>
                <a:t>link_divfreq_sine</a:t>
              </a:r>
              <a:r>
                <a:t> e b_in. O primeiro é a saída de DivFreq e está com 60 Hz, o segundo seria a saída do ADPLL e foi simulada com um sinal de 60 Hz. </a:t>
              </a:r>
              <a:r>
                <a:rPr>
                  <a:solidFill>
                    <a:schemeClr val="accent3">
                      <a:hueOff val="914337"/>
                      <a:satOff val="31515"/>
                      <a:lumOff val="-30790"/>
                    </a:schemeClr>
                  </a:solidFill>
                </a:rPr>
                <a:t>As duas entradas do PFD estão fora fase</a:t>
              </a:r>
              <a:r>
                <a:t>.</a:t>
              </a:r>
            </a:p>
          </p:txBody>
        </p:sp>
      </p:grpSp>
    </p:spTree>
  </p:cSld>
  <p:clrMapOvr>
    <a:masterClrMapping/>
  </p:clrMapOvr>
  <p:transition xmlns:p14="http://schemas.microsoft.com/office/powerpoint/2010/main" spd="med" advClick="1"/>
</p:sld>
</file>

<file path=ppt/slides/slide3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10" name="Estrutura dos componentes em VHDL: K_Counter"/>
          <p:cNvSpPr txBox="1"/>
          <p:nvPr>
            <p:ph type="title"/>
          </p:nvPr>
        </p:nvSpPr>
        <p:spPr>
          <a:prstGeom prst="rect">
            <a:avLst/>
          </a:prstGeom>
        </p:spPr>
        <p:txBody>
          <a:bodyPr/>
          <a:lstStyle>
            <a:lvl1pPr defTabSz="484886">
              <a:defRPr sz="6640"/>
            </a:lvl1pPr>
          </a:lstStyle>
          <a:p>
            <a:pPr/>
            <a:r>
              <a:t>Estrutura dos componentes em VHDL: K_Counter</a:t>
            </a:r>
          </a:p>
        </p:txBody>
      </p:sp>
      <p:grpSp>
        <p:nvGrpSpPr>
          <p:cNvPr id="313" name="Galeria de Imagens"/>
          <p:cNvGrpSpPr/>
          <p:nvPr/>
        </p:nvGrpSpPr>
        <p:grpSpPr>
          <a:xfrm>
            <a:off x="1122660" y="2467322"/>
            <a:ext cx="11427123" cy="7123411"/>
            <a:chOff x="0" y="0"/>
            <a:chExt cx="11427122" cy="7123410"/>
          </a:xfrm>
        </p:grpSpPr>
        <p:pic>
          <p:nvPicPr>
            <p:cNvPr id="311" name="Captura de Tela 2021-09-07 às 16.01.59.png" descr="Captura de Tela 2021-09-07 às 16.01.59.png"/>
            <p:cNvPicPr>
              <a:picLocks noChangeAspect="1"/>
            </p:cNvPicPr>
            <p:nvPr/>
          </p:nvPicPr>
          <p:blipFill>
            <a:blip r:embed="rId2">
              <a:extLst/>
            </a:blip>
            <a:srcRect l="0" t="0" r="0" b="0"/>
            <a:stretch>
              <a:fillRect/>
            </a:stretch>
          </p:blipFill>
          <p:spPr>
            <a:xfrm>
              <a:off x="2403663" y="0"/>
              <a:ext cx="6619797" cy="6584678"/>
            </a:xfrm>
            <a:prstGeom prst="rect">
              <a:avLst/>
            </a:prstGeom>
            <a:ln w="12700" cap="flat">
              <a:noFill/>
              <a:miter lim="400000"/>
            </a:ln>
            <a:effectLst/>
          </p:spPr>
        </p:pic>
        <p:sp>
          <p:nvSpPr>
            <p:cNvPr id="312" name="Código do K_Counter"/>
            <p:cNvSpPr/>
            <p:nvPr/>
          </p:nvSpPr>
          <p:spPr>
            <a:xfrm>
              <a:off x="0" y="6660877"/>
              <a:ext cx="11427123" cy="46253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6200" tIns="76200" rIns="76200" bIns="76200" numCol="1" anchor="t">
              <a:noAutofit/>
            </a:bodyPr>
            <a:lstStyle>
              <a:lvl1pPr>
                <a:defRPr sz="2000"/>
              </a:lvl1pPr>
            </a:lstStyle>
            <a:p>
              <a:pPr/>
              <a:r>
                <a:t>Código do K_Counter</a:t>
              </a:r>
            </a:p>
          </p:txBody>
        </p:sp>
      </p:grpSp>
    </p:spTree>
  </p:cSld>
  <p:clrMapOvr>
    <a:masterClrMapping/>
  </p:clrMapOvr>
  <p:transition xmlns:p14="http://schemas.microsoft.com/office/powerpoint/2010/main" spd="med" advClick="1"/>
</p:sld>
</file>

<file path=ppt/slides/slide3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15" name="Simulação dos Circuitos"/>
          <p:cNvSpPr txBox="1"/>
          <p:nvPr>
            <p:ph type="title"/>
          </p:nvPr>
        </p:nvSpPr>
        <p:spPr>
          <a:prstGeom prst="rect">
            <a:avLst/>
          </a:prstGeom>
        </p:spPr>
        <p:txBody>
          <a:bodyPr/>
          <a:lstStyle>
            <a:lvl1pPr defTabSz="560831">
              <a:defRPr sz="7679"/>
            </a:lvl1pPr>
          </a:lstStyle>
          <a:p>
            <a:pPr/>
            <a:r>
              <a:t>Simulação dos Circuitos</a:t>
            </a:r>
          </a:p>
        </p:txBody>
      </p:sp>
      <p:grpSp>
        <p:nvGrpSpPr>
          <p:cNvPr id="318" name="Galeria de Imagens"/>
          <p:cNvGrpSpPr/>
          <p:nvPr/>
        </p:nvGrpSpPr>
        <p:grpSpPr>
          <a:xfrm>
            <a:off x="270569" y="3390442"/>
            <a:ext cx="12463662" cy="5963505"/>
            <a:chOff x="0" y="1361071"/>
            <a:chExt cx="12463660" cy="5963504"/>
          </a:xfrm>
        </p:grpSpPr>
        <p:pic>
          <p:nvPicPr>
            <p:cNvPr id="316" name="Captura de Tela 2021-09-07 às 20.36.14.png" descr="Captura de Tela 2021-09-07 às 20.36.14.png"/>
            <p:cNvPicPr>
              <a:picLocks noChangeAspect="1"/>
            </p:cNvPicPr>
            <p:nvPr/>
          </p:nvPicPr>
          <p:blipFill>
            <a:blip r:embed="rId2">
              <a:extLst/>
            </a:blip>
            <a:srcRect l="0" t="0" r="0" b="0"/>
            <a:stretch>
              <a:fillRect/>
            </a:stretch>
          </p:blipFill>
          <p:spPr>
            <a:xfrm>
              <a:off x="0" y="1361071"/>
              <a:ext cx="12463661" cy="3746202"/>
            </a:xfrm>
            <a:prstGeom prst="rect">
              <a:avLst/>
            </a:prstGeom>
            <a:ln w="12700" cap="flat">
              <a:noFill/>
              <a:miter lim="400000"/>
            </a:ln>
            <a:effectLst/>
          </p:spPr>
        </p:pic>
        <p:sp>
          <p:nvSpPr>
            <p:cNvPr id="317" name="Sinais de entrada do sistemas estão fora de fase, sendo sinal ref 180o defasado em relação ao b_in (que simula o sinal do DCO). Borrow foi ativado para compensar a defasagem."/>
            <p:cNvSpPr/>
            <p:nvPr/>
          </p:nvSpPr>
          <p:spPr>
            <a:xfrm>
              <a:off x="0" y="6544543"/>
              <a:ext cx="12463661" cy="78003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6200" tIns="76200" rIns="76200" bIns="76200" numCol="1" anchor="t">
              <a:noAutofit/>
            </a:bodyPr>
            <a:lstStyle/>
            <a:p>
              <a:pPr>
                <a:defRPr sz="2000"/>
              </a:pPr>
              <a:r>
                <a:t>Sinais de entrada do sistemas estão fora de fase, sendo sinal </a:t>
              </a:r>
              <a:r>
                <a:rPr>
                  <a:solidFill>
                    <a:schemeClr val="accent4">
                      <a:hueOff val="-1081314"/>
                      <a:satOff val="4338"/>
                      <a:lumOff val="-8931"/>
                    </a:schemeClr>
                  </a:solidFill>
                </a:rPr>
                <a:t>ref</a:t>
              </a:r>
              <a:r>
                <a:t> 180o defasado em relação ao </a:t>
              </a:r>
              <a:r>
                <a:rPr>
                  <a:solidFill>
                    <a:schemeClr val="accent4">
                      <a:hueOff val="-1081314"/>
                      <a:satOff val="4338"/>
                      <a:lumOff val="-8931"/>
                    </a:schemeClr>
                  </a:solidFill>
                </a:rPr>
                <a:t>b_in</a:t>
              </a:r>
              <a:r>
                <a:t> (que simula o sinal do DCO). </a:t>
              </a:r>
              <a:r>
                <a:rPr>
                  <a:solidFill>
                    <a:schemeClr val="accent4">
                      <a:hueOff val="-1081314"/>
                      <a:satOff val="4338"/>
                      <a:lumOff val="-8931"/>
                    </a:schemeClr>
                  </a:solidFill>
                </a:rPr>
                <a:t>Borrow</a:t>
              </a:r>
              <a:r>
                <a:t> foi ativado para compensar a defasagem.</a:t>
              </a:r>
            </a:p>
          </p:txBody>
        </p:sp>
      </p:grpSp>
    </p:spTree>
  </p:cSld>
  <p:clrMapOvr>
    <a:masterClrMapping/>
  </p:clrMapOvr>
  <p:transition xmlns:p14="http://schemas.microsoft.com/office/powerpoint/2010/main" spd="med" advClick="1"/>
</p:sld>
</file>

<file path=ppt/slides/slide3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20" name="Simulação dos Circuitos"/>
          <p:cNvSpPr txBox="1"/>
          <p:nvPr>
            <p:ph type="title"/>
          </p:nvPr>
        </p:nvSpPr>
        <p:spPr>
          <a:prstGeom prst="rect">
            <a:avLst/>
          </a:prstGeom>
        </p:spPr>
        <p:txBody>
          <a:bodyPr/>
          <a:lstStyle>
            <a:lvl1pPr defTabSz="560831">
              <a:defRPr sz="7679"/>
            </a:lvl1pPr>
          </a:lstStyle>
          <a:p>
            <a:pPr/>
            <a:r>
              <a:t>Simulação dos Circuitos</a:t>
            </a:r>
          </a:p>
        </p:txBody>
      </p:sp>
      <p:grpSp>
        <p:nvGrpSpPr>
          <p:cNvPr id="323" name="Galeria de Imagens"/>
          <p:cNvGrpSpPr/>
          <p:nvPr/>
        </p:nvGrpSpPr>
        <p:grpSpPr>
          <a:xfrm>
            <a:off x="270569" y="3384311"/>
            <a:ext cx="12463662" cy="5969636"/>
            <a:chOff x="0" y="1354940"/>
            <a:chExt cx="12463660" cy="5969635"/>
          </a:xfrm>
        </p:grpSpPr>
        <p:pic>
          <p:nvPicPr>
            <p:cNvPr id="321" name="Captura de Tela 2021-09-07 às 20.50.19.png" descr="Captura de Tela 2021-09-07 às 20.50.19.png"/>
            <p:cNvPicPr>
              <a:picLocks noChangeAspect="1"/>
            </p:cNvPicPr>
            <p:nvPr/>
          </p:nvPicPr>
          <p:blipFill>
            <a:blip r:embed="rId2">
              <a:extLst/>
            </a:blip>
            <a:srcRect l="0" t="0" r="0" b="0"/>
            <a:stretch>
              <a:fillRect/>
            </a:stretch>
          </p:blipFill>
          <p:spPr>
            <a:xfrm>
              <a:off x="0" y="1354940"/>
              <a:ext cx="12463661" cy="3758464"/>
            </a:xfrm>
            <a:prstGeom prst="rect">
              <a:avLst/>
            </a:prstGeom>
            <a:ln w="12700" cap="flat">
              <a:noFill/>
              <a:miter lim="400000"/>
            </a:ln>
            <a:effectLst/>
          </p:spPr>
        </p:pic>
        <p:sp>
          <p:nvSpPr>
            <p:cNvPr id="322" name="Sinais de entrada do sistemas estão em fase, ref está em fase com b_in (que simula o sinal do DCO). Borrow e Carry vão para zero."/>
            <p:cNvSpPr/>
            <p:nvPr/>
          </p:nvSpPr>
          <p:spPr>
            <a:xfrm>
              <a:off x="0" y="6544543"/>
              <a:ext cx="12463661" cy="78003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6200" tIns="76200" rIns="76200" bIns="76200" numCol="1" anchor="t">
              <a:noAutofit/>
            </a:bodyPr>
            <a:lstStyle/>
            <a:p>
              <a:pPr>
                <a:defRPr sz="2000"/>
              </a:pPr>
              <a:r>
                <a:t>Sinais de entrada do sistemas estão em fase, </a:t>
              </a:r>
              <a:r>
                <a:rPr>
                  <a:solidFill>
                    <a:schemeClr val="accent4">
                      <a:hueOff val="-1081314"/>
                      <a:satOff val="4338"/>
                      <a:lumOff val="-8931"/>
                    </a:schemeClr>
                  </a:solidFill>
                </a:rPr>
                <a:t>ref</a:t>
              </a:r>
              <a:r>
                <a:t> está em fase com </a:t>
              </a:r>
              <a:r>
                <a:rPr>
                  <a:solidFill>
                    <a:schemeClr val="accent4">
                      <a:hueOff val="-1081314"/>
                      <a:satOff val="4338"/>
                      <a:lumOff val="-8931"/>
                    </a:schemeClr>
                  </a:solidFill>
                </a:rPr>
                <a:t>b_in</a:t>
              </a:r>
              <a:r>
                <a:t> (que simula o sinal do DCO). </a:t>
              </a:r>
              <a:r>
                <a:rPr>
                  <a:solidFill>
                    <a:schemeClr val="accent4">
                      <a:hueOff val="-1081314"/>
                      <a:satOff val="4338"/>
                      <a:lumOff val="-8931"/>
                    </a:schemeClr>
                  </a:solidFill>
                </a:rPr>
                <a:t>Borrow </a:t>
              </a:r>
              <a:r>
                <a:t>e</a:t>
              </a:r>
              <a:r>
                <a:rPr>
                  <a:solidFill>
                    <a:schemeClr val="accent4">
                      <a:hueOff val="-1081314"/>
                      <a:satOff val="4338"/>
                      <a:lumOff val="-8931"/>
                    </a:schemeClr>
                  </a:solidFill>
                </a:rPr>
                <a:t> Carry</a:t>
              </a:r>
              <a:r>
                <a:t> vão para zero.</a:t>
              </a:r>
            </a:p>
          </p:txBody>
        </p:sp>
      </p:grpSp>
    </p:spTree>
  </p:cSld>
  <p:clrMapOvr>
    <a:masterClrMapping/>
  </p:clrMapOvr>
  <p:transition xmlns:p14="http://schemas.microsoft.com/office/powerpoint/2010/main" spd="med" advClick="1"/>
</p:sld>
</file>

<file path=ppt/slides/slide3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25" name="Referências"/>
          <p:cNvSpPr txBox="1"/>
          <p:nvPr>
            <p:ph type="title"/>
          </p:nvPr>
        </p:nvSpPr>
        <p:spPr>
          <a:prstGeom prst="rect">
            <a:avLst/>
          </a:prstGeom>
        </p:spPr>
        <p:txBody>
          <a:bodyPr/>
          <a:lstStyle/>
          <a:p>
            <a:pPr/>
            <a:r>
              <a:t>Referências</a:t>
            </a:r>
          </a:p>
        </p:txBody>
      </p:sp>
      <p:sp>
        <p:nvSpPr>
          <p:cNvPr id="326" name="Behzad Razavi, &quot;Design of Monolithic PhaseLocked Loops and Clock Recovery CircuitsA Tutorial,&quot; in Monolithic Phase-Locked Loops and Clock Recovery Circuits: Theory and Design , IEEE, 1996, pp.1-39, doi: 10.1109/9780470545331.ch1.…"/>
          <p:cNvSpPr txBox="1"/>
          <p:nvPr>
            <p:ph type="body" idx="1"/>
          </p:nvPr>
        </p:nvSpPr>
        <p:spPr>
          <a:prstGeom prst="rect">
            <a:avLst/>
          </a:prstGeom>
        </p:spPr>
        <p:txBody>
          <a:bodyPr/>
          <a:lstStyle/>
          <a:p>
            <a:pPr marL="342900" indent="-342900" defTabSz="315468">
              <a:spcBef>
                <a:spcPts val="2200"/>
              </a:spcBef>
              <a:buSzPct val="100000"/>
              <a:buAutoNum type="arabicParenBoth" startAt="1"/>
              <a:defRPr sz="1728"/>
            </a:pPr>
            <a:r>
              <a:t>Behzad Razavi, "Design of Monolithic PhaseLocked Loops and Clock Recovery CircuitsA Tutorial," in Monolithic Phase-Locked Loops and Clock Recovery Circuits: Theory and Design , IEEE, 1996, pp.1-39, doi: 10.1109/9780470545331.ch1.</a:t>
            </a:r>
          </a:p>
          <a:p>
            <a:pPr marL="342900" indent="-342900" defTabSz="315468">
              <a:spcBef>
                <a:spcPts val="2200"/>
              </a:spcBef>
              <a:buSzPct val="100000"/>
              <a:buAutoNum type="arabicParenBoth" startAt="1"/>
              <a:defRPr sz="1728"/>
            </a:pPr>
            <a:r>
              <a:t>E. Zianbetov, M. Javidan, F. Anceau and D. Galayko, E. Colinet, J. Juillard. Design and VHDL Modeling of All-Digital PLLs. 8th IEEE International NEWCAS Conference (NEWCAS’10), Montreal: Canada (2010).</a:t>
            </a:r>
          </a:p>
          <a:p>
            <a:pPr marL="342900" indent="-342900" defTabSz="315468">
              <a:spcBef>
                <a:spcPts val="2200"/>
              </a:spcBef>
              <a:buSzPct val="100000"/>
              <a:buAutoNum type="arabicParenBoth" startAt="1"/>
              <a:defRPr sz="1728"/>
            </a:pPr>
            <a:r>
              <a:t>K. Lata, M. Kumar. ADPLL Design and Implementation on FPGA. International Conference on Intelligent Systems and Signal Processing (ISSP), IEEE, 2013.</a:t>
            </a:r>
          </a:p>
          <a:p>
            <a:pPr marL="342900" indent="-342900" defTabSz="315468">
              <a:spcBef>
                <a:spcPts val="2200"/>
              </a:spcBef>
              <a:buSzPct val="100000"/>
              <a:buAutoNum type="arabicParenBoth" startAt="1"/>
              <a:defRPr sz="1728"/>
            </a:pPr>
            <a:r>
              <a:t>Gayathri M G. Design of All Digital Phase Locked Loop in VHDL. International Journal of Engineering Research and Applications (IJERA), Vol. 3, Issue 4, 2013, pp. 1074-1076.</a:t>
            </a:r>
          </a:p>
          <a:p>
            <a:pPr marL="342900" indent="-342900" defTabSz="315468">
              <a:spcBef>
                <a:spcPts val="2200"/>
              </a:spcBef>
              <a:buSzPct val="100000"/>
              <a:buAutoNum type="arabicParenBoth" startAt="1"/>
              <a:defRPr sz="1728"/>
            </a:pPr>
            <a:r>
              <a:t>Henry Young, Alex Tong, Ahmed Allam. Projeto de um DPLL. Disciplina High Level Digital ASIC Design Using CAD (EE552), Departamento de Engenharia Elétrica e de Computadores,  Universidade de Alberta, Canadá, 1999. Acessado em 10/05/2021.</a:t>
            </a:r>
          </a:p>
          <a:p>
            <a:pPr marL="342900" indent="-342900" defTabSz="315468">
              <a:spcBef>
                <a:spcPts val="2200"/>
              </a:spcBef>
              <a:buSzPct val="100000"/>
              <a:buAutoNum type="arabicParenBoth" startAt="1"/>
              <a:defRPr sz="1728"/>
            </a:pPr>
            <a:r>
              <a:t>P. E. Allen. Lecture 080 - All Digital Phase Lock Loops (ADPLL). Material da disciplina </a:t>
            </a:r>
            <a:r>
              <a:rPr i="1"/>
              <a:t>Frequency Sythesizers</a:t>
            </a:r>
            <a:r>
              <a:t>, The School of Electrical and Computer Engineering of Georgia Institute of Technology,2003. Acessado em: 02/07/2021.</a:t>
            </a:r>
          </a:p>
          <a:p>
            <a:pPr marL="342900" indent="-342900" defTabSz="315468">
              <a:spcBef>
                <a:spcPts val="2200"/>
              </a:spcBef>
              <a:buSzPct val="100000"/>
              <a:buAutoNum type="arabicParenBoth" startAt="1"/>
              <a:defRPr sz="1728"/>
            </a:pPr>
            <a:r>
              <a:t>M. Kumar, K. Lata. FPGA Implementation of ADPLL with Ripple Reduction Techniques. International Journal of VLSI design &amp; Communication Systems (VLSICS) Vol.3, No.2, 2012 .</a:t>
            </a:r>
          </a:p>
        </p:txBody>
      </p:sp>
    </p:spTree>
  </p:cSld>
  <p:clrMapOvr>
    <a:masterClrMapping/>
  </p:clrMapOvr>
  <p:transition xmlns:p14="http://schemas.microsoft.com/office/powerpoint/2010/main" spd="med" advClick="1"/>
</p:sld>
</file>

<file path=ppt/slides/slide3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28" name="Divisor de Frequência da Entrada"/>
          <p:cNvSpPr txBox="1"/>
          <p:nvPr>
            <p:ph type="title"/>
          </p:nvPr>
        </p:nvSpPr>
        <p:spPr>
          <a:prstGeom prst="rect">
            <a:avLst/>
          </a:prstGeom>
        </p:spPr>
        <p:txBody>
          <a:bodyPr/>
          <a:lstStyle>
            <a:lvl1pPr defTabSz="484886">
              <a:defRPr sz="6640"/>
            </a:lvl1pPr>
          </a:lstStyle>
          <a:p>
            <a:pPr/>
            <a:r>
              <a:t>Divisor de Frequência da Entrada</a:t>
            </a:r>
          </a:p>
        </p:txBody>
      </p:sp>
      <p:grpSp>
        <p:nvGrpSpPr>
          <p:cNvPr id="331" name="Galeria de Imagens"/>
          <p:cNvGrpSpPr/>
          <p:nvPr/>
        </p:nvGrpSpPr>
        <p:grpSpPr>
          <a:xfrm>
            <a:off x="289669" y="2590800"/>
            <a:ext cx="11762631" cy="6459439"/>
            <a:chOff x="0" y="0"/>
            <a:chExt cx="11762630" cy="6459438"/>
          </a:xfrm>
        </p:grpSpPr>
        <p:pic>
          <p:nvPicPr>
            <p:cNvPr id="329" name="Captura de Tela 2021-07-05 às 17.53.45.png" descr="Captura de Tela 2021-07-05 às 17.53.45.png"/>
            <p:cNvPicPr>
              <a:picLocks noChangeAspect="1"/>
            </p:cNvPicPr>
            <p:nvPr/>
          </p:nvPicPr>
          <p:blipFill>
            <a:blip r:embed="rId2">
              <a:extLst/>
            </a:blip>
            <a:srcRect l="0" t="5137" r="0" b="5137"/>
            <a:stretch>
              <a:fillRect/>
            </a:stretch>
          </p:blipFill>
          <p:spPr>
            <a:xfrm>
              <a:off x="0" y="0"/>
              <a:ext cx="11762631" cy="5920707"/>
            </a:xfrm>
            <a:prstGeom prst="rect">
              <a:avLst/>
            </a:prstGeom>
            <a:ln w="12700" cap="flat">
              <a:noFill/>
              <a:miter lim="400000"/>
            </a:ln>
            <a:effectLst/>
          </p:spPr>
        </p:pic>
        <p:sp>
          <p:nvSpPr>
            <p:cNvPr id="330" name="Divisor de Frequência para 25MHz"/>
            <p:cNvSpPr/>
            <p:nvPr/>
          </p:nvSpPr>
          <p:spPr>
            <a:xfrm>
              <a:off x="0" y="5996906"/>
              <a:ext cx="11762631" cy="46253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6200" tIns="76200" rIns="76200" bIns="76200" numCol="1" anchor="t">
              <a:noAutofit/>
            </a:bodyPr>
            <a:lstStyle>
              <a:lvl1pPr>
                <a:defRPr sz="2000"/>
              </a:lvl1pPr>
            </a:lstStyle>
            <a:p>
              <a:pPr/>
              <a:r>
                <a:t>Divisor de Frequência para 25MHz</a:t>
              </a:r>
            </a:p>
          </p:txBody>
        </p:sp>
      </p:gr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8" name="Problema"/>
          <p:cNvSpPr txBox="1"/>
          <p:nvPr>
            <p:ph type="title"/>
          </p:nvPr>
        </p:nvSpPr>
        <p:spPr>
          <a:prstGeom prst="rect">
            <a:avLst/>
          </a:prstGeom>
        </p:spPr>
        <p:txBody>
          <a:bodyPr/>
          <a:lstStyle/>
          <a:p>
            <a:pPr/>
            <a:r>
              <a:t>Problema</a:t>
            </a:r>
          </a:p>
        </p:txBody>
      </p:sp>
      <p:sp>
        <p:nvSpPr>
          <p:cNvPr id="129" name="Criar um PLL que possa recuperar a freqüência de rede de uma planta elétrica de alta potência a fim de manter o sincronismo entre o sinal que chega e o sinal distribuído na rede elétrica.…"/>
          <p:cNvSpPr txBox="1"/>
          <p:nvPr>
            <p:ph type="body" idx="1"/>
          </p:nvPr>
        </p:nvSpPr>
        <p:spPr>
          <a:prstGeom prst="rect">
            <a:avLst/>
          </a:prstGeom>
        </p:spPr>
        <p:txBody>
          <a:bodyPr/>
          <a:lstStyle/>
          <a:p>
            <a:pPr/>
            <a:r>
              <a:t>Criar um PLL que possa recuperar a freqüência de rede de uma planta elétrica de alta potência a fim de manter o sincronismo entre o sinal que chega e o sinal distribuído na rede elétrica.</a:t>
            </a:r>
          </a:p>
          <a:p>
            <a:pPr/>
            <a:r>
              <a:t>O sinal de referência do PLL será de 60 Hz ou uma de suas harmônicas. O sinal de saída do PLL deverá ser de 60Hz em fase com o sinal de referência</a:t>
            </a:r>
          </a:p>
        </p:txBody>
      </p:sp>
    </p:spTree>
  </p:cSld>
  <p:clrMapOvr>
    <a:masterClrMapping/>
  </p:clrMapOvr>
  <p:transition xmlns:p14="http://schemas.microsoft.com/office/powerpoint/2010/main" spd="med" advClick="1"/>
</p:sld>
</file>

<file path=ppt/slides/slide4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33" name="PFD"/>
          <p:cNvSpPr txBox="1"/>
          <p:nvPr>
            <p:ph type="title"/>
          </p:nvPr>
        </p:nvSpPr>
        <p:spPr>
          <a:prstGeom prst="rect">
            <a:avLst/>
          </a:prstGeom>
        </p:spPr>
        <p:txBody>
          <a:bodyPr/>
          <a:lstStyle/>
          <a:p>
            <a:pPr/>
            <a:r>
              <a:t>PFD</a:t>
            </a:r>
          </a:p>
        </p:txBody>
      </p:sp>
      <p:grpSp>
        <p:nvGrpSpPr>
          <p:cNvPr id="336" name="Galeria de Imagens"/>
          <p:cNvGrpSpPr/>
          <p:nvPr/>
        </p:nvGrpSpPr>
        <p:grpSpPr>
          <a:xfrm>
            <a:off x="1167705" y="2590800"/>
            <a:ext cx="10884595" cy="6362700"/>
            <a:chOff x="0" y="0"/>
            <a:chExt cx="10884594" cy="6362700"/>
          </a:xfrm>
        </p:grpSpPr>
        <p:pic>
          <p:nvPicPr>
            <p:cNvPr id="334" name="Captura de Tela 2021-07-05 às 19.29.51.png" descr="Captura de Tela 2021-07-05 às 19.29.51.png"/>
            <p:cNvPicPr>
              <a:picLocks noChangeAspect="1"/>
            </p:cNvPicPr>
            <p:nvPr/>
          </p:nvPicPr>
          <p:blipFill>
            <a:blip r:embed="rId2">
              <a:extLst/>
            </a:blip>
            <a:srcRect l="0" t="0" r="0" b="0"/>
            <a:stretch>
              <a:fillRect/>
            </a:stretch>
          </p:blipFill>
          <p:spPr>
            <a:xfrm>
              <a:off x="1352702" y="0"/>
              <a:ext cx="8179191" cy="5823968"/>
            </a:xfrm>
            <a:prstGeom prst="rect">
              <a:avLst/>
            </a:prstGeom>
            <a:ln w="12700" cap="flat">
              <a:noFill/>
              <a:miter lim="400000"/>
            </a:ln>
            <a:effectLst/>
          </p:spPr>
        </p:pic>
        <p:sp>
          <p:nvSpPr>
            <p:cNvPr id="335" name="REF está adiantado em relação a DIV"/>
            <p:cNvSpPr/>
            <p:nvPr/>
          </p:nvSpPr>
          <p:spPr>
            <a:xfrm>
              <a:off x="0" y="5900167"/>
              <a:ext cx="10884595" cy="46253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6200" tIns="76200" rIns="76200" bIns="76200" numCol="1" anchor="t">
              <a:noAutofit/>
            </a:bodyPr>
            <a:lstStyle>
              <a:lvl1pPr>
                <a:defRPr sz="2000"/>
              </a:lvl1pPr>
            </a:lstStyle>
            <a:p>
              <a:pPr/>
              <a:r>
                <a:t>REF está adiantado em relação a DIV</a:t>
              </a:r>
            </a:p>
          </p:txBody>
        </p:sp>
      </p:grpSp>
    </p:spTree>
  </p:cSld>
  <p:clrMapOvr>
    <a:masterClrMapping/>
  </p:clrMapOvr>
  <p:transition xmlns:p14="http://schemas.microsoft.com/office/powerpoint/2010/main" spd="med" advClick="1"/>
</p:sld>
</file>

<file path=ppt/slides/slide4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38" name="PFD"/>
          <p:cNvSpPr txBox="1"/>
          <p:nvPr>
            <p:ph type="title"/>
          </p:nvPr>
        </p:nvSpPr>
        <p:spPr>
          <a:prstGeom prst="rect">
            <a:avLst/>
          </a:prstGeom>
        </p:spPr>
        <p:txBody>
          <a:bodyPr/>
          <a:lstStyle/>
          <a:p>
            <a:pPr/>
            <a:r>
              <a:t>PFD</a:t>
            </a:r>
          </a:p>
        </p:txBody>
      </p:sp>
      <p:grpSp>
        <p:nvGrpSpPr>
          <p:cNvPr id="341" name="Galeria de Imagens"/>
          <p:cNvGrpSpPr/>
          <p:nvPr/>
        </p:nvGrpSpPr>
        <p:grpSpPr>
          <a:xfrm>
            <a:off x="-952500" y="2590800"/>
            <a:ext cx="13004800" cy="6342013"/>
            <a:chOff x="0" y="0"/>
            <a:chExt cx="13004800" cy="6342012"/>
          </a:xfrm>
        </p:grpSpPr>
        <p:pic>
          <p:nvPicPr>
            <p:cNvPr id="339" name="Captura de Tela 2021-07-05 às 19.36.16.png" descr="Captura de Tela 2021-07-05 às 19.36.16.png"/>
            <p:cNvPicPr>
              <a:picLocks noChangeAspect="1"/>
            </p:cNvPicPr>
            <p:nvPr/>
          </p:nvPicPr>
          <p:blipFill>
            <a:blip r:embed="rId2">
              <a:extLst/>
            </a:blip>
            <a:srcRect l="0" t="0" r="0" b="0"/>
            <a:stretch>
              <a:fillRect/>
            </a:stretch>
          </p:blipFill>
          <p:spPr>
            <a:xfrm>
              <a:off x="2930855" y="0"/>
              <a:ext cx="7143090" cy="5803281"/>
            </a:xfrm>
            <a:prstGeom prst="rect">
              <a:avLst/>
            </a:prstGeom>
            <a:ln w="12700" cap="flat">
              <a:noFill/>
              <a:miter lim="400000"/>
            </a:ln>
            <a:effectLst/>
          </p:spPr>
        </p:pic>
        <p:sp>
          <p:nvSpPr>
            <p:cNvPr id="340" name="DIV está adiantado em relação a REF"/>
            <p:cNvSpPr/>
            <p:nvPr/>
          </p:nvSpPr>
          <p:spPr>
            <a:xfrm>
              <a:off x="0" y="5879480"/>
              <a:ext cx="13004800" cy="46253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6200" tIns="76200" rIns="76200" bIns="76200" numCol="1" anchor="t">
              <a:noAutofit/>
            </a:bodyPr>
            <a:lstStyle>
              <a:lvl1pPr>
                <a:defRPr sz="2000"/>
              </a:lvl1pPr>
            </a:lstStyle>
            <a:p>
              <a:pPr/>
              <a:r>
                <a:t>DIV está adiantado em relação a REF</a:t>
              </a:r>
            </a:p>
          </p:txBody>
        </p:sp>
      </p:grpSp>
    </p:spTree>
  </p:cSld>
  <p:clrMapOvr>
    <a:masterClrMapping/>
  </p:clrMapOvr>
  <p:transition xmlns:p14="http://schemas.microsoft.com/office/powerpoint/2010/main" spd="med" advClick="1"/>
</p:sld>
</file>

<file path=ppt/slides/slide4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43" name="Bloco do FreqDiv implementado"/>
          <p:cNvSpPr txBox="1"/>
          <p:nvPr>
            <p:ph type="title"/>
          </p:nvPr>
        </p:nvSpPr>
        <p:spPr>
          <a:prstGeom prst="rect">
            <a:avLst/>
          </a:prstGeom>
        </p:spPr>
        <p:txBody>
          <a:bodyPr/>
          <a:lstStyle>
            <a:lvl1pPr defTabSz="484886">
              <a:defRPr sz="6640"/>
            </a:lvl1pPr>
          </a:lstStyle>
          <a:p>
            <a:pPr/>
            <a:r>
              <a:t>Bloco do FreqDiv implementado</a:t>
            </a:r>
          </a:p>
        </p:txBody>
      </p:sp>
      <p:grpSp>
        <p:nvGrpSpPr>
          <p:cNvPr id="346" name="Galeria de Imagens"/>
          <p:cNvGrpSpPr/>
          <p:nvPr/>
        </p:nvGrpSpPr>
        <p:grpSpPr>
          <a:xfrm>
            <a:off x="907231" y="3595491"/>
            <a:ext cx="11190338" cy="5358010"/>
            <a:chOff x="0" y="1004691"/>
            <a:chExt cx="11190337" cy="5358008"/>
          </a:xfrm>
        </p:grpSpPr>
        <p:pic>
          <p:nvPicPr>
            <p:cNvPr id="344" name="Captura de Tela 2021-07-05 às 17.55.57.png" descr="Captura de Tela 2021-07-05 às 17.55.57.png"/>
            <p:cNvPicPr>
              <a:picLocks noChangeAspect="1"/>
            </p:cNvPicPr>
            <p:nvPr/>
          </p:nvPicPr>
          <p:blipFill>
            <a:blip r:embed="rId2">
              <a:extLst/>
            </a:blip>
            <a:srcRect l="0" t="0" r="0" b="0"/>
            <a:stretch>
              <a:fillRect/>
            </a:stretch>
          </p:blipFill>
          <p:spPr>
            <a:xfrm>
              <a:off x="0" y="1004691"/>
              <a:ext cx="11190338" cy="3814586"/>
            </a:xfrm>
            <a:prstGeom prst="rect">
              <a:avLst/>
            </a:prstGeom>
            <a:ln w="12700" cap="flat">
              <a:noFill/>
              <a:miter lim="400000"/>
            </a:ln>
            <a:effectLst/>
          </p:spPr>
        </p:pic>
        <p:sp>
          <p:nvSpPr>
            <p:cNvPr id="345" name="Esquema do Divisor Frequência para a Frequência de entrada ref"/>
            <p:cNvSpPr/>
            <p:nvPr/>
          </p:nvSpPr>
          <p:spPr>
            <a:xfrm>
              <a:off x="0" y="5900167"/>
              <a:ext cx="11190338" cy="46253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6200" tIns="76200" rIns="76200" bIns="76200" numCol="1" anchor="t">
              <a:noAutofit/>
            </a:bodyPr>
            <a:lstStyle/>
            <a:p>
              <a:pPr>
                <a:defRPr sz="2000"/>
              </a:pPr>
              <a:r>
                <a:t>Esquema do Divisor Frequência para a Frequência de entrada </a:t>
              </a:r>
              <a:r>
                <a:rPr>
                  <a:solidFill>
                    <a:schemeClr val="accent1">
                      <a:hueOff val="114395"/>
                      <a:lumOff val="-24975"/>
                    </a:schemeClr>
                  </a:solidFill>
                </a:rPr>
                <a:t>ref</a:t>
              </a:r>
            </a:p>
          </p:txBody>
        </p:sp>
      </p:grpSp>
    </p:spTree>
  </p:cSld>
  <p:clrMapOvr>
    <a:masterClrMapping/>
  </p:clrMapOvr>
  <p:transition xmlns:p14="http://schemas.microsoft.com/office/powerpoint/2010/main" spd="med" advClick="1"/>
</p:sld>
</file>

<file path=ppt/slides/slide4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48" name="Parâmetros do ADPLL"/>
          <p:cNvSpPr txBox="1"/>
          <p:nvPr>
            <p:ph type="title"/>
          </p:nvPr>
        </p:nvSpPr>
        <p:spPr>
          <a:prstGeom prst="rect">
            <a:avLst/>
          </a:prstGeom>
        </p:spPr>
        <p:txBody>
          <a:bodyPr/>
          <a:lstStyle/>
          <a:p>
            <a:pPr/>
            <a:r>
              <a:t>Parâmetros do ADPLL</a:t>
            </a:r>
          </a:p>
        </p:txBody>
      </p:sp>
      <p:sp>
        <p:nvSpPr>
          <p:cNvPr id="349" name="K, N, kclock, idclock…"/>
          <p:cNvSpPr txBox="1"/>
          <p:nvPr>
            <p:ph type="body" idx="1"/>
          </p:nvPr>
        </p:nvSpPr>
        <p:spPr>
          <a:prstGeom prst="rect">
            <a:avLst/>
          </a:prstGeom>
        </p:spPr>
        <p:txBody>
          <a:bodyPr/>
          <a:lstStyle/>
          <a:p>
            <a:pPr marL="311150" indent="-311150" defTabSz="408940">
              <a:spcBef>
                <a:spcPts val="2900"/>
              </a:spcBef>
              <a:defRPr sz="2240"/>
            </a:pPr>
            <a:r>
              <a:t>K, N, kclock, idclock</a:t>
            </a:r>
          </a:p>
          <a:p>
            <a:pPr marL="311150" indent="-311150" defTabSz="408940">
              <a:spcBef>
                <a:spcPts val="2900"/>
              </a:spcBef>
              <a:defRPr sz="2240"/>
            </a:pPr>
            <a:r>
              <a:t> fc = 60Hz;</a:t>
            </a:r>
          </a:p>
          <a:p>
            <a:pPr marL="311150" indent="-311150" defTabSz="408940">
              <a:spcBef>
                <a:spcPts val="2900"/>
              </a:spcBef>
              <a:defRPr sz="2240"/>
            </a:pPr>
            <a:r>
              <a:t>kclock = Mfc = 32.60 = 1920Hz</a:t>
            </a:r>
          </a:p>
          <a:p>
            <a:pPr marL="311150" indent="-311150" defTabSz="408940">
              <a:spcBef>
                <a:spcPts val="2900"/>
              </a:spcBef>
              <a:defRPr sz="2240"/>
            </a:pPr>
            <a:r>
              <a:t>idclock = 2Nfc = 2.4.60=480Hz</a:t>
            </a:r>
          </a:p>
          <a:p>
            <a:pPr marL="311150" indent="-311150" defTabSz="408940">
              <a:spcBef>
                <a:spcPts val="2900"/>
              </a:spcBef>
              <a:defRPr sz="2240"/>
            </a:pPr>
            <a:r>
              <a:t>M=2K</a:t>
            </a:r>
          </a:p>
          <a:p>
            <a:pPr marL="311150" indent="-311150" defTabSz="408940">
              <a:spcBef>
                <a:spcPts val="2900"/>
              </a:spcBef>
              <a:defRPr sz="2240"/>
            </a:pPr>
            <a:r>
              <a:t>Nmin=2M/K</a:t>
            </a:r>
          </a:p>
          <a:p>
            <a:pPr marL="311150" indent="-311150" defTabSz="408940">
              <a:spcBef>
                <a:spcPts val="2900"/>
              </a:spcBef>
              <a:defRPr sz="2240"/>
            </a:pPr>
            <a:r>
              <a:t>K=16</a:t>
            </a:r>
          </a:p>
          <a:p>
            <a:pPr marL="311150" indent="-311150" defTabSz="408940">
              <a:spcBef>
                <a:spcPts val="2900"/>
              </a:spcBef>
              <a:defRPr sz="2240"/>
            </a:pPr>
            <a:r>
              <a:t>M=32</a:t>
            </a:r>
          </a:p>
          <a:p>
            <a:pPr marL="311150" indent="-311150" defTabSz="408940">
              <a:spcBef>
                <a:spcPts val="2900"/>
              </a:spcBef>
              <a:defRPr sz="2240"/>
            </a:pPr>
            <a:r>
              <a:t>Nmin=2.32/16= 4</a:t>
            </a:r>
          </a:p>
        </p:txBody>
      </p:sp>
    </p:spTree>
  </p:cSld>
  <p:clrMapOvr>
    <a:masterClrMapping/>
  </p:clrMapOvr>
  <p:transition xmlns:p14="http://schemas.microsoft.com/office/powerpoint/2010/main" spd="med" advClick="1"/>
</p:sld>
</file>

<file path=ppt/slides/slide4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51" name="Título"/>
          <p:cNvSpPr txBox="1"/>
          <p:nvPr>
            <p:ph type="title"/>
          </p:nvPr>
        </p:nvSpPr>
        <p:spPr>
          <a:prstGeom prst="rect">
            <a:avLst/>
          </a:prstGeom>
        </p:spPr>
        <p:txBody>
          <a:bodyPr/>
          <a:lstStyle/>
          <a:p>
            <a:pPr defTabSz="484886">
              <a:defRPr sz="6640"/>
            </a:pPr>
          </a:p>
        </p:txBody>
      </p:sp>
      <p:sp>
        <p:nvSpPr>
          <p:cNvPr id="352" name="The digital phase locked loop presented in this application note has K= 8, N = 8 and M = 16. This loop was tested with a clock = 25 MHZ. The center frequency is 786 Khz. The lock BW is from 689 Khz to 909 KHz. From 763khz to 806 khz the lock is weak.The lock can be improved by utilizing a ripple cancellation circuit as described in reference [3]. The lock can also be improved by increasing the modulus of the K counter. However, the bandwidth will be reduced."/>
          <p:cNvSpPr txBox="1"/>
          <p:nvPr>
            <p:ph type="body" idx="1"/>
          </p:nvPr>
        </p:nvSpPr>
        <p:spPr>
          <a:prstGeom prst="rect">
            <a:avLst/>
          </a:prstGeom>
        </p:spPr>
        <p:txBody>
          <a:bodyPr/>
          <a:lstStyle/>
          <a:p>
            <a:pPr/>
            <a:r>
              <a:t>The digital phase locked loop presented in this application note has K= 8, N = 8 and M = 16. This loop was tested with a clock = 25 MHZ. The center frequency is 786 Khz. The lock BW is from 689 Khz to 909 KHz. From 763khz to 806 khz the lock is weak.The lock can be improved by utilizing a ripple cancellation circuit as described in reference [3]. The lock can also be improved by increasing the modulus of the K counter. However, the bandwidth will be reduced.</a:t>
            </a:r>
          </a:p>
        </p:txBody>
      </p:sp>
    </p:spTree>
  </p:cSld>
  <p:clrMapOvr>
    <a:masterClrMapping/>
  </p:clrMapOvr>
  <p:transition xmlns:p14="http://schemas.microsoft.com/office/powerpoint/2010/main" spd="med" advClick="1"/>
</p:sld>
</file>

<file path=ppt/slides/slide4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54" name="PFD"/>
          <p:cNvSpPr txBox="1"/>
          <p:nvPr>
            <p:ph type="title"/>
          </p:nvPr>
        </p:nvSpPr>
        <p:spPr>
          <a:prstGeom prst="rect">
            <a:avLst/>
          </a:prstGeom>
        </p:spPr>
        <p:txBody>
          <a:bodyPr/>
          <a:lstStyle/>
          <a:p>
            <a:pPr/>
            <a:r>
              <a:t>PFD</a:t>
            </a:r>
          </a:p>
        </p:txBody>
      </p:sp>
      <p:grpSp>
        <p:nvGrpSpPr>
          <p:cNvPr id="357" name="Galeria de Imagens"/>
          <p:cNvGrpSpPr/>
          <p:nvPr/>
        </p:nvGrpSpPr>
        <p:grpSpPr>
          <a:xfrm>
            <a:off x="952500" y="2603500"/>
            <a:ext cx="11099800" cy="6362700"/>
            <a:chOff x="0" y="0"/>
            <a:chExt cx="11099800" cy="6362700"/>
          </a:xfrm>
        </p:grpSpPr>
        <p:pic>
          <p:nvPicPr>
            <p:cNvPr id="355" name="Captura de Tela 2021-07-07 às 10.25.18.png" descr="Captura de Tela 2021-07-07 às 10.25.18.png"/>
            <p:cNvPicPr>
              <a:picLocks noChangeAspect="1"/>
            </p:cNvPicPr>
            <p:nvPr/>
          </p:nvPicPr>
          <p:blipFill>
            <a:blip r:embed="rId2">
              <a:extLst/>
            </a:blip>
            <a:srcRect l="10507" t="0" r="10507" b="0"/>
            <a:stretch>
              <a:fillRect/>
            </a:stretch>
          </p:blipFill>
          <p:spPr>
            <a:xfrm>
              <a:off x="0" y="0"/>
              <a:ext cx="11099800" cy="5823968"/>
            </a:xfrm>
            <a:prstGeom prst="rect">
              <a:avLst/>
            </a:prstGeom>
            <a:ln w="12700" cap="flat">
              <a:noFill/>
              <a:miter lim="400000"/>
            </a:ln>
            <a:effectLst/>
          </p:spPr>
        </p:pic>
        <p:sp>
          <p:nvSpPr>
            <p:cNvPr id="356" name="Esquema de combinação do Divfreq com o PFD"/>
            <p:cNvSpPr/>
            <p:nvPr/>
          </p:nvSpPr>
          <p:spPr>
            <a:xfrm>
              <a:off x="0" y="5900167"/>
              <a:ext cx="11099800" cy="46253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6200" tIns="76200" rIns="76200" bIns="76200" numCol="1" anchor="t">
              <a:noAutofit/>
            </a:bodyPr>
            <a:lstStyle>
              <a:lvl1pPr>
                <a:defRPr sz="2000"/>
              </a:lvl1pPr>
            </a:lstStyle>
            <a:p>
              <a:pPr/>
              <a:r>
                <a:t>Esquema de combinação do Divfreq com o PFD</a:t>
              </a:r>
            </a:p>
          </p:txBody>
        </p:sp>
      </p:gr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1" name="Problema"/>
          <p:cNvSpPr txBox="1"/>
          <p:nvPr>
            <p:ph type="title"/>
          </p:nvPr>
        </p:nvSpPr>
        <p:spPr>
          <a:prstGeom prst="rect">
            <a:avLst/>
          </a:prstGeom>
        </p:spPr>
        <p:txBody>
          <a:bodyPr/>
          <a:lstStyle/>
          <a:p>
            <a:pPr/>
            <a:r>
              <a:t>Problema</a:t>
            </a:r>
          </a:p>
        </p:txBody>
      </p:sp>
      <p:sp>
        <p:nvSpPr>
          <p:cNvPr id="132" name="Como o kit de desenvolvimento não possui DACs, a onda senoidal de entrada deve ser discretizada, armazenada em tabela e usado em um contador a fim de gerar um sinal de saída com comportamento senoidal"/>
          <p:cNvSpPr txBox="1"/>
          <p:nvPr>
            <p:ph type="body" idx="1"/>
          </p:nvPr>
        </p:nvSpPr>
        <p:spPr>
          <a:prstGeom prst="rect">
            <a:avLst/>
          </a:prstGeom>
        </p:spPr>
        <p:txBody>
          <a:bodyPr/>
          <a:lstStyle/>
          <a:p>
            <a:pPr/>
            <a:r>
              <a:t>Como o kit de desenvolvimento não possui DACs, a onda senoidal de entrada deve ser </a:t>
            </a:r>
            <a:r>
              <a:rPr i="1"/>
              <a:t>discretizada</a:t>
            </a:r>
            <a:r>
              <a:t>, armazenada em tabela e usado em um contador a fim de gerar um sinal de saída com comportamento senoidal</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4" name="Projeto"/>
          <p:cNvSpPr txBox="1"/>
          <p:nvPr>
            <p:ph type="title"/>
          </p:nvPr>
        </p:nvSpPr>
        <p:spPr>
          <a:prstGeom prst="rect">
            <a:avLst/>
          </a:prstGeom>
        </p:spPr>
        <p:txBody>
          <a:bodyPr/>
          <a:lstStyle/>
          <a:p>
            <a:pPr/>
            <a:r>
              <a:t>Projeto</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6" name="Diagrama de Blocos"/>
          <p:cNvSpPr txBox="1"/>
          <p:nvPr>
            <p:ph type="title"/>
          </p:nvPr>
        </p:nvSpPr>
        <p:spPr>
          <a:prstGeom prst="rect">
            <a:avLst/>
          </a:prstGeom>
        </p:spPr>
        <p:txBody>
          <a:bodyPr/>
          <a:lstStyle/>
          <a:p>
            <a:pPr/>
            <a:r>
              <a:t>Diagrama de Blocos</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8" name="Phase Frequency Detector (PFD)"/>
          <p:cNvSpPr/>
          <p:nvPr/>
        </p:nvSpPr>
        <p:spPr>
          <a:xfrm>
            <a:off x="1500826" y="3040988"/>
            <a:ext cx="2294286" cy="1270001"/>
          </a:xfrm>
          <a:prstGeom prst="rect">
            <a:avLst/>
          </a:prstGeom>
          <a:solidFill>
            <a:schemeClr val="accent1"/>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0" sz="2200">
                <a:solidFill>
                  <a:srgbClr val="FFFFFF"/>
                </a:solidFill>
                <a:latin typeface="+mn-lt"/>
                <a:ea typeface="+mn-ea"/>
                <a:cs typeface="+mn-cs"/>
                <a:sym typeface="Helvetica Neue Medium"/>
              </a:defRPr>
            </a:lvl1pPr>
          </a:lstStyle>
          <a:p>
            <a:pPr/>
            <a:r>
              <a:t>Phase Frequency Detector (PFD)</a:t>
            </a:r>
          </a:p>
        </p:txBody>
      </p:sp>
      <p:sp>
        <p:nvSpPr>
          <p:cNvPr id="139" name="K Counter Loop Filter"/>
          <p:cNvSpPr/>
          <p:nvPr/>
        </p:nvSpPr>
        <p:spPr>
          <a:xfrm>
            <a:off x="5667434" y="3040988"/>
            <a:ext cx="2083512" cy="1270001"/>
          </a:xfrm>
          <a:prstGeom prst="rect">
            <a:avLst/>
          </a:prstGeom>
          <a:solidFill>
            <a:schemeClr val="accent1"/>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0" sz="2200">
                <a:solidFill>
                  <a:srgbClr val="FFFFFF"/>
                </a:solidFill>
                <a:latin typeface="+mn-lt"/>
                <a:ea typeface="+mn-ea"/>
                <a:cs typeface="+mn-cs"/>
                <a:sym typeface="Helvetica Neue Medium"/>
              </a:defRPr>
            </a:lvl1pPr>
          </a:lstStyle>
          <a:p>
            <a:pPr/>
            <a:r>
              <a:t>K Counter Loop Filter</a:t>
            </a:r>
          </a:p>
        </p:txBody>
      </p:sp>
      <p:sp>
        <p:nvSpPr>
          <p:cNvPr id="140" name="DCO"/>
          <p:cNvSpPr/>
          <p:nvPr/>
        </p:nvSpPr>
        <p:spPr>
          <a:xfrm>
            <a:off x="8466757" y="5003800"/>
            <a:ext cx="2294286" cy="1270000"/>
          </a:xfrm>
          <a:prstGeom prst="rect">
            <a:avLst/>
          </a:prstGeom>
          <a:solidFill>
            <a:schemeClr val="accent1"/>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0" sz="2200">
                <a:solidFill>
                  <a:srgbClr val="FFFFFF"/>
                </a:solidFill>
                <a:latin typeface="+mn-lt"/>
                <a:ea typeface="+mn-ea"/>
                <a:cs typeface="+mn-cs"/>
                <a:sym typeface="Helvetica Neue Medium"/>
              </a:defRPr>
            </a:lvl1pPr>
          </a:lstStyle>
          <a:p>
            <a:pPr/>
            <a:r>
              <a:t>DCO</a:t>
            </a:r>
          </a:p>
        </p:txBody>
      </p:sp>
      <p:sp>
        <p:nvSpPr>
          <p:cNvPr id="141" name="borrow"/>
          <p:cNvSpPr txBox="1"/>
          <p:nvPr/>
        </p:nvSpPr>
        <p:spPr>
          <a:xfrm>
            <a:off x="6132813" y="5408270"/>
            <a:ext cx="1152754"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borrow</a:t>
            </a:r>
          </a:p>
        </p:txBody>
      </p:sp>
      <p:cxnSp>
        <p:nvCxnSpPr>
          <p:cNvPr id="142" name="Linha de Conexão"/>
          <p:cNvCxnSpPr>
            <a:stCxn id="148" idx="0"/>
            <a:endCxn id="138" idx="0"/>
          </p:cNvCxnSpPr>
          <p:nvPr/>
        </p:nvCxnSpPr>
        <p:spPr>
          <a:xfrm>
            <a:off x="698500" y="3675988"/>
            <a:ext cx="1949469" cy="1"/>
          </a:xfrm>
          <a:prstGeom prst="straightConnector1">
            <a:avLst/>
          </a:prstGeom>
          <a:ln w="25400">
            <a:solidFill>
              <a:srgbClr val="000000"/>
            </a:solidFill>
            <a:miter lim="400000"/>
            <a:headEnd type="triangle" len="sm"/>
            <a:tailEnd type="triangle"/>
          </a:ln>
        </p:spPr>
      </p:cxnSp>
      <p:cxnSp>
        <p:nvCxnSpPr>
          <p:cNvPr id="143" name="Linha de Conexão"/>
          <p:cNvCxnSpPr>
            <a:stCxn id="138" idx="0"/>
            <a:endCxn id="145" idx="0"/>
          </p:cNvCxnSpPr>
          <p:nvPr/>
        </p:nvCxnSpPr>
        <p:spPr>
          <a:xfrm flipV="1">
            <a:off x="2647968" y="3409288"/>
            <a:ext cx="2318255" cy="266701"/>
          </a:xfrm>
          <a:prstGeom prst="straightConnector1">
            <a:avLst/>
          </a:prstGeom>
          <a:ln w="25400">
            <a:solidFill>
              <a:srgbClr val="000000"/>
            </a:solidFill>
            <a:miter lim="400000"/>
            <a:headEnd type="triangle" len="sm"/>
            <a:tailEnd type="arrow"/>
          </a:ln>
        </p:spPr>
      </p:cxnSp>
      <p:cxnSp>
        <p:nvCxnSpPr>
          <p:cNvPr id="144" name="Linha de Conexão"/>
          <p:cNvCxnSpPr>
            <a:stCxn id="139" idx="0"/>
            <a:endCxn id="141" idx="0"/>
          </p:cNvCxnSpPr>
          <p:nvPr/>
        </p:nvCxnSpPr>
        <p:spPr>
          <a:xfrm>
            <a:off x="6709189" y="3675988"/>
            <a:ext cx="1" cy="1962812"/>
          </a:xfrm>
          <a:prstGeom prst="straightConnector1">
            <a:avLst/>
          </a:prstGeom>
          <a:ln w="25400">
            <a:solidFill>
              <a:srgbClr val="000000"/>
            </a:solidFill>
            <a:miter lim="400000"/>
            <a:headEnd type="triangle" len="sm"/>
            <a:tailEnd type="arrow"/>
          </a:ln>
        </p:spPr>
      </p:cxnSp>
      <p:sp>
        <p:nvSpPr>
          <p:cNvPr id="145" name="up"/>
          <p:cNvSpPr txBox="1"/>
          <p:nvPr/>
        </p:nvSpPr>
        <p:spPr>
          <a:xfrm>
            <a:off x="4725583" y="3178759"/>
            <a:ext cx="481280" cy="46105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up</a:t>
            </a:r>
          </a:p>
        </p:txBody>
      </p:sp>
      <p:cxnSp>
        <p:nvCxnSpPr>
          <p:cNvPr id="146" name="Linha de Conexão"/>
          <p:cNvCxnSpPr>
            <a:stCxn id="166" idx="0"/>
            <a:endCxn id="140" idx="0"/>
          </p:cNvCxnSpPr>
          <p:nvPr/>
        </p:nvCxnSpPr>
        <p:spPr>
          <a:xfrm flipV="1">
            <a:off x="9613900" y="5638800"/>
            <a:ext cx="0" cy="2766671"/>
          </a:xfrm>
          <a:prstGeom prst="straightConnector1">
            <a:avLst/>
          </a:prstGeom>
          <a:ln w="25400">
            <a:solidFill>
              <a:srgbClr val="000000"/>
            </a:solidFill>
            <a:miter lim="400000"/>
            <a:headEnd type="arrow"/>
            <a:tailEnd type="triangle" len="sm"/>
          </a:ln>
        </p:spPr>
      </p:cxnSp>
      <p:sp>
        <p:nvSpPr>
          <p:cNvPr id="147" name="carry"/>
          <p:cNvSpPr txBox="1"/>
          <p:nvPr/>
        </p:nvSpPr>
        <p:spPr>
          <a:xfrm>
            <a:off x="9184131" y="3445459"/>
            <a:ext cx="859537" cy="46105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carry</a:t>
            </a:r>
          </a:p>
        </p:txBody>
      </p:sp>
      <p:sp>
        <p:nvSpPr>
          <p:cNvPr id="148" name="ref"/>
          <p:cNvSpPr txBox="1"/>
          <p:nvPr/>
        </p:nvSpPr>
        <p:spPr>
          <a:xfrm>
            <a:off x="446582" y="3445459"/>
            <a:ext cx="503836" cy="46105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ref</a:t>
            </a:r>
          </a:p>
        </p:txBody>
      </p:sp>
      <p:sp>
        <p:nvSpPr>
          <p:cNvPr id="149" name="dcoout"/>
          <p:cNvSpPr txBox="1"/>
          <p:nvPr/>
        </p:nvSpPr>
        <p:spPr>
          <a:xfrm>
            <a:off x="2079974" y="6701741"/>
            <a:ext cx="1135990" cy="46105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dcoout</a:t>
            </a:r>
          </a:p>
        </p:txBody>
      </p:sp>
      <p:cxnSp>
        <p:nvCxnSpPr>
          <p:cNvPr id="150" name="Linha de Conexão"/>
          <p:cNvCxnSpPr>
            <a:stCxn id="149" idx="0"/>
            <a:endCxn id="138" idx="0"/>
          </p:cNvCxnSpPr>
          <p:nvPr/>
        </p:nvCxnSpPr>
        <p:spPr>
          <a:xfrm flipH="1" flipV="1">
            <a:off x="2647968" y="3675988"/>
            <a:ext cx="1" cy="3256283"/>
          </a:xfrm>
          <a:prstGeom prst="straightConnector1">
            <a:avLst/>
          </a:prstGeom>
          <a:ln w="25400">
            <a:solidFill>
              <a:srgbClr val="000000"/>
            </a:solidFill>
            <a:miter lim="400000"/>
            <a:headEnd type="triangle" len="sm"/>
            <a:tailEnd type="arrow"/>
          </a:ln>
        </p:spPr>
      </p:cxnSp>
      <p:cxnSp>
        <p:nvCxnSpPr>
          <p:cNvPr id="151" name="Linha de Conexão"/>
          <p:cNvCxnSpPr>
            <a:stCxn id="152" idx="0"/>
            <a:endCxn id="138" idx="0"/>
          </p:cNvCxnSpPr>
          <p:nvPr/>
        </p:nvCxnSpPr>
        <p:spPr>
          <a:xfrm flipH="1" flipV="1">
            <a:off x="2647968" y="3675988"/>
            <a:ext cx="2155363" cy="375312"/>
          </a:xfrm>
          <a:prstGeom prst="straightConnector1">
            <a:avLst/>
          </a:prstGeom>
          <a:ln w="25400">
            <a:solidFill>
              <a:srgbClr val="000000"/>
            </a:solidFill>
            <a:miter lim="400000"/>
            <a:headEnd type="arrow"/>
            <a:tailEnd type="triangle" len="sm"/>
          </a:ln>
        </p:spPr>
      </p:cxnSp>
      <p:sp>
        <p:nvSpPr>
          <p:cNvPr id="152" name="down"/>
          <p:cNvSpPr txBox="1"/>
          <p:nvPr/>
        </p:nvSpPr>
        <p:spPr>
          <a:xfrm>
            <a:off x="4345520" y="3820770"/>
            <a:ext cx="915620"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down</a:t>
            </a:r>
          </a:p>
        </p:txBody>
      </p:sp>
      <p:cxnSp>
        <p:nvCxnSpPr>
          <p:cNvPr id="153" name="Linha de Conexão"/>
          <p:cNvCxnSpPr>
            <a:stCxn id="139" idx="0"/>
            <a:endCxn id="145" idx="0"/>
          </p:cNvCxnSpPr>
          <p:nvPr/>
        </p:nvCxnSpPr>
        <p:spPr>
          <a:xfrm flipH="1" flipV="1">
            <a:off x="4966222" y="3409288"/>
            <a:ext cx="1742968" cy="266701"/>
          </a:xfrm>
          <a:prstGeom prst="straightConnector1">
            <a:avLst/>
          </a:prstGeom>
          <a:ln w="25400">
            <a:solidFill>
              <a:srgbClr val="000000"/>
            </a:solidFill>
            <a:miter lim="400000"/>
            <a:headEnd type="arrow"/>
            <a:tailEnd type="triangle" len="sm"/>
          </a:ln>
        </p:spPr>
      </p:cxnSp>
      <p:cxnSp>
        <p:nvCxnSpPr>
          <p:cNvPr id="154" name="Linha de Conexão"/>
          <p:cNvCxnSpPr>
            <a:stCxn id="139" idx="0"/>
            <a:endCxn id="152" idx="0"/>
          </p:cNvCxnSpPr>
          <p:nvPr/>
        </p:nvCxnSpPr>
        <p:spPr>
          <a:xfrm flipH="1">
            <a:off x="4803330" y="3675988"/>
            <a:ext cx="1905860" cy="375312"/>
          </a:xfrm>
          <a:prstGeom prst="straightConnector1">
            <a:avLst/>
          </a:prstGeom>
          <a:ln w="25400">
            <a:solidFill>
              <a:srgbClr val="000000"/>
            </a:solidFill>
            <a:miter lim="400000"/>
            <a:headEnd type="arrow"/>
            <a:tailEnd type="triangle" len="sm"/>
          </a:ln>
        </p:spPr>
      </p:cxnSp>
      <p:cxnSp>
        <p:nvCxnSpPr>
          <p:cNvPr id="155" name="Linha de Conexão"/>
          <p:cNvCxnSpPr>
            <a:stCxn id="140" idx="0"/>
            <a:endCxn id="141" idx="0"/>
          </p:cNvCxnSpPr>
          <p:nvPr/>
        </p:nvCxnSpPr>
        <p:spPr>
          <a:xfrm flipH="1" flipV="1">
            <a:off x="6709189" y="5638799"/>
            <a:ext cx="2904711" cy="1"/>
          </a:xfrm>
          <a:prstGeom prst="straightConnector1">
            <a:avLst/>
          </a:prstGeom>
          <a:ln w="25400">
            <a:solidFill>
              <a:srgbClr val="000000"/>
            </a:solidFill>
            <a:miter lim="400000"/>
            <a:headEnd type="arrow"/>
            <a:tailEnd type="triangle" len="sm"/>
          </a:ln>
        </p:spPr>
      </p:cxnSp>
      <p:cxnSp>
        <p:nvCxnSpPr>
          <p:cNvPr id="156" name="Linha de Conexão"/>
          <p:cNvCxnSpPr>
            <a:stCxn id="147" idx="0"/>
            <a:endCxn id="139" idx="0"/>
          </p:cNvCxnSpPr>
          <p:nvPr/>
        </p:nvCxnSpPr>
        <p:spPr>
          <a:xfrm flipH="1">
            <a:off x="6709189" y="3675988"/>
            <a:ext cx="2904711" cy="1"/>
          </a:xfrm>
          <a:prstGeom prst="straightConnector1">
            <a:avLst/>
          </a:prstGeom>
          <a:ln w="25400">
            <a:solidFill>
              <a:srgbClr val="000000"/>
            </a:solidFill>
            <a:miter lim="400000"/>
            <a:headEnd type="arrow"/>
            <a:tailEnd type="triangle" len="sm"/>
          </a:ln>
        </p:spPr>
      </p:cxnSp>
      <p:cxnSp>
        <p:nvCxnSpPr>
          <p:cNvPr id="157" name="Linha de Conexão"/>
          <p:cNvCxnSpPr>
            <a:stCxn id="140" idx="0"/>
            <a:endCxn id="147" idx="0"/>
          </p:cNvCxnSpPr>
          <p:nvPr/>
        </p:nvCxnSpPr>
        <p:spPr>
          <a:xfrm flipH="1" flipV="1">
            <a:off x="9613899" y="3675988"/>
            <a:ext cx="1" cy="1962812"/>
          </a:xfrm>
          <a:prstGeom prst="straightConnector1">
            <a:avLst/>
          </a:prstGeom>
          <a:ln w="25400">
            <a:solidFill>
              <a:srgbClr val="000000"/>
            </a:solidFill>
            <a:miter lim="400000"/>
            <a:headEnd type="arrow"/>
            <a:tailEnd type="triangle" len="sm"/>
          </a:ln>
        </p:spPr>
      </p:cxnSp>
      <p:sp>
        <p:nvSpPr>
          <p:cNvPr id="158" name="DivFreq"/>
          <p:cNvSpPr/>
          <p:nvPr/>
        </p:nvSpPr>
        <p:spPr>
          <a:xfrm>
            <a:off x="4285191" y="1075641"/>
            <a:ext cx="1270001" cy="1270001"/>
          </a:xfrm>
          <a:prstGeom prst="rect">
            <a:avLst/>
          </a:prstGeom>
          <a:solidFill>
            <a:schemeClr val="accent3"/>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0" sz="2200">
                <a:solidFill>
                  <a:srgbClr val="FFFFFF"/>
                </a:solidFill>
                <a:latin typeface="+mn-lt"/>
                <a:ea typeface="+mn-ea"/>
                <a:cs typeface="+mn-cs"/>
                <a:sym typeface="Helvetica Neue Medium"/>
              </a:defRPr>
            </a:lvl1pPr>
          </a:lstStyle>
          <a:p>
            <a:pPr/>
            <a:r>
              <a:t>DivFreq</a:t>
            </a:r>
          </a:p>
        </p:txBody>
      </p:sp>
      <p:sp>
        <p:nvSpPr>
          <p:cNvPr id="159" name="ref"/>
          <p:cNvSpPr txBox="1"/>
          <p:nvPr/>
        </p:nvSpPr>
        <p:spPr>
          <a:xfrm>
            <a:off x="8790482" y="1480111"/>
            <a:ext cx="503836"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ref</a:t>
            </a:r>
          </a:p>
        </p:txBody>
      </p:sp>
      <p:sp>
        <p:nvSpPr>
          <p:cNvPr id="160" name="clksys"/>
          <p:cNvSpPr txBox="1"/>
          <p:nvPr/>
        </p:nvSpPr>
        <p:spPr>
          <a:xfrm>
            <a:off x="2267751" y="1480111"/>
            <a:ext cx="1028397"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clksys</a:t>
            </a:r>
          </a:p>
        </p:txBody>
      </p:sp>
      <p:cxnSp>
        <p:nvCxnSpPr>
          <p:cNvPr id="161" name="Linha de Conexão"/>
          <p:cNvCxnSpPr>
            <a:stCxn id="160" idx="0"/>
            <a:endCxn id="158" idx="0"/>
          </p:cNvCxnSpPr>
          <p:nvPr/>
        </p:nvCxnSpPr>
        <p:spPr>
          <a:xfrm>
            <a:off x="2781949" y="1710641"/>
            <a:ext cx="2138243" cy="1"/>
          </a:xfrm>
          <a:prstGeom prst="straightConnector1">
            <a:avLst/>
          </a:prstGeom>
          <a:ln w="25400">
            <a:solidFill>
              <a:srgbClr val="000000"/>
            </a:solidFill>
            <a:miter lim="400000"/>
            <a:headEnd type="triangle" len="sm"/>
            <a:tailEnd type="triangle"/>
          </a:ln>
        </p:spPr>
      </p:cxnSp>
      <p:sp>
        <p:nvSpPr>
          <p:cNvPr id="162" name="SineGen"/>
          <p:cNvSpPr/>
          <p:nvPr/>
        </p:nvSpPr>
        <p:spPr>
          <a:xfrm>
            <a:off x="6680555" y="1075641"/>
            <a:ext cx="1270001" cy="1270001"/>
          </a:xfrm>
          <a:prstGeom prst="rect">
            <a:avLst/>
          </a:prstGeom>
          <a:solidFill>
            <a:schemeClr val="accent3"/>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0" sz="2200">
                <a:solidFill>
                  <a:srgbClr val="FFFFFF"/>
                </a:solidFill>
                <a:latin typeface="+mn-lt"/>
                <a:ea typeface="+mn-ea"/>
                <a:cs typeface="+mn-cs"/>
                <a:sym typeface="Helvetica Neue Medium"/>
              </a:defRPr>
            </a:lvl1pPr>
          </a:lstStyle>
          <a:p>
            <a:pPr/>
            <a:r>
              <a:t>SineGen</a:t>
            </a:r>
          </a:p>
        </p:txBody>
      </p:sp>
      <p:cxnSp>
        <p:nvCxnSpPr>
          <p:cNvPr id="163" name="Linha de Conexão"/>
          <p:cNvCxnSpPr>
            <a:stCxn id="158" idx="0"/>
            <a:endCxn id="162" idx="0"/>
          </p:cNvCxnSpPr>
          <p:nvPr/>
        </p:nvCxnSpPr>
        <p:spPr>
          <a:xfrm>
            <a:off x="4920191" y="1710641"/>
            <a:ext cx="2395365" cy="1"/>
          </a:xfrm>
          <a:prstGeom prst="straightConnector1">
            <a:avLst/>
          </a:prstGeom>
          <a:ln w="25400">
            <a:solidFill>
              <a:srgbClr val="000000"/>
            </a:solidFill>
            <a:miter lim="400000"/>
            <a:headEnd type="triangle" len="sm"/>
            <a:tailEnd type="triangle"/>
          </a:ln>
        </p:spPr>
      </p:cxnSp>
      <p:cxnSp>
        <p:nvCxnSpPr>
          <p:cNvPr id="164" name="Linha de Conexão"/>
          <p:cNvCxnSpPr>
            <a:stCxn id="162" idx="0"/>
            <a:endCxn id="159" idx="0"/>
          </p:cNvCxnSpPr>
          <p:nvPr/>
        </p:nvCxnSpPr>
        <p:spPr>
          <a:xfrm flipV="1">
            <a:off x="7315555" y="1710641"/>
            <a:ext cx="1726846" cy="1"/>
          </a:xfrm>
          <a:prstGeom prst="straightConnector1">
            <a:avLst/>
          </a:prstGeom>
          <a:ln w="25400">
            <a:solidFill>
              <a:srgbClr val="000000"/>
            </a:solidFill>
            <a:miter lim="400000"/>
            <a:headEnd type="triangle" len="sm"/>
            <a:tailEnd type="triangle"/>
          </a:ln>
        </p:spPr>
      </p:cxnSp>
      <p:cxnSp>
        <p:nvCxnSpPr>
          <p:cNvPr id="165" name="Linha de Conexão"/>
          <p:cNvCxnSpPr>
            <a:stCxn id="140" idx="0"/>
            <a:endCxn id="149" idx="0"/>
          </p:cNvCxnSpPr>
          <p:nvPr/>
        </p:nvCxnSpPr>
        <p:spPr>
          <a:xfrm flipH="1">
            <a:off x="2647968" y="5638800"/>
            <a:ext cx="6965932" cy="1293471"/>
          </a:xfrm>
          <a:prstGeom prst="straightConnector1">
            <a:avLst/>
          </a:prstGeom>
          <a:ln w="25400">
            <a:solidFill>
              <a:srgbClr val="000000"/>
            </a:solidFill>
            <a:miter lim="400000"/>
            <a:headEnd type="triangle" len="sm"/>
            <a:tailEnd type="triangle"/>
          </a:ln>
        </p:spPr>
      </p:cxnSp>
      <p:sp>
        <p:nvSpPr>
          <p:cNvPr id="166" name="SineGen"/>
          <p:cNvSpPr/>
          <p:nvPr/>
        </p:nvSpPr>
        <p:spPr>
          <a:xfrm>
            <a:off x="8978900" y="7770470"/>
            <a:ext cx="1270000" cy="1270001"/>
          </a:xfrm>
          <a:prstGeom prst="rect">
            <a:avLst/>
          </a:prstGeom>
          <a:solidFill>
            <a:schemeClr val="accent3"/>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0" sz="2200">
                <a:solidFill>
                  <a:srgbClr val="FFFFFF"/>
                </a:solidFill>
                <a:latin typeface="+mn-lt"/>
                <a:ea typeface="+mn-ea"/>
                <a:cs typeface="+mn-cs"/>
                <a:sym typeface="Helvetica Neue Medium"/>
              </a:defRPr>
            </a:lvl1pPr>
          </a:lstStyle>
          <a:p>
            <a:pPr/>
            <a:r>
              <a:t>SineGen</a:t>
            </a:r>
          </a:p>
        </p:txBody>
      </p:sp>
      <p:sp>
        <p:nvSpPr>
          <p:cNvPr id="167" name="pllout"/>
          <p:cNvSpPr txBox="1"/>
          <p:nvPr/>
        </p:nvSpPr>
        <p:spPr>
          <a:xfrm>
            <a:off x="11375053" y="8174941"/>
            <a:ext cx="932079" cy="46105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pllout</a:t>
            </a:r>
          </a:p>
        </p:txBody>
      </p:sp>
      <p:cxnSp>
        <p:nvCxnSpPr>
          <p:cNvPr id="168" name="Linha de Conexão"/>
          <p:cNvCxnSpPr>
            <a:stCxn id="167" idx="0"/>
            <a:endCxn id="166" idx="0"/>
          </p:cNvCxnSpPr>
          <p:nvPr/>
        </p:nvCxnSpPr>
        <p:spPr>
          <a:xfrm flipH="1">
            <a:off x="9613900" y="8405470"/>
            <a:ext cx="2227193" cy="1"/>
          </a:xfrm>
          <a:prstGeom prst="straightConnector1">
            <a:avLst/>
          </a:prstGeom>
          <a:ln w="25400">
            <a:solidFill>
              <a:srgbClr val="000000"/>
            </a:solidFill>
            <a:miter lim="400000"/>
            <a:headEnd type="triangle"/>
            <a:tailEnd type="triangle" len="sm"/>
          </a:ln>
        </p:spPr>
      </p:cxnSp>
      <p:sp>
        <p:nvSpPr>
          <p:cNvPr id="169" name="Retângulo"/>
          <p:cNvSpPr/>
          <p:nvPr/>
        </p:nvSpPr>
        <p:spPr>
          <a:xfrm>
            <a:off x="1167319" y="8789392"/>
            <a:ext cx="293887" cy="303808"/>
          </a:xfrm>
          <a:prstGeom prst="rect">
            <a:avLst/>
          </a:prstGeom>
          <a:solidFill>
            <a:schemeClr val="accent1"/>
          </a:solidFill>
          <a:ln w="12700">
            <a:miter lim="400000"/>
          </a:ln>
        </p:spPr>
        <p:txBody>
          <a:bodyPr lIns="50800" tIns="50800" rIns="50800" bIns="50800" anchor="ctr"/>
          <a:lstStyle/>
          <a:p>
            <a:pPr>
              <a:defRPr b="0" sz="2200">
                <a:solidFill>
                  <a:srgbClr val="FFFFFF"/>
                </a:solidFill>
                <a:latin typeface="+mn-lt"/>
                <a:ea typeface="+mn-ea"/>
                <a:cs typeface="+mn-cs"/>
                <a:sym typeface="Helvetica Neue Medium"/>
              </a:defRPr>
            </a:pPr>
          </a:p>
        </p:txBody>
      </p:sp>
      <p:sp>
        <p:nvSpPr>
          <p:cNvPr id="170" name="Retângulo"/>
          <p:cNvSpPr/>
          <p:nvPr/>
        </p:nvSpPr>
        <p:spPr>
          <a:xfrm>
            <a:off x="1167319" y="8329766"/>
            <a:ext cx="293887" cy="303809"/>
          </a:xfrm>
          <a:prstGeom prst="rect">
            <a:avLst/>
          </a:prstGeom>
          <a:solidFill>
            <a:schemeClr val="accent3"/>
          </a:solidFill>
          <a:ln w="12700">
            <a:miter lim="400000"/>
          </a:ln>
        </p:spPr>
        <p:txBody>
          <a:bodyPr lIns="50800" tIns="50800" rIns="50800" bIns="50800" anchor="ctr"/>
          <a:lstStyle/>
          <a:p>
            <a:pPr>
              <a:defRPr b="0" sz="2200">
                <a:solidFill>
                  <a:srgbClr val="FFFFFF"/>
                </a:solidFill>
                <a:latin typeface="+mn-lt"/>
                <a:ea typeface="+mn-ea"/>
                <a:cs typeface="+mn-cs"/>
                <a:sym typeface="Helvetica Neue Medium"/>
              </a:defRPr>
            </a:pPr>
          </a:p>
        </p:txBody>
      </p:sp>
      <p:sp>
        <p:nvSpPr>
          <p:cNvPr id="171" name="Circuito complementar"/>
          <p:cNvSpPr txBox="1"/>
          <p:nvPr/>
        </p:nvSpPr>
        <p:spPr>
          <a:xfrm>
            <a:off x="1509319" y="8288136"/>
            <a:ext cx="2619300" cy="38707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1800"/>
            </a:lvl1pPr>
          </a:lstStyle>
          <a:p>
            <a:pPr/>
            <a:r>
              <a:t>Circuito complementar</a:t>
            </a:r>
          </a:p>
        </p:txBody>
      </p:sp>
      <p:sp>
        <p:nvSpPr>
          <p:cNvPr id="172" name="Circuito ADPLL"/>
          <p:cNvSpPr txBox="1"/>
          <p:nvPr/>
        </p:nvSpPr>
        <p:spPr>
          <a:xfrm>
            <a:off x="1557414" y="8747761"/>
            <a:ext cx="1786510" cy="38707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1800"/>
            </a:lvl1pPr>
          </a:lstStyle>
          <a:p>
            <a:pPr/>
            <a:r>
              <a:t>Circuito ADPLL</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4" name="Divisor de Frequência (DivFreq)"/>
          <p:cNvSpPr txBox="1"/>
          <p:nvPr>
            <p:ph type="title"/>
          </p:nvPr>
        </p:nvSpPr>
        <p:spPr>
          <a:prstGeom prst="rect">
            <a:avLst/>
          </a:prstGeom>
        </p:spPr>
        <p:txBody>
          <a:bodyPr/>
          <a:lstStyle>
            <a:lvl1pPr defTabSz="484886">
              <a:defRPr sz="6640"/>
            </a:lvl1pPr>
          </a:lstStyle>
          <a:p>
            <a:pPr/>
            <a:r>
              <a:t>Divisor de Frequência (DivFreq)</a:t>
            </a:r>
          </a:p>
        </p:txBody>
      </p:sp>
      <p:sp>
        <p:nvSpPr>
          <p:cNvPr id="175" name="Contador responsável por dividir a frequência fornecida ao sistema…"/>
          <p:cNvSpPr txBox="1"/>
          <p:nvPr>
            <p:ph type="body" idx="1"/>
          </p:nvPr>
        </p:nvSpPr>
        <p:spPr>
          <a:prstGeom prst="rect">
            <a:avLst/>
          </a:prstGeom>
        </p:spPr>
        <p:txBody>
          <a:bodyPr/>
          <a:lstStyle/>
          <a:p>
            <a:pPr/>
            <a:r>
              <a:t>Contador responsável por dividir a frequência fornecida ao sistema</a:t>
            </a:r>
          </a:p>
          <a:p>
            <a:pPr/>
            <a:r>
              <a:t>No caso, a frequência de entrada deste circuito será de 50 MHz</a:t>
            </a:r>
          </a:p>
          <a:p>
            <a:pPr/>
            <a:r>
              <a:t>A saída deste circuito deverá ser de 60 HZ ou 120Hz para a execução dos testes a serem realizados</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200" u="none" kumimoji="0" normalizeH="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200" u="none" kumimoji="0" normalizeH="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